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5"/>
  </p:notesMasterIdLst>
  <p:handoutMasterIdLst>
    <p:handoutMasterId r:id="rId26"/>
  </p:handoutMasterIdLst>
  <p:sldIdLst>
    <p:sldId id="256" r:id="rId2"/>
    <p:sldId id="257" r:id="rId3"/>
    <p:sldId id="273" r:id="rId4"/>
    <p:sldId id="276" r:id="rId5"/>
    <p:sldId id="258" r:id="rId6"/>
    <p:sldId id="259" r:id="rId7"/>
    <p:sldId id="260" r:id="rId8"/>
    <p:sldId id="279" r:id="rId9"/>
    <p:sldId id="284" r:id="rId10"/>
    <p:sldId id="281" r:id="rId11"/>
    <p:sldId id="282" r:id="rId12"/>
    <p:sldId id="283" r:id="rId13"/>
    <p:sldId id="277" r:id="rId14"/>
    <p:sldId id="274" r:id="rId15"/>
    <p:sldId id="261" r:id="rId16"/>
    <p:sldId id="262" r:id="rId17"/>
    <p:sldId id="263" r:id="rId18"/>
    <p:sldId id="267" r:id="rId19"/>
    <p:sldId id="265" r:id="rId20"/>
    <p:sldId id="275" r:id="rId21"/>
    <p:sldId id="266" r:id="rId22"/>
    <p:sldId id="268" r:id="rId23"/>
    <p:sldId id="280" r:id="rId24"/>
  </p:sldIdLst>
  <p:sldSz cx="9144000" cy="6858000" type="screen4x3"/>
  <p:notesSz cx="9928225" cy="679767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CD92529A-12EA-4A94-AD44-98987DCABDFF}">
          <p14:sldIdLst>
            <p14:sldId id="256"/>
            <p14:sldId id="257"/>
            <p14:sldId id="273"/>
            <p14:sldId id="276"/>
            <p14:sldId id="258"/>
            <p14:sldId id="259"/>
            <p14:sldId id="260"/>
            <p14:sldId id="279"/>
            <p14:sldId id="284"/>
            <p14:sldId id="281"/>
            <p14:sldId id="282"/>
            <p14:sldId id="283"/>
            <p14:sldId id="277"/>
            <p14:sldId id="274"/>
            <p14:sldId id="261"/>
            <p14:sldId id="262"/>
            <p14:sldId id="263"/>
            <p14:sldId id="267"/>
            <p14:sldId id="265"/>
            <p14:sldId id="275"/>
            <p14:sldId id="266"/>
            <p14:sldId id="268"/>
            <p14:sldId id="280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B53"/>
    <a:srgbClr val="99FF66"/>
    <a:srgbClr val="FF7C80"/>
    <a:srgbClr val="CCFF99"/>
    <a:srgbClr val="FF5050"/>
    <a:srgbClr val="99FF33"/>
    <a:srgbClr val="FFCC66"/>
    <a:srgbClr val="B0DA86"/>
    <a:srgbClr val="000000"/>
    <a:srgbClr val="FF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99" autoAdjust="0"/>
    <p:restoredTop sz="93367" autoAdjust="0"/>
  </p:normalViewPr>
  <p:slideViewPr>
    <p:cSldViewPr snapToGrid="0" snapToObjects="1">
      <p:cViewPr>
        <p:scale>
          <a:sx n="125" d="100"/>
          <a:sy n="125" d="100"/>
        </p:scale>
        <p:origin x="-582" y="72"/>
      </p:cViewPr>
      <p:guideLst>
        <p:guide orient="horz" pos="2160"/>
        <p:guide pos="286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0" d="100"/>
        <a:sy n="200" d="100"/>
      </p:scale>
      <p:origin x="0" y="0"/>
    </p:cViewPr>
  </p:sorterViewPr>
  <p:notesViewPr>
    <p:cSldViewPr snapToGrid="0" snapToObjects="1">
      <p:cViewPr>
        <p:scale>
          <a:sx n="150" d="100"/>
          <a:sy n="150" d="100"/>
        </p:scale>
        <p:origin x="-936" y="294"/>
      </p:cViewPr>
      <p:guideLst>
        <p:guide orient="horz" pos="2141"/>
        <p:guide pos="312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23698" y="0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96D7F2-88DC-4A50-B66E-E611B952E417}" type="datetimeFigureOut">
              <a:rPr lang="fr-CH" smtClean="0"/>
              <a:pPr/>
              <a:t>31.10.2014</a:t>
            </a:fld>
            <a:endParaRPr lang="fr-CH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6456612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23698" y="6456612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84DB7B-B258-4F38-AC7F-494BA55C6564}" type="slidenum">
              <a:rPr lang="fr-CH" smtClean="0"/>
              <a:pPr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11648668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623698" y="0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7DC90D-32FD-420A-B91D-0B18B92AADE6}" type="datetimeFigureOut">
              <a:rPr lang="fr-CH" smtClean="0"/>
              <a:pPr/>
              <a:t>31.10.2014</a:t>
            </a:fld>
            <a:endParaRPr lang="fr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400425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92823" y="3228896"/>
            <a:ext cx="7942580" cy="30589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6456612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623698" y="6456612"/>
            <a:ext cx="4302231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910EFC-3EE3-4663-9DF9-12732E88D659}" type="slidenum">
              <a:rPr lang="fr-CH" smtClean="0"/>
              <a:pPr/>
              <a:t>‹#›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68862686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pPr/>
              <a:t>3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3363482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1" dirty="0"/>
              <a:t>Cumulative effects </a:t>
            </a:r>
            <a:r>
              <a:rPr lang="en-GB" dirty="0"/>
              <a:t>are gradual effects taking place during the whole</a:t>
            </a:r>
          </a:p>
          <a:p>
            <a:r>
              <a:rPr lang="en-GB" dirty="0"/>
              <a:t>lifetime of the electronics exposed in a radiation environment. A device</a:t>
            </a:r>
          </a:p>
          <a:p>
            <a:r>
              <a:rPr lang="en-GB" dirty="0"/>
              <a:t>sensitive to </a:t>
            </a:r>
            <a:r>
              <a:rPr lang="en-GB" dirty="0" err="1"/>
              <a:t>TID</a:t>
            </a:r>
            <a:r>
              <a:rPr lang="en-GB" dirty="0"/>
              <a:t> or displacement damage will exhibit failure in a radiation</a:t>
            </a:r>
          </a:p>
          <a:p>
            <a:r>
              <a:rPr lang="en-GB" dirty="0"/>
              <a:t>environment when the accumulated </a:t>
            </a:r>
            <a:r>
              <a:rPr lang="en-GB" dirty="0" err="1"/>
              <a:t>TID</a:t>
            </a:r>
            <a:r>
              <a:rPr lang="en-GB" dirty="0"/>
              <a:t> (or particle </a:t>
            </a:r>
            <a:r>
              <a:rPr lang="en-GB" dirty="0" err="1"/>
              <a:t>fluence</a:t>
            </a:r>
            <a:r>
              <a:rPr lang="en-GB" dirty="0"/>
              <a:t>) has reached its</a:t>
            </a:r>
          </a:p>
          <a:p>
            <a:r>
              <a:rPr lang="en-GB" dirty="0"/>
              <a:t>tolerance limits. It is therefore in principle possible to foresee when the</a:t>
            </a:r>
          </a:p>
          <a:p>
            <a:r>
              <a:rPr lang="en-GB" dirty="0"/>
              <a:t>failure will happen for a given, well known and characterized component</a:t>
            </a:r>
            <a:r>
              <a:rPr lang="en-GB" dirty="0" smtClean="0"/>
              <a:t>.</a:t>
            </a:r>
          </a:p>
          <a:p>
            <a:endParaRPr lang="en-GB" dirty="0"/>
          </a:p>
          <a:p>
            <a:endParaRPr lang="en-GB" dirty="0"/>
          </a:p>
          <a:p>
            <a:r>
              <a:rPr lang="en-GB" dirty="0"/>
              <a:t>On the contrary, </a:t>
            </a:r>
            <a:r>
              <a:rPr lang="en-GB" b="1" dirty="0"/>
              <a:t>Single Event Effects </a:t>
            </a:r>
            <a:r>
              <a:rPr lang="en-GB" dirty="0"/>
              <a:t>are due to the energy deposited by one</a:t>
            </a:r>
          </a:p>
          <a:p>
            <a:r>
              <a:rPr lang="en-GB" dirty="0"/>
              <a:t>single particle in the electronic device. Therefore, they can happen in any</a:t>
            </a:r>
          </a:p>
          <a:p>
            <a:r>
              <a:rPr lang="en-GB" dirty="0"/>
              <a:t>moment, and their probability is expressed in terms of cross-section. A</a:t>
            </a:r>
          </a:p>
          <a:p>
            <a:r>
              <a:rPr lang="en-GB" dirty="0"/>
              <a:t>device sensitive to SEE can exhibit failure at any moment since the</a:t>
            </a:r>
          </a:p>
          <a:p>
            <a:r>
              <a:rPr lang="en-GB" dirty="0"/>
              <a:t>beginning of its operation in a radiation environment.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pPr/>
              <a:t>13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56457058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pPr/>
              <a:t>15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8114610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910EFC-3EE3-4663-9DF9-12732E88D659}" type="slidenum">
              <a:rPr lang="fr-CH" smtClean="0"/>
              <a:pPr/>
              <a:t>20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40135575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848431" y="6526097"/>
            <a:ext cx="1711704" cy="337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10/15/2014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7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Author: Pawel Krakowski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792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848431" y="6526097"/>
            <a:ext cx="1711703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10/15/2014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Author: Pawel Krakowski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fr-CH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840480" y="6526096"/>
            <a:ext cx="1719655" cy="339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10/15/2014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69"/>
            <a:ext cx="2895600" cy="339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Author: Pawel Krakowski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69"/>
            <a:ext cx="501424" cy="33965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848431" y="6534048"/>
            <a:ext cx="1711704" cy="3239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10/15/2014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8021"/>
            <a:ext cx="2895600" cy="3239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Author: Pawel Krakowski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8021"/>
            <a:ext cx="501424" cy="32395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840481" y="6526097"/>
            <a:ext cx="1719654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10/15/2014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Author: Pawel Krakowski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LogoOutline.ai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21690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3090" y="287826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fr-CH" dirty="0" smtClean="0"/>
              <a:t>Click to </a:t>
            </a:r>
            <a:r>
              <a:rPr kumimoji="0" lang="fr-CH" dirty="0" err="1" smtClean="0"/>
              <a:t>edit</a:t>
            </a:r>
            <a:r>
              <a:rPr kumimoji="0" lang="fr-CH" dirty="0" smtClean="0"/>
              <a:t> Master </a:t>
            </a:r>
            <a:r>
              <a:rPr kumimoji="0" lang="fr-CH" dirty="0" err="1" smtClean="0"/>
              <a:t>title</a:t>
            </a:r>
            <a:r>
              <a:rPr kumimoji="0" lang="fr-CH" dirty="0" smtClean="0"/>
              <a:t>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840481" y="6526097"/>
            <a:ext cx="171965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10/15/2014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Author: Pawel Krakowski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fr-CH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Date Placeholder 1"/>
          <p:cNvSpPr>
            <a:spLocks noGrp="1"/>
          </p:cNvSpPr>
          <p:nvPr>
            <p:ph type="dt" sz="half" idx="2"/>
          </p:nvPr>
        </p:nvSpPr>
        <p:spPr>
          <a:xfrm>
            <a:off x="3840481" y="6526097"/>
            <a:ext cx="171965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10/15/2014</a:t>
            </a:r>
            <a:endParaRPr lang="en-US" dirty="0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Author: Pawel Krakowski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>
          <a:xfrm>
            <a:off x="3848431" y="6526098"/>
            <a:ext cx="1711703" cy="331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10/15/2014</a:t>
            </a:r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1"/>
            <a:ext cx="2895600" cy="331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Author: Pawel Krakowski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1"/>
            <a:ext cx="501424" cy="3319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fr-CH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fr-CH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fr-CH" smtClean="0"/>
              <a:t>Click to edit Master text styles</a:t>
            </a:r>
          </a:p>
          <a:p>
            <a:pPr lvl="1" eaLnBrk="1" latinLnBrk="0" hangingPunct="1"/>
            <a:r>
              <a:rPr lang="fr-CH" smtClean="0"/>
              <a:t>Second level</a:t>
            </a:r>
          </a:p>
          <a:p>
            <a:pPr lvl="2" eaLnBrk="1" latinLnBrk="0" hangingPunct="1"/>
            <a:r>
              <a:rPr lang="fr-CH" smtClean="0"/>
              <a:t>Third level</a:t>
            </a:r>
          </a:p>
          <a:p>
            <a:pPr lvl="3" eaLnBrk="1" latinLnBrk="0" hangingPunct="1"/>
            <a:r>
              <a:rPr lang="fr-CH" smtClean="0"/>
              <a:t>Fourth level</a:t>
            </a:r>
          </a:p>
          <a:p>
            <a:pPr lvl="4" eaLnBrk="1" latinLnBrk="0" hangingPunct="1"/>
            <a:r>
              <a:rPr lang="fr-CH" smtClean="0"/>
              <a:t>Fifth level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10"/>
          </p:nvPr>
        </p:nvSpPr>
        <p:spPr>
          <a:xfrm>
            <a:off x="3840480" y="6526097"/>
            <a:ext cx="1719655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10/15/2014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639956" y="6520070"/>
            <a:ext cx="2895600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Author: Pawel Krakowski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642576" y="6520070"/>
            <a:ext cx="501424" cy="3319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>
            <a:normAutofit/>
          </a:bodyPr>
          <a:lstStyle>
            <a:lvl1pPr algn="l">
              <a:defRPr sz="4000"/>
            </a:lvl1pPr>
          </a:lstStyle>
          <a:p>
            <a:r>
              <a:rPr kumimoji="0" lang="fr-CH" dirty="0" smtClean="0"/>
              <a:t>Click to </a:t>
            </a:r>
            <a:r>
              <a:rPr kumimoji="0" lang="fr-CH" dirty="0" err="1" smtClean="0"/>
              <a:t>edit</a:t>
            </a:r>
            <a:r>
              <a:rPr kumimoji="0" lang="fr-CH" dirty="0" smtClean="0"/>
              <a:t> Master </a:t>
            </a:r>
            <a:r>
              <a:rPr kumimoji="0" lang="fr-CH" dirty="0" err="1" smtClean="0"/>
              <a:t>title</a:t>
            </a:r>
            <a:r>
              <a:rPr kumimoji="0" lang="fr-CH" dirty="0" smtClean="0"/>
              <a:t> style</a:t>
            </a:r>
            <a:endParaRPr kumimoji="0" lang="en-US" dirty="0"/>
          </a:p>
        </p:txBody>
      </p:sp>
      <p:sp>
        <p:nvSpPr>
          <p:cNvPr id="3" name="Date Placeholder 1"/>
          <p:cNvSpPr>
            <a:spLocks noGrp="1"/>
          </p:cNvSpPr>
          <p:nvPr>
            <p:ph type="dt" sz="half" idx="2"/>
          </p:nvPr>
        </p:nvSpPr>
        <p:spPr>
          <a:xfrm>
            <a:off x="3848431" y="6526097"/>
            <a:ext cx="1711703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10/15/2014</a:t>
            </a:r>
            <a:endParaRPr lang="en-US" dirty="0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39956" y="6520070"/>
            <a:ext cx="2895600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Author: Pawel Krakowski</a:t>
            </a:r>
            <a:endParaRPr lang="en-US" dirty="0"/>
          </a:p>
        </p:txBody>
      </p:sp>
      <p:sp>
        <p:nvSpPr>
          <p:cNvPr id="5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20070"/>
            <a:ext cx="501424" cy="33793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emf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85775" y="33467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pic>
        <p:nvPicPr>
          <p:cNvPr id="5" name="Image 4" descr="bande-01.eps"/>
          <p:cNvPicPr>
            <a:picLocks noChangeAspect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840480" y="6519740"/>
            <a:ext cx="1677725" cy="3382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10/15/2014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661329" y="6519740"/>
            <a:ext cx="2854518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 baseline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Author: Pawel Krakowski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642576" y="6519740"/>
            <a:ext cx="501424" cy="34512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bg1"/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6" name="TextBox 5"/>
          <p:cNvSpPr txBox="1"/>
          <p:nvPr userDrawn="1"/>
        </p:nvSpPr>
        <p:spPr>
          <a:xfrm>
            <a:off x="643180" y="6438102"/>
            <a:ext cx="2549471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900" i="1" baseline="0" dirty="0" smtClean="0">
                <a:solidFill>
                  <a:schemeClr val="bg1"/>
                </a:solidFill>
              </a:rPr>
              <a:t>Vacuum, Surfaces &amp; </a:t>
            </a:r>
            <a:r>
              <a:rPr lang="fr-CH" sz="900" i="1" baseline="0" dirty="0" err="1" smtClean="0">
                <a:solidFill>
                  <a:schemeClr val="bg1"/>
                </a:solidFill>
              </a:rPr>
              <a:t>Coatings</a:t>
            </a:r>
            <a:r>
              <a:rPr lang="fr-CH" sz="900" i="1" baseline="0" dirty="0" smtClean="0">
                <a:solidFill>
                  <a:schemeClr val="bg1"/>
                </a:solidFill>
              </a:rPr>
              <a:t> Group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1000" baseline="0" dirty="0" err="1" smtClean="0">
                <a:solidFill>
                  <a:schemeClr val="bg1"/>
                </a:solidFill>
              </a:rPr>
              <a:t>Technology</a:t>
            </a:r>
            <a:r>
              <a:rPr lang="fr-CH" sz="1000" baseline="0" dirty="0" smtClean="0">
                <a:solidFill>
                  <a:schemeClr val="bg1"/>
                </a:solidFill>
              </a:rPr>
              <a:t> </a:t>
            </a:r>
            <a:r>
              <a:rPr lang="fr-CH" sz="1000" baseline="0" dirty="0" err="1" smtClean="0">
                <a:solidFill>
                  <a:schemeClr val="bg1"/>
                </a:solidFill>
              </a:rPr>
              <a:t>Department</a:t>
            </a:r>
            <a:endParaRPr lang="fr-CH" sz="1000" baseline="0" dirty="0" smtClean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9" r:id="rId12"/>
    <p:sldLayoutId id="2147483670" r:id="rId13"/>
    <p:sldLayoutId id="2147483671" r:id="rId14"/>
    <p:sldLayoutId id="2147483674" r:id="rId15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4.wdp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5.xml"/><Relationship Id="rId5" Type="http://schemas.microsoft.com/office/2007/relationships/hdphoto" Target="../media/hdphoto15.wdp"/><Relationship Id="rId4" Type="http://schemas.openxmlformats.org/officeDocument/2006/relationships/image" Target="../media/image51.pn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6.wdp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png"/><Relationship Id="rId2" Type="http://schemas.openxmlformats.org/officeDocument/2006/relationships/image" Target="../media/image53.emf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7.png"/><Relationship Id="rId5" Type="http://schemas.openxmlformats.org/officeDocument/2006/relationships/image" Target="../media/image56.png"/><Relationship Id="rId4" Type="http://schemas.openxmlformats.org/officeDocument/2006/relationships/image" Target="../media/image55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6" Type="http://schemas.microsoft.com/office/2007/relationships/hdphoto" Target="../media/hdphoto17.wdp"/><Relationship Id="rId5" Type="http://schemas.openxmlformats.org/officeDocument/2006/relationships/image" Target="../media/image61.jpeg"/><Relationship Id="rId4" Type="http://schemas.openxmlformats.org/officeDocument/2006/relationships/image" Target="../media/image60.e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4.jpeg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18.wdp"/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6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jpeg"/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69.jpeg"/></Relationships>
</file>

<file path=ppt/slides/_rels/slide19.xml.rels><?xml version="1.0" encoding="UTF-8" standalone="yes"?>
<Relationships xmlns="http://schemas.openxmlformats.org/package/2006/relationships"><Relationship Id="rId3" Type="http://schemas.microsoft.com/office/2007/relationships/hdphoto" Target="../media/hdphoto19.wdp"/><Relationship Id="rId2" Type="http://schemas.openxmlformats.org/officeDocument/2006/relationships/image" Target="../media/image7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1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7.png"/><Relationship Id="rId3" Type="http://schemas.openxmlformats.org/officeDocument/2006/relationships/image" Target="../media/image72.png"/><Relationship Id="rId7" Type="http://schemas.openxmlformats.org/officeDocument/2006/relationships/image" Target="../media/image7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5.png"/><Relationship Id="rId5" Type="http://schemas.openxmlformats.org/officeDocument/2006/relationships/image" Target="../media/image74.png"/><Relationship Id="rId4" Type="http://schemas.openxmlformats.org/officeDocument/2006/relationships/image" Target="../media/image73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png"/><Relationship Id="rId2" Type="http://schemas.openxmlformats.org/officeDocument/2006/relationships/image" Target="../media/image78.jpeg"/><Relationship Id="rId1" Type="http://schemas.openxmlformats.org/officeDocument/2006/relationships/slideLayout" Target="../slideLayouts/slideLayout7.xml"/><Relationship Id="rId6" Type="http://schemas.microsoft.com/office/2007/relationships/hdphoto" Target="../media/hdphoto20.wdp"/><Relationship Id="rId5" Type="http://schemas.openxmlformats.org/officeDocument/2006/relationships/image" Target="../media/image81.jpeg"/><Relationship Id="rId4" Type="http://schemas.openxmlformats.org/officeDocument/2006/relationships/image" Target="../media/image80.png"/></Relationships>
</file>

<file path=ppt/slides/_rels/slide22.xml.rels><?xml version="1.0" encoding="UTF-8" standalone="yes"?>
<Relationships xmlns="http://schemas.openxmlformats.org/package/2006/relationships"><Relationship Id="rId3" Type="http://schemas.microsoft.com/office/2007/relationships/hdphoto" Target="../media/hdphoto21.wdp"/><Relationship Id="rId7" Type="http://schemas.openxmlformats.org/officeDocument/2006/relationships/image" Target="../media/image34.png"/><Relationship Id="rId2" Type="http://schemas.openxmlformats.org/officeDocument/2006/relationships/image" Target="../media/image8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4.png"/><Relationship Id="rId5" Type="http://schemas.microsoft.com/office/2007/relationships/hdphoto" Target="../media/hdphoto22.wdp"/><Relationship Id="rId4" Type="http://schemas.openxmlformats.org/officeDocument/2006/relationships/image" Target="../media/image83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7.png"/><Relationship Id="rId5" Type="http://schemas.microsoft.com/office/2007/relationships/hdphoto" Target="../media/hdphoto1.wdp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hdphoto" Target="../media/hdphoto5.wdp"/><Relationship Id="rId13" Type="http://schemas.microsoft.com/office/2007/relationships/hdphoto" Target="../media/hdphoto7.wdp"/><Relationship Id="rId18" Type="http://schemas.openxmlformats.org/officeDocument/2006/relationships/image" Target="../media/image22.png"/><Relationship Id="rId26" Type="http://schemas.openxmlformats.org/officeDocument/2006/relationships/image" Target="../media/image28.jpeg"/><Relationship Id="rId3" Type="http://schemas.microsoft.com/office/2007/relationships/hdphoto" Target="../media/hdphoto3.wdp"/><Relationship Id="rId21" Type="http://schemas.openxmlformats.org/officeDocument/2006/relationships/image" Target="../media/image24.png"/><Relationship Id="rId7" Type="http://schemas.openxmlformats.org/officeDocument/2006/relationships/image" Target="../media/image16.png"/><Relationship Id="rId12" Type="http://schemas.openxmlformats.org/officeDocument/2006/relationships/image" Target="../media/image19.png"/><Relationship Id="rId17" Type="http://schemas.microsoft.com/office/2007/relationships/hdphoto" Target="../media/hdphoto9.wdp"/><Relationship Id="rId25" Type="http://schemas.microsoft.com/office/2007/relationships/hdphoto" Target="../media/hdphoto11.wdp"/><Relationship Id="rId33" Type="http://schemas.openxmlformats.org/officeDocument/2006/relationships/image" Target="../media/image34.png"/><Relationship Id="rId2" Type="http://schemas.openxmlformats.org/officeDocument/2006/relationships/image" Target="../media/image13.png"/><Relationship Id="rId16" Type="http://schemas.openxmlformats.org/officeDocument/2006/relationships/image" Target="../media/image21.png"/><Relationship Id="rId20" Type="http://schemas.openxmlformats.org/officeDocument/2006/relationships/image" Target="../media/image23.png"/><Relationship Id="rId29" Type="http://schemas.microsoft.com/office/2007/relationships/hdphoto" Target="../media/hdphoto12.wdp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5.png"/><Relationship Id="rId11" Type="http://schemas.openxmlformats.org/officeDocument/2006/relationships/image" Target="../media/image18.png"/><Relationship Id="rId24" Type="http://schemas.openxmlformats.org/officeDocument/2006/relationships/image" Target="../media/image27.png"/><Relationship Id="rId32" Type="http://schemas.openxmlformats.org/officeDocument/2006/relationships/image" Target="../media/image33.png"/><Relationship Id="rId5" Type="http://schemas.microsoft.com/office/2007/relationships/hdphoto" Target="../media/hdphoto4.wdp"/><Relationship Id="rId15" Type="http://schemas.microsoft.com/office/2007/relationships/hdphoto" Target="../media/hdphoto8.wdp"/><Relationship Id="rId23" Type="http://schemas.openxmlformats.org/officeDocument/2006/relationships/image" Target="../media/image26.png"/><Relationship Id="rId28" Type="http://schemas.openxmlformats.org/officeDocument/2006/relationships/image" Target="../media/image30.png"/><Relationship Id="rId10" Type="http://schemas.microsoft.com/office/2007/relationships/hdphoto" Target="../media/hdphoto6.wdp"/><Relationship Id="rId19" Type="http://schemas.microsoft.com/office/2007/relationships/hdphoto" Target="../media/hdphoto10.wdp"/><Relationship Id="rId31" Type="http://schemas.openxmlformats.org/officeDocument/2006/relationships/image" Target="../media/image32.jpeg"/><Relationship Id="rId4" Type="http://schemas.openxmlformats.org/officeDocument/2006/relationships/image" Target="../media/image14.png"/><Relationship Id="rId9" Type="http://schemas.openxmlformats.org/officeDocument/2006/relationships/image" Target="../media/image17.png"/><Relationship Id="rId14" Type="http://schemas.openxmlformats.org/officeDocument/2006/relationships/image" Target="../media/image20.png"/><Relationship Id="rId22" Type="http://schemas.openxmlformats.org/officeDocument/2006/relationships/image" Target="../media/image25.jpeg"/><Relationship Id="rId27" Type="http://schemas.openxmlformats.org/officeDocument/2006/relationships/image" Target="../media/image29.jpeg"/><Relationship Id="rId30" Type="http://schemas.openxmlformats.org/officeDocument/2006/relationships/image" Target="../media/image31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10" Type="http://schemas.openxmlformats.org/officeDocument/2006/relationships/image" Target="../media/image43.png"/><Relationship Id="rId4" Type="http://schemas.openxmlformats.org/officeDocument/2006/relationships/image" Target="../media/image37.png"/><Relationship Id="rId9" Type="http://schemas.openxmlformats.org/officeDocument/2006/relationships/image" Target="../media/image4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48.pn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3.wdp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323012" y="2521774"/>
            <a:ext cx="4572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GB" sz="2800" dirty="0" smtClean="0"/>
              <a:t>Pawel Krakowski</a:t>
            </a:r>
            <a:r>
              <a:rPr lang="pl-PL" sz="2800" dirty="0" smtClean="0"/>
              <a:t> </a:t>
            </a:r>
            <a:endParaRPr lang="en-GB" sz="2800" dirty="0" smtClean="0"/>
          </a:p>
          <a:p>
            <a:pPr algn="ctr"/>
            <a:r>
              <a:rPr lang="en-GB" sz="2800" dirty="0" err="1" smtClean="0"/>
              <a:t>TE-VSC-ICM</a:t>
            </a:r>
            <a:endParaRPr lang="en-GB" sz="2800" dirty="0" smtClean="0"/>
          </a:p>
        </p:txBody>
      </p:sp>
      <p:sp>
        <p:nvSpPr>
          <p:cNvPr id="3" name="Rectangle 2"/>
          <p:cNvSpPr/>
          <p:nvPr/>
        </p:nvSpPr>
        <p:spPr>
          <a:xfrm>
            <a:off x="83820" y="1143615"/>
            <a:ext cx="892302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b="1" dirty="0" err="1" smtClean="0"/>
              <a:t>LHC</a:t>
            </a:r>
            <a:r>
              <a:rPr lang="en-GB" sz="2800" b="1" dirty="0" smtClean="0"/>
              <a:t> </a:t>
            </a:r>
            <a:r>
              <a:rPr lang="en-GB" sz="2800" b="1" dirty="0" err="1" smtClean="0"/>
              <a:t>R2E</a:t>
            </a:r>
            <a:r>
              <a:rPr lang="en-GB" sz="2800" b="1" dirty="0" smtClean="0"/>
              <a:t> for vacuum </a:t>
            </a:r>
            <a:r>
              <a:rPr lang="en-GB" sz="2800" b="1" dirty="0"/>
              <a:t>control systems</a:t>
            </a:r>
            <a:endParaRPr lang="en-GB" sz="2800" b="1" dirty="0"/>
          </a:p>
        </p:txBody>
      </p:sp>
      <p:pic>
        <p:nvPicPr>
          <p:cNvPr id="4" name="Image 2" descr="LOGOfin.eps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8555"/>
          <a:stretch/>
        </p:blipFill>
        <p:spPr>
          <a:xfrm>
            <a:off x="83820" y="6220232"/>
            <a:ext cx="548640" cy="55910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47980" y="6464860"/>
            <a:ext cx="2549471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900" i="1" baseline="0" dirty="0" smtClean="0"/>
              <a:t>Vacuum, Surfaces &amp; </a:t>
            </a:r>
            <a:r>
              <a:rPr lang="fr-CH" sz="900" i="1" baseline="0" dirty="0" err="1" smtClean="0"/>
              <a:t>Coatings</a:t>
            </a:r>
            <a:r>
              <a:rPr lang="fr-CH" sz="900" i="1" baseline="0" dirty="0" smtClean="0"/>
              <a:t> Group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1000" baseline="0" dirty="0" err="1" smtClean="0"/>
              <a:t>Technology</a:t>
            </a:r>
            <a:r>
              <a:rPr lang="fr-CH" sz="1000" baseline="0" dirty="0" smtClean="0"/>
              <a:t> </a:t>
            </a:r>
            <a:r>
              <a:rPr lang="fr-CH" sz="1000" baseline="0" dirty="0" err="1" smtClean="0"/>
              <a:t>Department</a:t>
            </a:r>
            <a:endParaRPr lang="fr-CH" sz="1000" baseline="0" dirty="0" smtClean="0"/>
          </a:p>
        </p:txBody>
      </p:sp>
      <p:sp>
        <p:nvSpPr>
          <p:cNvPr id="6" name="TextBox 5"/>
          <p:cNvSpPr txBox="1"/>
          <p:nvPr/>
        </p:nvSpPr>
        <p:spPr>
          <a:xfrm>
            <a:off x="6266793" y="6499786"/>
            <a:ext cx="287720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defRPr/>
            </a:pPr>
            <a:r>
              <a:rPr lang="en-GB" sz="900" i="1" dirty="0" smtClean="0"/>
              <a:t>Automation Forum-electronics session,  </a:t>
            </a:r>
            <a:r>
              <a:rPr lang="fr-CH" sz="900" i="1" baseline="0" dirty="0" smtClean="0"/>
              <a:t>6 </a:t>
            </a:r>
            <a:r>
              <a:rPr lang="fr-CH" sz="900" i="1" baseline="0" dirty="0" err="1" smtClean="0"/>
              <a:t>Nov</a:t>
            </a:r>
            <a:r>
              <a:rPr lang="fr-CH" sz="900" i="1" baseline="0" dirty="0" smtClean="0"/>
              <a:t> </a:t>
            </a:r>
            <a:r>
              <a:rPr lang="fr-CH" sz="900" i="1" baseline="0" dirty="0" smtClean="0"/>
              <a:t>2014</a:t>
            </a:r>
            <a:endParaRPr lang="fr-CH" sz="1000" i="1" baseline="0" dirty="0" smtClean="0"/>
          </a:p>
        </p:txBody>
      </p:sp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90" name="Rectangle 7189"/>
          <p:cNvSpPr/>
          <p:nvPr/>
        </p:nvSpPr>
        <p:spPr>
          <a:xfrm>
            <a:off x="2503120" y="2455408"/>
            <a:ext cx="4173685" cy="2526523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prstClr val="white"/>
                </a:solidFill>
              </a:rPr>
              <a:pPr/>
              <a:t>10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39956" y="6312694"/>
            <a:ext cx="2895600" cy="539280"/>
          </a:xfrm>
        </p:spPr>
        <p:txBody>
          <a:bodyPr/>
          <a:lstStyle/>
          <a:p>
            <a:r>
              <a:rPr lang="en-US" dirty="0" smtClean="0">
                <a:solidFill>
                  <a:prstClr val="white"/>
                </a:solidFill>
              </a:rPr>
              <a:t> </a:t>
            </a:r>
            <a:r>
              <a:rPr lang="en-US" dirty="0" err="1" smtClean="0">
                <a:solidFill>
                  <a:prstClr val="white"/>
                </a:solidFill>
              </a:rPr>
              <a:t>Pawel</a:t>
            </a:r>
            <a:r>
              <a:rPr lang="en-US" dirty="0" smtClean="0">
                <a:solidFill>
                  <a:prstClr val="white"/>
                </a:solidFill>
              </a:rPr>
              <a:t> </a:t>
            </a:r>
            <a:r>
              <a:rPr lang="en-US" dirty="0" err="1" smtClean="0">
                <a:solidFill>
                  <a:prstClr val="white"/>
                </a:solidFill>
              </a:rPr>
              <a:t>Krakowski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3654766" y="1071499"/>
            <a:ext cx="34650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b="1" dirty="0" smtClean="0">
                <a:solidFill>
                  <a:srgbClr val="00B050"/>
                </a:solidFill>
              </a:rPr>
              <a:t>MOS transistor </a:t>
            </a:r>
            <a:endParaRPr lang="en-GB" sz="2800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182" b="93455" l="3950" r="94595">
                        <a14:foregroundMark x1="17672" y1="36000" x2="22453" y2="36000"/>
                        <a14:foregroundMark x1="22453" y1="11636" x2="25780" y2="11636"/>
                        <a14:foregroundMark x1="26195" y1="12000" x2="26195" y2="36364"/>
                        <a14:foregroundMark x1="26403" y1="36364" x2="32225" y2="36364"/>
                        <a14:foregroundMark x1="9148" y1="46182" x2="35135" y2="84727"/>
                        <a14:foregroundMark x1="11019" y1="81091" x2="90229" y2="79636"/>
                        <a14:foregroundMark x1="87110" y1="82545" x2="91060" y2="37091"/>
                        <a14:foregroundMark x1="86694" y1="44364" x2="78794" y2="70909"/>
                        <a14:foregroundMark x1="82952" y1="63636" x2="58004" y2="64364"/>
                        <a14:foregroundMark x1="64657" y1="65091" x2="63202" y2="38909"/>
                        <a14:foregroundMark x1="63410" y1="41091" x2="31185" y2="72727"/>
                        <a14:foregroundMark x1="50936" y1="42182" x2="6861" y2="70182"/>
                        <a14:foregroundMark x1="17256" y1="44364" x2="43243" y2="46909"/>
                        <a14:foregroundMark x1="31809" y1="26545" x2="32017" y2="18545"/>
                        <a14:foregroundMark x1="32017" y1="18545" x2="67152" y2="18545"/>
                        <a14:foregroundMark x1="50728" y1="17455" x2="48441" y2="11273"/>
                        <a14:foregroundMark x1="72765" y1="12364" x2="78794" y2="60000"/>
                        <a14:foregroundMark x1="76299" y1="12000" x2="76091" y2="37818"/>
                        <a14:foregroundMark x1="16216" y1="40727" x2="11850" y2="73818"/>
                        <a14:foregroundMark x1="22661" y1="12000" x2="22661" y2="37818"/>
                        <a14:foregroundMark x1="65281" y1="37091" x2="73805" y2="36000"/>
                        <a14:backgroundMark x1="21830" y1="34182" x2="12890" y2="25818"/>
                        <a14:backgroundMark x1="72141" y1="34182" x2="69439" y2="28727"/>
                        <a14:backgroundMark x1="67775" y1="20000" x2="67152" y2="16364"/>
                        <a14:backgroundMark x1="50936" y1="17455" x2="53638" y2="14909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3605" t="11454" r="5297" b="6364"/>
          <a:stretch/>
        </p:blipFill>
        <p:spPr bwMode="auto">
          <a:xfrm>
            <a:off x="2503120" y="2404609"/>
            <a:ext cx="4173686" cy="2152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4" name="Cross 83"/>
          <p:cNvSpPr/>
          <p:nvPr/>
        </p:nvSpPr>
        <p:spPr>
          <a:xfrm>
            <a:off x="4103001" y="3182048"/>
            <a:ext cx="176464" cy="168442"/>
          </a:xfrm>
          <a:prstGeom prst="plus">
            <a:avLst>
              <a:gd name="adj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7192" name="Straight Connector 7191"/>
          <p:cNvCxnSpPr/>
          <p:nvPr/>
        </p:nvCxnSpPr>
        <p:spPr>
          <a:xfrm>
            <a:off x="3251993" y="3227767"/>
            <a:ext cx="159544" cy="0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/>
          <p:cNvCxnSpPr/>
          <p:nvPr/>
        </p:nvCxnSpPr>
        <p:spPr>
          <a:xfrm>
            <a:off x="3404393" y="3380167"/>
            <a:ext cx="159544" cy="0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/>
          <p:cNvCxnSpPr/>
          <p:nvPr/>
        </p:nvCxnSpPr>
        <p:spPr>
          <a:xfrm>
            <a:off x="3210321" y="3532567"/>
            <a:ext cx="159544" cy="0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5" name="Straight Connector 114"/>
          <p:cNvCxnSpPr/>
          <p:nvPr/>
        </p:nvCxnSpPr>
        <p:spPr>
          <a:xfrm>
            <a:off x="3572271" y="3108704"/>
            <a:ext cx="159544" cy="0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6" name="Straight Connector 115"/>
          <p:cNvCxnSpPr/>
          <p:nvPr/>
        </p:nvCxnSpPr>
        <p:spPr>
          <a:xfrm>
            <a:off x="3512740" y="3480934"/>
            <a:ext cx="159544" cy="0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/>
          <p:cNvCxnSpPr/>
          <p:nvPr/>
        </p:nvCxnSpPr>
        <p:spPr>
          <a:xfrm>
            <a:off x="5471318" y="3171769"/>
            <a:ext cx="159544" cy="0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8" name="Straight Connector 117"/>
          <p:cNvCxnSpPr/>
          <p:nvPr/>
        </p:nvCxnSpPr>
        <p:spPr>
          <a:xfrm>
            <a:off x="5795168" y="3117475"/>
            <a:ext cx="159544" cy="0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9" name="Straight Connector 118"/>
          <p:cNvCxnSpPr/>
          <p:nvPr/>
        </p:nvCxnSpPr>
        <p:spPr>
          <a:xfrm>
            <a:off x="5537993" y="3350490"/>
            <a:ext cx="159544" cy="0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0" name="Straight Connector 119"/>
          <p:cNvCxnSpPr/>
          <p:nvPr/>
        </p:nvCxnSpPr>
        <p:spPr>
          <a:xfrm>
            <a:off x="5767784" y="3266269"/>
            <a:ext cx="159544" cy="0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/>
          <p:cNvCxnSpPr/>
          <p:nvPr/>
        </p:nvCxnSpPr>
        <p:spPr>
          <a:xfrm>
            <a:off x="5471318" y="3532567"/>
            <a:ext cx="159544" cy="0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/>
          <p:cNvCxnSpPr/>
          <p:nvPr/>
        </p:nvCxnSpPr>
        <p:spPr>
          <a:xfrm>
            <a:off x="5782071" y="3414258"/>
            <a:ext cx="159544" cy="0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Connector 122"/>
          <p:cNvCxnSpPr/>
          <p:nvPr/>
        </p:nvCxnSpPr>
        <p:spPr>
          <a:xfrm>
            <a:off x="5721349" y="3623055"/>
            <a:ext cx="159544" cy="0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Connector 123"/>
          <p:cNvCxnSpPr/>
          <p:nvPr/>
        </p:nvCxnSpPr>
        <p:spPr>
          <a:xfrm>
            <a:off x="3434159" y="3622301"/>
            <a:ext cx="159544" cy="0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/>
          <p:cNvCxnSpPr/>
          <p:nvPr/>
        </p:nvCxnSpPr>
        <p:spPr>
          <a:xfrm>
            <a:off x="3548459" y="3227767"/>
            <a:ext cx="159544" cy="0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8" name="Cross 127"/>
          <p:cNvSpPr/>
          <p:nvPr/>
        </p:nvSpPr>
        <p:spPr>
          <a:xfrm>
            <a:off x="2731401" y="3191573"/>
            <a:ext cx="176464" cy="168442"/>
          </a:xfrm>
          <a:prstGeom prst="plus">
            <a:avLst>
              <a:gd name="adj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9" name="Cross 128"/>
          <p:cNvSpPr/>
          <p:nvPr/>
        </p:nvSpPr>
        <p:spPr>
          <a:xfrm>
            <a:off x="2643169" y="3704030"/>
            <a:ext cx="176464" cy="168442"/>
          </a:xfrm>
          <a:prstGeom prst="plus">
            <a:avLst>
              <a:gd name="adj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0" name="Cross 129"/>
          <p:cNvSpPr/>
          <p:nvPr/>
        </p:nvSpPr>
        <p:spPr>
          <a:xfrm>
            <a:off x="2842092" y="4010723"/>
            <a:ext cx="176464" cy="168442"/>
          </a:xfrm>
          <a:prstGeom prst="plus">
            <a:avLst>
              <a:gd name="adj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1" name="Cross 130"/>
          <p:cNvSpPr/>
          <p:nvPr/>
        </p:nvSpPr>
        <p:spPr>
          <a:xfrm>
            <a:off x="4327992" y="3502890"/>
            <a:ext cx="176464" cy="168442"/>
          </a:xfrm>
          <a:prstGeom prst="plus">
            <a:avLst>
              <a:gd name="adj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2" name="Cross 131"/>
          <p:cNvSpPr/>
          <p:nvPr/>
        </p:nvSpPr>
        <p:spPr>
          <a:xfrm>
            <a:off x="3175518" y="3930913"/>
            <a:ext cx="176464" cy="168442"/>
          </a:xfrm>
          <a:prstGeom prst="plus">
            <a:avLst>
              <a:gd name="adj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4" name="Cross 133"/>
          <p:cNvSpPr/>
          <p:nvPr/>
        </p:nvSpPr>
        <p:spPr>
          <a:xfrm>
            <a:off x="3676846" y="3930561"/>
            <a:ext cx="176464" cy="168442"/>
          </a:xfrm>
          <a:prstGeom prst="plus">
            <a:avLst>
              <a:gd name="adj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5" name="Cross 134"/>
          <p:cNvSpPr/>
          <p:nvPr/>
        </p:nvSpPr>
        <p:spPr>
          <a:xfrm>
            <a:off x="3926537" y="4237467"/>
            <a:ext cx="176464" cy="168442"/>
          </a:xfrm>
          <a:prstGeom prst="plus">
            <a:avLst>
              <a:gd name="adj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7" name="Cross 136"/>
          <p:cNvSpPr/>
          <p:nvPr/>
        </p:nvSpPr>
        <p:spPr>
          <a:xfrm>
            <a:off x="4303077" y="4167534"/>
            <a:ext cx="176464" cy="168442"/>
          </a:xfrm>
          <a:prstGeom prst="plus">
            <a:avLst>
              <a:gd name="adj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9" name="Cross 138"/>
          <p:cNvSpPr/>
          <p:nvPr/>
        </p:nvSpPr>
        <p:spPr>
          <a:xfrm>
            <a:off x="4266204" y="3143546"/>
            <a:ext cx="176464" cy="168442"/>
          </a:xfrm>
          <a:prstGeom prst="plus">
            <a:avLst>
              <a:gd name="adj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0" name="Cross 139"/>
          <p:cNvSpPr/>
          <p:nvPr/>
        </p:nvSpPr>
        <p:spPr>
          <a:xfrm>
            <a:off x="4078794" y="3955619"/>
            <a:ext cx="176464" cy="168442"/>
          </a:xfrm>
          <a:prstGeom prst="plus">
            <a:avLst>
              <a:gd name="adj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1" name="Cross 140"/>
          <p:cNvSpPr/>
          <p:nvPr/>
        </p:nvSpPr>
        <p:spPr>
          <a:xfrm>
            <a:off x="4700888" y="3136173"/>
            <a:ext cx="176464" cy="168442"/>
          </a:xfrm>
          <a:prstGeom prst="plus">
            <a:avLst>
              <a:gd name="adj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2" name="Cross 141"/>
          <p:cNvSpPr/>
          <p:nvPr/>
        </p:nvSpPr>
        <p:spPr>
          <a:xfrm>
            <a:off x="4699726" y="3532567"/>
            <a:ext cx="176464" cy="168442"/>
          </a:xfrm>
          <a:prstGeom prst="plus">
            <a:avLst>
              <a:gd name="adj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3" name="Cross 142"/>
          <p:cNvSpPr/>
          <p:nvPr/>
        </p:nvSpPr>
        <p:spPr>
          <a:xfrm>
            <a:off x="4989980" y="3695556"/>
            <a:ext cx="176464" cy="168442"/>
          </a:xfrm>
          <a:prstGeom prst="plus">
            <a:avLst>
              <a:gd name="adj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4" name="Cross 143"/>
          <p:cNvSpPr/>
          <p:nvPr/>
        </p:nvSpPr>
        <p:spPr>
          <a:xfrm>
            <a:off x="3146892" y="4315523"/>
            <a:ext cx="176464" cy="168442"/>
          </a:xfrm>
          <a:prstGeom prst="plus">
            <a:avLst>
              <a:gd name="adj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5" name="Cross 144"/>
          <p:cNvSpPr/>
          <p:nvPr/>
        </p:nvSpPr>
        <p:spPr>
          <a:xfrm>
            <a:off x="3484165" y="4231302"/>
            <a:ext cx="176464" cy="168442"/>
          </a:xfrm>
          <a:prstGeom prst="plus">
            <a:avLst>
              <a:gd name="adj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6" name="Cross 145"/>
          <p:cNvSpPr/>
          <p:nvPr/>
        </p:nvSpPr>
        <p:spPr>
          <a:xfrm>
            <a:off x="5016462" y="4237467"/>
            <a:ext cx="176464" cy="168442"/>
          </a:xfrm>
          <a:prstGeom prst="plus">
            <a:avLst>
              <a:gd name="adj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7" name="Cross 146"/>
          <p:cNvSpPr/>
          <p:nvPr/>
        </p:nvSpPr>
        <p:spPr>
          <a:xfrm>
            <a:off x="5473699" y="3984804"/>
            <a:ext cx="176464" cy="168442"/>
          </a:xfrm>
          <a:prstGeom prst="plus">
            <a:avLst>
              <a:gd name="adj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8" name="Cross 147"/>
          <p:cNvSpPr/>
          <p:nvPr/>
        </p:nvSpPr>
        <p:spPr>
          <a:xfrm>
            <a:off x="5698476" y="4163123"/>
            <a:ext cx="176464" cy="168442"/>
          </a:xfrm>
          <a:prstGeom prst="plus">
            <a:avLst>
              <a:gd name="adj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9" name="Cross 148"/>
          <p:cNvSpPr/>
          <p:nvPr/>
        </p:nvSpPr>
        <p:spPr>
          <a:xfrm>
            <a:off x="6342529" y="3143546"/>
            <a:ext cx="176464" cy="168442"/>
          </a:xfrm>
          <a:prstGeom prst="plus">
            <a:avLst>
              <a:gd name="adj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0" name="Cross 149"/>
          <p:cNvSpPr/>
          <p:nvPr/>
        </p:nvSpPr>
        <p:spPr>
          <a:xfrm>
            <a:off x="5990576" y="3872472"/>
            <a:ext cx="176464" cy="168442"/>
          </a:xfrm>
          <a:prstGeom prst="plus">
            <a:avLst>
              <a:gd name="adj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1" name="Cross 150"/>
          <p:cNvSpPr/>
          <p:nvPr/>
        </p:nvSpPr>
        <p:spPr>
          <a:xfrm>
            <a:off x="6338957" y="3695556"/>
            <a:ext cx="176464" cy="168442"/>
          </a:xfrm>
          <a:prstGeom prst="plus">
            <a:avLst>
              <a:gd name="adj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2" name="Cross 151"/>
          <p:cNvSpPr/>
          <p:nvPr/>
        </p:nvSpPr>
        <p:spPr>
          <a:xfrm>
            <a:off x="6294904" y="4147081"/>
            <a:ext cx="176464" cy="168442"/>
          </a:xfrm>
          <a:prstGeom prst="plus">
            <a:avLst>
              <a:gd name="adj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193" name="TextBox 7192"/>
          <p:cNvSpPr txBox="1"/>
          <p:nvPr/>
        </p:nvSpPr>
        <p:spPr>
          <a:xfrm>
            <a:off x="2967161" y="1954210"/>
            <a:ext cx="12102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Source</a:t>
            </a:r>
            <a:endParaRPr lang="en-GB" dirty="0"/>
          </a:p>
        </p:txBody>
      </p:sp>
      <p:sp>
        <p:nvSpPr>
          <p:cNvPr id="194" name="TextBox 193"/>
          <p:cNvSpPr txBox="1"/>
          <p:nvPr/>
        </p:nvSpPr>
        <p:spPr>
          <a:xfrm>
            <a:off x="4327773" y="1956822"/>
            <a:ext cx="12102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Gate</a:t>
            </a:r>
            <a:endParaRPr lang="en-GB" dirty="0"/>
          </a:p>
        </p:txBody>
      </p:sp>
      <p:sp>
        <p:nvSpPr>
          <p:cNvPr id="195" name="TextBox 194"/>
          <p:cNvSpPr txBox="1"/>
          <p:nvPr/>
        </p:nvSpPr>
        <p:spPr>
          <a:xfrm>
            <a:off x="5388390" y="1964194"/>
            <a:ext cx="12102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Drain</a:t>
            </a:r>
            <a:endParaRPr lang="en-GB" dirty="0"/>
          </a:p>
        </p:txBody>
      </p:sp>
      <p:sp>
        <p:nvSpPr>
          <p:cNvPr id="196" name="TextBox 195"/>
          <p:cNvSpPr txBox="1"/>
          <p:nvPr/>
        </p:nvSpPr>
        <p:spPr>
          <a:xfrm>
            <a:off x="6751010" y="2572615"/>
            <a:ext cx="15547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Gate Oxide</a:t>
            </a:r>
            <a:endParaRPr lang="en-GB" dirty="0"/>
          </a:p>
        </p:txBody>
      </p:sp>
      <p:sp>
        <p:nvSpPr>
          <p:cNvPr id="197" name="TextBox 196"/>
          <p:cNvSpPr txBox="1"/>
          <p:nvPr/>
        </p:nvSpPr>
        <p:spPr>
          <a:xfrm>
            <a:off x="6751010" y="3362142"/>
            <a:ext cx="178454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rgbClr val="FF0000"/>
                </a:solidFill>
              </a:rPr>
              <a:t>p-type</a:t>
            </a:r>
          </a:p>
          <a:p>
            <a:pPr algn="ctr"/>
            <a:r>
              <a:rPr lang="en-GB" dirty="0" smtClean="0"/>
              <a:t>extra holes</a:t>
            </a:r>
            <a:endParaRPr lang="en-GB" dirty="0"/>
          </a:p>
        </p:txBody>
      </p:sp>
      <p:sp>
        <p:nvSpPr>
          <p:cNvPr id="198" name="TextBox 197"/>
          <p:cNvSpPr txBox="1"/>
          <p:nvPr/>
        </p:nvSpPr>
        <p:spPr>
          <a:xfrm>
            <a:off x="6751728" y="4578353"/>
            <a:ext cx="21192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SiO</a:t>
            </a:r>
            <a:r>
              <a:rPr lang="en-GB" dirty="0" smtClean="0"/>
              <a:t> insulator</a:t>
            </a:r>
            <a:endParaRPr lang="en-GB" dirty="0"/>
          </a:p>
        </p:txBody>
      </p:sp>
      <p:cxnSp>
        <p:nvCxnSpPr>
          <p:cNvPr id="7195" name="Straight Arrow Connector 7194"/>
          <p:cNvCxnSpPr>
            <a:stCxn id="196" idx="1"/>
          </p:cNvCxnSpPr>
          <p:nvPr/>
        </p:nvCxnSpPr>
        <p:spPr>
          <a:xfrm flipH="1">
            <a:off x="4989980" y="2757281"/>
            <a:ext cx="1761030" cy="184666"/>
          </a:xfrm>
          <a:prstGeom prst="straightConnector1">
            <a:avLst/>
          </a:prstGeom>
          <a:ln>
            <a:solidFill>
              <a:schemeClr val="tx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1" name="TextBox 200"/>
          <p:cNvSpPr txBox="1"/>
          <p:nvPr/>
        </p:nvSpPr>
        <p:spPr>
          <a:xfrm>
            <a:off x="496212" y="1225387"/>
            <a:ext cx="2103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00B050"/>
                </a:solidFill>
              </a:rPr>
              <a:t>Charged particle</a:t>
            </a:r>
            <a:endParaRPr lang="en-GB" b="1" dirty="0">
              <a:solidFill>
                <a:srgbClr val="00B050"/>
              </a:solidFill>
            </a:endParaRPr>
          </a:p>
        </p:txBody>
      </p:sp>
      <p:cxnSp>
        <p:nvCxnSpPr>
          <p:cNvPr id="202" name="Straight Arrow Connector 201"/>
          <p:cNvCxnSpPr/>
          <p:nvPr/>
        </p:nvCxnSpPr>
        <p:spPr>
          <a:xfrm>
            <a:off x="1897380" y="3350490"/>
            <a:ext cx="1434385" cy="1"/>
          </a:xfrm>
          <a:prstGeom prst="straightConnector1">
            <a:avLst/>
          </a:prstGeom>
          <a:ln>
            <a:solidFill>
              <a:schemeClr val="tx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7" name="Straight Arrow Connector 206"/>
          <p:cNvCxnSpPr/>
          <p:nvPr/>
        </p:nvCxnSpPr>
        <p:spPr>
          <a:xfrm flipH="1">
            <a:off x="6167040" y="3578999"/>
            <a:ext cx="812193" cy="515945"/>
          </a:xfrm>
          <a:prstGeom prst="straightConnector1">
            <a:avLst/>
          </a:prstGeom>
          <a:ln>
            <a:solidFill>
              <a:schemeClr val="tx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Straight Arrow Connector 60"/>
          <p:cNvCxnSpPr/>
          <p:nvPr/>
        </p:nvCxnSpPr>
        <p:spPr>
          <a:xfrm>
            <a:off x="2842092" y="1412631"/>
            <a:ext cx="3085236" cy="4247190"/>
          </a:xfrm>
          <a:prstGeom prst="straightConnector1">
            <a:avLst/>
          </a:prstGeom>
          <a:ln>
            <a:solidFill>
              <a:schemeClr val="tx2">
                <a:lumMod val="75000"/>
              </a:schemeClr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64" name="Group 63"/>
          <p:cNvGrpSpPr/>
          <p:nvPr/>
        </p:nvGrpSpPr>
        <p:grpSpPr>
          <a:xfrm rot="16200000">
            <a:off x="2618091" y="1136017"/>
            <a:ext cx="493945" cy="462417"/>
            <a:chOff x="3831964" y="919329"/>
            <a:chExt cx="493945" cy="462417"/>
          </a:xfrm>
        </p:grpSpPr>
        <p:pic>
          <p:nvPicPr>
            <p:cNvPr id="12292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831964" y="919329"/>
              <a:ext cx="493945" cy="4624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3" name="Cross 212"/>
            <p:cNvSpPr/>
            <p:nvPr/>
          </p:nvSpPr>
          <p:spPr>
            <a:xfrm>
              <a:off x="3947876" y="1025642"/>
              <a:ext cx="176464" cy="168442"/>
            </a:xfrm>
            <a:prstGeom prst="plus">
              <a:avLst>
                <a:gd name="adj" fmla="val 50000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216" name="Cross 215"/>
          <p:cNvSpPr/>
          <p:nvPr/>
        </p:nvSpPr>
        <p:spPr>
          <a:xfrm>
            <a:off x="4013850" y="3634448"/>
            <a:ext cx="176464" cy="168442"/>
          </a:xfrm>
          <a:prstGeom prst="plus">
            <a:avLst>
              <a:gd name="adj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9" name="Straight Connector 218"/>
          <p:cNvCxnSpPr/>
          <p:nvPr/>
        </p:nvCxnSpPr>
        <p:spPr>
          <a:xfrm>
            <a:off x="3556793" y="3532567"/>
            <a:ext cx="159544" cy="0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0" name="Cross 219"/>
          <p:cNvSpPr/>
          <p:nvPr/>
        </p:nvSpPr>
        <p:spPr>
          <a:xfrm>
            <a:off x="4418604" y="3295946"/>
            <a:ext cx="176464" cy="168442"/>
          </a:xfrm>
          <a:prstGeom prst="plus">
            <a:avLst>
              <a:gd name="adj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1" name="Cross 220"/>
          <p:cNvSpPr/>
          <p:nvPr/>
        </p:nvSpPr>
        <p:spPr>
          <a:xfrm>
            <a:off x="4506836" y="3515801"/>
            <a:ext cx="176464" cy="168442"/>
          </a:xfrm>
          <a:prstGeom prst="plus">
            <a:avLst>
              <a:gd name="adj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2" name="Cross 221"/>
          <p:cNvSpPr/>
          <p:nvPr/>
        </p:nvSpPr>
        <p:spPr>
          <a:xfrm>
            <a:off x="4605638" y="3668529"/>
            <a:ext cx="176464" cy="168442"/>
          </a:xfrm>
          <a:prstGeom prst="plus">
            <a:avLst>
              <a:gd name="adj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3" name="Cross 222"/>
          <p:cNvSpPr/>
          <p:nvPr/>
        </p:nvSpPr>
        <p:spPr>
          <a:xfrm>
            <a:off x="4700888" y="3811979"/>
            <a:ext cx="176464" cy="168442"/>
          </a:xfrm>
          <a:prstGeom prst="plus">
            <a:avLst>
              <a:gd name="adj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4" name="Cross 223"/>
          <p:cNvSpPr/>
          <p:nvPr/>
        </p:nvSpPr>
        <p:spPr>
          <a:xfrm>
            <a:off x="4843602" y="3932880"/>
            <a:ext cx="176464" cy="168442"/>
          </a:xfrm>
          <a:prstGeom prst="plus">
            <a:avLst>
              <a:gd name="adj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5" name="Cross 224"/>
          <p:cNvSpPr/>
          <p:nvPr/>
        </p:nvSpPr>
        <p:spPr>
          <a:xfrm>
            <a:off x="4950269" y="4102876"/>
            <a:ext cx="176464" cy="168442"/>
          </a:xfrm>
          <a:prstGeom prst="plus">
            <a:avLst>
              <a:gd name="adj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6" name="Cross 225"/>
          <p:cNvSpPr/>
          <p:nvPr/>
        </p:nvSpPr>
        <p:spPr>
          <a:xfrm>
            <a:off x="5333004" y="4210346"/>
            <a:ext cx="176464" cy="168442"/>
          </a:xfrm>
          <a:prstGeom prst="plus">
            <a:avLst>
              <a:gd name="adj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7" name="Cross 226"/>
          <p:cNvSpPr/>
          <p:nvPr/>
        </p:nvSpPr>
        <p:spPr>
          <a:xfrm>
            <a:off x="4303077" y="3268236"/>
            <a:ext cx="176464" cy="168442"/>
          </a:xfrm>
          <a:prstGeom prst="plus">
            <a:avLst>
              <a:gd name="adj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8" name="Cross 227"/>
          <p:cNvSpPr/>
          <p:nvPr/>
        </p:nvSpPr>
        <p:spPr>
          <a:xfrm>
            <a:off x="5103030" y="4335976"/>
            <a:ext cx="176464" cy="168442"/>
          </a:xfrm>
          <a:prstGeom prst="plus">
            <a:avLst>
              <a:gd name="adj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29" name="Straight Connector 228"/>
          <p:cNvCxnSpPr/>
          <p:nvPr/>
        </p:nvCxnSpPr>
        <p:spPr>
          <a:xfrm>
            <a:off x="3943457" y="3266269"/>
            <a:ext cx="159544" cy="0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0" name="Straight Connector 229"/>
          <p:cNvCxnSpPr/>
          <p:nvPr/>
        </p:nvCxnSpPr>
        <p:spPr>
          <a:xfrm>
            <a:off x="4013850" y="3325524"/>
            <a:ext cx="159544" cy="0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1" name="Straight Connector 230"/>
          <p:cNvCxnSpPr/>
          <p:nvPr/>
        </p:nvCxnSpPr>
        <p:spPr>
          <a:xfrm>
            <a:off x="4078794" y="3427124"/>
            <a:ext cx="159544" cy="0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2" name="Straight Connector 231"/>
          <p:cNvCxnSpPr/>
          <p:nvPr/>
        </p:nvCxnSpPr>
        <p:spPr>
          <a:xfrm>
            <a:off x="4158566" y="3515801"/>
            <a:ext cx="192211" cy="0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3" name="Straight Connector 232"/>
          <p:cNvCxnSpPr/>
          <p:nvPr/>
        </p:nvCxnSpPr>
        <p:spPr>
          <a:xfrm>
            <a:off x="4229315" y="3634448"/>
            <a:ext cx="159544" cy="0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4" name="Straight Connector 233"/>
          <p:cNvCxnSpPr/>
          <p:nvPr/>
        </p:nvCxnSpPr>
        <p:spPr>
          <a:xfrm>
            <a:off x="4328642" y="3763574"/>
            <a:ext cx="159544" cy="0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5" name="Straight Connector 234"/>
          <p:cNvCxnSpPr/>
          <p:nvPr/>
        </p:nvCxnSpPr>
        <p:spPr>
          <a:xfrm>
            <a:off x="4408414" y="3854145"/>
            <a:ext cx="159544" cy="0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6" name="Straight Connector 235"/>
          <p:cNvCxnSpPr/>
          <p:nvPr/>
        </p:nvCxnSpPr>
        <p:spPr>
          <a:xfrm>
            <a:off x="4430419" y="3956693"/>
            <a:ext cx="159544" cy="0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7" name="Straight Connector 236"/>
          <p:cNvCxnSpPr/>
          <p:nvPr/>
        </p:nvCxnSpPr>
        <p:spPr>
          <a:xfrm>
            <a:off x="4521180" y="4051738"/>
            <a:ext cx="159544" cy="0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8" name="Straight Connector 237"/>
          <p:cNvCxnSpPr/>
          <p:nvPr/>
        </p:nvCxnSpPr>
        <p:spPr>
          <a:xfrm>
            <a:off x="4598222" y="4153246"/>
            <a:ext cx="159544" cy="0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0" name="Straight Connector 239"/>
          <p:cNvCxnSpPr/>
          <p:nvPr/>
        </p:nvCxnSpPr>
        <p:spPr>
          <a:xfrm>
            <a:off x="4686454" y="4235776"/>
            <a:ext cx="159544" cy="0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1" name="Straight Connector 240"/>
          <p:cNvCxnSpPr/>
          <p:nvPr/>
        </p:nvCxnSpPr>
        <p:spPr>
          <a:xfrm>
            <a:off x="4732620" y="4335976"/>
            <a:ext cx="159544" cy="0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2" name="Straight Connector 241"/>
          <p:cNvCxnSpPr/>
          <p:nvPr/>
        </p:nvCxnSpPr>
        <p:spPr>
          <a:xfrm>
            <a:off x="4757766" y="4437371"/>
            <a:ext cx="159544" cy="0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43" name="Straight Connector 242"/>
          <p:cNvCxnSpPr/>
          <p:nvPr/>
        </p:nvCxnSpPr>
        <p:spPr>
          <a:xfrm>
            <a:off x="4283213" y="3704030"/>
            <a:ext cx="159544" cy="0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44" name="Cross 243"/>
          <p:cNvSpPr/>
          <p:nvPr/>
        </p:nvSpPr>
        <p:spPr>
          <a:xfrm>
            <a:off x="4977724" y="3246760"/>
            <a:ext cx="176464" cy="168442"/>
          </a:xfrm>
          <a:prstGeom prst="plus">
            <a:avLst>
              <a:gd name="adj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5" name="Cross 244"/>
          <p:cNvSpPr/>
          <p:nvPr/>
        </p:nvSpPr>
        <p:spPr>
          <a:xfrm>
            <a:off x="4892164" y="3494778"/>
            <a:ext cx="176464" cy="168442"/>
          </a:xfrm>
          <a:prstGeom prst="plus">
            <a:avLst>
              <a:gd name="adj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6" name="Cross 245"/>
          <p:cNvSpPr/>
          <p:nvPr/>
        </p:nvSpPr>
        <p:spPr>
          <a:xfrm>
            <a:off x="5173395" y="3965248"/>
            <a:ext cx="176464" cy="168442"/>
          </a:xfrm>
          <a:prstGeom prst="plus">
            <a:avLst>
              <a:gd name="adj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7" name="Cross 246"/>
          <p:cNvSpPr/>
          <p:nvPr/>
        </p:nvSpPr>
        <p:spPr>
          <a:xfrm>
            <a:off x="4242140" y="3811979"/>
            <a:ext cx="176464" cy="168442"/>
          </a:xfrm>
          <a:prstGeom prst="plus">
            <a:avLst>
              <a:gd name="adj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8" name="Cross 247"/>
          <p:cNvSpPr/>
          <p:nvPr/>
        </p:nvSpPr>
        <p:spPr>
          <a:xfrm>
            <a:off x="4636563" y="3378960"/>
            <a:ext cx="176464" cy="168442"/>
          </a:xfrm>
          <a:prstGeom prst="plus">
            <a:avLst>
              <a:gd name="adj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9" name="Cross 248"/>
          <p:cNvSpPr/>
          <p:nvPr/>
        </p:nvSpPr>
        <p:spPr>
          <a:xfrm>
            <a:off x="5626099" y="4137204"/>
            <a:ext cx="176464" cy="168442"/>
          </a:xfrm>
          <a:prstGeom prst="plus">
            <a:avLst>
              <a:gd name="adj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50" name="Straight Connector 249"/>
          <p:cNvCxnSpPr/>
          <p:nvPr/>
        </p:nvCxnSpPr>
        <p:spPr>
          <a:xfrm>
            <a:off x="4095857" y="3418669"/>
            <a:ext cx="159544" cy="0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1" name="Straight Connector 250"/>
          <p:cNvCxnSpPr/>
          <p:nvPr/>
        </p:nvCxnSpPr>
        <p:spPr>
          <a:xfrm>
            <a:off x="4166250" y="3477924"/>
            <a:ext cx="159544" cy="0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2" name="Straight Connector 251"/>
          <p:cNvCxnSpPr/>
          <p:nvPr/>
        </p:nvCxnSpPr>
        <p:spPr>
          <a:xfrm>
            <a:off x="4231765" y="3532567"/>
            <a:ext cx="159544" cy="0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3" name="Straight Connector 252"/>
          <p:cNvCxnSpPr/>
          <p:nvPr/>
        </p:nvCxnSpPr>
        <p:spPr>
          <a:xfrm>
            <a:off x="4310966" y="3668201"/>
            <a:ext cx="192211" cy="0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4" name="Straight Connector 253"/>
          <p:cNvCxnSpPr/>
          <p:nvPr/>
        </p:nvCxnSpPr>
        <p:spPr>
          <a:xfrm>
            <a:off x="4381715" y="3786848"/>
            <a:ext cx="159544" cy="0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5" name="Straight Connector 254"/>
          <p:cNvCxnSpPr/>
          <p:nvPr/>
        </p:nvCxnSpPr>
        <p:spPr>
          <a:xfrm>
            <a:off x="4481042" y="3915974"/>
            <a:ext cx="159544" cy="0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6" name="Straight Connector 255"/>
          <p:cNvCxnSpPr/>
          <p:nvPr/>
        </p:nvCxnSpPr>
        <p:spPr>
          <a:xfrm>
            <a:off x="4560814" y="4006545"/>
            <a:ext cx="159544" cy="0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7" name="Straight Connector 256"/>
          <p:cNvCxnSpPr/>
          <p:nvPr/>
        </p:nvCxnSpPr>
        <p:spPr>
          <a:xfrm>
            <a:off x="4582819" y="4109093"/>
            <a:ext cx="159544" cy="0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8" name="Straight Connector 257"/>
          <p:cNvCxnSpPr/>
          <p:nvPr/>
        </p:nvCxnSpPr>
        <p:spPr>
          <a:xfrm>
            <a:off x="4673580" y="4204138"/>
            <a:ext cx="159544" cy="0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9" name="Straight Connector 258"/>
          <p:cNvCxnSpPr/>
          <p:nvPr/>
        </p:nvCxnSpPr>
        <p:spPr>
          <a:xfrm>
            <a:off x="4750622" y="4305646"/>
            <a:ext cx="159544" cy="0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0" name="Straight Connector 259"/>
          <p:cNvCxnSpPr/>
          <p:nvPr/>
        </p:nvCxnSpPr>
        <p:spPr>
          <a:xfrm>
            <a:off x="4838854" y="4388176"/>
            <a:ext cx="159544" cy="0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1" name="Straight Connector 260"/>
          <p:cNvCxnSpPr/>
          <p:nvPr/>
        </p:nvCxnSpPr>
        <p:spPr>
          <a:xfrm>
            <a:off x="4885020" y="4488376"/>
            <a:ext cx="159544" cy="0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3" name="Straight Connector 262"/>
          <p:cNvCxnSpPr/>
          <p:nvPr/>
        </p:nvCxnSpPr>
        <p:spPr>
          <a:xfrm>
            <a:off x="4435613" y="3856430"/>
            <a:ext cx="159544" cy="0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4" name="Cross 263"/>
          <p:cNvSpPr/>
          <p:nvPr/>
        </p:nvSpPr>
        <p:spPr>
          <a:xfrm>
            <a:off x="5778499" y="4289604"/>
            <a:ext cx="176464" cy="168442"/>
          </a:xfrm>
          <a:prstGeom prst="plus">
            <a:avLst>
              <a:gd name="adj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65" name="Straight Connector 264"/>
          <p:cNvCxnSpPr/>
          <p:nvPr/>
        </p:nvCxnSpPr>
        <p:spPr>
          <a:xfrm>
            <a:off x="4248468" y="3176082"/>
            <a:ext cx="159544" cy="0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6" name="Straight Connector 265"/>
          <p:cNvCxnSpPr/>
          <p:nvPr/>
        </p:nvCxnSpPr>
        <p:spPr>
          <a:xfrm>
            <a:off x="4318861" y="3235337"/>
            <a:ext cx="159544" cy="0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7" name="Straight Connector 266"/>
          <p:cNvCxnSpPr/>
          <p:nvPr/>
        </p:nvCxnSpPr>
        <p:spPr>
          <a:xfrm>
            <a:off x="4383805" y="3336937"/>
            <a:ext cx="159544" cy="0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8" name="Straight Connector 267"/>
          <p:cNvCxnSpPr/>
          <p:nvPr/>
        </p:nvCxnSpPr>
        <p:spPr>
          <a:xfrm>
            <a:off x="4463577" y="3425614"/>
            <a:ext cx="192211" cy="0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69" name="Straight Connector 268"/>
          <p:cNvCxnSpPr/>
          <p:nvPr/>
        </p:nvCxnSpPr>
        <p:spPr>
          <a:xfrm>
            <a:off x="4534326" y="3544261"/>
            <a:ext cx="159544" cy="0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0" name="Straight Connector 269"/>
          <p:cNvCxnSpPr/>
          <p:nvPr/>
        </p:nvCxnSpPr>
        <p:spPr>
          <a:xfrm>
            <a:off x="4633653" y="3673387"/>
            <a:ext cx="159544" cy="0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1" name="Straight Connector 270"/>
          <p:cNvCxnSpPr/>
          <p:nvPr/>
        </p:nvCxnSpPr>
        <p:spPr>
          <a:xfrm>
            <a:off x="4713425" y="3763958"/>
            <a:ext cx="159544" cy="0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2" name="Straight Connector 271"/>
          <p:cNvCxnSpPr/>
          <p:nvPr/>
        </p:nvCxnSpPr>
        <p:spPr>
          <a:xfrm>
            <a:off x="4735430" y="3866506"/>
            <a:ext cx="159544" cy="0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3" name="Straight Connector 272"/>
          <p:cNvCxnSpPr/>
          <p:nvPr/>
        </p:nvCxnSpPr>
        <p:spPr>
          <a:xfrm>
            <a:off x="4826191" y="3961551"/>
            <a:ext cx="159544" cy="0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4" name="Straight Connector 273"/>
          <p:cNvCxnSpPr/>
          <p:nvPr/>
        </p:nvCxnSpPr>
        <p:spPr>
          <a:xfrm>
            <a:off x="4903233" y="4063059"/>
            <a:ext cx="159544" cy="0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5" name="Straight Connector 274"/>
          <p:cNvCxnSpPr/>
          <p:nvPr/>
        </p:nvCxnSpPr>
        <p:spPr>
          <a:xfrm>
            <a:off x="4991465" y="4145589"/>
            <a:ext cx="159544" cy="0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6" name="Straight Connector 275"/>
          <p:cNvCxnSpPr/>
          <p:nvPr/>
        </p:nvCxnSpPr>
        <p:spPr>
          <a:xfrm>
            <a:off x="5037631" y="4245789"/>
            <a:ext cx="159544" cy="0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7" name="Straight Connector 276"/>
          <p:cNvCxnSpPr/>
          <p:nvPr/>
        </p:nvCxnSpPr>
        <p:spPr>
          <a:xfrm>
            <a:off x="5062777" y="4347184"/>
            <a:ext cx="159544" cy="0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8" name="Straight Connector 277"/>
          <p:cNvCxnSpPr/>
          <p:nvPr/>
        </p:nvCxnSpPr>
        <p:spPr>
          <a:xfrm>
            <a:off x="4588224" y="3613843"/>
            <a:ext cx="159544" cy="0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79" name="Cross 278"/>
          <p:cNvSpPr/>
          <p:nvPr/>
        </p:nvSpPr>
        <p:spPr>
          <a:xfrm>
            <a:off x="5931110" y="4047017"/>
            <a:ext cx="176464" cy="168442"/>
          </a:xfrm>
          <a:prstGeom prst="plus">
            <a:avLst>
              <a:gd name="adj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4" name="Cross 303"/>
          <p:cNvSpPr/>
          <p:nvPr/>
        </p:nvSpPr>
        <p:spPr>
          <a:xfrm>
            <a:off x="4108336" y="3332465"/>
            <a:ext cx="176464" cy="168442"/>
          </a:xfrm>
          <a:prstGeom prst="plus">
            <a:avLst>
              <a:gd name="adj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5" name="Cross 304"/>
          <p:cNvSpPr/>
          <p:nvPr/>
        </p:nvSpPr>
        <p:spPr>
          <a:xfrm>
            <a:off x="4248023" y="3550227"/>
            <a:ext cx="176464" cy="168442"/>
          </a:xfrm>
          <a:prstGeom prst="plus">
            <a:avLst>
              <a:gd name="adj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6" name="Cross 305"/>
          <p:cNvSpPr/>
          <p:nvPr/>
        </p:nvSpPr>
        <p:spPr>
          <a:xfrm>
            <a:off x="4391309" y="3757987"/>
            <a:ext cx="176464" cy="168442"/>
          </a:xfrm>
          <a:prstGeom prst="plus">
            <a:avLst>
              <a:gd name="adj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7" name="Cross 306"/>
          <p:cNvSpPr/>
          <p:nvPr/>
        </p:nvSpPr>
        <p:spPr>
          <a:xfrm>
            <a:off x="4517406" y="3940584"/>
            <a:ext cx="176464" cy="168442"/>
          </a:xfrm>
          <a:prstGeom prst="plus">
            <a:avLst>
              <a:gd name="adj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8" name="Cross 307"/>
          <p:cNvSpPr/>
          <p:nvPr/>
        </p:nvSpPr>
        <p:spPr>
          <a:xfrm>
            <a:off x="4655788" y="4097671"/>
            <a:ext cx="176464" cy="168442"/>
          </a:xfrm>
          <a:prstGeom prst="plus">
            <a:avLst>
              <a:gd name="adj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09" name="Cross 308"/>
          <p:cNvSpPr/>
          <p:nvPr/>
        </p:nvSpPr>
        <p:spPr>
          <a:xfrm>
            <a:off x="4773805" y="4271664"/>
            <a:ext cx="176464" cy="168442"/>
          </a:xfrm>
          <a:prstGeom prst="plus">
            <a:avLst>
              <a:gd name="adj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10" name="Straight Connector 309"/>
          <p:cNvCxnSpPr/>
          <p:nvPr/>
        </p:nvCxnSpPr>
        <p:spPr>
          <a:xfrm>
            <a:off x="3517302" y="2513794"/>
            <a:ext cx="159544" cy="0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1" name="Straight Connector 310"/>
          <p:cNvCxnSpPr/>
          <p:nvPr/>
        </p:nvCxnSpPr>
        <p:spPr>
          <a:xfrm>
            <a:off x="3548459" y="2596344"/>
            <a:ext cx="159544" cy="0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2" name="Straight Connector 311"/>
          <p:cNvCxnSpPr/>
          <p:nvPr/>
        </p:nvCxnSpPr>
        <p:spPr>
          <a:xfrm>
            <a:off x="3669702" y="2666194"/>
            <a:ext cx="159544" cy="0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3" name="Straight Connector 312"/>
          <p:cNvCxnSpPr/>
          <p:nvPr/>
        </p:nvCxnSpPr>
        <p:spPr>
          <a:xfrm>
            <a:off x="3822102" y="2818594"/>
            <a:ext cx="159544" cy="0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4" name="Straight Connector 313"/>
          <p:cNvCxnSpPr/>
          <p:nvPr/>
        </p:nvCxnSpPr>
        <p:spPr>
          <a:xfrm>
            <a:off x="3974502" y="2970994"/>
            <a:ext cx="159544" cy="0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5" name="Straight Connector 314"/>
          <p:cNvCxnSpPr/>
          <p:nvPr/>
        </p:nvCxnSpPr>
        <p:spPr>
          <a:xfrm>
            <a:off x="4126902" y="3123394"/>
            <a:ext cx="159544" cy="0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16" name="Straight Connector 315"/>
          <p:cNvCxnSpPr/>
          <p:nvPr/>
        </p:nvCxnSpPr>
        <p:spPr>
          <a:xfrm>
            <a:off x="4279302" y="3275794"/>
            <a:ext cx="159544" cy="0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17" name="Cross 316"/>
          <p:cNvSpPr/>
          <p:nvPr/>
        </p:nvSpPr>
        <p:spPr>
          <a:xfrm>
            <a:off x="4260736" y="3484865"/>
            <a:ext cx="176464" cy="168442"/>
          </a:xfrm>
          <a:prstGeom prst="plus">
            <a:avLst>
              <a:gd name="adj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8" name="Cross 317"/>
          <p:cNvSpPr/>
          <p:nvPr/>
        </p:nvSpPr>
        <p:spPr>
          <a:xfrm>
            <a:off x="3636565" y="2405353"/>
            <a:ext cx="176464" cy="168442"/>
          </a:xfrm>
          <a:prstGeom prst="plus">
            <a:avLst>
              <a:gd name="adj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9" name="Cross 318"/>
          <p:cNvSpPr/>
          <p:nvPr/>
        </p:nvSpPr>
        <p:spPr>
          <a:xfrm>
            <a:off x="3788965" y="2557753"/>
            <a:ext cx="176464" cy="168442"/>
          </a:xfrm>
          <a:prstGeom prst="plus">
            <a:avLst>
              <a:gd name="adj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0" name="Cross 319"/>
          <p:cNvSpPr/>
          <p:nvPr/>
        </p:nvSpPr>
        <p:spPr>
          <a:xfrm>
            <a:off x="3941365" y="2710153"/>
            <a:ext cx="176464" cy="168442"/>
          </a:xfrm>
          <a:prstGeom prst="plus">
            <a:avLst>
              <a:gd name="adj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1" name="Cross 320"/>
          <p:cNvSpPr/>
          <p:nvPr/>
        </p:nvSpPr>
        <p:spPr>
          <a:xfrm>
            <a:off x="4093765" y="2862553"/>
            <a:ext cx="176464" cy="168442"/>
          </a:xfrm>
          <a:prstGeom prst="plus">
            <a:avLst>
              <a:gd name="adj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2" name="Cross 321"/>
          <p:cNvSpPr/>
          <p:nvPr/>
        </p:nvSpPr>
        <p:spPr>
          <a:xfrm>
            <a:off x="3468561" y="2497752"/>
            <a:ext cx="176464" cy="168442"/>
          </a:xfrm>
          <a:prstGeom prst="plus">
            <a:avLst>
              <a:gd name="adj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3" name="Cross 322"/>
          <p:cNvSpPr/>
          <p:nvPr/>
        </p:nvSpPr>
        <p:spPr>
          <a:xfrm>
            <a:off x="4246165" y="3014953"/>
            <a:ext cx="176464" cy="168442"/>
          </a:xfrm>
          <a:prstGeom prst="plus">
            <a:avLst>
              <a:gd name="adj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4" name="Cross 323"/>
          <p:cNvSpPr/>
          <p:nvPr/>
        </p:nvSpPr>
        <p:spPr>
          <a:xfrm>
            <a:off x="3620961" y="2650152"/>
            <a:ext cx="176464" cy="168442"/>
          </a:xfrm>
          <a:prstGeom prst="plus">
            <a:avLst>
              <a:gd name="adj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5" name="Cross 324"/>
          <p:cNvSpPr/>
          <p:nvPr/>
        </p:nvSpPr>
        <p:spPr>
          <a:xfrm>
            <a:off x="3773361" y="2802552"/>
            <a:ext cx="176464" cy="168442"/>
          </a:xfrm>
          <a:prstGeom prst="plus">
            <a:avLst>
              <a:gd name="adj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6" name="Cross 325"/>
          <p:cNvSpPr/>
          <p:nvPr/>
        </p:nvSpPr>
        <p:spPr>
          <a:xfrm>
            <a:off x="3925761" y="2954952"/>
            <a:ext cx="176464" cy="168442"/>
          </a:xfrm>
          <a:prstGeom prst="plus">
            <a:avLst>
              <a:gd name="adj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7" name="Cross 326"/>
          <p:cNvSpPr/>
          <p:nvPr/>
        </p:nvSpPr>
        <p:spPr>
          <a:xfrm>
            <a:off x="4078161" y="3107352"/>
            <a:ext cx="176464" cy="168442"/>
          </a:xfrm>
          <a:prstGeom prst="plus">
            <a:avLst>
              <a:gd name="adj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28" name="Straight Connector 327"/>
          <p:cNvCxnSpPr/>
          <p:nvPr/>
        </p:nvCxnSpPr>
        <p:spPr>
          <a:xfrm>
            <a:off x="3685306" y="2519338"/>
            <a:ext cx="159544" cy="0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9" name="Straight Connector 328"/>
          <p:cNvCxnSpPr/>
          <p:nvPr/>
        </p:nvCxnSpPr>
        <p:spPr>
          <a:xfrm>
            <a:off x="3837706" y="2671738"/>
            <a:ext cx="159544" cy="0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0" name="Straight Connector 329"/>
          <p:cNvCxnSpPr/>
          <p:nvPr/>
        </p:nvCxnSpPr>
        <p:spPr>
          <a:xfrm>
            <a:off x="3990106" y="2824138"/>
            <a:ext cx="159544" cy="0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1" name="Straight Connector 330"/>
          <p:cNvCxnSpPr/>
          <p:nvPr/>
        </p:nvCxnSpPr>
        <p:spPr>
          <a:xfrm>
            <a:off x="4142506" y="2976538"/>
            <a:ext cx="159544" cy="0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2" name="Straight Connector 331"/>
          <p:cNvCxnSpPr/>
          <p:nvPr/>
        </p:nvCxnSpPr>
        <p:spPr>
          <a:xfrm>
            <a:off x="4294906" y="3128938"/>
            <a:ext cx="159544" cy="0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4" name="Straight Connector 333"/>
          <p:cNvCxnSpPr/>
          <p:nvPr/>
        </p:nvCxnSpPr>
        <p:spPr>
          <a:xfrm>
            <a:off x="4954832" y="4557259"/>
            <a:ext cx="159544" cy="0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5" name="Straight Connector 334"/>
          <p:cNvCxnSpPr/>
          <p:nvPr/>
        </p:nvCxnSpPr>
        <p:spPr>
          <a:xfrm>
            <a:off x="5037420" y="4640776"/>
            <a:ext cx="159544" cy="0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36" name="Straight Connector 335"/>
          <p:cNvCxnSpPr/>
          <p:nvPr/>
        </p:nvCxnSpPr>
        <p:spPr>
          <a:xfrm>
            <a:off x="5189820" y="4793176"/>
            <a:ext cx="159544" cy="0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0" name="Cross 339"/>
          <p:cNvSpPr/>
          <p:nvPr/>
        </p:nvSpPr>
        <p:spPr>
          <a:xfrm>
            <a:off x="4858140" y="4371784"/>
            <a:ext cx="176464" cy="168442"/>
          </a:xfrm>
          <a:prstGeom prst="plus">
            <a:avLst>
              <a:gd name="adj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1" name="Cross 340"/>
          <p:cNvSpPr/>
          <p:nvPr/>
        </p:nvSpPr>
        <p:spPr>
          <a:xfrm>
            <a:off x="5010540" y="4524184"/>
            <a:ext cx="176464" cy="168442"/>
          </a:xfrm>
          <a:prstGeom prst="plus">
            <a:avLst>
              <a:gd name="adj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2" name="Cross 341"/>
          <p:cNvSpPr/>
          <p:nvPr/>
        </p:nvSpPr>
        <p:spPr>
          <a:xfrm>
            <a:off x="5162940" y="4676584"/>
            <a:ext cx="176464" cy="168442"/>
          </a:xfrm>
          <a:prstGeom prst="plus">
            <a:avLst>
              <a:gd name="adj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3" name="Cross 342"/>
          <p:cNvSpPr/>
          <p:nvPr/>
        </p:nvSpPr>
        <p:spPr>
          <a:xfrm>
            <a:off x="5315340" y="4828984"/>
            <a:ext cx="176464" cy="168442"/>
          </a:xfrm>
          <a:prstGeom prst="plus">
            <a:avLst>
              <a:gd name="adj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44" name="Straight Connector 343"/>
          <p:cNvCxnSpPr/>
          <p:nvPr/>
        </p:nvCxnSpPr>
        <p:spPr>
          <a:xfrm>
            <a:off x="5078212" y="4476189"/>
            <a:ext cx="159544" cy="0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5" name="Straight Connector 344"/>
          <p:cNvCxnSpPr/>
          <p:nvPr/>
        </p:nvCxnSpPr>
        <p:spPr>
          <a:xfrm>
            <a:off x="5230612" y="4628589"/>
            <a:ext cx="159544" cy="0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6" name="Straight Connector 345"/>
          <p:cNvCxnSpPr/>
          <p:nvPr/>
        </p:nvCxnSpPr>
        <p:spPr>
          <a:xfrm>
            <a:off x="5383012" y="4780989"/>
            <a:ext cx="159544" cy="0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47" name="Straight Connector 346"/>
          <p:cNvCxnSpPr/>
          <p:nvPr/>
        </p:nvCxnSpPr>
        <p:spPr>
          <a:xfrm>
            <a:off x="5535412" y="4933389"/>
            <a:ext cx="159544" cy="0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48" name="Cross 347"/>
          <p:cNvSpPr/>
          <p:nvPr/>
        </p:nvSpPr>
        <p:spPr>
          <a:xfrm>
            <a:off x="5134089" y="4456005"/>
            <a:ext cx="176464" cy="168442"/>
          </a:xfrm>
          <a:prstGeom prst="plus">
            <a:avLst>
              <a:gd name="adj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49" name="Cross 348"/>
          <p:cNvSpPr/>
          <p:nvPr/>
        </p:nvSpPr>
        <p:spPr>
          <a:xfrm>
            <a:off x="5251172" y="4568264"/>
            <a:ext cx="176464" cy="168442"/>
          </a:xfrm>
          <a:prstGeom prst="plus">
            <a:avLst>
              <a:gd name="adj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0" name="Cross 349"/>
          <p:cNvSpPr/>
          <p:nvPr/>
        </p:nvSpPr>
        <p:spPr>
          <a:xfrm>
            <a:off x="5438720" y="4736706"/>
            <a:ext cx="176464" cy="168442"/>
          </a:xfrm>
          <a:prstGeom prst="plus">
            <a:avLst>
              <a:gd name="adj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1" name="Cross 350"/>
          <p:cNvSpPr/>
          <p:nvPr/>
        </p:nvSpPr>
        <p:spPr>
          <a:xfrm>
            <a:off x="4350777" y="3184478"/>
            <a:ext cx="176464" cy="168442"/>
          </a:xfrm>
          <a:prstGeom prst="plus">
            <a:avLst>
              <a:gd name="adj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2" name="Cross 351"/>
          <p:cNvSpPr/>
          <p:nvPr/>
        </p:nvSpPr>
        <p:spPr>
          <a:xfrm>
            <a:off x="4521180" y="3697834"/>
            <a:ext cx="176464" cy="168442"/>
          </a:xfrm>
          <a:prstGeom prst="plus">
            <a:avLst>
              <a:gd name="adj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3" name="Cross 352"/>
          <p:cNvSpPr/>
          <p:nvPr/>
        </p:nvSpPr>
        <p:spPr>
          <a:xfrm>
            <a:off x="4695951" y="4132793"/>
            <a:ext cx="176464" cy="168442"/>
          </a:xfrm>
          <a:prstGeom prst="plus">
            <a:avLst>
              <a:gd name="adj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4" name="Cross 353"/>
          <p:cNvSpPr/>
          <p:nvPr/>
        </p:nvSpPr>
        <p:spPr>
          <a:xfrm>
            <a:off x="4892164" y="4035696"/>
            <a:ext cx="176464" cy="168442"/>
          </a:xfrm>
          <a:prstGeom prst="plus">
            <a:avLst>
              <a:gd name="adj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56" name="Rectangle 355"/>
          <p:cNvSpPr/>
          <p:nvPr/>
        </p:nvSpPr>
        <p:spPr>
          <a:xfrm>
            <a:off x="0" y="5547360"/>
            <a:ext cx="9143999" cy="461054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pPr algn="ctr"/>
            <a:r>
              <a:rPr lang="en-US" sz="2400" dirty="0" smtClean="0">
                <a:solidFill>
                  <a:srgbClr val="FF0000"/>
                </a:solidFill>
                <a:latin typeface="Calibri" pitchFamily="34" charset="0"/>
              </a:rPr>
              <a:t>Charged particle ionize the matter creating electron-hole pairs</a:t>
            </a: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358" name="Title 1"/>
          <p:cNvSpPr txBox="1">
            <a:spLocks/>
          </p:cNvSpPr>
          <p:nvPr/>
        </p:nvSpPr>
        <p:spPr>
          <a:xfrm>
            <a:off x="0" y="1"/>
            <a:ext cx="9143999" cy="679937"/>
          </a:xfrm>
          <a:prstGeom prst="rect">
            <a:avLst/>
          </a:prstGeom>
        </p:spPr>
        <p:txBody>
          <a:bodyPr vert="horz" wrap="none" lIns="45720" rIns="45720" anchor="ctr" anchorCtr="1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400" b="1" dirty="0" smtClean="0">
                <a:solidFill>
                  <a:srgbClr val="0055A0"/>
                </a:solidFill>
              </a:rPr>
              <a:t>Radiation effects on electronics</a:t>
            </a:r>
            <a:endParaRPr lang="en-GB" sz="2400" dirty="0">
              <a:solidFill>
                <a:srgbClr val="0055A0"/>
              </a:solidFill>
            </a:endParaRPr>
          </a:p>
        </p:txBody>
      </p:sp>
      <p:sp>
        <p:nvSpPr>
          <p:cNvPr id="359" name="TextBox 358"/>
          <p:cNvSpPr txBox="1"/>
          <p:nvPr/>
        </p:nvSpPr>
        <p:spPr>
          <a:xfrm>
            <a:off x="231228" y="3224738"/>
            <a:ext cx="18185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dirty="0" smtClean="0">
                <a:solidFill>
                  <a:schemeClr val="tx1">
                    <a:lumMod val="60000"/>
                    <a:lumOff val="40000"/>
                  </a:schemeClr>
                </a:solidFill>
              </a:rPr>
              <a:t>n-type</a:t>
            </a:r>
          </a:p>
          <a:p>
            <a:pPr algn="ctr"/>
            <a:r>
              <a:rPr lang="en-GB" dirty="0" smtClean="0"/>
              <a:t>extra electrons</a:t>
            </a:r>
            <a:endParaRPr lang="en-GB" dirty="0"/>
          </a:p>
        </p:txBody>
      </p:sp>
      <p:sp>
        <p:nvSpPr>
          <p:cNvPr id="360" name="Date Placeholder 3"/>
          <p:cNvSpPr>
            <a:spLocks noGrp="1"/>
          </p:cNvSpPr>
          <p:nvPr>
            <p:ph type="dt" sz="half" idx="2"/>
          </p:nvPr>
        </p:nvSpPr>
        <p:spPr>
          <a:xfrm>
            <a:off x="3238499" y="6312694"/>
            <a:ext cx="2647249" cy="539278"/>
          </a:xfrm>
        </p:spPr>
        <p:txBody>
          <a:bodyPr>
            <a:normAutofit/>
          </a:bodyPr>
          <a:lstStyle/>
          <a:p>
            <a:pPr marL="36576" indent="0" algn="ctr">
              <a:buNone/>
            </a:pPr>
            <a:r>
              <a:rPr lang="fr-CH" sz="900" i="1" dirty="0" smtClean="0">
                <a:solidFill>
                  <a:schemeClr val="bg1"/>
                </a:solidFill>
              </a:rPr>
              <a:t/>
            </a:r>
            <a:br>
              <a:rPr lang="fr-CH" sz="900" i="1" dirty="0" smtClean="0">
                <a:solidFill>
                  <a:schemeClr val="bg1"/>
                </a:solidFill>
              </a:rPr>
            </a:br>
            <a:r>
              <a:rPr lang="en-GB" i="1" dirty="0"/>
              <a:t>Automation Forum-electronics session</a:t>
            </a:r>
            <a:r>
              <a:rPr lang="fr-CH" sz="1000" i="1" dirty="0" smtClean="0">
                <a:solidFill>
                  <a:schemeClr val="bg1"/>
                </a:solidFill>
              </a:rPr>
              <a:t/>
            </a:r>
            <a:br>
              <a:rPr lang="fr-CH" sz="1000" i="1" dirty="0" smtClean="0">
                <a:solidFill>
                  <a:schemeClr val="bg1"/>
                </a:solidFill>
              </a:rPr>
            </a:br>
            <a:r>
              <a:rPr lang="en-US" sz="900" dirty="0" smtClean="0">
                <a:solidFill>
                  <a:schemeClr val="bg1"/>
                </a:solidFill>
              </a:rPr>
              <a:t>11/06/2014</a:t>
            </a:r>
            <a:endParaRPr lang="en-US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52036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451 0.00671 L 0.34098 0.62384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274" y="3085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2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2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2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2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2" dur="500"/>
                                        <p:tgtEl>
                                          <p:spTgt spid="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5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4" dur="500"/>
                                        <p:tgtEl>
                                          <p:spTgt spid="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6" dur="5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2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1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1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4" dur="500"/>
                                        <p:tgtEl>
                                          <p:spTgt spid="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3" dur="500"/>
                                        <p:tgtEl>
                                          <p:spTgt spid="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2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5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8" dur="5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2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1" dur="5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2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4" dur="5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7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0" dur="5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2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3" dur="5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6" dur="5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9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2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2"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2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5" dur="5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2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8" dur="5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9" presetID="2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1" dur="5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2" presetID="2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4" dur="50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5" presetID="2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7" dur="5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8" presetID="2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0" dur="5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1" presetID="2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3" dur="5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4" presetID="2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6" dur="500"/>
                                        <p:tgtEl>
                                          <p:spTgt spid="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7" presetID="2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9" dur="5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22" presetClass="entr" presetSubtype="1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2" dur="5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3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5" dur="50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8" dur="5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1" dur="50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2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4" dur="500"/>
                                        <p:tgtEl>
                                          <p:spTgt spid="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2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7" dur="500"/>
                                        <p:tgtEl>
                                          <p:spTgt spid="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8" presetID="2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0" dur="500"/>
                                        <p:tgtEl>
                                          <p:spTgt spid="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1" presetID="2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3" dur="500"/>
                                        <p:tgtEl>
                                          <p:spTgt spid="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4" presetID="22" presetClass="entr" presetSubtype="1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6" dur="500"/>
                                        <p:tgtEl>
                                          <p:spTgt spid="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7" presetID="22" presetClass="entr" presetSubtype="1" fill="hold" grpId="0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9" dur="500"/>
                                        <p:tgtEl>
                                          <p:spTgt spid="3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0" presetID="2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2" dur="500"/>
                                        <p:tgtEl>
                                          <p:spTgt spid="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3" presetID="2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5" dur="500"/>
                                        <p:tgtEl>
                                          <p:spTgt spid="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6" presetID="2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8" dur="500"/>
                                        <p:tgtEl>
                                          <p:spTgt spid="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9" presetID="2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1" dur="500"/>
                                        <p:tgtEl>
                                          <p:spTgt spid="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2" presetID="2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4" dur="500"/>
                                        <p:tgtEl>
                                          <p:spTgt spid="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5" presetID="2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7" dur="500"/>
                                        <p:tgtEl>
                                          <p:spTgt spid="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8" presetID="2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0" dur="500"/>
                                        <p:tgtEl>
                                          <p:spTgt spid="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1" presetID="2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3" dur="500"/>
                                        <p:tgtEl>
                                          <p:spTgt spid="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4" presetID="2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6" dur="500"/>
                                        <p:tgtEl>
                                          <p:spTgt spid="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7" presetID="2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9" dur="500"/>
                                        <p:tgtEl>
                                          <p:spTgt spid="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0" presetID="2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2" dur="500"/>
                                        <p:tgtEl>
                                          <p:spTgt spid="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3" presetID="2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5" dur="500"/>
                                        <p:tgtEl>
                                          <p:spTgt spid="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6" presetID="2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8" dur="500"/>
                                        <p:tgtEl>
                                          <p:spTgt spid="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9" presetID="2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1" dur="500"/>
                                        <p:tgtEl>
                                          <p:spTgt spid="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2" presetID="2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4" dur="500"/>
                                        <p:tgtEl>
                                          <p:spTgt spid="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5" presetID="2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7" dur="500"/>
                                        <p:tgtEl>
                                          <p:spTgt spid="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8" presetID="2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0" dur="500"/>
                                        <p:tgtEl>
                                          <p:spTgt spid="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1" presetID="22" presetClass="entr" presetSubtype="1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3" dur="500"/>
                                        <p:tgtEl>
                                          <p:spTgt spid="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4" presetID="2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6" dur="500"/>
                                        <p:tgtEl>
                                          <p:spTgt spid="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7" presetID="2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9" dur="500"/>
                                        <p:tgtEl>
                                          <p:spTgt spid="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0" presetID="2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2" dur="500"/>
                                        <p:tgtEl>
                                          <p:spTgt spid="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3" presetID="2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5" dur="500"/>
                                        <p:tgtEl>
                                          <p:spTgt spid="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6" presetID="22" presetClass="entr" presetSubtype="1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2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8" dur="500"/>
                                        <p:tgtEl>
                                          <p:spTgt spid="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9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1" dur="500"/>
                                        <p:tgtEl>
                                          <p:spTgt spid="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2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4" dur="500"/>
                                        <p:tgtEl>
                                          <p:spTgt spid="3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5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7" dur="500"/>
                                        <p:tgtEl>
                                          <p:spTgt spid="3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8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0" dur="500"/>
                                        <p:tgtEl>
                                          <p:spTgt spid="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1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3" dur="500"/>
                                        <p:tgtEl>
                                          <p:spTgt spid="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4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6" dur="500"/>
                                        <p:tgtEl>
                                          <p:spTgt spid="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7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9" dur="500"/>
                                        <p:tgtEl>
                                          <p:spTgt spid="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0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2" dur="500"/>
                                        <p:tgtEl>
                                          <p:spTgt spid="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3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5" dur="500"/>
                                        <p:tgtEl>
                                          <p:spTgt spid="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6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8" dur="500"/>
                                        <p:tgtEl>
                                          <p:spTgt spid="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9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1" dur="500"/>
                                        <p:tgtEl>
                                          <p:spTgt spid="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2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4" dur="500"/>
                                        <p:tgtEl>
                                          <p:spTgt spid="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5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7" dur="500"/>
                                        <p:tgtEl>
                                          <p:spTgt spid="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8" presetID="22" presetClass="entr" presetSubtype="1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0" dur="500"/>
                                        <p:tgtEl>
                                          <p:spTgt spid="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3" dur="500"/>
                                        <p:tgtEl>
                                          <p:spTgt spid="3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4" grpId="0" animBg="1"/>
      <p:bldP spid="131" grpId="0" animBg="1"/>
      <p:bldP spid="139" grpId="0" animBg="1"/>
      <p:bldP spid="142" grpId="0" animBg="1"/>
      <p:bldP spid="146" grpId="0" animBg="1"/>
      <p:bldP spid="220" grpId="0" animBg="1"/>
      <p:bldP spid="221" grpId="0" animBg="1"/>
      <p:bldP spid="222" grpId="0" animBg="1"/>
      <p:bldP spid="223" grpId="0" animBg="1"/>
      <p:bldP spid="224" grpId="0" animBg="1"/>
      <p:bldP spid="225" grpId="0" animBg="1"/>
      <p:bldP spid="227" grpId="0" animBg="1"/>
      <p:bldP spid="228" grpId="0" animBg="1"/>
      <p:bldP spid="304" grpId="0" animBg="1"/>
      <p:bldP spid="305" grpId="0" animBg="1"/>
      <p:bldP spid="306" grpId="0" animBg="1"/>
      <p:bldP spid="307" grpId="0" animBg="1"/>
      <p:bldP spid="308" grpId="0" animBg="1"/>
      <p:bldP spid="309" grpId="0" animBg="1"/>
      <p:bldP spid="317" grpId="0" animBg="1"/>
      <p:bldP spid="318" grpId="0" animBg="1"/>
      <p:bldP spid="319" grpId="0" animBg="1"/>
      <p:bldP spid="320" grpId="0" animBg="1"/>
      <p:bldP spid="321" grpId="0" animBg="1"/>
      <p:bldP spid="322" grpId="0" animBg="1"/>
      <p:bldP spid="323" grpId="0" animBg="1"/>
      <p:bldP spid="324" grpId="0" animBg="1"/>
      <p:bldP spid="325" grpId="0" animBg="1"/>
      <p:bldP spid="326" grpId="0" animBg="1"/>
      <p:bldP spid="327" grpId="0" animBg="1"/>
      <p:bldP spid="340" grpId="0" animBg="1"/>
      <p:bldP spid="341" grpId="0" animBg="1"/>
      <p:bldP spid="342" grpId="0" animBg="1"/>
      <p:bldP spid="343" grpId="0" animBg="1"/>
      <p:bldP spid="348" grpId="0" animBg="1"/>
      <p:bldP spid="349" grpId="0" animBg="1"/>
      <p:bldP spid="350" grpId="0" animBg="1"/>
      <p:bldP spid="35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prstClr val="white"/>
                </a:solidFill>
              </a:rPr>
              <a:pPr/>
              <a:t>11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39956" y="6312694"/>
            <a:ext cx="2895600" cy="539280"/>
          </a:xfrm>
        </p:spPr>
        <p:txBody>
          <a:bodyPr/>
          <a:lstStyle/>
          <a:p>
            <a:r>
              <a:rPr lang="en-US" dirty="0" smtClean="0">
                <a:solidFill>
                  <a:prstClr val="white"/>
                </a:solidFill>
              </a:rPr>
              <a:t> </a:t>
            </a:r>
            <a:r>
              <a:rPr lang="en-US" dirty="0" err="1" smtClean="0">
                <a:solidFill>
                  <a:prstClr val="white"/>
                </a:solidFill>
              </a:rPr>
              <a:t>Pawel</a:t>
            </a:r>
            <a:r>
              <a:rPr lang="en-US" dirty="0" smtClean="0">
                <a:solidFill>
                  <a:prstClr val="white"/>
                </a:solidFill>
              </a:rPr>
              <a:t> </a:t>
            </a:r>
            <a:r>
              <a:rPr lang="en-US" dirty="0" err="1" smtClean="0">
                <a:solidFill>
                  <a:prstClr val="white"/>
                </a:solidFill>
              </a:rPr>
              <a:t>Krakowski</a:t>
            </a:r>
            <a:endParaRPr lang="en-US" dirty="0">
              <a:solidFill>
                <a:prstClr val="white"/>
              </a:solidFill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510581" y="2180068"/>
            <a:ext cx="3334202" cy="2162531"/>
            <a:chOff x="2503120" y="2404609"/>
            <a:chExt cx="4173686" cy="2577322"/>
          </a:xfrm>
        </p:grpSpPr>
        <p:sp>
          <p:nvSpPr>
            <p:cNvPr id="364" name="Rectangle 363"/>
            <p:cNvSpPr/>
            <p:nvPr/>
          </p:nvSpPr>
          <p:spPr>
            <a:xfrm>
              <a:off x="2503120" y="2455408"/>
              <a:ext cx="4173685" cy="2526523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17" name="Picture 2"/>
            <p:cNvPicPr>
              <a:picLocks noChangeAspect="1" noChangeArrowheads="1"/>
            </p:cNvPicPr>
            <p:nvPr/>
          </p:nvPicPr>
          <p:blipFill rotWithShape="1">
            <a:blip r:embed="rId2" cstate="email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0182" b="93455" l="3950" r="94595">
                          <a14:foregroundMark x1="17672" y1="36000" x2="22453" y2="36000"/>
                          <a14:foregroundMark x1="22453" y1="11636" x2="25780" y2="11636"/>
                          <a14:foregroundMark x1="26195" y1="12000" x2="26195" y2="36364"/>
                          <a14:foregroundMark x1="26403" y1="36364" x2="32225" y2="36364"/>
                          <a14:foregroundMark x1="9148" y1="46182" x2="35135" y2="84727"/>
                          <a14:foregroundMark x1="11019" y1="81091" x2="90229" y2="79636"/>
                          <a14:foregroundMark x1="87110" y1="82545" x2="91060" y2="37091"/>
                          <a14:foregroundMark x1="86694" y1="44364" x2="78794" y2="70909"/>
                          <a14:foregroundMark x1="82952" y1="63636" x2="58004" y2="64364"/>
                          <a14:foregroundMark x1="64657" y1="65091" x2="63202" y2="38909"/>
                          <a14:foregroundMark x1="63410" y1="41091" x2="31185" y2="72727"/>
                          <a14:foregroundMark x1="50936" y1="42182" x2="6861" y2="70182"/>
                          <a14:foregroundMark x1="17256" y1="44364" x2="43243" y2="46909"/>
                          <a14:foregroundMark x1="31809" y1="26545" x2="32017" y2="18545"/>
                          <a14:foregroundMark x1="32017" y1="18545" x2="67152" y2="18545"/>
                          <a14:foregroundMark x1="50728" y1="17455" x2="48441" y2="11273"/>
                          <a14:foregroundMark x1="72765" y1="12364" x2="78794" y2="60000"/>
                          <a14:foregroundMark x1="76299" y1="12000" x2="76091" y2="37818"/>
                          <a14:foregroundMark x1="16216" y1="40727" x2="11850" y2="73818"/>
                          <a14:foregroundMark x1="22661" y1="12000" x2="22661" y2="37818"/>
                          <a14:foregroundMark x1="65281" y1="37091" x2="73805" y2="36000"/>
                          <a14:backgroundMark x1="21830" y1="34182" x2="12890" y2="25818"/>
                          <a14:backgroundMark x1="72141" y1="34182" x2="69439" y2="28727"/>
                          <a14:backgroundMark x1="67775" y1="20000" x2="67152" y2="16364"/>
                          <a14:backgroundMark x1="50936" y1="17455" x2="53638" y2="14909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05" t="11454" r="5297" b="6364"/>
            <a:stretch/>
          </p:blipFill>
          <p:spPr bwMode="auto">
            <a:xfrm>
              <a:off x="2503120" y="2404609"/>
              <a:ext cx="4173686" cy="2152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8" name="Cross 217"/>
            <p:cNvSpPr/>
            <p:nvPr/>
          </p:nvSpPr>
          <p:spPr>
            <a:xfrm>
              <a:off x="2731401" y="3191573"/>
              <a:ext cx="176464" cy="168442"/>
            </a:xfrm>
            <a:prstGeom prst="plus">
              <a:avLst>
                <a:gd name="adj" fmla="val 50000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9" name="Cross 238"/>
            <p:cNvSpPr/>
            <p:nvPr/>
          </p:nvSpPr>
          <p:spPr>
            <a:xfrm>
              <a:off x="2643169" y="3704030"/>
              <a:ext cx="176464" cy="168442"/>
            </a:xfrm>
            <a:prstGeom prst="plus">
              <a:avLst>
                <a:gd name="adj" fmla="val 50000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62" name="Cross 261"/>
            <p:cNvSpPr/>
            <p:nvPr/>
          </p:nvSpPr>
          <p:spPr>
            <a:xfrm>
              <a:off x="2842092" y="4010723"/>
              <a:ext cx="176464" cy="168442"/>
            </a:xfrm>
            <a:prstGeom prst="plus">
              <a:avLst>
                <a:gd name="adj" fmla="val 50000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0" name="Cross 279"/>
            <p:cNvSpPr/>
            <p:nvPr/>
          </p:nvSpPr>
          <p:spPr>
            <a:xfrm>
              <a:off x="3175518" y="3930913"/>
              <a:ext cx="176464" cy="168442"/>
            </a:xfrm>
            <a:prstGeom prst="plus">
              <a:avLst>
                <a:gd name="adj" fmla="val 50000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1" name="Cross 280"/>
            <p:cNvSpPr/>
            <p:nvPr/>
          </p:nvSpPr>
          <p:spPr>
            <a:xfrm>
              <a:off x="3676846" y="3930561"/>
              <a:ext cx="176464" cy="168442"/>
            </a:xfrm>
            <a:prstGeom prst="plus">
              <a:avLst>
                <a:gd name="adj" fmla="val 50000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2" name="Cross 281"/>
            <p:cNvSpPr/>
            <p:nvPr/>
          </p:nvSpPr>
          <p:spPr>
            <a:xfrm>
              <a:off x="3926537" y="4237467"/>
              <a:ext cx="176464" cy="168442"/>
            </a:xfrm>
            <a:prstGeom prst="plus">
              <a:avLst>
                <a:gd name="adj" fmla="val 50000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3" name="Cross 282"/>
            <p:cNvSpPr/>
            <p:nvPr/>
          </p:nvSpPr>
          <p:spPr>
            <a:xfrm>
              <a:off x="4303077" y="4167534"/>
              <a:ext cx="176464" cy="168442"/>
            </a:xfrm>
            <a:prstGeom prst="plus">
              <a:avLst>
                <a:gd name="adj" fmla="val 50000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4" name="Cross 283"/>
            <p:cNvSpPr/>
            <p:nvPr/>
          </p:nvSpPr>
          <p:spPr>
            <a:xfrm>
              <a:off x="4078794" y="3955619"/>
              <a:ext cx="176464" cy="168442"/>
            </a:xfrm>
            <a:prstGeom prst="plus">
              <a:avLst>
                <a:gd name="adj" fmla="val 50000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5" name="Cross 284"/>
            <p:cNvSpPr/>
            <p:nvPr/>
          </p:nvSpPr>
          <p:spPr>
            <a:xfrm>
              <a:off x="4700888" y="3136173"/>
              <a:ext cx="176464" cy="168442"/>
            </a:xfrm>
            <a:prstGeom prst="plus">
              <a:avLst>
                <a:gd name="adj" fmla="val 50000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6" name="Cross 285"/>
            <p:cNvSpPr/>
            <p:nvPr/>
          </p:nvSpPr>
          <p:spPr>
            <a:xfrm>
              <a:off x="4989980" y="3695556"/>
              <a:ext cx="176464" cy="168442"/>
            </a:xfrm>
            <a:prstGeom prst="plus">
              <a:avLst>
                <a:gd name="adj" fmla="val 50000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7" name="Cross 286"/>
            <p:cNvSpPr/>
            <p:nvPr/>
          </p:nvSpPr>
          <p:spPr>
            <a:xfrm>
              <a:off x="3146892" y="4315523"/>
              <a:ext cx="176464" cy="168442"/>
            </a:xfrm>
            <a:prstGeom prst="plus">
              <a:avLst>
                <a:gd name="adj" fmla="val 50000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8" name="Cross 287"/>
            <p:cNvSpPr/>
            <p:nvPr/>
          </p:nvSpPr>
          <p:spPr>
            <a:xfrm>
              <a:off x="3484165" y="4231302"/>
              <a:ext cx="176464" cy="168442"/>
            </a:xfrm>
            <a:prstGeom prst="plus">
              <a:avLst>
                <a:gd name="adj" fmla="val 50000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89" name="Cross 288"/>
            <p:cNvSpPr/>
            <p:nvPr/>
          </p:nvSpPr>
          <p:spPr>
            <a:xfrm>
              <a:off x="5473699" y="3984804"/>
              <a:ext cx="176464" cy="168442"/>
            </a:xfrm>
            <a:prstGeom prst="plus">
              <a:avLst>
                <a:gd name="adj" fmla="val 50000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0" name="Cross 289"/>
            <p:cNvSpPr/>
            <p:nvPr/>
          </p:nvSpPr>
          <p:spPr>
            <a:xfrm>
              <a:off x="6342529" y="3143546"/>
              <a:ext cx="176464" cy="168442"/>
            </a:xfrm>
            <a:prstGeom prst="plus">
              <a:avLst>
                <a:gd name="adj" fmla="val 50000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1" name="Cross 290"/>
            <p:cNvSpPr/>
            <p:nvPr/>
          </p:nvSpPr>
          <p:spPr>
            <a:xfrm>
              <a:off x="5990576" y="3872472"/>
              <a:ext cx="176464" cy="168442"/>
            </a:xfrm>
            <a:prstGeom prst="plus">
              <a:avLst>
                <a:gd name="adj" fmla="val 50000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92" name="Cross 291"/>
            <p:cNvSpPr/>
            <p:nvPr/>
          </p:nvSpPr>
          <p:spPr>
            <a:xfrm>
              <a:off x="6338957" y="3695556"/>
              <a:ext cx="176464" cy="168442"/>
            </a:xfrm>
            <a:prstGeom prst="plus">
              <a:avLst>
                <a:gd name="adj" fmla="val 50000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03" name="Cross 302"/>
            <p:cNvSpPr/>
            <p:nvPr/>
          </p:nvSpPr>
          <p:spPr>
            <a:xfrm>
              <a:off x="4013850" y="3634448"/>
              <a:ext cx="176464" cy="168442"/>
            </a:xfrm>
            <a:prstGeom prst="plus">
              <a:avLst>
                <a:gd name="adj" fmla="val 50000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3" name="Cross 332"/>
            <p:cNvSpPr/>
            <p:nvPr/>
          </p:nvSpPr>
          <p:spPr>
            <a:xfrm>
              <a:off x="4700888" y="3811979"/>
              <a:ext cx="176464" cy="168442"/>
            </a:xfrm>
            <a:prstGeom prst="plus">
              <a:avLst>
                <a:gd name="adj" fmla="val 50000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7" name="Cross 336"/>
            <p:cNvSpPr/>
            <p:nvPr/>
          </p:nvSpPr>
          <p:spPr>
            <a:xfrm>
              <a:off x="5333004" y="4210346"/>
              <a:ext cx="176464" cy="168442"/>
            </a:xfrm>
            <a:prstGeom prst="plus">
              <a:avLst>
                <a:gd name="adj" fmla="val 50000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8" name="Cross 337"/>
            <p:cNvSpPr/>
            <p:nvPr/>
          </p:nvSpPr>
          <p:spPr>
            <a:xfrm>
              <a:off x="4977724" y="3246760"/>
              <a:ext cx="176464" cy="168442"/>
            </a:xfrm>
            <a:prstGeom prst="plus">
              <a:avLst>
                <a:gd name="adj" fmla="val 50000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9" name="Cross 338"/>
            <p:cNvSpPr/>
            <p:nvPr/>
          </p:nvSpPr>
          <p:spPr>
            <a:xfrm>
              <a:off x="4892164" y="3494778"/>
              <a:ext cx="176464" cy="168442"/>
            </a:xfrm>
            <a:prstGeom prst="plus">
              <a:avLst>
                <a:gd name="adj" fmla="val 50000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5" name="Cross 354"/>
            <p:cNvSpPr/>
            <p:nvPr/>
          </p:nvSpPr>
          <p:spPr>
            <a:xfrm>
              <a:off x="5173395" y="3965248"/>
              <a:ext cx="176464" cy="168442"/>
            </a:xfrm>
            <a:prstGeom prst="plus">
              <a:avLst>
                <a:gd name="adj" fmla="val 50000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7" name="Cross 356"/>
            <p:cNvSpPr/>
            <p:nvPr/>
          </p:nvSpPr>
          <p:spPr>
            <a:xfrm>
              <a:off x="4242140" y="3811979"/>
              <a:ext cx="176464" cy="168442"/>
            </a:xfrm>
            <a:prstGeom prst="plus">
              <a:avLst>
                <a:gd name="adj" fmla="val 50000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8" name="Cross 357"/>
            <p:cNvSpPr/>
            <p:nvPr/>
          </p:nvSpPr>
          <p:spPr>
            <a:xfrm>
              <a:off x="5626099" y="4137204"/>
              <a:ext cx="176464" cy="168442"/>
            </a:xfrm>
            <a:prstGeom prst="plus">
              <a:avLst>
                <a:gd name="adj" fmla="val 50000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59" name="Cross 358"/>
            <p:cNvSpPr/>
            <p:nvPr/>
          </p:nvSpPr>
          <p:spPr>
            <a:xfrm>
              <a:off x="5778499" y="4289604"/>
              <a:ext cx="176464" cy="168442"/>
            </a:xfrm>
            <a:prstGeom prst="plus">
              <a:avLst>
                <a:gd name="adj" fmla="val 50000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0" name="Cross 359"/>
            <p:cNvSpPr/>
            <p:nvPr/>
          </p:nvSpPr>
          <p:spPr>
            <a:xfrm>
              <a:off x="4108336" y="3332465"/>
              <a:ext cx="176464" cy="168442"/>
            </a:xfrm>
            <a:prstGeom prst="plus">
              <a:avLst>
                <a:gd name="adj" fmla="val 50000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1" name="Cross 360"/>
            <p:cNvSpPr/>
            <p:nvPr/>
          </p:nvSpPr>
          <p:spPr>
            <a:xfrm>
              <a:off x="4773805" y="4271664"/>
              <a:ext cx="176464" cy="168442"/>
            </a:xfrm>
            <a:prstGeom prst="plus">
              <a:avLst>
                <a:gd name="adj" fmla="val 50000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365" name="Group 364"/>
          <p:cNvGrpSpPr/>
          <p:nvPr/>
        </p:nvGrpSpPr>
        <p:grpSpPr>
          <a:xfrm>
            <a:off x="4873173" y="2158758"/>
            <a:ext cx="3334202" cy="2162531"/>
            <a:chOff x="2503120" y="2404609"/>
            <a:chExt cx="4173686" cy="2577322"/>
          </a:xfrm>
        </p:grpSpPr>
        <p:sp>
          <p:nvSpPr>
            <p:cNvPr id="366" name="Rectangle 365"/>
            <p:cNvSpPr/>
            <p:nvPr/>
          </p:nvSpPr>
          <p:spPr>
            <a:xfrm>
              <a:off x="2503120" y="2455408"/>
              <a:ext cx="4173685" cy="2526523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367" name="Picture 2"/>
            <p:cNvPicPr>
              <a:picLocks noChangeAspect="1" noChangeArrowheads="1"/>
            </p:cNvPicPr>
            <p:nvPr/>
          </p:nvPicPr>
          <p:blipFill rotWithShape="1">
            <a:blip r:embed="rId2" cstate="email"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10182" b="93455" l="3950" r="94595">
                          <a14:foregroundMark x1="17672" y1="36000" x2="22453" y2="36000"/>
                          <a14:foregroundMark x1="22453" y1="11636" x2="25780" y2="11636"/>
                          <a14:foregroundMark x1="26195" y1="12000" x2="26195" y2="36364"/>
                          <a14:foregroundMark x1="26403" y1="36364" x2="32225" y2="36364"/>
                          <a14:foregroundMark x1="9148" y1="46182" x2="35135" y2="84727"/>
                          <a14:foregroundMark x1="11019" y1="81091" x2="90229" y2="79636"/>
                          <a14:foregroundMark x1="87110" y1="82545" x2="91060" y2="37091"/>
                          <a14:foregroundMark x1="86694" y1="44364" x2="78794" y2="70909"/>
                          <a14:foregroundMark x1="82952" y1="63636" x2="58004" y2="64364"/>
                          <a14:foregroundMark x1="64657" y1="65091" x2="63202" y2="38909"/>
                          <a14:foregroundMark x1="63410" y1="41091" x2="31185" y2="72727"/>
                          <a14:foregroundMark x1="50936" y1="42182" x2="6861" y2="70182"/>
                          <a14:foregroundMark x1="17256" y1="44364" x2="43243" y2="46909"/>
                          <a14:foregroundMark x1="31809" y1="26545" x2="32017" y2="18545"/>
                          <a14:foregroundMark x1="32017" y1="18545" x2="67152" y2="18545"/>
                          <a14:foregroundMark x1="50728" y1="17455" x2="48441" y2="11273"/>
                          <a14:foregroundMark x1="72765" y1="12364" x2="78794" y2="60000"/>
                          <a14:foregroundMark x1="76299" y1="12000" x2="76091" y2="37818"/>
                          <a14:foregroundMark x1="16216" y1="40727" x2="11850" y2="73818"/>
                          <a14:foregroundMark x1="22661" y1="12000" x2="22661" y2="37818"/>
                          <a14:foregroundMark x1="65281" y1="37091" x2="73805" y2="36000"/>
                          <a14:backgroundMark x1="21830" y1="34182" x2="12890" y2="25818"/>
                          <a14:backgroundMark x1="72141" y1="34182" x2="69439" y2="28727"/>
                          <a14:backgroundMark x1="67775" y1="20000" x2="67152" y2="16364"/>
                          <a14:backgroundMark x1="50936" y1="17455" x2="53638" y2="14909"/>
                        </a14:backgroundRemoval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605" t="11454" r="5297" b="6364"/>
            <a:stretch/>
          </p:blipFill>
          <p:spPr bwMode="auto">
            <a:xfrm>
              <a:off x="2503120" y="2404609"/>
              <a:ext cx="4173686" cy="2152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68" name="Cross 367"/>
            <p:cNvSpPr/>
            <p:nvPr/>
          </p:nvSpPr>
          <p:spPr>
            <a:xfrm>
              <a:off x="2731401" y="3191573"/>
              <a:ext cx="176464" cy="168442"/>
            </a:xfrm>
            <a:prstGeom prst="plus">
              <a:avLst>
                <a:gd name="adj" fmla="val 50000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69" name="Cross 368"/>
            <p:cNvSpPr/>
            <p:nvPr/>
          </p:nvSpPr>
          <p:spPr>
            <a:xfrm>
              <a:off x="2643169" y="3704030"/>
              <a:ext cx="176464" cy="168442"/>
            </a:xfrm>
            <a:prstGeom prst="plus">
              <a:avLst>
                <a:gd name="adj" fmla="val 50000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0" name="Cross 369"/>
            <p:cNvSpPr/>
            <p:nvPr/>
          </p:nvSpPr>
          <p:spPr>
            <a:xfrm>
              <a:off x="2842092" y="4010723"/>
              <a:ext cx="176464" cy="168442"/>
            </a:xfrm>
            <a:prstGeom prst="plus">
              <a:avLst>
                <a:gd name="adj" fmla="val 50000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1" name="Cross 370"/>
            <p:cNvSpPr/>
            <p:nvPr/>
          </p:nvSpPr>
          <p:spPr>
            <a:xfrm>
              <a:off x="3175518" y="3930913"/>
              <a:ext cx="176464" cy="168442"/>
            </a:xfrm>
            <a:prstGeom prst="plus">
              <a:avLst>
                <a:gd name="adj" fmla="val 50000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2" name="Cross 371"/>
            <p:cNvSpPr/>
            <p:nvPr/>
          </p:nvSpPr>
          <p:spPr>
            <a:xfrm>
              <a:off x="3676846" y="3930561"/>
              <a:ext cx="176464" cy="168442"/>
            </a:xfrm>
            <a:prstGeom prst="plus">
              <a:avLst>
                <a:gd name="adj" fmla="val 50000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3" name="Cross 372"/>
            <p:cNvSpPr/>
            <p:nvPr/>
          </p:nvSpPr>
          <p:spPr>
            <a:xfrm>
              <a:off x="3926537" y="4237467"/>
              <a:ext cx="176464" cy="168442"/>
            </a:xfrm>
            <a:prstGeom prst="plus">
              <a:avLst>
                <a:gd name="adj" fmla="val 50000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4" name="Cross 373"/>
            <p:cNvSpPr/>
            <p:nvPr/>
          </p:nvSpPr>
          <p:spPr>
            <a:xfrm>
              <a:off x="4303077" y="4167534"/>
              <a:ext cx="176464" cy="168442"/>
            </a:xfrm>
            <a:prstGeom prst="plus">
              <a:avLst>
                <a:gd name="adj" fmla="val 50000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5" name="Cross 374"/>
            <p:cNvSpPr/>
            <p:nvPr/>
          </p:nvSpPr>
          <p:spPr>
            <a:xfrm>
              <a:off x="4078794" y="3955619"/>
              <a:ext cx="176464" cy="168442"/>
            </a:xfrm>
            <a:prstGeom prst="plus">
              <a:avLst>
                <a:gd name="adj" fmla="val 50000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6" name="Cross 375"/>
            <p:cNvSpPr/>
            <p:nvPr/>
          </p:nvSpPr>
          <p:spPr>
            <a:xfrm>
              <a:off x="4700888" y="3136173"/>
              <a:ext cx="176464" cy="168442"/>
            </a:xfrm>
            <a:prstGeom prst="plus">
              <a:avLst>
                <a:gd name="adj" fmla="val 50000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7" name="Cross 376"/>
            <p:cNvSpPr/>
            <p:nvPr/>
          </p:nvSpPr>
          <p:spPr>
            <a:xfrm>
              <a:off x="4989980" y="3695556"/>
              <a:ext cx="176464" cy="168442"/>
            </a:xfrm>
            <a:prstGeom prst="plus">
              <a:avLst>
                <a:gd name="adj" fmla="val 50000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8" name="Cross 377"/>
            <p:cNvSpPr/>
            <p:nvPr/>
          </p:nvSpPr>
          <p:spPr>
            <a:xfrm>
              <a:off x="3146892" y="4315523"/>
              <a:ext cx="176464" cy="168442"/>
            </a:xfrm>
            <a:prstGeom prst="plus">
              <a:avLst>
                <a:gd name="adj" fmla="val 50000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79" name="Cross 378"/>
            <p:cNvSpPr/>
            <p:nvPr/>
          </p:nvSpPr>
          <p:spPr>
            <a:xfrm>
              <a:off x="3484165" y="4231302"/>
              <a:ext cx="176464" cy="168442"/>
            </a:xfrm>
            <a:prstGeom prst="plus">
              <a:avLst>
                <a:gd name="adj" fmla="val 50000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0" name="Cross 379"/>
            <p:cNvSpPr/>
            <p:nvPr/>
          </p:nvSpPr>
          <p:spPr>
            <a:xfrm>
              <a:off x="5473699" y="3984804"/>
              <a:ext cx="176464" cy="168442"/>
            </a:xfrm>
            <a:prstGeom prst="plus">
              <a:avLst>
                <a:gd name="adj" fmla="val 50000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1" name="Cross 380"/>
            <p:cNvSpPr/>
            <p:nvPr/>
          </p:nvSpPr>
          <p:spPr>
            <a:xfrm>
              <a:off x="6342529" y="3143546"/>
              <a:ext cx="176464" cy="168442"/>
            </a:xfrm>
            <a:prstGeom prst="plus">
              <a:avLst>
                <a:gd name="adj" fmla="val 50000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2" name="Cross 381"/>
            <p:cNvSpPr/>
            <p:nvPr/>
          </p:nvSpPr>
          <p:spPr>
            <a:xfrm>
              <a:off x="5990576" y="3872472"/>
              <a:ext cx="176464" cy="168442"/>
            </a:xfrm>
            <a:prstGeom prst="plus">
              <a:avLst>
                <a:gd name="adj" fmla="val 50000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3" name="Cross 382"/>
            <p:cNvSpPr/>
            <p:nvPr/>
          </p:nvSpPr>
          <p:spPr>
            <a:xfrm>
              <a:off x="6338957" y="3695556"/>
              <a:ext cx="176464" cy="168442"/>
            </a:xfrm>
            <a:prstGeom prst="plus">
              <a:avLst>
                <a:gd name="adj" fmla="val 50000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4" name="Cross 383"/>
            <p:cNvSpPr/>
            <p:nvPr/>
          </p:nvSpPr>
          <p:spPr>
            <a:xfrm>
              <a:off x="4013850" y="3634448"/>
              <a:ext cx="176464" cy="168442"/>
            </a:xfrm>
            <a:prstGeom prst="plus">
              <a:avLst>
                <a:gd name="adj" fmla="val 50000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5" name="Cross 384"/>
            <p:cNvSpPr/>
            <p:nvPr/>
          </p:nvSpPr>
          <p:spPr>
            <a:xfrm>
              <a:off x="4700888" y="3811979"/>
              <a:ext cx="176464" cy="168442"/>
            </a:xfrm>
            <a:prstGeom prst="plus">
              <a:avLst>
                <a:gd name="adj" fmla="val 50000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6" name="Cross 385"/>
            <p:cNvSpPr/>
            <p:nvPr/>
          </p:nvSpPr>
          <p:spPr>
            <a:xfrm>
              <a:off x="5333004" y="4210346"/>
              <a:ext cx="176464" cy="168442"/>
            </a:xfrm>
            <a:prstGeom prst="plus">
              <a:avLst>
                <a:gd name="adj" fmla="val 50000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7" name="Cross 386"/>
            <p:cNvSpPr/>
            <p:nvPr/>
          </p:nvSpPr>
          <p:spPr>
            <a:xfrm>
              <a:off x="4977724" y="3246760"/>
              <a:ext cx="176464" cy="168442"/>
            </a:xfrm>
            <a:prstGeom prst="plus">
              <a:avLst>
                <a:gd name="adj" fmla="val 50000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8" name="Cross 387"/>
            <p:cNvSpPr/>
            <p:nvPr/>
          </p:nvSpPr>
          <p:spPr>
            <a:xfrm>
              <a:off x="4892164" y="3494778"/>
              <a:ext cx="176464" cy="168442"/>
            </a:xfrm>
            <a:prstGeom prst="plus">
              <a:avLst>
                <a:gd name="adj" fmla="val 50000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89" name="Cross 388"/>
            <p:cNvSpPr/>
            <p:nvPr/>
          </p:nvSpPr>
          <p:spPr>
            <a:xfrm>
              <a:off x="5173395" y="3965248"/>
              <a:ext cx="176464" cy="168442"/>
            </a:xfrm>
            <a:prstGeom prst="plus">
              <a:avLst>
                <a:gd name="adj" fmla="val 50000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0" name="Cross 389"/>
            <p:cNvSpPr/>
            <p:nvPr/>
          </p:nvSpPr>
          <p:spPr>
            <a:xfrm>
              <a:off x="4242140" y="3811979"/>
              <a:ext cx="176464" cy="168442"/>
            </a:xfrm>
            <a:prstGeom prst="plus">
              <a:avLst>
                <a:gd name="adj" fmla="val 50000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1" name="Cross 390"/>
            <p:cNvSpPr/>
            <p:nvPr/>
          </p:nvSpPr>
          <p:spPr>
            <a:xfrm>
              <a:off x="5626099" y="4137204"/>
              <a:ext cx="176464" cy="168442"/>
            </a:xfrm>
            <a:prstGeom prst="plus">
              <a:avLst>
                <a:gd name="adj" fmla="val 50000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2" name="Cross 391"/>
            <p:cNvSpPr/>
            <p:nvPr/>
          </p:nvSpPr>
          <p:spPr>
            <a:xfrm>
              <a:off x="5778499" y="4289604"/>
              <a:ext cx="176464" cy="168442"/>
            </a:xfrm>
            <a:prstGeom prst="plus">
              <a:avLst>
                <a:gd name="adj" fmla="val 50000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3" name="Cross 392"/>
            <p:cNvSpPr/>
            <p:nvPr/>
          </p:nvSpPr>
          <p:spPr>
            <a:xfrm>
              <a:off x="4108336" y="3332465"/>
              <a:ext cx="176464" cy="168442"/>
            </a:xfrm>
            <a:prstGeom prst="plus">
              <a:avLst>
                <a:gd name="adj" fmla="val 50000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4" name="Cross 393"/>
            <p:cNvSpPr/>
            <p:nvPr/>
          </p:nvSpPr>
          <p:spPr>
            <a:xfrm>
              <a:off x="4773805" y="4271664"/>
              <a:ext cx="176464" cy="168442"/>
            </a:xfrm>
            <a:prstGeom prst="plus">
              <a:avLst>
                <a:gd name="adj" fmla="val 50000"/>
              </a:avLst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sp>
        <p:nvSpPr>
          <p:cNvPr id="395" name="Title 1"/>
          <p:cNvSpPr txBox="1">
            <a:spLocks/>
          </p:cNvSpPr>
          <p:nvPr/>
        </p:nvSpPr>
        <p:spPr>
          <a:xfrm>
            <a:off x="0" y="1"/>
            <a:ext cx="9143999" cy="679937"/>
          </a:xfrm>
          <a:prstGeom prst="rect">
            <a:avLst/>
          </a:prstGeom>
        </p:spPr>
        <p:txBody>
          <a:bodyPr vert="horz" wrap="none" lIns="45720" rIns="45720" anchor="ctr" anchorCtr="1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400" b="1" dirty="0" smtClean="0">
                <a:solidFill>
                  <a:srgbClr val="0055A0"/>
                </a:solidFill>
              </a:rPr>
              <a:t>Radiation effects on electronics</a:t>
            </a:r>
            <a:endParaRPr lang="en-GB" sz="2400" dirty="0">
              <a:solidFill>
                <a:srgbClr val="0055A0"/>
              </a:solidFill>
            </a:endParaRPr>
          </a:p>
        </p:txBody>
      </p:sp>
      <p:cxnSp>
        <p:nvCxnSpPr>
          <p:cNvPr id="396" name="Straight Connector 395"/>
          <p:cNvCxnSpPr/>
          <p:nvPr/>
        </p:nvCxnSpPr>
        <p:spPr>
          <a:xfrm>
            <a:off x="5885748" y="2621654"/>
            <a:ext cx="159544" cy="0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7" name="Straight Connector 396"/>
          <p:cNvCxnSpPr/>
          <p:nvPr/>
        </p:nvCxnSpPr>
        <p:spPr>
          <a:xfrm>
            <a:off x="5964530" y="2837182"/>
            <a:ext cx="159544" cy="0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8" name="Straight Arrow Connector 397"/>
          <p:cNvCxnSpPr/>
          <p:nvPr/>
        </p:nvCxnSpPr>
        <p:spPr>
          <a:xfrm>
            <a:off x="5457943" y="1708150"/>
            <a:ext cx="2102293" cy="2908300"/>
          </a:xfrm>
          <a:prstGeom prst="straightConnector1">
            <a:avLst/>
          </a:prstGeom>
          <a:ln>
            <a:solidFill>
              <a:schemeClr val="tx2">
                <a:lumMod val="75000"/>
              </a:schemeClr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9" name="Straight Arrow Connector 398"/>
          <p:cNvCxnSpPr/>
          <p:nvPr/>
        </p:nvCxnSpPr>
        <p:spPr>
          <a:xfrm>
            <a:off x="1158215" y="1736518"/>
            <a:ext cx="2102293" cy="2908300"/>
          </a:xfrm>
          <a:prstGeom prst="straightConnector1">
            <a:avLst/>
          </a:prstGeom>
          <a:ln>
            <a:solidFill>
              <a:schemeClr val="tx2">
                <a:lumMod val="75000"/>
              </a:schemeClr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0" name="Straight Connector 399"/>
          <p:cNvCxnSpPr/>
          <p:nvPr/>
        </p:nvCxnSpPr>
        <p:spPr>
          <a:xfrm>
            <a:off x="5995976" y="2972165"/>
            <a:ext cx="159544" cy="0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1" name="Straight Connector 400"/>
          <p:cNvCxnSpPr/>
          <p:nvPr/>
        </p:nvCxnSpPr>
        <p:spPr>
          <a:xfrm>
            <a:off x="6548638" y="3470253"/>
            <a:ext cx="159544" cy="0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2" name="Straight Connector 401"/>
          <p:cNvCxnSpPr/>
          <p:nvPr/>
        </p:nvCxnSpPr>
        <p:spPr>
          <a:xfrm>
            <a:off x="6701038" y="3622653"/>
            <a:ext cx="159544" cy="0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3" name="Straight Connector 402"/>
          <p:cNvCxnSpPr/>
          <p:nvPr/>
        </p:nvCxnSpPr>
        <p:spPr>
          <a:xfrm>
            <a:off x="6853438" y="3775053"/>
            <a:ext cx="159544" cy="0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4" name="Straight Connector 403"/>
          <p:cNvCxnSpPr/>
          <p:nvPr/>
        </p:nvCxnSpPr>
        <p:spPr>
          <a:xfrm>
            <a:off x="7005838" y="3927453"/>
            <a:ext cx="159544" cy="0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5" name="Straight Connector 404"/>
          <p:cNvCxnSpPr/>
          <p:nvPr/>
        </p:nvCxnSpPr>
        <p:spPr>
          <a:xfrm>
            <a:off x="6307618" y="2805473"/>
            <a:ext cx="159544" cy="0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6" name="Straight Connector 405"/>
          <p:cNvCxnSpPr/>
          <p:nvPr/>
        </p:nvCxnSpPr>
        <p:spPr>
          <a:xfrm>
            <a:off x="6452062" y="2981712"/>
            <a:ext cx="159544" cy="0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7" name="Straight Connector 406"/>
          <p:cNvCxnSpPr/>
          <p:nvPr/>
        </p:nvCxnSpPr>
        <p:spPr>
          <a:xfrm>
            <a:off x="6555782" y="3144143"/>
            <a:ext cx="159544" cy="0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8" name="Straight Connector 407"/>
          <p:cNvCxnSpPr/>
          <p:nvPr/>
        </p:nvCxnSpPr>
        <p:spPr>
          <a:xfrm>
            <a:off x="6708182" y="3270362"/>
            <a:ext cx="159544" cy="0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9" name="Straight Connector 408"/>
          <p:cNvCxnSpPr/>
          <p:nvPr/>
        </p:nvCxnSpPr>
        <p:spPr>
          <a:xfrm>
            <a:off x="6873630" y="3497223"/>
            <a:ext cx="159544" cy="0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0" name="Straight Connector 409"/>
          <p:cNvCxnSpPr/>
          <p:nvPr/>
        </p:nvCxnSpPr>
        <p:spPr>
          <a:xfrm>
            <a:off x="7061662" y="3591312"/>
            <a:ext cx="159544" cy="0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1" name="Straight Connector 410"/>
          <p:cNvCxnSpPr/>
          <p:nvPr/>
        </p:nvCxnSpPr>
        <p:spPr>
          <a:xfrm>
            <a:off x="7214062" y="3743712"/>
            <a:ext cx="159544" cy="0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2" name="Straight Connector 411"/>
          <p:cNvCxnSpPr/>
          <p:nvPr/>
        </p:nvCxnSpPr>
        <p:spPr>
          <a:xfrm>
            <a:off x="6969353" y="3686739"/>
            <a:ext cx="159544" cy="0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3" name="Straight Connector 412"/>
          <p:cNvCxnSpPr/>
          <p:nvPr/>
        </p:nvCxnSpPr>
        <p:spPr>
          <a:xfrm>
            <a:off x="6148376" y="3124565"/>
            <a:ext cx="159544" cy="0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4" name="Straight Connector 413"/>
          <p:cNvCxnSpPr/>
          <p:nvPr/>
        </p:nvCxnSpPr>
        <p:spPr>
          <a:xfrm>
            <a:off x="6300776" y="3276965"/>
            <a:ext cx="159544" cy="0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5" name="Straight Connector 414"/>
          <p:cNvCxnSpPr/>
          <p:nvPr/>
        </p:nvCxnSpPr>
        <p:spPr>
          <a:xfrm>
            <a:off x="6453176" y="3429365"/>
            <a:ext cx="159544" cy="0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6" name="Straight Connector 415"/>
          <p:cNvCxnSpPr/>
          <p:nvPr/>
        </p:nvCxnSpPr>
        <p:spPr>
          <a:xfrm>
            <a:off x="6605576" y="3581765"/>
            <a:ext cx="159544" cy="0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7" name="Straight Connector 416"/>
          <p:cNvCxnSpPr/>
          <p:nvPr/>
        </p:nvCxnSpPr>
        <p:spPr>
          <a:xfrm>
            <a:off x="6757976" y="3734165"/>
            <a:ext cx="159544" cy="0"/>
          </a:xfrm>
          <a:prstGeom prst="line">
            <a:avLst/>
          </a:prstGeom>
          <a:ln>
            <a:solidFill>
              <a:schemeClr val="tx1">
                <a:lumMod val="60000"/>
                <a:lumOff val="40000"/>
              </a:schemeClr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18" name="Rectangle 417"/>
          <p:cNvSpPr/>
          <p:nvPr/>
        </p:nvSpPr>
        <p:spPr>
          <a:xfrm>
            <a:off x="4666593" y="4698421"/>
            <a:ext cx="4477407" cy="646331"/>
          </a:xfrm>
          <a:prstGeom prst="rect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</p:spPr>
        <p:txBody>
          <a:bodyPr wrap="square">
            <a:spAutoFit/>
          </a:bodyPr>
          <a:lstStyle/>
          <a:p>
            <a:pPr algn="l"/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electrons collected by junctions 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create </a:t>
            </a:r>
            <a:endParaRPr lang="en-US" dirty="0" smtClean="0">
              <a:solidFill>
                <a:schemeClr val="tx2"/>
              </a:solidFill>
              <a:latin typeface="Calibri" pitchFamily="34" charset="0"/>
            </a:endParaRPr>
          </a:p>
          <a:p>
            <a:r>
              <a:rPr lang="en-US" dirty="0">
                <a:solidFill>
                  <a:schemeClr val="tx2"/>
                </a:solidFill>
                <a:latin typeface="Calibri" pitchFamily="34" charset="0"/>
              </a:rPr>
              <a:t>p</a:t>
            </a:r>
            <a:r>
              <a:rPr lang="en-US" dirty="0" smtClean="0">
                <a:solidFill>
                  <a:schemeClr val="tx2"/>
                </a:solidFill>
                <a:latin typeface="Calibri" pitchFamily="34" charset="0"/>
              </a:rPr>
              <a:t>arasitic current</a:t>
            </a:r>
          </a:p>
        </p:txBody>
      </p:sp>
      <p:sp>
        <p:nvSpPr>
          <p:cNvPr id="419" name="Rectangle 13"/>
          <p:cNvSpPr>
            <a:spLocks noChangeArrowheads="1"/>
          </p:cNvSpPr>
          <p:nvPr/>
        </p:nvSpPr>
        <p:spPr bwMode="auto">
          <a:xfrm>
            <a:off x="4873173" y="1230175"/>
            <a:ext cx="333420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pPr marL="342900" indent="-342900" algn="ctr" eaLnBrk="0" hangingPunct="0"/>
            <a:r>
              <a:rPr lang="en-US" b="1" dirty="0" smtClean="0">
                <a:solidFill>
                  <a:schemeClr val="tx2"/>
                </a:solidFill>
                <a:latin typeface="Calibri" pitchFamily="34" charset="0"/>
              </a:rPr>
              <a:t>SEE (Single Event Effect)</a:t>
            </a:r>
            <a:endParaRPr lang="en-US" b="1" dirty="0" smtClean="0">
              <a:solidFill>
                <a:schemeClr val="tx2"/>
              </a:solidFill>
              <a:latin typeface="Calibri" pitchFamily="34" charset="0"/>
            </a:endParaRPr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5214450" y="3282645"/>
            <a:ext cx="1118446" cy="1362173"/>
          </a:xfrm>
          <a:prstGeom prst="straightConnector1">
            <a:avLst/>
          </a:prstGeom>
          <a:ln>
            <a:solidFill>
              <a:schemeClr val="tx2">
                <a:lumMod val="60000"/>
                <a:lumOff val="40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20" name="Cross 419"/>
          <p:cNvSpPr/>
          <p:nvPr/>
        </p:nvSpPr>
        <p:spPr>
          <a:xfrm>
            <a:off x="1945328" y="3110996"/>
            <a:ext cx="140971" cy="141333"/>
          </a:xfrm>
          <a:prstGeom prst="plus">
            <a:avLst>
              <a:gd name="adj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1" name="Cross 420"/>
          <p:cNvSpPr/>
          <p:nvPr/>
        </p:nvSpPr>
        <p:spPr>
          <a:xfrm>
            <a:off x="2097728" y="3263396"/>
            <a:ext cx="140971" cy="141333"/>
          </a:xfrm>
          <a:prstGeom prst="plus">
            <a:avLst>
              <a:gd name="adj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2" name="Cross 421"/>
          <p:cNvSpPr/>
          <p:nvPr/>
        </p:nvSpPr>
        <p:spPr>
          <a:xfrm>
            <a:off x="2250128" y="3415796"/>
            <a:ext cx="140971" cy="141333"/>
          </a:xfrm>
          <a:prstGeom prst="plus">
            <a:avLst>
              <a:gd name="adj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3" name="Cross 422"/>
          <p:cNvSpPr/>
          <p:nvPr/>
        </p:nvSpPr>
        <p:spPr>
          <a:xfrm>
            <a:off x="2402528" y="3568196"/>
            <a:ext cx="140971" cy="141333"/>
          </a:xfrm>
          <a:prstGeom prst="plus">
            <a:avLst>
              <a:gd name="adj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4" name="Cross 423"/>
          <p:cNvSpPr/>
          <p:nvPr/>
        </p:nvSpPr>
        <p:spPr>
          <a:xfrm>
            <a:off x="2554928" y="3720596"/>
            <a:ext cx="140971" cy="141333"/>
          </a:xfrm>
          <a:prstGeom prst="plus">
            <a:avLst>
              <a:gd name="adj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5" name="Cross 424"/>
          <p:cNvSpPr/>
          <p:nvPr/>
        </p:nvSpPr>
        <p:spPr>
          <a:xfrm>
            <a:off x="2015813" y="2748402"/>
            <a:ext cx="140971" cy="141333"/>
          </a:xfrm>
          <a:prstGeom prst="plus">
            <a:avLst>
              <a:gd name="adj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6" name="Cross 425"/>
          <p:cNvSpPr/>
          <p:nvPr/>
        </p:nvSpPr>
        <p:spPr>
          <a:xfrm>
            <a:off x="2168213" y="2900802"/>
            <a:ext cx="140971" cy="141333"/>
          </a:xfrm>
          <a:prstGeom prst="plus">
            <a:avLst>
              <a:gd name="adj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7" name="Cross 426"/>
          <p:cNvSpPr/>
          <p:nvPr/>
        </p:nvSpPr>
        <p:spPr>
          <a:xfrm>
            <a:off x="2320613" y="3053202"/>
            <a:ext cx="140971" cy="141333"/>
          </a:xfrm>
          <a:prstGeom prst="plus">
            <a:avLst>
              <a:gd name="adj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8" name="Cross 427"/>
          <p:cNvSpPr/>
          <p:nvPr/>
        </p:nvSpPr>
        <p:spPr>
          <a:xfrm>
            <a:off x="2473013" y="3205602"/>
            <a:ext cx="140971" cy="141333"/>
          </a:xfrm>
          <a:prstGeom prst="plus">
            <a:avLst>
              <a:gd name="adj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29" name="Cross 428"/>
          <p:cNvSpPr/>
          <p:nvPr/>
        </p:nvSpPr>
        <p:spPr>
          <a:xfrm>
            <a:off x="2625413" y="3358002"/>
            <a:ext cx="140971" cy="141333"/>
          </a:xfrm>
          <a:prstGeom prst="plus">
            <a:avLst>
              <a:gd name="adj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0" name="Cross 429"/>
          <p:cNvSpPr/>
          <p:nvPr/>
        </p:nvSpPr>
        <p:spPr>
          <a:xfrm>
            <a:off x="2777813" y="3510402"/>
            <a:ext cx="140971" cy="141333"/>
          </a:xfrm>
          <a:prstGeom prst="plus">
            <a:avLst>
              <a:gd name="adj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1" name="Cross 430"/>
          <p:cNvSpPr/>
          <p:nvPr/>
        </p:nvSpPr>
        <p:spPr>
          <a:xfrm>
            <a:off x="1699165" y="2800081"/>
            <a:ext cx="140971" cy="141333"/>
          </a:xfrm>
          <a:prstGeom prst="plus">
            <a:avLst>
              <a:gd name="adj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2" name="Cross 431"/>
          <p:cNvSpPr/>
          <p:nvPr/>
        </p:nvSpPr>
        <p:spPr>
          <a:xfrm>
            <a:off x="1851565" y="2952481"/>
            <a:ext cx="140971" cy="141333"/>
          </a:xfrm>
          <a:prstGeom prst="plus">
            <a:avLst>
              <a:gd name="adj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3" name="Cross 432"/>
          <p:cNvSpPr/>
          <p:nvPr/>
        </p:nvSpPr>
        <p:spPr>
          <a:xfrm>
            <a:off x="2003965" y="3104881"/>
            <a:ext cx="140971" cy="141333"/>
          </a:xfrm>
          <a:prstGeom prst="plus">
            <a:avLst>
              <a:gd name="adj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4" name="Cross 433"/>
          <p:cNvSpPr/>
          <p:nvPr/>
        </p:nvSpPr>
        <p:spPr>
          <a:xfrm>
            <a:off x="2156365" y="3257281"/>
            <a:ext cx="140971" cy="141333"/>
          </a:xfrm>
          <a:prstGeom prst="plus">
            <a:avLst>
              <a:gd name="adj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5" name="Cross 434"/>
          <p:cNvSpPr/>
          <p:nvPr/>
        </p:nvSpPr>
        <p:spPr>
          <a:xfrm>
            <a:off x="2308765" y="3409681"/>
            <a:ext cx="140971" cy="141333"/>
          </a:xfrm>
          <a:prstGeom prst="plus">
            <a:avLst>
              <a:gd name="adj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6" name="Cross 435"/>
          <p:cNvSpPr/>
          <p:nvPr/>
        </p:nvSpPr>
        <p:spPr>
          <a:xfrm>
            <a:off x="2461165" y="3562081"/>
            <a:ext cx="140971" cy="141333"/>
          </a:xfrm>
          <a:prstGeom prst="plus">
            <a:avLst>
              <a:gd name="adj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7" name="Cross 436"/>
          <p:cNvSpPr/>
          <p:nvPr/>
        </p:nvSpPr>
        <p:spPr>
          <a:xfrm>
            <a:off x="2613565" y="3714481"/>
            <a:ext cx="140971" cy="141333"/>
          </a:xfrm>
          <a:prstGeom prst="plus">
            <a:avLst>
              <a:gd name="adj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8" name="Cross 437"/>
          <p:cNvSpPr/>
          <p:nvPr/>
        </p:nvSpPr>
        <p:spPr>
          <a:xfrm>
            <a:off x="1910299" y="2800081"/>
            <a:ext cx="140971" cy="141333"/>
          </a:xfrm>
          <a:prstGeom prst="plus">
            <a:avLst>
              <a:gd name="adj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39" name="Cross 438"/>
          <p:cNvSpPr/>
          <p:nvPr/>
        </p:nvSpPr>
        <p:spPr>
          <a:xfrm>
            <a:off x="2018984" y="2932144"/>
            <a:ext cx="140971" cy="141333"/>
          </a:xfrm>
          <a:prstGeom prst="plus">
            <a:avLst>
              <a:gd name="adj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0" name="Cross 439"/>
          <p:cNvSpPr/>
          <p:nvPr/>
        </p:nvSpPr>
        <p:spPr>
          <a:xfrm>
            <a:off x="2171384" y="3084544"/>
            <a:ext cx="140971" cy="141333"/>
          </a:xfrm>
          <a:prstGeom prst="plus">
            <a:avLst>
              <a:gd name="adj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1" name="Cross 440"/>
          <p:cNvSpPr/>
          <p:nvPr/>
        </p:nvSpPr>
        <p:spPr>
          <a:xfrm>
            <a:off x="2323784" y="3236944"/>
            <a:ext cx="140971" cy="141333"/>
          </a:xfrm>
          <a:prstGeom prst="plus">
            <a:avLst>
              <a:gd name="adj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2" name="Cross 441"/>
          <p:cNvSpPr/>
          <p:nvPr/>
        </p:nvSpPr>
        <p:spPr>
          <a:xfrm>
            <a:off x="2476184" y="3389344"/>
            <a:ext cx="140971" cy="141333"/>
          </a:xfrm>
          <a:prstGeom prst="plus">
            <a:avLst>
              <a:gd name="adj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3" name="Cross 442"/>
          <p:cNvSpPr/>
          <p:nvPr/>
        </p:nvSpPr>
        <p:spPr>
          <a:xfrm>
            <a:off x="2628584" y="3541744"/>
            <a:ext cx="140971" cy="141333"/>
          </a:xfrm>
          <a:prstGeom prst="plus">
            <a:avLst>
              <a:gd name="adj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4" name="Cross 443"/>
          <p:cNvSpPr/>
          <p:nvPr/>
        </p:nvSpPr>
        <p:spPr>
          <a:xfrm>
            <a:off x="2780984" y="3694144"/>
            <a:ext cx="140971" cy="141333"/>
          </a:xfrm>
          <a:prstGeom prst="plus">
            <a:avLst>
              <a:gd name="adj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5" name="Cross 444"/>
          <p:cNvSpPr/>
          <p:nvPr/>
        </p:nvSpPr>
        <p:spPr>
          <a:xfrm>
            <a:off x="1647696" y="2621654"/>
            <a:ext cx="140971" cy="141333"/>
          </a:xfrm>
          <a:prstGeom prst="plus">
            <a:avLst>
              <a:gd name="adj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6" name="Cross 445"/>
          <p:cNvSpPr/>
          <p:nvPr/>
        </p:nvSpPr>
        <p:spPr>
          <a:xfrm>
            <a:off x="2933384" y="3846544"/>
            <a:ext cx="140971" cy="141333"/>
          </a:xfrm>
          <a:prstGeom prst="plus">
            <a:avLst>
              <a:gd name="adj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7" name="Cross 446"/>
          <p:cNvSpPr/>
          <p:nvPr/>
        </p:nvSpPr>
        <p:spPr>
          <a:xfrm>
            <a:off x="1827703" y="2712188"/>
            <a:ext cx="140971" cy="141333"/>
          </a:xfrm>
          <a:prstGeom prst="plus">
            <a:avLst>
              <a:gd name="adj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8" name="Cross 447"/>
          <p:cNvSpPr/>
          <p:nvPr/>
        </p:nvSpPr>
        <p:spPr>
          <a:xfrm>
            <a:off x="2427684" y="3703414"/>
            <a:ext cx="140971" cy="141333"/>
          </a:xfrm>
          <a:prstGeom prst="plus">
            <a:avLst>
              <a:gd name="adj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49" name="Cross 448"/>
          <p:cNvSpPr/>
          <p:nvPr/>
        </p:nvSpPr>
        <p:spPr>
          <a:xfrm>
            <a:off x="2278704" y="3521414"/>
            <a:ext cx="140971" cy="141333"/>
          </a:xfrm>
          <a:prstGeom prst="plus">
            <a:avLst>
              <a:gd name="adj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0" name="Cross 449"/>
          <p:cNvSpPr/>
          <p:nvPr/>
        </p:nvSpPr>
        <p:spPr>
          <a:xfrm>
            <a:off x="2580084" y="3855814"/>
            <a:ext cx="140971" cy="141333"/>
          </a:xfrm>
          <a:prstGeom prst="plus">
            <a:avLst>
              <a:gd name="adj" fmla="val 50000"/>
            </a:avLst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51" name="Rectangle 450"/>
          <p:cNvSpPr/>
          <p:nvPr/>
        </p:nvSpPr>
        <p:spPr>
          <a:xfrm>
            <a:off x="0" y="4704131"/>
            <a:ext cx="4430110" cy="646331"/>
          </a:xfrm>
          <a:prstGeom prst="rect">
            <a:avLst/>
          </a:prstGeom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pPr algn="l"/>
            <a:r>
              <a:rPr lang="en-US" dirty="0" smtClean="0">
                <a:solidFill>
                  <a:srgbClr val="C00000"/>
                </a:solidFill>
                <a:latin typeface="Calibri" pitchFamily="34" charset="0"/>
              </a:rPr>
              <a:t>holes accumulate </a:t>
            </a:r>
            <a:r>
              <a:rPr lang="en-US" dirty="0" smtClean="0">
                <a:solidFill>
                  <a:srgbClr val="C00000"/>
                </a:solidFill>
                <a:latin typeface="Calibri" pitchFamily="34" charset="0"/>
              </a:rPr>
              <a:t>and gradually degrade the transistor function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510581" y="1230175"/>
            <a:ext cx="333420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 eaLnBrk="0" hangingPunct="0"/>
            <a:r>
              <a:rPr lang="en-US" b="1" dirty="0" err="1" smtClean="0">
                <a:solidFill>
                  <a:srgbClr val="FF0000"/>
                </a:solidFill>
                <a:latin typeface="Calibri" pitchFamily="34" charset="0"/>
              </a:rPr>
              <a:t>TID</a:t>
            </a:r>
            <a:r>
              <a:rPr lang="en-US" b="1" dirty="0" smtClean="0">
                <a:solidFill>
                  <a:srgbClr val="FF0000"/>
                </a:solidFill>
                <a:latin typeface="Calibri" pitchFamily="34" charset="0"/>
              </a:rPr>
              <a:t> (Total Ionizing Dose)</a:t>
            </a:r>
            <a:endParaRPr lang="en-US" b="1" dirty="0">
              <a:solidFill>
                <a:srgbClr val="FF0000"/>
              </a:solidFill>
              <a:latin typeface="Calibri" pitchFamily="34" charset="0"/>
            </a:endParaRPr>
          </a:p>
        </p:txBody>
      </p:sp>
      <p:cxnSp>
        <p:nvCxnSpPr>
          <p:cNvPr id="452" name="Straight Arrow Connector 451"/>
          <p:cNvCxnSpPr/>
          <p:nvPr/>
        </p:nvCxnSpPr>
        <p:spPr>
          <a:xfrm flipV="1">
            <a:off x="932824" y="3197543"/>
            <a:ext cx="1118446" cy="1362173"/>
          </a:xfrm>
          <a:prstGeom prst="straightConnector1">
            <a:avLst/>
          </a:prstGeom>
          <a:ln>
            <a:solidFill>
              <a:srgbClr val="C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53" name="Rectangle 452"/>
          <p:cNvSpPr/>
          <p:nvPr/>
        </p:nvSpPr>
        <p:spPr>
          <a:xfrm>
            <a:off x="1827702" y="775603"/>
            <a:ext cx="485764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 eaLnBrk="0" hangingPunct="0"/>
            <a:r>
              <a:rPr lang="en-U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Calibri" pitchFamily="34" charset="0"/>
              </a:rPr>
              <a:t>What can happen after…?</a:t>
            </a:r>
            <a:endParaRPr lang="en-US" sz="2400" b="1" dirty="0">
              <a:solidFill>
                <a:schemeClr val="tx2">
                  <a:lumMod val="60000"/>
                  <a:lumOff val="40000"/>
                </a:schemeClr>
              </a:solidFill>
              <a:latin typeface="Calibri" pitchFamily="34" charset="0"/>
            </a:endParaRPr>
          </a:p>
        </p:txBody>
      </p:sp>
      <p:sp>
        <p:nvSpPr>
          <p:cNvPr id="454" name="Date Placeholder 3"/>
          <p:cNvSpPr>
            <a:spLocks noGrp="1"/>
          </p:cNvSpPr>
          <p:nvPr>
            <p:ph type="dt" sz="half" idx="2"/>
          </p:nvPr>
        </p:nvSpPr>
        <p:spPr>
          <a:xfrm>
            <a:off x="3238499" y="6312694"/>
            <a:ext cx="2647249" cy="539278"/>
          </a:xfrm>
        </p:spPr>
        <p:txBody>
          <a:bodyPr>
            <a:normAutofit/>
          </a:bodyPr>
          <a:lstStyle/>
          <a:p>
            <a:pPr marL="36576" indent="0" algn="ctr">
              <a:buNone/>
            </a:pPr>
            <a:r>
              <a:rPr lang="fr-CH" sz="900" i="1" dirty="0" smtClean="0">
                <a:solidFill>
                  <a:schemeClr val="bg1"/>
                </a:solidFill>
              </a:rPr>
              <a:t/>
            </a:r>
            <a:br>
              <a:rPr lang="fr-CH" sz="900" i="1" dirty="0" smtClean="0">
                <a:solidFill>
                  <a:schemeClr val="bg1"/>
                </a:solidFill>
              </a:rPr>
            </a:br>
            <a:r>
              <a:rPr lang="en-GB" i="1" dirty="0"/>
              <a:t>Automation Forum-electronics session</a:t>
            </a:r>
            <a:r>
              <a:rPr lang="fr-CH" sz="1000" i="1" dirty="0" smtClean="0">
                <a:solidFill>
                  <a:schemeClr val="bg1"/>
                </a:solidFill>
              </a:rPr>
              <a:t/>
            </a:r>
            <a:br>
              <a:rPr lang="fr-CH" sz="1000" i="1" dirty="0" smtClean="0">
                <a:solidFill>
                  <a:schemeClr val="bg1"/>
                </a:solidFill>
              </a:rPr>
            </a:br>
            <a:r>
              <a:rPr lang="en-US" sz="900" dirty="0" smtClean="0">
                <a:solidFill>
                  <a:schemeClr val="bg1"/>
                </a:solidFill>
              </a:rPr>
              <a:t>11/06/2014</a:t>
            </a:r>
            <a:endParaRPr lang="en-US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73049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8" grpId="0" animBg="1"/>
      <p:bldP spid="419" grpId="0"/>
      <p:bldP spid="45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prstClr val="white"/>
                </a:solidFill>
              </a:rPr>
              <a:pPr/>
              <a:t>12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39956" y="6312694"/>
            <a:ext cx="2895600" cy="539280"/>
          </a:xfrm>
        </p:spPr>
        <p:txBody>
          <a:bodyPr/>
          <a:lstStyle/>
          <a:p>
            <a:r>
              <a:rPr lang="en-US" dirty="0" smtClean="0">
                <a:solidFill>
                  <a:prstClr val="white"/>
                </a:solidFill>
              </a:rPr>
              <a:t> </a:t>
            </a:r>
            <a:r>
              <a:rPr lang="en-US" dirty="0" err="1" smtClean="0">
                <a:solidFill>
                  <a:prstClr val="white"/>
                </a:solidFill>
              </a:rPr>
              <a:t>Pawel</a:t>
            </a:r>
            <a:r>
              <a:rPr lang="en-US" dirty="0" smtClean="0">
                <a:solidFill>
                  <a:prstClr val="white"/>
                </a:solidFill>
              </a:rPr>
              <a:t> </a:t>
            </a:r>
            <a:r>
              <a:rPr lang="en-US" dirty="0" err="1" smtClean="0">
                <a:solidFill>
                  <a:prstClr val="white"/>
                </a:solidFill>
              </a:rPr>
              <a:t>Krakowski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95" name="Title 1"/>
          <p:cNvSpPr txBox="1">
            <a:spLocks/>
          </p:cNvSpPr>
          <p:nvPr/>
        </p:nvSpPr>
        <p:spPr>
          <a:xfrm>
            <a:off x="0" y="1"/>
            <a:ext cx="9143999" cy="679937"/>
          </a:xfrm>
          <a:prstGeom prst="rect">
            <a:avLst/>
          </a:prstGeom>
        </p:spPr>
        <p:txBody>
          <a:bodyPr vert="horz" wrap="none" lIns="45720" rIns="45720" anchor="ctr" anchorCtr="1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400" b="1" dirty="0" smtClean="0">
                <a:solidFill>
                  <a:srgbClr val="0055A0"/>
                </a:solidFill>
              </a:rPr>
              <a:t>Radiation effects on electronics</a:t>
            </a:r>
            <a:endParaRPr lang="en-GB" sz="2400" dirty="0">
              <a:solidFill>
                <a:srgbClr val="0055A0"/>
              </a:solidFill>
            </a:endParaRPr>
          </a:p>
        </p:txBody>
      </p:sp>
      <p:pic>
        <p:nvPicPr>
          <p:cNvPr id="127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5425" y="1321719"/>
            <a:ext cx="8859198" cy="2695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3246469" y="3213389"/>
            <a:ext cx="716280" cy="46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0283" y="2652888"/>
            <a:ext cx="479108" cy="289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006477" y="2524826"/>
            <a:ext cx="4095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6476" y="2401001"/>
            <a:ext cx="4095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3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4987" y="3334002"/>
            <a:ext cx="4095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4" name="Picture 8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4321177" y="3040078"/>
            <a:ext cx="4095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Rectangle 1"/>
          <p:cNvSpPr/>
          <p:nvPr/>
        </p:nvSpPr>
        <p:spPr>
          <a:xfrm>
            <a:off x="883605" y="2312749"/>
            <a:ext cx="678180" cy="671803"/>
          </a:xfrm>
          <a:prstGeom prst="rect">
            <a:avLst/>
          </a:prstGeom>
          <a:noFill/>
          <a:ln w="571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8" name="Rectangle 137"/>
          <p:cNvSpPr/>
          <p:nvPr/>
        </p:nvSpPr>
        <p:spPr>
          <a:xfrm>
            <a:off x="6926265" y="2312748"/>
            <a:ext cx="678180" cy="671803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9" name="Rectangle 138"/>
          <p:cNvSpPr/>
          <p:nvPr/>
        </p:nvSpPr>
        <p:spPr>
          <a:xfrm>
            <a:off x="4263709" y="2958250"/>
            <a:ext cx="543878" cy="671803"/>
          </a:xfrm>
          <a:prstGeom prst="rect">
            <a:avLst/>
          </a:prstGeom>
          <a:noFill/>
          <a:ln w="571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0" name="Rectangle 139"/>
          <p:cNvSpPr/>
          <p:nvPr/>
        </p:nvSpPr>
        <p:spPr>
          <a:xfrm>
            <a:off x="761685" y="3125134"/>
            <a:ext cx="3331270" cy="632185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1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0189" y="3163903"/>
            <a:ext cx="716280" cy="46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2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008" t="66656"/>
          <a:stretch/>
        </p:blipFill>
        <p:spPr bwMode="auto">
          <a:xfrm rot="10800000">
            <a:off x="6989616" y="3785824"/>
            <a:ext cx="551475" cy="1554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3" name="Rectangle 142"/>
          <p:cNvSpPr/>
          <p:nvPr/>
        </p:nvSpPr>
        <p:spPr>
          <a:xfrm>
            <a:off x="6926265" y="3751371"/>
            <a:ext cx="678180" cy="265700"/>
          </a:xfrm>
          <a:prstGeom prst="rect">
            <a:avLst/>
          </a:prstGeom>
          <a:noFill/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4" name="Rectangle 143"/>
          <p:cNvSpPr/>
          <p:nvPr/>
        </p:nvSpPr>
        <p:spPr>
          <a:xfrm>
            <a:off x="6926265" y="3125134"/>
            <a:ext cx="678180" cy="504920"/>
          </a:xfrm>
          <a:prstGeom prst="rect">
            <a:avLst/>
          </a:prstGeom>
          <a:noFill/>
          <a:ln w="57150">
            <a:solidFill>
              <a:schemeClr val="tx2">
                <a:lumMod val="60000"/>
                <a:lumOff val="4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4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7912" y="3196240"/>
            <a:ext cx="716280" cy="46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3909" y="3196240"/>
            <a:ext cx="716280" cy="46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7" name="Rectangle 146"/>
          <p:cNvSpPr/>
          <p:nvPr/>
        </p:nvSpPr>
        <p:spPr>
          <a:xfrm>
            <a:off x="2750097" y="695191"/>
            <a:ext cx="3465052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b="1" dirty="0" err="1" smtClean="0">
                <a:solidFill>
                  <a:srgbClr val="00B050"/>
                </a:solidFill>
              </a:rPr>
              <a:t>CMOS</a:t>
            </a:r>
            <a:endParaRPr lang="en-GB" sz="2800" dirty="0"/>
          </a:p>
        </p:txBody>
      </p:sp>
      <p:pic>
        <p:nvPicPr>
          <p:cNvPr id="148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0567" y="3213385"/>
            <a:ext cx="4095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9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0094" y="3354355"/>
            <a:ext cx="409575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0" name="Rectangle 149"/>
          <p:cNvSpPr/>
          <p:nvPr/>
        </p:nvSpPr>
        <p:spPr>
          <a:xfrm>
            <a:off x="970125" y="2401001"/>
            <a:ext cx="46831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b="1" dirty="0" smtClean="0"/>
              <a:t>N</a:t>
            </a:r>
            <a:endParaRPr lang="en-GB" sz="2800" dirty="0"/>
          </a:p>
        </p:txBody>
      </p:sp>
      <p:sp>
        <p:nvSpPr>
          <p:cNvPr id="151" name="Rectangle 150"/>
          <p:cNvSpPr/>
          <p:nvPr/>
        </p:nvSpPr>
        <p:spPr>
          <a:xfrm>
            <a:off x="4291806" y="3049158"/>
            <a:ext cx="46831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b="1" dirty="0" smtClean="0"/>
              <a:t>N</a:t>
            </a:r>
            <a:endParaRPr lang="en-GB" sz="2800" dirty="0"/>
          </a:p>
        </p:txBody>
      </p:sp>
      <p:sp>
        <p:nvSpPr>
          <p:cNvPr id="152" name="Rectangle 151"/>
          <p:cNvSpPr/>
          <p:nvPr/>
        </p:nvSpPr>
        <p:spPr>
          <a:xfrm>
            <a:off x="7035637" y="3115984"/>
            <a:ext cx="46831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b="1" dirty="0" smtClean="0"/>
              <a:t>N</a:t>
            </a:r>
            <a:endParaRPr lang="en-GB" sz="2800" dirty="0"/>
          </a:p>
        </p:txBody>
      </p:sp>
      <p:sp>
        <p:nvSpPr>
          <p:cNvPr id="153" name="Rectangle 152"/>
          <p:cNvSpPr/>
          <p:nvPr/>
        </p:nvSpPr>
        <p:spPr>
          <a:xfrm>
            <a:off x="2296030" y="3139493"/>
            <a:ext cx="4683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600" b="1" dirty="0" smtClean="0">
                <a:solidFill>
                  <a:srgbClr val="FF0000"/>
                </a:solidFill>
              </a:rPr>
              <a:t>P</a:t>
            </a:r>
            <a:endParaRPr lang="en-GB" sz="3600" dirty="0">
              <a:solidFill>
                <a:srgbClr val="FF0000"/>
              </a:solidFill>
            </a:endParaRPr>
          </a:p>
        </p:txBody>
      </p:sp>
      <p:sp>
        <p:nvSpPr>
          <p:cNvPr id="154" name="Rectangle 153"/>
          <p:cNvSpPr/>
          <p:nvPr/>
        </p:nvSpPr>
        <p:spPr>
          <a:xfrm>
            <a:off x="7035637" y="2312749"/>
            <a:ext cx="4683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3600" b="1" dirty="0" smtClean="0">
                <a:solidFill>
                  <a:srgbClr val="FF0000"/>
                </a:solidFill>
              </a:rPr>
              <a:t>P</a:t>
            </a:r>
            <a:endParaRPr lang="en-GB" sz="3600" dirty="0">
              <a:solidFill>
                <a:srgbClr val="FF0000"/>
              </a:solidFill>
            </a:endParaRPr>
          </a:p>
        </p:txBody>
      </p:sp>
      <p:sp>
        <p:nvSpPr>
          <p:cNvPr id="155" name="Rectangle 154"/>
          <p:cNvSpPr/>
          <p:nvPr/>
        </p:nvSpPr>
        <p:spPr>
          <a:xfrm>
            <a:off x="7035637" y="3684166"/>
            <a:ext cx="46831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000" b="1" dirty="0" smtClean="0">
                <a:solidFill>
                  <a:srgbClr val="FF0000"/>
                </a:solidFill>
              </a:rPr>
              <a:t>P</a:t>
            </a:r>
            <a:endParaRPr lang="en-GB" sz="2000" dirty="0">
              <a:solidFill>
                <a:srgbClr val="FF0000"/>
              </a:solidFill>
            </a:endParaRPr>
          </a:p>
        </p:txBody>
      </p:sp>
      <p:cxnSp>
        <p:nvCxnSpPr>
          <p:cNvPr id="156" name="Straight Arrow Connector 155"/>
          <p:cNvCxnSpPr>
            <a:stCxn id="163" idx="0"/>
            <a:endCxn id="153" idx="2"/>
          </p:cNvCxnSpPr>
          <p:nvPr/>
        </p:nvCxnSpPr>
        <p:spPr>
          <a:xfrm flipH="1" flipV="1">
            <a:off x="2530189" y="3785824"/>
            <a:ext cx="1952434" cy="809733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7" name="Straight Arrow Connector 156"/>
          <p:cNvCxnSpPr>
            <a:stCxn id="163" idx="0"/>
            <a:endCxn id="144" idx="1"/>
          </p:cNvCxnSpPr>
          <p:nvPr/>
        </p:nvCxnSpPr>
        <p:spPr>
          <a:xfrm flipV="1">
            <a:off x="4482623" y="3377594"/>
            <a:ext cx="2443642" cy="1217963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3" name="Rectangle 162"/>
          <p:cNvSpPr/>
          <p:nvPr/>
        </p:nvSpPr>
        <p:spPr>
          <a:xfrm>
            <a:off x="-89377" y="4595557"/>
            <a:ext cx="9144000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2800" b="1" dirty="0" smtClean="0">
                <a:solidFill>
                  <a:srgbClr val="00B050"/>
                </a:solidFill>
              </a:rPr>
              <a:t>Parasitic bipolar transistors</a:t>
            </a:r>
          </a:p>
          <a:p>
            <a:pPr fontAlgn="base"/>
            <a:r>
              <a:rPr lang="en-GB" dirty="0">
                <a:solidFill>
                  <a:schemeClr val="tx2"/>
                </a:solidFill>
              </a:rPr>
              <a:t> Latch-Up</a:t>
            </a:r>
            <a:r>
              <a:rPr lang="en-GB" dirty="0">
                <a:solidFill>
                  <a:schemeClr val="tx2"/>
                </a:solidFill>
              </a:rPr>
              <a:t>:</a:t>
            </a:r>
          </a:p>
          <a:p>
            <a:pPr lvl="1" fontAlgn="base"/>
            <a:r>
              <a:rPr lang="en-GB" dirty="0">
                <a:solidFill>
                  <a:schemeClr val="tx2"/>
                </a:solidFill>
              </a:rPr>
              <a:t> </a:t>
            </a:r>
            <a:r>
              <a:rPr lang="en-GB" dirty="0">
                <a:solidFill>
                  <a:schemeClr val="tx2"/>
                </a:solidFill>
              </a:rPr>
              <a:t>causes </a:t>
            </a:r>
            <a:r>
              <a:rPr lang="en-GB" dirty="0" err="1" smtClean="0">
                <a:solidFill>
                  <a:schemeClr val="tx2"/>
                </a:solidFill>
              </a:rPr>
              <a:t>V</a:t>
            </a:r>
            <a:r>
              <a:rPr lang="en-GB" sz="1050" dirty="0" err="1" smtClean="0">
                <a:solidFill>
                  <a:schemeClr val="tx2"/>
                </a:solidFill>
              </a:rPr>
              <a:t>DD</a:t>
            </a:r>
            <a:r>
              <a:rPr lang="en-GB" dirty="0">
                <a:solidFill>
                  <a:schemeClr val="tx2"/>
                </a:solidFill>
              </a:rPr>
              <a:t> and </a:t>
            </a:r>
            <a:r>
              <a:rPr lang="en-GB" dirty="0" err="1">
                <a:solidFill>
                  <a:schemeClr val="tx2"/>
                </a:solidFill>
              </a:rPr>
              <a:t>GND</a:t>
            </a:r>
            <a:r>
              <a:rPr lang="en-GB" dirty="0">
                <a:solidFill>
                  <a:schemeClr val="tx2"/>
                </a:solidFill>
              </a:rPr>
              <a:t> to </a:t>
            </a:r>
            <a:r>
              <a:rPr lang="en-GB" dirty="0" smtClean="0">
                <a:solidFill>
                  <a:schemeClr val="tx2"/>
                </a:solidFill>
              </a:rPr>
              <a:t>short</a:t>
            </a:r>
            <a:endParaRPr lang="en-GB" dirty="0">
              <a:solidFill>
                <a:schemeClr val="tx2"/>
              </a:solidFill>
            </a:endParaRPr>
          </a:p>
          <a:p>
            <a:pPr lvl="1" fontAlgn="base"/>
            <a:r>
              <a:rPr lang="en-GB" dirty="0">
                <a:solidFill>
                  <a:schemeClr val="tx2"/>
                </a:solidFill>
              </a:rPr>
              <a:t> Can result in self-destruction, at best a malfunction requiring a power </a:t>
            </a:r>
            <a:r>
              <a:rPr lang="en-GB" dirty="0" smtClean="0">
                <a:solidFill>
                  <a:schemeClr val="tx2"/>
                </a:solidFill>
              </a:rPr>
              <a:t>cycle</a:t>
            </a:r>
            <a:endParaRPr lang="en-GB" dirty="0">
              <a:solidFill>
                <a:schemeClr val="tx2"/>
              </a:solidFill>
            </a:endParaRPr>
          </a:p>
          <a:p>
            <a:pPr algn="ctr"/>
            <a:endParaRPr lang="en-GB" sz="2800" dirty="0"/>
          </a:p>
        </p:txBody>
      </p:sp>
      <p:pic>
        <p:nvPicPr>
          <p:cNvPr id="14345" name="Picture 9"/>
          <p:cNvPicPr>
            <a:picLocks noChangeAspect="1" noChangeArrowheads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60" t="-2490" b="-1"/>
          <a:stretch/>
        </p:blipFill>
        <p:spPr bwMode="auto">
          <a:xfrm>
            <a:off x="7630487" y="3377594"/>
            <a:ext cx="389730" cy="131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6" name="Picture 10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132"/>
          <a:stretch/>
        </p:blipFill>
        <p:spPr bwMode="auto">
          <a:xfrm>
            <a:off x="3057238" y="3807615"/>
            <a:ext cx="449168" cy="1336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2" name="Date Placeholder 3"/>
          <p:cNvSpPr>
            <a:spLocks noGrp="1"/>
          </p:cNvSpPr>
          <p:nvPr>
            <p:ph type="dt" sz="half" idx="2"/>
          </p:nvPr>
        </p:nvSpPr>
        <p:spPr>
          <a:xfrm>
            <a:off x="3238499" y="6312694"/>
            <a:ext cx="2647249" cy="539278"/>
          </a:xfrm>
        </p:spPr>
        <p:txBody>
          <a:bodyPr>
            <a:normAutofit/>
          </a:bodyPr>
          <a:lstStyle/>
          <a:p>
            <a:pPr marL="36576" indent="0" algn="ctr">
              <a:buNone/>
            </a:pPr>
            <a:r>
              <a:rPr lang="fr-CH" sz="900" i="1" dirty="0" smtClean="0">
                <a:solidFill>
                  <a:schemeClr val="bg1"/>
                </a:solidFill>
              </a:rPr>
              <a:t/>
            </a:r>
            <a:br>
              <a:rPr lang="fr-CH" sz="900" i="1" dirty="0" smtClean="0">
                <a:solidFill>
                  <a:schemeClr val="bg1"/>
                </a:solidFill>
              </a:rPr>
            </a:br>
            <a:r>
              <a:rPr lang="en-GB" i="1" dirty="0"/>
              <a:t>Automation Forum-electronics session</a:t>
            </a:r>
            <a:r>
              <a:rPr lang="fr-CH" sz="1000" i="1" dirty="0" smtClean="0">
                <a:solidFill>
                  <a:schemeClr val="bg1"/>
                </a:solidFill>
              </a:rPr>
              <a:t/>
            </a:r>
            <a:br>
              <a:rPr lang="fr-CH" sz="1000" i="1" dirty="0" smtClean="0">
                <a:solidFill>
                  <a:schemeClr val="bg1"/>
                </a:solidFill>
              </a:rPr>
            </a:br>
            <a:r>
              <a:rPr lang="en-US" sz="900" dirty="0" smtClean="0">
                <a:solidFill>
                  <a:schemeClr val="bg1"/>
                </a:solidFill>
              </a:rPr>
              <a:t>11/06/2014</a:t>
            </a:r>
            <a:endParaRPr lang="en-US" sz="900" dirty="0">
              <a:solidFill>
                <a:schemeClr val="bg1"/>
              </a:solidFill>
            </a:endParaRPr>
          </a:p>
        </p:txBody>
      </p:sp>
      <p:cxnSp>
        <p:nvCxnSpPr>
          <p:cNvPr id="183" name="Straight Arrow Connector 182"/>
          <p:cNvCxnSpPr/>
          <p:nvPr/>
        </p:nvCxnSpPr>
        <p:spPr>
          <a:xfrm>
            <a:off x="920173" y="1282390"/>
            <a:ext cx="2102293" cy="2908300"/>
          </a:xfrm>
          <a:prstGeom prst="straightConnector1">
            <a:avLst/>
          </a:prstGeom>
          <a:ln>
            <a:solidFill>
              <a:schemeClr val="tx2">
                <a:lumMod val="75000"/>
              </a:schemeClr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4" name="Straight Arrow Connector 183"/>
          <p:cNvCxnSpPr/>
          <p:nvPr/>
        </p:nvCxnSpPr>
        <p:spPr>
          <a:xfrm>
            <a:off x="6969070" y="1215244"/>
            <a:ext cx="2102293" cy="2908300"/>
          </a:xfrm>
          <a:prstGeom prst="straightConnector1">
            <a:avLst/>
          </a:prstGeom>
          <a:ln>
            <a:solidFill>
              <a:schemeClr val="tx2">
                <a:lumMod val="75000"/>
              </a:schemeClr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5" name="Straight Arrow Connector 184"/>
          <p:cNvCxnSpPr/>
          <p:nvPr/>
        </p:nvCxnSpPr>
        <p:spPr>
          <a:xfrm>
            <a:off x="3283037" y="1282390"/>
            <a:ext cx="2102293" cy="2908300"/>
          </a:xfrm>
          <a:prstGeom prst="straightConnector1">
            <a:avLst/>
          </a:prstGeom>
          <a:ln>
            <a:solidFill>
              <a:schemeClr val="tx2">
                <a:lumMod val="75000"/>
              </a:schemeClr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6" name="Straight Arrow Connector 185"/>
          <p:cNvCxnSpPr/>
          <p:nvPr/>
        </p:nvCxnSpPr>
        <p:spPr>
          <a:xfrm>
            <a:off x="1990662" y="1282390"/>
            <a:ext cx="2102293" cy="2908300"/>
          </a:xfrm>
          <a:prstGeom prst="straightConnector1">
            <a:avLst/>
          </a:prstGeom>
          <a:ln>
            <a:solidFill>
              <a:schemeClr val="tx2">
                <a:lumMod val="75000"/>
              </a:schemeClr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7" name="Straight Arrow Connector 186"/>
          <p:cNvCxnSpPr/>
          <p:nvPr/>
        </p:nvCxnSpPr>
        <p:spPr>
          <a:xfrm>
            <a:off x="4482623" y="1218411"/>
            <a:ext cx="2102293" cy="2908300"/>
          </a:xfrm>
          <a:prstGeom prst="straightConnector1">
            <a:avLst/>
          </a:prstGeom>
          <a:ln>
            <a:solidFill>
              <a:schemeClr val="tx2">
                <a:lumMod val="75000"/>
              </a:schemeClr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8" name="Straight Arrow Connector 187"/>
          <p:cNvCxnSpPr/>
          <p:nvPr/>
        </p:nvCxnSpPr>
        <p:spPr>
          <a:xfrm>
            <a:off x="5704444" y="1218411"/>
            <a:ext cx="2102293" cy="2908300"/>
          </a:xfrm>
          <a:prstGeom prst="straightConnector1">
            <a:avLst/>
          </a:prstGeom>
          <a:ln>
            <a:solidFill>
              <a:schemeClr val="tx2">
                <a:lumMod val="75000"/>
              </a:schemeClr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9" name="Straight Arrow Connector 188"/>
          <p:cNvCxnSpPr/>
          <p:nvPr/>
        </p:nvCxnSpPr>
        <p:spPr>
          <a:xfrm>
            <a:off x="-328101" y="1282390"/>
            <a:ext cx="2102293" cy="2908300"/>
          </a:xfrm>
          <a:prstGeom prst="straightConnector1">
            <a:avLst/>
          </a:prstGeom>
          <a:ln>
            <a:solidFill>
              <a:schemeClr val="tx2">
                <a:lumMod val="75000"/>
              </a:schemeClr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464183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xit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24" dur="1000"/>
                                        <p:tgtEl>
                                          <p:spTgt spid="1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2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27" dur="10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2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30" dur="10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36" dur="10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10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42" dur="1000"/>
                                        <p:tgtEl>
                                          <p:spTgt spid="1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10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48" dur="10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54" dur="1000"/>
                                        <p:tgtEl>
                                          <p:spTgt spid="1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5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1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4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7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0" dur="5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3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6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9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4" dur="10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7" dur="10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0" dur="10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3" dur="10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6" dur="10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9" dur="10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0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2" dur="5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3" presetID="22" presetClass="entr" presetSubtype="8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5" dur="5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6" fill="hold">
                      <p:stCondLst>
                        <p:cond delay="indefinite"/>
                      </p:stCondLst>
                      <p:childTnLst>
                        <p:par>
                          <p:cTn id="137" fill="hold">
                            <p:stCondLst>
                              <p:cond delay="0"/>
                            </p:stCondLst>
                            <p:childTnLst>
                              <p:par>
                                <p:cTn id="13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0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3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6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138" grpId="0" animBg="1"/>
      <p:bldP spid="139" grpId="0" animBg="1"/>
      <p:bldP spid="140" grpId="0" animBg="1"/>
      <p:bldP spid="143" grpId="0" animBg="1"/>
      <p:bldP spid="144" grpId="0" animBg="1"/>
      <p:bldP spid="147" grpId="0"/>
      <p:bldP spid="150" grpId="0"/>
      <p:bldP spid="151" grpId="0"/>
      <p:bldP spid="152" grpId="0"/>
      <p:bldP spid="153" grpId="0"/>
      <p:bldP spid="154" grpId="0"/>
      <p:bldP spid="155" grpId="0"/>
      <p:bldP spid="16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prstClr val="white"/>
                </a:solidFill>
              </a:rPr>
              <a:pPr/>
              <a:t>13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39956" y="6312694"/>
            <a:ext cx="2895600" cy="539280"/>
          </a:xfrm>
        </p:spPr>
        <p:txBody>
          <a:bodyPr/>
          <a:lstStyle/>
          <a:p>
            <a:r>
              <a:rPr lang="en-US" dirty="0" smtClean="0">
                <a:solidFill>
                  <a:prstClr val="white"/>
                </a:solidFill>
              </a:rPr>
              <a:t> </a:t>
            </a:r>
            <a:r>
              <a:rPr lang="en-US" dirty="0" err="1" smtClean="0">
                <a:solidFill>
                  <a:prstClr val="white"/>
                </a:solidFill>
              </a:rPr>
              <a:t>Pawel</a:t>
            </a:r>
            <a:r>
              <a:rPr lang="en-US" dirty="0" smtClean="0">
                <a:solidFill>
                  <a:prstClr val="white"/>
                </a:solidFill>
              </a:rPr>
              <a:t> </a:t>
            </a:r>
            <a:r>
              <a:rPr lang="en-US" dirty="0" err="1" smtClean="0">
                <a:solidFill>
                  <a:prstClr val="white"/>
                </a:solidFill>
              </a:rPr>
              <a:t>Krakowski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0" y="1"/>
            <a:ext cx="9143999" cy="679937"/>
          </a:xfrm>
          <a:prstGeom prst="rect">
            <a:avLst/>
          </a:prstGeom>
        </p:spPr>
        <p:txBody>
          <a:bodyPr vert="horz" wrap="none" lIns="45720" rIns="45720" anchor="ctr" anchorCtr="1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400" b="1" dirty="0" smtClean="0">
                <a:solidFill>
                  <a:srgbClr val="0055A0"/>
                </a:solidFill>
              </a:rPr>
              <a:t>Radiation effects on electronics</a:t>
            </a:r>
            <a:endParaRPr lang="en-GB" sz="2400" dirty="0">
              <a:solidFill>
                <a:srgbClr val="0055A0"/>
              </a:solidFill>
            </a:endParaRPr>
          </a:p>
        </p:txBody>
      </p:sp>
      <p:sp>
        <p:nvSpPr>
          <p:cNvPr id="8" name="Rounded Rectangle 7"/>
          <p:cNvSpPr/>
          <p:nvPr/>
        </p:nvSpPr>
        <p:spPr>
          <a:xfrm>
            <a:off x="664167" y="1027023"/>
            <a:ext cx="3766778" cy="531446"/>
          </a:xfrm>
          <a:prstGeom prst="roundRect">
            <a:avLst/>
          </a:prstGeom>
          <a:noFill/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err="1" smtClean="0">
                <a:solidFill>
                  <a:schemeClr val="tx2"/>
                </a:solidFill>
              </a:rPr>
              <a:t>TID</a:t>
            </a:r>
            <a:r>
              <a:rPr lang="en-GB" sz="3200" b="1" dirty="0" smtClean="0">
                <a:solidFill>
                  <a:schemeClr val="tx2"/>
                </a:solidFill>
              </a:rPr>
              <a:t> + DD</a:t>
            </a:r>
            <a:endParaRPr lang="en-GB" sz="3200" b="1" dirty="0">
              <a:solidFill>
                <a:schemeClr val="tx2"/>
              </a:solidFill>
            </a:endParaRPr>
          </a:p>
        </p:txBody>
      </p:sp>
      <p:grpSp>
        <p:nvGrpSpPr>
          <p:cNvPr id="18" name="Group 17"/>
          <p:cNvGrpSpPr/>
          <p:nvPr/>
        </p:nvGrpSpPr>
        <p:grpSpPr>
          <a:xfrm>
            <a:off x="1217153" y="1657445"/>
            <a:ext cx="3213792" cy="533995"/>
            <a:chOff x="575072" y="0"/>
            <a:chExt cx="2676128" cy="533995"/>
          </a:xfrm>
        </p:grpSpPr>
        <p:sp>
          <p:nvSpPr>
            <p:cNvPr id="19" name="Round Same Side Corner Rectangle 18"/>
            <p:cNvSpPr/>
            <p:nvPr/>
          </p:nvSpPr>
          <p:spPr>
            <a:xfrm rot="5400000">
              <a:off x="1646138" y="-1071066"/>
              <a:ext cx="533995" cy="2676128"/>
            </a:xfrm>
            <a:prstGeom prst="round2SameRect">
              <a:avLst/>
            </a:prstGeom>
          </p:spPr>
          <p:style>
            <a:lnRef idx="2">
              <a:schemeClr val="dk2">
                <a:hueOff val="0"/>
                <a:satOff val="0"/>
                <a:lumOff val="0"/>
                <a:alphaOff val="0"/>
              </a:schemeClr>
            </a:lnRef>
            <a:fillRef idx="1">
              <a:schemeClr val="lt2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2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0" name="Round Same Side Corner Rectangle 4"/>
            <p:cNvSpPr/>
            <p:nvPr/>
          </p:nvSpPr>
          <p:spPr>
            <a:xfrm>
              <a:off x="575072" y="26067"/>
              <a:ext cx="2650061" cy="48186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0904" tIns="10795" rIns="10795" bIns="10795" numCol="1" spcCol="1270" anchor="ctr" anchorCtr="0">
              <a:noAutofit/>
            </a:bodyPr>
            <a:lstStyle/>
            <a:p>
              <a:pPr marL="0" lvl="1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GB" sz="1200" b="1" kern="1200" dirty="0" smtClean="0">
                  <a:solidFill>
                    <a:schemeClr val="tx1"/>
                  </a:solidFill>
                </a:rPr>
                <a:t>In time </a:t>
              </a:r>
              <a:r>
                <a:rPr lang="en-GB" sz="1200" b="1" kern="1200" dirty="0" smtClean="0">
                  <a:solidFill>
                    <a:schemeClr val="tx1"/>
                  </a:solidFill>
                </a:rPr>
                <a:t>components degrade </a:t>
              </a:r>
              <a:r>
                <a:rPr lang="en-GB" sz="1200" b="1" kern="1200" dirty="0" smtClean="0">
                  <a:solidFill>
                    <a:schemeClr val="tx1"/>
                  </a:solidFill>
                </a:rPr>
                <a:t>slowly</a:t>
              </a:r>
              <a:endParaRPr lang="en-GB" sz="1200" b="1" kern="1200" dirty="0">
                <a:solidFill>
                  <a:schemeClr val="tx1"/>
                </a:solidFill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239239" y="2317252"/>
            <a:ext cx="3191706" cy="533995"/>
            <a:chOff x="575072" y="0"/>
            <a:chExt cx="2676128" cy="533995"/>
          </a:xfrm>
        </p:grpSpPr>
        <p:sp>
          <p:nvSpPr>
            <p:cNvPr id="22" name="Round Same Side Corner Rectangle 21"/>
            <p:cNvSpPr/>
            <p:nvPr/>
          </p:nvSpPr>
          <p:spPr>
            <a:xfrm rot="5400000">
              <a:off x="1646138" y="-1071066"/>
              <a:ext cx="533995" cy="2676128"/>
            </a:xfrm>
            <a:prstGeom prst="round2SameRect">
              <a:avLst/>
            </a:prstGeom>
          </p:spPr>
          <p:style>
            <a:lnRef idx="2">
              <a:schemeClr val="dk2">
                <a:hueOff val="0"/>
                <a:satOff val="0"/>
                <a:lumOff val="0"/>
                <a:alphaOff val="0"/>
              </a:schemeClr>
            </a:lnRef>
            <a:fillRef idx="1">
              <a:schemeClr val="lt2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2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3" name="Round Same Side Corner Rectangle 4"/>
            <p:cNvSpPr/>
            <p:nvPr/>
          </p:nvSpPr>
          <p:spPr>
            <a:xfrm>
              <a:off x="575072" y="26067"/>
              <a:ext cx="2650061" cy="48186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0904" tIns="10795" rIns="10795" bIns="10795" numCol="1" spcCol="1270" anchor="ctr" anchorCtr="0">
              <a:noAutofit/>
            </a:bodyPr>
            <a:lstStyle/>
            <a:p>
              <a:pPr marL="0" lvl="1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GB" sz="1200" b="1" kern="1200" dirty="0" smtClean="0"/>
                <a:t>There are no unwanted “stops”</a:t>
              </a:r>
              <a:endParaRPr lang="en-GB" sz="1200" b="1" kern="1200" dirty="0"/>
            </a:p>
          </p:txBody>
        </p:sp>
      </p:grpSp>
      <p:grpSp>
        <p:nvGrpSpPr>
          <p:cNvPr id="24" name="Group 23"/>
          <p:cNvGrpSpPr/>
          <p:nvPr/>
        </p:nvGrpSpPr>
        <p:grpSpPr>
          <a:xfrm>
            <a:off x="1239239" y="2987682"/>
            <a:ext cx="3191706" cy="533995"/>
            <a:chOff x="575072" y="0"/>
            <a:chExt cx="2676128" cy="533995"/>
          </a:xfrm>
        </p:grpSpPr>
        <p:sp>
          <p:nvSpPr>
            <p:cNvPr id="25" name="Round Same Side Corner Rectangle 24"/>
            <p:cNvSpPr/>
            <p:nvPr/>
          </p:nvSpPr>
          <p:spPr>
            <a:xfrm rot="5400000">
              <a:off x="1646138" y="-1071066"/>
              <a:ext cx="533995" cy="2676128"/>
            </a:xfrm>
            <a:prstGeom prst="round2SameRect">
              <a:avLst/>
            </a:prstGeom>
          </p:spPr>
          <p:style>
            <a:lnRef idx="2">
              <a:schemeClr val="dk2">
                <a:hueOff val="0"/>
                <a:satOff val="0"/>
                <a:lumOff val="0"/>
                <a:alphaOff val="0"/>
              </a:schemeClr>
            </a:lnRef>
            <a:fillRef idx="1">
              <a:schemeClr val="lt2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2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6" name="Round Same Side Corner Rectangle 4"/>
            <p:cNvSpPr/>
            <p:nvPr/>
          </p:nvSpPr>
          <p:spPr>
            <a:xfrm>
              <a:off x="575072" y="26067"/>
              <a:ext cx="2650061" cy="48186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0904" tIns="10795" rIns="10795" bIns="10795" numCol="1" spcCol="1270" anchor="ctr" anchorCtr="0">
              <a:noAutofit/>
            </a:bodyPr>
            <a:lstStyle/>
            <a:p>
              <a:pPr marL="0" lvl="1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GB" sz="1200" b="1" kern="1200" dirty="0" smtClean="0"/>
                <a:t>The final failure can be predicted Interventions can be planned</a:t>
              </a:r>
              <a:endParaRPr lang="en-GB" sz="1200" b="1" kern="1200" dirty="0"/>
            </a:p>
          </p:txBody>
        </p:sp>
      </p:grpSp>
      <p:sp>
        <p:nvSpPr>
          <p:cNvPr id="28" name="Chevron 27"/>
          <p:cNvSpPr/>
          <p:nvPr/>
        </p:nvSpPr>
        <p:spPr>
          <a:xfrm rot="5400000">
            <a:off x="518852" y="1780676"/>
            <a:ext cx="821531" cy="575071"/>
          </a:xfrm>
          <a:prstGeom prst="chevron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dk2">
              <a:hueOff val="0"/>
              <a:satOff val="0"/>
              <a:lumOff val="0"/>
              <a:alphaOff val="0"/>
            </a:schemeClr>
          </a:lnRef>
          <a:fillRef idx="1">
            <a:schemeClr val="dk2">
              <a:hueOff val="0"/>
              <a:satOff val="0"/>
              <a:lumOff val="0"/>
              <a:alphaOff val="0"/>
            </a:schemeClr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1" name="Chevron 30"/>
          <p:cNvSpPr/>
          <p:nvPr/>
        </p:nvSpPr>
        <p:spPr>
          <a:xfrm rot="5400000">
            <a:off x="537042" y="2440482"/>
            <a:ext cx="821531" cy="575071"/>
          </a:xfrm>
          <a:prstGeom prst="chevron">
            <a:avLst/>
          </a:prstGeom>
          <a:solidFill>
            <a:schemeClr val="tx1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dk2">
              <a:hueOff val="0"/>
              <a:satOff val="0"/>
              <a:lumOff val="0"/>
              <a:alphaOff val="0"/>
            </a:schemeClr>
          </a:lnRef>
          <a:fillRef idx="1">
            <a:schemeClr val="dk2">
              <a:hueOff val="0"/>
              <a:satOff val="0"/>
              <a:lumOff val="0"/>
              <a:alphaOff val="0"/>
            </a:schemeClr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4" name="Chevron 33"/>
          <p:cNvSpPr/>
          <p:nvPr/>
        </p:nvSpPr>
        <p:spPr>
          <a:xfrm rot="5400000">
            <a:off x="540473" y="3110912"/>
            <a:ext cx="821531" cy="575071"/>
          </a:xfrm>
          <a:prstGeom prst="chevron">
            <a:avLst/>
          </a:prstGeom>
          <a:solidFill>
            <a:schemeClr val="tx1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dk2">
              <a:hueOff val="0"/>
              <a:satOff val="0"/>
              <a:lumOff val="0"/>
              <a:alphaOff val="0"/>
            </a:schemeClr>
          </a:lnRef>
          <a:fillRef idx="1">
            <a:schemeClr val="dk2">
              <a:hueOff val="0"/>
              <a:satOff val="0"/>
              <a:lumOff val="0"/>
              <a:alphaOff val="0"/>
            </a:schemeClr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36" name="Rounded Rectangle 35"/>
          <p:cNvSpPr/>
          <p:nvPr/>
        </p:nvSpPr>
        <p:spPr>
          <a:xfrm>
            <a:off x="4701284" y="1027024"/>
            <a:ext cx="3766775" cy="531446"/>
          </a:xfrm>
          <a:prstGeom prst="roundRect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b="1" dirty="0" smtClean="0">
                <a:solidFill>
                  <a:schemeClr val="tx2"/>
                </a:solidFill>
              </a:rPr>
              <a:t>SEE</a:t>
            </a:r>
            <a:endParaRPr lang="en-GB" sz="3200" b="1" dirty="0">
              <a:solidFill>
                <a:schemeClr val="tx2"/>
              </a:solidFill>
            </a:endParaRPr>
          </a:p>
        </p:txBody>
      </p:sp>
      <p:grpSp>
        <p:nvGrpSpPr>
          <p:cNvPr id="37" name="Group 36"/>
          <p:cNvGrpSpPr/>
          <p:nvPr/>
        </p:nvGrpSpPr>
        <p:grpSpPr>
          <a:xfrm>
            <a:off x="5275893" y="1657446"/>
            <a:ext cx="3192166" cy="533995"/>
            <a:chOff x="575072" y="0"/>
            <a:chExt cx="2676128" cy="533995"/>
          </a:xfrm>
        </p:grpSpPr>
        <p:sp>
          <p:nvSpPr>
            <p:cNvPr id="38" name="Round Same Side Corner Rectangle 37"/>
            <p:cNvSpPr/>
            <p:nvPr/>
          </p:nvSpPr>
          <p:spPr>
            <a:xfrm rot="5400000">
              <a:off x="1646138" y="-1071066"/>
              <a:ext cx="533995" cy="2676128"/>
            </a:xfrm>
            <a:prstGeom prst="round2SameRect">
              <a:avLst/>
            </a:prstGeom>
          </p:spPr>
          <p:style>
            <a:lnRef idx="2">
              <a:schemeClr val="dk2">
                <a:hueOff val="0"/>
                <a:satOff val="0"/>
                <a:lumOff val="0"/>
                <a:alphaOff val="0"/>
              </a:schemeClr>
            </a:lnRef>
            <a:fillRef idx="1">
              <a:schemeClr val="lt2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2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9" name="Round Same Side Corner Rectangle 4"/>
            <p:cNvSpPr/>
            <p:nvPr/>
          </p:nvSpPr>
          <p:spPr>
            <a:xfrm>
              <a:off x="575072" y="26067"/>
              <a:ext cx="2650061" cy="481861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0904" tIns="10795" rIns="10795" bIns="10795" numCol="1" spcCol="1270" anchor="ctr" anchorCtr="0">
              <a:noAutofit/>
            </a:bodyPr>
            <a:lstStyle/>
            <a:p>
              <a:pPr marL="0" lvl="1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GB" sz="1200" b="1" dirty="0" smtClean="0"/>
                <a:t>Electronics can work without any signs </a:t>
              </a:r>
              <a:br>
                <a:rPr lang="en-GB" sz="1200" b="1" dirty="0" smtClean="0"/>
              </a:br>
              <a:r>
                <a:rPr lang="en-GB" sz="1200" b="1" dirty="0" smtClean="0"/>
                <a:t>of malfunction</a:t>
              </a:r>
              <a:endParaRPr lang="en-GB" sz="1200" b="1" kern="1200" dirty="0"/>
            </a:p>
          </p:txBody>
        </p:sp>
      </p:grpSp>
      <p:sp>
        <p:nvSpPr>
          <p:cNvPr id="50" name="Chevron 49"/>
          <p:cNvSpPr/>
          <p:nvPr/>
        </p:nvSpPr>
        <p:spPr>
          <a:xfrm rot="5400000">
            <a:off x="4577591" y="1780676"/>
            <a:ext cx="821531" cy="575071"/>
          </a:xfrm>
          <a:prstGeom prst="chevron">
            <a:avLst/>
          </a:prstGeom>
          <a:solidFill>
            <a:schemeClr val="tx2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dk2">
              <a:hueOff val="0"/>
              <a:satOff val="0"/>
              <a:lumOff val="0"/>
              <a:alphaOff val="0"/>
            </a:schemeClr>
          </a:lnRef>
          <a:fillRef idx="1">
            <a:schemeClr val="dk2">
              <a:hueOff val="0"/>
              <a:satOff val="0"/>
              <a:lumOff val="0"/>
              <a:alphaOff val="0"/>
            </a:schemeClr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53" name="Chevron 52"/>
          <p:cNvSpPr/>
          <p:nvPr/>
        </p:nvSpPr>
        <p:spPr>
          <a:xfrm rot="5400000">
            <a:off x="4578052" y="2448965"/>
            <a:ext cx="821531" cy="575071"/>
          </a:xfrm>
          <a:prstGeom prst="chevron">
            <a:avLst/>
          </a:prstGeom>
          <a:solidFill>
            <a:schemeClr val="tx2">
              <a:lumMod val="60000"/>
              <a:lumOff val="40000"/>
            </a:schemeClr>
          </a:solidFill>
          <a:ln>
            <a:solidFill>
              <a:schemeClr val="tx2"/>
            </a:solidFill>
          </a:ln>
        </p:spPr>
        <p:style>
          <a:lnRef idx="2">
            <a:schemeClr val="dk2">
              <a:hueOff val="0"/>
              <a:satOff val="0"/>
              <a:lumOff val="0"/>
              <a:alphaOff val="0"/>
            </a:schemeClr>
          </a:lnRef>
          <a:fillRef idx="1">
            <a:schemeClr val="dk2">
              <a:hueOff val="0"/>
              <a:satOff val="0"/>
              <a:lumOff val="0"/>
              <a:alphaOff val="0"/>
            </a:schemeClr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sp>
        <p:nvSpPr>
          <p:cNvPr id="56" name="Chevron 55"/>
          <p:cNvSpPr/>
          <p:nvPr/>
        </p:nvSpPr>
        <p:spPr>
          <a:xfrm rot="5400000">
            <a:off x="4578055" y="3114007"/>
            <a:ext cx="821531" cy="575071"/>
          </a:xfrm>
          <a:prstGeom prst="chevron">
            <a:avLst/>
          </a:prstGeom>
          <a:solidFill>
            <a:srgbClr val="002060"/>
          </a:solidFill>
          <a:ln>
            <a:solidFill>
              <a:schemeClr val="tx2"/>
            </a:solidFill>
          </a:ln>
        </p:spPr>
        <p:style>
          <a:lnRef idx="2">
            <a:schemeClr val="dk2">
              <a:hueOff val="0"/>
              <a:satOff val="0"/>
              <a:lumOff val="0"/>
              <a:alphaOff val="0"/>
            </a:schemeClr>
          </a:lnRef>
          <a:fillRef idx="1">
            <a:schemeClr val="dk2">
              <a:hueOff val="0"/>
              <a:satOff val="0"/>
              <a:lumOff val="0"/>
              <a:alphaOff val="0"/>
            </a:schemeClr>
          </a:fillRef>
          <a:effectRef idx="0">
            <a:schemeClr val="dk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</p:sp>
      <p:cxnSp>
        <p:nvCxnSpPr>
          <p:cNvPr id="66" name="Straight Arrow Connector 65"/>
          <p:cNvCxnSpPr/>
          <p:nvPr/>
        </p:nvCxnSpPr>
        <p:spPr>
          <a:xfrm>
            <a:off x="929618" y="5305649"/>
            <a:ext cx="2683736" cy="0"/>
          </a:xfrm>
          <a:prstGeom prst="straightConnector1">
            <a:avLst/>
          </a:prstGeom>
          <a:ln w="38100">
            <a:solidFill>
              <a:schemeClr val="tx2"/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68" name="Straight Arrow Connector 67"/>
          <p:cNvCxnSpPr/>
          <p:nvPr/>
        </p:nvCxnSpPr>
        <p:spPr>
          <a:xfrm flipV="1">
            <a:off x="953698" y="3883249"/>
            <a:ext cx="0" cy="1419225"/>
          </a:xfrm>
          <a:prstGeom prst="straightConnector1">
            <a:avLst/>
          </a:prstGeom>
          <a:ln w="38100">
            <a:solidFill>
              <a:schemeClr val="tx2"/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71" name="TextBox 70"/>
          <p:cNvSpPr txBox="1"/>
          <p:nvPr/>
        </p:nvSpPr>
        <p:spPr>
          <a:xfrm>
            <a:off x="2922185" y="5414055"/>
            <a:ext cx="721071" cy="27699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GB" sz="1200" b="1" dirty="0" err="1">
                <a:solidFill>
                  <a:srgbClr val="FF0000"/>
                </a:solidFill>
              </a:rPr>
              <a:t>Gy</a:t>
            </a:r>
            <a:r>
              <a:rPr lang="en-GB" sz="1200" b="1" dirty="0">
                <a:solidFill>
                  <a:srgbClr val="FF0000"/>
                </a:solidFill>
              </a:rPr>
              <a:t> ∙ </a:t>
            </a:r>
            <a:r>
              <a:rPr lang="en-GB" sz="1200" b="1" dirty="0" smtClean="0">
                <a:solidFill>
                  <a:srgbClr val="FF0000"/>
                </a:solidFill>
              </a:rPr>
              <a:t>y</a:t>
            </a:r>
            <a:r>
              <a:rPr lang="en-GB" sz="1200" b="1" baseline="30000" dirty="0" smtClean="0">
                <a:solidFill>
                  <a:srgbClr val="FF0000"/>
                </a:solidFill>
              </a:rPr>
              <a:t>-1</a:t>
            </a:r>
            <a:endParaRPr lang="en-GB" sz="1200" b="1" baseline="30000" dirty="0">
              <a:solidFill>
                <a:srgbClr val="FF0000"/>
              </a:solidFill>
            </a:endParaRPr>
          </a:p>
        </p:txBody>
      </p:sp>
      <p:cxnSp>
        <p:nvCxnSpPr>
          <p:cNvPr id="76" name="Straight Arrow Connector 75"/>
          <p:cNvCxnSpPr/>
          <p:nvPr/>
        </p:nvCxnSpPr>
        <p:spPr>
          <a:xfrm>
            <a:off x="4988362" y="5313578"/>
            <a:ext cx="2683736" cy="0"/>
          </a:xfrm>
          <a:prstGeom prst="straightConnector1">
            <a:avLst/>
          </a:prstGeom>
          <a:ln w="38100">
            <a:solidFill>
              <a:schemeClr val="tx2"/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77" name="Straight Arrow Connector 76"/>
          <p:cNvCxnSpPr/>
          <p:nvPr/>
        </p:nvCxnSpPr>
        <p:spPr>
          <a:xfrm flipV="1">
            <a:off x="5012442" y="3891178"/>
            <a:ext cx="0" cy="1419225"/>
          </a:xfrm>
          <a:prstGeom prst="straightConnector1">
            <a:avLst/>
          </a:prstGeom>
          <a:ln w="38100">
            <a:solidFill>
              <a:schemeClr val="tx2"/>
            </a:solidFill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79" name="TextBox 78"/>
          <p:cNvSpPr txBox="1"/>
          <p:nvPr/>
        </p:nvSpPr>
        <p:spPr>
          <a:xfrm>
            <a:off x="6594823" y="5321721"/>
            <a:ext cx="1087427" cy="461665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GB" sz="1200" b="1" dirty="0" smtClean="0">
                <a:solidFill>
                  <a:srgbClr val="FF0000"/>
                </a:solidFill>
              </a:rPr>
              <a:t>Time</a:t>
            </a:r>
          </a:p>
          <a:p>
            <a:r>
              <a:rPr lang="en-GB" sz="1200" b="1" dirty="0" smtClean="0">
                <a:solidFill>
                  <a:srgbClr val="FF0000"/>
                </a:solidFill>
              </a:rPr>
              <a:t>HEH [</a:t>
            </a:r>
            <a:r>
              <a:rPr lang="en-GB" sz="1200" b="1" dirty="0" err="1" smtClean="0">
                <a:solidFill>
                  <a:srgbClr val="FF0000"/>
                </a:solidFill>
              </a:rPr>
              <a:t>cm</a:t>
            </a:r>
            <a:r>
              <a:rPr lang="en-GB" sz="1200" b="1" baseline="30000" dirty="0" err="1" smtClean="0">
                <a:solidFill>
                  <a:srgbClr val="FF0000"/>
                </a:solidFill>
              </a:rPr>
              <a:t>-1</a:t>
            </a:r>
            <a:r>
              <a:rPr lang="en-GB" sz="1200" b="1" dirty="0" err="1" smtClean="0">
                <a:solidFill>
                  <a:srgbClr val="FF0000"/>
                </a:solidFill>
              </a:rPr>
              <a:t>∙y</a:t>
            </a:r>
            <a:r>
              <a:rPr lang="en-GB" sz="1200" b="1" baseline="30000" dirty="0" err="1" smtClean="0">
                <a:solidFill>
                  <a:srgbClr val="FF0000"/>
                </a:solidFill>
              </a:rPr>
              <a:t>-1</a:t>
            </a:r>
            <a:r>
              <a:rPr lang="en-GB" sz="1200" b="1" dirty="0" smtClean="0">
                <a:solidFill>
                  <a:srgbClr val="FF0000"/>
                </a:solidFill>
              </a:rPr>
              <a:t>]</a:t>
            </a:r>
            <a:endParaRPr lang="en-GB" sz="1200" b="1" dirty="0">
              <a:solidFill>
                <a:srgbClr val="FF0000"/>
              </a:solidFill>
            </a:endParaRPr>
          </a:p>
        </p:txBody>
      </p:sp>
      <p:sp>
        <p:nvSpPr>
          <p:cNvPr id="80" name="Arc 79"/>
          <p:cNvSpPr/>
          <p:nvPr/>
        </p:nvSpPr>
        <p:spPr>
          <a:xfrm rot="5400000">
            <a:off x="4314873" y="1917812"/>
            <a:ext cx="1395136" cy="4678627"/>
          </a:xfrm>
          <a:prstGeom prst="arc">
            <a:avLst>
              <a:gd name="adj1" fmla="val 16237545"/>
              <a:gd name="adj2" fmla="val 21593585"/>
            </a:avLst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6" name="Straight Arrow Connector 95"/>
          <p:cNvCxnSpPr/>
          <p:nvPr/>
        </p:nvCxnSpPr>
        <p:spPr>
          <a:xfrm flipH="1">
            <a:off x="1284962" y="4190792"/>
            <a:ext cx="278115" cy="1130929"/>
          </a:xfrm>
          <a:prstGeom prst="straightConnector1">
            <a:avLst/>
          </a:prstGeom>
          <a:ln w="9525">
            <a:solidFill>
              <a:schemeClr val="tx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2" name="TextBox 111"/>
          <p:cNvSpPr txBox="1"/>
          <p:nvPr/>
        </p:nvSpPr>
        <p:spPr>
          <a:xfrm>
            <a:off x="1073946" y="3898942"/>
            <a:ext cx="21050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Expected life time</a:t>
            </a:r>
            <a:endParaRPr lang="en-GB" sz="1400" b="1" dirty="0"/>
          </a:p>
        </p:txBody>
      </p:sp>
      <p:cxnSp>
        <p:nvCxnSpPr>
          <p:cNvPr id="128" name="Straight Connector 127"/>
          <p:cNvCxnSpPr>
            <a:endCxn id="131" idx="0"/>
          </p:cNvCxnSpPr>
          <p:nvPr/>
        </p:nvCxnSpPr>
        <p:spPr>
          <a:xfrm flipV="1">
            <a:off x="953698" y="5302177"/>
            <a:ext cx="898386" cy="150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1" name="Freeform 130"/>
          <p:cNvSpPr/>
          <p:nvPr/>
        </p:nvSpPr>
        <p:spPr>
          <a:xfrm>
            <a:off x="1852084" y="4117459"/>
            <a:ext cx="1430750" cy="1184718"/>
          </a:xfrm>
          <a:custGeom>
            <a:avLst/>
            <a:gdLst>
              <a:gd name="connsiteX0" fmla="*/ 0 w 2247900"/>
              <a:gd name="connsiteY0" fmla="*/ 1184718 h 1184718"/>
              <a:gd name="connsiteX1" fmla="*/ 171450 w 2247900"/>
              <a:gd name="connsiteY1" fmla="*/ 911668 h 1184718"/>
              <a:gd name="connsiteX2" fmla="*/ 514350 w 2247900"/>
              <a:gd name="connsiteY2" fmla="*/ 848168 h 1184718"/>
              <a:gd name="connsiteX3" fmla="*/ 927100 w 2247900"/>
              <a:gd name="connsiteY3" fmla="*/ 746568 h 1184718"/>
              <a:gd name="connsiteX4" fmla="*/ 1504950 w 2247900"/>
              <a:gd name="connsiteY4" fmla="*/ 530668 h 1184718"/>
              <a:gd name="connsiteX5" fmla="*/ 1771650 w 2247900"/>
              <a:gd name="connsiteY5" fmla="*/ 244918 h 1184718"/>
              <a:gd name="connsiteX6" fmla="*/ 2247900 w 2247900"/>
              <a:gd name="connsiteY6" fmla="*/ 3618 h 11847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247900" h="1184718">
                <a:moveTo>
                  <a:pt x="0" y="1184718"/>
                </a:moveTo>
                <a:cubicBezTo>
                  <a:pt x="42862" y="1076239"/>
                  <a:pt x="85725" y="967760"/>
                  <a:pt x="171450" y="911668"/>
                </a:cubicBezTo>
                <a:cubicBezTo>
                  <a:pt x="257175" y="855576"/>
                  <a:pt x="388408" y="875685"/>
                  <a:pt x="514350" y="848168"/>
                </a:cubicBezTo>
                <a:cubicBezTo>
                  <a:pt x="640292" y="820651"/>
                  <a:pt x="762000" y="799485"/>
                  <a:pt x="927100" y="746568"/>
                </a:cubicBezTo>
                <a:cubicBezTo>
                  <a:pt x="1092200" y="693651"/>
                  <a:pt x="1364192" y="614276"/>
                  <a:pt x="1504950" y="530668"/>
                </a:cubicBezTo>
                <a:cubicBezTo>
                  <a:pt x="1645708" y="447060"/>
                  <a:pt x="1647825" y="332760"/>
                  <a:pt x="1771650" y="244918"/>
                </a:cubicBezTo>
                <a:cubicBezTo>
                  <a:pt x="1895475" y="157076"/>
                  <a:pt x="2225675" y="-28132"/>
                  <a:pt x="2247900" y="3618"/>
                </a:cubicBezTo>
              </a:path>
            </a:pathLst>
          </a:custGeom>
          <a:noFill/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6" name="TextBox 135"/>
          <p:cNvSpPr txBox="1"/>
          <p:nvPr/>
        </p:nvSpPr>
        <p:spPr>
          <a:xfrm rot="16200000">
            <a:off x="4077157" y="4469348"/>
            <a:ext cx="1411460" cy="27699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GB" sz="1200" b="1" dirty="0" smtClean="0">
                <a:solidFill>
                  <a:srgbClr val="FF0000"/>
                </a:solidFill>
              </a:rPr>
              <a:t>Failure probability</a:t>
            </a:r>
            <a:endParaRPr lang="en-GB" sz="1200" b="1" dirty="0">
              <a:solidFill>
                <a:srgbClr val="FF0000"/>
              </a:solidFill>
            </a:endParaRPr>
          </a:p>
        </p:txBody>
      </p:sp>
      <p:sp>
        <p:nvSpPr>
          <p:cNvPr id="137" name="TextBox 136"/>
          <p:cNvSpPr txBox="1"/>
          <p:nvPr/>
        </p:nvSpPr>
        <p:spPr>
          <a:xfrm rot="16200000">
            <a:off x="-45458" y="4466173"/>
            <a:ext cx="1411460" cy="276999"/>
          </a:xfrm>
          <a:prstGeom prst="rect">
            <a:avLst/>
          </a:prstGeom>
          <a:noFill/>
        </p:spPr>
        <p:txBody>
          <a:bodyPr wrap="square" lIns="0" rIns="0" rtlCol="0">
            <a:spAutoFit/>
          </a:bodyPr>
          <a:lstStyle/>
          <a:p>
            <a:r>
              <a:rPr lang="en-GB" sz="1200" b="1" dirty="0" smtClean="0">
                <a:solidFill>
                  <a:srgbClr val="FF0000"/>
                </a:solidFill>
              </a:rPr>
              <a:t>Failure probability</a:t>
            </a:r>
            <a:endParaRPr lang="en-GB" sz="1200" b="1" dirty="0">
              <a:solidFill>
                <a:srgbClr val="FF0000"/>
              </a:solidFill>
            </a:endParaRPr>
          </a:p>
        </p:txBody>
      </p:sp>
      <p:grpSp>
        <p:nvGrpSpPr>
          <p:cNvPr id="138" name="Group 137"/>
          <p:cNvGrpSpPr/>
          <p:nvPr/>
        </p:nvGrpSpPr>
        <p:grpSpPr>
          <a:xfrm>
            <a:off x="5276357" y="2325735"/>
            <a:ext cx="3191702" cy="537488"/>
            <a:chOff x="575072" y="0"/>
            <a:chExt cx="2676128" cy="533995"/>
          </a:xfrm>
        </p:grpSpPr>
        <p:sp>
          <p:nvSpPr>
            <p:cNvPr id="139" name="Round Same Side Corner Rectangle 138"/>
            <p:cNvSpPr/>
            <p:nvPr/>
          </p:nvSpPr>
          <p:spPr>
            <a:xfrm rot="5400000">
              <a:off x="1646138" y="-1071066"/>
              <a:ext cx="533995" cy="2676128"/>
            </a:xfrm>
            <a:prstGeom prst="round2SameRect">
              <a:avLst/>
            </a:prstGeom>
          </p:spPr>
          <p:style>
            <a:lnRef idx="2">
              <a:schemeClr val="dk2">
                <a:hueOff val="0"/>
                <a:satOff val="0"/>
                <a:lumOff val="0"/>
                <a:alphaOff val="0"/>
              </a:schemeClr>
            </a:lnRef>
            <a:fillRef idx="1">
              <a:schemeClr val="lt2">
                <a:alpha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lt2">
                <a:alpha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40" name="Round Same Side Corner Rectangle 4"/>
            <p:cNvSpPr/>
            <p:nvPr/>
          </p:nvSpPr>
          <p:spPr>
            <a:xfrm>
              <a:off x="575072" y="90530"/>
              <a:ext cx="2650061" cy="41739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20904" tIns="10795" rIns="10795" bIns="10795" numCol="1" spcCol="1270" anchor="ctr" anchorCtr="0">
              <a:noAutofit/>
            </a:bodyPr>
            <a:lstStyle/>
            <a:p>
              <a:pPr marL="0" lvl="1" algn="ctr" defTabSz="755650">
                <a:spcBef>
                  <a:spcPct val="0"/>
                </a:spcBef>
                <a:spcAft>
                  <a:spcPct val="15000"/>
                </a:spcAft>
              </a:pPr>
              <a:r>
                <a:rPr lang="en-GB" sz="1200" b="1" dirty="0">
                  <a:sym typeface="Wingdings"/>
                </a:rPr>
                <a:t>Failures </a:t>
              </a:r>
              <a:r>
                <a:rPr lang="en-GB" sz="1200" b="1" dirty="0" smtClean="0">
                  <a:sym typeface="Wingdings"/>
                </a:rPr>
                <a:t>can appear </a:t>
              </a:r>
              <a:r>
                <a:rPr lang="en-GB" sz="1200" b="1" dirty="0">
                  <a:sym typeface="Wingdings"/>
                </a:rPr>
                <a:t>and rapidly increase in frequency</a:t>
              </a:r>
              <a:r>
                <a:rPr lang="en-GB" sz="1100" b="1" dirty="0">
                  <a:sym typeface="Wingdings"/>
                </a:rPr>
                <a:t/>
              </a:r>
              <a:br>
                <a:rPr lang="en-GB" sz="1100" b="1" dirty="0">
                  <a:sym typeface="Wingdings"/>
                </a:rPr>
              </a:br>
              <a:endParaRPr lang="en-GB" sz="1100" b="1" kern="1200" dirty="0"/>
            </a:p>
          </p:txBody>
        </p:sp>
      </p:grpSp>
      <p:cxnSp>
        <p:nvCxnSpPr>
          <p:cNvPr id="141" name="Straight Arrow Connector 140"/>
          <p:cNvCxnSpPr>
            <a:stCxn id="142" idx="2"/>
            <a:endCxn id="80" idx="2"/>
          </p:cNvCxnSpPr>
          <p:nvPr/>
        </p:nvCxnSpPr>
        <p:spPr>
          <a:xfrm flipH="1">
            <a:off x="5013743" y="4190792"/>
            <a:ext cx="1782816" cy="763902"/>
          </a:xfrm>
          <a:prstGeom prst="straightConnector1">
            <a:avLst/>
          </a:prstGeom>
          <a:ln w="9525">
            <a:solidFill>
              <a:schemeClr val="tx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2" name="TextBox 141"/>
          <p:cNvSpPr txBox="1"/>
          <p:nvPr/>
        </p:nvSpPr>
        <p:spPr>
          <a:xfrm>
            <a:off x="5245889" y="3883015"/>
            <a:ext cx="31013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Nonzero probability of a failure</a:t>
            </a:r>
            <a:endParaRPr lang="en-GB" sz="1400" b="1" dirty="0"/>
          </a:p>
        </p:txBody>
      </p:sp>
      <p:sp>
        <p:nvSpPr>
          <p:cNvPr id="151" name="Round Same Side Corner Rectangle 150"/>
          <p:cNvSpPr/>
          <p:nvPr/>
        </p:nvSpPr>
        <p:spPr>
          <a:xfrm rot="5400000">
            <a:off x="6603463" y="1660575"/>
            <a:ext cx="537488" cy="3191701"/>
          </a:xfrm>
          <a:prstGeom prst="round2SameRect">
            <a:avLst/>
          </a:prstGeom>
        </p:spPr>
        <p:style>
          <a:lnRef idx="2">
            <a:schemeClr val="dk2">
              <a:hueOff val="0"/>
              <a:satOff val="0"/>
              <a:lumOff val="0"/>
              <a:alphaOff val="0"/>
            </a:schemeClr>
          </a:lnRef>
          <a:fillRef idx="1">
            <a:schemeClr val="lt2">
              <a:alpha val="90000"/>
              <a:hueOff val="0"/>
              <a:satOff val="0"/>
              <a:lumOff val="0"/>
              <a:alphaOff val="0"/>
            </a:schemeClr>
          </a:fillRef>
          <a:effectRef idx="0">
            <a:schemeClr val="lt2">
              <a:alpha val="90000"/>
              <a:hueOff val="0"/>
              <a:satOff val="0"/>
              <a:lumOff val="0"/>
              <a:alphaOff val="0"/>
            </a:schemeClr>
          </a:effectRef>
          <a:fontRef idx="minor">
            <a:schemeClr val="dk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150" name="Rectangle 149"/>
          <p:cNvSpPr/>
          <p:nvPr/>
        </p:nvSpPr>
        <p:spPr>
          <a:xfrm>
            <a:off x="5275892" y="2998833"/>
            <a:ext cx="3192167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200" b="1" dirty="0" smtClean="0">
                <a:sym typeface="Wingdings"/>
              </a:rPr>
              <a:t>Destructive </a:t>
            </a:r>
            <a:r>
              <a:rPr lang="en-GB" sz="1200" b="1" dirty="0">
                <a:sym typeface="Wingdings"/>
              </a:rPr>
              <a:t>failures </a:t>
            </a:r>
            <a:r>
              <a:rPr lang="en-GB" sz="1200" b="1" dirty="0" smtClean="0">
                <a:sym typeface="Wingdings"/>
              </a:rPr>
              <a:t>possible </a:t>
            </a:r>
          </a:p>
          <a:p>
            <a:pPr algn="ctr"/>
            <a:r>
              <a:rPr lang="en-GB" sz="1200" b="1" dirty="0" smtClean="0">
                <a:sym typeface="Wingdings"/>
              </a:rPr>
              <a:t>Immediate interventions needed</a:t>
            </a:r>
            <a:endParaRPr lang="en-GB" sz="1200" b="1" dirty="0"/>
          </a:p>
        </p:txBody>
      </p:sp>
      <p:sp>
        <p:nvSpPr>
          <p:cNvPr id="156" name="TextBox 155"/>
          <p:cNvSpPr txBox="1"/>
          <p:nvPr/>
        </p:nvSpPr>
        <p:spPr>
          <a:xfrm>
            <a:off x="1390849" y="5625781"/>
            <a:ext cx="115670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b="1" dirty="0" smtClean="0"/>
              <a:t>Threshold</a:t>
            </a:r>
            <a:endParaRPr lang="en-GB" sz="1400" b="1" dirty="0"/>
          </a:p>
        </p:txBody>
      </p:sp>
      <p:cxnSp>
        <p:nvCxnSpPr>
          <p:cNvPr id="157" name="Straight Arrow Connector 156"/>
          <p:cNvCxnSpPr/>
          <p:nvPr/>
        </p:nvCxnSpPr>
        <p:spPr>
          <a:xfrm flipV="1">
            <a:off x="1852084" y="5313578"/>
            <a:ext cx="0" cy="315919"/>
          </a:xfrm>
          <a:prstGeom prst="straightConnector1">
            <a:avLst/>
          </a:prstGeom>
          <a:ln w="9525">
            <a:solidFill>
              <a:schemeClr val="tx2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0" name="Date Placeholder 3"/>
          <p:cNvSpPr>
            <a:spLocks noGrp="1"/>
          </p:cNvSpPr>
          <p:nvPr>
            <p:ph type="dt" sz="half" idx="2"/>
          </p:nvPr>
        </p:nvSpPr>
        <p:spPr>
          <a:xfrm>
            <a:off x="3238499" y="6312694"/>
            <a:ext cx="2647249" cy="539278"/>
          </a:xfrm>
        </p:spPr>
        <p:txBody>
          <a:bodyPr>
            <a:normAutofit/>
          </a:bodyPr>
          <a:lstStyle/>
          <a:p>
            <a:pPr marL="36576" indent="0" algn="ctr">
              <a:buNone/>
            </a:pPr>
            <a:r>
              <a:rPr lang="fr-CH" sz="900" i="1" dirty="0" smtClean="0">
                <a:solidFill>
                  <a:schemeClr val="bg1"/>
                </a:solidFill>
              </a:rPr>
              <a:t/>
            </a:r>
            <a:br>
              <a:rPr lang="fr-CH" sz="900" i="1" dirty="0" smtClean="0">
                <a:solidFill>
                  <a:schemeClr val="bg1"/>
                </a:solidFill>
              </a:rPr>
            </a:br>
            <a:r>
              <a:rPr lang="en-GB" i="1" dirty="0"/>
              <a:t>Automation Forum-electronics session</a:t>
            </a:r>
            <a:r>
              <a:rPr lang="fr-CH" sz="1000" i="1" dirty="0" smtClean="0">
                <a:solidFill>
                  <a:schemeClr val="bg1"/>
                </a:solidFill>
              </a:rPr>
              <a:t/>
            </a:r>
            <a:br>
              <a:rPr lang="fr-CH" sz="1000" i="1" dirty="0" smtClean="0">
                <a:solidFill>
                  <a:schemeClr val="bg1"/>
                </a:solidFill>
              </a:rPr>
            </a:br>
            <a:r>
              <a:rPr lang="en-US" sz="900" dirty="0" smtClean="0">
                <a:solidFill>
                  <a:schemeClr val="bg1"/>
                </a:solidFill>
              </a:rPr>
              <a:t>11/06/2014</a:t>
            </a:r>
            <a:endParaRPr lang="en-US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64620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500"/>
                            </p:stCondLst>
                            <p:childTnLst>
                              <p:par>
                                <p:cTn id="8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000"/>
                            </p:stCondLst>
                            <p:childTnLst>
                              <p:par>
                                <p:cTn id="9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4" dur="5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500"/>
                            </p:stCondLst>
                            <p:childTnLst>
                              <p:par>
                                <p:cTn id="9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8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1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2000"/>
                            </p:stCondLst>
                            <p:childTnLst>
                              <p:par>
                                <p:cTn id="10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5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6" fill="hold">
                      <p:stCondLst>
                        <p:cond delay="indefinite"/>
                      </p:stCondLst>
                      <p:childTnLst>
                        <p:par>
                          <p:cTn id="107" fill="hold">
                            <p:stCondLst>
                              <p:cond delay="0"/>
                            </p:stCondLst>
                            <p:childTnLst>
                              <p:par>
                                <p:cTn id="10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500"/>
                            </p:stCondLst>
                            <p:childTnLst>
                              <p:par>
                                <p:cTn id="11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4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1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8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36" grpId="0" animBg="1"/>
      <p:bldP spid="71" grpId="0"/>
      <p:bldP spid="79" grpId="0"/>
      <p:bldP spid="80" grpId="0" animBg="1"/>
      <p:bldP spid="112" grpId="0"/>
      <p:bldP spid="131" grpId="0" animBg="1"/>
      <p:bldP spid="136" grpId="0"/>
      <p:bldP spid="137" grpId="0"/>
      <p:bldP spid="142" grpId="0"/>
      <p:bldP spid="150" grpId="0"/>
      <p:bldP spid="15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prstClr val="white"/>
                </a:solidFill>
              </a:rPr>
              <a:pPr/>
              <a:t>14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39956" y="6312694"/>
            <a:ext cx="2895600" cy="539280"/>
          </a:xfrm>
        </p:spPr>
        <p:txBody>
          <a:bodyPr/>
          <a:lstStyle/>
          <a:p>
            <a:r>
              <a:rPr lang="en-US" dirty="0" smtClean="0">
                <a:solidFill>
                  <a:prstClr val="white"/>
                </a:solidFill>
              </a:rPr>
              <a:t> </a:t>
            </a:r>
            <a:r>
              <a:rPr lang="en-US" dirty="0" err="1" smtClean="0">
                <a:solidFill>
                  <a:prstClr val="white"/>
                </a:solidFill>
              </a:rPr>
              <a:t>Pawel</a:t>
            </a:r>
            <a:r>
              <a:rPr lang="en-US" dirty="0" smtClean="0">
                <a:solidFill>
                  <a:prstClr val="white"/>
                </a:solidFill>
              </a:rPr>
              <a:t> </a:t>
            </a:r>
            <a:r>
              <a:rPr lang="en-US" dirty="0" err="1" smtClean="0">
                <a:solidFill>
                  <a:prstClr val="white"/>
                </a:solidFill>
              </a:rPr>
              <a:t>Krakowski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9" name="Title 1"/>
          <p:cNvSpPr txBox="1">
            <a:spLocks/>
          </p:cNvSpPr>
          <p:nvPr/>
        </p:nvSpPr>
        <p:spPr>
          <a:xfrm>
            <a:off x="0" y="1"/>
            <a:ext cx="9143999" cy="679937"/>
          </a:xfrm>
          <a:prstGeom prst="rect">
            <a:avLst/>
          </a:prstGeom>
        </p:spPr>
        <p:txBody>
          <a:bodyPr vert="horz" wrap="none" lIns="45720" rIns="45720" anchor="ctr" anchorCtr="1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400" b="1" dirty="0" smtClean="0">
                <a:solidFill>
                  <a:srgbClr val="0055A0"/>
                </a:solidFill>
              </a:rPr>
              <a:t>Requirements for radiation tests</a:t>
            </a:r>
            <a:endParaRPr lang="en-GB" sz="2400" dirty="0">
              <a:solidFill>
                <a:srgbClr val="0055A0"/>
              </a:solidFill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212726" y="1226733"/>
            <a:ext cx="8931274" cy="1052851"/>
            <a:chOff x="0" y="1176394"/>
            <a:chExt cx="5638800" cy="821224"/>
          </a:xfrm>
        </p:grpSpPr>
        <p:sp>
          <p:nvSpPr>
            <p:cNvPr id="26" name="Right Arrow 25"/>
            <p:cNvSpPr/>
            <p:nvPr/>
          </p:nvSpPr>
          <p:spPr>
            <a:xfrm>
              <a:off x="0" y="1176394"/>
              <a:ext cx="5638800" cy="821224"/>
            </a:xfrm>
            <a:prstGeom prst="rightArrow">
              <a:avLst>
                <a:gd name="adj1" fmla="val 50000"/>
                <a:gd name="adj2" fmla="val 50000"/>
              </a:avLst>
            </a:prstGeom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hemeClr val="dk2">
                <a:hueOff val="0"/>
                <a:satOff val="0"/>
                <a:lumOff val="0"/>
                <a:alphaOff val="0"/>
              </a:schemeClr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27" name="Right Arrow 4"/>
            <p:cNvSpPr/>
            <p:nvPr/>
          </p:nvSpPr>
          <p:spPr>
            <a:xfrm>
              <a:off x="0" y="1381700"/>
              <a:ext cx="5433494" cy="410612"/>
            </a:xfrm>
            <a:prstGeom prst="rect">
              <a:avLst/>
            </a:prstGeom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60960" rIns="254000" bIns="130369" numCol="1" spcCol="1270" anchor="ctr" anchorCtr="0">
              <a:noAutofit/>
            </a:bodyPr>
            <a:lstStyle/>
            <a:p>
              <a:pPr lvl="0" algn="l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600" b="1" kern="1200" dirty="0" smtClean="0"/>
                <a:t>Radiation environment</a:t>
              </a:r>
              <a:endParaRPr lang="en-GB" sz="1600" kern="1200" dirty="0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212726" y="2013727"/>
            <a:ext cx="2141674" cy="3680392"/>
            <a:chOff x="0" y="1809676"/>
            <a:chExt cx="1736750" cy="1581980"/>
          </a:xfrm>
        </p:grpSpPr>
        <p:sp>
          <p:nvSpPr>
            <p:cNvPr id="29" name="Rectangle 28"/>
            <p:cNvSpPr/>
            <p:nvPr/>
          </p:nvSpPr>
          <p:spPr>
            <a:xfrm>
              <a:off x="0" y="1809676"/>
              <a:ext cx="1736750" cy="1581980"/>
            </a:xfrm>
            <a:prstGeom prst="rect">
              <a:avLst/>
            </a:prstGeom>
          </p:spPr>
          <p:style>
            <a:lnRef idx="2">
              <a:schemeClr val="dk2">
                <a:hueOff val="0"/>
                <a:satOff val="0"/>
                <a:lumOff val="0"/>
                <a:alphaOff val="0"/>
              </a:schemeClr>
            </a:lnRef>
            <a:fillRef idx="1">
              <a:schemeClr val="lt2">
                <a:hueOff val="0"/>
                <a:satOff val="0"/>
                <a:lumOff val="0"/>
                <a:alphaOff val="0"/>
              </a:schemeClr>
            </a:fillRef>
            <a:effectRef idx="0">
              <a:schemeClr val="lt2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0" name="Rectangle 29"/>
            <p:cNvSpPr/>
            <p:nvPr/>
          </p:nvSpPr>
          <p:spPr>
            <a:xfrm>
              <a:off x="0" y="1809676"/>
              <a:ext cx="1736750" cy="158198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1910" tIns="41910" rIns="41910" bIns="41910" numCol="1" spcCol="1270" anchor="t" anchorCtr="0">
              <a:noAutofit/>
            </a:bodyPr>
            <a:lstStyle/>
            <a:p>
              <a:pPr marL="174625" lvl="0" algn="l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GB" sz="1100" kern="1200" dirty="0" smtClean="0"/>
            </a:p>
            <a:p>
              <a:pPr marL="174625" lvl="0" algn="l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100" b="1" kern="1200" dirty="0" smtClean="0"/>
                <a:t>Where in the machine the </a:t>
              </a:r>
              <a:r>
                <a:rPr lang="en-GB" sz="1100" b="1" kern="1200" dirty="0" smtClean="0"/>
                <a:t>electronics is installed?</a:t>
              </a:r>
            </a:p>
            <a:p>
              <a:pPr marL="174625" lvl="0" algn="l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GB" sz="1100" b="1" kern="1200" dirty="0" smtClean="0"/>
            </a:p>
            <a:p>
              <a:pPr marL="174625" lvl="0" algn="l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100" b="1" kern="1200" dirty="0" smtClean="0"/>
                <a:t>What </a:t>
              </a:r>
              <a:r>
                <a:rPr lang="en-GB" sz="1100" b="1" kern="1200" dirty="0" smtClean="0"/>
                <a:t>levels of </a:t>
              </a:r>
              <a:r>
                <a:rPr lang="en-GB" sz="1100" b="1" kern="1200" dirty="0" smtClean="0"/>
                <a:t>radiation are expected? </a:t>
              </a:r>
              <a:endParaRPr lang="en-GB" sz="1100" b="1" kern="1200" dirty="0" smtClean="0"/>
            </a:p>
            <a:p>
              <a:pPr lvl="0" algn="l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GB" sz="1600" dirty="0"/>
            </a:p>
            <a:p>
              <a:pPr lvl="1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600" b="1" dirty="0" err="1">
                  <a:solidFill>
                    <a:srgbClr val="FF0000"/>
                  </a:solidFill>
                </a:rPr>
                <a:t>TID</a:t>
              </a:r>
              <a:r>
                <a:rPr lang="en-GB" sz="1600" b="1" dirty="0">
                  <a:solidFill>
                    <a:srgbClr val="FF0000"/>
                  </a:solidFill>
                </a:rPr>
                <a:t> (</a:t>
              </a:r>
              <a:r>
                <a:rPr lang="en-GB" sz="1600" b="1" dirty="0" err="1">
                  <a:solidFill>
                    <a:srgbClr val="FF0000"/>
                  </a:solidFill>
                </a:rPr>
                <a:t>Gy</a:t>
              </a:r>
              <a:r>
                <a:rPr lang="en-GB" sz="1600" b="1" dirty="0">
                  <a:solidFill>
                    <a:srgbClr val="FF0000"/>
                  </a:solidFill>
                </a:rPr>
                <a:t>)</a:t>
              </a:r>
              <a:endParaRPr lang="en-GB" sz="1600" dirty="0">
                <a:solidFill>
                  <a:srgbClr val="FF0000"/>
                </a:solidFill>
              </a:endParaRPr>
            </a:p>
            <a:p>
              <a:pPr marL="457200" lvl="2" defTabSz="4000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GB" sz="1100" b="1" dirty="0">
                  <a:solidFill>
                    <a:srgbClr val="FF0000"/>
                  </a:solidFill>
                </a:rPr>
                <a:t>&gt;1-5 </a:t>
              </a:r>
              <a:r>
                <a:rPr lang="en-GB" sz="1100" b="1" dirty="0" err="1">
                  <a:solidFill>
                    <a:srgbClr val="FF0000"/>
                  </a:solidFill>
                </a:rPr>
                <a:t>Gy</a:t>
              </a:r>
              <a:r>
                <a:rPr lang="en-GB" sz="1100" b="1" dirty="0">
                  <a:solidFill>
                    <a:srgbClr val="FF0000"/>
                  </a:solidFill>
                </a:rPr>
                <a:t>/y</a:t>
              </a:r>
              <a:endParaRPr lang="en-GB" sz="1100" dirty="0">
                <a:solidFill>
                  <a:srgbClr val="FF0000"/>
                </a:solidFill>
              </a:endParaRPr>
            </a:p>
            <a:p>
              <a:pPr lvl="1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GB" sz="1600" dirty="0">
                <a:solidFill>
                  <a:srgbClr val="FF0000"/>
                </a:solidFill>
              </a:endParaRPr>
            </a:p>
            <a:p>
              <a:pPr lvl="1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600" b="1" dirty="0">
                  <a:solidFill>
                    <a:srgbClr val="FF0000"/>
                  </a:solidFill>
                </a:rPr>
                <a:t>HEH (n/</a:t>
              </a:r>
              <a:r>
                <a:rPr lang="en-GB" sz="1600" b="1" dirty="0" err="1">
                  <a:solidFill>
                    <a:srgbClr val="FF0000"/>
                  </a:solidFill>
                </a:rPr>
                <a:t>cm</a:t>
              </a:r>
              <a:r>
                <a:rPr lang="en-GB" sz="1600" b="1" baseline="30000" dirty="0" err="1">
                  <a:solidFill>
                    <a:srgbClr val="FF0000"/>
                  </a:solidFill>
                </a:rPr>
                <a:t>2</a:t>
              </a:r>
              <a:r>
                <a:rPr lang="en-GB" sz="1600" b="1" dirty="0">
                  <a:solidFill>
                    <a:srgbClr val="FF0000"/>
                  </a:solidFill>
                </a:rPr>
                <a:t>)</a:t>
              </a:r>
              <a:endParaRPr lang="en-GB" sz="1600" dirty="0">
                <a:solidFill>
                  <a:srgbClr val="FF0000"/>
                </a:solidFill>
              </a:endParaRPr>
            </a:p>
            <a:p>
              <a:pPr marL="457200" lvl="2" defTabSz="400050">
                <a:lnSpc>
                  <a:spcPct val="90000"/>
                </a:lnSpc>
                <a:spcBef>
                  <a:spcPct val="0"/>
                </a:spcBef>
                <a:spcAft>
                  <a:spcPct val="15000"/>
                </a:spcAft>
              </a:pPr>
              <a:r>
                <a:rPr lang="en-GB" sz="1100" b="1" dirty="0">
                  <a:solidFill>
                    <a:srgbClr val="FF0000"/>
                  </a:solidFill>
                </a:rPr>
                <a:t>&gt;</a:t>
              </a:r>
              <a:r>
                <a:rPr lang="en-GB" sz="1100" b="1" dirty="0" err="1">
                  <a:solidFill>
                    <a:srgbClr val="FF0000"/>
                  </a:solidFill>
                </a:rPr>
                <a:t>1E7</a:t>
              </a:r>
              <a:r>
                <a:rPr lang="en-GB" sz="1100" b="1" dirty="0">
                  <a:solidFill>
                    <a:srgbClr val="FF0000"/>
                  </a:solidFill>
                </a:rPr>
                <a:t> n/</a:t>
              </a:r>
              <a:r>
                <a:rPr lang="en-GB" sz="1100" b="1" dirty="0" err="1">
                  <a:solidFill>
                    <a:srgbClr val="FF0000"/>
                  </a:solidFill>
                </a:rPr>
                <a:t>cm</a:t>
              </a:r>
              <a:r>
                <a:rPr lang="en-GB" sz="1100" b="1" baseline="30000" dirty="0" err="1">
                  <a:solidFill>
                    <a:srgbClr val="FF0000"/>
                  </a:solidFill>
                </a:rPr>
                <a:t>2</a:t>
              </a:r>
              <a:r>
                <a:rPr lang="en-GB" sz="1100" b="1" dirty="0">
                  <a:solidFill>
                    <a:srgbClr val="FF0000"/>
                  </a:solidFill>
                </a:rPr>
                <a:t>/y</a:t>
              </a:r>
              <a:endParaRPr lang="en-GB" sz="1100" dirty="0">
                <a:solidFill>
                  <a:srgbClr val="FF0000"/>
                </a:solidFill>
              </a:endParaRPr>
            </a:p>
            <a:p>
              <a:pPr lvl="0" algn="l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GB" sz="1100" kern="1200" dirty="0"/>
            </a:p>
          </p:txBody>
        </p:sp>
      </p:grpSp>
      <p:pic>
        <p:nvPicPr>
          <p:cNvPr id="7171" name="Picture 3" descr="C:\Users\pakrakow\AppData\Local\Microsoft\Windows\Temporary Internet Files\Content.IE5\HL6M1E32\MC900441310[1]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82863" y="4884419"/>
            <a:ext cx="871536" cy="906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31" name="Group 30"/>
          <p:cNvGrpSpPr/>
          <p:nvPr/>
        </p:nvGrpSpPr>
        <p:grpSpPr>
          <a:xfrm>
            <a:off x="2354398" y="1628791"/>
            <a:ext cx="6789601" cy="1052851"/>
            <a:chOff x="1767822" y="1450135"/>
            <a:chExt cx="3870976" cy="821224"/>
          </a:xfrm>
        </p:grpSpPr>
        <p:sp>
          <p:nvSpPr>
            <p:cNvPr id="32" name="Right Arrow 31"/>
            <p:cNvSpPr/>
            <p:nvPr/>
          </p:nvSpPr>
          <p:spPr>
            <a:xfrm>
              <a:off x="1767822" y="1450135"/>
              <a:ext cx="3870976" cy="821224"/>
            </a:xfrm>
            <a:prstGeom prst="rightArrow">
              <a:avLst>
                <a:gd name="adj1" fmla="val 50000"/>
                <a:gd name="adj2" fmla="val 50000"/>
              </a:avLst>
            </a:prstGeom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hemeClr val="dk2">
                <a:hueOff val="0"/>
                <a:satOff val="0"/>
                <a:lumOff val="0"/>
                <a:alphaOff val="0"/>
              </a:schemeClr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33" name="Right Arrow 4"/>
            <p:cNvSpPr/>
            <p:nvPr/>
          </p:nvSpPr>
          <p:spPr>
            <a:xfrm>
              <a:off x="1974744" y="1655441"/>
              <a:ext cx="3458749" cy="410612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60960" rIns="254000" bIns="130369" numCol="1" spcCol="1270" anchor="ctr" anchorCtr="0">
              <a:noAutofit/>
            </a:bodyPr>
            <a:lstStyle/>
            <a:p>
              <a:pPr lvl="0" algn="l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600" b="1" kern="1200" dirty="0" smtClean="0">
                  <a:solidFill>
                    <a:srgbClr val="FFFFFF"/>
                  </a:solidFill>
                </a:rPr>
                <a:t>Rad-effects of Concern</a:t>
              </a:r>
              <a:endParaRPr lang="en-GB" sz="1600" kern="1200" dirty="0"/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4572002" y="2041542"/>
            <a:ext cx="4571998" cy="1052851"/>
            <a:chOff x="3473500" y="1723876"/>
            <a:chExt cx="2165299" cy="821224"/>
          </a:xfrm>
        </p:grpSpPr>
        <p:sp>
          <p:nvSpPr>
            <p:cNvPr id="41" name="Right Arrow 40"/>
            <p:cNvSpPr/>
            <p:nvPr/>
          </p:nvSpPr>
          <p:spPr>
            <a:xfrm>
              <a:off x="3473500" y="1723876"/>
              <a:ext cx="2165299" cy="821224"/>
            </a:xfrm>
            <a:prstGeom prst="rightArrow">
              <a:avLst>
                <a:gd name="adj1" fmla="val 50000"/>
                <a:gd name="adj2" fmla="val 50000"/>
              </a:avLst>
            </a:prstGeom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hemeClr val="dk2">
                <a:hueOff val="0"/>
                <a:satOff val="0"/>
                <a:lumOff val="0"/>
                <a:alphaOff val="0"/>
              </a:schemeClr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2" name="Right Arrow 4"/>
            <p:cNvSpPr/>
            <p:nvPr/>
          </p:nvSpPr>
          <p:spPr>
            <a:xfrm>
              <a:off x="3591476" y="1929182"/>
              <a:ext cx="1842017" cy="410612"/>
            </a:xfrm>
            <a:prstGeom prst="rect">
              <a:avLst/>
            </a:prstGeom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60960" rIns="254000" bIns="130369" numCol="1" spcCol="1270" anchor="ctr" anchorCtr="0">
              <a:noAutofit/>
            </a:bodyPr>
            <a:lstStyle/>
            <a:p>
              <a:pPr lvl="0" algn="l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600" b="1" dirty="0" smtClean="0">
                  <a:solidFill>
                    <a:srgbClr val="FFFFFF"/>
                  </a:solidFill>
                </a:rPr>
                <a:t>Test procedure</a:t>
              </a:r>
              <a:endParaRPr lang="en-GB" sz="1600" kern="1200" dirty="0"/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7078347" y="2395409"/>
            <a:ext cx="2065653" cy="1052851"/>
            <a:chOff x="3473499" y="1723876"/>
            <a:chExt cx="2491995" cy="821224"/>
          </a:xfrm>
        </p:grpSpPr>
        <p:sp>
          <p:nvSpPr>
            <p:cNvPr id="47" name="Right Arrow 46"/>
            <p:cNvSpPr/>
            <p:nvPr/>
          </p:nvSpPr>
          <p:spPr>
            <a:xfrm>
              <a:off x="3473499" y="1723876"/>
              <a:ext cx="2491995" cy="821224"/>
            </a:xfrm>
            <a:prstGeom prst="rightArrow">
              <a:avLst>
                <a:gd name="adj1" fmla="val 50000"/>
                <a:gd name="adj2" fmla="val 50000"/>
              </a:avLst>
            </a:prstGeom>
            <a:ln>
              <a:solidFill>
                <a:schemeClr val="tx2">
                  <a:lumMod val="20000"/>
                  <a:lumOff val="80000"/>
                </a:schemeClr>
              </a:solidFill>
            </a:ln>
          </p:spPr>
          <p:style>
            <a:lnRef idx="2">
              <a:schemeClr val="lt2">
                <a:hueOff val="0"/>
                <a:satOff val="0"/>
                <a:lumOff val="0"/>
                <a:alphaOff val="0"/>
              </a:schemeClr>
            </a:lnRef>
            <a:fillRef idx="1">
              <a:schemeClr val="dk2">
                <a:hueOff val="0"/>
                <a:satOff val="0"/>
                <a:lumOff val="0"/>
                <a:alphaOff val="0"/>
              </a:schemeClr>
            </a:fillRef>
            <a:effectRef idx="0">
              <a:schemeClr val="dk2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48" name="Right Arrow 4"/>
            <p:cNvSpPr/>
            <p:nvPr/>
          </p:nvSpPr>
          <p:spPr>
            <a:xfrm>
              <a:off x="3473500" y="1929182"/>
              <a:ext cx="2491994" cy="410612"/>
            </a:xfrm>
            <a:prstGeom prst="rect">
              <a:avLst/>
            </a:prstGeom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60960" tIns="60960" rIns="254000" bIns="130369" numCol="1" spcCol="1270" anchor="ctr" anchorCtr="0">
              <a:noAutofit/>
            </a:bodyPr>
            <a:lstStyle/>
            <a:p>
              <a:pPr lvl="0" defTabSz="7112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600" b="1" dirty="0">
                  <a:solidFill>
                    <a:srgbClr val="FFFFFF"/>
                  </a:solidFill>
                </a:rPr>
                <a:t>Test Facilities</a:t>
              </a:r>
              <a:endParaRPr lang="en-GB" sz="1600" dirty="0"/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2148206" y="2395409"/>
            <a:ext cx="2423796" cy="3298710"/>
            <a:chOff x="0" y="0"/>
            <a:chExt cx="1736750" cy="1581980"/>
          </a:xfrm>
        </p:grpSpPr>
        <p:sp>
          <p:nvSpPr>
            <p:cNvPr id="38" name="Rectangle 37"/>
            <p:cNvSpPr/>
            <p:nvPr/>
          </p:nvSpPr>
          <p:spPr>
            <a:xfrm>
              <a:off x="147746" y="0"/>
              <a:ext cx="1589004" cy="1581980"/>
            </a:xfrm>
            <a:prstGeom prst="rect">
              <a:avLst/>
            </a:prstGeom>
          </p:spPr>
          <p:style>
            <a:lnRef idx="2">
              <a:schemeClr val="dk2">
                <a:hueOff val="0"/>
                <a:satOff val="0"/>
                <a:lumOff val="0"/>
                <a:alphaOff val="0"/>
              </a:schemeClr>
            </a:lnRef>
            <a:fillRef idx="1">
              <a:schemeClr val="lt2">
                <a:hueOff val="0"/>
                <a:satOff val="0"/>
                <a:lumOff val="0"/>
                <a:alphaOff val="0"/>
              </a:schemeClr>
            </a:fillRef>
            <a:effectRef idx="0">
              <a:schemeClr val="lt2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pPr marL="114300" lvl="1" fontAlgn="base">
                <a:spcBef>
                  <a:spcPts val="0"/>
                </a:spcBef>
                <a:spcAft>
                  <a:spcPct val="0"/>
                </a:spcAft>
                <a:buClr>
                  <a:srgbClr val="000099"/>
                </a:buClr>
              </a:pPr>
              <a:r>
                <a:rPr lang="en-US" sz="1050" dirty="0" smtClean="0"/>
                <a:t/>
              </a:r>
              <a:br>
                <a:rPr lang="en-US" sz="1050" dirty="0" smtClean="0"/>
              </a:br>
              <a:r>
                <a:rPr lang="en-US" sz="1100" b="1" dirty="0" smtClean="0"/>
                <a:t>Component classification:</a:t>
              </a:r>
            </a:p>
            <a:p>
              <a:pPr marL="457200" lvl="2" fontAlgn="base">
                <a:lnSpc>
                  <a:spcPct val="200000"/>
                </a:lnSpc>
                <a:spcAft>
                  <a:spcPct val="0"/>
                </a:spcAft>
                <a:buClr>
                  <a:srgbClr val="000099"/>
                </a:buClr>
              </a:pPr>
              <a:r>
                <a:rPr lang="en-US" sz="1100" b="1" dirty="0" smtClean="0"/>
                <a:t>component type</a:t>
              </a:r>
              <a:br>
                <a:rPr lang="en-US" sz="1100" b="1" dirty="0" smtClean="0"/>
              </a:br>
              <a:r>
                <a:rPr lang="en-US" sz="1100" b="1" dirty="0" smtClean="0"/>
                <a:t>based technology</a:t>
              </a:r>
              <a:br>
                <a:rPr lang="en-US" sz="1100" b="1" dirty="0" smtClean="0"/>
              </a:br>
              <a:r>
                <a:rPr lang="en-US" sz="1100" b="1" dirty="0" smtClean="0"/>
                <a:t>available expertizes and reports </a:t>
              </a:r>
            </a:p>
            <a:p>
              <a:pPr marL="457200" lvl="2" fontAlgn="base">
                <a:lnSpc>
                  <a:spcPct val="150000"/>
                </a:lnSpc>
                <a:spcAft>
                  <a:spcPct val="0"/>
                </a:spcAft>
                <a:buClr>
                  <a:srgbClr val="000099"/>
                </a:buClr>
              </a:pPr>
              <a:endParaRPr lang="en-US" sz="1100" b="1" dirty="0" smtClean="0"/>
            </a:p>
            <a:p>
              <a:pPr marL="114300" lvl="1" fontAlgn="base">
                <a:lnSpc>
                  <a:spcPct val="150000"/>
                </a:lnSpc>
                <a:spcAft>
                  <a:spcPct val="0"/>
                </a:spcAft>
                <a:buClr>
                  <a:srgbClr val="000099"/>
                </a:buClr>
              </a:pPr>
              <a:r>
                <a:rPr lang="en-US" sz="1600" b="1" kern="0" dirty="0" smtClean="0">
                  <a:solidFill>
                    <a:schemeClr val="tx1"/>
                  </a:solidFill>
                  <a:latin typeface="Calibri" pitchFamily="34" charset="0"/>
                </a:rPr>
                <a:t>Effects and criticality </a:t>
              </a:r>
              <a:endParaRPr lang="en-US" sz="1600" b="1" dirty="0">
                <a:solidFill>
                  <a:schemeClr val="tx1"/>
                </a:solidFill>
              </a:endParaRPr>
            </a:p>
            <a:p>
              <a:endParaRPr lang="en-US" sz="1050" dirty="0"/>
            </a:p>
            <a:p>
              <a:endParaRPr lang="en-GB" sz="1050" dirty="0"/>
            </a:p>
          </p:txBody>
        </p:sp>
        <p:sp>
          <p:nvSpPr>
            <p:cNvPr id="39" name="Rectangle 38"/>
            <p:cNvSpPr/>
            <p:nvPr/>
          </p:nvSpPr>
          <p:spPr>
            <a:xfrm>
              <a:off x="0" y="0"/>
              <a:ext cx="1736750" cy="158198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1910" tIns="41910" rIns="41910" bIns="41910" numCol="1" spcCol="1270" anchor="t" anchorCtr="0">
              <a:noAutofit/>
            </a:bodyPr>
            <a:lstStyle/>
            <a:p>
              <a:pPr lvl="0" algn="l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GB" sz="1100" kern="1200" dirty="0"/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4152267" y="2831180"/>
            <a:ext cx="2926081" cy="2862938"/>
            <a:chOff x="0" y="0"/>
            <a:chExt cx="1736750" cy="1581980"/>
          </a:xfrm>
        </p:grpSpPr>
        <p:sp>
          <p:nvSpPr>
            <p:cNvPr id="51" name="Rectangle 50"/>
            <p:cNvSpPr/>
            <p:nvPr/>
          </p:nvSpPr>
          <p:spPr>
            <a:xfrm>
              <a:off x="249130" y="0"/>
              <a:ext cx="1487620" cy="1581980"/>
            </a:xfrm>
            <a:prstGeom prst="rect">
              <a:avLst/>
            </a:prstGeom>
          </p:spPr>
          <p:style>
            <a:lnRef idx="2">
              <a:schemeClr val="dk2">
                <a:hueOff val="0"/>
                <a:satOff val="0"/>
                <a:lumOff val="0"/>
                <a:alphaOff val="0"/>
              </a:schemeClr>
            </a:lnRef>
            <a:fillRef idx="1">
              <a:schemeClr val="lt2">
                <a:hueOff val="0"/>
                <a:satOff val="0"/>
                <a:lumOff val="0"/>
                <a:alphaOff val="0"/>
              </a:schemeClr>
            </a:fillRef>
            <a:effectRef idx="0">
              <a:schemeClr val="lt2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pPr marL="114300">
                <a:tabLst>
                  <a:tab pos="114300" algn="l"/>
                </a:tabLst>
              </a:pPr>
              <a:r>
                <a:rPr lang="en-US" sz="1050" dirty="0" smtClean="0"/>
                <a:t/>
              </a:r>
              <a:br>
                <a:rPr lang="en-US" sz="1050" dirty="0" smtClean="0"/>
              </a:br>
              <a:r>
                <a:rPr lang="en-US" sz="1100" b="1" dirty="0" smtClean="0">
                  <a:solidFill>
                    <a:schemeClr val="tx1"/>
                  </a:solidFill>
                </a:rPr>
                <a:t>sample design and irradiation procedure</a:t>
              </a:r>
            </a:p>
            <a:p>
              <a:endParaRPr lang="en-US" sz="1100" b="1" dirty="0"/>
            </a:p>
            <a:p>
              <a:endParaRPr lang="en-US" sz="1100" b="1" dirty="0"/>
            </a:p>
            <a:p>
              <a:pPr marL="114300"/>
              <a:r>
                <a:rPr lang="en-US" sz="1100" b="1" dirty="0" smtClean="0"/>
                <a:t>sample readouts and powering</a:t>
              </a:r>
            </a:p>
            <a:p>
              <a:pPr marL="114300"/>
              <a:endParaRPr lang="en-US" sz="1100" b="1" dirty="0"/>
            </a:p>
            <a:p>
              <a:pPr marL="114300"/>
              <a:endParaRPr lang="en-US" sz="1100" b="1" dirty="0" smtClean="0"/>
            </a:p>
            <a:p>
              <a:pPr marL="114300"/>
              <a:r>
                <a:rPr lang="en-US" sz="1100" b="1" dirty="0" smtClean="0"/>
                <a:t>best statistics as possible </a:t>
              </a:r>
            </a:p>
            <a:p>
              <a:endParaRPr lang="en-GB" sz="1050" dirty="0"/>
            </a:p>
          </p:txBody>
        </p:sp>
        <p:sp>
          <p:nvSpPr>
            <p:cNvPr id="52" name="Rectangle 51"/>
            <p:cNvSpPr/>
            <p:nvPr/>
          </p:nvSpPr>
          <p:spPr>
            <a:xfrm>
              <a:off x="0" y="0"/>
              <a:ext cx="1736750" cy="158198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1910" tIns="41910" rIns="41910" bIns="41910" numCol="1" spcCol="1270" anchor="t" anchorCtr="0">
              <a:noAutofit/>
            </a:bodyPr>
            <a:lstStyle/>
            <a:p>
              <a:pPr lvl="0" algn="l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GB" sz="1100" kern="1200" dirty="0"/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7078347" y="3185047"/>
            <a:ext cx="1586456" cy="2509072"/>
            <a:chOff x="0" y="0"/>
            <a:chExt cx="1736750" cy="1581980"/>
          </a:xfrm>
        </p:grpSpPr>
        <p:sp>
          <p:nvSpPr>
            <p:cNvPr id="54" name="Rectangle 53"/>
            <p:cNvSpPr/>
            <p:nvPr/>
          </p:nvSpPr>
          <p:spPr>
            <a:xfrm>
              <a:off x="0" y="0"/>
              <a:ext cx="1736750" cy="1581980"/>
            </a:xfrm>
            <a:prstGeom prst="rect">
              <a:avLst/>
            </a:prstGeom>
          </p:spPr>
          <p:style>
            <a:lnRef idx="2">
              <a:schemeClr val="dk2">
                <a:hueOff val="0"/>
                <a:satOff val="0"/>
                <a:lumOff val="0"/>
                <a:alphaOff val="0"/>
              </a:schemeClr>
            </a:lnRef>
            <a:fillRef idx="1">
              <a:schemeClr val="lt2">
                <a:hueOff val="0"/>
                <a:satOff val="0"/>
                <a:lumOff val="0"/>
                <a:alphaOff val="0"/>
              </a:schemeClr>
            </a:fillRef>
            <a:effectRef idx="0">
              <a:schemeClr val="lt2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pPr marL="114300"/>
              <a:endParaRPr lang="en-US" sz="1100" b="1" dirty="0" smtClean="0">
                <a:solidFill>
                  <a:schemeClr val="tx1"/>
                </a:solidFill>
              </a:endParaRPr>
            </a:p>
            <a:p>
              <a:pPr marL="114300"/>
              <a:r>
                <a:rPr lang="en-US" sz="1100" b="1" dirty="0" smtClean="0">
                  <a:solidFill>
                    <a:schemeClr val="tx1"/>
                  </a:solidFill>
                </a:rPr>
                <a:t>CHARM &amp;Co-60</a:t>
              </a:r>
            </a:p>
            <a:p>
              <a:pPr marL="114300"/>
              <a:endParaRPr lang="en-US" sz="1100" b="1" dirty="0">
                <a:solidFill>
                  <a:schemeClr val="tx1"/>
                </a:solidFill>
              </a:endParaRPr>
            </a:p>
            <a:p>
              <a:pPr marL="114300"/>
              <a:r>
                <a:rPr lang="en-US" sz="1100" b="1" dirty="0" smtClean="0">
                  <a:solidFill>
                    <a:schemeClr val="tx1"/>
                  </a:solidFill>
                </a:rPr>
                <a:t>PSI</a:t>
              </a:r>
            </a:p>
            <a:p>
              <a:pPr marL="114300"/>
              <a:endParaRPr lang="en-US" sz="1100" b="1" dirty="0">
                <a:solidFill>
                  <a:schemeClr val="tx1"/>
                </a:solidFill>
              </a:endParaRPr>
            </a:p>
            <a:p>
              <a:pPr marL="114300"/>
              <a:r>
                <a:rPr lang="en-US" sz="1100" b="1" dirty="0" err="1" smtClean="0">
                  <a:solidFill>
                    <a:schemeClr val="tx1"/>
                  </a:solidFill>
                </a:rPr>
                <a:t>Fraunhofer</a:t>
              </a:r>
              <a:endParaRPr lang="en-US" sz="1100" b="1" dirty="0" smtClean="0">
                <a:solidFill>
                  <a:schemeClr val="tx1"/>
                </a:solidFill>
              </a:endParaRPr>
            </a:p>
            <a:p>
              <a:pPr marL="114300"/>
              <a:endParaRPr lang="en-US" sz="1100" b="1" dirty="0">
                <a:solidFill>
                  <a:schemeClr val="tx1"/>
                </a:solidFill>
              </a:endParaRPr>
            </a:p>
            <a:p>
              <a:pPr marL="114300"/>
              <a:r>
                <a:rPr lang="en-US" sz="1100" b="1" dirty="0" smtClean="0">
                  <a:solidFill>
                    <a:schemeClr val="tx1"/>
                  </a:solidFill>
                </a:rPr>
                <a:t>other</a:t>
              </a:r>
              <a:endParaRPr lang="en-US" sz="1100" b="1" dirty="0">
                <a:solidFill>
                  <a:schemeClr val="tx1"/>
                </a:solidFill>
              </a:endParaRPr>
            </a:p>
            <a:p>
              <a:endParaRPr lang="en-GB" sz="1050" dirty="0"/>
            </a:p>
          </p:txBody>
        </p:sp>
        <p:sp>
          <p:nvSpPr>
            <p:cNvPr id="55" name="Rectangle 54"/>
            <p:cNvSpPr/>
            <p:nvPr/>
          </p:nvSpPr>
          <p:spPr>
            <a:xfrm>
              <a:off x="0" y="0"/>
              <a:ext cx="1736750" cy="158198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1910" tIns="41910" rIns="41910" bIns="41910" numCol="1" spcCol="1270" anchor="t" anchorCtr="0">
              <a:noAutofit/>
            </a:bodyPr>
            <a:lstStyle/>
            <a:p>
              <a:pPr lvl="0" algn="l" defTabSz="4889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GB" sz="1100" kern="1200" dirty="0"/>
            </a:p>
          </p:txBody>
        </p:sp>
      </p:grpSp>
      <p:pic>
        <p:nvPicPr>
          <p:cNvPr id="56" name="Picture 3" descr="C:\Users\pakrakow\AppData\Local\Microsoft\Windows\Temporary Internet Files\Content.IE5\HL6M1E32\MC900441310[1]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1647" y="4884419"/>
            <a:ext cx="871536" cy="906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3" descr="C:\Users\pakrakow\AppData\Local\Microsoft\Windows\Temporary Internet Files\Content.IE5\HL6M1E32\MC900441310[1]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6108" y="4884419"/>
            <a:ext cx="871536" cy="906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8" name="Picture 3" descr="C:\Users\pakrakow\AppData\Local\Microsoft\Windows\Temporary Internet Files\Content.IE5\HL6M1E32\MC900441310[1].pn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28903" y="4884419"/>
            <a:ext cx="871536" cy="9067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1" name="Rectangle 60"/>
          <p:cNvSpPr>
            <a:spLocks/>
          </p:cNvSpPr>
          <p:nvPr/>
        </p:nvSpPr>
        <p:spPr>
          <a:xfrm>
            <a:off x="212727" y="1028281"/>
            <a:ext cx="8385173" cy="988091"/>
          </a:xfrm>
          <a:prstGeom prst="rect">
            <a:avLst/>
          </a:prstGeom>
          <a:ln w="28575">
            <a:solidFill>
              <a:schemeClr val="tx1"/>
            </a:solidFill>
          </a:ln>
        </p:spPr>
        <p:txBody>
          <a:bodyPr wrap="square">
            <a:noAutofit/>
          </a:bodyPr>
          <a:lstStyle/>
          <a:p>
            <a:pPr algn="ctr"/>
            <a:r>
              <a:rPr lang="en-US" sz="2400" b="1" dirty="0" smtClean="0">
                <a:latin typeface="Calibri" pitchFamily="34" charset="0"/>
              </a:rPr>
              <a:t>Radiation test in 4 easy steps </a:t>
            </a:r>
            <a:endParaRPr lang="en-US" sz="2400" b="1" dirty="0" smtClean="0">
              <a:latin typeface="Calibri" pitchFamily="34" charset="0"/>
            </a:endParaRPr>
          </a:p>
        </p:txBody>
      </p:sp>
      <p:sp>
        <p:nvSpPr>
          <p:cNvPr id="63" name="Date Placeholder 3"/>
          <p:cNvSpPr>
            <a:spLocks noGrp="1"/>
          </p:cNvSpPr>
          <p:nvPr>
            <p:ph type="dt" sz="half" idx="2"/>
          </p:nvPr>
        </p:nvSpPr>
        <p:spPr>
          <a:xfrm>
            <a:off x="3238499" y="6312694"/>
            <a:ext cx="2647249" cy="539278"/>
          </a:xfrm>
        </p:spPr>
        <p:txBody>
          <a:bodyPr>
            <a:normAutofit/>
          </a:bodyPr>
          <a:lstStyle/>
          <a:p>
            <a:pPr marL="36576" indent="0" algn="ctr">
              <a:buNone/>
            </a:pPr>
            <a:r>
              <a:rPr lang="fr-CH" sz="900" i="1" dirty="0" smtClean="0">
                <a:solidFill>
                  <a:schemeClr val="bg1"/>
                </a:solidFill>
              </a:rPr>
              <a:t/>
            </a:r>
            <a:br>
              <a:rPr lang="fr-CH" sz="900" i="1" dirty="0" smtClean="0">
                <a:solidFill>
                  <a:schemeClr val="bg1"/>
                </a:solidFill>
              </a:rPr>
            </a:br>
            <a:r>
              <a:rPr lang="en-GB" i="1" dirty="0"/>
              <a:t>Automation Forum-electronics session</a:t>
            </a:r>
            <a:r>
              <a:rPr lang="fr-CH" sz="1000" i="1" dirty="0" smtClean="0">
                <a:solidFill>
                  <a:schemeClr val="bg1"/>
                </a:solidFill>
              </a:rPr>
              <a:t/>
            </a:r>
            <a:br>
              <a:rPr lang="fr-CH" sz="1000" i="1" dirty="0" smtClean="0">
                <a:solidFill>
                  <a:schemeClr val="bg1"/>
                </a:solidFill>
              </a:rPr>
            </a:br>
            <a:r>
              <a:rPr lang="en-US" sz="900" dirty="0" smtClean="0">
                <a:solidFill>
                  <a:schemeClr val="bg1"/>
                </a:solidFill>
              </a:rPr>
              <a:t>11/06/2014</a:t>
            </a:r>
            <a:endParaRPr lang="en-US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46115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5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7"/>
          <p:cNvSpPr>
            <a:spLocks noGrp="1"/>
          </p:cNvSpPr>
          <p:nvPr>
            <p:ph sz="half" idx="1"/>
          </p:nvPr>
        </p:nvSpPr>
        <p:spPr>
          <a:xfrm>
            <a:off x="277217" y="897711"/>
            <a:ext cx="8420100" cy="2386509"/>
          </a:xfrm>
        </p:spPr>
        <p:txBody>
          <a:bodyPr>
            <a:normAutofit/>
          </a:bodyPr>
          <a:lstStyle/>
          <a:p>
            <a:pPr marL="0" indent="0">
              <a:buClrTx/>
              <a:buNone/>
            </a:pPr>
            <a:r>
              <a:rPr lang="en-GB" sz="2000" dirty="0" smtClean="0"/>
              <a:t>Equipment installed in radiation environment</a:t>
            </a:r>
            <a:r>
              <a:rPr lang="en-GB" sz="2000" dirty="0" smtClean="0"/>
              <a:t>:</a:t>
            </a:r>
          </a:p>
          <a:p>
            <a:pPr marL="0" indent="0">
              <a:buClrTx/>
              <a:buNone/>
            </a:pPr>
            <a:r>
              <a:rPr lang="en-GB" sz="1800" b="1" dirty="0" smtClean="0"/>
              <a:t>Front-end</a:t>
            </a:r>
            <a:r>
              <a:rPr lang="en-GB" sz="1800" dirty="0" smtClean="0"/>
              <a:t> </a:t>
            </a:r>
            <a:r>
              <a:rPr lang="en-GB" sz="1800" dirty="0"/>
              <a:t>electronics </a:t>
            </a:r>
            <a:r>
              <a:rPr lang="en-GB" sz="1800" dirty="0" smtClean="0"/>
              <a:t>for </a:t>
            </a:r>
            <a:r>
              <a:rPr lang="en-GB" sz="1800" b="1" dirty="0" smtClean="0"/>
              <a:t>Pirani </a:t>
            </a:r>
            <a:r>
              <a:rPr lang="en-GB" sz="1800" dirty="0" smtClean="0"/>
              <a:t>and </a:t>
            </a:r>
            <a:r>
              <a:rPr lang="en-GB" sz="1800" b="1" dirty="0" smtClean="0"/>
              <a:t>Penning</a:t>
            </a:r>
          </a:p>
          <a:p>
            <a:pPr marL="517525" indent="-517525"/>
            <a:endParaRPr lang="en-GB" sz="1800" dirty="0" smtClean="0"/>
          </a:p>
          <a:p>
            <a:pPr marL="517525" indent="-517525"/>
            <a:endParaRPr lang="en-GB" sz="1800" dirty="0" smtClean="0"/>
          </a:p>
          <a:p>
            <a:pPr marL="517525" indent="-517525"/>
            <a:r>
              <a:rPr lang="en-GB" sz="1800" dirty="0" smtClean="0"/>
              <a:t>In total 224 connection boxes:</a:t>
            </a:r>
          </a:p>
          <a:p>
            <a:pPr lvl="1">
              <a:buClr>
                <a:srgbClr val="003399"/>
              </a:buClr>
            </a:pPr>
            <a:r>
              <a:rPr lang="en-GB" sz="1400" dirty="0" smtClean="0"/>
              <a:t>328 </a:t>
            </a:r>
            <a:r>
              <a:rPr lang="en-GB" sz="1400" dirty="0"/>
              <a:t>active </a:t>
            </a:r>
            <a:r>
              <a:rPr lang="en-GB" sz="1400" dirty="0" err="1" smtClean="0"/>
              <a:t>Pirani</a:t>
            </a:r>
            <a:endParaRPr lang="en-GB" sz="1400" dirty="0" smtClean="0"/>
          </a:p>
          <a:p>
            <a:pPr lvl="1">
              <a:buClr>
                <a:srgbClr val="003399"/>
              </a:buClr>
            </a:pPr>
            <a:r>
              <a:rPr lang="en-GB" sz="1400" dirty="0" smtClean="0"/>
              <a:t>328 </a:t>
            </a:r>
            <a:r>
              <a:rPr lang="en-GB" sz="1400" dirty="0"/>
              <a:t>active </a:t>
            </a:r>
            <a:r>
              <a:rPr lang="en-GB" sz="1400" dirty="0" smtClean="0"/>
              <a:t>Penning</a:t>
            </a:r>
            <a:endParaRPr lang="en-GB" sz="1800" dirty="0" smtClean="0">
              <a:solidFill>
                <a:srgbClr val="FF0000"/>
              </a:solidFill>
            </a:endParaRPr>
          </a:p>
          <a:p>
            <a:pPr marL="550926" indent="-514350">
              <a:buClrTx/>
              <a:buFont typeface="+mj-lt"/>
              <a:buAutoNum type="arabicPeriod"/>
            </a:pPr>
            <a:endParaRPr lang="en-GB" sz="1800" dirty="0" smtClean="0"/>
          </a:p>
          <a:p>
            <a:pPr marL="550926" indent="-514350">
              <a:buClrTx/>
              <a:buFont typeface="+mj-lt"/>
              <a:buAutoNum type="arabicPeriod"/>
            </a:pPr>
            <a:endParaRPr lang="en-GB" sz="1800" dirty="0" smtClean="0"/>
          </a:p>
          <a:p>
            <a:pPr marL="550926" indent="-514350">
              <a:buClrTx/>
              <a:buFont typeface="+mj-lt"/>
              <a:buAutoNum type="arabicPeriod"/>
            </a:pPr>
            <a:endParaRPr lang="en-GB" sz="1800" dirty="0"/>
          </a:p>
          <a:p>
            <a:pPr marL="550926" indent="-514350">
              <a:buClrTx/>
              <a:buFont typeface="+mj-lt"/>
              <a:buAutoNum type="arabicPeriod"/>
            </a:pPr>
            <a:endParaRPr lang="en-GB" sz="1800" dirty="0" smtClean="0"/>
          </a:p>
          <a:p>
            <a:pPr marL="550926" indent="-514350">
              <a:buClrTx/>
              <a:buFont typeface="+mj-lt"/>
              <a:buAutoNum type="arabicPeriod"/>
            </a:pPr>
            <a:endParaRPr lang="en-GB" sz="1800" dirty="0" smtClean="0"/>
          </a:p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12" name="Picture 11" descr="G:\Departments\TE\Groups\VSC\ICM\Documentation\Equipment\VACUUM_GAUGES\VRJGE\Photos\ARC 12\DSC01399.JPG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0727" y="3362325"/>
            <a:ext cx="3019757" cy="2590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Picture 12"/>
          <p:cNvPicPr/>
          <p:nvPr/>
        </p:nvPicPr>
        <p:blipFill rotWithShape="1">
          <a:blip r:embed="rId4" cstate="email">
            <a:lum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076" b="2491"/>
          <a:stretch/>
        </p:blipFill>
        <p:spPr bwMode="auto">
          <a:xfrm>
            <a:off x="4822734" y="1579417"/>
            <a:ext cx="4042296" cy="260396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66" name="Picture 2" descr="G:\Departments\TE\Groups\VSC\ICM\Users\KRAKOWSKI\IKR.PKR.gauges\IKR270_TEST\pictures-VRJG box\20130506_15260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colorTemperature colorTemp="5300"/>
                    </a14:imgEffect>
                    <a14:imgEffect>
                      <a14:brightnessContrast bright="20000"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16056" y="3362325"/>
            <a:ext cx="2614395" cy="259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5876925" y="4000500"/>
            <a:ext cx="895350" cy="590550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1352707" y="4745812"/>
            <a:ext cx="1186453" cy="68768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/>
          <p:cNvSpPr/>
          <p:nvPr/>
        </p:nvSpPr>
        <p:spPr>
          <a:xfrm>
            <a:off x="1110236" y="3362326"/>
            <a:ext cx="3010248" cy="2599618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TextBox 15"/>
          <p:cNvSpPr txBox="1"/>
          <p:nvPr/>
        </p:nvSpPr>
        <p:spPr>
          <a:xfrm>
            <a:off x="1372699" y="5543807"/>
            <a:ext cx="103105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0000"/>
                </a:solidFill>
              </a:rPr>
              <a:t>Penning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2832788" y="5536498"/>
            <a:ext cx="77457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en-GB" dirty="0" err="1" smtClean="0">
                <a:solidFill>
                  <a:srgbClr val="000000"/>
                </a:solidFill>
              </a:rPr>
              <a:t>Pirani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2661978" y="4731958"/>
            <a:ext cx="1328131" cy="687689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Rectangle 21"/>
          <p:cNvSpPr/>
          <p:nvPr/>
        </p:nvSpPr>
        <p:spPr>
          <a:xfrm>
            <a:off x="5647514" y="1579417"/>
            <a:ext cx="987554" cy="605507"/>
          </a:xfrm>
          <a:prstGeom prst="rect">
            <a:avLst/>
          </a:prstGeom>
          <a:noFill/>
          <a:ln w="28575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ight Arrow 16"/>
          <p:cNvSpPr/>
          <p:nvPr/>
        </p:nvSpPr>
        <p:spPr>
          <a:xfrm>
            <a:off x="4224377" y="4128996"/>
            <a:ext cx="1423137" cy="241825"/>
          </a:xfrm>
          <a:prstGeom prst="rightArrow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10800000" scaled="1"/>
            <a:tileRect/>
          </a:gra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ight Arrow 24"/>
          <p:cNvSpPr/>
          <p:nvPr/>
        </p:nvSpPr>
        <p:spPr>
          <a:xfrm rot="16200000">
            <a:off x="5813488" y="2933615"/>
            <a:ext cx="1267817" cy="241825"/>
          </a:xfrm>
          <a:prstGeom prst="rightArrow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path path="circle">
              <a:fillToRect r="100000" b="100000"/>
            </a:path>
            <a:tileRect l="-100000" t="-100000"/>
          </a:gradFill>
          <a:ln>
            <a:solidFill>
              <a:schemeClr val="accent2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Title 5"/>
          <p:cNvSpPr txBox="1">
            <a:spLocks/>
          </p:cNvSpPr>
          <p:nvPr/>
        </p:nvSpPr>
        <p:spPr>
          <a:xfrm>
            <a:off x="0" y="1"/>
            <a:ext cx="9144000" cy="690377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buClr>
                <a:schemeClr val="tx2"/>
              </a:buClr>
            </a:pPr>
            <a:r>
              <a:rPr lang="en-GB" sz="2400" b="1" dirty="0"/>
              <a:t>Vacuum controls equipment </a:t>
            </a:r>
            <a:r>
              <a:rPr lang="en-GB" sz="2400" b="1" dirty="0" smtClean="0"/>
              <a:t>near ARC dipoles</a:t>
            </a:r>
            <a:endParaRPr lang="en-GB" sz="2400" b="1" dirty="0"/>
          </a:p>
        </p:txBody>
      </p:sp>
      <p:sp>
        <p:nvSpPr>
          <p:cNvPr id="28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39956" y="6312694"/>
            <a:ext cx="2895600" cy="539280"/>
          </a:xfrm>
        </p:spPr>
        <p:txBody>
          <a:bodyPr/>
          <a:lstStyle/>
          <a:p>
            <a:r>
              <a:rPr lang="en-US" dirty="0" smtClean="0"/>
              <a:t> </a:t>
            </a:r>
            <a:r>
              <a:rPr lang="en-US" dirty="0" err="1" smtClean="0"/>
              <a:t>Pawel</a:t>
            </a:r>
            <a:r>
              <a:rPr lang="en-US" dirty="0" smtClean="0"/>
              <a:t> </a:t>
            </a:r>
            <a:r>
              <a:rPr lang="en-US" dirty="0" err="1" smtClean="0"/>
              <a:t>Krakowski</a:t>
            </a:r>
            <a:endParaRPr lang="en-US" dirty="0"/>
          </a:p>
        </p:txBody>
      </p:sp>
      <p:sp>
        <p:nvSpPr>
          <p:cNvPr id="27" name="Footer Placeholder 4"/>
          <p:cNvSpPr txBox="1">
            <a:spLocks/>
          </p:cNvSpPr>
          <p:nvPr/>
        </p:nvSpPr>
        <p:spPr>
          <a:xfrm>
            <a:off x="6038148" y="1656874"/>
            <a:ext cx="2895600" cy="5392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 Pawel Krakowski</a:t>
            </a:r>
            <a:endParaRPr lang="en-US" dirty="0"/>
          </a:p>
        </p:txBody>
      </p:sp>
      <p:sp>
        <p:nvSpPr>
          <p:cNvPr id="30" name="Date Placeholder 3"/>
          <p:cNvSpPr>
            <a:spLocks noGrp="1"/>
          </p:cNvSpPr>
          <p:nvPr>
            <p:ph type="dt" sz="half" idx="2"/>
          </p:nvPr>
        </p:nvSpPr>
        <p:spPr>
          <a:xfrm>
            <a:off x="3636691" y="1805940"/>
            <a:ext cx="2647249" cy="390212"/>
          </a:xfrm>
        </p:spPr>
        <p:txBody>
          <a:bodyPr>
            <a:normAutofit lnSpcReduction="10000"/>
          </a:bodyPr>
          <a:lstStyle/>
          <a:p>
            <a:pPr marL="36576" indent="0" algn="ctr">
              <a:buNone/>
            </a:pPr>
            <a:r>
              <a:rPr lang="fr-CH" sz="200" i="1" dirty="0" smtClean="0">
                <a:solidFill>
                  <a:schemeClr val="bg1"/>
                </a:solidFill>
              </a:rPr>
              <a:t/>
            </a:r>
            <a:br>
              <a:rPr lang="fr-CH" sz="200" i="1" dirty="0" smtClean="0">
                <a:solidFill>
                  <a:schemeClr val="bg1"/>
                </a:solidFill>
              </a:rPr>
            </a:br>
            <a:r>
              <a:rPr lang="en-GB" sz="900" i="1" dirty="0">
                <a:solidFill>
                  <a:schemeClr val="bg1"/>
                </a:solidFill>
              </a:rPr>
              <a:t>Automation Forum-electronics session</a:t>
            </a:r>
            <a:r>
              <a:rPr lang="fr-CH" sz="200" i="1" dirty="0" smtClean="0">
                <a:solidFill>
                  <a:schemeClr val="bg1"/>
                </a:solidFill>
              </a:rPr>
              <a:t/>
            </a:r>
            <a:br>
              <a:rPr lang="fr-CH" sz="200" i="1" dirty="0" smtClean="0">
                <a:solidFill>
                  <a:schemeClr val="bg1"/>
                </a:solidFill>
              </a:rPr>
            </a:br>
            <a:r>
              <a:rPr lang="en-US" sz="900" dirty="0" smtClean="0">
                <a:solidFill>
                  <a:schemeClr val="bg1"/>
                </a:solidFill>
              </a:rPr>
              <a:t>11/06/2014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33" name="Footer Placeholder 4"/>
          <p:cNvSpPr txBox="1">
            <a:spLocks/>
          </p:cNvSpPr>
          <p:nvPr/>
        </p:nvSpPr>
        <p:spPr>
          <a:xfrm>
            <a:off x="6190548" y="1809274"/>
            <a:ext cx="2895600" cy="5392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 Pawel Krakowski</a:t>
            </a:r>
            <a:endParaRPr lang="en-US" dirty="0"/>
          </a:p>
        </p:txBody>
      </p:sp>
      <p:sp>
        <p:nvSpPr>
          <p:cNvPr id="34" name="Date Placeholder 3"/>
          <p:cNvSpPr>
            <a:spLocks noGrp="1"/>
          </p:cNvSpPr>
          <p:nvPr>
            <p:ph type="dt" sz="half" idx="2"/>
          </p:nvPr>
        </p:nvSpPr>
        <p:spPr>
          <a:xfrm>
            <a:off x="3789091" y="1958340"/>
            <a:ext cx="2647249" cy="390212"/>
          </a:xfrm>
        </p:spPr>
        <p:txBody>
          <a:bodyPr>
            <a:normAutofit lnSpcReduction="10000"/>
          </a:bodyPr>
          <a:lstStyle/>
          <a:p>
            <a:pPr marL="36576" indent="0" algn="ctr">
              <a:buNone/>
            </a:pPr>
            <a:r>
              <a:rPr lang="fr-CH" sz="200" i="1" dirty="0" smtClean="0">
                <a:solidFill>
                  <a:schemeClr val="bg1"/>
                </a:solidFill>
              </a:rPr>
              <a:t/>
            </a:r>
            <a:br>
              <a:rPr lang="fr-CH" sz="200" i="1" dirty="0" smtClean="0">
                <a:solidFill>
                  <a:schemeClr val="bg1"/>
                </a:solidFill>
              </a:rPr>
            </a:br>
            <a:r>
              <a:rPr lang="en-GB" sz="900" i="1" dirty="0">
                <a:solidFill>
                  <a:schemeClr val="bg1"/>
                </a:solidFill>
              </a:rPr>
              <a:t>Automation Forum-electronics session</a:t>
            </a:r>
            <a:r>
              <a:rPr lang="fr-CH" sz="200" i="1" dirty="0" smtClean="0">
                <a:solidFill>
                  <a:schemeClr val="bg1"/>
                </a:solidFill>
              </a:rPr>
              <a:t/>
            </a:r>
            <a:br>
              <a:rPr lang="fr-CH" sz="200" i="1" dirty="0" smtClean="0">
                <a:solidFill>
                  <a:schemeClr val="bg1"/>
                </a:solidFill>
              </a:rPr>
            </a:br>
            <a:r>
              <a:rPr lang="en-US" sz="900" dirty="0" smtClean="0">
                <a:solidFill>
                  <a:schemeClr val="bg1"/>
                </a:solidFill>
              </a:rPr>
              <a:t>11/06/2014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36" name="Date Placeholder 3"/>
          <p:cNvSpPr>
            <a:spLocks noGrp="1"/>
          </p:cNvSpPr>
          <p:nvPr>
            <p:ph type="dt" sz="half" idx="2"/>
          </p:nvPr>
        </p:nvSpPr>
        <p:spPr>
          <a:xfrm>
            <a:off x="3238499" y="6459789"/>
            <a:ext cx="2647249" cy="390212"/>
          </a:xfrm>
        </p:spPr>
        <p:txBody>
          <a:bodyPr>
            <a:normAutofit lnSpcReduction="10000"/>
          </a:bodyPr>
          <a:lstStyle/>
          <a:p>
            <a:pPr marL="36576" indent="0" algn="ctr">
              <a:buNone/>
            </a:pPr>
            <a:r>
              <a:rPr lang="fr-CH" sz="200" i="1" dirty="0" smtClean="0">
                <a:solidFill>
                  <a:schemeClr val="bg1"/>
                </a:solidFill>
              </a:rPr>
              <a:t/>
            </a:r>
            <a:br>
              <a:rPr lang="fr-CH" sz="200" i="1" dirty="0" smtClean="0">
                <a:solidFill>
                  <a:schemeClr val="bg1"/>
                </a:solidFill>
              </a:rPr>
            </a:br>
            <a:r>
              <a:rPr lang="en-GB" sz="900" i="1" dirty="0">
                <a:solidFill>
                  <a:schemeClr val="bg1"/>
                </a:solidFill>
              </a:rPr>
              <a:t>Automation Forum-electronics session</a:t>
            </a:r>
            <a:r>
              <a:rPr lang="fr-CH" sz="200" i="1" dirty="0" smtClean="0">
                <a:solidFill>
                  <a:schemeClr val="bg1"/>
                </a:solidFill>
              </a:rPr>
              <a:t/>
            </a:r>
            <a:br>
              <a:rPr lang="fr-CH" sz="200" i="1" dirty="0" smtClean="0">
                <a:solidFill>
                  <a:schemeClr val="bg1"/>
                </a:solidFill>
              </a:rPr>
            </a:br>
            <a:r>
              <a:rPr lang="en-US" sz="900" dirty="0" smtClean="0">
                <a:solidFill>
                  <a:schemeClr val="bg1"/>
                </a:solidFill>
              </a:rPr>
              <a:t>11/06/2014</a:t>
            </a:r>
            <a:endParaRPr lang="en-US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30484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500"/>
                            </p:stCondLst>
                            <p:childTnLst>
                              <p:par>
                                <p:cTn id="5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000"/>
                            </p:stCondLst>
                            <p:childTnLst>
                              <p:par>
                                <p:cTn id="64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6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 animBg="1"/>
      <p:bldP spid="18" grpId="0" animBg="1"/>
      <p:bldP spid="16" grpId="0" animBg="1"/>
      <p:bldP spid="20" grpId="0" animBg="1"/>
      <p:bldP spid="21" grpId="0" animBg="1"/>
      <p:bldP spid="22" grpId="0" animBg="1"/>
      <p:bldP spid="17" grpId="0" animBg="1"/>
      <p:bldP spid="2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7796" y="1752600"/>
            <a:ext cx="8796448" cy="4351020"/>
          </a:xfrm>
        </p:spPr>
        <p:txBody>
          <a:bodyPr>
            <a:normAutofit fontScale="92500" lnSpcReduction="10000"/>
          </a:bodyPr>
          <a:lstStyle/>
          <a:p>
            <a:pPr marL="358775" lvl="1" indent="-358775">
              <a:buClr>
                <a:schemeClr val="tx2">
                  <a:lumMod val="50000"/>
                </a:schemeClr>
              </a:buClr>
            </a:pPr>
            <a:r>
              <a:rPr lang="en-GB" sz="1600" dirty="0" smtClean="0"/>
              <a:t>in order to survive run-2 and run-3 (10 years), electronics must withstand min 80 </a:t>
            </a:r>
            <a:r>
              <a:rPr lang="en-GB" sz="1600" dirty="0" err="1" smtClean="0"/>
              <a:t>Gy</a:t>
            </a:r>
            <a:endParaRPr lang="en-GB" sz="1600" dirty="0" smtClean="0"/>
          </a:p>
          <a:p>
            <a:pPr marL="358775" lvl="1" indent="-358775">
              <a:buClr>
                <a:schemeClr val="tx2">
                  <a:lumMod val="50000"/>
                </a:schemeClr>
              </a:buClr>
            </a:pPr>
            <a:r>
              <a:rPr lang="en-US" sz="1600" dirty="0" smtClean="0"/>
              <a:t>for another 10 years of HL-</a:t>
            </a:r>
            <a:r>
              <a:rPr lang="en-US" sz="1600" dirty="0" err="1" smtClean="0"/>
              <a:t>LHM</a:t>
            </a:r>
            <a:r>
              <a:rPr lang="en-US" sz="1600" dirty="0" smtClean="0"/>
              <a:t>, an ~160 </a:t>
            </a:r>
            <a:r>
              <a:rPr lang="en-US" sz="1600" dirty="0" err="1" smtClean="0"/>
              <a:t>Gy</a:t>
            </a:r>
            <a:r>
              <a:rPr lang="en-US" sz="1600" dirty="0" smtClean="0"/>
              <a:t> must be accounted</a:t>
            </a:r>
          </a:p>
          <a:p>
            <a:pPr marL="358775" lvl="1" indent="-358775">
              <a:buClr>
                <a:schemeClr val="tx2">
                  <a:lumMod val="50000"/>
                </a:schemeClr>
              </a:buClr>
            </a:pPr>
            <a:endParaRPr lang="en-GB" sz="1600" dirty="0" smtClean="0"/>
          </a:p>
          <a:p>
            <a:pPr marL="358775" lvl="1" indent="-358775">
              <a:buClr>
                <a:schemeClr val="tx2">
                  <a:lumMod val="50000"/>
                </a:schemeClr>
              </a:buClr>
            </a:pPr>
            <a:r>
              <a:rPr lang="en-GB" sz="1600" dirty="0" smtClean="0"/>
              <a:t>radiation tests will be done up to max </a:t>
            </a:r>
            <a:r>
              <a:rPr lang="en-GB" sz="1600" dirty="0" err="1" smtClean="0"/>
              <a:t>500Gy</a:t>
            </a:r>
            <a:r>
              <a:rPr lang="en-GB" sz="1600" dirty="0" smtClean="0"/>
              <a:t> [~2 x (80 + 160)]</a:t>
            </a:r>
          </a:p>
          <a:p>
            <a:pPr marL="898525" lvl="1" indent="-898525">
              <a:buClr>
                <a:schemeClr val="tx2">
                  <a:lumMod val="50000"/>
                </a:schemeClr>
              </a:buClr>
            </a:pPr>
            <a:r>
              <a:rPr lang="en-US" sz="1600" dirty="0" smtClean="0"/>
              <a:t>to evaluate up to which </a:t>
            </a:r>
            <a:r>
              <a:rPr lang="en-US" sz="1600" dirty="0" err="1" smtClean="0"/>
              <a:t>TID</a:t>
            </a:r>
            <a:r>
              <a:rPr lang="en-US" sz="1600" dirty="0" smtClean="0"/>
              <a:t> they withstand</a:t>
            </a:r>
            <a:endParaRPr lang="en-GB" sz="1600" dirty="0" smtClean="0"/>
          </a:p>
          <a:p>
            <a:pPr marL="358775" lvl="1" indent="-358775">
              <a:buClr>
                <a:schemeClr val="tx2">
                  <a:lumMod val="50000"/>
                </a:schemeClr>
              </a:buClr>
            </a:pPr>
            <a:r>
              <a:rPr lang="en-GB" sz="1600" dirty="0"/>
              <a:t>	</a:t>
            </a:r>
            <a:r>
              <a:rPr lang="en-GB" sz="1600" dirty="0" smtClean="0"/>
              <a:t>Samples will be shipped to </a:t>
            </a:r>
            <a:r>
              <a:rPr lang="en-GB" sz="1600" dirty="0" err="1" smtClean="0"/>
              <a:t>Fraunhofer</a:t>
            </a:r>
            <a:r>
              <a:rPr lang="en-GB" sz="1600" dirty="0" smtClean="0"/>
              <a:t> Institute by the end of October</a:t>
            </a:r>
          </a:p>
          <a:p>
            <a:pPr lvl="1">
              <a:buClr>
                <a:schemeClr val="tx2">
                  <a:lumMod val="50000"/>
                </a:schemeClr>
              </a:buClr>
            </a:pPr>
            <a:endParaRPr lang="en-US" sz="1600" dirty="0" smtClean="0"/>
          </a:p>
          <a:p>
            <a:pPr lvl="1">
              <a:buClr>
                <a:schemeClr val="tx2">
                  <a:lumMod val="50000"/>
                </a:schemeClr>
              </a:buClr>
            </a:pPr>
            <a:endParaRPr lang="en-GB" sz="1600" dirty="0" smtClean="0"/>
          </a:p>
          <a:p>
            <a:pPr lvl="1">
              <a:buClr>
                <a:schemeClr val="tx2">
                  <a:lumMod val="50000"/>
                </a:schemeClr>
              </a:buClr>
            </a:pPr>
            <a:endParaRPr lang="en-GB" sz="1600" dirty="0"/>
          </a:p>
          <a:p>
            <a:pPr lvl="1">
              <a:buClr>
                <a:schemeClr val="tx2">
                  <a:lumMod val="50000"/>
                </a:schemeClr>
              </a:buClr>
            </a:pPr>
            <a:endParaRPr lang="en-GB" sz="1600" dirty="0" smtClean="0"/>
          </a:p>
          <a:p>
            <a:pPr lvl="1">
              <a:buClr>
                <a:schemeClr val="tx2">
                  <a:lumMod val="50000"/>
                </a:schemeClr>
              </a:buClr>
            </a:pPr>
            <a:endParaRPr lang="en-GB" sz="1600" dirty="0" smtClean="0"/>
          </a:p>
          <a:p>
            <a:pPr lvl="1">
              <a:buClr>
                <a:schemeClr val="tx2">
                  <a:lumMod val="50000"/>
                </a:schemeClr>
              </a:buClr>
            </a:pPr>
            <a:endParaRPr lang="en-GB" sz="1600" dirty="0" smtClean="0"/>
          </a:p>
          <a:p>
            <a:pPr lvl="1">
              <a:buClr>
                <a:schemeClr val="tx2">
                  <a:lumMod val="50000"/>
                </a:schemeClr>
              </a:buClr>
            </a:pPr>
            <a:endParaRPr lang="en-GB" sz="1600" dirty="0" smtClean="0"/>
          </a:p>
          <a:p>
            <a:pPr lvl="1">
              <a:buClr>
                <a:schemeClr val="tx2">
                  <a:lumMod val="50000"/>
                </a:schemeClr>
              </a:buClr>
            </a:pPr>
            <a:endParaRPr lang="en-GB" sz="1600" dirty="0" smtClean="0"/>
          </a:p>
          <a:p>
            <a:pPr lvl="1">
              <a:buClr>
                <a:schemeClr val="tx2">
                  <a:lumMod val="50000"/>
                </a:schemeClr>
              </a:buClr>
            </a:pPr>
            <a:endParaRPr lang="en-GB" sz="1600" dirty="0"/>
          </a:p>
          <a:p>
            <a:pPr marL="358775" lvl="1" indent="-358775">
              <a:buClr>
                <a:schemeClr val="tx2">
                  <a:lumMod val="50000"/>
                </a:schemeClr>
              </a:buClr>
            </a:pPr>
            <a:r>
              <a:rPr lang="en-US" sz="1600" dirty="0" smtClean="0"/>
              <a:t>if they do not withstand next 10 years (run2 + 3), </a:t>
            </a:r>
          </a:p>
          <a:p>
            <a:pPr marL="517525" lvl="2" indent="0">
              <a:buClr>
                <a:schemeClr val="tx2">
                  <a:lumMod val="50000"/>
                </a:schemeClr>
              </a:buClr>
              <a:buNone/>
            </a:pPr>
            <a:r>
              <a:rPr lang="en-US" sz="1400" b="1" dirty="0" smtClean="0"/>
              <a:t>replacement must be foreseen, or an alternative design must be considered</a:t>
            </a:r>
            <a:endParaRPr lang="en-GB" sz="1400" b="1" dirty="0"/>
          </a:p>
          <a:p>
            <a:pPr lvl="1">
              <a:buClr>
                <a:schemeClr val="tx2">
                  <a:lumMod val="50000"/>
                </a:schemeClr>
              </a:buClr>
            </a:pP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grpSp>
        <p:nvGrpSpPr>
          <p:cNvPr id="33" name="Group 32"/>
          <p:cNvGrpSpPr/>
          <p:nvPr/>
        </p:nvGrpSpPr>
        <p:grpSpPr>
          <a:xfrm>
            <a:off x="178364" y="3344362"/>
            <a:ext cx="8773937" cy="1908423"/>
            <a:chOff x="180974" y="2189324"/>
            <a:chExt cx="8773937" cy="1908423"/>
          </a:xfrm>
        </p:grpSpPr>
        <p:pic>
          <p:nvPicPr>
            <p:cNvPr id="1027" name="Picture 3"/>
            <p:cNvPicPr>
              <a:picLocks noChangeAspect="1" noChangeArrowheads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981" r="14764"/>
            <a:stretch/>
          </p:blipFill>
          <p:spPr bwMode="auto">
            <a:xfrm>
              <a:off x="3221356" y="2218295"/>
              <a:ext cx="3057163" cy="187945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028" name="Picture 4" descr="G:\Departments\TE\Groups\VSC\ICM\Users\CHATZIGEORGIOU\VRJGE\Photos\ARC 12\ARC12 A8R1-A15R1\IMG_1480.JPG"/>
            <p:cNvPicPr>
              <a:picLocks noChangeAspect="1" noChangeArrowheads="1"/>
            </p:cNvPicPr>
            <p:nvPr/>
          </p:nvPicPr>
          <p:blipFill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80974" y="2218295"/>
              <a:ext cx="2895600" cy="187945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7" name="Rectangle 16"/>
            <p:cNvSpPr/>
            <p:nvPr/>
          </p:nvSpPr>
          <p:spPr>
            <a:xfrm>
              <a:off x="3476625" y="2505075"/>
              <a:ext cx="1577455" cy="916024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180975" y="3152690"/>
              <a:ext cx="1143000" cy="663502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5135519" y="2505075"/>
              <a:ext cx="1057275" cy="821039"/>
            </a:xfrm>
            <a:prstGeom prst="rect">
              <a:avLst/>
            </a:prstGeom>
            <a:noFill/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0" name="Rectangle 19"/>
            <p:cNvSpPr/>
            <p:nvPr/>
          </p:nvSpPr>
          <p:spPr>
            <a:xfrm>
              <a:off x="1764031" y="3141983"/>
              <a:ext cx="1169669" cy="501576"/>
            </a:xfrm>
            <a:prstGeom prst="rect">
              <a:avLst/>
            </a:prstGeom>
            <a:noFill/>
            <a:ln w="28575">
              <a:solidFill>
                <a:srgbClr val="FFC00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1" name="Rectangle 20"/>
            <p:cNvSpPr/>
            <p:nvPr/>
          </p:nvSpPr>
          <p:spPr>
            <a:xfrm>
              <a:off x="3221356" y="3485844"/>
              <a:ext cx="1912619" cy="597090"/>
            </a:xfrm>
            <a:prstGeom prst="rect">
              <a:avLst/>
            </a:prstGeom>
            <a:noFill/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pic>
          <p:nvPicPr>
            <p:cNvPr id="22" name="Picture 21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430099" y="2189324"/>
              <a:ext cx="2524812" cy="1893610"/>
            </a:xfrm>
            <a:prstGeom prst="rect">
              <a:avLst/>
            </a:prstGeom>
          </p:spPr>
        </p:pic>
        <p:sp>
          <p:nvSpPr>
            <p:cNvPr id="23" name="Rectangle 22"/>
            <p:cNvSpPr/>
            <p:nvPr/>
          </p:nvSpPr>
          <p:spPr>
            <a:xfrm>
              <a:off x="6880452" y="2628900"/>
              <a:ext cx="1762124" cy="1154086"/>
            </a:xfrm>
            <a:prstGeom prst="rect">
              <a:avLst/>
            </a:prstGeom>
            <a:noFill/>
            <a:ln w="28575"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9" name="Straight Arrow Connector 28"/>
            <p:cNvCxnSpPr>
              <a:endCxn id="1027" idx="1"/>
            </p:cNvCxnSpPr>
            <p:nvPr/>
          </p:nvCxnSpPr>
          <p:spPr>
            <a:xfrm>
              <a:off x="3076574" y="3152690"/>
              <a:ext cx="144782" cy="5331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/>
            <p:cNvCxnSpPr/>
            <p:nvPr/>
          </p:nvCxnSpPr>
          <p:spPr>
            <a:xfrm>
              <a:off x="6278519" y="3167461"/>
              <a:ext cx="144782" cy="5331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7" name="Title 5"/>
          <p:cNvSpPr txBox="1">
            <a:spLocks/>
          </p:cNvSpPr>
          <p:nvPr/>
        </p:nvSpPr>
        <p:spPr>
          <a:xfrm>
            <a:off x="0" y="1"/>
            <a:ext cx="9144000" cy="690377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buClr>
                <a:schemeClr val="tx2"/>
              </a:buClr>
            </a:pPr>
            <a:r>
              <a:rPr lang="en-GB" sz="2400" b="1" dirty="0"/>
              <a:t>Vacuum controls equipment </a:t>
            </a:r>
            <a:r>
              <a:rPr lang="en-GB" sz="2400" b="1" dirty="0" smtClean="0"/>
              <a:t>near ARC dipoles</a:t>
            </a:r>
            <a:endParaRPr lang="en-GB" sz="2400" b="1" dirty="0"/>
          </a:p>
        </p:txBody>
      </p:sp>
      <p:graphicFrame>
        <p:nvGraphicFramePr>
          <p:cNvPr id="45" name="Table 4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60749288"/>
              </p:ext>
            </p:extLst>
          </p:nvPr>
        </p:nvGraphicFramePr>
        <p:xfrm>
          <a:off x="128823" y="690378"/>
          <a:ext cx="2292350" cy="952500"/>
        </p:xfrm>
        <a:graphic>
          <a:graphicData uri="http://schemas.openxmlformats.org/drawingml/2006/table">
            <a:tbl>
              <a:tblPr/>
              <a:tblGrid>
                <a:gridCol w="472982"/>
                <a:gridCol w="935214"/>
                <a:gridCol w="472982"/>
                <a:gridCol w="411172"/>
              </a:tblGrid>
              <a:tr h="97441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RUN-1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97441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2011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231553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HEH</a:t>
                      </a:r>
                      <a:b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Fluence</a:t>
                      </a:r>
                      <a:b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[cm</a:t>
                      </a:r>
                      <a:r>
                        <a:rPr lang="en-GB" sz="900" b="1" i="0" u="none" strike="noStrike" baseline="3000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</a:t>
                      </a: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</a:t>
                      </a:r>
                      <a:r>
                        <a:rPr lang="en-GB" sz="900" b="1" i="0" u="none" strike="noStrike" baseline="3000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</a:t>
                      </a: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]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Dose</a:t>
                      </a:r>
                      <a:b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[Gy y</a:t>
                      </a:r>
                      <a:r>
                        <a:rPr lang="en-GB" sz="900" b="1" i="0" u="none" strike="noStrike" baseline="3000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</a:t>
                      </a: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]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HEH</a:t>
                      </a:r>
                      <a:b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Fluence</a:t>
                      </a:r>
                      <a:b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[cm</a:t>
                      </a:r>
                      <a:r>
                        <a:rPr lang="en-GB" sz="900" b="1" i="0" u="none" strike="noStrike" baseline="3000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</a:t>
                      </a: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</a:t>
                      </a:r>
                      <a:r>
                        <a:rPr lang="en-GB" sz="900" b="1" i="0" u="none" strike="noStrike" baseline="3000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</a:t>
                      </a: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]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Dose</a:t>
                      </a:r>
                      <a:b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[Gy y</a:t>
                      </a:r>
                      <a:r>
                        <a:rPr lang="en-GB" sz="900" b="1" i="0" u="none" strike="noStrike" baseline="3000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</a:t>
                      </a: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]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9744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1E+08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4FA94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48" name="Table 4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4555278"/>
              </p:ext>
            </p:extLst>
          </p:nvPr>
        </p:nvGraphicFramePr>
        <p:xfrm>
          <a:off x="2421174" y="690378"/>
          <a:ext cx="2448905" cy="952500"/>
        </p:xfrm>
        <a:graphic>
          <a:graphicData uri="http://schemas.openxmlformats.org/drawingml/2006/table">
            <a:tbl>
              <a:tblPr/>
              <a:tblGrid>
                <a:gridCol w="460609"/>
                <a:gridCol w="452932"/>
                <a:gridCol w="798389"/>
                <a:gridCol w="736975"/>
              </a:tblGrid>
              <a:tr h="177018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RUN-2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7212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[2016; 2018]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40901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HEH</a:t>
                      </a:r>
                      <a:b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Fluence</a:t>
                      </a:r>
                      <a:b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[cm</a:t>
                      </a:r>
                      <a:r>
                        <a:rPr lang="en-GB" sz="900" b="1" i="0" u="none" strike="noStrike" baseline="3000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</a:t>
                      </a: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</a:t>
                      </a:r>
                      <a:r>
                        <a:rPr lang="en-GB" sz="900" b="1" i="0" u="none" strike="noStrike" baseline="3000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</a:t>
                      </a: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]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Dose</a:t>
                      </a:r>
                      <a:b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</a:t>
                      </a:r>
                      <a:r>
                        <a:rPr lang="en-GB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Gy</a:t>
                      </a:r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y</a:t>
                      </a:r>
                      <a:r>
                        <a:rPr lang="en-GB" sz="9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</a:t>
                      </a:r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]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HEH</a:t>
                      </a:r>
                      <a:b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GB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Fluence</a:t>
                      </a:r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/>
                      </a:r>
                      <a:b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[cm</a:t>
                      </a:r>
                      <a:r>
                        <a:rPr lang="en-GB" sz="9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  <a:r>
                        <a:rPr lang="en-GB" sz="900" b="1" i="0" u="none" strike="noStrike" baseline="30000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  <a:r>
                        <a:rPr lang="en-GB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</a:t>
                      </a:r>
                      <a:r>
                        <a:rPr lang="en-GB" sz="9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</a:t>
                      </a:r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]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Dose</a:t>
                      </a:r>
                      <a:b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[Gy y</a:t>
                      </a:r>
                      <a:r>
                        <a:rPr lang="en-GB" sz="900" b="1" i="0" u="none" strike="noStrike" baseline="3000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</a:t>
                      </a: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]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17212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2E+08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EE8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2E+08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EE88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0" name="Table 4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10172059"/>
              </p:ext>
            </p:extLst>
          </p:nvPr>
        </p:nvGraphicFramePr>
        <p:xfrm>
          <a:off x="4870079" y="690378"/>
          <a:ext cx="1571104" cy="952500"/>
        </p:xfrm>
        <a:graphic>
          <a:graphicData uri="http://schemas.openxmlformats.org/drawingml/2006/table">
            <a:tbl>
              <a:tblPr/>
              <a:tblGrid>
                <a:gridCol w="785552"/>
                <a:gridCol w="785552"/>
              </a:tblGrid>
              <a:tr h="172568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RUN-3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72290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[2020; 2022]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40942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HEH</a:t>
                      </a:r>
                      <a:b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Fluence</a:t>
                      </a:r>
                      <a:b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[cm</a:t>
                      </a:r>
                      <a:r>
                        <a:rPr lang="en-GB" sz="900" b="1" i="0" u="none" strike="noStrike" baseline="3000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</a:t>
                      </a: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</a:t>
                      </a:r>
                      <a:r>
                        <a:rPr lang="en-GB" sz="900" b="1" i="0" u="none" strike="noStrike" baseline="3000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</a:t>
                      </a: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]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Dose</a:t>
                      </a:r>
                      <a:b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[Gy y</a:t>
                      </a:r>
                      <a:r>
                        <a:rPr lang="en-GB" sz="900" b="1" i="0" u="none" strike="noStrike" baseline="3000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</a:t>
                      </a: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]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17229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4E+08</a:t>
                      </a:r>
                      <a:endParaRPr lang="en-GB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0.8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D872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1" name="Table 5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6031263"/>
              </p:ext>
            </p:extLst>
          </p:nvPr>
        </p:nvGraphicFramePr>
        <p:xfrm>
          <a:off x="6441183" y="690378"/>
          <a:ext cx="2413000" cy="952500"/>
        </p:xfrm>
        <a:graphic>
          <a:graphicData uri="http://schemas.openxmlformats.org/drawingml/2006/table">
            <a:tbl>
              <a:tblPr/>
              <a:tblGrid>
                <a:gridCol w="912000"/>
                <a:gridCol w="484500"/>
                <a:gridCol w="532000"/>
                <a:gridCol w="484500"/>
              </a:tblGrid>
              <a:tr h="175963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HL-</a:t>
                      </a:r>
                      <a:r>
                        <a:rPr lang="en-GB" sz="1100" b="1" i="0" u="none" strike="noStrike" dirty="0" err="1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LHC</a:t>
                      </a:r>
                      <a:endParaRPr lang="en-GB" sz="1100" b="1" i="0" u="none" strike="noStrike" dirty="0">
                        <a:solidFill>
                          <a:srgbClr val="FFFFFF"/>
                        </a:solidFill>
                        <a:effectLst/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70910"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[2025; 2035+]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40614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HEH</a:t>
                      </a:r>
                      <a:b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GB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Fluence</a:t>
                      </a:r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/>
                      </a:r>
                      <a:b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[cm</a:t>
                      </a:r>
                      <a:r>
                        <a:rPr lang="en-GB" sz="9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  <a:r>
                        <a:rPr lang="en-GB" sz="900" b="1" i="0" u="none" strike="noStrike" baseline="30000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  <a:r>
                        <a:rPr lang="en-GB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</a:t>
                      </a:r>
                      <a:r>
                        <a:rPr lang="en-GB" sz="9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</a:t>
                      </a:r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]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Dose</a:t>
                      </a:r>
                      <a:b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[Gy y</a:t>
                      </a:r>
                      <a:r>
                        <a:rPr lang="en-GB" sz="900" b="1" i="0" u="none" strike="noStrike" baseline="3000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</a:t>
                      </a: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]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HEH</a:t>
                      </a:r>
                      <a:b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Fluence</a:t>
                      </a:r>
                      <a:b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[cm</a:t>
                      </a:r>
                      <a:r>
                        <a:rPr lang="en-GB" sz="900" b="1" i="0" u="none" strike="noStrike" baseline="3000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</a:t>
                      </a: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</a:t>
                      </a:r>
                      <a:r>
                        <a:rPr lang="en-GB" sz="900" b="1" i="0" u="none" strike="noStrike" baseline="3000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</a:t>
                      </a: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]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Dose</a:t>
                      </a:r>
                      <a:b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[Gy y</a:t>
                      </a:r>
                      <a:r>
                        <a:rPr lang="en-GB" sz="900" b="1" i="0" u="none" strike="noStrike" baseline="3000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</a:t>
                      </a:r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]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170910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8E+08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6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2E+09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3.2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96C"/>
                    </a:solidFill>
                  </a:tcPr>
                </a:tc>
              </a:tr>
            </a:tbl>
          </a:graphicData>
        </a:graphic>
      </p:graphicFrame>
      <p:sp>
        <p:nvSpPr>
          <p:cNvPr id="52" name="Rectangle 51"/>
          <p:cNvSpPr/>
          <p:nvPr/>
        </p:nvSpPr>
        <p:spPr>
          <a:xfrm>
            <a:off x="6455722" y="1463808"/>
            <a:ext cx="2413000" cy="18669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39956" y="6312694"/>
            <a:ext cx="2895600" cy="539280"/>
          </a:xfrm>
        </p:spPr>
        <p:txBody>
          <a:bodyPr/>
          <a:lstStyle/>
          <a:p>
            <a:r>
              <a:rPr lang="en-US" dirty="0" smtClean="0"/>
              <a:t> </a:t>
            </a:r>
            <a:r>
              <a:rPr lang="en-US" dirty="0" err="1" smtClean="0"/>
              <a:t>Pawel</a:t>
            </a:r>
            <a:r>
              <a:rPr lang="en-US" dirty="0" smtClean="0"/>
              <a:t> </a:t>
            </a:r>
            <a:r>
              <a:rPr lang="en-US" dirty="0" err="1" smtClean="0"/>
              <a:t>Krakowski</a:t>
            </a:r>
            <a:endParaRPr lang="en-US" dirty="0"/>
          </a:p>
        </p:txBody>
      </p:sp>
      <p:sp>
        <p:nvSpPr>
          <p:cNvPr id="24" name="Date Placeholder 3"/>
          <p:cNvSpPr>
            <a:spLocks noGrp="1"/>
          </p:cNvSpPr>
          <p:nvPr>
            <p:ph type="dt" sz="half" idx="2"/>
          </p:nvPr>
        </p:nvSpPr>
        <p:spPr>
          <a:xfrm>
            <a:off x="3238499" y="6312694"/>
            <a:ext cx="2647249" cy="539278"/>
          </a:xfrm>
        </p:spPr>
        <p:txBody>
          <a:bodyPr>
            <a:normAutofit/>
          </a:bodyPr>
          <a:lstStyle/>
          <a:p>
            <a:pPr marL="36576" indent="0" algn="ctr">
              <a:buNone/>
            </a:pPr>
            <a:r>
              <a:rPr lang="fr-CH" sz="900" i="1" dirty="0" smtClean="0">
                <a:solidFill>
                  <a:schemeClr val="bg1"/>
                </a:solidFill>
              </a:rPr>
              <a:t/>
            </a:r>
            <a:br>
              <a:rPr lang="fr-CH" sz="900" i="1" dirty="0" smtClean="0">
                <a:solidFill>
                  <a:schemeClr val="bg1"/>
                </a:solidFill>
              </a:rPr>
            </a:br>
            <a:r>
              <a:rPr lang="en-GB" i="1" dirty="0"/>
              <a:t>Automation Forum-electronics session</a:t>
            </a:r>
            <a:r>
              <a:rPr lang="fr-CH" sz="1000" i="1" dirty="0" smtClean="0">
                <a:solidFill>
                  <a:schemeClr val="bg1"/>
                </a:solidFill>
              </a:rPr>
              <a:t/>
            </a:r>
            <a:br>
              <a:rPr lang="fr-CH" sz="1000" i="1" dirty="0" smtClean="0">
                <a:solidFill>
                  <a:schemeClr val="bg1"/>
                </a:solidFill>
              </a:rPr>
            </a:br>
            <a:r>
              <a:rPr lang="en-US" sz="900" dirty="0" smtClean="0">
                <a:solidFill>
                  <a:schemeClr val="bg1"/>
                </a:solidFill>
              </a:rPr>
              <a:t>11/06/2014</a:t>
            </a:r>
            <a:endParaRPr lang="en-US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5167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4834" y="722450"/>
            <a:ext cx="8823960" cy="5442130"/>
          </a:xfrm>
        </p:spPr>
        <p:txBody>
          <a:bodyPr>
            <a:normAutofit/>
          </a:bodyPr>
          <a:lstStyle/>
          <a:p>
            <a:pPr marL="36576" indent="0">
              <a:buClrTx/>
              <a:buNone/>
            </a:pPr>
            <a:r>
              <a:rPr lang="en-GB" sz="1800" b="1" dirty="0" smtClean="0"/>
              <a:t>24VDC </a:t>
            </a:r>
            <a:r>
              <a:rPr lang="en-GB" sz="1800" b="1" dirty="0"/>
              <a:t>power supply for fixed vacuum pumping </a:t>
            </a:r>
            <a:r>
              <a:rPr lang="en-GB" sz="1800" b="1" dirty="0" smtClean="0"/>
              <a:t>groups near quadruples</a:t>
            </a:r>
          </a:p>
          <a:p>
            <a:pPr lvl="1">
              <a:buClr>
                <a:schemeClr val="tx2">
                  <a:lumMod val="50000"/>
                </a:schemeClr>
              </a:buClr>
            </a:pPr>
            <a:r>
              <a:rPr lang="en-GB" sz="1600" dirty="0" smtClean="0"/>
              <a:t>running in the presence of beam</a:t>
            </a:r>
          </a:p>
          <a:p>
            <a:pPr lvl="1">
              <a:buClr>
                <a:schemeClr val="tx2">
                  <a:lumMod val="50000"/>
                </a:schemeClr>
              </a:buClr>
            </a:pPr>
            <a:r>
              <a:rPr lang="en-US" sz="1600" dirty="0" smtClean="0"/>
              <a:t>installed near ARC </a:t>
            </a:r>
            <a:r>
              <a:rPr lang="en-US" sz="1600" dirty="0" err="1" smtClean="0"/>
              <a:t>quadrupoles</a:t>
            </a:r>
            <a:r>
              <a:rPr lang="en-US" sz="1600" dirty="0" smtClean="0"/>
              <a:t>, and in the </a:t>
            </a:r>
            <a:r>
              <a:rPr lang="en-US" sz="1600" dirty="0" err="1" smtClean="0"/>
              <a:t>LSS</a:t>
            </a:r>
            <a:r>
              <a:rPr lang="en-US" sz="1600" dirty="0" smtClean="0"/>
              <a:t> near </a:t>
            </a:r>
            <a:r>
              <a:rPr lang="en-US" sz="1600" dirty="0" err="1" smtClean="0"/>
              <a:t>SMs</a:t>
            </a:r>
            <a:r>
              <a:rPr lang="en-US" sz="1600" dirty="0" smtClean="0"/>
              <a:t> and </a:t>
            </a:r>
            <a:r>
              <a:rPr lang="en-US" sz="1600" dirty="0" err="1" smtClean="0"/>
              <a:t>ITs</a:t>
            </a:r>
            <a:endParaRPr lang="en-GB" sz="1600" dirty="0" smtClean="0"/>
          </a:p>
          <a:p>
            <a:pPr marL="550926" indent="-514350">
              <a:buClrTx/>
              <a:buFont typeface="+mj-lt"/>
              <a:buAutoNum type="arabicPeriod" startAt="2"/>
            </a:pPr>
            <a:endParaRPr lang="en-US" sz="2000" dirty="0" smtClean="0"/>
          </a:p>
          <a:p>
            <a:pPr marL="550926" indent="-514350">
              <a:buClrTx/>
              <a:buFont typeface="+mj-lt"/>
              <a:buAutoNum type="arabicPeriod" startAt="2"/>
            </a:pPr>
            <a:endParaRPr lang="en-GB" sz="2000" dirty="0" smtClean="0"/>
          </a:p>
          <a:p>
            <a:pPr marL="36576" indent="0">
              <a:buClr>
                <a:schemeClr val="tx2">
                  <a:lumMod val="75000"/>
                </a:schemeClr>
              </a:buClr>
              <a:buNone/>
            </a:pPr>
            <a:endParaRPr lang="en-GB" sz="2000" dirty="0" smtClean="0"/>
          </a:p>
          <a:p>
            <a:pPr marL="36576" indent="0">
              <a:buClr>
                <a:schemeClr val="tx2">
                  <a:lumMod val="75000"/>
                </a:schemeClr>
              </a:buClr>
              <a:buNone/>
            </a:pPr>
            <a:endParaRPr lang="en-GB" sz="2000" dirty="0"/>
          </a:p>
          <a:p>
            <a:pPr marL="36576" indent="0">
              <a:buClr>
                <a:schemeClr val="tx2">
                  <a:lumMod val="75000"/>
                </a:schemeClr>
              </a:buClr>
              <a:buNone/>
            </a:pPr>
            <a:endParaRPr lang="en-GB" sz="2000" dirty="0" smtClean="0"/>
          </a:p>
          <a:p>
            <a:pPr marL="114300" indent="-114300">
              <a:buClr>
                <a:schemeClr val="tx2">
                  <a:lumMod val="50000"/>
                </a:schemeClr>
              </a:buClr>
            </a:pPr>
            <a:r>
              <a:rPr lang="en-GB" sz="1800" b="1" dirty="0" smtClean="0">
                <a:solidFill>
                  <a:srgbClr val="FF0000"/>
                </a:solidFill>
              </a:rPr>
              <a:t>No data for IT!</a:t>
            </a:r>
          </a:p>
          <a:p>
            <a:pPr marL="0" indent="0">
              <a:buClr>
                <a:schemeClr val="tx2">
                  <a:lumMod val="50000"/>
                </a:schemeClr>
              </a:buClr>
              <a:buNone/>
            </a:pPr>
            <a:endParaRPr lang="en-GB" sz="1600" b="1" dirty="0" smtClean="0"/>
          </a:p>
          <a:p>
            <a:pPr marL="114300" lvl="1" indent="-114300" defTabSz="457200">
              <a:buClr>
                <a:schemeClr val="tx2">
                  <a:lumMod val="50000"/>
                </a:schemeClr>
              </a:buClr>
              <a:tabLst>
                <a:tab pos="457200" algn="l"/>
              </a:tabLst>
            </a:pPr>
            <a:r>
              <a:rPr lang="en-GB" sz="1600" dirty="0" smtClean="0"/>
              <a:t>Specification for the </a:t>
            </a:r>
            <a:r>
              <a:rPr lang="en-GB" sz="1600" dirty="0" err="1" smtClean="0"/>
              <a:t>TID</a:t>
            </a:r>
            <a:r>
              <a:rPr lang="en-GB" sz="1600" dirty="0" smtClean="0"/>
              <a:t>/SEE  </a:t>
            </a:r>
            <a:r>
              <a:rPr lang="en-GB" sz="1600" dirty="0" smtClean="0"/>
              <a:t/>
            </a:r>
            <a:br>
              <a:rPr lang="en-GB" sz="1600" dirty="0" smtClean="0"/>
            </a:br>
            <a:r>
              <a:rPr lang="en-GB" sz="1600" dirty="0" smtClean="0"/>
              <a:t>radiation </a:t>
            </a:r>
            <a:r>
              <a:rPr lang="en-GB" sz="1600" dirty="0" smtClean="0"/>
              <a:t>test </a:t>
            </a:r>
            <a:r>
              <a:rPr lang="en-GB" sz="1600" dirty="0" smtClean="0"/>
              <a:t>under preparation</a:t>
            </a:r>
            <a:endParaRPr lang="en-GB" sz="1600" dirty="0" smtClean="0"/>
          </a:p>
          <a:p>
            <a:pPr marL="114300" lvl="1" indent="-114300" defTabSz="457200">
              <a:buClr>
                <a:schemeClr val="tx2">
                  <a:lumMod val="50000"/>
                </a:schemeClr>
              </a:buClr>
              <a:tabLst>
                <a:tab pos="457200" algn="l"/>
              </a:tabLst>
            </a:pPr>
            <a:endParaRPr lang="en-GB" sz="1600" dirty="0" smtClean="0"/>
          </a:p>
          <a:p>
            <a:pPr marL="114300" lvl="1" indent="-114300" defTabSz="403225">
              <a:buClr>
                <a:schemeClr val="tx2">
                  <a:lumMod val="50000"/>
                </a:schemeClr>
              </a:buClr>
              <a:tabLst>
                <a:tab pos="800100" algn="l"/>
              </a:tabLst>
            </a:pPr>
            <a:r>
              <a:rPr lang="en-GB" sz="1600" dirty="0" smtClean="0"/>
              <a:t>Alternative design </a:t>
            </a:r>
            <a:r>
              <a:rPr lang="en-GB" sz="1600" dirty="0" smtClean="0"/>
              <a:t>or relocation </a:t>
            </a:r>
            <a:br>
              <a:rPr lang="en-GB" sz="1600" dirty="0" smtClean="0"/>
            </a:br>
            <a:r>
              <a:rPr lang="en-GB" sz="1600" dirty="0" smtClean="0"/>
              <a:t>must </a:t>
            </a:r>
            <a:r>
              <a:rPr lang="en-GB" sz="1600" dirty="0" smtClean="0"/>
              <a:t>be </a:t>
            </a:r>
            <a:r>
              <a:rPr lang="en-GB" sz="1600" dirty="0" smtClean="0"/>
              <a:t>taken </a:t>
            </a:r>
            <a:r>
              <a:rPr lang="en-GB" sz="1600" dirty="0" smtClean="0"/>
              <a:t>into </a:t>
            </a:r>
            <a:r>
              <a:rPr lang="en-GB" sz="1600" dirty="0" smtClean="0"/>
              <a:t>account</a:t>
            </a:r>
            <a:endParaRPr lang="en-GB" sz="1600" dirty="0" smtClean="0"/>
          </a:p>
          <a:p>
            <a:pPr lvl="1">
              <a:buClr>
                <a:schemeClr val="tx2">
                  <a:lumMod val="50000"/>
                </a:schemeClr>
              </a:buClr>
            </a:pPr>
            <a:endParaRPr lang="en-GB" sz="1600" dirty="0"/>
          </a:p>
          <a:p>
            <a:pPr lvl="1">
              <a:buClr>
                <a:schemeClr val="tx2">
                  <a:lumMod val="50000"/>
                </a:schemeClr>
              </a:buClr>
            </a:pP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t="12311" b="14716"/>
          <a:stretch/>
        </p:blipFill>
        <p:spPr bwMode="auto">
          <a:xfrm rot="5400000">
            <a:off x="6640670" y="3425408"/>
            <a:ext cx="2002052" cy="263419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itle 5"/>
          <p:cNvSpPr txBox="1">
            <a:spLocks/>
          </p:cNvSpPr>
          <p:nvPr/>
        </p:nvSpPr>
        <p:spPr>
          <a:xfrm>
            <a:off x="0" y="0"/>
            <a:ext cx="9144000" cy="662939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buClr>
                <a:schemeClr val="tx2"/>
              </a:buClr>
            </a:pPr>
            <a:r>
              <a:rPr lang="en-GB" sz="2400" b="1" dirty="0"/>
              <a:t>Vacuum controls equipment near </a:t>
            </a:r>
            <a:r>
              <a:rPr lang="en-GB" sz="2400" b="1" dirty="0" err="1" smtClean="0"/>
              <a:t>MQ</a:t>
            </a:r>
            <a:endParaRPr lang="en-GB" sz="2400" b="1" dirty="0"/>
          </a:p>
        </p:txBody>
      </p:sp>
      <p:graphicFrame>
        <p:nvGraphicFramePr>
          <p:cNvPr id="7" name="Tab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6854578"/>
              </p:ext>
            </p:extLst>
          </p:nvPr>
        </p:nvGraphicFramePr>
        <p:xfrm>
          <a:off x="134833" y="1842174"/>
          <a:ext cx="8823960" cy="1512758"/>
        </p:xfrm>
        <a:graphic>
          <a:graphicData uri="http://schemas.openxmlformats.org/drawingml/2006/table">
            <a:tbl>
              <a:tblPr/>
              <a:tblGrid>
                <a:gridCol w="659736"/>
                <a:gridCol w="680352"/>
                <a:gridCol w="680352"/>
                <a:gridCol w="680352"/>
                <a:gridCol w="680352"/>
                <a:gridCol w="680352"/>
                <a:gridCol w="680352"/>
                <a:gridCol w="680352"/>
                <a:gridCol w="680352"/>
                <a:gridCol w="680352"/>
                <a:gridCol w="680352"/>
                <a:gridCol w="680352"/>
                <a:gridCol w="680352"/>
              </a:tblGrid>
              <a:tr h="17832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Location</a:t>
                      </a:r>
                    </a:p>
                  </a:txBody>
                  <a:tcPr marL="3900" marR="3900" marT="39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RUN-1</a:t>
                      </a:r>
                    </a:p>
                  </a:txBody>
                  <a:tcPr marL="3900" marR="3900" marT="39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EFC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RUN-2</a:t>
                      </a:r>
                    </a:p>
                  </a:txBody>
                  <a:tcPr marL="3900" marR="3900" marT="39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RUN-3</a:t>
                      </a:r>
                    </a:p>
                  </a:txBody>
                  <a:tcPr marL="3900" marR="3900" marT="39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HL-LHC</a:t>
                      </a:r>
                    </a:p>
                  </a:txBody>
                  <a:tcPr marL="3900" marR="3900" marT="39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442808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HEH</a:t>
                      </a:r>
                      <a:b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GB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Fluence</a:t>
                      </a:r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/>
                      </a:r>
                      <a:b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[cm</a:t>
                      </a:r>
                      <a:r>
                        <a:rPr lang="en-GB" sz="8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  <a:r>
                        <a:rPr lang="en-GB" sz="800" b="1" i="0" u="none" strike="noStrike" baseline="30000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  <a:r>
                        <a:rPr lang="en-GB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</a:t>
                      </a:r>
                      <a:r>
                        <a:rPr lang="en-GB" sz="8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</a:t>
                      </a:r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]</a:t>
                      </a:r>
                    </a:p>
                  </a:txBody>
                  <a:tcPr marL="3900" marR="3900" marT="39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Dose</a:t>
                      </a:r>
                      <a:b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[Gy y</a:t>
                      </a:r>
                      <a:r>
                        <a:rPr lang="en-GB" sz="800" b="1" i="0" u="none" strike="noStrike" baseline="3000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</a:t>
                      </a:r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]</a:t>
                      </a:r>
                    </a:p>
                  </a:txBody>
                  <a:tcPr marL="3900" marR="3900" marT="39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HEH</a:t>
                      </a:r>
                      <a:b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Fluence</a:t>
                      </a:r>
                      <a:b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[cm</a:t>
                      </a:r>
                      <a:r>
                        <a:rPr lang="en-GB" sz="800" b="1" i="0" u="none" strike="noStrike" baseline="3000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</a:t>
                      </a:r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</a:t>
                      </a:r>
                      <a:r>
                        <a:rPr lang="en-GB" sz="800" b="1" i="0" u="none" strike="noStrike" baseline="3000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</a:t>
                      </a:r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]</a:t>
                      </a:r>
                    </a:p>
                  </a:txBody>
                  <a:tcPr marL="3900" marR="3900" marT="39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Dose</a:t>
                      </a:r>
                      <a:b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[Gy y</a:t>
                      </a:r>
                      <a:r>
                        <a:rPr lang="en-GB" sz="800" b="1" i="0" u="none" strike="noStrike" baseline="3000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</a:t>
                      </a:r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]</a:t>
                      </a:r>
                    </a:p>
                  </a:txBody>
                  <a:tcPr marL="3900" marR="3900" marT="39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HEH</a:t>
                      </a:r>
                      <a:b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GB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Fluence</a:t>
                      </a:r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/>
                      </a:r>
                      <a:b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[cm</a:t>
                      </a:r>
                      <a:r>
                        <a:rPr lang="en-GB" sz="8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  <a:r>
                        <a:rPr lang="en-GB" sz="800" b="1" i="0" u="none" strike="noStrike" baseline="30000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  <a:r>
                        <a:rPr lang="en-GB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</a:t>
                      </a:r>
                      <a:r>
                        <a:rPr lang="en-GB" sz="8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</a:t>
                      </a:r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]</a:t>
                      </a:r>
                    </a:p>
                  </a:txBody>
                  <a:tcPr marL="3900" marR="3900" marT="39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Dose</a:t>
                      </a:r>
                      <a:b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[Gy y</a:t>
                      </a:r>
                      <a:r>
                        <a:rPr lang="en-GB" sz="800" b="1" i="0" u="none" strike="noStrike" baseline="3000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</a:t>
                      </a:r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]</a:t>
                      </a:r>
                    </a:p>
                  </a:txBody>
                  <a:tcPr marL="3900" marR="3900" marT="39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HEH</a:t>
                      </a:r>
                      <a:b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Fluence</a:t>
                      </a:r>
                      <a:b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[cm</a:t>
                      </a:r>
                      <a:r>
                        <a:rPr lang="en-GB" sz="800" b="1" i="0" u="none" strike="noStrike" baseline="3000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</a:t>
                      </a:r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</a:t>
                      </a:r>
                      <a:r>
                        <a:rPr lang="en-GB" sz="800" b="1" i="0" u="none" strike="noStrike" baseline="3000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</a:t>
                      </a:r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]</a:t>
                      </a:r>
                    </a:p>
                  </a:txBody>
                  <a:tcPr marL="3900" marR="3900" marT="39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Dose</a:t>
                      </a:r>
                      <a:b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[Gy y</a:t>
                      </a:r>
                      <a:r>
                        <a:rPr lang="en-GB" sz="800" b="1" i="0" u="none" strike="noStrike" baseline="3000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</a:t>
                      </a:r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]</a:t>
                      </a:r>
                    </a:p>
                  </a:txBody>
                  <a:tcPr marL="3900" marR="3900" marT="39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HEH</a:t>
                      </a:r>
                      <a:b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Fluence</a:t>
                      </a:r>
                      <a:b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[cm</a:t>
                      </a:r>
                      <a:r>
                        <a:rPr lang="en-GB" sz="800" b="1" i="0" u="none" strike="noStrike" baseline="3000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</a:t>
                      </a:r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</a:t>
                      </a:r>
                      <a:r>
                        <a:rPr lang="en-GB" sz="800" b="1" i="0" u="none" strike="noStrike" baseline="3000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</a:t>
                      </a:r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]</a:t>
                      </a:r>
                    </a:p>
                  </a:txBody>
                  <a:tcPr marL="3900" marR="3900" marT="39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Dose</a:t>
                      </a:r>
                      <a:b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[Gy y</a:t>
                      </a:r>
                      <a:r>
                        <a:rPr lang="en-GB" sz="800" b="1" i="0" u="none" strike="noStrike" baseline="3000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</a:t>
                      </a:r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]</a:t>
                      </a:r>
                    </a:p>
                  </a:txBody>
                  <a:tcPr marL="3900" marR="3900" marT="39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HEH</a:t>
                      </a:r>
                      <a:b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Fluence</a:t>
                      </a:r>
                      <a:b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[cm</a:t>
                      </a:r>
                      <a:r>
                        <a:rPr lang="en-GB" sz="800" b="1" i="0" u="none" strike="noStrike" baseline="3000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-2</a:t>
                      </a:r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</a:t>
                      </a:r>
                      <a:r>
                        <a:rPr lang="en-GB" sz="800" b="1" i="0" u="none" strike="noStrike" baseline="3000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</a:t>
                      </a:r>
                      <a:r>
                        <a:rPr lang="en-GB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]</a:t>
                      </a:r>
                    </a:p>
                  </a:txBody>
                  <a:tcPr marL="3900" marR="3900" marT="39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Dose</a:t>
                      </a:r>
                      <a:b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</a:t>
                      </a:r>
                      <a:r>
                        <a:rPr lang="en-GB" sz="8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Gy</a:t>
                      </a:r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y</a:t>
                      </a:r>
                      <a:r>
                        <a:rPr lang="en-GB" sz="8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</a:t>
                      </a:r>
                      <a:r>
                        <a:rPr lang="en-GB" sz="8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]</a:t>
                      </a:r>
                    </a:p>
                  </a:txBody>
                  <a:tcPr marL="3900" marR="3900" marT="39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178325">
                <a:tc>
                  <a:txBody>
                    <a:bodyPr/>
                    <a:lstStyle/>
                    <a:p>
                      <a:pPr algn="l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 </a:t>
                      </a:r>
                    </a:p>
                  </a:txBody>
                  <a:tcPr marL="3900" marR="3900" marT="39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2012</a:t>
                      </a:r>
                    </a:p>
                  </a:txBody>
                  <a:tcPr marL="3900" marR="3900" marT="39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2015</a:t>
                      </a:r>
                    </a:p>
                  </a:txBody>
                  <a:tcPr marL="3900" marR="3900" marT="39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[2016; 2018]</a:t>
                      </a:r>
                    </a:p>
                  </a:txBody>
                  <a:tcPr marL="3900" marR="3900" marT="39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[2020; 2022]</a:t>
                      </a:r>
                    </a:p>
                  </a:txBody>
                  <a:tcPr marL="3900" marR="3900" marT="39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[2025; 2035+]</a:t>
                      </a:r>
                    </a:p>
                  </a:txBody>
                  <a:tcPr marL="3900" marR="3900" marT="39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7832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ARC </a:t>
                      </a:r>
                      <a:r>
                        <a:rPr lang="en-GB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MQ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900" marR="3900" marT="39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GB" sz="900" b="1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3E+08</a:t>
                      </a:r>
                      <a:endParaRPr kumimoji="0" lang="en-GB" sz="9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GB" sz="9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0.5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5E+08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900" marR="3900" marT="39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</a:t>
                      </a:r>
                    </a:p>
                  </a:txBody>
                  <a:tcPr marL="3900" marR="3900" marT="39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5E+08</a:t>
                      </a:r>
                    </a:p>
                  </a:txBody>
                  <a:tcPr marL="3900" marR="3900" marT="39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1.0</a:t>
                      </a:r>
                    </a:p>
                  </a:txBody>
                  <a:tcPr marL="3900" marR="3900" marT="39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1E+09</a:t>
                      </a:r>
                    </a:p>
                  </a:txBody>
                  <a:tcPr marL="3900" marR="3900" marT="39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2.0</a:t>
                      </a:r>
                    </a:p>
                  </a:txBody>
                  <a:tcPr marL="3900" marR="3900" marT="39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46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2E+09</a:t>
                      </a:r>
                    </a:p>
                  </a:txBody>
                  <a:tcPr marL="3900" marR="3900" marT="39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4.0</a:t>
                      </a:r>
                    </a:p>
                  </a:txBody>
                  <a:tcPr marL="3900" marR="3900" marT="39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B26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4E+09</a:t>
                      </a:r>
                    </a:p>
                  </a:txBody>
                  <a:tcPr marL="3900" marR="3900" marT="39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8.0</a:t>
                      </a:r>
                    </a:p>
                  </a:txBody>
                  <a:tcPr marL="3900" marR="3900" marT="39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8E7A"/>
                    </a:solidFill>
                  </a:tcPr>
                </a:tc>
              </a:tr>
              <a:tr h="17832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DS </a:t>
                      </a:r>
                      <a:r>
                        <a:rPr lang="en-GB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MQ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900" marR="3900" marT="39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GB" sz="900" b="1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3E+09</a:t>
                      </a:r>
                      <a:endParaRPr kumimoji="0" lang="en-GB" sz="9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GB" sz="9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5.0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C6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5E+09</a:t>
                      </a:r>
                    </a:p>
                  </a:txBody>
                  <a:tcPr marL="3900" marR="3900" marT="39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10.0</a:t>
                      </a:r>
                    </a:p>
                  </a:txBody>
                  <a:tcPr marL="3900" marR="3900" marT="39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5E+09</a:t>
                      </a:r>
                    </a:p>
                  </a:txBody>
                  <a:tcPr marL="3900" marR="3900" marT="39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10.0</a:t>
                      </a:r>
                    </a:p>
                  </a:txBody>
                  <a:tcPr marL="3900" marR="3900" marT="39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1E+10</a:t>
                      </a:r>
                    </a:p>
                  </a:txBody>
                  <a:tcPr marL="3900" marR="3900" marT="39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20.0</a:t>
                      </a:r>
                    </a:p>
                  </a:txBody>
                  <a:tcPr marL="3900" marR="3900" marT="39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2E+10</a:t>
                      </a:r>
                    </a:p>
                  </a:txBody>
                  <a:tcPr marL="3900" marR="3900" marT="39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40.0</a:t>
                      </a:r>
                    </a:p>
                  </a:txBody>
                  <a:tcPr marL="3900" marR="3900" marT="39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4E+10</a:t>
                      </a:r>
                    </a:p>
                  </a:txBody>
                  <a:tcPr marL="3900" marR="3900" marT="39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80.0</a:t>
                      </a:r>
                    </a:p>
                  </a:txBody>
                  <a:tcPr marL="3900" marR="3900" marT="39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</a:tr>
              <a:tr h="17832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/>
                        </a:rPr>
                        <a:t>DS </a:t>
                      </a:r>
                      <a:r>
                        <a:rPr lang="en-GB" sz="900" b="1" i="0" u="none" strike="noStrike" dirty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/>
                        </a:rPr>
                        <a:t>Worst</a:t>
                      </a:r>
                    </a:p>
                  </a:txBody>
                  <a:tcPr marL="3900" marR="3900" marT="39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GB" sz="900" b="1" i="0" u="none" strike="noStrike" kern="1200" dirty="0" err="1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5E+09</a:t>
                      </a:r>
                      <a:endParaRPr kumimoji="0" lang="en-GB" sz="9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GB" sz="900" b="1" i="0" u="none" strike="noStrike" kern="1200" dirty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10.0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1E+10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900" marR="3900" marT="39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20.0</a:t>
                      </a:r>
                    </a:p>
                  </a:txBody>
                  <a:tcPr marL="3900" marR="3900" marT="39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1E+10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900" marR="3900" marT="39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20.0</a:t>
                      </a:r>
                    </a:p>
                  </a:txBody>
                  <a:tcPr marL="3900" marR="3900" marT="39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2E+10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900" marR="3900" marT="39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40.0</a:t>
                      </a:r>
                    </a:p>
                  </a:txBody>
                  <a:tcPr marL="3900" marR="3900" marT="39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4E+10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900" marR="3900" marT="39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80.0</a:t>
                      </a:r>
                    </a:p>
                  </a:txBody>
                  <a:tcPr marL="3900" marR="3900" marT="39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8E+10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900" marR="3900" marT="39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160.0</a:t>
                      </a:r>
                    </a:p>
                  </a:txBody>
                  <a:tcPr marL="3900" marR="3900" marT="39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</a:tr>
              <a:tr h="178325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 smtClean="0">
                          <a:solidFill>
                            <a:schemeClr val="accent6">
                              <a:lumMod val="50000"/>
                            </a:schemeClr>
                          </a:solidFill>
                          <a:effectLst/>
                          <a:latin typeface="Calibri"/>
                        </a:rPr>
                        <a:t>IT</a:t>
                      </a:r>
                      <a:endParaRPr lang="en-GB" sz="900" b="1" i="0" u="none" strike="noStrike" dirty="0">
                        <a:solidFill>
                          <a:schemeClr val="accent6">
                            <a:lumMod val="50000"/>
                          </a:schemeClr>
                        </a:solidFill>
                        <a:effectLst/>
                        <a:latin typeface="Calibri"/>
                      </a:endParaRPr>
                    </a:p>
                  </a:txBody>
                  <a:tcPr marL="3900" marR="3900" marT="39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GB" sz="9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?</a:t>
                      </a:r>
                      <a:endParaRPr kumimoji="0" lang="en-GB" sz="9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rtl="0" eaLnBrk="1" fontAlgn="ctr" latinLnBrk="0" hangingPunct="1"/>
                      <a:r>
                        <a:rPr kumimoji="0" lang="en-GB" sz="900" b="1" i="0" u="none" strike="noStrike" kern="12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  <a:ea typeface="+mn-ea"/>
                          <a:cs typeface="+mn-cs"/>
                        </a:rPr>
                        <a:t>?</a:t>
                      </a:r>
                      <a:endParaRPr kumimoji="0" lang="en-GB" sz="900" b="1" i="0" u="none" strike="noStrike" kern="1200" dirty="0">
                        <a:solidFill>
                          <a:srgbClr val="000000"/>
                        </a:solidFill>
                        <a:effectLst/>
                        <a:latin typeface="Calibri"/>
                        <a:ea typeface="+mn-ea"/>
                        <a:cs typeface="+mn-cs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?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900" marR="3900" marT="39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?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900" marR="3900" marT="39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?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900" marR="3900" marT="39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?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900" marR="3900" marT="39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?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900" marR="3900" marT="39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?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900" marR="3900" marT="39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?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900" marR="3900" marT="39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?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900" marR="3900" marT="39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?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900" marR="3900" marT="39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?</a:t>
                      </a:r>
                      <a:endParaRPr lang="en-GB" sz="9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3900" marR="3900" marT="390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C80"/>
                    </a:solidFill>
                  </a:tcPr>
                </a:tc>
              </a:tr>
            </a:tbl>
          </a:graphicData>
        </a:graphic>
      </p:graphicFrame>
      <p:sp>
        <p:nvSpPr>
          <p:cNvPr id="16" name="Rectangle 15"/>
          <p:cNvSpPr/>
          <p:nvPr/>
        </p:nvSpPr>
        <p:spPr>
          <a:xfrm>
            <a:off x="8264297" y="2628900"/>
            <a:ext cx="694497" cy="72603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39956" y="6312694"/>
            <a:ext cx="2895600" cy="539280"/>
          </a:xfrm>
        </p:spPr>
        <p:txBody>
          <a:bodyPr/>
          <a:lstStyle/>
          <a:p>
            <a:r>
              <a:rPr lang="en-US" dirty="0" smtClean="0"/>
              <a:t> </a:t>
            </a:r>
            <a:r>
              <a:rPr lang="en-US" dirty="0" err="1" smtClean="0"/>
              <a:t>Pawel</a:t>
            </a:r>
            <a:r>
              <a:rPr lang="en-US" dirty="0" smtClean="0"/>
              <a:t> </a:t>
            </a:r>
            <a:r>
              <a:rPr lang="en-US" dirty="0" err="1" smtClean="0"/>
              <a:t>Krakowski</a:t>
            </a:r>
            <a:endParaRPr lang="en-US" dirty="0"/>
          </a:p>
        </p:txBody>
      </p:sp>
      <p:pic>
        <p:nvPicPr>
          <p:cNvPr id="6146" name="Picture 2" descr="G:\Departments\TE\Groups\VSC\ICM\Users\KRAKOWSKI\Turbopump controler\Pictures_tunnel\IMG_0458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604" t="16142" r="16852" b="3955"/>
          <a:stretch/>
        </p:blipFill>
        <p:spPr bwMode="auto">
          <a:xfrm>
            <a:off x="3409948" y="3741479"/>
            <a:ext cx="2475800" cy="2017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3" name="Right Arrow 12"/>
          <p:cNvSpPr/>
          <p:nvPr/>
        </p:nvSpPr>
        <p:spPr>
          <a:xfrm>
            <a:off x="5753100" y="4546544"/>
            <a:ext cx="685841" cy="195962"/>
          </a:xfrm>
          <a:prstGeom prst="rightArrow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2"/>
          </p:nvPr>
        </p:nvSpPr>
        <p:spPr>
          <a:xfrm>
            <a:off x="3238499" y="6312694"/>
            <a:ext cx="2647249" cy="539278"/>
          </a:xfrm>
        </p:spPr>
        <p:txBody>
          <a:bodyPr>
            <a:normAutofit/>
          </a:bodyPr>
          <a:lstStyle/>
          <a:p>
            <a:pPr marL="36576" indent="0" algn="ctr">
              <a:buNone/>
            </a:pPr>
            <a:r>
              <a:rPr lang="fr-CH" sz="900" i="1" dirty="0" smtClean="0">
                <a:solidFill>
                  <a:schemeClr val="bg1"/>
                </a:solidFill>
              </a:rPr>
              <a:t/>
            </a:r>
            <a:br>
              <a:rPr lang="fr-CH" sz="900" i="1" dirty="0" smtClean="0">
                <a:solidFill>
                  <a:schemeClr val="bg1"/>
                </a:solidFill>
              </a:rPr>
            </a:br>
            <a:r>
              <a:rPr lang="en-GB" i="1" dirty="0"/>
              <a:t>Automation Forum-electronics session</a:t>
            </a:r>
            <a:r>
              <a:rPr lang="fr-CH" sz="1000" i="1" dirty="0" smtClean="0">
                <a:solidFill>
                  <a:schemeClr val="bg1"/>
                </a:solidFill>
              </a:rPr>
              <a:t/>
            </a:r>
            <a:br>
              <a:rPr lang="fr-CH" sz="1000" i="1" dirty="0" smtClean="0">
                <a:solidFill>
                  <a:schemeClr val="bg1"/>
                </a:solidFill>
              </a:rPr>
            </a:br>
            <a:r>
              <a:rPr lang="en-US" sz="900" dirty="0" smtClean="0">
                <a:solidFill>
                  <a:schemeClr val="bg1"/>
                </a:solidFill>
              </a:rPr>
              <a:t>11/06/2014</a:t>
            </a:r>
            <a:endParaRPr lang="en-US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41104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3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idx="1"/>
          </p:nvPr>
        </p:nvSpPr>
        <p:spPr>
          <a:xfrm>
            <a:off x="0" y="906910"/>
            <a:ext cx="8684054" cy="4667421"/>
          </a:xfrm>
        </p:spPr>
        <p:txBody>
          <a:bodyPr/>
          <a:lstStyle/>
          <a:p>
            <a:pPr marL="460375" indent="-460375" algn="just">
              <a:buClr>
                <a:schemeClr val="tx2">
                  <a:lumMod val="75000"/>
                </a:schemeClr>
              </a:buClr>
              <a:buFont typeface="+mj-lt"/>
              <a:buAutoNum type="arabicPeriod"/>
            </a:pPr>
            <a:r>
              <a:rPr lang="en-GB" sz="2000" dirty="0"/>
              <a:t>Replacement of </a:t>
            </a:r>
            <a:r>
              <a:rPr lang="en-GB" sz="2000" dirty="0">
                <a:solidFill>
                  <a:srgbClr val="C00000"/>
                </a:solidFill>
              </a:rPr>
              <a:t>96 Turbo molecular </a:t>
            </a:r>
            <a:r>
              <a:rPr lang="en-GB" sz="2000" dirty="0"/>
              <a:t>pumps and </a:t>
            </a:r>
            <a:r>
              <a:rPr lang="en-GB" sz="2000" dirty="0" smtClean="0"/>
              <a:t>their </a:t>
            </a:r>
            <a:r>
              <a:rPr lang="en-GB" sz="2000" dirty="0"/>
              <a:t>controllers. </a:t>
            </a:r>
            <a:r>
              <a:rPr lang="en-GB" sz="2000" dirty="0" smtClean="0"/>
              <a:t>Currently Alcatel </a:t>
            </a:r>
            <a:r>
              <a:rPr lang="en-GB" sz="2000" dirty="0" err="1" smtClean="0"/>
              <a:t>ACT250R</a:t>
            </a:r>
            <a:r>
              <a:rPr lang="en-GB" sz="2000" dirty="0" smtClean="0"/>
              <a:t> </a:t>
            </a:r>
            <a:r>
              <a:rPr lang="en-GB" sz="2000" dirty="0"/>
              <a:t>controller is installed directly under </a:t>
            </a:r>
            <a:r>
              <a:rPr lang="en-GB" sz="2000" dirty="0" smtClean="0"/>
              <a:t/>
            </a:r>
            <a:br>
              <a:rPr lang="en-GB" sz="2000" dirty="0" smtClean="0"/>
            </a:br>
            <a:r>
              <a:rPr lang="en-GB" sz="2000" dirty="0" smtClean="0"/>
              <a:t>the ARC </a:t>
            </a:r>
            <a:r>
              <a:rPr lang="en-GB" sz="2000" dirty="0" err="1" smtClean="0"/>
              <a:t>MQ</a:t>
            </a:r>
            <a:r>
              <a:rPr lang="en-GB" sz="2000" dirty="0" smtClean="0"/>
              <a:t> cryostats, </a:t>
            </a:r>
            <a:r>
              <a:rPr lang="en-GB" sz="2000" dirty="0"/>
              <a:t>near to the pump </a:t>
            </a:r>
            <a:r>
              <a:rPr lang="en-GB" sz="2000" dirty="0" smtClean="0"/>
              <a:t>installation.</a:t>
            </a:r>
          </a:p>
          <a:p>
            <a:pPr marL="436563" indent="-812800" algn="just">
              <a:buClr>
                <a:schemeClr val="tx2">
                  <a:lumMod val="75000"/>
                </a:schemeClr>
              </a:buClr>
              <a:buFont typeface="+mj-lt"/>
              <a:buAutoNum type="arabicPeriod"/>
            </a:pPr>
            <a:endParaRPr lang="en-GB" sz="2000" dirty="0"/>
          </a:p>
          <a:p>
            <a:pPr marL="436563" indent="-812800" algn="just">
              <a:buClr>
                <a:schemeClr val="tx2">
                  <a:lumMod val="75000"/>
                </a:schemeClr>
              </a:buClr>
              <a:buFont typeface="+mj-lt"/>
              <a:buAutoNum type="arabicPeriod"/>
            </a:pPr>
            <a:endParaRPr lang="en-GB" sz="2000" dirty="0" smtClean="0"/>
          </a:p>
          <a:p>
            <a:pPr marL="436563" indent="-812800" algn="just">
              <a:buClr>
                <a:schemeClr val="tx2">
                  <a:lumMod val="75000"/>
                </a:schemeClr>
              </a:buClr>
              <a:buFont typeface="+mj-lt"/>
              <a:buAutoNum type="arabicPeriod"/>
            </a:pPr>
            <a:endParaRPr lang="en-GB" sz="2000" dirty="0"/>
          </a:p>
          <a:p>
            <a:pPr marL="436563" indent="-812800" algn="just">
              <a:buClr>
                <a:schemeClr val="tx2">
                  <a:lumMod val="75000"/>
                </a:schemeClr>
              </a:buClr>
              <a:buFont typeface="+mj-lt"/>
              <a:buAutoNum type="arabicPeriod"/>
            </a:pPr>
            <a:endParaRPr lang="en-GB" sz="2000" dirty="0" smtClean="0"/>
          </a:p>
          <a:p>
            <a:pPr marL="436563" indent="-812800" algn="just">
              <a:buClr>
                <a:schemeClr val="tx2">
                  <a:lumMod val="75000"/>
                </a:schemeClr>
              </a:buClr>
              <a:buFont typeface="+mj-lt"/>
              <a:buAutoNum type="arabicPeriod"/>
            </a:pPr>
            <a:endParaRPr lang="en-GB" sz="2000" dirty="0" smtClean="0"/>
          </a:p>
          <a:p>
            <a:pPr marL="436563" indent="-812800" algn="just">
              <a:buClr>
                <a:schemeClr val="tx2">
                  <a:lumMod val="75000"/>
                </a:schemeClr>
              </a:buClr>
              <a:buNone/>
            </a:pPr>
            <a:endParaRPr lang="en-GB" sz="2000" dirty="0"/>
          </a:p>
          <a:p>
            <a:pPr marL="458788" indent="-458788" algn="just">
              <a:buClr>
                <a:schemeClr val="tx2">
                  <a:lumMod val="75000"/>
                </a:schemeClr>
              </a:buClr>
              <a:buFont typeface="+mj-lt"/>
              <a:buAutoNum type="arabicPeriod" startAt="2"/>
            </a:pPr>
            <a:r>
              <a:rPr lang="en-GB" sz="2000" dirty="0" smtClean="0"/>
              <a:t>Proposed solution:</a:t>
            </a:r>
            <a:endParaRPr lang="en-GB" sz="2000" dirty="0"/>
          </a:p>
          <a:p>
            <a:pPr marL="458788" lvl="3" indent="-458788">
              <a:buClr>
                <a:schemeClr val="tx2">
                  <a:lumMod val="75000"/>
                </a:schemeClr>
              </a:buClr>
              <a:buSzPct val="80000"/>
              <a:buNone/>
            </a:pPr>
            <a:r>
              <a:rPr lang="en-GB" sz="1400" dirty="0" smtClean="0"/>
              <a:t>	Long </a:t>
            </a:r>
            <a:r>
              <a:rPr lang="en-GB" sz="1400" dirty="0"/>
              <a:t>cable connection between </a:t>
            </a:r>
            <a:r>
              <a:rPr lang="en-GB" sz="1400" dirty="0" smtClean="0"/>
              <a:t>controller installed in </a:t>
            </a:r>
            <a:r>
              <a:rPr lang="en-GB" sz="1400" dirty="0"/>
              <a:t>radiation </a:t>
            </a:r>
            <a:r>
              <a:rPr lang="en-GB" sz="1400" dirty="0" smtClean="0"/>
              <a:t>safe areas </a:t>
            </a:r>
            <a:r>
              <a:rPr lang="en-GB" sz="1400" dirty="0"/>
              <a:t>(alcoves, caverns) and the </a:t>
            </a:r>
            <a:r>
              <a:rPr lang="en-GB" sz="1400" dirty="0" err="1"/>
              <a:t>HiPace</a:t>
            </a:r>
            <a:r>
              <a:rPr lang="en-GB" sz="1400" dirty="0"/>
              <a:t> 300 pump installed on the </a:t>
            </a:r>
            <a:r>
              <a:rPr lang="en-GB" sz="1400" dirty="0" smtClean="0"/>
              <a:t>cryostat</a:t>
            </a:r>
          </a:p>
          <a:p>
            <a:pPr marL="436563" lvl="3" indent="-812800" algn="just">
              <a:buClr>
                <a:schemeClr val="tx2">
                  <a:lumMod val="75000"/>
                </a:schemeClr>
              </a:buClr>
              <a:buSzPct val="80000"/>
              <a:buNone/>
            </a:pPr>
            <a:endParaRPr lang="en-GB" sz="1400" dirty="0"/>
          </a:p>
          <a:p>
            <a:pPr marL="457200" algn="just">
              <a:buClr>
                <a:schemeClr val="tx2">
                  <a:lumMod val="75000"/>
                </a:schemeClr>
              </a:buClr>
              <a:buFont typeface="+mj-lt"/>
              <a:buAutoNum type="arabicPeriod" startAt="2"/>
            </a:pPr>
            <a:r>
              <a:rPr lang="en-GB" sz="2000" dirty="0"/>
              <a:t>Other options </a:t>
            </a:r>
            <a:r>
              <a:rPr lang="en-GB" sz="2000" dirty="0" smtClean="0"/>
              <a:t>are taken into consideration</a:t>
            </a:r>
            <a:endParaRPr lang="en-GB" sz="2000" dirty="0"/>
          </a:p>
          <a:p>
            <a:pPr marL="436563" indent="-812800"/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8" name="Title 5"/>
          <p:cNvSpPr txBox="1">
            <a:spLocks/>
          </p:cNvSpPr>
          <p:nvPr/>
        </p:nvSpPr>
        <p:spPr>
          <a:xfrm>
            <a:off x="0" y="1"/>
            <a:ext cx="9144000" cy="678180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36576" algn="ctr">
              <a:buClr>
                <a:schemeClr val="tx2"/>
              </a:buClr>
            </a:pPr>
            <a:r>
              <a:rPr lang="en-GB" sz="2400" b="1" dirty="0" smtClean="0"/>
              <a:t>Options for equipment relocations</a:t>
            </a:r>
            <a:endParaRPr lang="en-GB" sz="2400" b="1" dirty="0"/>
          </a:p>
        </p:txBody>
      </p:sp>
      <p:pic>
        <p:nvPicPr>
          <p:cNvPr id="11" name="Picture 2" descr="G:\Departments\TE\Groups\VSC\ICM\Users\KRAKOWSKI\Turbopump controler\Pictures_tunnel\IMG_046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6840" y="1959194"/>
            <a:ext cx="2669523" cy="2002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G:\Departments\TE\Groups\VSC\ICM\Users\KRAKOWSKI\Turbopump controler\Pictures_tunnel\IMG_046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959194"/>
            <a:ext cx="2722132" cy="2002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G:\Departments\TE\Groups\VSC\ICM\Users\KRAKOWSKI\Turbopump controler\Pictures_tunnel\IMG_0459.JPG"/>
          <p:cNvPicPr>
            <a:picLocks noChangeAspect="1" noChangeArrowheads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954" b="39350"/>
          <a:stretch/>
        </p:blipFill>
        <p:spPr bwMode="auto">
          <a:xfrm>
            <a:off x="6335103" y="1959194"/>
            <a:ext cx="2465676" cy="2002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Straight Arrow Connector 3"/>
          <p:cNvCxnSpPr>
            <a:stCxn id="3075" idx="3"/>
            <a:endCxn id="11" idx="1"/>
          </p:cNvCxnSpPr>
          <p:nvPr/>
        </p:nvCxnSpPr>
        <p:spPr>
          <a:xfrm>
            <a:off x="3179332" y="2960220"/>
            <a:ext cx="237508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6086363" y="3037049"/>
            <a:ext cx="237508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Rectangle 13"/>
          <p:cNvSpPr/>
          <p:nvPr/>
        </p:nvSpPr>
        <p:spPr>
          <a:xfrm>
            <a:off x="1269580" y="2196035"/>
            <a:ext cx="1647432" cy="1322479"/>
          </a:xfrm>
          <a:prstGeom prst="rect">
            <a:avLst/>
          </a:prstGeom>
          <a:noFill/>
          <a:ln w="1905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/>
          <p:cNvSpPr/>
          <p:nvPr/>
        </p:nvSpPr>
        <p:spPr>
          <a:xfrm>
            <a:off x="5034159" y="2518300"/>
            <a:ext cx="701623" cy="607250"/>
          </a:xfrm>
          <a:prstGeom prst="rect">
            <a:avLst/>
          </a:prstGeom>
          <a:noFill/>
          <a:ln w="1905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39956" y="6312694"/>
            <a:ext cx="2895600" cy="539280"/>
          </a:xfrm>
        </p:spPr>
        <p:txBody>
          <a:bodyPr/>
          <a:lstStyle/>
          <a:p>
            <a:r>
              <a:rPr lang="en-US" dirty="0" smtClean="0"/>
              <a:t> </a:t>
            </a:r>
            <a:r>
              <a:rPr lang="en-US" dirty="0" err="1" smtClean="0"/>
              <a:t>Pawel</a:t>
            </a:r>
            <a:r>
              <a:rPr lang="en-US" dirty="0" smtClean="0"/>
              <a:t> </a:t>
            </a:r>
            <a:r>
              <a:rPr lang="en-US" dirty="0" err="1" smtClean="0"/>
              <a:t>Krakowski</a:t>
            </a:r>
            <a:endParaRPr lang="en-US" dirty="0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2"/>
          </p:nvPr>
        </p:nvSpPr>
        <p:spPr>
          <a:xfrm>
            <a:off x="3238499" y="6312694"/>
            <a:ext cx="2647249" cy="539278"/>
          </a:xfrm>
        </p:spPr>
        <p:txBody>
          <a:bodyPr>
            <a:normAutofit/>
          </a:bodyPr>
          <a:lstStyle/>
          <a:p>
            <a:pPr marL="36576" indent="0" algn="ctr">
              <a:buNone/>
            </a:pPr>
            <a:r>
              <a:rPr lang="fr-CH" sz="900" i="1" dirty="0" smtClean="0">
                <a:solidFill>
                  <a:schemeClr val="bg1"/>
                </a:solidFill>
              </a:rPr>
              <a:t/>
            </a:r>
            <a:br>
              <a:rPr lang="fr-CH" sz="900" i="1" dirty="0" smtClean="0">
                <a:solidFill>
                  <a:schemeClr val="bg1"/>
                </a:solidFill>
              </a:rPr>
            </a:br>
            <a:r>
              <a:rPr lang="en-GB" i="1" dirty="0"/>
              <a:t>Automation Forum-electronics session</a:t>
            </a:r>
            <a:r>
              <a:rPr lang="fr-CH" sz="1000" i="1" dirty="0" smtClean="0">
                <a:solidFill>
                  <a:schemeClr val="bg1"/>
                </a:solidFill>
              </a:rPr>
              <a:t/>
            </a:r>
            <a:br>
              <a:rPr lang="fr-CH" sz="1000" i="1" dirty="0" smtClean="0">
                <a:solidFill>
                  <a:schemeClr val="bg1"/>
                </a:solidFill>
              </a:rPr>
            </a:br>
            <a:r>
              <a:rPr lang="en-US" sz="900" dirty="0" smtClean="0">
                <a:solidFill>
                  <a:schemeClr val="bg1"/>
                </a:solidFill>
              </a:rPr>
              <a:t>11/06/2014</a:t>
            </a:r>
            <a:endParaRPr lang="en-US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52076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9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5100" y="853440"/>
            <a:ext cx="8928100" cy="5272723"/>
          </a:xfrm>
        </p:spPr>
        <p:txBody>
          <a:bodyPr>
            <a:normAutofit/>
          </a:bodyPr>
          <a:lstStyle/>
          <a:p>
            <a:pPr marL="36576" indent="0" algn="just">
              <a:lnSpc>
                <a:spcPct val="150000"/>
              </a:lnSpc>
              <a:buNone/>
            </a:pPr>
            <a:r>
              <a:rPr lang="en-US" sz="1800" dirty="0"/>
              <a:t>B</a:t>
            </a:r>
            <a:r>
              <a:rPr lang="en-US" sz="1800" dirty="0" smtClean="0"/>
              <a:t>eam dumps due to vacuum controls failures, induced by radiation :</a:t>
            </a:r>
            <a:endParaRPr lang="en-GB" sz="1800" dirty="0" smtClean="0"/>
          </a:p>
          <a:p>
            <a:pPr marL="36576" indent="0" algn="just">
              <a:lnSpc>
                <a:spcPct val="150000"/>
              </a:lnSpc>
              <a:buNone/>
            </a:pPr>
            <a:r>
              <a:rPr lang="en-US" sz="1800" dirty="0" smtClean="0"/>
              <a:t>	Very small statistics (5 events)</a:t>
            </a:r>
          </a:p>
          <a:p>
            <a:pPr marL="36576" indent="0" algn="just">
              <a:lnSpc>
                <a:spcPct val="150000"/>
              </a:lnSpc>
              <a:buNone/>
            </a:pPr>
            <a:r>
              <a:rPr lang="en-GB" sz="1800" dirty="0" smtClean="0"/>
              <a:t>	</a:t>
            </a:r>
            <a:r>
              <a:rPr lang="en-GB" sz="1800" dirty="0"/>
              <a:t>2 Blockings of PLC </a:t>
            </a:r>
          </a:p>
          <a:p>
            <a:pPr marL="36576" indent="0" algn="just">
              <a:lnSpc>
                <a:spcPct val="150000"/>
              </a:lnSpc>
              <a:buNone/>
            </a:pPr>
            <a:r>
              <a:rPr lang="en-GB" sz="1800" dirty="0" smtClean="0"/>
              <a:t>	3 switching </a:t>
            </a:r>
            <a:r>
              <a:rPr lang="en-GB" sz="1800" dirty="0"/>
              <a:t>power supplies </a:t>
            </a:r>
            <a:r>
              <a:rPr lang="en-GB" sz="1800" dirty="0" smtClean="0"/>
              <a:t>in valve controllers were burned</a:t>
            </a:r>
          </a:p>
          <a:p>
            <a:pPr marL="36576" indent="0" algn="just">
              <a:lnSpc>
                <a:spcPct val="150000"/>
              </a:lnSpc>
              <a:buNone/>
            </a:pPr>
            <a:r>
              <a:rPr lang="en-GB" sz="1800" dirty="0" smtClean="0"/>
              <a:t>	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colorTemperature colorTemp="7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86004" y="3055913"/>
            <a:ext cx="2753951" cy="2620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247096" y="3380316"/>
            <a:ext cx="2595221" cy="1946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Title 5"/>
          <p:cNvSpPr txBox="1">
            <a:spLocks/>
          </p:cNvSpPr>
          <p:nvPr/>
        </p:nvSpPr>
        <p:spPr>
          <a:xfrm>
            <a:off x="0" y="1"/>
            <a:ext cx="9144000" cy="662939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buClr>
                <a:schemeClr val="tx2"/>
              </a:buClr>
            </a:pPr>
            <a:r>
              <a:rPr lang="en-GB" sz="2400" b="1" dirty="0"/>
              <a:t>Failures in P7 before relocation</a:t>
            </a:r>
          </a:p>
        </p:txBody>
      </p:sp>
      <p:sp>
        <p:nvSpPr>
          <p:cNvPr id="8" name="Rectangle 7"/>
          <p:cNvSpPr/>
          <p:nvPr/>
        </p:nvSpPr>
        <p:spPr>
          <a:xfrm>
            <a:off x="3981449" y="3418205"/>
            <a:ext cx="673100" cy="72390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aphicFrame>
        <p:nvGraphicFramePr>
          <p:cNvPr id="12" name="Content Placeholder 11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851543302"/>
              </p:ext>
            </p:extLst>
          </p:nvPr>
        </p:nvGraphicFramePr>
        <p:xfrm>
          <a:off x="5851749" y="3080971"/>
          <a:ext cx="2020170" cy="1474326"/>
        </p:xfrm>
        <a:graphic>
          <a:graphicData uri="http://schemas.openxmlformats.org/drawingml/2006/table">
            <a:tbl>
              <a:tblPr/>
              <a:tblGrid>
                <a:gridCol w="1120551"/>
                <a:gridCol w="899619"/>
              </a:tblGrid>
              <a:tr h="204797"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14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Piquet intervention in </a:t>
                      </a:r>
                      <a:r>
                        <a:rPr lang="en-GB" sz="14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P7</a:t>
                      </a:r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91" marR="6691" marT="66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14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91" marR="6691" marT="66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20479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Equipment</a:t>
                      </a:r>
                    </a:p>
                  </a:txBody>
                  <a:tcPr marL="6691" marR="6691" marT="66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Date</a:t>
                      </a:r>
                    </a:p>
                  </a:txBody>
                  <a:tcPr marL="6691" marR="6691" marT="66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21503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PLC</a:t>
                      </a:r>
                    </a:p>
                  </a:txBody>
                  <a:tcPr marL="6691" marR="6691" marT="66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03.09.2012</a:t>
                      </a:r>
                    </a:p>
                  </a:txBody>
                  <a:tcPr marL="6691" marR="6691" marT="66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20479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PLC</a:t>
                      </a:r>
                    </a:p>
                  </a:txBody>
                  <a:tcPr marL="6691" marR="6691" marT="66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29.09.2012</a:t>
                      </a:r>
                    </a:p>
                  </a:txBody>
                  <a:tcPr marL="6691" marR="6691" marT="66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20479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DC Power Supply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91" marR="6691" marT="66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11.05.2012</a:t>
                      </a:r>
                    </a:p>
                  </a:txBody>
                  <a:tcPr marL="6691" marR="6691" marT="66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20479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DC Power Supply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91" marR="6691" marT="66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05.10.2012</a:t>
                      </a:r>
                    </a:p>
                  </a:txBody>
                  <a:tcPr marL="6691" marR="6691" marT="66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  <a:tr h="204797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DC Power Supply</a:t>
                      </a:r>
                      <a:endParaRPr lang="en-GB" sz="11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6691" marR="6691" marT="66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07.10.2012</a:t>
                      </a:r>
                    </a:p>
                  </a:txBody>
                  <a:tcPr marL="6691" marR="6691" marT="6691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</a:tr>
            </a:tbl>
          </a:graphicData>
        </a:graphic>
      </p:graphicFrame>
      <p:sp>
        <p:nvSpPr>
          <p:cNvPr id="9" name="Right Arrow 8"/>
          <p:cNvSpPr/>
          <p:nvPr/>
        </p:nvSpPr>
        <p:spPr>
          <a:xfrm>
            <a:off x="2517914" y="4259072"/>
            <a:ext cx="368089" cy="188903"/>
          </a:xfrm>
          <a:prstGeom prst="rightArrow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ight Arrow 13"/>
          <p:cNvSpPr/>
          <p:nvPr/>
        </p:nvSpPr>
        <p:spPr>
          <a:xfrm>
            <a:off x="5470994" y="4267290"/>
            <a:ext cx="368089" cy="188903"/>
          </a:xfrm>
          <a:prstGeom prst="rightArrow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39956" y="6312694"/>
            <a:ext cx="2895600" cy="539280"/>
          </a:xfrm>
        </p:spPr>
        <p:txBody>
          <a:bodyPr/>
          <a:lstStyle/>
          <a:p>
            <a:r>
              <a:rPr lang="en-US" dirty="0" smtClean="0"/>
              <a:t> </a:t>
            </a:r>
            <a:r>
              <a:rPr lang="en-US" dirty="0" err="1" smtClean="0"/>
              <a:t>Pawel</a:t>
            </a:r>
            <a:r>
              <a:rPr lang="en-US" dirty="0" smtClean="0"/>
              <a:t> </a:t>
            </a:r>
            <a:r>
              <a:rPr lang="en-US" dirty="0" err="1" smtClean="0"/>
              <a:t>Krakowski</a:t>
            </a:r>
            <a:endParaRPr lang="en-US" dirty="0"/>
          </a:p>
        </p:txBody>
      </p:sp>
      <p:sp>
        <p:nvSpPr>
          <p:cNvPr id="15" name="Date Placeholder 3"/>
          <p:cNvSpPr>
            <a:spLocks noGrp="1"/>
          </p:cNvSpPr>
          <p:nvPr>
            <p:ph type="dt" sz="half" idx="2"/>
          </p:nvPr>
        </p:nvSpPr>
        <p:spPr>
          <a:xfrm>
            <a:off x="3238499" y="6461760"/>
            <a:ext cx="2647249" cy="390212"/>
          </a:xfrm>
        </p:spPr>
        <p:txBody>
          <a:bodyPr>
            <a:normAutofit lnSpcReduction="10000"/>
          </a:bodyPr>
          <a:lstStyle/>
          <a:p>
            <a:pPr marL="36576" indent="0" algn="ctr">
              <a:buNone/>
            </a:pPr>
            <a:r>
              <a:rPr lang="fr-CH" sz="200" i="1" dirty="0" smtClean="0">
                <a:solidFill>
                  <a:schemeClr val="bg1"/>
                </a:solidFill>
              </a:rPr>
              <a:t/>
            </a:r>
            <a:br>
              <a:rPr lang="fr-CH" sz="200" i="1" dirty="0" smtClean="0">
                <a:solidFill>
                  <a:schemeClr val="bg1"/>
                </a:solidFill>
              </a:rPr>
            </a:br>
            <a:r>
              <a:rPr lang="en-GB" sz="900" i="1" dirty="0">
                <a:solidFill>
                  <a:schemeClr val="bg1"/>
                </a:solidFill>
              </a:rPr>
              <a:t>Automation Forum-electronics session</a:t>
            </a:r>
            <a:r>
              <a:rPr lang="fr-CH" sz="200" i="1" dirty="0" smtClean="0">
                <a:solidFill>
                  <a:schemeClr val="bg1"/>
                </a:solidFill>
              </a:rPr>
              <a:t/>
            </a:r>
            <a:br>
              <a:rPr lang="fr-CH" sz="200" i="1" dirty="0" smtClean="0">
                <a:solidFill>
                  <a:schemeClr val="bg1"/>
                </a:solidFill>
              </a:rPr>
            </a:br>
            <a:r>
              <a:rPr lang="en-US" sz="900" dirty="0" smtClean="0">
                <a:solidFill>
                  <a:schemeClr val="bg1"/>
                </a:solidFill>
              </a:rPr>
              <a:t>11/06/2014</a:t>
            </a:r>
            <a:endParaRPr lang="en-US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352544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00126"/>
            <a:ext cx="8686800" cy="4992902"/>
          </a:xfrm>
        </p:spPr>
        <p:txBody>
          <a:bodyPr>
            <a:noAutofit/>
          </a:bodyPr>
          <a:lstStyle/>
          <a:p>
            <a:pPr marL="400050" indent="-285750">
              <a:lnSpc>
                <a:spcPct val="250000"/>
              </a:lnSpc>
              <a:buClr>
                <a:schemeClr val="tx2">
                  <a:lumMod val="75000"/>
                </a:schemeClr>
              </a:buClr>
            </a:pPr>
            <a:r>
              <a:rPr lang="en-GB" sz="2000" b="1" dirty="0" smtClean="0"/>
              <a:t>Types of ionizing radiation</a:t>
            </a:r>
          </a:p>
          <a:p>
            <a:pPr marL="400050" indent="-285750">
              <a:lnSpc>
                <a:spcPct val="250000"/>
              </a:lnSpc>
              <a:buClr>
                <a:schemeClr val="tx2">
                  <a:lumMod val="75000"/>
                </a:schemeClr>
              </a:buClr>
            </a:pPr>
            <a:r>
              <a:rPr lang="en-GB" sz="2000" b="1" dirty="0" smtClean="0"/>
              <a:t>Radiation levels in </a:t>
            </a:r>
            <a:r>
              <a:rPr lang="en-GB" sz="2000" b="1" dirty="0" err="1" smtClean="0"/>
              <a:t>LHC</a:t>
            </a:r>
            <a:endParaRPr lang="en-GB" sz="2000" b="1" dirty="0" smtClean="0"/>
          </a:p>
          <a:p>
            <a:pPr marL="400050" indent="-285750">
              <a:lnSpc>
                <a:spcPct val="250000"/>
              </a:lnSpc>
              <a:buClr>
                <a:schemeClr val="tx2">
                  <a:lumMod val="75000"/>
                </a:schemeClr>
              </a:buClr>
            </a:pPr>
            <a:r>
              <a:rPr lang="en-GB" sz="2000" b="1" dirty="0" smtClean="0"/>
              <a:t>Radiation effects on electronics</a:t>
            </a:r>
            <a:endParaRPr lang="en-GB" sz="2000" b="1" dirty="0" smtClean="0"/>
          </a:p>
          <a:p>
            <a:pPr marL="400050" indent="-285750">
              <a:lnSpc>
                <a:spcPct val="250000"/>
              </a:lnSpc>
              <a:buClr>
                <a:schemeClr val="tx2">
                  <a:lumMod val="75000"/>
                </a:schemeClr>
              </a:buClr>
            </a:pPr>
            <a:r>
              <a:rPr lang="en-GB" sz="2000" b="1" dirty="0" smtClean="0"/>
              <a:t>Vacuum controls exposed to radiation </a:t>
            </a:r>
          </a:p>
          <a:p>
            <a:pPr marL="400050" indent="-285750">
              <a:lnSpc>
                <a:spcPct val="250000"/>
              </a:lnSpc>
              <a:buClr>
                <a:schemeClr val="tx2">
                  <a:lumMod val="75000"/>
                </a:schemeClr>
              </a:buClr>
            </a:pPr>
            <a:r>
              <a:rPr lang="en-GB" sz="2000" b="1" dirty="0" err="1" smtClean="0"/>
              <a:t>LHC</a:t>
            </a:r>
            <a:r>
              <a:rPr lang="en-GB" sz="2000" b="1" dirty="0" smtClean="0"/>
              <a:t> </a:t>
            </a:r>
            <a:r>
              <a:rPr lang="en-GB" sz="2000" b="1" dirty="0" err="1" smtClean="0"/>
              <a:t>R2E</a:t>
            </a:r>
            <a:r>
              <a:rPr lang="en-GB" sz="2000" b="1" dirty="0" smtClean="0"/>
              <a:t> activities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7" name="Title 5"/>
          <p:cNvSpPr txBox="1">
            <a:spLocks/>
          </p:cNvSpPr>
          <p:nvPr/>
        </p:nvSpPr>
        <p:spPr>
          <a:xfrm>
            <a:off x="0" y="10607"/>
            <a:ext cx="9144000" cy="568513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800" b="1" dirty="0"/>
              <a:t> </a:t>
            </a:r>
            <a:r>
              <a:rPr lang="en-GB" sz="2800" b="1" dirty="0" smtClean="0"/>
              <a:t>Introduction</a:t>
            </a:r>
            <a:endParaRPr lang="en-GB" sz="2800" b="1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39956" y="6312694"/>
            <a:ext cx="2895600" cy="539280"/>
          </a:xfrm>
        </p:spPr>
        <p:txBody>
          <a:bodyPr/>
          <a:lstStyle/>
          <a:p>
            <a:r>
              <a:rPr lang="en-US" dirty="0" smtClean="0"/>
              <a:t> </a:t>
            </a:r>
            <a:r>
              <a:rPr lang="en-US" dirty="0" err="1" smtClean="0"/>
              <a:t>Pawel</a:t>
            </a:r>
            <a:r>
              <a:rPr lang="en-US" dirty="0" smtClean="0"/>
              <a:t> </a:t>
            </a:r>
            <a:r>
              <a:rPr lang="en-US" dirty="0" err="1" smtClean="0"/>
              <a:t>Krakowski</a:t>
            </a:r>
            <a:endParaRPr lang="en-US" dirty="0"/>
          </a:p>
        </p:txBody>
      </p:sp>
      <p:sp>
        <p:nvSpPr>
          <p:cNvPr id="10" name="Date Placeholder 3"/>
          <p:cNvSpPr>
            <a:spLocks noGrp="1"/>
          </p:cNvSpPr>
          <p:nvPr>
            <p:ph type="dt" sz="half" idx="2"/>
          </p:nvPr>
        </p:nvSpPr>
        <p:spPr>
          <a:xfrm>
            <a:off x="3238499" y="6312694"/>
            <a:ext cx="2647249" cy="539278"/>
          </a:xfrm>
        </p:spPr>
        <p:txBody>
          <a:bodyPr>
            <a:normAutofit/>
          </a:bodyPr>
          <a:lstStyle/>
          <a:p>
            <a:pPr marL="36576" indent="0" algn="ctr">
              <a:buNone/>
            </a:pPr>
            <a:r>
              <a:rPr lang="fr-CH" sz="900" i="1" dirty="0" smtClean="0">
                <a:solidFill>
                  <a:schemeClr val="bg1"/>
                </a:solidFill>
              </a:rPr>
              <a:t/>
            </a:r>
            <a:br>
              <a:rPr lang="fr-CH" sz="900" i="1" dirty="0" smtClean="0">
                <a:solidFill>
                  <a:schemeClr val="bg1"/>
                </a:solidFill>
              </a:rPr>
            </a:br>
            <a:r>
              <a:rPr lang="en-GB" i="1" dirty="0"/>
              <a:t>Automation Forum-electronics session</a:t>
            </a:r>
            <a:r>
              <a:rPr lang="fr-CH" sz="1000" i="1" dirty="0" smtClean="0">
                <a:solidFill>
                  <a:schemeClr val="bg1"/>
                </a:solidFill>
              </a:rPr>
              <a:t/>
            </a:r>
            <a:br>
              <a:rPr lang="fr-CH" sz="1000" i="1" dirty="0" smtClean="0">
                <a:solidFill>
                  <a:schemeClr val="bg1"/>
                </a:solidFill>
              </a:rPr>
            </a:br>
            <a:r>
              <a:rPr lang="en-US" sz="900" dirty="0" smtClean="0">
                <a:solidFill>
                  <a:schemeClr val="bg1"/>
                </a:solidFill>
              </a:rPr>
              <a:t>11/06/2014</a:t>
            </a:r>
            <a:endParaRPr lang="en-US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553151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10" name="Title 5"/>
          <p:cNvSpPr txBox="1">
            <a:spLocks/>
          </p:cNvSpPr>
          <p:nvPr/>
        </p:nvSpPr>
        <p:spPr>
          <a:xfrm>
            <a:off x="0" y="1"/>
            <a:ext cx="9144000" cy="662939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buClr>
                <a:schemeClr val="tx2"/>
              </a:buClr>
            </a:pPr>
            <a:r>
              <a:rPr lang="en-GB" sz="2400" b="1" dirty="0"/>
              <a:t>Vacuum equipment relocation in </a:t>
            </a:r>
            <a:r>
              <a:rPr lang="en-GB" sz="2400" b="1" dirty="0" err="1"/>
              <a:t>P7</a:t>
            </a:r>
            <a:endParaRPr lang="en-GB" sz="2400" b="1" dirty="0"/>
          </a:p>
        </p:txBody>
      </p:sp>
      <p:sp>
        <p:nvSpPr>
          <p:cNvPr id="20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39956" y="6312694"/>
            <a:ext cx="2895600" cy="539280"/>
          </a:xfrm>
        </p:spPr>
        <p:txBody>
          <a:bodyPr/>
          <a:lstStyle/>
          <a:p>
            <a:r>
              <a:rPr lang="en-US" dirty="0" smtClean="0"/>
              <a:t> </a:t>
            </a:r>
            <a:r>
              <a:rPr lang="en-US" dirty="0" err="1" smtClean="0"/>
              <a:t>Pawel</a:t>
            </a:r>
            <a:r>
              <a:rPr lang="en-US" dirty="0" smtClean="0"/>
              <a:t> </a:t>
            </a:r>
            <a:r>
              <a:rPr lang="en-US" dirty="0" err="1" smtClean="0"/>
              <a:t>Krakowski</a:t>
            </a:r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60960" y="662940"/>
            <a:ext cx="4930140" cy="5433976"/>
          </a:xfrm>
          <a:prstGeom prst="rect">
            <a:avLst/>
          </a:prstGeom>
        </p:spPr>
        <p:txBody>
          <a:bodyPr wrap="square">
            <a:noAutofit/>
          </a:bodyPr>
          <a:lstStyle/>
          <a:p>
            <a:pPr marL="117475"/>
            <a:r>
              <a:rPr lang="en-GB" dirty="0" smtClean="0"/>
              <a:t>48 </a:t>
            </a:r>
            <a:r>
              <a:rPr lang="en-GB" dirty="0"/>
              <a:t>patch panels </a:t>
            </a:r>
            <a:r>
              <a:rPr lang="en-GB" dirty="0" smtClean="0"/>
              <a:t>installed in </a:t>
            </a:r>
            <a:r>
              <a:rPr lang="en-GB" dirty="0" err="1" smtClean="0"/>
              <a:t>UJ76</a:t>
            </a:r>
            <a:endParaRPr lang="en-GB" dirty="0" smtClean="0"/>
          </a:p>
          <a:p>
            <a:pPr marL="117475"/>
            <a:endParaRPr lang="en-GB" dirty="0"/>
          </a:p>
          <a:p>
            <a:pPr marL="117475"/>
            <a:r>
              <a:rPr lang="en-GB" dirty="0" smtClean="0"/>
              <a:t>8 of 27 existing </a:t>
            </a:r>
            <a:r>
              <a:rPr lang="en-GB" dirty="0"/>
              <a:t>racks </a:t>
            </a:r>
            <a:r>
              <a:rPr lang="en-GB" dirty="0" smtClean="0"/>
              <a:t>used </a:t>
            </a:r>
          </a:p>
          <a:p>
            <a:pPr marL="117475"/>
            <a:r>
              <a:rPr lang="en-GB" dirty="0" smtClean="0"/>
              <a:t> </a:t>
            </a:r>
          </a:p>
          <a:p>
            <a:pPr marL="117475"/>
            <a:r>
              <a:rPr lang="en-GB" dirty="0" smtClean="0"/>
              <a:t>patch </a:t>
            </a:r>
            <a:r>
              <a:rPr lang="en-GB" dirty="0"/>
              <a:t>panel </a:t>
            </a:r>
            <a:r>
              <a:rPr lang="en-GB" dirty="0" smtClean="0"/>
              <a:t>groups </a:t>
            </a:r>
            <a:r>
              <a:rPr lang="en-GB" dirty="0"/>
              <a:t>the same </a:t>
            </a:r>
            <a:r>
              <a:rPr lang="en-GB" dirty="0" smtClean="0"/>
              <a:t>equipment</a:t>
            </a:r>
          </a:p>
          <a:p>
            <a:pPr marL="117475"/>
            <a:endParaRPr lang="en-GB" dirty="0" smtClean="0"/>
          </a:p>
          <a:p>
            <a:pPr marL="117475"/>
            <a:endParaRPr lang="en-GB" dirty="0"/>
          </a:p>
          <a:p>
            <a:pPr marL="117475" algn="just"/>
            <a:r>
              <a:rPr lang="en-GB" dirty="0" smtClean="0"/>
              <a:t>~ 280 </a:t>
            </a:r>
            <a:r>
              <a:rPr lang="en-GB" dirty="0"/>
              <a:t>cables </a:t>
            </a:r>
            <a:r>
              <a:rPr lang="en-GB" dirty="0" smtClean="0"/>
              <a:t>extended </a:t>
            </a:r>
            <a:r>
              <a:rPr lang="en-GB" dirty="0"/>
              <a:t>from the </a:t>
            </a:r>
            <a:r>
              <a:rPr lang="en-GB" dirty="0" err="1"/>
              <a:t>UJ76</a:t>
            </a:r>
            <a:r>
              <a:rPr lang="en-GB" dirty="0"/>
              <a:t> </a:t>
            </a:r>
            <a:r>
              <a:rPr lang="en-GB" dirty="0" smtClean="0"/>
              <a:t>to</a:t>
            </a:r>
            <a:br>
              <a:rPr lang="en-GB" dirty="0" smtClean="0"/>
            </a:br>
            <a:r>
              <a:rPr lang="en-GB" dirty="0" smtClean="0"/>
              <a:t> </a:t>
            </a:r>
            <a:r>
              <a:rPr lang="en-GB" dirty="0"/>
              <a:t>the </a:t>
            </a:r>
            <a:r>
              <a:rPr lang="en-GB" dirty="0" err="1"/>
              <a:t>TZ76</a:t>
            </a:r>
            <a:r>
              <a:rPr lang="en-GB" dirty="0"/>
              <a:t> by a maximum length of </a:t>
            </a:r>
            <a:r>
              <a:rPr lang="en-GB" dirty="0" smtClean="0"/>
              <a:t> ~</a:t>
            </a:r>
            <a:r>
              <a:rPr lang="en-GB" dirty="0" err="1" smtClean="0"/>
              <a:t>180m</a:t>
            </a:r>
            <a:endParaRPr lang="en-GB" dirty="0" smtClean="0"/>
          </a:p>
          <a:p>
            <a:pPr marL="117475"/>
            <a:endParaRPr lang="en-GB" dirty="0"/>
          </a:p>
          <a:p>
            <a:pPr marL="117475"/>
            <a:endParaRPr lang="en-GB" dirty="0"/>
          </a:p>
        </p:txBody>
      </p:sp>
      <p:pic>
        <p:nvPicPr>
          <p:cNvPr id="4103" name="Picture 7"/>
          <p:cNvPicPr preferRelativeResize="0">
            <a:picLocks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6333" y="4670836"/>
            <a:ext cx="2251243" cy="14416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4" name="Picture 8"/>
          <p:cNvPicPr preferRelativeResize="0">
            <a:picLocks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26541" y="3728003"/>
            <a:ext cx="1962424" cy="20481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5" name="Picture 9"/>
          <p:cNvPicPr preferRelativeResize="0">
            <a:picLocks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03835" y="3748406"/>
            <a:ext cx="1971950" cy="20291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1369" y="3215000"/>
            <a:ext cx="1912685" cy="2911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8" name="Picture 12" descr="G:\Departments\TE\Groups\VSC\ICM\Users\KRAKOWSKI\R2E\Rack\pictures.racks_05_08\2013-10-01 15.01.55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8987" y="3215000"/>
            <a:ext cx="2251243" cy="13004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0" name="Picture 14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8988" y="662940"/>
            <a:ext cx="4215066" cy="24612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" name="Date Placeholder 3"/>
          <p:cNvSpPr>
            <a:spLocks noGrp="1"/>
          </p:cNvSpPr>
          <p:nvPr>
            <p:ph type="dt" sz="half" idx="2"/>
          </p:nvPr>
        </p:nvSpPr>
        <p:spPr>
          <a:xfrm>
            <a:off x="3238499" y="6461758"/>
            <a:ext cx="2647249" cy="390212"/>
          </a:xfrm>
        </p:spPr>
        <p:txBody>
          <a:bodyPr>
            <a:normAutofit lnSpcReduction="10000"/>
          </a:bodyPr>
          <a:lstStyle/>
          <a:p>
            <a:pPr marL="36576" indent="0" algn="ctr">
              <a:buNone/>
            </a:pPr>
            <a:r>
              <a:rPr lang="fr-CH" sz="200" i="1" dirty="0" smtClean="0">
                <a:solidFill>
                  <a:schemeClr val="bg1"/>
                </a:solidFill>
              </a:rPr>
              <a:t/>
            </a:r>
            <a:br>
              <a:rPr lang="fr-CH" sz="200" i="1" dirty="0" smtClean="0">
                <a:solidFill>
                  <a:schemeClr val="bg1"/>
                </a:solidFill>
              </a:rPr>
            </a:br>
            <a:r>
              <a:rPr lang="en-GB" sz="900" i="1" dirty="0">
                <a:solidFill>
                  <a:schemeClr val="bg1"/>
                </a:solidFill>
              </a:rPr>
              <a:t>Automation Forum-electronics session</a:t>
            </a:r>
            <a:r>
              <a:rPr lang="fr-CH" sz="200" i="1" dirty="0" smtClean="0">
                <a:solidFill>
                  <a:schemeClr val="bg1"/>
                </a:solidFill>
              </a:rPr>
              <a:t/>
            </a:r>
            <a:br>
              <a:rPr lang="fr-CH" sz="200" i="1" dirty="0" smtClean="0">
                <a:solidFill>
                  <a:schemeClr val="bg1"/>
                </a:solidFill>
              </a:rPr>
            </a:br>
            <a:r>
              <a:rPr lang="en-US" sz="900" dirty="0" smtClean="0">
                <a:solidFill>
                  <a:schemeClr val="bg1"/>
                </a:solidFill>
              </a:rPr>
              <a:t>11/06/2014</a:t>
            </a:r>
            <a:endParaRPr lang="en-US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8610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4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4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4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4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6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13" name="Picture 3" descr="\\cern.ch\dfs\Users\p\pakrakow\Desktop\IMG_20140924_17523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1303" y="4593851"/>
            <a:ext cx="2019612" cy="1447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4" name="Picture 2" descr="G:\Departments\TE\Groups\VSC\ICM\Users\KRAKOWSKI\Radiation levels LHC - ALL\TZ76_rad.to.distance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8600" y="3065032"/>
            <a:ext cx="5105400" cy="30576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Content Placeholder 2"/>
          <p:cNvSpPr>
            <a:spLocks noGrp="1"/>
          </p:cNvSpPr>
          <p:nvPr>
            <p:ph sz="half" idx="2"/>
          </p:nvPr>
        </p:nvSpPr>
        <p:spPr>
          <a:xfrm>
            <a:off x="0" y="906240"/>
            <a:ext cx="4549775" cy="3703435"/>
          </a:xfrm>
        </p:spPr>
        <p:txBody>
          <a:bodyPr>
            <a:normAutofit/>
          </a:bodyPr>
          <a:lstStyle/>
          <a:p>
            <a:pPr marL="117475" indent="0">
              <a:buClr>
                <a:schemeClr val="tx2">
                  <a:lumMod val="75000"/>
                </a:schemeClr>
              </a:buClr>
              <a:buNone/>
            </a:pPr>
            <a:r>
              <a:rPr lang="en-GB" sz="1800" dirty="0" smtClean="0"/>
              <a:t>All equipment relocated to </a:t>
            </a:r>
            <a:r>
              <a:rPr lang="en-GB" sz="1800" dirty="0" err="1" smtClean="0"/>
              <a:t>TZ76</a:t>
            </a:r>
            <a:r>
              <a:rPr lang="en-GB" sz="1800" dirty="0" smtClean="0"/>
              <a:t> corridor </a:t>
            </a:r>
          </a:p>
          <a:p>
            <a:pPr marL="117475" indent="0">
              <a:buClr>
                <a:schemeClr val="tx2">
                  <a:lumMod val="75000"/>
                </a:schemeClr>
              </a:buClr>
              <a:buNone/>
            </a:pPr>
            <a:endParaRPr lang="en-GB" sz="1800" dirty="0"/>
          </a:p>
          <a:p>
            <a:pPr marL="117475" indent="0">
              <a:buClr>
                <a:schemeClr val="tx2">
                  <a:lumMod val="75000"/>
                </a:schemeClr>
              </a:buClr>
              <a:buNone/>
            </a:pPr>
            <a:r>
              <a:rPr lang="en-GB" sz="1800" dirty="0" smtClean="0"/>
              <a:t>~</a:t>
            </a:r>
            <a:r>
              <a:rPr lang="en-GB" sz="1800" dirty="0" smtClean="0"/>
              <a:t>200 </a:t>
            </a:r>
            <a:r>
              <a:rPr lang="en-GB" sz="1800" dirty="0"/>
              <a:t>new </a:t>
            </a:r>
            <a:r>
              <a:rPr lang="en-GB" sz="1800" dirty="0" err="1" smtClean="0"/>
              <a:t>interracks</a:t>
            </a:r>
            <a:r>
              <a:rPr lang="en-GB" sz="1800" dirty="0" smtClean="0"/>
              <a:t> cables installed</a:t>
            </a:r>
          </a:p>
          <a:p>
            <a:pPr marL="117475" indent="0">
              <a:buClr>
                <a:schemeClr val="tx2">
                  <a:lumMod val="75000"/>
                </a:schemeClr>
              </a:buClr>
              <a:buNone/>
            </a:pPr>
            <a:endParaRPr lang="en-GB" sz="1800" dirty="0" smtClean="0"/>
          </a:p>
          <a:p>
            <a:pPr marL="117475" indent="0">
              <a:buClr>
                <a:schemeClr val="tx2">
                  <a:lumMod val="75000"/>
                </a:schemeClr>
              </a:buClr>
              <a:buNone/>
            </a:pPr>
            <a:r>
              <a:rPr lang="en-GB" sz="1800" dirty="0" smtClean="0"/>
              <a:t>The </a:t>
            </a:r>
            <a:r>
              <a:rPr lang="en-GB" sz="1800" dirty="0"/>
              <a:t>closest Vacuum rack </a:t>
            </a:r>
            <a:r>
              <a:rPr lang="en-GB" sz="1800" dirty="0" smtClean="0"/>
              <a:t>is </a:t>
            </a:r>
            <a:r>
              <a:rPr lang="en-GB" sz="1800" dirty="0"/>
              <a:t>located </a:t>
            </a:r>
            <a:r>
              <a:rPr lang="en-GB" sz="1800" dirty="0" smtClean="0"/>
              <a:t>more than 100 </a:t>
            </a:r>
            <a:r>
              <a:rPr lang="en-GB" sz="1800" dirty="0"/>
              <a:t>m from </a:t>
            </a:r>
            <a:r>
              <a:rPr lang="en-GB" sz="1800" dirty="0" err="1"/>
              <a:t>UJ76</a:t>
            </a:r>
            <a:r>
              <a:rPr lang="en-GB" sz="1800" dirty="0"/>
              <a:t> access doors, where the </a:t>
            </a:r>
            <a:r>
              <a:rPr lang="en-GB" sz="1800" dirty="0" smtClean="0"/>
              <a:t>flux </a:t>
            </a:r>
            <a:r>
              <a:rPr lang="en-GB" sz="1800" dirty="0" smtClean="0"/>
              <a:t>is</a:t>
            </a:r>
          </a:p>
          <a:p>
            <a:pPr marL="117475" indent="0">
              <a:buClr>
                <a:schemeClr val="tx2">
                  <a:lumMod val="75000"/>
                </a:schemeClr>
              </a:buClr>
              <a:buNone/>
            </a:pPr>
            <a:r>
              <a:rPr lang="en-GB" sz="2000" dirty="0" smtClean="0"/>
              <a:t> 	</a:t>
            </a:r>
            <a:r>
              <a:rPr lang="en-GB" sz="2800" b="1" dirty="0" smtClean="0">
                <a:solidFill>
                  <a:srgbClr val="00B050"/>
                </a:solidFill>
              </a:rPr>
              <a:t>   </a:t>
            </a:r>
            <a:r>
              <a:rPr lang="en-GB" sz="2000" b="1" dirty="0" smtClean="0">
                <a:solidFill>
                  <a:srgbClr val="00B050"/>
                </a:solidFill>
              </a:rPr>
              <a:t>&lt;</a:t>
            </a:r>
            <a:r>
              <a:rPr lang="en-GB" sz="2000" b="1" dirty="0" smtClean="0">
                <a:solidFill>
                  <a:srgbClr val="FF0000"/>
                </a:solidFill>
              </a:rPr>
              <a:t> </a:t>
            </a:r>
            <a:r>
              <a:rPr lang="en-GB" sz="2000" b="1" dirty="0" err="1" smtClean="0">
                <a:solidFill>
                  <a:srgbClr val="00B050"/>
                </a:solidFill>
              </a:rPr>
              <a:t>1E+6</a:t>
            </a:r>
            <a:r>
              <a:rPr lang="en-GB" sz="2000" b="1" dirty="0" smtClean="0">
                <a:solidFill>
                  <a:srgbClr val="00B050"/>
                </a:solidFill>
              </a:rPr>
              <a:t> [cm</a:t>
            </a:r>
            <a:r>
              <a:rPr lang="en-GB" sz="1800" b="1" baseline="30000" dirty="0" smtClean="0">
                <a:solidFill>
                  <a:srgbClr val="00B050"/>
                </a:solidFill>
              </a:rPr>
              <a:t>-</a:t>
            </a:r>
            <a:r>
              <a:rPr lang="en-GB" sz="1800" b="1" baseline="30000" dirty="0" err="1" smtClean="0">
                <a:solidFill>
                  <a:srgbClr val="00B050"/>
                </a:solidFill>
              </a:rPr>
              <a:t>2</a:t>
            </a:r>
            <a:r>
              <a:rPr lang="en-GB" sz="2000" b="1" dirty="0" err="1" smtClean="0">
                <a:solidFill>
                  <a:srgbClr val="00B050"/>
                </a:solidFill>
              </a:rPr>
              <a:t>y</a:t>
            </a:r>
            <a:r>
              <a:rPr lang="en-GB" sz="2000" b="1" baseline="30000" dirty="0" smtClean="0">
                <a:solidFill>
                  <a:srgbClr val="00B050"/>
                </a:solidFill>
              </a:rPr>
              <a:t>-1</a:t>
            </a:r>
            <a:r>
              <a:rPr lang="en-GB" sz="2000" b="1" dirty="0" smtClean="0">
                <a:solidFill>
                  <a:srgbClr val="00B050"/>
                </a:solidFill>
              </a:rPr>
              <a:t>]</a:t>
            </a:r>
          </a:p>
          <a:p>
            <a:pPr marL="117475" indent="0">
              <a:buClr>
                <a:schemeClr val="tx2">
                  <a:lumMod val="75000"/>
                </a:schemeClr>
              </a:buClr>
              <a:buNone/>
            </a:pPr>
            <a:r>
              <a:rPr lang="en-GB" sz="2000" b="1" dirty="0" smtClean="0">
                <a:solidFill>
                  <a:srgbClr val="00B050"/>
                </a:solidFill>
              </a:rPr>
              <a:t>Considered as safe for electronics</a:t>
            </a:r>
            <a:endParaRPr lang="en-GB" sz="2000" b="1" dirty="0">
              <a:solidFill>
                <a:srgbClr val="00B050"/>
              </a:solidFill>
            </a:endParaRPr>
          </a:p>
          <a:p>
            <a:pPr marL="117475" indent="0" algn="just">
              <a:buClr>
                <a:schemeClr val="accent1">
                  <a:lumMod val="10000"/>
                </a:schemeClr>
              </a:buClr>
              <a:buNone/>
            </a:pPr>
            <a:endParaRPr lang="en-GB" sz="2000" dirty="0">
              <a:solidFill>
                <a:srgbClr val="FF0000"/>
              </a:solidFill>
            </a:endParaRPr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39956" y="6312694"/>
            <a:ext cx="2895600" cy="539280"/>
          </a:xfrm>
        </p:spPr>
        <p:txBody>
          <a:bodyPr/>
          <a:lstStyle/>
          <a:p>
            <a:r>
              <a:rPr lang="en-US" dirty="0" smtClean="0"/>
              <a:t> </a:t>
            </a:r>
            <a:r>
              <a:rPr lang="en-US" dirty="0" err="1" smtClean="0"/>
              <a:t>Pawel</a:t>
            </a:r>
            <a:r>
              <a:rPr lang="en-US" dirty="0" smtClean="0"/>
              <a:t> </a:t>
            </a:r>
            <a:r>
              <a:rPr lang="en-US" dirty="0" err="1" smtClean="0"/>
              <a:t>Krakowski</a:t>
            </a:r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 rot="10800000">
            <a:off x="4800599" y="3395656"/>
            <a:ext cx="4039224" cy="2414587"/>
          </a:xfrm>
          <a:prstGeom prst="rect">
            <a:avLst/>
          </a:prstGeom>
          <a:gradFill flip="none" rotWithShape="1">
            <a:gsLst>
              <a:gs pos="100000">
                <a:srgbClr val="FF0000">
                  <a:alpha val="40000"/>
                </a:srgbClr>
              </a:gs>
              <a:gs pos="0">
                <a:srgbClr val="00B050">
                  <a:alpha val="40000"/>
                </a:srgbClr>
              </a:gs>
              <a:gs pos="51000">
                <a:srgbClr val="FFC000">
                  <a:alpha val="40000"/>
                </a:srgbClr>
              </a:gs>
            </a:gsLst>
            <a:lin ang="5400000" scaled="1"/>
            <a:tileRect/>
          </a:gra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Arc 3"/>
          <p:cNvSpPr/>
          <p:nvPr/>
        </p:nvSpPr>
        <p:spPr>
          <a:xfrm rot="11628935">
            <a:off x="4320271" y="2610307"/>
            <a:ext cx="9647455" cy="2468566"/>
          </a:xfrm>
          <a:prstGeom prst="arc">
            <a:avLst>
              <a:gd name="adj1" fmla="val 16200433"/>
              <a:gd name="adj2" fmla="val 21119183"/>
            </a:avLst>
          </a:prstGeom>
          <a:ln w="38100">
            <a:solidFill>
              <a:schemeClr val="tx2"/>
            </a:solidFill>
            <a:headEnd type="arrow" w="med" len="med"/>
            <a:tailEnd type="none" w="med" len="med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/>
          <p:cNvSpPr/>
          <p:nvPr/>
        </p:nvSpPr>
        <p:spPr>
          <a:xfrm>
            <a:off x="7937013" y="5332214"/>
            <a:ext cx="90281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28600" indent="0">
              <a:buClr>
                <a:schemeClr val="tx2">
                  <a:lumMod val="75000"/>
                </a:schemeClr>
              </a:buClr>
              <a:buNone/>
            </a:pPr>
            <a:r>
              <a:rPr lang="en-GB" b="1" dirty="0" smtClean="0">
                <a:solidFill>
                  <a:srgbClr val="00B050"/>
                </a:solidFill>
              </a:rPr>
              <a:t>Safe</a:t>
            </a:r>
            <a:endParaRPr lang="en-GB" b="1" dirty="0">
              <a:solidFill>
                <a:srgbClr val="00B050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7513819" y="3494546"/>
            <a:ext cx="132600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28600" indent="0">
              <a:buClr>
                <a:schemeClr val="tx2">
                  <a:lumMod val="75000"/>
                </a:schemeClr>
              </a:buClr>
              <a:buNone/>
            </a:pPr>
            <a:r>
              <a:rPr lang="en-GB" b="1" dirty="0" smtClean="0">
                <a:solidFill>
                  <a:srgbClr val="FF0000"/>
                </a:solidFill>
              </a:rPr>
              <a:t>Not safe</a:t>
            </a:r>
            <a:endParaRPr lang="en-GB" b="1" dirty="0">
              <a:solidFill>
                <a:srgbClr val="FF0000"/>
              </a:solidFill>
            </a:endParaRPr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0599" y="921116"/>
            <a:ext cx="4039224" cy="2143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" name="Freeform 24"/>
          <p:cNvSpPr/>
          <p:nvPr/>
        </p:nvSpPr>
        <p:spPr>
          <a:xfrm>
            <a:off x="4794069" y="1597025"/>
            <a:ext cx="2702148" cy="1327150"/>
          </a:xfrm>
          <a:custGeom>
            <a:avLst/>
            <a:gdLst>
              <a:gd name="connsiteX0" fmla="*/ 3356 w 2702148"/>
              <a:gd name="connsiteY0" fmla="*/ 1028700 h 1295400"/>
              <a:gd name="connsiteX1" fmla="*/ 3356 w 2702148"/>
              <a:gd name="connsiteY1" fmla="*/ 1028700 h 1295400"/>
              <a:gd name="connsiteX2" fmla="*/ 3356 w 2702148"/>
              <a:gd name="connsiteY2" fmla="*/ 1231900 h 1295400"/>
              <a:gd name="connsiteX3" fmla="*/ 9706 w 2702148"/>
              <a:gd name="connsiteY3" fmla="*/ 1295400 h 1295400"/>
              <a:gd name="connsiteX4" fmla="*/ 22406 w 2702148"/>
              <a:gd name="connsiteY4" fmla="*/ 1285875 h 1295400"/>
              <a:gd name="connsiteX5" fmla="*/ 41456 w 2702148"/>
              <a:gd name="connsiteY5" fmla="*/ 1273175 h 1295400"/>
              <a:gd name="connsiteX6" fmla="*/ 47806 w 2702148"/>
              <a:gd name="connsiteY6" fmla="*/ 1263650 h 1295400"/>
              <a:gd name="connsiteX7" fmla="*/ 60506 w 2702148"/>
              <a:gd name="connsiteY7" fmla="*/ 1257300 h 1295400"/>
              <a:gd name="connsiteX8" fmla="*/ 70031 w 2702148"/>
              <a:gd name="connsiteY8" fmla="*/ 1250950 h 1295400"/>
              <a:gd name="connsiteX9" fmla="*/ 85906 w 2702148"/>
              <a:gd name="connsiteY9" fmla="*/ 1247775 h 1295400"/>
              <a:gd name="connsiteX10" fmla="*/ 136706 w 2702148"/>
              <a:gd name="connsiteY10" fmla="*/ 1241425 h 1295400"/>
              <a:gd name="connsiteX11" fmla="*/ 165281 w 2702148"/>
              <a:gd name="connsiteY11" fmla="*/ 1235075 h 1295400"/>
              <a:gd name="connsiteX12" fmla="*/ 184331 w 2702148"/>
              <a:gd name="connsiteY12" fmla="*/ 1222375 h 1295400"/>
              <a:gd name="connsiteX13" fmla="*/ 197031 w 2702148"/>
              <a:gd name="connsiteY13" fmla="*/ 1212850 h 1295400"/>
              <a:gd name="connsiteX14" fmla="*/ 206556 w 2702148"/>
              <a:gd name="connsiteY14" fmla="*/ 1209675 h 1295400"/>
              <a:gd name="connsiteX15" fmla="*/ 216081 w 2702148"/>
              <a:gd name="connsiteY15" fmla="*/ 1203325 h 1295400"/>
              <a:gd name="connsiteX16" fmla="*/ 247831 w 2702148"/>
              <a:gd name="connsiteY16" fmla="*/ 1196975 h 1295400"/>
              <a:gd name="connsiteX17" fmla="*/ 266881 w 2702148"/>
              <a:gd name="connsiteY17" fmla="*/ 1190625 h 1295400"/>
              <a:gd name="connsiteX18" fmla="*/ 304981 w 2702148"/>
              <a:gd name="connsiteY18" fmla="*/ 1177925 h 1295400"/>
              <a:gd name="connsiteX19" fmla="*/ 314506 w 2702148"/>
              <a:gd name="connsiteY19" fmla="*/ 1174750 h 1295400"/>
              <a:gd name="connsiteX20" fmla="*/ 324031 w 2702148"/>
              <a:gd name="connsiteY20" fmla="*/ 1171575 h 1295400"/>
              <a:gd name="connsiteX21" fmla="*/ 349431 w 2702148"/>
              <a:gd name="connsiteY21" fmla="*/ 1165225 h 1295400"/>
              <a:gd name="connsiteX22" fmla="*/ 358956 w 2702148"/>
              <a:gd name="connsiteY22" fmla="*/ 1162050 h 1295400"/>
              <a:gd name="connsiteX23" fmla="*/ 387531 w 2702148"/>
              <a:gd name="connsiteY23" fmla="*/ 1155700 h 1295400"/>
              <a:gd name="connsiteX24" fmla="*/ 406581 w 2702148"/>
              <a:gd name="connsiteY24" fmla="*/ 1149350 h 1295400"/>
              <a:gd name="connsiteX25" fmla="*/ 416106 w 2702148"/>
              <a:gd name="connsiteY25" fmla="*/ 1146175 h 1295400"/>
              <a:gd name="connsiteX26" fmla="*/ 435156 w 2702148"/>
              <a:gd name="connsiteY26" fmla="*/ 1133475 h 1295400"/>
              <a:gd name="connsiteX27" fmla="*/ 444681 w 2702148"/>
              <a:gd name="connsiteY27" fmla="*/ 1130300 h 1295400"/>
              <a:gd name="connsiteX28" fmla="*/ 463731 w 2702148"/>
              <a:gd name="connsiteY28" fmla="*/ 1120775 h 1295400"/>
              <a:gd name="connsiteX29" fmla="*/ 473256 w 2702148"/>
              <a:gd name="connsiteY29" fmla="*/ 1111250 h 1295400"/>
              <a:gd name="connsiteX30" fmla="*/ 485956 w 2702148"/>
              <a:gd name="connsiteY30" fmla="*/ 1108075 h 1295400"/>
              <a:gd name="connsiteX31" fmla="*/ 505006 w 2702148"/>
              <a:gd name="connsiteY31" fmla="*/ 1101725 h 1295400"/>
              <a:gd name="connsiteX32" fmla="*/ 533581 w 2702148"/>
              <a:gd name="connsiteY32" fmla="*/ 1092200 h 1295400"/>
              <a:gd name="connsiteX33" fmla="*/ 543106 w 2702148"/>
              <a:gd name="connsiteY33" fmla="*/ 1089025 h 1295400"/>
              <a:gd name="connsiteX34" fmla="*/ 552631 w 2702148"/>
              <a:gd name="connsiteY34" fmla="*/ 1085850 h 1295400"/>
              <a:gd name="connsiteX35" fmla="*/ 565331 w 2702148"/>
              <a:gd name="connsiteY35" fmla="*/ 1082675 h 1295400"/>
              <a:gd name="connsiteX36" fmla="*/ 584381 w 2702148"/>
              <a:gd name="connsiteY36" fmla="*/ 1076325 h 1295400"/>
              <a:gd name="connsiteX37" fmla="*/ 593906 w 2702148"/>
              <a:gd name="connsiteY37" fmla="*/ 1069975 h 1295400"/>
              <a:gd name="connsiteX38" fmla="*/ 612956 w 2702148"/>
              <a:gd name="connsiteY38" fmla="*/ 1063625 h 1295400"/>
              <a:gd name="connsiteX39" fmla="*/ 622481 w 2702148"/>
              <a:gd name="connsiteY39" fmla="*/ 1060450 h 1295400"/>
              <a:gd name="connsiteX40" fmla="*/ 635181 w 2702148"/>
              <a:gd name="connsiteY40" fmla="*/ 1054100 h 1295400"/>
              <a:gd name="connsiteX41" fmla="*/ 644706 w 2702148"/>
              <a:gd name="connsiteY41" fmla="*/ 1047750 h 1295400"/>
              <a:gd name="connsiteX42" fmla="*/ 654231 w 2702148"/>
              <a:gd name="connsiteY42" fmla="*/ 1044575 h 1295400"/>
              <a:gd name="connsiteX43" fmla="*/ 666931 w 2702148"/>
              <a:gd name="connsiteY43" fmla="*/ 1038225 h 1295400"/>
              <a:gd name="connsiteX44" fmla="*/ 695506 w 2702148"/>
              <a:gd name="connsiteY44" fmla="*/ 1028700 h 1295400"/>
              <a:gd name="connsiteX45" fmla="*/ 705031 w 2702148"/>
              <a:gd name="connsiteY45" fmla="*/ 1022350 h 1295400"/>
              <a:gd name="connsiteX46" fmla="*/ 736781 w 2702148"/>
              <a:gd name="connsiteY46" fmla="*/ 1012825 h 1295400"/>
              <a:gd name="connsiteX47" fmla="*/ 759006 w 2702148"/>
              <a:gd name="connsiteY47" fmla="*/ 1003300 h 1295400"/>
              <a:gd name="connsiteX48" fmla="*/ 768531 w 2702148"/>
              <a:gd name="connsiteY48" fmla="*/ 996950 h 1295400"/>
              <a:gd name="connsiteX49" fmla="*/ 797106 w 2702148"/>
              <a:gd name="connsiteY49" fmla="*/ 987425 h 1295400"/>
              <a:gd name="connsiteX50" fmla="*/ 806631 w 2702148"/>
              <a:gd name="connsiteY50" fmla="*/ 984250 h 1295400"/>
              <a:gd name="connsiteX51" fmla="*/ 832031 w 2702148"/>
              <a:gd name="connsiteY51" fmla="*/ 974725 h 1295400"/>
              <a:gd name="connsiteX52" fmla="*/ 863781 w 2702148"/>
              <a:gd name="connsiteY52" fmla="*/ 955675 h 1295400"/>
              <a:gd name="connsiteX53" fmla="*/ 886006 w 2702148"/>
              <a:gd name="connsiteY53" fmla="*/ 949325 h 1295400"/>
              <a:gd name="connsiteX54" fmla="*/ 895531 w 2702148"/>
              <a:gd name="connsiteY54" fmla="*/ 939800 h 1295400"/>
              <a:gd name="connsiteX55" fmla="*/ 908231 w 2702148"/>
              <a:gd name="connsiteY55" fmla="*/ 936625 h 1295400"/>
              <a:gd name="connsiteX56" fmla="*/ 927281 w 2702148"/>
              <a:gd name="connsiteY56" fmla="*/ 930275 h 1295400"/>
              <a:gd name="connsiteX57" fmla="*/ 939981 w 2702148"/>
              <a:gd name="connsiteY57" fmla="*/ 927100 h 1295400"/>
              <a:gd name="connsiteX58" fmla="*/ 962206 w 2702148"/>
              <a:gd name="connsiteY58" fmla="*/ 917575 h 1295400"/>
              <a:gd name="connsiteX59" fmla="*/ 981256 w 2702148"/>
              <a:gd name="connsiteY59" fmla="*/ 911225 h 1295400"/>
              <a:gd name="connsiteX60" fmla="*/ 1013006 w 2702148"/>
              <a:gd name="connsiteY60" fmla="*/ 898525 h 1295400"/>
              <a:gd name="connsiteX61" fmla="*/ 1022531 w 2702148"/>
              <a:gd name="connsiteY61" fmla="*/ 895350 h 1295400"/>
              <a:gd name="connsiteX62" fmla="*/ 1044756 w 2702148"/>
              <a:gd name="connsiteY62" fmla="*/ 882650 h 1295400"/>
              <a:gd name="connsiteX63" fmla="*/ 1063806 w 2702148"/>
              <a:gd name="connsiteY63" fmla="*/ 876300 h 1295400"/>
              <a:gd name="connsiteX64" fmla="*/ 1073331 w 2702148"/>
              <a:gd name="connsiteY64" fmla="*/ 873125 h 1295400"/>
              <a:gd name="connsiteX65" fmla="*/ 1082856 w 2702148"/>
              <a:gd name="connsiteY65" fmla="*/ 866775 h 1295400"/>
              <a:gd name="connsiteX66" fmla="*/ 1105081 w 2702148"/>
              <a:gd name="connsiteY66" fmla="*/ 860425 h 1295400"/>
              <a:gd name="connsiteX67" fmla="*/ 1136831 w 2702148"/>
              <a:gd name="connsiteY67" fmla="*/ 847725 h 1295400"/>
              <a:gd name="connsiteX68" fmla="*/ 1149531 w 2702148"/>
              <a:gd name="connsiteY68" fmla="*/ 841375 h 1295400"/>
              <a:gd name="connsiteX69" fmla="*/ 1159056 w 2702148"/>
              <a:gd name="connsiteY69" fmla="*/ 835025 h 1295400"/>
              <a:gd name="connsiteX70" fmla="*/ 1168581 w 2702148"/>
              <a:gd name="connsiteY70" fmla="*/ 831850 h 1295400"/>
              <a:gd name="connsiteX71" fmla="*/ 1178106 w 2702148"/>
              <a:gd name="connsiteY71" fmla="*/ 825500 h 1295400"/>
              <a:gd name="connsiteX72" fmla="*/ 1209856 w 2702148"/>
              <a:gd name="connsiteY72" fmla="*/ 815975 h 1295400"/>
              <a:gd name="connsiteX73" fmla="*/ 1228906 w 2702148"/>
              <a:gd name="connsiteY73" fmla="*/ 806450 h 1295400"/>
              <a:gd name="connsiteX74" fmla="*/ 1238431 w 2702148"/>
              <a:gd name="connsiteY74" fmla="*/ 800100 h 1295400"/>
              <a:gd name="connsiteX75" fmla="*/ 1251131 w 2702148"/>
              <a:gd name="connsiteY75" fmla="*/ 796925 h 1295400"/>
              <a:gd name="connsiteX76" fmla="*/ 1260656 w 2702148"/>
              <a:gd name="connsiteY76" fmla="*/ 793750 h 1295400"/>
              <a:gd name="connsiteX77" fmla="*/ 1270181 w 2702148"/>
              <a:gd name="connsiteY77" fmla="*/ 784225 h 1295400"/>
              <a:gd name="connsiteX78" fmla="*/ 1282881 w 2702148"/>
              <a:gd name="connsiteY78" fmla="*/ 781050 h 1295400"/>
              <a:gd name="connsiteX79" fmla="*/ 1305106 w 2702148"/>
              <a:gd name="connsiteY79" fmla="*/ 768350 h 1295400"/>
              <a:gd name="connsiteX80" fmla="*/ 1314631 w 2702148"/>
              <a:gd name="connsiteY80" fmla="*/ 765175 h 1295400"/>
              <a:gd name="connsiteX81" fmla="*/ 1333681 w 2702148"/>
              <a:gd name="connsiteY81" fmla="*/ 752475 h 1295400"/>
              <a:gd name="connsiteX82" fmla="*/ 1355906 w 2702148"/>
              <a:gd name="connsiteY82" fmla="*/ 742950 h 1295400"/>
              <a:gd name="connsiteX83" fmla="*/ 1365431 w 2702148"/>
              <a:gd name="connsiteY83" fmla="*/ 736600 h 1295400"/>
              <a:gd name="connsiteX84" fmla="*/ 1374956 w 2702148"/>
              <a:gd name="connsiteY84" fmla="*/ 733425 h 1295400"/>
              <a:gd name="connsiteX85" fmla="*/ 1403531 w 2702148"/>
              <a:gd name="connsiteY85" fmla="*/ 720725 h 1295400"/>
              <a:gd name="connsiteX86" fmla="*/ 1419406 w 2702148"/>
              <a:gd name="connsiteY86" fmla="*/ 717550 h 1295400"/>
              <a:gd name="connsiteX87" fmla="*/ 1435281 w 2702148"/>
              <a:gd name="connsiteY87" fmla="*/ 711200 h 1295400"/>
              <a:gd name="connsiteX88" fmla="*/ 1444806 w 2702148"/>
              <a:gd name="connsiteY88" fmla="*/ 704850 h 1295400"/>
              <a:gd name="connsiteX89" fmla="*/ 1460681 w 2702148"/>
              <a:gd name="connsiteY89" fmla="*/ 701675 h 1295400"/>
              <a:gd name="connsiteX90" fmla="*/ 1473381 w 2702148"/>
              <a:gd name="connsiteY90" fmla="*/ 698500 h 1295400"/>
              <a:gd name="connsiteX91" fmla="*/ 1498781 w 2702148"/>
              <a:gd name="connsiteY91" fmla="*/ 688975 h 1295400"/>
              <a:gd name="connsiteX92" fmla="*/ 1508306 w 2702148"/>
              <a:gd name="connsiteY92" fmla="*/ 682625 h 1295400"/>
              <a:gd name="connsiteX93" fmla="*/ 1533706 w 2702148"/>
              <a:gd name="connsiteY93" fmla="*/ 676275 h 1295400"/>
              <a:gd name="connsiteX94" fmla="*/ 1555931 w 2702148"/>
              <a:gd name="connsiteY94" fmla="*/ 666750 h 1295400"/>
              <a:gd name="connsiteX95" fmla="*/ 1565456 w 2702148"/>
              <a:gd name="connsiteY95" fmla="*/ 660400 h 1295400"/>
              <a:gd name="connsiteX96" fmla="*/ 1584506 w 2702148"/>
              <a:gd name="connsiteY96" fmla="*/ 654050 h 1295400"/>
              <a:gd name="connsiteX97" fmla="*/ 1594031 w 2702148"/>
              <a:gd name="connsiteY97" fmla="*/ 650875 h 1295400"/>
              <a:gd name="connsiteX98" fmla="*/ 1603556 w 2702148"/>
              <a:gd name="connsiteY98" fmla="*/ 647700 h 1295400"/>
              <a:gd name="connsiteX99" fmla="*/ 1622606 w 2702148"/>
              <a:gd name="connsiteY99" fmla="*/ 635000 h 1295400"/>
              <a:gd name="connsiteX100" fmla="*/ 1641656 w 2702148"/>
              <a:gd name="connsiteY100" fmla="*/ 628650 h 1295400"/>
              <a:gd name="connsiteX101" fmla="*/ 1667056 w 2702148"/>
              <a:gd name="connsiteY101" fmla="*/ 619125 h 1295400"/>
              <a:gd name="connsiteX102" fmla="*/ 1676581 w 2702148"/>
              <a:gd name="connsiteY102" fmla="*/ 612775 h 1295400"/>
              <a:gd name="connsiteX103" fmla="*/ 1708331 w 2702148"/>
              <a:gd name="connsiteY103" fmla="*/ 603250 h 1295400"/>
              <a:gd name="connsiteX104" fmla="*/ 1736906 w 2702148"/>
              <a:gd name="connsiteY104" fmla="*/ 590550 h 1295400"/>
              <a:gd name="connsiteX105" fmla="*/ 1746431 w 2702148"/>
              <a:gd name="connsiteY105" fmla="*/ 587375 h 1295400"/>
              <a:gd name="connsiteX106" fmla="*/ 1755956 w 2702148"/>
              <a:gd name="connsiteY106" fmla="*/ 581025 h 1295400"/>
              <a:gd name="connsiteX107" fmla="*/ 1787706 w 2702148"/>
              <a:gd name="connsiteY107" fmla="*/ 571500 h 1295400"/>
              <a:gd name="connsiteX108" fmla="*/ 1860731 w 2702148"/>
              <a:gd name="connsiteY108" fmla="*/ 574675 h 1295400"/>
              <a:gd name="connsiteX109" fmla="*/ 1895656 w 2702148"/>
              <a:gd name="connsiteY109" fmla="*/ 593725 h 1295400"/>
              <a:gd name="connsiteX110" fmla="*/ 1905181 w 2702148"/>
              <a:gd name="connsiteY110" fmla="*/ 596900 h 1295400"/>
              <a:gd name="connsiteX111" fmla="*/ 1933756 w 2702148"/>
              <a:gd name="connsiteY111" fmla="*/ 612775 h 1295400"/>
              <a:gd name="connsiteX112" fmla="*/ 1952806 w 2702148"/>
              <a:gd name="connsiteY112" fmla="*/ 622300 h 1295400"/>
              <a:gd name="connsiteX113" fmla="*/ 1962331 w 2702148"/>
              <a:gd name="connsiteY113" fmla="*/ 628650 h 1295400"/>
              <a:gd name="connsiteX114" fmla="*/ 1971856 w 2702148"/>
              <a:gd name="connsiteY114" fmla="*/ 631825 h 1295400"/>
              <a:gd name="connsiteX115" fmla="*/ 1981381 w 2702148"/>
              <a:gd name="connsiteY115" fmla="*/ 638175 h 1295400"/>
              <a:gd name="connsiteX116" fmla="*/ 2000431 w 2702148"/>
              <a:gd name="connsiteY116" fmla="*/ 644525 h 1295400"/>
              <a:gd name="connsiteX117" fmla="*/ 2009956 w 2702148"/>
              <a:gd name="connsiteY117" fmla="*/ 647700 h 1295400"/>
              <a:gd name="connsiteX118" fmla="*/ 2019481 w 2702148"/>
              <a:gd name="connsiteY118" fmla="*/ 650875 h 1295400"/>
              <a:gd name="connsiteX119" fmla="*/ 2032181 w 2702148"/>
              <a:gd name="connsiteY119" fmla="*/ 654050 h 1295400"/>
              <a:gd name="connsiteX120" fmla="*/ 2051231 w 2702148"/>
              <a:gd name="connsiteY120" fmla="*/ 660400 h 1295400"/>
              <a:gd name="connsiteX121" fmla="*/ 2060756 w 2702148"/>
              <a:gd name="connsiteY121" fmla="*/ 666750 h 1295400"/>
              <a:gd name="connsiteX122" fmla="*/ 2079806 w 2702148"/>
              <a:gd name="connsiteY122" fmla="*/ 673100 h 1295400"/>
              <a:gd name="connsiteX123" fmla="*/ 2089331 w 2702148"/>
              <a:gd name="connsiteY123" fmla="*/ 679450 h 1295400"/>
              <a:gd name="connsiteX124" fmla="*/ 2108381 w 2702148"/>
              <a:gd name="connsiteY124" fmla="*/ 685800 h 1295400"/>
              <a:gd name="connsiteX125" fmla="*/ 2140131 w 2702148"/>
              <a:gd name="connsiteY125" fmla="*/ 708025 h 1295400"/>
              <a:gd name="connsiteX126" fmla="*/ 2149656 w 2702148"/>
              <a:gd name="connsiteY126" fmla="*/ 714375 h 1295400"/>
              <a:gd name="connsiteX127" fmla="*/ 2159181 w 2702148"/>
              <a:gd name="connsiteY127" fmla="*/ 717550 h 1295400"/>
              <a:gd name="connsiteX128" fmla="*/ 2175056 w 2702148"/>
              <a:gd name="connsiteY128" fmla="*/ 736600 h 1295400"/>
              <a:gd name="connsiteX129" fmla="*/ 2194106 w 2702148"/>
              <a:gd name="connsiteY129" fmla="*/ 749300 h 1295400"/>
              <a:gd name="connsiteX130" fmla="*/ 2203631 w 2702148"/>
              <a:gd name="connsiteY130" fmla="*/ 755650 h 1295400"/>
              <a:gd name="connsiteX131" fmla="*/ 2216331 w 2702148"/>
              <a:gd name="connsiteY131" fmla="*/ 762000 h 1295400"/>
              <a:gd name="connsiteX132" fmla="*/ 2225856 w 2702148"/>
              <a:gd name="connsiteY132" fmla="*/ 768350 h 1295400"/>
              <a:gd name="connsiteX133" fmla="*/ 2254431 w 2702148"/>
              <a:gd name="connsiteY133" fmla="*/ 777875 h 1295400"/>
              <a:gd name="connsiteX134" fmla="*/ 2263956 w 2702148"/>
              <a:gd name="connsiteY134" fmla="*/ 781050 h 1295400"/>
              <a:gd name="connsiteX135" fmla="*/ 2273481 w 2702148"/>
              <a:gd name="connsiteY135" fmla="*/ 784225 h 1295400"/>
              <a:gd name="connsiteX136" fmla="*/ 2286181 w 2702148"/>
              <a:gd name="connsiteY136" fmla="*/ 787400 h 1295400"/>
              <a:gd name="connsiteX137" fmla="*/ 2295706 w 2702148"/>
              <a:gd name="connsiteY137" fmla="*/ 790575 h 1295400"/>
              <a:gd name="connsiteX138" fmla="*/ 2336981 w 2702148"/>
              <a:gd name="connsiteY138" fmla="*/ 796925 h 1295400"/>
              <a:gd name="connsiteX139" fmla="*/ 2352856 w 2702148"/>
              <a:gd name="connsiteY139" fmla="*/ 803275 h 1295400"/>
              <a:gd name="connsiteX140" fmla="*/ 2371906 w 2702148"/>
              <a:gd name="connsiteY140" fmla="*/ 806450 h 1295400"/>
              <a:gd name="connsiteX141" fmla="*/ 2381431 w 2702148"/>
              <a:gd name="connsiteY141" fmla="*/ 809625 h 1295400"/>
              <a:gd name="connsiteX142" fmla="*/ 2413181 w 2702148"/>
              <a:gd name="connsiteY142" fmla="*/ 806450 h 1295400"/>
              <a:gd name="connsiteX143" fmla="*/ 2432231 w 2702148"/>
              <a:gd name="connsiteY143" fmla="*/ 800100 h 1295400"/>
              <a:gd name="connsiteX144" fmla="*/ 2441756 w 2702148"/>
              <a:gd name="connsiteY144" fmla="*/ 796925 h 1295400"/>
              <a:gd name="connsiteX145" fmla="*/ 2451281 w 2702148"/>
              <a:gd name="connsiteY145" fmla="*/ 790575 h 1295400"/>
              <a:gd name="connsiteX146" fmla="*/ 2473506 w 2702148"/>
              <a:gd name="connsiteY146" fmla="*/ 781050 h 1295400"/>
              <a:gd name="connsiteX147" fmla="*/ 2483031 w 2702148"/>
              <a:gd name="connsiteY147" fmla="*/ 774700 h 1295400"/>
              <a:gd name="connsiteX148" fmla="*/ 2492556 w 2702148"/>
              <a:gd name="connsiteY148" fmla="*/ 771525 h 1295400"/>
              <a:gd name="connsiteX149" fmla="*/ 2514781 w 2702148"/>
              <a:gd name="connsiteY149" fmla="*/ 755650 h 1295400"/>
              <a:gd name="connsiteX150" fmla="*/ 2524306 w 2702148"/>
              <a:gd name="connsiteY150" fmla="*/ 746125 h 1295400"/>
              <a:gd name="connsiteX151" fmla="*/ 2537006 w 2702148"/>
              <a:gd name="connsiteY151" fmla="*/ 739775 h 1295400"/>
              <a:gd name="connsiteX152" fmla="*/ 2559231 w 2702148"/>
              <a:gd name="connsiteY152" fmla="*/ 723900 h 1295400"/>
              <a:gd name="connsiteX153" fmla="*/ 2571931 w 2702148"/>
              <a:gd name="connsiteY153" fmla="*/ 717550 h 1295400"/>
              <a:gd name="connsiteX154" fmla="*/ 2581456 w 2702148"/>
              <a:gd name="connsiteY154" fmla="*/ 708025 h 1295400"/>
              <a:gd name="connsiteX155" fmla="*/ 2590981 w 2702148"/>
              <a:gd name="connsiteY155" fmla="*/ 701675 h 1295400"/>
              <a:gd name="connsiteX156" fmla="*/ 2597331 w 2702148"/>
              <a:gd name="connsiteY156" fmla="*/ 692150 h 1295400"/>
              <a:gd name="connsiteX157" fmla="*/ 2606856 w 2702148"/>
              <a:gd name="connsiteY157" fmla="*/ 685800 h 1295400"/>
              <a:gd name="connsiteX158" fmla="*/ 2619556 w 2702148"/>
              <a:gd name="connsiteY158" fmla="*/ 669925 h 1295400"/>
              <a:gd name="connsiteX159" fmla="*/ 2635431 w 2702148"/>
              <a:gd name="connsiteY159" fmla="*/ 647700 h 1295400"/>
              <a:gd name="connsiteX160" fmla="*/ 2641781 w 2702148"/>
              <a:gd name="connsiteY160" fmla="*/ 638175 h 1295400"/>
              <a:gd name="connsiteX161" fmla="*/ 2651306 w 2702148"/>
              <a:gd name="connsiteY161" fmla="*/ 628650 h 1295400"/>
              <a:gd name="connsiteX162" fmla="*/ 2660831 w 2702148"/>
              <a:gd name="connsiteY162" fmla="*/ 609600 h 1295400"/>
              <a:gd name="connsiteX163" fmla="*/ 2670356 w 2702148"/>
              <a:gd name="connsiteY163" fmla="*/ 600075 h 1295400"/>
              <a:gd name="connsiteX164" fmla="*/ 2676706 w 2702148"/>
              <a:gd name="connsiteY164" fmla="*/ 587375 h 1295400"/>
              <a:gd name="connsiteX165" fmla="*/ 2683056 w 2702148"/>
              <a:gd name="connsiteY165" fmla="*/ 577850 h 1295400"/>
              <a:gd name="connsiteX166" fmla="*/ 2689406 w 2702148"/>
              <a:gd name="connsiteY166" fmla="*/ 558800 h 1295400"/>
              <a:gd name="connsiteX167" fmla="*/ 2698931 w 2702148"/>
              <a:gd name="connsiteY167" fmla="*/ 539750 h 1295400"/>
              <a:gd name="connsiteX168" fmla="*/ 2702106 w 2702148"/>
              <a:gd name="connsiteY168" fmla="*/ 514350 h 1295400"/>
              <a:gd name="connsiteX169" fmla="*/ 2695756 w 2702148"/>
              <a:gd name="connsiteY169" fmla="*/ 441325 h 1295400"/>
              <a:gd name="connsiteX170" fmla="*/ 2689406 w 2702148"/>
              <a:gd name="connsiteY170" fmla="*/ 422275 h 1295400"/>
              <a:gd name="connsiteX171" fmla="*/ 2679881 w 2702148"/>
              <a:gd name="connsiteY171" fmla="*/ 403225 h 1295400"/>
              <a:gd name="connsiteX172" fmla="*/ 2670356 w 2702148"/>
              <a:gd name="connsiteY172" fmla="*/ 396875 h 1295400"/>
              <a:gd name="connsiteX173" fmla="*/ 2660831 w 2702148"/>
              <a:gd name="connsiteY173" fmla="*/ 387350 h 1295400"/>
              <a:gd name="connsiteX174" fmla="*/ 2651306 w 2702148"/>
              <a:gd name="connsiteY174" fmla="*/ 381000 h 1295400"/>
              <a:gd name="connsiteX175" fmla="*/ 2632256 w 2702148"/>
              <a:gd name="connsiteY175" fmla="*/ 368300 h 1295400"/>
              <a:gd name="connsiteX176" fmla="*/ 2613206 w 2702148"/>
              <a:gd name="connsiteY176" fmla="*/ 352425 h 1295400"/>
              <a:gd name="connsiteX177" fmla="*/ 2587806 w 2702148"/>
              <a:gd name="connsiteY177" fmla="*/ 333375 h 1295400"/>
              <a:gd name="connsiteX178" fmla="*/ 2578281 w 2702148"/>
              <a:gd name="connsiteY178" fmla="*/ 327025 h 1295400"/>
              <a:gd name="connsiteX179" fmla="*/ 2556056 w 2702148"/>
              <a:gd name="connsiteY179" fmla="*/ 311150 h 1295400"/>
              <a:gd name="connsiteX180" fmla="*/ 2546531 w 2702148"/>
              <a:gd name="connsiteY180" fmla="*/ 307975 h 1295400"/>
              <a:gd name="connsiteX181" fmla="*/ 2537006 w 2702148"/>
              <a:gd name="connsiteY181" fmla="*/ 301625 h 1295400"/>
              <a:gd name="connsiteX182" fmla="*/ 2524306 w 2702148"/>
              <a:gd name="connsiteY182" fmla="*/ 295275 h 1295400"/>
              <a:gd name="connsiteX183" fmla="*/ 2514781 w 2702148"/>
              <a:gd name="connsiteY183" fmla="*/ 288925 h 1295400"/>
              <a:gd name="connsiteX184" fmla="*/ 2502081 w 2702148"/>
              <a:gd name="connsiteY184" fmla="*/ 279400 h 1295400"/>
              <a:gd name="connsiteX185" fmla="*/ 2489381 w 2702148"/>
              <a:gd name="connsiteY185" fmla="*/ 276225 h 1295400"/>
              <a:gd name="connsiteX186" fmla="*/ 2463981 w 2702148"/>
              <a:gd name="connsiteY186" fmla="*/ 263525 h 1295400"/>
              <a:gd name="connsiteX187" fmla="*/ 2454456 w 2702148"/>
              <a:gd name="connsiteY187" fmla="*/ 257175 h 1295400"/>
              <a:gd name="connsiteX188" fmla="*/ 2444931 w 2702148"/>
              <a:gd name="connsiteY188" fmla="*/ 254000 h 1295400"/>
              <a:gd name="connsiteX189" fmla="*/ 2435406 w 2702148"/>
              <a:gd name="connsiteY189" fmla="*/ 247650 h 1295400"/>
              <a:gd name="connsiteX190" fmla="*/ 2425881 w 2702148"/>
              <a:gd name="connsiteY190" fmla="*/ 244475 h 1295400"/>
              <a:gd name="connsiteX191" fmla="*/ 2413181 w 2702148"/>
              <a:gd name="connsiteY191" fmla="*/ 238125 h 1295400"/>
              <a:gd name="connsiteX192" fmla="*/ 2403656 w 2702148"/>
              <a:gd name="connsiteY192" fmla="*/ 231775 h 1295400"/>
              <a:gd name="connsiteX193" fmla="*/ 2394131 w 2702148"/>
              <a:gd name="connsiteY193" fmla="*/ 222250 h 1295400"/>
              <a:gd name="connsiteX194" fmla="*/ 2381431 w 2702148"/>
              <a:gd name="connsiteY194" fmla="*/ 219075 h 1295400"/>
              <a:gd name="connsiteX195" fmla="*/ 2359206 w 2702148"/>
              <a:gd name="connsiteY195" fmla="*/ 209550 h 1295400"/>
              <a:gd name="connsiteX196" fmla="*/ 2340156 w 2702148"/>
              <a:gd name="connsiteY196" fmla="*/ 196850 h 1295400"/>
              <a:gd name="connsiteX197" fmla="*/ 2330631 w 2702148"/>
              <a:gd name="connsiteY197" fmla="*/ 190500 h 1295400"/>
              <a:gd name="connsiteX198" fmla="*/ 2321106 w 2702148"/>
              <a:gd name="connsiteY198" fmla="*/ 187325 h 1295400"/>
              <a:gd name="connsiteX199" fmla="*/ 2302056 w 2702148"/>
              <a:gd name="connsiteY199" fmla="*/ 174625 h 1295400"/>
              <a:gd name="connsiteX200" fmla="*/ 2292531 w 2702148"/>
              <a:gd name="connsiteY200" fmla="*/ 171450 h 1295400"/>
              <a:gd name="connsiteX201" fmla="*/ 2273481 w 2702148"/>
              <a:gd name="connsiteY201" fmla="*/ 158750 h 1295400"/>
              <a:gd name="connsiteX202" fmla="*/ 2263956 w 2702148"/>
              <a:gd name="connsiteY202" fmla="*/ 152400 h 1295400"/>
              <a:gd name="connsiteX203" fmla="*/ 2251256 w 2702148"/>
              <a:gd name="connsiteY203" fmla="*/ 149225 h 1295400"/>
              <a:gd name="connsiteX204" fmla="*/ 2241731 w 2702148"/>
              <a:gd name="connsiteY204" fmla="*/ 142875 h 1295400"/>
              <a:gd name="connsiteX205" fmla="*/ 2232206 w 2702148"/>
              <a:gd name="connsiteY205" fmla="*/ 139700 h 1295400"/>
              <a:gd name="connsiteX206" fmla="*/ 2219506 w 2702148"/>
              <a:gd name="connsiteY206" fmla="*/ 130175 h 1295400"/>
              <a:gd name="connsiteX207" fmla="*/ 2203631 w 2702148"/>
              <a:gd name="connsiteY207" fmla="*/ 123825 h 1295400"/>
              <a:gd name="connsiteX208" fmla="*/ 2187756 w 2702148"/>
              <a:gd name="connsiteY208" fmla="*/ 114300 h 1295400"/>
              <a:gd name="connsiteX209" fmla="*/ 2178231 w 2702148"/>
              <a:gd name="connsiteY209" fmla="*/ 111125 h 1295400"/>
              <a:gd name="connsiteX210" fmla="*/ 2149656 w 2702148"/>
              <a:gd name="connsiteY210" fmla="*/ 95250 h 1295400"/>
              <a:gd name="connsiteX211" fmla="*/ 2133781 w 2702148"/>
              <a:gd name="connsiteY211" fmla="*/ 82550 h 1295400"/>
              <a:gd name="connsiteX212" fmla="*/ 2114731 w 2702148"/>
              <a:gd name="connsiteY212" fmla="*/ 69850 h 1295400"/>
              <a:gd name="connsiteX213" fmla="*/ 2105206 w 2702148"/>
              <a:gd name="connsiteY213" fmla="*/ 63500 h 1295400"/>
              <a:gd name="connsiteX214" fmla="*/ 2095681 w 2702148"/>
              <a:gd name="connsiteY214" fmla="*/ 60325 h 1295400"/>
              <a:gd name="connsiteX215" fmla="*/ 2067106 w 2702148"/>
              <a:gd name="connsiteY215" fmla="*/ 38100 h 1295400"/>
              <a:gd name="connsiteX216" fmla="*/ 2054406 w 2702148"/>
              <a:gd name="connsiteY216" fmla="*/ 28575 h 1295400"/>
              <a:gd name="connsiteX217" fmla="*/ 2044881 w 2702148"/>
              <a:gd name="connsiteY217" fmla="*/ 25400 h 1295400"/>
              <a:gd name="connsiteX218" fmla="*/ 2035356 w 2702148"/>
              <a:gd name="connsiteY218" fmla="*/ 19050 h 1295400"/>
              <a:gd name="connsiteX219" fmla="*/ 2016306 w 2702148"/>
              <a:gd name="connsiteY219" fmla="*/ 12700 h 1295400"/>
              <a:gd name="connsiteX220" fmla="*/ 2006781 w 2702148"/>
              <a:gd name="connsiteY220" fmla="*/ 9525 h 1295400"/>
              <a:gd name="connsiteX221" fmla="*/ 1997256 w 2702148"/>
              <a:gd name="connsiteY221" fmla="*/ 6350 h 1295400"/>
              <a:gd name="connsiteX222" fmla="*/ 1943281 w 2702148"/>
              <a:gd name="connsiteY222" fmla="*/ 0 h 1295400"/>
              <a:gd name="connsiteX223" fmla="*/ 1905181 w 2702148"/>
              <a:gd name="connsiteY223" fmla="*/ 3175 h 1295400"/>
              <a:gd name="connsiteX224" fmla="*/ 1895656 w 2702148"/>
              <a:gd name="connsiteY224" fmla="*/ 6350 h 1295400"/>
              <a:gd name="connsiteX225" fmla="*/ 1882956 w 2702148"/>
              <a:gd name="connsiteY225" fmla="*/ 9525 h 1295400"/>
              <a:gd name="connsiteX226" fmla="*/ 1863906 w 2702148"/>
              <a:gd name="connsiteY226" fmla="*/ 22225 h 1295400"/>
              <a:gd name="connsiteX227" fmla="*/ 1854381 w 2702148"/>
              <a:gd name="connsiteY227" fmla="*/ 28575 h 1295400"/>
              <a:gd name="connsiteX228" fmla="*/ 1844856 w 2702148"/>
              <a:gd name="connsiteY228" fmla="*/ 38100 h 1295400"/>
              <a:gd name="connsiteX229" fmla="*/ 1825806 w 2702148"/>
              <a:gd name="connsiteY229" fmla="*/ 50800 h 1295400"/>
              <a:gd name="connsiteX230" fmla="*/ 1816281 w 2702148"/>
              <a:gd name="connsiteY230" fmla="*/ 57150 h 1295400"/>
              <a:gd name="connsiteX231" fmla="*/ 1806756 w 2702148"/>
              <a:gd name="connsiteY231" fmla="*/ 63500 h 1295400"/>
              <a:gd name="connsiteX232" fmla="*/ 1797231 w 2702148"/>
              <a:gd name="connsiteY232" fmla="*/ 73025 h 1295400"/>
              <a:gd name="connsiteX233" fmla="*/ 1775006 w 2702148"/>
              <a:gd name="connsiteY233" fmla="*/ 85725 h 1295400"/>
              <a:gd name="connsiteX234" fmla="*/ 1768656 w 2702148"/>
              <a:gd name="connsiteY234" fmla="*/ 95250 h 1295400"/>
              <a:gd name="connsiteX235" fmla="*/ 1749606 w 2702148"/>
              <a:gd name="connsiteY235" fmla="*/ 107950 h 1295400"/>
              <a:gd name="connsiteX236" fmla="*/ 1727381 w 2702148"/>
              <a:gd name="connsiteY236" fmla="*/ 123825 h 1295400"/>
              <a:gd name="connsiteX237" fmla="*/ 1708331 w 2702148"/>
              <a:gd name="connsiteY237" fmla="*/ 139700 h 1295400"/>
              <a:gd name="connsiteX238" fmla="*/ 1695631 w 2702148"/>
              <a:gd name="connsiteY238" fmla="*/ 158750 h 1295400"/>
              <a:gd name="connsiteX239" fmla="*/ 1689281 w 2702148"/>
              <a:gd name="connsiteY239" fmla="*/ 168275 h 1295400"/>
              <a:gd name="connsiteX240" fmla="*/ 1682931 w 2702148"/>
              <a:gd name="connsiteY240" fmla="*/ 187325 h 1295400"/>
              <a:gd name="connsiteX241" fmla="*/ 1670231 w 2702148"/>
              <a:gd name="connsiteY241" fmla="*/ 193675 h 1295400"/>
              <a:gd name="connsiteX242" fmla="*/ 1663881 w 2702148"/>
              <a:gd name="connsiteY242" fmla="*/ 203200 h 1295400"/>
              <a:gd name="connsiteX243" fmla="*/ 1641656 w 2702148"/>
              <a:gd name="connsiteY243" fmla="*/ 212725 h 1295400"/>
              <a:gd name="connsiteX244" fmla="*/ 1632131 w 2702148"/>
              <a:gd name="connsiteY244" fmla="*/ 222250 h 1295400"/>
              <a:gd name="connsiteX245" fmla="*/ 1603556 w 2702148"/>
              <a:gd name="connsiteY245" fmla="*/ 241300 h 1295400"/>
              <a:gd name="connsiteX246" fmla="*/ 1594031 w 2702148"/>
              <a:gd name="connsiteY246" fmla="*/ 247650 h 1295400"/>
              <a:gd name="connsiteX247" fmla="*/ 1584506 w 2702148"/>
              <a:gd name="connsiteY247" fmla="*/ 254000 h 1295400"/>
              <a:gd name="connsiteX248" fmla="*/ 1574981 w 2702148"/>
              <a:gd name="connsiteY248" fmla="*/ 263525 h 1295400"/>
              <a:gd name="connsiteX249" fmla="*/ 1568631 w 2702148"/>
              <a:gd name="connsiteY249" fmla="*/ 282575 h 1295400"/>
              <a:gd name="connsiteX250" fmla="*/ 1565456 w 2702148"/>
              <a:gd name="connsiteY250" fmla="*/ 292100 h 1295400"/>
              <a:gd name="connsiteX251" fmla="*/ 1562281 w 2702148"/>
              <a:gd name="connsiteY251" fmla="*/ 304800 h 1295400"/>
              <a:gd name="connsiteX252" fmla="*/ 1565456 w 2702148"/>
              <a:gd name="connsiteY252" fmla="*/ 336550 h 1295400"/>
              <a:gd name="connsiteX253" fmla="*/ 1571806 w 2702148"/>
              <a:gd name="connsiteY253" fmla="*/ 346075 h 1295400"/>
              <a:gd name="connsiteX254" fmla="*/ 1562281 w 2702148"/>
              <a:gd name="connsiteY254" fmla="*/ 387350 h 1295400"/>
              <a:gd name="connsiteX255" fmla="*/ 1552756 w 2702148"/>
              <a:gd name="connsiteY255" fmla="*/ 406400 h 1295400"/>
              <a:gd name="connsiteX256" fmla="*/ 1543231 w 2702148"/>
              <a:gd name="connsiteY256" fmla="*/ 409575 h 1295400"/>
              <a:gd name="connsiteX257" fmla="*/ 1527356 w 2702148"/>
              <a:gd name="connsiteY257" fmla="*/ 425450 h 1295400"/>
              <a:gd name="connsiteX258" fmla="*/ 1498781 w 2702148"/>
              <a:gd name="connsiteY258" fmla="*/ 434975 h 1295400"/>
              <a:gd name="connsiteX259" fmla="*/ 1489256 w 2702148"/>
              <a:gd name="connsiteY259" fmla="*/ 438150 h 1295400"/>
              <a:gd name="connsiteX260" fmla="*/ 1470206 w 2702148"/>
              <a:gd name="connsiteY260" fmla="*/ 447675 h 1295400"/>
              <a:gd name="connsiteX261" fmla="*/ 1460681 w 2702148"/>
              <a:gd name="connsiteY261" fmla="*/ 454025 h 1295400"/>
              <a:gd name="connsiteX262" fmla="*/ 1438456 w 2702148"/>
              <a:gd name="connsiteY262" fmla="*/ 460375 h 1295400"/>
              <a:gd name="connsiteX263" fmla="*/ 1419406 w 2702148"/>
              <a:gd name="connsiteY263" fmla="*/ 466725 h 1295400"/>
              <a:gd name="connsiteX264" fmla="*/ 1400356 w 2702148"/>
              <a:gd name="connsiteY264" fmla="*/ 473075 h 1295400"/>
              <a:gd name="connsiteX265" fmla="*/ 1371781 w 2702148"/>
              <a:gd name="connsiteY265" fmla="*/ 482600 h 1295400"/>
              <a:gd name="connsiteX266" fmla="*/ 1362256 w 2702148"/>
              <a:gd name="connsiteY266" fmla="*/ 485775 h 1295400"/>
              <a:gd name="connsiteX267" fmla="*/ 1352731 w 2702148"/>
              <a:gd name="connsiteY267" fmla="*/ 492125 h 1295400"/>
              <a:gd name="connsiteX268" fmla="*/ 1333681 w 2702148"/>
              <a:gd name="connsiteY268" fmla="*/ 498475 h 1295400"/>
              <a:gd name="connsiteX269" fmla="*/ 1324156 w 2702148"/>
              <a:gd name="connsiteY269" fmla="*/ 501650 h 1295400"/>
              <a:gd name="connsiteX270" fmla="*/ 1314631 w 2702148"/>
              <a:gd name="connsiteY270" fmla="*/ 504825 h 1295400"/>
              <a:gd name="connsiteX271" fmla="*/ 1292406 w 2702148"/>
              <a:gd name="connsiteY271" fmla="*/ 511175 h 1295400"/>
              <a:gd name="connsiteX272" fmla="*/ 1282881 w 2702148"/>
              <a:gd name="connsiteY272" fmla="*/ 517525 h 1295400"/>
              <a:gd name="connsiteX273" fmla="*/ 1257481 w 2702148"/>
              <a:gd name="connsiteY273" fmla="*/ 523875 h 1295400"/>
              <a:gd name="connsiteX274" fmla="*/ 1247956 w 2702148"/>
              <a:gd name="connsiteY274" fmla="*/ 530225 h 1295400"/>
              <a:gd name="connsiteX275" fmla="*/ 1228906 w 2702148"/>
              <a:gd name="connsiteY275" fmla="*/ 536575 h 1295400"/>
              <a:gd name="connsiteX276" fmla="*/ 1219381 w 2702148"/>
              <a:gd name="connsiteY276" fmla="*/ 542925 h 1295400"/>
              <a:gd name="connsiteX277" fmla="*/ 1187631 w 2702148"/>
              <a:gd name="connsiteY277" fmla="*/ 552450 h 1295400"/>
              <a:gd name="connsiteX278" fmla="*/ 1178106 w 2702148"/>
              <a:gd name="connsiteY278" fmla="*/ 558800 h 1295400"/>
              <a:gd name="connsiteX279" fmla="*/ 1159056 w 2702148"/>
              <a:gd name="connsiteY279" fmla="*/ 565150 h 1295400"/>
              <a:gd name="connsiteX280" fmla="*/ 1149531 w 2702148"/>
              <a:gd name="connsiteY280" fmla="*/ 568325 h 1295400"/>
              <a:gd name="connsiteX281" fmla="*/ 1120956 w 2702148"/>
              <a:gd name="connsiteY281" fmla="*/ 581025 h 1295400"/>
              <a:gd name="connsiteX282" fmla="*/ 1111431 w 2702148"/>
              <a:gd name="connsiteY282" fmla="*/ 584200 h 1295400"/>
              <a:gd name="connsiteX283" fmla="*/ 1101906 w 2702148"/>
              <a:gd name="connsiteY283" fmla="*/ 587375 h 1295400"/>
              <a:gd name="connsiteX284" fmla="*/ 1066981 w 2702148"/>
              <a:gd name="connsiteY284" fmla="*/ 596900 h 1295400"/>
              <a:gd name="connsiteX285" fmla="*/ 1057456 w 2702148"/>
              <a:gd name="connsiteY285" fmla="*/ 603250 h 1295400"/>
              <a:gd name="connsiteX286" fmla="*/ 1038406 w 2702148"/>
              <a:gd name="connsiteY286" fmla="*/ 609600 h 1295400"/>
              <a:gd name="connsiteX287" fmla="*/ 1019356 w 2702148"/>
              <a:gd name="connsiteY287" fmla="*/ 615950 h 1295400"/>
              <a:gd name="connsiteX288" fmla="*/ 981256 w 2702148"/>
              <a:gd name="connsiteY288" fmla="*/ 628650 h 1295400"/>
              <a:gd name="connsiteX289" fmla="*/ 971731 w 2702148"/>
              <a:gd name="connsiteY289" fmla="*/ 631825 h 1295400"/>
              <a:gd name="connsiteX290" fmla="*/ 962206 w 2702148"/>
              <a:gd name="connsiteY290" fmla="*/ 635000 h 1295400"/>
              <a:gd name="connsiteX291" fmla="*/ 949506 w 2702148"/>
              <a:gd name="connsiteY291" fmla="*/ 638175 h 1295400"/>
              <a:gd name="connsiteX292" fmla="*/ 927281 w 2702148"/>
              <a:gd name="connsiteY292" fmla="*/ 647700 h 1295400"/>
              <a:gd name="connsiteX293" fmla="*/ 905056 w 2702148"/>
              <a:gd name="connsiteY293" fmla="*/ 657225 h 1295400"/>
              <a:gd name="connsiteX294" fmla="*/ 895531 w 2702148"/>
              <a:gd name="connsiteY294" fmla="*/ 663575 h 1295400"/>
              <a:gd name="connsiteX295" fmla="*/ 889181 w 2702148"/>
              <a:gd name="connsiteY295" fmla="*/ 673100 h 1295400"/>
              <a:gd name="connsiteX296" fmla="*/ 870131 w 2702148"/>
              <a:gd name="connsiteY296" fmla="*/ 676275 h 1295400"/>
              <a:gd name="connsiteX297" fmla="*/ 860606 w 2702148"/>
              <a:gd name="connsiteY297" fmla="*/ 679450 h 1295400"/>
              <a:gd name="connsiteX298" fmla="*/ 851081 w 2702148"/>
              <a:gd name="connsiteY298" fmla="*/ 685800 h 1295400"/>
              <a:gd name="connsiteX299" fmla="*/ 832031 w 2702148"/>
              <a:gd name="connsiteY299" fmla="*/ 692150 h 1295400"/>
              <a:gd name="connsiteX300" fmla="*/ 822506 w 2702148"/>
              <a:gd name="connsiteY300" fmla="*/ 695325 h 1295400"/>
              <a:gd name="connsiteX301" fmla="*/ 812981 w 2702148"/>
              <a:gd name="connsiteY301" fmla="*/ 701675 h 1295400"/>
              <a:gd name="connsiteX302" fmla="*/ 793931 w 2702148"/>
              <a:gd name="connsiteY302" fmla="*/ 708025 h 1295400"/>
              <a:gd name="connsiteX303" fmla="*/ 784406 w 2702148"/>
              <a:gd name="connsiteY303" fmla="*/ 711200 h 1295400"/>
              <a:gd name="connsiteX304" fmla="*/ 774881 w 2702148"/>
              <a:gd name="connsiteY304" fmla="*/ 714375 h 1295400"/>
              <a:gd name="connsiteX305" fmla="*/ 765356 w 2702148"/>
              <a:gd name="connsiteY305" fmla="*/ 720725 h 1295400"/>
              <a:gd name="connsiteX306" fmla="*/ 733606 w 2702148"/>
              <a:gd name="connsiteY306" fmla="*/ 730250 h 1295400"/>
              <a:gd name="connsiteX307" fmla="*/ 724081 w 2702148"/>
              <a:gd name="connsiteY307" fmla="*/ 736600 h 1295400"/>
              <a:gd name="connsiteX308" fmla="*/ 705031 w 2702148"/>
              <a:gd name="connsiteY308" fmla="*/ 742950 h 1295400"/>
              <a:gd name="connsiteX309" fmla="*/ 695506 w 2702148"/>
              <a:gd name="connsiteY309" fmla="*/ 749300 h 1295400"/>
              <a:gd name="connsiteX310" fmla="*/ 676456 w 2702148"/>
              <a:gd name="connsiteY310" fmla="*/ 755650 h 1295400"/>
              <a:gd name="connsiteX311" fmla="*/ 666931 w 2702148"/>
              <a:gd name="connsiteY311" fmla="*/ 758825 h 1295400"/>
              <a:gd name="connsiteX312" fmla="*/ 657406 w 2702148"/>
              <a:gd name="connsiteY312" fmla="*/ 765175 h 1295400"/>
              <a:gd name="connsiteX313" fmla="*/ 638356 w 2702148"/>
              <a:gd name="connsiteY313" fmla="*/ 771525 h 1295400"/>
              <a:gd name="connsiteX314" fmla="*/ 628831 w 2702148"/>
              <a:gd name="connsiteY314" fmla="*/ 777875 h 1295400"/>
              <a:gd name="connsiteX315" fmla="*/ 609781 w 2702148"/>
              <a:gd name="connsiteY315" fmla="*/ 784225 h 1295400"/>
              <a:gd name="connsiteX316" fmla="*/ 600256 w 2702148"/>
              <a:gd name="connsiteY316" fmla="*/ 787400 h 1295400"/>
              <a:gd name="connsiteX317" fmla="*/ 578031 w 2702148"/>
              <a:gd name="connsiteY317" fmla="*/ 796925 h 1295400"/>
              <a:gd name="connsiteX318" fmla="*/ 549456 w 2702148"/>
              <a:gd name="connsiteY318" fmla="*/ 806450 h 1295400"/>
              <a:gd name="connsiteX319" fmla="*/ 539931 w 2702148"/>
              <a:gd name="connsiteY319" fmla="*/ 809625 h 1295400"/>
              <a:gd name="connsiteX320" fmla="*/ 527231 w 2702148"/>
              <a:gd name="connsiteY320" fmla="*/ 812800 h 1295400"/>
              <a:gd name="connsiteX321" fmla="*/ 498656 w 2702148"/>
              <a:gd name="connsiteY321" fmla="*/ 825500 h 1295400"/>
              <a:gd name="connsiteX322" fmla="*/ 485956 w 2702148"/>
              <a:gd name="connsiteY322" fmla="*/ 831850 h 1295400"/>
              <a:gd name="connsiteX323" fmla="*/ 466906 w 2702148"/>
              <a:gd name="connsiteY323" fmla="*/ 838200 h 1295400"/>
              <a:gd name="connsiteX324" fmla="*/ 457381 w 2702148"/>
              <a:gd name="connsiteY324" fmla="*/ 844550 h 1295400"/>
              <a:gd name="connsiteX325" fmla="*/ 438331 w 2702148"/>
              <a:gd name="connsiteY325" fmla="*/ 850900 h 1295400"/>
              <a:gd name="connsiteX326" fmla="*/ 428806 w 2702148"/>
              <a:gd name="connsiteY326" fmla="*/ 854075 h 1295400"/>
              <a:gd name="connsiteX327" fmla="*/ 419281 w 2702148"/>
              <a:gd name="connsiteY327" fmla="*/ 857250 h 1295400"/>
              <a:gd name="connsiteX328" fmla="*/ 406581 w 2702148"/>
              <a:gd name="connsiteY328" fmla="*/ 860425 h 1295400"/>
              <a:gd name="connsiteX329" fmla="*/ 378006 w 2702148"/>
              <a:gd name="connsiteY329" fmla="*/ 869950 h 1295400"/>
              <a:gd name="connsiteX330" fmla="*/ 368481 w 2702148"/>
              <a:gd name="connsiteY330" fmla="*/ 873125 h 1295400"/>
              <a:gd name="connsiteX331" fmla="*/ 355781 w 2702148"/>
              <a:gd name="connsiteY331" fmla="*/ 876300 h 1295400"/>
              <a:gd name="connsiteX332" fmla="*/ 333556 w 2702148"/>
              <a:gd name="connsiteY332" fmla="*/ 885825 h 1295400"/>
              <a:gd name="connsiteX333" fmla="*/ 324031 w 2702148"/>
              <a:gd name="connsiteY333" fmla="*/ 892175 h 1295400"/>
              <a:gd name="connsiteX334" fmla="*/ 301806 w 2702148"/>
              <a:gd name="connsiteY334" fmla="*/ 898525 h 1295400"/>
              <a:gd name="connsiteX335" fmla="*/ 273231 w 2702148"/>
              <a:gd name="connsiteY335" fmla="*/ 911225 h 1295400"/>
              <a:gd name="connsiteX336" fmla="*/ 263706 w 2702148"/>
              <a:gd name="connsiteY336" fmla="*/ 914400 h 1295400"/>
              <a:gd name="connsiteX337" fmla="*/ 254181 w 2702148"/>
              <a:gd name="connsiteY337" fmla="*/ 920750 h 1295400"/>
              <a:gd name="connsiteX338" fmla="*/ 235131 w 2702148"/>
              <a:gd name="connsiteY338" fmla="*/ 927100 h 1295400"/>
              <a:gd name="connsiteX339" fmla="*/ 216081 w 2702148"/>
              <a:gd name="connsiteY339" fmla="*/ 936625 h 1295400"/>
              <a:gd name="connsiteX340" fmla="*/ 193856 w 2702148"/>
              <a:gd name="connsiteY340" fmla="*/ 949325 h 1295400"/>
              <a:gd name="connsiteX341" fmla="*/ 171631 w 2702148"/>
              <a:gd name="connsiteY341" fmla="*/ 955675 h 1295400"/>
              <a:gd name="connsiteX342" fmla="*/ 152581 w 2702148"/>
              <a:gd name="connsiteY342" fmla="*/ 962025 h 1295400"/>
              <a:gd name="connsiteX343" fmla="*/ 127181 w 2702148"/>
              <a:gd name="connsiteY343" fmla="*/ 968375 h 1295400"/>
              <a:gd name="connsiteX344" fmla="*/ 108131 w 2702148"/>
              <a:gd name="connsiteY344" fmla="*/ 974725 h 1295400"/>
              <a:gd name="connsiteX345" fmla="*/ 85906 w 2702148"/>
              <a:gd name="connsiteY345" fmla="*/ 981075 h 1295400"/>
              <a:gd name="connsiteX346" fmla="*/ 76381 w 2702148"/>
              <a:gd name="connsiteY346" fmla="*/ 987425 h 1295400"/>
              <a:gd name="connsiteX347" fmla="*/ 66856 w 2702148"/>
              <a:gd name="connsiteY347" fmla="*/ 990600 h 1295400"/>
              <a:gd name="connsiteX348" fmla="*/ 57331 w 2702148"/>
              <a:gd name="connsiteY348" fmla="*/ 996950 h 1295400"/>
              <a:gd name="connsiteX349" fmla="*/ 47806 w 2702148"/>
              <a:gd name="connsiteY349" fmla="*/ 1000125 h 1295400"/>
              <a:gd name="connsiteX350" fmla="*/ 38281 w 2702148"/>
              <a:gd name="connsiteY350" fmla="*/ 1006475 h 1295400"/>
              <a:gd name="connsiteX351" fmla="*/ 6531 w 2702148"/>
              <a:gd name="connsiteY351" fmla="*/ 1016000 h 1295400"/>
              <a:gd name="connsiteX352" fmla="*/ 3356 w 2702148"/>
              <a:gd name="connsiteY352" fmla="*/ 1028700 h 1295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  <a:cxn ang="0">
                <a:pos x="connsiteX288" y="connsiteY288"/>
              </a:cxn>
              <a:cxn ang="0">
                <a:pos x="connsiteX289" y="connsiteY289"/>
              </a:cxn>
              <a:cxn ang="0">
                <a:pos x="connsiteX290" y="connsiteY290"/>
              </a:cxn>
              <a:cxn ang="0">
                <a:pos x="connsiteX291" y="connsiteY291"/>
              </a:cxn>
              <a:cxn ang="0">
                <a:pos x="connsiteX292" y="connsiteY292"/>
              </a:cxn>
              <a:cxn ang="0">
                <a:pos x="connsiteX293" y="connsiteY293"/>
              </a:cxn>
              <a:cxn ang="0">
                <a:pos x="connsiteX294" y="connsiteY294"/>
              </a:cxn>
              <a:cxn ang="0">
                <a:pos x="connsiteX295" y="connsiteY295"/>
              </a:cxn>
              <a:cxn ang="0">
                <a:pos x="connsiteX296" y="connsiteY296"/>
              </a:cxn>
              <a:cxn ang="0">
                <a:pos x="connsiteX297" y="connsiteY297"/>
              </a:cxn>
              <a:cxn ang="0">
                <a:pos x="connsiteX298" y="connsiteY298"/>
              </a:cxn>
              <a:cxn ang="0">
                <a:pos x="connsiteX299" y="connsiteY299"/>
              </a:cxn>
              <a:cxn ang="0">
                <a:pos x="connsiteX300" y="connsiteY300"/>
              </a:cxn>
              <a:cxn ang="0">
                <a:pos x="connsiteX301" y="connsiteY301"/>
              </a:cxn>
              <a:cxn ang="0">
                <a:pos x="connsiteX302" y="connsiteY302"/>
              </a:cxn>
              <a:cxn ang="0">
                <a:pos x="connsiteX303" y="connsiteY303"/>
              </a:cxn>
              <a:cxn ang="0">
                <a:pos x="connsiteX304" y="connsiteY304"/>
              </a:cxn>
              <a:cxn ang="0">
                <a:pos x="connsiteX305" y="connsiteY305"/>
              </a:cxn>
              <a:cxn ang="0">
                <a:pos x="connsiteX306" y="connsiteY306"/>
              </a:cxn>
              <a:cxn ang="0">
                <a:pos x="connsiteX307" y="connsiteY307"/>
              </a:cxn>
              <a:cxn ang="0">
                <a:pos x="connsiteX308" y="connsiteY308"/>
              </a:cxn>
              <a:cxn ang="0">
                <a:pos x="connsiteX309" y="connsiteY309"/>
              </a:cxn>
              <a:cxn ang="0">
                <a:pos x="connsiteX310" y="connsiteY310"/>
              </a:cxn>
              <a:cxn ang="0">
                <a:pos x="connsiteX311" y="connsiteY311"/>
              </a:cxn>
              <a:cxn ang="0">
                <a:pos x="connsiteX312" y="connsiteY312"/>
              </a:cxn>
              <a:cxn ang="0">
                <a:pos x="connsiteX313" y="connsiteY313"/>
              </a:cxn>
              <a:cxn ang="0">
                <a:pos x="connsiteX314" y="connsiteY314"/>
              </a:cxn>
              <a:cxn ang="0">
                <a:pos x="connsiteX315" y="connsiteY315"/>
              </a:cxn>
              <a:cxn ang="0">
                <a:pos x="connsiteX316" y="connsiteY316"/>
              </a:cxn>
              <a:cxn ang="0">
                <a:pos x="connsiteX317" y="connsiteY317"/>
              </a:cxn>
              <a:cxn ang="0">
                <a:pos x="connsiteX318" y="connsiteY318"/>
              </a:cxn>
              <a:cxn ang="0">
                <a:pos x="connsiteX319" y="connsiteY319"/>
              </a:cxn>
              <a:cxn ang="0">
                <a:pos x="connsiteX320" y="connsiteY320"/>
              </a:cxn>
              <a:cxn ang="0">
                <a:pos x="connsiteX321" y="connsiteY321"/>
              </a:cxn>
              <a:cxn ang="0">
                <a:pos x="connsiteX322" y="connsiteY322"/>
              </a:cxn>
              <a:cxn ang="0">
                <a:pos x="connsiteX323" y="connsiteY323"/>
              </a:cxn>
              <a:cxn ang="0">
                <a:pos x="connsiteX324" y="connsiteY324"/>
              </a:cxn>
              <a:cxn ang="0">
                <a:pos x="connsiteX325" y="connsiteY325"/>
              </a:cxn>
              <a:cxn ang="0">
                <a:pos x="connsiteX326" y="connsiteY326"/>
              </a:cxn>
              <a:cxn ang="0">
                <a:pos x="connsiteX327" y="connsiteY327"/>
              </a:cxn>
              <a:cxn ang="0">
                <a:pos x="connsiteX328" y="connsiteY328"/>
              </a:cxn>
              <a:cxn ang="0">
                <a:pos x="connsiteX329" y="connsiteY329"/>
              </a:cxn>
              <a:cxn ang="0">
                <a:pos x="connsiteX330" y="connsiteY330"/>
              </a:cxn>
              <a:cxn ang="0">
                <a:pos x="connsiteX331" y="connsiteY331"/>
              </a:cxn>
              <a:cxn ang="0">
                <a:pos x="connsiteX332" y="connsiteY332"/>
              </a:cxn>
              <a:cxn ang="0">
                <a:pos x="connsiteX333" y="connsiteY333"/>
              </a:cxn>
              <a:cxn ang="0">
                <a:pos x="connsiteX334" y="connsiteY334"/>
              </a:cxn>
              <a:cxn ang="0">
                <a:pos x="connsiteX335" y="connsiteY335"/>
              </a:cxn>
              <a:cxn ang="0">
                <a:pos x="connsiteX336" y="connsiteY336"/>
              </a:cxn>
              <a:cxn ang="0">
                <a:pos x="connsiteX337" y="connsiteY337"/>
              </a:cxn>
              <a:cxn ang="0">
                <a:pos x="connsiteX338" y="connsiteY338"/>
              </a:cxn>
              <a:cxn ang="0">
                <a:pos x="connsiteX339" y="connsiteY339"/>
              </a:cxn>
              <a:cxn ang="0">
                <a:pos x="connsiteX340" y="connsiteY340"/>
              </a:cxn>
              <a:cxn ang="0">
                <a:pos x="connsiteX341" y="connsiteY341"/>
              </a:cxn>
              <a:cxn ang="0">
                <a:pos x="connsiteX342" y="connsiteY342"/>
              </a:cxn>
              <a:cxn ang="0">
                <a:pos x="connsiteX343" y="connsiteY343"/>
              </a:cxn>
              <a:cxn ang="0">
                <a:pos x="connsiteX344" y="connsiteY344"/>
              </a:cxn>
              <a:cxn ang="0">
                <a:pos x="connsiteX345" y="connsiteY345"/>
              </a:cxn>
              <a:cxn ang="0">
                <a:pos x="connsiteX346" y="connsiteY346"/>
              </a:cxn>
              <a:cxn ang="0">
                <a:pos x="connsiteX347" y="connsiteY347"/>
              </a:cxn>
              <a:cxn ang="0">
                <a:pos x="connsiteX348" y="connsiteY348"/>
              </a:cxn>
              <a:cxn ang="0">
                <a:pos x="connsiteX349" y="connsiteY349"/>
              </a:cxn>
              <a:cxn ang="0">
                <a:pos x="connsiteX350" y="connsiteY350"/>
              </a:cxn>
              <a:cxn ang="0">
                <a:pos x="connsiteX351" y="connsiteY351"/>
              </a:cxn>
              <a:cxn ang="0">
                <a:pos x="connsiteX352" y="connsiteY352"/>
              </a:cxn>
            </a:cxnLst>
            <a:rect l="l" t="t" r="r" b="b"/>
            <a:pathLst>
              <a:path w="2702148" h="1295400">
                <a:moveTo>
                  <a:pt x="3356" y="1028700"/>
                </a:moveTo>
                <a:lnTo>
                  <a:pt x="3356" y="1028700"/>
                </a:lnTo>
                <a:cubicBezTo>
                  <a:pt x="108" y="1168372"/>
                  <a:pt x="-2201" y="1129090"/>
                  <a:pt x="3356" y="1231900"/>
                </a:cubicBezTo>
                <a:cubicBezTo>
                  <a:pt x="6209" y="1284678"/>
                  <a:pt x="2569" y="1266852"/>
                  <a:pt x="9706" y="1295400"/>
                </a:cubicBezTo>
                <a:cubicBezTo>
                  <a:pt x="13939" y="1292225"/>
                  <a:pt x="18071" y="1288910"/>
                  <a:pt x="22406" y="1285875"/>
                </a:cubicBezTo>
                <a:cubicBezTo>
                  <a:pt x="28658" y="1281498"/>
                  <a:pt x="41456" y="1273175"/>
                  <a:pt x="41456" y="1273175"/>
                </a:cubicBezTo>
                <a:cubicBezTo>
                  <a:pt x="43573" y="1270000"/>
                  <a:pt x="44875" y="1266093"/>
                  <a:pt x="47806" y="1263650"/>
                </a:cubicBezTo>
                <a:cubicBezTo>
                  <a:pt x="51442" y="1260620"/>
                  <a:pt x="56397" y="1259648"/>
                  <a:pt x="60506" y="1257300"/>
                </a:cubicBezTo>
                <a:cubicBezTo>
                  <a:pt x="63819" y="1255407"/>
                  <a:pt x="66458" y="1252290"/>
                  <a:pt x="70031" y="1250950"/>
                </a:cubicBezTo>
                <a:cubicBezTo>
                  <a:pt x="75084" y="1249055"/>
                  <a:pt x="80583" y="1248662"/>
                  <a:pt x="85906" y="1247775"/>
                </a:cubicBezTo>
                <a:cubicBezTo>
                  <a:pt x="113714" y="1243140"/>
                  <a:pt x="105693" y="1245560"/>
                  <a:pt x="136706" y="1241425"/>
                </a:cubicBezTo>
                <a:cubicBezTo>
                  <a:pt x="141467" y="1240790"/>
                  <a:pt x="158794" y="1238679"/>
                  <a:pt x="165281" y="1235075"/>
                </a:cubicBezTo>
                <a:cubicBezTo>
                  <a:pt x="171952" y="1231369"/>
                  <a:pt x="178226" y="1226954"/>
                  <a:pt x="184331" y="1222375"/>
                </a:cubicBezTo>
                <a:cubicBezTo>
                  <a:pt x="188564" y="1219200"/>
                  <a:pt x="192437" y="1215475"/>
                  <a:pt x="197031" y="1212850"/>
                </a:cubicBezTo>
                <a:cubicBezTo>
                  <a:pt x="199937" y="1211190"/>
                  <a:pt x="203563" y="1211172"/>
                  <a:pt x="206556" y="1209675"/>
                </a:cubicBezTo>
                <a:cubicBezTo>
                  <a:pt x="209969" y="1207968"/>
                  <a:pt x="212574" y="1204828"/>
                  <a:pt x="216081" y="1203325"/>
                </a:cubicBezTo>
                <a:cubicBezTo>
                  <a:pt x="223468" y="1200159"/>
                  <a:pt x="241528" y="1198551"/>
                  <a:pt x="247831" y="1196975"/>
                </a:cubicBezTo>
                <a:cubicBezTo>
                  <a:pt x="254325" y="1195352"/>
                  <a:pt x="260531" y="1192742"/>
                  <a:pt x="266881" y="1190625"/>
                </a:cubicBezTo>
                <a:lnTo>
                  <a:pt x="304981" y="1177925"/>
                </a:lnTo>
                <a:lnTo>
                  <a:pt x="314506" y="1174750"/>
                </a:lnTo>
                <a:cubicBezTo>
                  <a:pt x="317681" y="1173692"/>
                  <a:pt x="320784" y="1172387"/>
                  <a:pt x="324031" y="1171575"/>
                </a:cubicBezTo>
                <a:cubicBezTo>
                  <a:pt x="332498" y="1169458"/>
                  <a:pt x="341152" y="1167985"/>
                  <a:pt x="349431" y="1165225"/>
                </a:cubicBezTo>
                <a:cubicBezTo>
                  <a:pt x="352606" y="1164167"/>
                  <a:pt x="355709" y="1162862"/>
                  <a:pt x="358956" y="1162050"/>
                </a:cubicBezTo>
                <a:cubicBezTo>
                  <a:pt x="377083" y="1157518"/>
                  <a:pt x="371234" y="1160589"/>
                  <a:pt x="387531" y="1155700"/>
                </a:cubicBezTo>
                <a:cubicBezTo>
                  <a:pt x="393942" y="1153777"/>
                  <a:pt x="400231" y="1151467"/>
                  <a:pt x="406581" y="1149350"/>
                </a:cubicBezTo>
                <a:cubicBezTo>
                  <a:pt x="409756" y="1148292"/>
                  <a:pt x="413321" y="1148031"/>
                  <a:pt x="416106" y="1146175"/>
                </a:cubicBezTo>
                <a:cubicBezTo>
                  <a:pt x="422456" y="1141942"/>
                  <a:pt x="427916" y="1135888"/>
                  <a:pt x="435156" y="1133475"/>
                </a:cubicBezTo>
                <a:cubicBezTo>
                  <a:pt x="438331" y="1132417"/>
                  <a:pt x="441688" y="1131797"/>
                  <a:pt x="444681" y="1130300"/>
                </a:cubicBezTo>
                <a:cubicBezTo>
                  <a:pt x="469300" y="1117990"/>
                  <a:pt x="439790" y="1128755"/>
                  <a:pt x="463731" y="1120775"/>
                </a:cubicBezTo>
                <a:cubicBezTo>
                  <a:pt x="466906" y="1117600"/>
                  <a:pt x="469357" y="1113478"/>
                  <a:pt x="473256" y="1111250"/>
                </a:cubicBezTo>
                <a:cubicBezTo>
                  <a:pt x="477045" y="1109085"/>
                  <a:pt x="481776" y="1109329"/>
                  <a:pt x="485956" y="1108075"/>
                </a:cubicBezTo>
                <a:cubicBezTo>
                  <a:pt x="492367" y="1106152"/>
                  <a:pt x="498656" y="1103842"/>
                  <a:pt x="505006" y="1101725"/>
                </a:cubicBezTo>
                <a:lnTo>
                  <a:pt x="533581" y="1092200"/>
                </a:lnTo>
                <a:lnTo>
                  <a:pt x="543106" y="1089025"/>
                </a:lnTo>
                <a:cubicBezTo>
                  <a:pt x="546281" y="1087967"/>
                  <a:pt x="549384" y="1086662"/>
                  <a:pt x="552631" y="1085850"/>
                </a:cubicBezTo>
                <a:cubicBezTo>
                  <a:pt x="556864" y="1084792"/>
                  <a:pt x="561151" y="1083929"/>
                  <a:pt x="565331" y="1082675"/>
                </a:cubicBezTo>
                <a:cubicBezTo>
                  <a:pt x="571742" y="1080752"/>
                  <a:pt x="578812" y="1080038"/>
                  <a:pt x="584381" y="1076325"/>
                </a:cubicBezTo>
                <a:cubicBezTo>
                  <a:pt x="587556" y="1074208"/>
                  <a:pt x="590419" y="1071525"/>
                  <a:pt x="593906" y="1069975"/>
                </a:cubicBezTo>
                <a:cubicBezTo>
                  <a:pt x="600023" y="1067257"/>
                  <a:pt x="606606" y="1065742"/>
                  <a:pt x="612956" y="1063625"/>
                </a:cubicBezTo>
                <a:cubicBezTo>
                  <a:pt x="616131" y="1062567"/>
                  <a:pt x="619488" y="1061947"/>
                  <a:pt x="622481" y="1060450"/>
                </a:cubicBezTo>
                <a:cubicBezTo>
                  <a:pt x="626714" y="1058333"/>
                  <a:pt x="631072" y="1056448"/>
                  <a:pt x="635181" y="1054100"/>
                </a:cubicBezTo>
                <a:cubicBezTo>
                  <a:pt x="638494" y="1052207"/>
                  <a:pt x="641293" y="1049457"/>
                  <a:pt x="644706" y="1047750"/>
                </a:cubicBezTo>
                <a:cubicBezTo>
                  <a:pt x="647699" y="1046253"/>
                  <a:pt x="651155" y="1045893"/>
                  <a:pt x="654231" y="1044575"/>
                </a:cubicBezTo>
                <a:cubicBezTo>
                  <a:pt x="658581" y="1042711"/>
                  <a:pt x="662606" y="1040147"/>
                  <a:pt x="666931" y="1038225"/>
                </a:cubicBezTo>
                <a:cubicBezTo>
                  <a:pt x="682303" y="1031393"/>
                  <a:pt x="680764" y="1032385"/>
                  <a:pt x="695506" y="1028700"/>
                </a:cubicBezTo>
                <a:cubicBezTo>
                  <a:pt x="698681" y="1026583"/>
                  <a:pt x="701544" y="1023900"/>
                  <a:pt x="705031" y="1022350"/>
                </a:cubicBezTo>
                <a:cubicBezTo>
                  <a:pt x="714969" y="1017933"/>
                  <a:pt x="726226" y="1015464"/>
                  <a:pt x="736781" y="1012825"/>
                </a:cubicBezTo>
                <a:cubicBezTo>
                  <a:pt x="760694" y="996883"/>
                  <a:pt x="730303" y="1015601"/>
                  <a:pt x="759006" y="1003300"/>
                </a:cubicBezTo>
                <a:cubicBezTo>
                  <a:pt x="762513" y="1001797"/>
                  <a:pt x="765044" y="998500"/>
                  <a:pt x="768531" y="996950"/>
                </a:cubicBezTo>
                <a:lnTo>
                  <a:pt x="797106" y="987425"/>
                </a:lnTo>
                <a:cubicBezTo>
                  <a:pt x="800281" y="986367"/>
                  <a:pt x="803846" y="986106"/>
                  <a:pt x="806631" y="984250"/>
                </a:cubicBezTo>
                <a:cubicBezTo>
                  <a:pt x="820646" y="974907"/>
                  <a:pt x="812414" y="978648"/>
                  <a:pt x="832031" y="974725"/>
                </a:cubicBezTo>
                <a:cubicBezTo>
                  <a:pt x="845574" y="965697"/>
                  <a:pt x="850113" y="961533"/>
                  <a:pt x="863781" y="955675"/>
                </a:cubicBezTo>
                <a:cubicBezTo>
                  <a:pt x="870158" y="952942"/>
                  <a:pt x="879561" y="950936"/>
                  <a:pt x="886006" y="949325"/>
                </a:cubicBezTo>
                <a:cubicBezTo>
                  <a:pt x="889181" y="946150"/>
                  <a:pt x="891632" y="942028"/>
                  <a:pt x="895531" y="939800"/>
                </a:cubicBezTo>
                <a:cubicBezTo>
                  <a:pt x="899320" y="937635"/>
                  <a:pt x="904051" y="937879"/>
                  <a:pt x="908231" y="936625"/>
                </a:cubicBezTo>
                <a:cubicBezTo>
                  <a:pt x="914642" y="934702"/>
                  <a:pt x="920931" y="932392"/>
                  <a:pt x="927281" y="930275"/>
                </a:cubicBezTo>
                <a:cubicBezTo>
                  <a:pt x="931421" y="928895"/>
                  <a:pt x="935785" y="928299"/>
                  <a:pt x="939981" y="927100"/>
                </a:cubicBezTo>
                <a:cubicBezTo>
                  <a:pt x="957866" y="921990"/>
                  <a:pt x="941039" y="926042"/>
                  <a:pt x="962206" y="917575"/>
                </a:cubicBezTo>
                <a:cubicBezTo>
                  <a:pt x="968421" y="915089"/>
                  <a:pt x="975269" y="914218"/>
                  <a:pt x="981256" y="911225"/>
                </a:cubicBezTo>
                <a:cubicBezTo>
                  <a:pt x="999943" y="901882"/>
                  <a:pt x="989466" y="906372"/>
                  <a:pt x="1013006" y="898525"/>
                </a:cubicBezTo>
                <a:cubicBezTo>
                  <a:pt x="1016181" y="897467"/>
                  <a:pt x="1019746" y="897206"/>
                  <a:pt x="1022531" y="895350"/>
                </a:cubicBezTo>
                <a:cubicBezTo>
                  <a:pt x="1031123" y="889622"/>
                  <a:pt x="1034685" y="886678"/>
                  <a:pt x="1044756" y="882650"/>
                </a:cubicBezTo>
                <a:cubicBezTo>
                  <a:pt x="1050971" y="880164"/>
                  <a:pt x="1057456" y="878417"/>
                  <a:pt x="1063806" y="876300"/>
                </a:cubicBezTo>
                <a:cubicBezTo>
                  <a:pt x="1066981" y="875242"/>
                  <a:pt x="1070546" y="874981"/>
                  <a:pt x="1073331" y="873125"/>
                </a:cubicBezTo>
                <a:cubicBezTo>
                  <a:pt x="1076506" y="871008"/>
                  <a:pt x="1079443" y="868482"/>
                  <a:pt x="1082856" y="866775"/>
                </a:cubicBezTo>
                <a:cubicBezTo>
                  <a:pt x="1089752" y="863327"/>
                  <a:pt x="1097960" y="862968"/>
                  <a:pt x="1105081" y="860425"/>
                </a:cubicBezTo>
                <a:cubicBezTo>
                  <a:pt x="1115816" y="856591"/>
                  <a:pt x="1126636" y="852823"/>
                  <a:pt x="1136831" y="847725"/>
                </a:cubicBezTo>
                <a:cubicBezTo>
                  <a:pt x="1141064" y="845608"/>
                  <a:pt x="1145422" y="843723"/>
                  <a:pt x="1149531" y="841375"/>
                </a:cubicBezTo>
                <a:cubicBezTo>
                  <a:pt x="1152844" y="839482"/>
                  <a:pt x="1155643" y="836732"/>
                  <a:pt x="1159056" y="835025"/>
                </a:cubicBezTo>
                <a:cubicBezTo>
                  <a:pt x="1162049" y="833528"/>
                  <a:pt x="1165588" y="833347"/>
                  <a:pt x="1168581" y="831850"/>
                </a:cubicBezTo>
                <a:cubicBezTo>
                  <a:pt x="1171994" y="830143"/>
                  <a:pt x="1174619" y="827050"/>
                  <a:pt x="1178106" y="825500"/>
                </a:cubicBezTo>
                <a:cubicBezTo>
                  <a:pt x="1188044" y="821083"/>
                  <a:pt x="1199301" y="818614"/>
                  <a:pt x="1209856" y="815975"/>
                </a:cubicBezTo>
                <a:cubicBezTo>
                  <a:pt x="1237153" y="797777"/>
                  <a:pt x="1202616" y="819595"/>
                  <a:pt x="1228906" y="806450"/>
                </a:cubicBezTo>
                <a:cubicBezTo>
                  <a:pt x="1232319" y="804743"/>
                  <a:pt x="1234924" y="801603"/>
                  <a:pt x="1238431" y="800100"/>
                </a:cubicBezTo>
                <a:cubicBezTo>
                  <a:pt x="1242442" y="798381"/>
                  <a:pt x="1246935" y="798124"/>
                  <a:pt x="1251131" y="796925"/>
                </a:cubicBezTo>
                <a:cubicBezTo>
                  <a:pt x="1254349" y="796006"/>
                  <a:pt x="1257481" y="794808"/>
                  <a:pt x="1260656" y="793750"/>
                </a:cubicBezTo>
                <a:cubicBezTo>
                  <a:pt x="1263831" y="790575"/>
                  <a:pt x="1266282" y="786453"/>
                  <a:pt x="1270181" y="784225"/>
                </a:cubicBezTo>
                <a:cubicBezTo>
                  <a:pt x="1273970" y="782060"/>
                  <a:pt x="1278795" y="782582"/>
                  <a:pt x="1282881" y="781050"/>
                </a:cubicBezTo>
                <a:cubicBezTo>
                  <a:pt x="1305146" y="772701"/>
                  <a:pt x="1286683" y="777562"/>
                  <a:pt x="1305106" y="768350"/>
                </a:cubicBezTo>
                <a:cubicBezTo>
                  <a:pt x="1308099" y="766853"/>
                  <a:pt x="1311705" y="766800"/>
                  <a:pt x="1314631" y="765175"/>
                </a:cubicBezTo>
                <a:cubicBezTo>
                  <a:pt x="1321302" y="761469"/>
                  <a:pt x="1326441" y="754888"/>
                  <a:pt x="1333681" y="752475"/>
                </a:cubicBezTo>
                <a:cubicBezTo>
                  <a:pt x="1344367" y="748913"/>
                  <a:pt x="1344921" y="749227"/>
                  <a:pt x="1355906" y="742950"/>
                </a:cubicBezTo>
                <a:cubicBezTo>
                  <a:pt x="1359219" y="741057"/>
                  <a:pt x="1362018" y="738307"/>
                  <a:pt x="1365431" y="736600"/>
                </a:cubicBezTo>
                <a:cubicBezTo>
                  <a:pt x="1368424" y="735103"/>
                  <a:pt x="1371880" y="734743"/>
                  <a:pt x="1374956" y="733425"/>
                </a:cubicBezTo>
                <a:cubicBezTo>
                  <a:pt x="1389549" y="727171"/>
                  <a:pt x="1387120" y="725648"/>
                  <a:pt x="1403531" y="720725"/>
                </a:cubicBezTo>
                <a:cubicBezTo>
                  <a:pt x="1408700" y="719174"/>
                  <a:pt x="1414237" y="719101"/>
                  <a:pt x="1419406" y="717550"/>
                </a:cubicBezTo>
                <a:cubicBezTo>
                  <a:pt x="1424865" y="715912"/>
                  <a:pt x="1430183" y="713749"/>
                  <a:pt x="1435281" y="711200"/>
                </a:cubicBezTo>
                <a:cubicBezTo>
                  <a:pt x="1438694" y="709493"/>
                  <a:pt x="1441233" y="706190"/>
                  <a:pt x="1444806" y="704850"/>
                </a:cubicBezTo>
                <a:cubicBezTo>
                  <a:pt x="1449859" y="702955"/>
                  <a:pt x="1455413" y="702846"/>
                  <a:pt x="1460681" y="701675"/>
                </a:cubicBezTo>
                <a:cubicBezTo>
                  <a:pt x="1464941" y="700728"/>
                  <a:pt x="1469295" y="700032"/>
                  <a:pt x="1473381" y="698500"/>
                </a:cubicBezTo>
                <a:cubicBezTo>
                  <a:pt x="1506587" y="686048"/>
                  <a:pt x="1466182" y="697125"/>
                  <a:pt x="1498781" y="688975"/>
                </a:cubicBezTo>
                <a:cubicBezTo>
                  <a:pt x="1501956" y="686858"/>
                  <a:pt x="1504720" y="683929"/>
                  <a:pt x="1508306" y="682625"/>
                </a:cubicBezTo>
                <a:cubicBezTo>
                  <a:pt x="1516508" y="679643"/>
                  <a:pt x="1533706" y="676275"/>
                  <a:pt x="1533706" y="676275"/>
                </a:cubicBezTo>
                <a:cubicBezTo>
                  <a:pt x="1557619" y="660333"/>
                  <a:pt x="1527228" y="679051"/>
                  <a:pt x="1555931" y="666750"/>
                </a:cubicBezTo>
                <a:cubicBezTo>
                  <a:pt x="1559438" y="665247"/>
                  <a:pt x="1561969" y="661950"/>
                  <a:pt x="1565456" y="660400"/>
                </a:cubicBezTo>
                <a:cubicBezTo>
                  <a:pt x="1571573" y="657682"/>
                  <a:pt x="1578156" y="656167"/>
                  <a:pt x="1584506" y="654050"/>
                </a:cubicBezTo>
                <a:lnTo>
                  <a:pt x="1594031" y="650875"/>
                </a:lnTo>
                <a:cubicBezTo>
                  <a:pt x="1597206" y="649817"/>
                  <a:pt x="1600771" y="649556"/>
                  <a:pt x="1603556" y="647700"/>
                </a:cubicBezTo>
                <a:cubicBezTo>
                  <a:pt x="1609906" y="643467"/>
                  <a:pt x="1615366" y="637413"/>
                  <a:pt x="1622606" y="635000"/>
                </a:cubicBezTo>
                <a:cubicBezTo>
                  <a:pt x="1628956" y="632883"/>
                  <a:pt x="1635669" y="631643"/>
                  <a:pt x="1641656" y="628650"/>
                </a:cubicBezTo>
                <a:cubicBezTo>
                  <a:pt x="1658259" y="620349"/>
                  <a:pt x="1649764" y="623448"/>
                  <a:pt x="1667056" y="619125"/>
                </a:cubicBezTo>
                <a:cubicBezTo>
                  <a:pt x="1670231" y="617008"/>
                  <a:pt x="1673094" y="614325"/>
                  <a:pt x="1676581" y="612775"/>
                </a:cubicBezTo>
                <a:cubicBezTo>
                  <a:pt x="1686519" y="608358"/>
                  <a:pt x="1697776" y="605889"/>
                  <a:pt x="1708331" y="603250"/>
                </a:cubicBezTo>
                <a:cubicBezTo>
                  <a:pt x="1723425" y="593187"/>
                  <a:pt x="1714236" y="598107"/>
                  <a:pt x="1736906" y="590550"/>
                </a:cubicBezTo>
                <a:cubicBezTo>
                  <a:pt x="1740081" y="589492"/>
                  <a:pt x="1743646" y="589231"/>
                  <a:pt x="1746431" y="587375"/>
                </a:cubicBezTo>
                <a:cubicBezTo>
                  <a:pt x="1749606" y="585258"/>
                  <a:pt x="1752469" y="582575"/>
                  <a:pt x="1755956" y="581025"/>
                </a:cubicBezTo>
                <a:cubicBezTo>
                  <a:pt x="1765894" y="576608"/>
                  <a:pt x="1777151" y="574139"/>
                  <a:pt x="1787706" y="571500"/>
                </a:cubicBezTo>
                <a:cubicBezTo>
                  <a:pt x="1812048" y="572558"/>
                  <a:pt x="1836677" y="570795"/>
                  <a:pt x="1860731" y="574675"/>
                </a:cubicBezTo>
                <a:cubicBezTo>
                  <a:pt x="1881972" y="578101"/>
                  <a:pt x="1881307" y="586551"/>
                  <a:pt x="1895656" y="593725"/>
                </a:cubicBezTo>
                <a:cubicBezTo>
                  <a:pt x="1898649" y="595222"/>
                  <a:pt x="1902006" y="595842"/>
                  <a:pt x="1905181" y="596900"/>
                </a:cubicBezTo>
                <a:cubicBezTo>
                  <a:pt x="1935076" y="626795"/>
                  <a:pt x="1887137" y="581695"/>
                  <a:pt x="1933756" y="612775"/>
                </a:cubicBezTo>
                <a:cubicBezTo>
                  <a:pt x="1961053" y="630973"/>
                  <a:pt x="1926516" y="609155"/>
                  <a:pt x="1952806" y="622300"/>
                </a:cubicBezTo>
                <a:cubicBezTo>
                  <a:pt x="1956219" y="624007"/>
                  <a:pt x="1958918" y="626943"/>
                  <a:pt x="1962331" y="628650"/>
                </a:cubicBezTo>
                <a:cubicBezTo>
                  <a:pt x="1965324" y="630147"/>
                  <a:pt x="1968863" y="630328"/>
                  <a:pt x="1971856" y="631825"/>
                </a:cubicBezTo>
                <a:cubicBezTo>
                  <a:pt x="1975269" y="633532"/>
                  <a:pt x="1977894" y="636625"/>
                  <a:pt x="1981381" y="638175"/>
                </a:cubicBezTo>
                <a:cubicBezTo>
                  <a:pt x="1987498" y="640893"/>
                  <a:pt x="1994081" y="642408"/>
                  <a:pt x="2000431" y="644525"/>
                </a:cubicBezTo>
                <a:lnTo>
                  <a:pt x="2009956" y="647700"/>
                </a:lnTo>
                <a:cubicBezTo>
                  <a:pt x="2013131" y="648758"/>
                  <a:pt x="2016234" y="650063"/>
                  <a:pt x="2019481" y="650875"/>
                </a:cubicBezTo>
                <a:cubicBezTo>
                  <a:pt x="2023714" y="651933"/>
                  <a:pt x="2028001" y="652796"/>
                  <a:pt x="2032181" y="654050"/>
                </a:cubicBezTo>
                <a:cubicBezTo>
                  <a:pt x="2038592" y="655973"/>
                  <a:pt x="2045662" y="656687"/>
                  <a:pt x="2051231" y="660400"/>
                </a:cubicBezTo>
                <a:cubicBezTo>
                  <a:pt x="2054406" y="662517"/>
                  <a:pt x="2057269" y="665200"/>
                  <a:pt x="2060756" y="666750"/>
                </a:cubicBezTo>
                <a:cubicBezTo>
                  <a:pt x="2066873" y="669468"/>
                  <a:pt x="2074237" y="669387"/>
                  <a:pt x="2079806" y="673100"/>
                </a:cubicBezTo>
                <a:cubicBezTo>
                  <a:pt x="2082981" y="675217"/>
                  <a:pt x="2085844" y="677900"/>
                  <a:pt x="2089331" y="679450"/>
                </a:cubicBezTo>
                <a:cubicBezTo>
                  <a:pt x="2095448" y="682168"/>
                  <a:pt x="2108381" y="685800"/>
                  <a:pt x="2108381" y="685800"/>
                </a:cubicBezTo>
                <a:cubicBezTo>
                  <a:pt x="2127186" y="699904"/>
                  <a:pt x="2116678" y="692390"/>
                  <a:pt x="2140131" y="708025"/>
                </a:cubicBezTo>
                <a:cubicBezTo>
                  <a:pt x="2143306" y="710142"/>
                  <a:pt x="2146036" y="713168"/>
                  <a:pt x="2149656" y="714375"/>
                </a:cubicBezTo>
                <a:lnTo>
                  <a:pt x="2159181" y="717550"/>
                </a:lnTo>
                <a:cubicBezTo>
                  <a:pt x="2164825" y="726017"/>
                  <a:pt x="2166594" y="730018"/>
                  <a:pt x="2175056" y="736600"/>
                </a:cubicBezTo>
                <a:cubicBezTo>
                  <a:pt x="2181080" y="741285"/>
                  <a:pt x="2187756" y="745067"/>
                  <a:pt x="2194106" y="749300"/>
                </a:cubicBezTo>
                <a:cubicBezTo>
                  <a:pt x="2197281" y="751417"/>
                  <a:pt x="2200218" y="753943"/>
                  <a:pt x="2203631" y="755650"/>
                </a:cubicBezTo>
                <a:cubicBezTo>
                  <a:pt x="2207864" y="757767"/>
                  <a:pt x="2212222" y="759652"/>
                  <a:pt x="2216331" y="762000"/>
                </a:cubicBezTo>
                <a:cubicBezTo>
                  <a:pt x="2219644" y="763893"/>
                  <a:pt x="2222369" y="766800"/>
                  <a:pt x="2225856" y="768350"/>
                </a:cubicBezTo>
                <a:lnTo>
                  <a:pt x="2254431" y="777875"/>
                </a:lnTo>
                <a:lnTo>
                  <a:pt x="2263956" y="781050"/>
                </a:lnTo>
                <a:cubicBezTo>
                  <a:pt x="2267131" y="782108"/>
                  <a:pt x="2270234" y="783413"/>
                  <a:pt x="2273481" y="784225"/>
                </a:cubicBezTo>
                <a:cubicBezTo>
                  <a:pt x="2277714" y="785283"/>
                  <a:pt x="2281985" y="786201"/>
                  <a:pt x="2286181" y="787400"/>
                </a:cubicBezTo>
                <a:cubicBezTo>
                  <a:pt x="2289399" y="788319"/>
                  <a:pt x="2292439" y="789849"/>
                  <a:pt x="2295706" y="790575"/>
                </a:cubicBezTo>
                <a:cubicBezTo>
                  <a:pt x="2303636" y="792337"/>
                  <a:pt x="2329891" y="795912"/>
                  <a:pt x="2336981" y="796925"/>
                </a:cubicBezTo>
                <a:cubicBezTo>
                  <a:pt x="2342273" y="799042"/>
                  <a:pt x="2347358" y="801775"/>
                  <a:pt x="2352856" y="803275"/>
                </a:cubicBezTo>
                <a:cubicBezTo>
                  <a:pt x="2359067" y="804969"/>
                  <a:pt x="2365622" y="805053"/>
                  <a:pt x="2371906" y="806450"/>
                </a:cubicBezTo>
                <a:cubicBezTo>
                  <a:pt x="2375173" y="807176"/>
                  <a:pt x="2378256" y="808567"/>
                  <a:pt x="2381431" y="809625"/>
                </a:cubicBezTo>
                <a:cubicBezTo>
                  <a:pt x="2392014" y="808567"/>
                  <a:pt x="2402727" y="808410"/>
                  <a:pt x="2413181" y="806450"/>
                </a:cubicBezTo>
                <a:cubicBezTo>
                  <a:pt x="2419760" y="805216"/>
                  <a:pt x="2425881" y="802217"/>
                  <a:pt x="2432231" y="800100"/>
                </a:cubicBezTo>
                <a:cubicBezTo>
                  <a:pt x="2435406" y="799042"/>
                  <a:pt x="2438971" y="798781"/>
                  <a:pt x="2441756" y="796925"/>
                </a:cubicBezTo>
                <a:cubicBezTo>
                  <a:pt x="2444931" y="794808"/>
                  <a:pt x="2447868" y="792282"/>
                  <a:pt x="2451281" y="790575"/>
                </a:cubicBezTo>
                <a:cubicBezTo>
                  <a:pt x="2486901" y="772765"/>
                  <a:pt x="2427258" y="807477"/>
                  <a:pt x="2473506" y="781050"/>
                </a:cubicBezTo>
                <a:cubicBezTo>
                  <a:pt x="2476819" y="779157"/>
                  <a:pt x="2479618" y="776407"/>
                  <a:pt x="2483031" y="774700"/>
                </a:cubicBezTo>
                <a:cubicBezTo>
                  <a:pt x="2486024" y="773203"/>
                  <a:pt x="2489563" y="773022"/>
                  <a:pt x="2492556" y="771525"/>
                </a:cubicBezTo>
                <a:cubicBezTo>
                  <a:pt x="2496576" y="769515"/>
                  <a:pt x="2512768" y="757376"/>
                  <a:pt x="2514781" y="755650"/>
                </a:cubicBezTo>
                <a:cubicBezTo>
                  <a:pt x="2518190" y="752728"/>
                  <a:pt x="2520652" y="748735"/>
                  <a:pt x="2524306" y="746125"/>
                </a:cubicBezTo>
                <a:cubicBezTo>
                  <a:pt x="2528157" y="743374"/>
                  <a:pt x="2532897" y="742123"/>
                  <a:pt x="2537006" y="739775"/>
                </a:cubicBezTo>
                <a:cubicBezTo>
                  <a:pt x="2552679" y="730819"/>
                  <a:pt x="2541059" y="735257"/>
                  <a:pt x="2559231" y="723900"/>
                </a:cubicBezTo>
                <a:cubicBezTo>
                  <a:pt x="2563245" y="721392"/>
                  <a:pt x="2568080" y="720301"/>
                  <a:pt x="2571931" y="717550"/>
                </a:cubicBezTo>
                <a:cubicBezTo>
                  <a:pt x="2575585" y="714940"/>
                  <a:pt x="2578007" y="710900"/>
                  <a:pt x="2581456" y="708025"/>
                </a:cubicBezTo>
                <a:cubicBezTo>
                  <a:pt x="2584387" y="705582"/>
                  <a:pt x="2587806" y="703792"/>
                  <a:pt x="2590981" y="701675"/>
                </a:cubicBezTo>
                <a:cubicBezTo>
                  <a:pt x="2593098" y="698500"/>
                  <a:pt x="2594633" y="694848"/>
                  <a:pt x="2597331" y="692150"/>
                </a:cubicBezTo>
                <a:cubicBezTo>
                  <a:pt x="2600029" y="689452"/>
                  <a:pt x="2604472" y="688780"/>
                  <a:pt x="2606856" y="685800"/>
                </a:cubicBezTo>
                <a:cubicBezTo>
                  <a:pt x="2624383" y="663892"/>
                  <a:pt x="2592259" y="688123"/>
                  <a:pt x="2619556" y="669925"/>
                </a:cubicBezTo>
                <a:cubicBezTo>
                  <a:pt x="2634521" y="647477"/>
                  <a:pt x="2615740" y="675267"/>
                  <a:pt x="2635431" y="647700"/>
                </a:cubicBezTo>
                <a:cubicBezTo>
                  <a:pt x="2637649" y="644595"/>
                  <a:pt x="2639338" y="641106"/>
                  <a:pt x="2641781" y="638175"/>
                </a:cubicBezTo>
                <a:cubicBezTo>
                  <a:pt x="2644656" y="634726"/>
                  <a:pt x="2648131" y="631825"/>
                  <a:pt x="2651306" y="628650"/>
                </a:cubicBezTo>
                <a:cubicBezTo>
                  <a:pt x="2654488" y="619104"/>
                  <a:pt x="2653992" y="617806"/>
                  <a:pt x="2660831" y="609600"/>
                </a:cubicBezTo>
                <a:cubicBezTo>
                  <a:pt x="2663706" y="606151"/>
                  <a:pt x="2667746" y="603729"/>
                  <a:pt x="2670356" y="600075"/>
                </a:cubicBezTo>
                <a:cubicBezTo>
                  <a:pt x="2673107" y="596224"/>
                  <a:pt x="2674358" y="591484"/>
                  <a:pt x="2676706" y="587375"/>
                </a:cubicBezTo>
                <a:cubicBezTo>
                  <a:pt x="2678599" y="584062"/>
                  <a:pt x="2681506" y="581337"/>
                  <a:pt x="2683056" y="577850"/>
                </a:cubicBezTo>
                <a:cubicBezTo>
                  <a:pt x="2685774" y="571733"/>
                  <a:pt x="2685693" y="564369"/>
                  <a:pt x="2689406" y="558800"/>
                </a:cubicBezTo>
                <a:cubicBezTo>
                  <a:pt x="2697612" y="546490"/>
                  <a:pt x="2694549" y="552895"/>
                  <a:pt x="2698931" y="539750"/>
                </a:cubicBezTo>
                <a:cubicBezTo>
                  <a:pt x="2699989" y="531283"/>
                  <a:pt x="2702106" y="522883"/>
                  <a:pt x="2702106" y="514350"/>
                </a:cubicBezTo>
                <a:cubicBezTo>
                  <a:pt x="2702106" y="485807"/>
                  <a:pt x="2703077" y="465728"/>
                  <a:pt x="2695756" y="441325"/>
                </a:cubicBezTo>
                <a:cubicBezTo>
                  <a:pt x="2693833" y="434914"/>
                  <a:pt x="2691523" y="428625"/>
                  <a:pt x="2689406" y="422275"/>
                </a:cubicBezTo>
                <a:cubicBezTo>
                  <a:pt x="2686824" y="414528"/>
                  <a:pt x="2686036" y="409380"/>
                  <a:pt x="2679881" y="403225"/>
                </a:cubicBezTo>
                <a:cubicBezTo>
                  <a:pt x="2677183" y="400527"/>
                  <a:pt x="2673287" y="399318"/>
                  <a:pt x="2670356" y="396875"/>
                </a:cubicBezTo>
                <a:cubicBezTo>
                  <a:pt x="2666907" y="394000"/>
                  <a:pt x="2664280" y="390225"/>
                  <a:pt x="2660831" y="387350"/>
                </a:cubicBezTo>
                <a:cubicBezTo>
                  <a:pt x="2657900" y="384907"/>
                  <a:pt x="2654237" y="383443"/>
                  <a:pt x="2651306" y="381000"/>
                </a:cubicBezTo>
                <a:cubicBezTo>
                  <a:pt x="2635451" y="367787"/>
                  <a:pt x="2648995" y="373880"/>
                  <a:pt x="2632256" y="368300"/>
                </a:cubicBezTo>
                <a:cubicBezTo>
                  <a:pt x="2620682" y="350940"/>
                  <a:pt x="2632542" y="365315"/>
                  <a:pt x="2613206" y="352425"/>
                </a:cubicBezTo>
                <a:cubicBezTo>
                  <a:pt x="2604400" y="346554"/>
                  <a:pt x="2596612" y="339246"/>
                  <a:pt x="2587806" y="333375"/>
                </a:cubicBezTo>
                <a:cubicBezTo>
                  <a:pt x="2584631" y="331258"/>
                  <a:pt x="2581386" y="329243"/>
                  <a:pt x="2578281" y="327025"/>
                </a:cubicBezTo>
                <a:cubicBezTo>
                  <a:pt x="2574925" y="324628"/>
                  <a:pt x="2561044" y="313644"/>
                  <a:pt x="2556056" y="311150"/>
                </a:cubicBezTo>
                <a:cubicBezTo>
                  <a:pt x="2553063" y="309653"/>
                  <a:pt x="2549524" y="309472"/>
                  <a:pt x="2546531" y="307975"/>
                </a:cubicBezTo>
                <a:cubicBezTo>
                  <a:pt x="2543118" y="306268"/>
                  <a:pt x="2540319" y="303518"/>
                  <a:pt x="2537006" y="301625"/>
                </a:cubicBezTo>
                <a:cubicBezTo>
                  <a:pt x="2532897" y="299277"/>
                  <a:pt x="2528415" y="297623"/>
                  <a:pt x="2524306" y="295275"/>
                </a:cubicBezTo>
                <a:cubicBezTo>
                  <a:pt x="2520993" y="293382"/>
                  <a:pt x="2517886" y="291143"/>
                  <a:pt x="2514781" y="288925"/>
                </a:cubicBezTo>
                <a:cubicBezTo>
                  <a:pt x="2510475" y="285849"/>
                  <a:pt x="2506814" y="281767"/>
                  <a:pt x="2502081" y="279400"/>
                </a:cubicBezTo>
                <a:cubicBezTo>
                  <a:pt x="2498178" y="277449"/>
                  <a:pt x="2493614" y="277283"/>
                  <a:pt x="2489381" y="276225"/>
                </a:cubicBezTo>
                <a:cubicBezTo>
                  <a:pt x="2461175" y="255071"/>
                  <a:pt x="2491722" y="275414"/>
                  <a:pt x="2463981" y="263525"/>
                </a:cubicBezTo>
                <a:cubicBezTo>
                  <a:pt x="2460474" y="262022"/>
                  <a:pt x="2457869" y="258882"/>
                  <a:pt x="2454456" y="257175"/>
                </a:cubicBezTo>
                <a:cubicBezTo>
                  <a:pt x="2451463" y="255678"/>
                  <a:pt x="2447924" y="255497"/>
                  <a:pt x="2444931" y="254000"/>
                </a:cubicBezTo>
                <a:cubicBezTo>
                  <a:pt x="2441518" y="252293"/>
                  <a:pt x="2438819" y="249357"/>
                  <a:pt x="2435406" y="247650"/>
                </a:cubicBezTo>
                <a:cubicBezTo>
                  <a:pt x="2432413" y="246153"/>
                  <a:pt x="2428957" y="245793"/>
                  <a:pt x="2425881" y="244475"/>
                </a:cubicBezTo>
                <a:cubicBezTo>
                  <a:pt x="2421531" y="242611"/>
                  <a:pt x="2417290" y="240473"/>
                  <a:pt x="2413181" y="238125"/>
                </a:cubicBezTo>
                <a:cubicBezTo>
                  <a:pt x="2409868" y="236232"/>
                  <a:pt x="2406587" y="234218"/>
                  <a:pt x="2403656" y="231775"/>
                </a:cubicBezTo>
                <a:cubicBezTo>
                  <a:pt x="2400207" y="228900"/>
                  <a:pt x="2398030" y="224478"/>
                  <a:pt x="2394131" y="222250"/>
                </a:cubicBezTo>
                <a:cubicBezTo>
                  <a:pt x="2390342" y="220085"/>
                  <a:pt x="2385664" y="220133"/>
                  <a:pt x="2381431" y="219075"/>
                </a:cubicBezTo>
                <a:cubicBezTo>
                  <a:pt x="2346761" y="195961"/>
                  <a:pt x="2400211" y="230052"/>
                  <a:pt x="2359206" y="209550"/>
                </a:cubicBezTo>
                <a:cubicBezTo>
                  <a:pt x="2352380" y="206137"/>
                  <a:pt x="2346506" y="201083"/>
                  <a:pt x="2340156" y="196850"/>
                </a:cubicBezTo>
                <a:cubicBezTo>
                  <a:pt x="2336981" y="194733"/>
                  <a:pt x="2334251" y="191707"/>
                  <a:pt x="2330631" y="190500"/>
                </a:cubicBezTo>
                <a:cubicBezTo>
                  <a:pt x="2327456" y="189442"/>
                  <a:pt x="2324032" y="188950"/>
                  <a:pt x="2321106" y="187325"/>
                </a:cubicBezTo>
                <a:cubicBezTo>
                  <a:pt x="2314435" y="183619"/>
                  <a:pt x="2309296" y="177038"/>
                  <a:pt x="2302056" y="174625"/>
                </a:cubicBezTo>
                <a:cubicBezTo>
                  <a:pt x="2298881" y="173567"/>
                  <a:pt x="2295457" y="173075"/>
                  <a:pt x="2292531" y="171450"/>
                </a:cubicBezTo>
                <a:cubicBezTo>
                  <a:pt x="2285860" y="167744"/>
                  <a:pt x="2279831" y="162983"/>
                  <a:pt x="2273481" y="158750"/>
                </a:cubicBezTo>
                <a:cubicBezTo>
                  <a:pt x="2270306" y="156633"/>
                  <a:pt x="2267658" y="153325"/>
                  <a:pt x="2263956" y="152400"/>
                </a:cubicBezTo>
                <a:lnTo>
                  <a:pt x="2251256" y="149225"/>
                </a:lnTo>
                <a:cubicBezTo>
                  <a:pt x="2248081" y="147108"/>
                  <a:pt x="2245144" y="144582"/>
                  <a:pt x="2241731" y="142875"/>
                </a:cubicBezTo>
                <a:cubicBezTo>
                  <a:pt x="2238738" y="141378"/>
                  <a:pt x="2235112" y="141360"/>
                  <a:pt x="2232206" y="139700"/>
                </a:cubicBezTo>
                <a:cubicBezTo>
                  <a:pt x="2227612" y="137075"/>
                  <a:pt x="2224132" y="132745"/>
                  <a:pt x="2219506" y="130175"/>
                </a:cubicBezTo>
                <a:cubicBezTo>
                  <a:pt x="2214524" y="127407"/>
                  <a:pt x="2208729" y="126374"/>
                  <a:pt x="2203631" y="123825"/>
                </a:cubicBezTo>
                <a:cubicBezTo>
                  <a:pt x="2198111" y="121065"/>
                  <a:pt x="2193276" y="117060"/>
                  <a:pt x="2187756" y="114300"/>
                </a:cubicBezTo>
                <a:cubicBezTo>
                  <a:pt x="2184763" y="112803"/>
                  <a:pt x="2181157" y="112750"/>
                  <a:pt x="2178231" y="111125"/>
                </a:cubicBezTo>
                <a:cubicBezTo>
                  <a:pt x="2145479" y="92929"/>
                  <a:pt x="2171209" y="102434"/>
                  <a:pt x="2149656" y="95250"/>
                </a:cubicBezTo>
                <a:cubicBezTo>
                  <a:pt x="2137923" y="77651"/>
                  <a:pt x="2150019" y="91571"/>
                  <a:pt x="2133781" y="82550"/>
                </a:cubicBezTo>
                <a:cubicBezTo>
                  <a:pt x="2127110" y="78844"/>
                  <a:pt x="2121081" y="74083"/>
                  <a:pt x="2114731" y="69850"/>
                </a:cubicBezTo>
                <a:cubicBezTo>
                  <a:pt x="2111556" y="67733"/>
                  <a:pt x="2108826" y="64707"/>
                  <a:pt x="2105206" y="63500"/>
                </a:cubicBezTo>
                <a:lnTo>
                  <a:pt x="2095681" y="60325"/>
                </a:lnTo>
                <a:cubicBezTo>
                  <a:pt x="2076291" y="40935"/>
                  <a:pt x="2097487" y="60886"/>
                  <a:pt x="2067106" y="38100"/>
                </a:cubicBezTo>
                <a:cubicBezTo>
                  <a:pt x="2062873" y="34925"/>
                  <a:pt x="2059000" y="31200"/>
                  <a:pt x="2054406" y="28575"/>
                </a:cubicBezTo>
                <a:cubicBezTo>
                  <a:pt x="2051500" y="26915"/>
                  <a:pt x="2047874" y="26897"/>
                  <a:pt x="2044881" y="25400"/>
                </a:cubicBezTo>
                <a:cubicBezTo>
                  <a:pt x="2041468" y="23693"/>
                  <a:pt x="2038843" y="20600"/>
                  <a:pt x="2035356" y="19050"/>
                </a:cubicBezTo>
                <a:cubicBezTo>
                  <a:pt x="2029239" y="16332"/>
                  <a:pt x="2022656" y="14817"/>
                  <a:pt x="2016306" y="12700"/>
                </a:cubicBezTo>
                <a:lnTo>
                  <a:pt x="2006781" y="9525"/>
                </a:lnTo>
                <a:cubicBezTo>
                  <a:pt x="2003606" y="8467"/>
                  <a:pt x="2000538" y="7006"/>
                  <a:pt x="1997256" y="6350"/>
                </a:cubicBezTo>
                <a:cubicBezTo>
                  <a:pt x="1968884" y="676"/>
                  <a:pt x="1986759" y="3623"/>
                  <a:pt x="1943281" y="0"/>
                </a:cubicBezTo>
                <a:cubicBezTo>
                  <a:pt x="1930581" y="1058"/>
                  <a:pt x="1917813" y="1491"/>
                  <a:pt x="1905181" y="3175"/>
                </a:cubicBezTo>
                <a:cubicBezTo>
                  <a:pt x="1901864" y="3617"/>
                  <a:pt x="1898874" y="5431"/>
                  <a:pt x="1895656" y="6350"/>
                </a:cubicBezTo>
                <a:cubicBezTo>
                  <a:pt x="1891460" y="7549"/>
                  <a:pt x="1887189" y="8467"/>
                  <a:pt x="1882956" y="9525"/>
                </a:cubicBezTo>
                <a:lnTo>
                  <a:pt x="1863906" y="22225"/>
                </a:lnTo>
                <a:cubicBezTo>
                  <a:pt x="1860731" y="24342"/>
                  <a:pt x="1857079" y="25877"/>
                  <a:pt x="1854381" y="28575"/>
                </a:cubicBezTo>
                <a:cubicBezTo>
                  <a:pt x="1851206" y="31750"/>
                  <a:pt x="1848400" y="35343"/>
                  <a:pt x="1844856" y="38100"/>
                </a:cubicBezTo>
                <a:cubicBezTo>
                  <a:pt x="1838832" y="42785"/>
                  <a:pt x="1832156" y="46567"/>
                  <a:pt x="1825806" y="50800"/>
                </a:cubicBezTo>
                <a:lnTo>
                  <a:pt x="1816281" y="57150"/>
                </a:lnTo>
                <a:cubicBezTo>
                  <a:pt x="1813106" y="59267"/>
                  <a:pt x="1809454" y="60802"/>
                  <a:pt x="1806756" y="63500"/>
                </a:cubicBezTo>
                <a:cubicBezTo>
                  <a:pt x="1803581" y="66675"/>
                  <a:pt x="1800680" y="70150"/>
                  <a:pt x="1797231" y="73025"/>
                </a:cubicBezTo>
                <a:cubicBezTo>
                  <a:pt x="1790499" y="78635"/>
                  <a:pt x="1782770" y="81843"/>
                  <a:pt x="1775006" y="85725"/>
                </a:cubicBezTo>
                <a:cubicBezTo>
                  <a:pt x="1772889" y="88900"/>
                  <a:pt x="1771528" y="92737"/>
                  <a:pt x="1768656" y="95250"/>
                </a:cubicBezTo>
                <a:cubicBezTo>
                  <a:pt x="1762913" y="100276"/>
                  <a:pt x="1755956" y="103717"/>
                  <a:pt x="1749606" y="107950"/>
                </a:cubicBezTo>
                <a:cubicBezTo>
                  <a:pt x="1727158" y="122915"/>
                  <a:pt x="1754948" y="104134"/>
                  <a:pt x="1727381" y="123825"/>
                </a:cubicBezTo>
                <a:cubicBezTo>
                  <a:pt x="1718209" y="130377"/>
                  <a:pt x="1715743" y="130170"/>
                  <a:pt x="1708331" y="139700"/>
                </a:cubicBezTo>
                <a:cubicBezTo>
                  <a:pt x="1703646" y="145724"/>
                  <a:pt x="1699864" y="152400"/>
                  <a:pt x="1695631" y="158750"/>
                </a:cubicBezTo>
                <a:cubicBezTo>
                  <a:pt x="1693514" y="161925"/>
                  <a:pt x="1690488" y="164655"/>
                  <a:pt x="1689281" y="168275"/>
                </a:cubicBezTo>
                <a:cubicBezTo>
                  <a:pt x="1687164" y="174625"/>
                  <a:pt x="1688918" y="184332"/>
                  <a:pt x="1682931" y="187325"/>
                </a:cubicBezTo>
                <a:lnTo>
                  <a:pt x="1670231" y="193675"/>
                </a:lnTo>
                <a:cubicBezTo>
                  <a:pt x="1668114" y="196850"/>
                  <a:pt x="1666579" y="200502"/>
                  <a:pt x="1663881" y="203200"/>
                </a:cubicBezTo>
                <a:cubicBezTo>
                  <a:pt x="1656572" y="210509"/>
                  <a:pt x="1651372" y="210296"/>
                  <a:pt x="1641656" y="212725"/>
                </a:cubicBezTo>
                <a:cubicBezTo>
                  <a:pt x="1638481" y="215900"/>
                  <a:pt x="1635675" y="219493"/>
                  <a:pt x="1632131" y="222250"/>
                </a:cubicBezTo>
                <a:lnTo>
                  <a:pt x="1603556" y="241300"/>
                </a:lnTo>
                <a:lnTo>
                  <a:pt x="1594031" y="247650"/>
                </a:lnTo>
                <a:cubicBezTo>
                  <a:pt x="1590856" y="249767"/>
                  <a:pt x="1587204" y="251302"/>
                  <a:pt x="1584506" y="254000"/>
                </a:cubicBezTo>
                <a:lnTo>
                  <a:pt x="1574981" y="263525"/>
                </a:lnTo>
                <a:lnTo>
                  <a:pt x="1568631" y="282575"/>
                </a:lnTo>
                <a:cubicBezTo>
                  <a:pt x="1567573" y="285750"/>
                  <a:pt x="1566268" y="288853"/>
                  <a:pt x="1565456" y="292100"/>
                </a:cubicBezTo>
                <a:lnTo>
                  <a:pt x="1562281" y="304800"/>
                </a:lnTo>
                <a:cubicBezTo>
                  <a:pt x="1563339" y="315383"/>
                  <a:pt x="1563064" y="326186"/>
                  <a:pt x="1565456" y="336550"/>
                </a:cubicBezTo>
                <a:cubicBezTo>
                  <a:pt x="1566314" y="340268"/>
                  <a:pt x="1571426" y="342278"/>
                  <a:pt x="1571806" y="346075"/>
                </a:cubicBezTo>
                <a:cubicBezTo>
                  <a:pt x="1573074" y="358757"/>
                  <a:pt x="1566177" y="375663"/>
                  <a:pt x="1562281" y="387350"/>
                </a:cubicBezTo>
                <a:cubicBezTo>
                  <a:pt x="1560189" y="393625"/>
                  <a:pt x="1558351" y="401924"/>
                  <a:pt x="1552756" y="406400"/>
                </a:cubicBezTo>
                <a:cubicBezTo>
                  <a:pt x="1550143" y="408491"/>
                  <a:pt x="1546406" y="408517"/>
                  <a:pt x="1543231" y="409575"/>
                </a:cubicBezTo>
                <a:cubicBezTo>
                  <a:pt x="1537438" y="418264"/>
                  <a:pt x="1537382" y="420994"/>
                  <a:pt x="1527356" y="425450"/>
                </a:cubicBezTo>
                <a:lnTo>
                  <a:pt x="1498781" y="434975"/>
                </a:lnTo>
                <a:cubicBezTo>
                  <a:pt x="1495606" y="436033"/>
                  <a:pt x="1492041" y="436294"/>
                  <a:pt x="1489256" y="438150"/>
                </a:cubicBezTo>
                <a:cubicBezTo>
                  <a:pt x="1461959" y="456348"/>
                  <a:pt x="1496496" y="434530"/>
                  <a:pt x="1470206" y="447675"/>
                </a:cubicBezTo>
                <a:cubicBezTo>
                  <a:pt x="1466793" y="449382"/>
                  <a:pt x="1464094" y="452318"/>
                  <a:pt x="1460681" y="454025"/>
                </a:cubicBezTo>
                <a:cubicBezTo>
                  <a:pt x="1455346" y="456693"/>
                  <a:pt x="1443542" y="458849"/>
                  <a:pt x="1438456" y="460375"/>
                </a:cubicBezTo>
                <a:cubicBezTo>
                  <a:pt x="1432045" y="462298"/>
                  <a:pt x="1425756" y="464608"/>
                  <a:pt x="1419406" y="466725"/>
                </a:cubicBezTo>
                <a:lnTo>
                  <a:pt x="1400356" y="473075"/>
                </a:lnTo>
                <a:lnTo>
                  <a:pt x="1371781" y="482600"/>
                </a:lnTo>
                <a:cubicBezTo>
                  <a:pt x="1368606" y="483658"/>
                  <a:pt x="1365041" y="483919"/>
                  <a:pt x="1362256" y="485775"/>
                </a:cubicBezTo>
                <a:cubicBezTo>
                  <a:pt x="1359081" y="487892"/>
                  <a:pt x="1356218" y="490575"/>
                  <a:pt x="1352731" y="492125"/>
                </a:cubicBezTo>
                <a:cubicBezTo>
                  <a:pt x="1346614" y="494843"/>
                  <a:pt x="1340031" y="496358"/>
                  <a:pt x="1333681" y="498475"/>
                </a:cubicBezTo>
                <a:lnTo>
                  <a:pt x="1324156" y="501650"/>
                </a:lnTo>
                <a:cubicBezTo>
                  <a:pt x="1320981" y="502708"/>
                  <a:pt x="1317878" y="504013"/>
                  <a:pt x="1314631" y="504825"/>
                </a:cubicBezTo>
                <a:cubicBezTo>
                  <a:pt x="1310562" y="505842"/>
                  <a:pt x="1296961" y="508898"/>
                  <a:pt x="1292406" y="511175"/>
                </a:cubicBezTo>
                <a:cubicBezTo>
                  <a:pt x="1288993" y="512882"/>
                  <a:pt x="1286467" y="516221"/>
                  <a:pt x="1282881" y="517525"/>
                </a:cubicBezTo>
                <a:cubicBezTo>
                  <a:pt x="1274679" y="520507"/>
                  <a:pt x="1257481" y="523875"/>
                  <a:pt x="1257481" y="523875"/>
                </a:cubicBezTo>
                <a:cubicBezTo>
                  <a:pt x="1254306" y="525992"/>
                  <a:pt x="1251443" y="528675"/>
                  <a:pt x="1247956" y="530225"/>
                </a:cubicBezTo>
                <a:cubicBezTo>
                  <a:pt x="1241839" y="532943"/>
                  <a:pt x="1234475" y="532862"/>
                  <a:pt x="1228906" y="536575"/>
                </a:cubicBezTo>
                <a:cubicBezTo>
                  <a:pt x="1225731" y="538692"/>
                  <a:pt x="1222888" y="541422"/>
                  <a:pt x="1219381" y="542925"/>
                </a:cubicBezTo>
                <a:cubicBezTo>
                  <a:pt x="1206957" y="548250"/>
                  <a:pt x="1200436" y="543913"/>
                  <a:pt x="1187631" y="552450"/>
                </a:cubicBezTo>
                <a:cubicBezTo>
                  <a:pt x="1184456" y="554567"/>
                  <a:pt x="1181593" y="557250"/>
                  <a:pt x="1178106" y="558800"/>
                </a:cubicBezTo>
                <a:cubicBezTo>
                  <a:pt x="1171989" y="561518"/>
                  <a:pt x="1165406" y="563033"/>
                  <a:pt x="1159056" y="565150"/>
                </a:cubicBezTo>
                <a:cubicBezTo>
                  <a:pt x="1155881" y="566208"/>
                  <a:pt x="1152316" y="566469"/>
                  <a:pt x="1149531" y="568325"/>
                </a:cubicBezTo>
                <a:cubicBezTo>
                  <a:pt x="1134437" y="578388"/>
                  <a:pt x="1143626" y="573468"/>
                  <a:pt x="1120956" y="581025"/>
                </a:cubicBezTo>
                <a:lnTo>
                  <a:pt x="1111431" y="584200"/>
                </a:lnTo>
                <a:cubicBezTo>
                  <a:pt x="1108256" y="585258"/>
                  <a:pt x="1105188" y="586719"/>
                  <a:pt x="1101906" y="587375"/>
                </a:cubicBezTo>
                <a:cubicBezTo>
                  <a:pt x="1093386" y="589079"/>
                  <a:pt x="1073887" y="592296"/>
                  <a:pt x="1066981" y="596900"/>
                </a:cubicBezTo>
                <a:cubicBezTo>
                  <a:pt x="1063806" y="599017"/>
                  <a:pt x="1060943" y="601700"/>
                  <a:pt x="1057456" y="603250"/>
                </a:cubicBezTo>
                <a:cubicBezTo>
                  <a:pt x="1051339" y="605968"/>
                  <a:pt x="1044756" y="607483"/>
                  <a:pt x="1038406" y="609600"/>
                </a:cubicBezTo>
                <a:lnTo>
                  <a:pt x="1019356" y="615950"/>
                </a:lnTo>
                <a:lnTo>
                  <a:pt x="981256" y="628650"/>
                </a:lnTo>
                <a:lnTo>
                  <a:pt x="971731" y="631825"/>
                </a:lnTo>
                <a:cubicBezTo>
                  <a:pt x="968556" y="632883"/>
                  <a:pt x="965453" y="634188"/>
                  <a:pt x="962206" y="635000"/>
                </a:cubicBezTo>
                <a:lnTo>
                  <a:pt x="949506" y="638175"/>
                </a:lnTo>
                <a:cubicBezTo>
                  <a:pt x="925593" y="654117"/>
                  <a:pt x="955984" y="635399"/>
                  <a:pt x="927281" y="647700"/>
                </a:cubicBezTo>
                <a:cubicBezTo>
                  <a:pt x="896584" y="660856"/>
                  <a:pt x="941517" y="648110"/>
                  <a:pt x="905056" y="657225"/>
                </a:cubicBezTo>
                <a:cubicBezTo>
                  <a:pt x="901881" y="659342"/>
                  <a:pt x="898229" y="660877"/>
                  <a:pt x="895531" y="663575"/>
                </a:cubicBezTo>
                <a:cubicBezTo>
                  <a:pt x="892833" y="666273"/>
                  <a:pt x="892594" y="671393"/>
                  <a:pt x="889181" y="673100"/>
                </a:cubicBezTo>
                <a:cubicBezTo>
                  <a:pt x="883423" y="675979"/>
                  <a:pt x="876415" y="674878"/>
                  <a:pt x="870131" y="676275"/>
                </a:cubicBezTo>
                <a:cubicBezTo>
                  <a:pt x="866864" y="677001"/>
                  <a:pt x="863599" y="677953"/>
                  <a:pt x="860606" y="679450"/>
                </a:cubicBezTo>
                <a:cubicBezTo>
                  <a:pt x="857193" y="681157"/>
                  <a:pt x="854568" y="684250"/>
                  <a:pt x="851081" y="685800"/>
                </a:cubicBezTo>
                <a:cubicBezTo>
                  <a:pt x="844964" y="688518"/>
                  <a:pt x="838381" y="690033"/>
                  <a:pt x="832031" y="692150"/>
                </a:cubicBezTo>
                <a:cubicBezTo>
                  <a:pt x="828856" y="693208"/>
                  <a:pt x="825291" y="693469"/>
                  <a:pt x="822506" y="695325"/>
                </a:cubicBezTo>
                <a:cubicBezTo>
                  <a:pt x="819331" y="697442"/>
                  <a:pt x="816468" y="700125"/>
                  <a:pt x="812981" y="701675"/>
                </a:cubicBezTo>
                <a:cubicBezTo>
                  <a:pt x="806864" y="704393"/>
                  <a:pt x="800281" y="705908"/>
                  <a:pt x="793931" y="708025"/>
                </a:cubicBezTo>
                <a:lnTo>
                  <a:pt x="784406" y="711200"/>
                </a:lnTo>
                <a:cubicBezTo>
                  <a:pt x="781231" y="712258"/>
                  <a:pt x="777666" y="712519"/>
                  <a:pt x="774881" y="714375"/>
                </a:cubicBezTo>
                <a:cubicBezTo>
                  <a:pt x="771706" y="716492"/>
                  <a:pt x="768843" y="719175"/>
                  <a:pt x="765356" y="720725"/>
                </a:cubicBezTo>
                <a:cubicBezTo>
                  <a:pt x="755418" y="725142"/>
                  <a:pt x="744161" y="727611"/>
                  <a:pt x="733606" y="730250"/>
                </a:cubicBezTo>
                <a:cubicBezTo>
                  <a:pt x="730431" y="732367"/>
                  <a:pt x="727568" y="735050"/>
                  <a:pt x="724081" y="736600"/>
                </a:cubicBezTo>
                <a:cubicBezTo>
                  <a:pt x="717964" y="739318"/>
                  <a:pt x="710600" y="739237"/>
                  <a:pt x="705031" y="742950"/>
                </a:cubicBezTo>
                <a:cubicBezTo>
                  <a:pt x="701856" y="745067"/>
                  <a:pt x="698993" y="747750"/>
                  <a:pt x="695506" y="749300"/>
                </a:cubicBezTo>
                <a:cubicBezTo>
                  <a:pt x="689389" y="752018"/>
                  <a:pt x="682806" y="753533"/>
                  <a:pt x="676456" y="755650"/>
                </a:cubicBezTo>
                <a:cubicBezTo>
                  <a:pt x="673281" y="756708"/>
                  <a:pt x="669716" y="756969"/>
                  <a:pt x="666931" y="758825"/>
                </a:cubicBezTo>
                <a:cubicBezTo>
                  <a:pt x="663756" y="760942"/>
                  <a:pt x="660893" y="763625"/>
                  <a:pt x="657406" y="765175"/>
                </a:cubicBezTo>
                <a:cubicBezTo>
                  <a:pt x="651289" y="767893"/>
                  <a:pt x="643925" y="767812"/>
                  <a:pt x="638356" y="771525"/>
                </a:cubicBezTo>
                <a:cubicBezTo>
                  <a:pt x="635181" y="773642"/>
                  <a:pt x="632318" y="776325"/>
                  <a:pt x="628831" y="777875"/>
                </a:cubicBezTo>
                <a:cubicBezTo>
                  <a:pt x="622714" y="780593"/>
                  <a:pt x="616131" y="782108"/>
                  <a:pt x="609781" y="784225"/>
                </a:cubicBezTo>
                <a:cubicBezTo>
                  <a:pt x="606606" y="785283"/>
                  <a:pt x="603041" y="785544"/>
                  <a:pt x="600256" y="787400"/>
                </a:cubicBezTo>
                <a:cubicBezTo>
                  <a:pt x="585144" y="797474"/>
                  <a:pt x="596670" y="791333"/>
                  <a:pt x="578031" y="796925"/>
                </a:cubicBezTo>
                <a:cubicBezTo>
                  <a:pt x="568414" y="799810"/>
                  <a:pt x="558981" y="803275"/>
                  <a:pt x="549456" y="806450"/>
                </a:cubicBezTo>
                <a:cubicBezTo>
                  <a:pt x="546281" y="807508"/>
                  <a:pt x="543178" y="808813"/>
                  <a:pt x="539931" y="809625"/>
                </a:cubicBezTo>
                <a:lnTo>
                  <a:pt x="527231" y="812800"/>
                </a:lnTo>
                <a:cubicBezTo>
                  <a:pt x="499213" y="831479"/>
                  <a:pt x="543996" y="802830"/>
                  <a:pt x="498656" y="825500"/>
                </a:cubicBezTo>
                <a:cubicBezTo>
                  <a:pt x="494423" y="827617"/>
                  <a:pt x="490350" y="830092"/>
                  <a:pt x="485956" y="831850"/>
                </a:cubicBezTo>
                <a:cubicBezTo>
                  <a:pt x="479741" y="834336"/>
                  <a:pt x="472475" y="834487"/>
                  <a:pt x="466906" y="838200"/>
                </a:cubicBezTo>
                <a:cubicBezTo>
                  <a:pt x="463731" y="840317"/>
                  <a:pt x="460868" y="843000"/>
                  <a:pt x="457381" y="844550"/>
                </a:cubicBezTo>
                <a:cubicBezTo>
                  <a:pt x="451264" y="847268"/>
                  <a:pt x="444681" y="848783"/>
                  <a:pt x="438331" y="850900"/>
                </a:cubicBezTo>
                <a:lnTo>
                  <a:pt x="428806" y="854075"/>
                </a:lnTo>
                <a:cubicBezTo>
                  <a:pt x="425631" y="855133"/>
                  <a:pt x="422528" y="856438"/>
                  <a:pt x="419281" y="857250"/>
                </a:cubicBezTo>
                <a:cubicBezTo>
                  <a:pt x="415048" y="858308"/>
                  <a:pt x="410761" y="859171"/>
                  <a:pt x="406581" y="860425"/>
                </a:cubicBezTo>
                <a:cubicBezTo>
                  <a:pt x="396964" y="863310"/>
                  <a:pt x="387531" y="866775"/>
                  <a:pt x="378006" y="869950"/>
                </a:cubicBezTo>
                <a:cubicBezTo>
                  <a:pt x="374831" y="871008"/>
                  <a:pt x="371728" y="872313"/>
                  <a:pt x="368481" y="873125"/>
                </a:cubicBezTo>
                <a:lnTo>
                  <a:pt x="355781" y="876300"/>
                </a:lnTo>
                <a:cubicBezTo>
                  <a:pt x="331868" y="892242"/>
                  <a:pt x="362259" y="873524"/>
                  <a:pt x="333556" y="885825"/>
                </a:cubicBezTo>
                <a:cubicBezTo>
                  <a:pt x="330049" y="887328"/>
                  <a:pt x="327444" y="890468"/>
                  <a:pt x="324031" y="892175"/>
                </a:cubicBezTo>
                <a:cubicBezTo>
                  <a:pt x="319476" y="894452"/>
                  <a:pt x="305875" y="897508"/>
                  <a:pt x="301806" y="898525"/>
                </a:cubicBezTo>
                <a:cubicBezTo>
                  <a:pt x="286712" y="908588"/>
                  <a:pt x="295901" y="903668"/>
                  <a:pt x="273231" y="911225"/>
                </a:cubicBezTo>
                <a:cubicBezTo>
                  <a:pt x="270056" y="912283"/>
                  <a:pt x="266491" y="912544"/>
                  <a:pt x="263706" y="914400"/>
                </a:cubicBezTo>
                <a:cubicBezTo>
                  <a:pt x="260531" y="916517"/>
                  <a:pt x="257668" y="919200"/>
                  <a:pt x="254181" y="920750"/>
                </a:cubicBezTo>
                <a:cubicBezTo>
                  <a:pt x="248064" y="923468"/>
                  <a:pt x="240700" y="923387"/>
                  <a:pt x="235131" y="927100"/>
                </a:cubicBezTo>
                <a:cubicBezTo>
                  <a:pt x="207834" y="945298"/>
                  <a:pt x="242371" y="923480"/>
                  <a:pt x="216081" y="936625"/>
                </a:cubicBezTo>
                <a:cubicBezTo>
                  <a:pt x="184195" y="952568"/>
                  <a:pt x="232820" y="932626"/>
                  <a:pt x="193856" y="949325"/>
                </a:cubicBezTo>
                <a:cubicBezTo>
                  <a:pt x="185557" y="952882"/>
                  <a:pt x="180582" y="952990"/>
                  <a:pt x="171631" y="955675"/>
                </a:cubicBezTo>
                <a:cubicBezTo>
                  <a:pt x="165220" y="957598"/>
                  <a:pt x="159075" y="960402"/>
                  <a:pt x="152581" y="962025"/>
                </a:cubicBezTo>
                <a:cubicBezTo>
                  <a:pt x="144114" y="964142"/>
                  <a:pt x="135460" y="965615"/>
                  <a:pt x="127181" y="968375"/>
                </a:cubicBezTo>
                <a:cubicBezTo>
                  <a:pt x="120831" y="970492"/>
                  <a:pt x="114625" y="973102"/>
                  <a:pt x="108131" y="974725"/>
                </a:cubicBezTo>
                <a:cubicBezTo>
                  <a:pt x="104062" y="975742"/>
                  <a:pt x="90461" y="978798"/>
                  <a:pt x="85906" y="981075"/>
                </a:cubicBezTo>
                <a:cubicBezTo>
                  <a:pt x="82493" y="982782"/>
                  <a:pt x="79794" y="985718"/>
                  <a:pt x="76381" y="987425"/>
                </a:cubicBezTo>
                <a:cubicBezTo>
                  <a:pt x="73388" y="988922"/>
                  <a:pt x="69849" y="989103"/>
                  <a:pt x="66856" y="990600"/>
                </a:cubicBezTo>
                <a:cubicBezTo>
                  <a:pt x="63443" y="992307"/>
                  <a:pt x="60744" y="995243"/>
                  <a:pt x="57331" y="996950"/>
                </a:cubicBezTo>
                <a:cubicBezTo>
                  <a:pt x="54338" y="998447"/>
                  <a:pt x="50799" y="998628"/>
                  <a:pt x="47806" y="1000125"/>
                </a:cubicBezTo>
                <a:cubicBezTo>
                  <a:pt x="44393" y="1001832"/>
                  <a:pt x="41788" y="1004972"/>
                  <a:pt x="38281" y="1006475"/>
                </a:cubicBezTo>
                <a:cubicBezTo>
                  <a:pt x="30727" y="1009713"/>
                  <a:pt x="11867" y="1010664"/>
                  <a:pt x="6531" y="1016000"/>
                </a:cubicBezTo>
                <a:lnTo>
                  <a:pt x="3356" y="1028700"/>
                </a:lnTo>
                <a:close/>
              </a:path>
            </a:pathLst>
          </a:custGeom>
          <a:gradFill>
            <a:gsLst>
              <a:gs pos="46000">
                <a:srgbClr val="FFC000">
                  <a:alpha val="50000"/>
                </a:srgbClr>
              </a:gs>
              <a:gs pos="15000">
                <a:srgbClr val="FF0000">
                  <a:lumMod val="95000"/>
                </a:srgbClr>
              </a:gs>
              <a:gs pos="55000">
                <a:srgbClr val="92D050"/>
              </a:gs>
            </a:gsLst>
            <a:lin ang="7200000" scaled="0"/>
          </a:gradFill>
          <a:effectLst>
            <a:glow rad="70000">
              <a:schemeClr val="accent1">
                <a:tint val="30000"/>
                <a:shade val="95000"/>
                <a:satMod val="300000"/>
                <a:alpha val="50000"/>
              </a:schemeClr>
            </a:glow>
            <a:softEdge rad="31750"/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6" name="TextBox 25"/>
          <p:cNvSpPr txBox="1"/>
          <p:nvPr/>
        </p:nvSpPr>
        <p:spPr>
          <a:xfrm>
            <a:off x="4727822" y="1494121"/>
            <a:ext cx="103105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</a:rPr>
              <a:t>Relocation</a:t>
            </a:r>
            <a:endParaRPr lang="en-GB" sz="1400" dirty="0">
              <a:solidFill>
                <a:schemeClr val="bg1"/>
              </a:solidFill>
            </a:endParaRPr>
          </a:p>
        </p:txBody>
      </p:sp>
      <p:cxnSp>
        <p:nvCxnSpPr>
          <p:cNvPr id="30" name="Straight Arrow Connector 29"/>
          <p:cNvCxnSpPr>
            <a:stCxn id="26" idx="2"/>
            <a:endCxn id="25" idx="328"/>
          </p:cNvCxnSpPr>
          <p:nvPr/>
        </p:nvCxnSpPr>
        <p:spPr>
          <a:xfrm flipH="1">
            <a:off x="5200650" y="1801898"/>
            <a:ext cx="42698" cy="676641"/>
          </a:xfrm>
          <a:prstGeom prst="straightConnector1">
            <a:avLst/>
          </a:prstGeom>
          <a:ln>
            <a:solidFill>
              <a:srgbClr val="FFFB53"/>
            </a:solidFill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32" name="TextBox 31"/>
          <p:cNvSpPr txBox="1"/>
          <p:nvPr/>
        </p:nvSpPr>
        <p:spPr>
          <a:xfrm>
            <a:off x="7027881" y="1276696"/>
            <a:ext cx="140936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chemeClr val="bg1"/>
                </a:solidFill>
              </a:rPr>
              <a:t>Old installation</a:t>
            </a:r>
            <a:endParaRPr lang="en-GB" sz="1400" dirty="0">
              <a:solidFill>
                <a:schemeClr val="bg1"/>
              </a:solidFill>
            </a:endParaRPr>
          </a:p>
        </p:txBody>
      </p:sp>
      <p:cxnSp>
        <p:nvCxnSpPr>
          <p:cNvPr id="33" name="Straight Arrow Connector 32"/>
          <p:cNvCxnSpPr>
            <a:stCxn id="32" idx="2"/>
          </p:cNvCxnSpPr>
          <p:nvPr/>
        </p:nvCxnSpPr>
        <p:spPr>
          <a:xfrm flipH="1">
            <a:off x="6820213" y="1584473"/>
            <a:ext cx="912348" cy="312907"/>
          </a:xfrm>
          <a:prstGeom prst="straightConnector1">
            <a:avLst/>
          </a:prstGeom>
          <a:ln>
            <a:solidFill>
              <a:srgbClr val="FFFB53"/>
            </a:solidFill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H="1">
            <a:off x="5261432" y="2035673"/>
            <a:ext cx="1576864" cy="693420"/>
          </a:xfrm>
          <a:prstGeom prst="straightConnector1">
            <a:avLst/>
          </a:prstGeom>
          <a:ln>
            <a:solidFill>
              <a:srgbClr val="FF000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5823570" y="2501399"/>
            <a:ext cx="1059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b="1" dirty="0" smtClean="0">
                <a:solidFill>
                  <a:schemeClr val="bg1"/>
                </a:solidFill>
              </a:rPr>
              <a:t>~100 m</a:t>
            </a:r>
            <a:endParaRPr lang="en-GB" sz="2000" b="1" dirty="0">
              <a:solidFill>
                <a:schemeClr val="bg1"/>
              </a:solidFill>
            </a:endParaRPr>
          </a:p>
        </p:txBody>
      </p:sp>
      <p:pic>
        <p:nvPicPr>
          <p:cNvPr id="13316" name="Picture 4" descr="G:\Departments\TE\Groups\VSC\ICM\Users\KRAKOWSKI\Photos_TZ76\20140403_16342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sharpenSoften amount="25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35636" y="4609675"/>
            <a:ext cx="1083808" cy="14450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5" name="Footer Placeholder 4"/>
          <p:cNvSpPr txBox="1">
            <a:spLocks/>
          </p:cNvSpPr>
          <p:nvPr/>
        </p:nvSpPr>
        <p:spPr>
          <a:xfrm>
            <a:off x="5639956" y="6312693"/>
            <a:ext cx="2895600" cy="5392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900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mtClean="0"/>
              <a:t> Pawel Krakowski</a:t>
            </a:r>
            <a:endParaRPr lang="en-US" dirty="0"/>
          </a:p>
        </p:txBody>
      </p:sp>
      <p:sp>
        <p:nvSpPr>
          <p:cNvPr id="46" name="Date Placeholder 3"/>
          <p:cNvSpPr>
            <a:spLocks noGrp="1"/>
          </p:cNvSpPr>
          <p:nvPr>
            <p:ph type="dt" sz="half" idx="2"/>
          </p:nvPr>
        </p:nvSpPr>
        <p:spPr>
          <a:xfrm>
            <a:off x="3238499" y="6461759"/>
            <a:ext cx="2647249" cy="390212"/>
          </a:xfrm>
        </p:spPr>
        <p:txBody>
          <a:bodyPr>
            <a:normAutofit lnSpcReduction="10000"/>
          </a:bodyPr>
          <a:lstStyle/>
          <a:p>
            <a:pPr marL="36576" indent="0" algn="ctr">
              <a:buNone/>
            </a:pPr>
            <a:r>
              <a:rPr lang="fr-CH" sz="200" i="1" dirty="0" smtClean="0">
                <a:solidFill>
                  <a:schemeClr val="bg1"/>
                </a:solidFill>
              </a:rPr>
              <a:t/>
            </a:r>
            <a:br>
              <a:rPr lang="fr-CH" sz="200" i="1" dirty="0" smtClean="0">
                <a:solidFill>
                  <a:schemeClr val="bg1"/>
                </a:solidFill>
              </a:rPr>
            </a:br>
            <a:r>
              <a:rPr lang="en-GB" sz="900" i="1" dirty="0">
                <a:solidFill>
                  <a:schemeClr val="bg1"/>
                </a:solidFill>
              </a:rPr>
              <a:t>Automation Forum-electronics session</a:t>
            </a:r>
            <a:r>
              <a:rPr lang="fr-CH" sz="200" i="1" dirty="0" smtClean="0">
                <a:solidFill>
                  <a:schemeClr val="bg1"/>
                </a:solidFill>
              </a:rPr>
              <a:t/>
            </a:r>
            <a:br>
              <a:rPr lang="fr-CH" sz="200" i="1" dirty="0" smtClean="0">
                <a:solidFill>
                  <a:schemeClr val="bg1"/>
                </a:solidFill>
              </a:rPr>
            </a:br>
            <a:r>
              <a:rPr lang="en-US" sz="900" dirty="0" smtClean="0">
                <a:solidFill>
                  <a:schemeClr val="bg1"/>
                </a:solidFill>
              </a:rPr>
              <a:t>11/06/2014</a:t>
            </a:r>
            <a:endParaRPr lang="en-US" sz="900" dirty="0">
              <a:solidFill>
                <a:schemeClr val="bg1"/>
              </a:solidFill>
            </a:endParaRPr>
          </a:p>
        </p:txBody>
      </p:sp>
      <p:sp>
        <p:nvSpPr>
          <p:cNvPr id="47" name="Rectangle 46"/>
          <p:cNvSpPr>
            <a:spLocks noChangeAspect="1"/>
          </p:cNvSpPr>
          <p:nvPr/>
        </p:nvSpPr>
        <p:spPr>
          <a:xfrm>
            <a:off x="4794069" y="3065032"/>
            <a:ext cx="2719750" cy="307777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marL="228600" indent="0">
              <a:buClr>
                <a:schemeClr val="tx2">
                  <a:lumMod val="75000"/>
                </a:schemeClr>
              </a:buClr>
              <a:buNone/>
            </a:pPr>
            <a:r>
              <a:rPr lang="en-GB" sz="1400" b="1" dirty="0" err="1" smtClean="0">
                <a:solidFill>
                  <a:schemeClr val="tx2"/>
                </a:solidFill>
              </a:rPr>
              <a:t>UJ</a:t>
            </a:r>
            <a:r>
              <a:rPr lang="en-GB" sz="1400" b="1" dirty="0" smtClean="0">
                <a:solidFill>
                  <a:schemeClr val="tx2"/>
                </a:solidFill>
              </a:rPr>
              <a:t> access door</a:t>
            </a:r>
            <a:endParaRPr lang="en-GB" sz="1400" b="1" dirty="0">
              <a:solidFill>
                <a:schemeClr val="tx2"/>
              </a:solidFill>
            </a:endParaRPr>
          </a:p>
        </p:txBody>
      </p:sp>
      <p:cxnSp>
        <p:nvCxnSpPr>
          <p:cNvPr id="48" name="Straight Arrow Connector 47"/>
          <p:cNvCxnSpPr/>
          <p:nvPr/>
        </p:nvCxnSpPr>
        <p:spPr>
          <a:xfrm flipH="1">
            <a:off x="4794069" y="5230376"/>
            <a:ext cx="4067105" cy="0"/>
          </a:xfrm>
          <a:prstGeom prst="straightConnector1">
            <a:avLst/>
          </a:prstGeom>
          <a:ln>
            <a:solidFill>
              <a:srgbClr val="00B050"/>
            </a:solidFill>
            <a:headEnd type="arrow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6528250" y="4854555"/>
            <a:ext cx="7104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00B050"/>
                </a:solidFill>
              </a:rPr>
              <a:t>15 m</a:t>
            </a:r>
            <a:endParaRPr lang="en-GB" b="1" dirty="0">
              <a:solidFill>
                <a:srgbClr val="00B050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444295" y="5332214"/>
            <a:ext cx="1069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7030A0"/>
                </a:solidFill>
              </a:rPr>
              <a:t>HEH 1%</a:t>
            </a:r>
            <a:endParaRPr lang="en-GB" b="1" dirty="0">
              <a:solidFill>
                <a:srgbClr val="7030A0"/>
              </a:solidFill>
            </a:endParaRPr>
          </a:p>
        </p:txBody>
      </p:sp>
      <p:cxnSp>
        <p:nvCxnSpPr>
          <p:cNvPr id="2060" name="Straight Arrow Connector 2059"/>
          <p:cNvCxnSpPr/>
          <p:nvPr/>
        </p:nvCxnSpPr>
        <p:spPr>
          <a:xfrm flipH="1">
            <a:off x="4857750" y="3218920"/>
            <a:ext cx="219075" cy="17673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1" name="Title 5"/>
          <p:cNvSpPr txBox="1">
            <a:spLocks/>
          </p:cNvSpPr>
          <p:nvPr/>
        </p:nvSpPr>
        <p:spPr>
          <a:xfrm>
            <a:off x="0" y="1"/>
            <a:ext cx="9144000" cy="662939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buClr>
                <a:schemeClr val="tx2"/>
              </a:buClr>
            </a:pPr>
            <a:r>
              <a:rPr lang="en-GB" sz="2400" b="1" dirty="0"/>
              <a:t>Vacuum equipment relocation in </a:t>
            </a:r>
            <a:r>
              <a:rPr lang="en-GB" sz="2400" b="1" dirty="0" err="1"/>
              <a:t>P7</a:t>
            </a:r>
            <a:endParaRPr lang="en-GB" sz="2400" b="1" dirty="0"/>
          </a:p>
        </p:txBody>
      </p:sp>
    </p:spTree>
    <p:extLst>
      <p:ext uri="{BB962C8B-B14F-4D97-AF65-F5344CB8AC3E}">
        <p14:creationId xmlns:p14="http://schemas.microsoft.com/office/powerpoint/2010/main" val="71964955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"/>
                            </p:stCondLst>
                            <p:childTnLst>
                              <p:par>
                                <p:cTn id="7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4" grpId="0" animBg="1"/>
      <p:bldP spid="11" grpId="0"/>
      <p:bldP spid="21" grpId="0"/>
      <p:bldP spid="25" grpId="0" animBg="1"/>
      <p:bldP spid="26" grpId="0"/>
      <p:bldP spid="32" grpId="0"/>
      <p:bldP spid="37" grpId="0"/>
      <p:bldP spid="47" grpId="0" animBg="1"/>
      <p:bldP spid="50" grpId="0"/>
      <p:bldP spid="57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"/>
            <a:ext cx="9144000" cy="662939"/>
          </a:xfrm>
        </p:spPr>
        <p:txBody>
          <a:bodyPr>
            <a:noAutofit/>
          </a:bodyPr>
          <a:lstStyle/>
          <a:p>
            <a:pPr algn="ctr"/>
            <a:r>
              <a:rPr lang="en-GB" sz="2400" b="1" dirty="0" smtClean="0"/>
              <a:t>Problems </a:t>
            </a:r>
            <a:r>
              <a:rPr lang="en-GB" sz="2400" b="1" dirty="0" smtClean="0"/>
              <a:t>not solved by </a:t>
            </a:r>
            <a:r>
              <a:rPr lang="en-GB" sz="2400" b="1" dirty="0" err="1" smtClean="0"/>
              <a:t>P7</a:t>
            </a:r>
            <a:r>
              <a:rPr lang="en-GB" sz="2400" b="1" dirty="0" smtClean="0"/>
              <a:t> relocation</a:t>
            </a:r>
            <a:endParaRPr lang="en-GB" sz="2400" b="1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12" name="Content Placeholder 11"/>
          <p:cNvSpPr>
            <a:spLocks noGrp="1"/>
          </p:cNvSpPr>
          <p:nvPr>
            <p:ph idx="1"/>
          </p:nvPr>
        </p:nvSpPr>
        <p:spPr>
          <a:xfrm>
            <a:off x="0" y="964840"/>
            <a:ext cx="6492240" cy="1034129"/>
          </a:xfrm>
        </p:spPr>
        <p:txBody>
          <a:bodyPr wrap="square">
            <a:spAutoFit/>
          </a:bodyPr>
          <a:lstStyle/>
          <a:p>
            <a:pPr marL="457200"/>
            <a:r>
              <a:rPr lang="en-GB" sz="1800" dirty="0" smtClean="0"/>
              <a:t>source of fluctuations</a:t>
            </a:r>
            <a:r>
              <a:rPr lang="en-GB" sz="1800" dirty="0"/>
              <a:t> </a:t>
            </a:r>
            <a:r>
              <a:rPr lang="en-GB" sz="1800" dirty="0" smtClean="0"/>
              <a:t>in Penning readings in </a:t>
            </a:r>
            <a:r>
              <a:rPr lang="en-GB" sz="1800" dirty="0" err="1" smtClean="0"/>
              <a:t>LSS7</a:t>
            </a:r>
            <a:endParaRPr lang="en-GB" sz="1800" dirty="0" smtClean="0"/>
          </a:p>
          <a:p>
            <a:endParaRPr lang="en-GB" sz="1800" dirty="0" smtClean="0"/>
          </a:p>
          <a:p>
            <a:r>
              <a:rPr lang="en-GB" sz="1800" dirty="0" err="1" smtClean="0"/>
              <a:t>HV</a:t>
            </a:r>
            <a:r>
              <a:rPr lang="en-GB" sz="1800" dirty="0" smtClean="0"/>
              <a:t> cable ?</a:t>
            </a:r>
            <a:r>
              <a:rPr lang="en-GB" sz="1800" dirty="0"/>
              <a:t> </a:t>
            </a:r>
            <a:r>
              <a:rPr lang="en-GB" sz="1800" dirty="0" smtClean="0"/>
              <a:t>     gauge  ?      controller?</a:t>
            </a:r>
            <a:endParaRPr lang="en-GB" sz="1800" dirty="0"/>
          </a:p>
        </p:txBody>
      </p:sp>
      <p:sp>
        <p:nvSpPr>
          <p:cNvPr id="28" name="Right Arrow 27"/>
          <p:cNvSpPr/>
          <p:nvPr/>
        </p:nvSpPr>
        <p:spPr>
          <a:xfrm rot="5400000">
            <a:off x="544375" y="2446156"/>
            <a:ext cx="1107626" cy="178456"/>
          </a:xfrm>
          <a:prstGeom prst="rightArrow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14391" y1="30158" x2="35877" y2="27108"/>
                        <a14:foregroundMark x1="77041" y1="24586" x2="60910" y2="25377"/>
                        <a14:foregroundMark x1="39424" y1="26694" x2="56426" y2="25489"/>
                        <a14:backgroundMark x1="38688" y1="36672" x2="51941" y2="63253"/>
                        <a14:backgroundMark x1="62851" y1="61145" x2="60442" y2="34262"/>
                        <a14:backgroundMark x1="43440" y1="32681" x2="19813" y2="52636"/>
                        <a14:backgroundMark x1="81526" y1="20181" x2="9438" y2="22703"/>
                        <a14:backgroundMark x1="83668" y1="23381" x2="97791" y2="66867"/>
                        <a14:backgroundMark x1="90027" y1="65248" x2="38956" y2="95181"/>
                        <a14:backgroundMark x1="56426" y1="86258" x2="201" y2="59940"/>
                        <a14:backgroundMark x1="8233" y1="60617" x2="14391" y2="18336"/>
                        <a14:backgroundMark x1="18407" y1="51431" x2="46319" y2="70331"/>
                        <a14:backgroundMark x1="47256" y1="69654" x2="84337" y2="54217"/>
                        <a14:backgroundMark x1="57898" y1="31099" x2="46051" y2="29744"/>
                        <a14:backgroundMark x1="60241" y1="26581" x2="77242" y2="29631"/>
                        <a14:backgroundMark x1="25971" y1="30422" x2="9438" y2="3588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305" y="2846201"/>
            <a:ext cx="1023309" cy="1819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0" name="Right Arrow 29"/>
          <p:cNvSpPr/>
          <p:nvPr/>
        </p:nvSpPr>
        <p:spPr>
          <a:xfrm rot="5400000">
            <a:off x="1643806" y="2611147"/>
            <a:ext cx="1507602" cy="248450"/>
          </a:xfrm>
          <a:prstGeom prst="rightArrow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>
                        <a14:foregroundMark x1="12249" y1="67733" x2="40027" y2="71988"/>
                        <a14:foregroundMark x1="14324" y1="65738" x2="34538" y2="70934"/>
                        <a14:foregroundMark x1="33333" y1="94992" x2="41232" y2="98193"/>
                        <a14:foregroundMark x1="36948" y1="95105" x2="45448" y2="97666"/>
                        <a14:foregroundMark x1="62048" y1="29895" x2="62048" y2="22892"/>
                        <a14:foregroundMark x1="65328" y1="47252" x2="71218" y2="48080"/>
                        <a14:foregroundMark x1="65596" y1="49059" x2="65596" y2="31739"/>
                        <a14:backgroundMark x1="3414" y1="69390" x2="58434" y2="4932"/>
                        <a14:backgroundMark x1="96921" y1="60919" x2="58434" y2="8735"/>
                        <a14:backgroundMark x1="69746" y1="36747" x2="86345" y2="56664"/>
                        <a14:backgroundMark x1="41098" y1="93562" x2="19277" y2="73645"/>
                        <a14:backgroundMark x1="20750" y1="64307" x2="32062" y2="43524"/>
                        <a14:backgroundMark x1="35877" y1="60919" x2="12450" y2="60919"/>
                        <a14:backgroundMark x1="54485" y1="91114" x2="33601" y2="79104"/>
                        <a14:backgroundMark x1="43307" y1="84450" x2="39090" y2="77485"/>
                        <a14:backgroundMark x1="70080" y1="44578" x2="71821" y2="29556"/>
                        <a14:backgroundMark x1="67671" y1="44390" x2="67671" y2="29556"/>
                        <a14:backgroundMark x1="67068" y1="45068" x2="67068" y2="31890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28617" y="3323588"/>
            <a:ext cx="803513" cy="14284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 rotWithShape="1"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21" t="17116" r="18392" b="5708"/>
          <a:stretch/>
        </p:blipFill>
        <p:spPr bwMode="auto">
          <a:xfrm>
            <a:off x="4429414" y="1565911"/>
            <a:ext cx="4714586" cy="309950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34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61402" y="3649200"/>
            <a:ext cx="758158" cy="689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ight Arrow 16"/>
          <p:cNvSpPr/>
          <p:nvPr/>
        </p:nvSpPr>
        <p:spPr>
          <a:xfrm rot="5400000">
            <a:off x="3086680" y="2637616"/>
            <a:ext cx="1507602" cy="248450"/>
          </a:xfrm>
          <a:prstGeom prst="rightArrow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path path="circle">
              <a:fillToRect l="50000" t="50000" r="50000" b="50000"/>
            </a:path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39956" y="6312694"/>
            <a:ext cx="2895600" cy="539280"/>
          </a:xfrm>
        </p:spPr>
        <p:txBody>
          <a:bodyPr/>
          <a:lstStyle/>
          <a:p>
            <a:r>
              <a:rPr lang="en-US" dirty="0" smtClean="0"/>
              <a:t> </a:t>
            </a:r>
            <a:r>
              <a:rPr lang="en-US" dirty="0" err="1" smtClean="0"/>
              <a:t>Pawel</a:t>
            </a:r>
            <a:r>
              <a:rPr lang="en-US" dirty="0" smtClean="0"/>
              <a:t> </a:t>
            </a:r>
            <a:r>
              <a:rPr lang="en-US" dirty="0" err="1" smtClean="0"/>
              <a:t>Krakowski</a:t>
            </a:r>
            <a:endParaRPr lang="en-US" dirty="0"/>
          </a:p>
        </p:txBody>
      </p:sp>
      <p:sp>
        <p:nvSpPr>
          <p:cNvPr id="14" name="Date Placeholder 3"/>
          <p:cNvSpPr>
            <a:spLocks noGrp="1"/>
          </p:cNvSpPr>
          <p:nvPr>
            <p:ph type="dt" sz="half" idx="2"/>
          </p:nvPr>
        </p:nvSpPr>
        <p:spPr>
          <a:xfrm>
            <a:off x="3238499" y="6312694"/>
            <a:ext cx="2647249" cy="539278"/>
          </a:xfrm>
        </p:spPr>
        <p:txBody>
          <a:bodyPr>
            <a:normAutofit/>
          </a:bodyPr>
          <a:lstStyle/>
          <a:p>
            <a:pPr marL="36576" indent="0" algn="ctr">
              <a:buNone/>
            </a:pPr>
            <a:r>
              <a:rPr lang="fr-CH" sz="900" i="1" dirty="0" smtClean="0">
                <a:solidFill>
                  <a:schemeClr val="bg1"/>
                </a:solidFill>
              </a:rPr>
              <a:t/>
            </a:r>
            <a:br>
              <a:rPr lang="fr-CH" sz="900" i="1" dirty="0" smtClean="0">
                <a:solidFill>
                  <a:schemeClr val="bg1"/>
                </a:solidFill>
              </a:rPr>
            </a:br>
            <a:r>
              <a:rPr lang="en-GB" i="1" dirty="0"/>
              <a:t>Automation Forum-electronics session</a:t>
            </a:r>
            <a:r>
              <a:rPr lang="fr-CH" sz="1000" i="1" dirty="0" smtClean="0">
                <a:solidFill>
                  <a:schemeClr val="bg1"/>
                </a:solidFill>
              </a:rPr>
              <a:t/>
            </a:r>
            <a:br>
              <a:rPr lang="fr-CH" sz="1000" i="1" dirty="0" smtClean="0">
                <a:solidFill>
                  <a:schemeClr val="bg1"/>
                </a:solidFill>
              </a:rPr>
            </a:br>
            <a:r>
              <a:rPr lang="en-US" sz="900" dirty="0" smtClean="0">
                <a:solidFill>
                  <a:schemeClr val="bg1"/>
                </a:solidFill>
              </a:rPr>
              <a:t>11/06/2014</a:t>
            </a:r>
            <a:endParaRPr lang="en-US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47632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30" grpId="0" animBg="1"/>
      <p:bldP spid="17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1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39956" y="6312694"/>
            <a:ext cx="2895600" cy="539280"/>
          </a:xfrm>
        </p:spPr>
        <p:txBody>
          <a:bodyPr/>
          <a:lstStyle/>
          <a:p>
            <a:r>
              <a:rPr lang="en-US" dirty="0" smtClean="0"/>
              <a:t> </a:t>
            </a:r>
            <a:r>
              <a:rPr lang="en-US" dirty="0" err="1" smtClean="0"/>
              <a:t>Pawel</a:t>
            </a:r>
            <a:r>
              <a:rPr lang="en-US" dirty="0" smtClean="0"/>
              <a:t> </a:t>
            </a:r>
            <a:r>
              <a:rPr lang="en-US" dirty="0" err="1" smtClean="0"/>
              <a:t>Krakowski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GB" dirty="0" smtClean="0"/>
              <a:t>Thank you for the attention</a:t>
            </a:r>
            <a:endParaRPr lang="en-GB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8" name="Date Placeholder 3"/>
          <p:cNvSpPr>
            <a:spLocks noGrp="1"/>
          </p:cNvSpPr>
          <p:nvPr>
            <p:ph type="dt" sz="half" idx="2"/>
          </p:nvPr>
        </p:nvSpPr>
        <p:spPr>
          <a:xfrm>
            <a:off x="3238499" y="6312694"/>
            <a:ext cx="2647249" cy="539278"/>
          </a:xfrm>
        </p:spPr>
        <p:txBody>
          <a:bodyPr>
            <a:normAutofit/>
          </a:bodyPr>
          <a:lstStyle/>
          <a:p>
            <a:pPr marL="36576" indent="0" algn="ctr">
              <a:buNone/>
            </a:pPr>
            <a:r>
              <a:rPr lang="fr-CH" sz="900" i="1" dirty="0" smtClean="0">
                <a:solidFill>
                  <a:schemeClr val="bg1"/>
                </a:solidFill>
              </a:rPr>
              <a:t/>
            </a:r>
            <a:br>
              <a:rPr lang="fr-CH" sz="900" i="1" dirty="0" smtClean="0">
                <a:solidFill>
                  <a:schemeClr val="bg1"/>
                </a:solidFill>
              </a:rPr>
            </a:br>
            <a:r>
              <a:rPr lang="en-GB" i="1" dirty="0"/>
              <a:t>Automation Forum-electronics session</a:t>
            </a:r>
            <a:r>
              <a:rPr lang="fr-CH" sz="1000" i="1" dirty="0" smtClean="0">
                <a:solidFill>
                  <a:schemeClr val="bg1"/>
                </a:solidFill>
              </a:rPr>
              <a:t/>
            </a:r>
            <a:br>
              <a:rPr lang="fr-CH" sz="1000" i="1" dirty="0" smtClean="0">
                <a:solidFill>
                  <a:schemeClr val="bg1"/>
                </a:solidFill>
              </a:rPr>
            </a:br>
            <a:r>
              <a:rPr lang="en-US" sz="900" dirty="0" smtClean="0">
                <a:solidFill>
                  <a:schemeClr val="bg1"/>
                </a:solidFill>
              </a:rPr>
              <a:t>11/06/2014</a:t>
            </a:r>
            <a:endParaRPr lang="en-US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37977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707" y="679938"/>
            <a:ext cx="2981030" cy="25280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4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39956" y="6312694"/>
            <a:ext cx="2895600" cy="539280"/>
          </a:xfrm>
        </p:spPr>
        <p:txBody>
          <a:bodyPr/>
          <a:lstStyle/>
          <a:p>
            <a:r>
              <a:rPr lang="en-US" dirty="0" smtClean="0"/>
              <a:t> </a:t>
            </a:r>
            <a:r>
              <a:rPr lang="en-US" dirty="0" err="1" smtClean="0"/>
              <a:t>Pawel</a:t>
            </a:r>
            <a:r>
              <a:rPr lang="en-US" dirty="0" smtClean="0"/>
              <a:t> </a:t>
            </a:r>
            <a:r>
              <a:rPr lang="en-US" dirty="0" err="1" smtClean="0"/>
              <a:t>Krakowski</a:t>
            </a:r>
            <a:endParaRPr lang="en-US" dirty="0"/>
          </a:p>
        </p:txBody>
      </p:sp>
      <p:sp>
        <p:nvSpPr>
          <p:cNvPr id="49" name="Title 1"/>
          <p:cNvSpPr txBox="1">
            <a:spLocks/>
          </p:cNvSpPr>
          <p:nvPr/>
        </p:nvSpPr>
        <p:spPr>
          <a:xfrm>
            <a:off x="0" y="1"/>
            <a:ext cx="9143999" cy="679937"/>
          </a:xfrm>
          <a:prstGeom prst="rect">
            <a:avLst/>
          </a:prstGeom>
        </p:spPr>
        <p:txBody>
          <a:bodyPr vert="horz" wrap="none" lIns="45720" rIns="45720" anchor="ctr" anchorCtr="1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400" b="1" dirty="0" smtClean="0"/>
              <a:t>Types of Ionizing radiation</a:t>
            </a:r>
            <a:endParaRPr lang="en-GB" sz="2400" dirty="0"/>
          </a:p>
        </p:txBody>
      </p:sp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244340" y="600076"/>
            <a:ext cx="4777740" cy="5375534"/>
          </a:xfrm>
        </p:spPr>
        <p:txBody>
          <a:bodyPr/>
          <a:lstStyle/>
          <a:p>
            <a:pPr marL="0" indent="0" algn="just">
              <a:buNone/>
            </a:pPr>
            <a:r>
              <a:rPr lang="en-GB" sz="1800" b="1" dirty="0" err="1" smtClean="0">
                <a:solidFill>
                  <a:srgbClr val="7030A0"/>
                </a:solidFill>
              </a:rPr>
              <a:t>Bq</a:t>
            </a:r>
            <a:r>
              <a:rPr lang="en-GB" sz="1800" dirty="0">
                <a:solidFill>
                  <a:srgbClr val="7030A0"/>
                </a:solidFill>
              </a:rPr>
              <a:t> </a:t>
            </a:r>
            <a:r>
              <a:rPr lang="en-GB" sz="1800" b="1" dirty="0" smtClean="0">
                <a:solidFill>
                  <a:srgbClr val="7030A0"/>
                </a:solidFill>
              </a:rPr>
              <a:t>[s</a:t>
            </a:r>
            <a:r>
              <a:rPr lang="en-GB" sz="1800" b="1" baseline="30000" dirty="0" smtClean="0">
                <a:solidFill>
                  <a:srgbClr val="7030A0"/>
                </a:solidFill>
              </a:rPr>
              <a:t>-1</a:t>
            </a:r>
            <a:r>
              <a:rPr lang="en-GB" sz="1800" b="1" dirty="0" smtClean="0">
                <a:solidFill>
                  <a:srgbClr val="7030A0"/>
                </a:solidFill>
              </a:rPr>
              <a:t>]</a:t>
            </a:r>
            <a:r>
              <a:rPr lang="en-GB" sz="1800" dirty="0" smtClean="0">
                <a:solidFill>
                  <a:srgbClr val="7030A0"/>
                </a:solidFill>
              </a:rPr>
              <a:t> </a:t>
            </a:r>
            <a:r>
              <a:rPr lang="en-GB" sz="1800" dirty="0" smtClean="0"/>
              <a:t>the</a:t>
            </a:r>
            <a:r>
              <a:rPr lang="en-GB" sz="1800" dirty="0"/>
              <a:t> </a:t>
            </a:r>
            <a:r>
              <a:rPr lang="en-GB" sz="1800" dirty="0" smtClean="0"/>
              <a:t>quantity </a:t>
            </a:r>
            <a:r>
              <a:rPr lang="en-GB" sz="1800" dirty="0"/>
              <a:t>of radioactive material </a:t>
            </a:r>
            <a:r>
              <a:rPr lang="en-GB" sz="1800" dirty="0" smtClean="0"/>
              <a:t>that</a:t>
            </a:r>
            <a:r>
              <a:rPr lang="en-GB" sz="1800" dirty="0"/>
              <a:t> decays per </a:t>
            </a:r>
            <a:r>
              <a:rPr lang="en-GB" sz="1800" dirty="0" smtClean="0"/>
              <a:t>second</a:t>
            </a:r>
            <a:r>
              <a:rPr lang="en-GB" sz="1800" dirty="0"/>
              <a:t> </a:t>
            </a:r>
            <a:endParaRPr lang="en-GB" sz="1800" b="1" dirty="0" smtClean="0"/>
          </a:p>
          <a:p>
            <a:pPr marL="0" indent="0" algn="just">
              <a:buNone/>
            </a:pPr>
            <a:r>
              <a:rPr lang="en-GB" sz="1600" b="1" dirty="0" err="1" smtClean="0">
                <a:solidFill>
                  <a:srgbClr val="00B050"/>
                </a:solidFill>
              </a:rPr>
              <a:t>Fluence</a:t>
            </a:r>
            <a:r>
              <a:rPr lang="en-GB" sz="1600" b="1" dirty="0" smtClean="0">
                <a:solidFill>
                  <a:srgbClr val="00B050"/>
                </a:solidFill>
              </a:rPr>
              <a:t>  </a:t>
            </a:r>
            <a:r>
              <a:rPr lang="en-GB" sz="1600" b="1" dirty="0">
                <a:solidFill>
                  <a:srgbClr val="00B050"/>
                </a:solidFill>
              </a:rPr>
              <a:t>[</a:t>
            </a:r>
            <a:r>
              <a:rPr lang="en-GB" sz="1600" b="1" dirty="0" err="1">
                <a:solidFill>
                  <a:srgbClr val="00B050"/>
                </a:solidFill>
              </a:rPr>
              <a:t>cm</a:t>
            </a:r>
            <a:r>
              <a:rPr lang="en-GB" sz="1600" b="1" baseline="30000" dirty="0" err="1">
                <a:solidFill>
                  <a:srgbClr val="00B050"/>
                </a:solidFill>
              </a:rPr>
              <a:t>-2</a:t>
            </a:r>
            <a:r>
              <a:rPr lang="en-GB" sz="1600" b="1" dirty="0" err="1">
                <a:solidFill>
                  <a:srgbClr val="00B050"/>
                </a:solidFill>
              </a:rPr>
              <a:t>∙y</a:t>
            </a:r>
            <a:r>
              <a:rPr lang="en-GB" sz="1600" b="1" baseline="30000" dirty="0" err="1">
                <a:solidFill>
                  <a:srgbClr val="00B050"/>
                </a:solidFill>
              </a:rPr>
              <a:t>-1</a:t>
            </a:r>
            <a:r>
              <a:rPr lang="en-GB" sz="1600" b="1" dirty="0">
                <a:solidFill>
                  <a:srgbClr val="00B050"/>
                </a:solidFill>
              </a:rPr>
              <a:t>] </a:t>
            </a:r>
            <a:r>
              <a:rPr lang="en-GB" sz="1600" b="1" dirty="0" smtClean="0">
                <a:solidFill>
                  <a:srgbClr val="00B050"/>
                </a:solidFill>
              </a:rPr>
              <a:t>(HEH </a:t>
            </a:r>
            <a:r>
              <a:rPr lang="en-GB" sz="1600" b="1" dirty="0">
                <a:solidFill>
                  <a:srgbClr val="00B050"/>
                </a:solidFill>
              </a:rPr>
              <a:t>– </a:t>
            </a:r>
            <a:r>
              <a:rPr lang="en-GB" sz="1600" b="1" dirty="0" smtClean="0">
                <a:solidFill>
                  <a:srgbClr val="00B050"/>
                </a:solidFill>
              </a:rPr>
              <a:t>High Energy Hadron) </a:t>
            </a:r>
            <a:r>
              <a:rPr lang="en-GB" sz="1600" dirty="0" smtClean="0"/>
              <a:t>the </a:t>
            </a:r>
            <a:r>
              <a:rPr lang="en-GB" sz="1600" dirty="0"/>
              <a:t>total number </a:t>
            </a:r>
            <a:r>
              <a:rPr lang="en-GB" sz="1600" dirty="0" smtClean="0"/>
              <a:t>of </a:t>
            </a:r>
            <a:r>
              <a:rPr lang="en-GB" sz="1600" dirty="0"/>
              <a:t>particles that intersect a unit area in a specific time interval of </a:t>
            </a:r>
            <a:r>
              <a:rPr lang="en-GB" sz="1600" dirty="0" smtClean="0"/>
              <a:t>interest.</a:t>
            </a:r>
          </a:p>
          <a:p>
            <a:pPr marL="0" indent="0" algn="just">
              <a:buNone/>
            </a:pPr>
            <a:r>
              <a:rPr lang="en-GB" sz="1600" b="1" dirty="0" err="1" smtClean="0">
                <a:solidFill>
                  <a:srgbClr val="C00000"/>
                </a:solidFill>
              </a:rPr>
              <a:t>Gy</a:t>
            </a:r>
            <a:r>
              <a:rPr lang="en-GB" sz="1600" b="1" dirty="0">
                <a:solidFill>
                  <a:srgbClr val="C00000"/>
                </a:solidFill>
              </a:rPr>
              <a:t> </a:t>
            </a:r>
            <a:r>
              <a:rPr lang="en-GB" sz="1600" b="1" dirty="0" smtClean="0">
                <a:solidFill>
                  <a:srgbClr val="C00000"/>
                </a:solidFill>
              </a:rPr>
              <a:t>[</a:t>
            </a:r>
            <a:r>
              <a:rPr lang="en-GB" sz="1600" b="1" dirty="0" err="1" smtClean="0">
                <a:solidFill>
                  <a:srgbClr val="C00000"/>
                </a:solidFill>
              </a:rPr>
              <a:t>J∙kg</a:t>
            </a:r>
            <a:r>
              <a:rPr lang="en-GB" sz="1600" b="1" baseline="30000" dirty="0" err="1" smtClean="0">
                <a:solidFill>
                  <a:srgbClr val="C00000"/>
                </a:solidFill>
              </a:rPr>
              <a:t>-1</a:t>
            </a:r>
            <a:r>
              <a:rPr lang="en-GB" sz="1600" b="1" dirty="0" smtClean="0">
                <a:solidFill>
                  <a:srgbClr val="C00000"/>
                </a:solidFill>
              </a:rPr>
              <a:t>] (Dose) </a:t>
            </a:r>
            <a:r>
              <a:rPr lang="en-GB" sz="1600" dirty="0" smtClean="0"/>
              <a:t>the </a:t>
            </a:r>
            <a:r>
              <a:rPr lang="en-GB" sz="1600" dirty="0"/>
              <a:t>absorption of one joule </a:t>
            </a:r>
            <a:r>
              <a:rPr lang="en-GB" sz="1600" dirty="0" smtClean="0"/>
              <a:t/>
            </a:r>
            <a:br>
              <a:rPr lang="en-GB" sz="1600" dirty="0" smtClean="0"/>
            </a:br>
            <a:r>
              <a:rPr lang="en-GB" sz="1600" dirty="0" smtClean="0"/>
              <a:t>of radiation</a:t>
            </a:r>
            <a:r>
              <a:rPr lang="en-GB" sz="1600" dirty="0"/>
              <a:t> energy by one kilogram of </a:t>
            </a:r>
            <a:r>
              <a:rPr lang="en-GB" sz="1600" dirty="0" smtClean="0"/>
              <a:t>matter</a:t>
            </a:r>
          </a:p>
          <a:p>
            <a:pPr marL="0" indent="0" algn="just">
              <a:buNone/>
            </a:pPr>
            <a:r>
              <a:rPr lang="en-GB" sz="1800" b="1" dirty="0" err="1" smtClean="0">
                <a:solidFill>
                  <a:srgbClr val="0070C0"/>
                </a:solidFill>
              </a:rPr>
              <a:t>Sv</a:t>
            </a:r>
            <a:r>
              <a:rPr lang="en-GB" sz="1600" b="1" dirty="0" smtClean="0">
                <a:solidFill>
                  <a:srgbClr val="0070C0"/>
                </a:solidFill>
              </a:rPr>
              <a:t> [</a:t>
            </a:r>
            <a:r>
              <a:rPr lang="en-GB" sz="1600" b="1" dirty="0" err="1" smtClean="0">
                <a:solidFill>
                  <a:srgbClr val="0070C0"/>
                </a:solidFill>
              </a:rPr>
              <a:t>J∙</a:t>
            </a:r>
            <a:r>
              <a:rPr lang="en-GB" sz="1600" b="1" dirty="0" err="1">
                <a:solidFill>
                  <a:srgbClr val="0070C0"/>
                </a:solidFill>
              </a:rPr>
              <a:t>kg</a:t>
            </a:r>
            <a:r>
              <a:rPr lang="en-GB" sz="1600" b="1" baseline="30000" dirty="0" err="1">
                <a:solidFill>
                  <a:srgbClr val="0070C0"/>
                </a:solidFill>
              </a:rPr>
              <a:t>-1</a:t>
            </a:r>
            <a:r>
              <a:rPr lang="en-GB" sz="1600" b="1" dirty="0" smtClean="0">
                <a:solidFill>
                  <a:srgbClr val="0070C0"/>
                </a:solidFill>
              </a:rPr>
              <a:t>]</a:t>
            </a:r>
            <a:r>
              <a:rPr lang="en-GB" sz="1600" dirty="0" smtClean="0">
                <a:solidFill>
                  <a:srgbClr val="0070C0"/>
                </a:solidFill>
              </a:rPr>
              <a:t> </a:t>
            </a:r>
            <a:r>
              <a:rPr lang="en-GB" sz="1600" dirty="0" smtClean="0"/>
              <a:t>the </a:t>
            </a:r>
            <a:r>
              <a:rPr lang="en-GB" sz="1600" dirty="0"/>
              <a:t>health effect of low levels </a:t>
            </a:r>
            <a:r>
              <a:rPr lang="en-GB" sz="1600" dirty="0" smtClean="0"/>
              <a:t/>
            </a:r>
            <a:br>
              <a:rPr lang="en-GB" sz="1600" dirty="0" smtClean="0"/>
            </a:br>
            <a:r>
              <a:rPr lang="en-GB" sz="1600" dirty="0" smtClean="0"/>
              <a:t>of </a:t>
            </a:r>
            <a:r>
              <a:rPr lang="en-GB" sz="1600" dirty="0"/>
              <a:t>ionizing radiation on the human body. </a:t>
            </a:r>
            <a:r>
              <a:rPr lang="en-GB" sz="1600" dirty="0" smtClean="0"/>
              <a:t/>
            </a:r>
            <a:br>
              <a:rPr lang="en-GB" sz="1600" dirty="0" smtClean="0"/>
            </a:br>
            <a:r>
              <a:rPr lang="en-GB" sz="1600" u="sng" dirty="0" smtClean="0"/>
              <a:t>Depends </a:t>
            </a:r>
            <a:r>
              <a:rPr lang="en-GB" sz="1600" u="sng" dirty="0"/>
              <a:t>on the type of </a:t>
            </a:r>
            <a:r>
              <a:rPr lang="en-GB" sz="1600" u="sng" dirty="0" smtClean="0"/>
              <a:t>radiation.</a:t>
            </a:r>
            <a:endParaRPr lang="en-GB" sz="1600" u="sng" dirty="0"/>
          </a:p>
          <a:p>
            <a:pPr marL="36576" indent="0">
              <a:buNone/>
            </a:pPr>
            <a:endParaRPr lang="en-GB" sz="1600" dirty="0"/>
          </a:p>
        </p:txBody>
      </p:sp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harpenSoften amount="5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901" y="3726001"/>
            <a:ext cx="1383307" cy="2156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9970" y="3816841"/>
            <a:ext cx="1560897" cy="22235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4" name="TextBox 73"/>
          <p:cNvSpPr txBox="1"/>
          <p:nvPr/>
        </p:nvSpPr>
        <p:spPr>
          <a:xfrm>
            <a:off x="1483184" y="5235146"/>
            <a:ext cx="27001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00B050"/>
                </a:solidFill>
              </a:rPr>
              <a:t>How many apples will fall on this area in a year?</a:t>
            </a:r>
            <a:endParaRPr lang="en-GB" b="1" dirty="0">
              <a:solidFill>
                <a:srgbClr val="00B050"/>
              </a:solidFill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1860828" y="4617701"/>
            <a:ext cx="1793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The particle</a:t>
            </a:r>
            <a:endParaRPr lang="en-GB" dirty="0"/>
          </a:p>
        </p:txBody>
      </p:sp>
      <p:sp>
        <p:nvSpPr>
          <p:cNvPr id="82" name="Oval 81"/>
          <p:cNvSpPr/>
          <p:nvPr/>
        </p:nvSpPr>
        <p:spPr>
          <a:xfrm>
            <a:off x="193073" y="5631918"/>
            <a:ext cx="1220128" cy="120629"/>
          </a:xfrm>
          <a:prstGeom prst="ellipse">
            <a:avLst/>
          </a:prstGeom>
          <a:gradFill flip="none" rotWithShape="1">
            <a:gsLst>
              <a:gs pos="0">
                <a:srgbClr val="FFC000">
                  <a:shade val="30000"/>
                  <a:satMod val="115000"/>
                </a:srgbClr>
              </a:gs>
              <a:gs pos="50000">
                <a:srgbClr val="FFC000">
                  <a:shade val="67500"/>
                  <a:satMod val="115000"/>
                </a:srgbClr>
              </a:gs>
              <a:gs pos="100000">
                <a:srgbClr val="FFC000">
                  <a:shade val="100000"/>
                  <a:satMod val="115000"/>
                </a:srgbClr>
              </a:gs>
            </a:gsLst>
            <a:path path="circle">
              <a:fillToRect t="100000" r="100000"/>
            </a:path>
            <a:tileRect l="-100000" b="-100000"/>
          </a:gradFill>
          <a:ln w="9525"/>
          <a:effectLst>
            <a:glow rad="76200">
              <a:schemeClr val="accent3">
                <a:tint val="30000"/>
                <a:shade val="95000"/>
                <a:satMod val="300000"/>
                <a:alpha val="50000"/>
              </a:schemeClr>
            </a:glow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3" name="Right Arrow 82"/>
          <p:cNvSpPr/>
          <p:nvPr/>
        </p:nvSpPr>
        <p:spPr>
          <a:xfrm rot="9644109">
            <a:off x="1210203" y="5603334"/>
            <a:ext cx="354642" cy="71703"/>
          </a:xfrm>
          <a:prstGeom prst="rightArrow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7" name="TextBox 86"/>
          <p:cNvSpPr txBox="1"/>
          <p:nvPr/>
        </p:nvSpPr>
        <p:spPr>
          <a:xfrm>
            <a:off x="5460866" y="3611854"/>
            <a:ext cx="233728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C00000"/>
                </a:solidFill>
              </a:rPr>
              <a:t>Hits received by the sleeper</a:t>
            </a:r>
            <a:endParaRPr lang="en-GB" b="1" dirty="0">
              <a:solidFill>
                <a:srgbClr val="C00000"/>
              </a:solidFill>
            </a:endParaRPr>
          </a:p>
        </p:txBody>
      </p:sp>
      <p:sp>
        <p:nvSpPr>
          <p:cNvPr id="88" name="Right Arrow 87"/>
          <p:cNvSpPr/>
          <p:nvPr/>
        </p:nvSpPr>
        <p:spPr>
          <a:xfrm rot="9491348">
            <a:off x="1261380" y="4911943"/>
            <a:ext cx="747713" cy="67162"/>
          </a:xfrm>
          <a:prstGeom prst="rightArrow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9" name="TextBox 88"/>
          <p:cNvSpPr txBox="1"/>
          <p:nvPr/>
        </p:nvSpPr>
        <p:spPr>
          <a:xfrm>
            <a:off x="1430208" y="3611867"/>
            <a:ext cx="265493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7030A0"/>
                </a:solidFill>
              </a:rPr>
              <a:t>How many apples fall from a tree in time ?</a:t>
            </a:r>
            <a:endParaRPr lang="en-GB" b="1" dirty="0">
              <a:solidFill>
                <a:srgbClr val="7030A0"/>
              </a:solidFill>
            </a:endParaRPr>
          </a:p>
        </p:txBody>
      </p:sp>
      <p:pic>
        <p:nvPicPr>
          <p:cNvPr id="2060" name="Picture 1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9703" y="4005724"/>
            <a:ext cx="1534297" cy="1691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" name="TextBox 91"/>
          <p:cNvSpPr txBox="1"/>
          <p:nvPr/>
        </p:nvSpPr>
        <p:spPr>
          <a:xfrm>
            <a:off x="5464568" y="4696829"/>
            <a:ext cx="2399272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rgbClr val="0070C0"/>
                </a:solidFill>
              </a:rPr>
              <a:t>Will the headache be the </a:t>
            </a:r>
            <a:r>
              <a:rPr lang="en-GB" b="1" dirty="0">
                <a:solidFill>
                  <a:srgbClr val="0070C0"/>
                </a:solidFill>
              </a:rPr>
              <a:t>same regardless of </a:t>
            </a:r>
            <a:r>
              <a:rPr lang="en-GB" b="1" dirty="0" smtClean="0">
                <a:solidFill>
                  <a:srgbClr val="0070C0"/>
                </a:solidFill>
              </a:rPr>
              <a:t>the size or weight of the apple?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93" name="TextBox 92"/>
          <p:cNvSpPr txBox="1"/>
          <p:nvPr/>
        </p:nvSpPr>
        <p:spPr>
          <a:xfrm>
            <a:off x="137707" y="3447509"/>
            <a:ext cx="17936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The source</a:t>
            </a:r>
            <a:endParaRPr lang="en-GB" dirty="0"/>
          </a:p>
        </p:txBody>
      </p:sp>
      <p:sp>
        <p:nvSpPr>
          <p:cNvPr id="27" name="TextBox 26"/>
          <p:cNvSpPr txBox="1"/>
          <p:nvPr/>
        </p:nvSpPr>
        <p:spPr>
          <a:xfrm>
            <a:off x="2563411" y="696936"/>
            <a:ext cx="1619969" cy="1087902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noAutofit/>
          </a:bodyPr>
          <a:lstStyle/>
          <a:p>
            <a:endParaRPr lang="en-GB" sz="1100" b="1" dirty="0" smtClean="0"/>
          </a:p>
          <a:p>
            <a:pPr algn="ctr"/>
            <a:r>
              <a:rPr lang="en-GB" sz="1100" b="1" dirty="0" smtClean="0"/>
              <a:t>Charged particles  interact strongly</a:t>
            </a:r>
            <a:br>
              <a:rPr lang="en-GB" sz="1100" b="1" dirty="0" smtClean="0"/>
            </a:br>
            <a:r>
              <a:rPr lang="en-GB" sz="1100" b="1" dirty="0" smtClean="0"/>
              <a:t> and ionize directly</a:t>
            </a:r>
          </a:p>
          <a:p>
            <a:endParaRPr lang="en-GB" sz="1100" b="1" dirty="0"/>
          </a:p>
        </p:txBody>
      </p:sp>
      <p:sp>
        <p:nvSpPr>
          <p:cNvPr id="99" name="TextBox 98"/>
          <p:cNvSpPr txBox="1"/>
          <p:nvPr/>
        </p:nvSpPr>
        <p:spPr>
          <a:xfrm>
            <a:off x="2572162" y="1842282"/>
            <a:ext cx="1602466" cy="110799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endParaRPr lang="en-GB" sz="1100" b="1" dirty="0" smtClean="0"/>
          </a:p>
          <a:p>
            <a:pPr algn="ctr"/>
            <a:r>
              <a:rPr lang="en-GB" sz="1100" b="1" dirty="0" smtClean="0"/>
              <a:t>Neutral particles </a:t>
            </a:r>
          </a:p>
          <a:p>
            <a:pPr algn="ctr"/>
            <a:r>
              <a:rPr lang="en-GB" sz="1100" b="1" dirty="0" smtClean="0"/>
              <a:t>interact less, ionize indirectly, penetrate further</a:t>
            </a:r>
          </a:p>
          <a:p>
            <a:pPr algn="ctr"/>
            <a:endParaRPr lang="en-GB" sz="1100" b="1" dirty="0"/>
          </a:p>
        </p:txBody>
      </p:sp>
      <p:sp>
        <p:nvSpPr>
          <p:cNvPr id="31" name="Rectangle 30"/>
          <p:cNvSpPr/>
          <p:nvPr/>
        </p:nvSpPr>
        <p:spPr>
          <a:xfrm>
            <a:off x="0" y="679938"/>
            <a:ext cx="876300" cy="1087902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3" name="Rectangle 102"/>
          <p:cNvSpPr/>
          <p:nvPr/>
        </p:nvSpPr>
        <p:spPr>
          <a:xfrm>
            <a:off x="0" y="1844040"/>
            <a:ext cx="876300" cy="1106238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155" name="Rectangle 5154"/>
          <p:cNvSpPr/>
          <p:nvPr/>
        </p:nvSpPr>
        <p:spPr>
          <a:xfrm>
            <a:off x="4235691" y="1169670"/>
            <a:ext cx="4777740" cy="134874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5" name="Right Arrow 104"/>
          <p:cNvSpPr/>
          <p:nvPr/>
        </p:nvSpPr>
        <p:spPr>
          <a:xfrm rot="7122484">
            <a:off x="4808430" y="4653764"/>
            <a:ext cx="1011394" cy="64809"/>
          </a:xfrm>
          <a:prstGeom prst="rightArrow">
            <a:avLst/>
          </a:prstGeom>
          <a:solidFill>
            <a:schemeClr val="tx2"/>
          </a:solidFill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6" name="Date Placeholder 3"/>
          <p:cNvSpPr>
            <a:spLocks noGrp="1"/>
          </p:cNvSpPr>
          <p:nvPr>
            <p:ph type="dt" sz="half" idx="2"/>
          </p:nvPr>
        </p:nvSpPr>
        <p:spPr>
          <a:xfrm>
            <a:off x="3238499" y="6312694"/>
            <a:ext cx="2647249" cy="539278"/>
          </a:xfrm>
        </p:spPr>
        <p:txBody>
          <a:bodyPr>
            <a:normAutofit/>
          </a:bodyPr>
          <a:lstStyle/>
          <a:p>
            <a:pPr marL="36576" indent="0" algn="ctr">
              <a:buNone/>
            </a:pPr>
            <a:r>
              <a:rPr lang="fr-CH" sz="900" i="1" dirty="0" smtClean="0">
                <a:solidFill>
                  <a:schemeClr val="bg1"/>
                </a:solidFill>
              </a:rPr>
              <a:t/>
            </a:r>
            <a:br>
              <a:rPr lang="fr-CH" sz="900" i="1" dirty="0" smtClean="0">
                <a:solidFill>
                  <a:schemeClr val="bg1"/>
                </a:solidFill>
              </a:rPr>
            </a:br>
            <a:r>
              <a:rPr lang="en-GB" i="1" dirty="0"/>
              <a:t>Automation Forum-electronics session</a:t>
            </a:r>
            <a:r>
              <a:rPr lang="fr-CH" sz="1000" i="1" dirty="0" smtClean="0">
                <a:solidFill>
                  <a:schemeClr val="bg1"/>
                </a:solidFill>
              </a:rPr>
              <a:t/>
            </a:r>
            <a:br>
              <a:rPr lang="fr-CH" sz="1000" i="1" dirty="0" smtClean="0">
                <a:solidFill>
                  <a:schemeClr val="bg1"/>
                </a:solidFill>
              </a:rPr>
            </a:br>
            <a:r>
              <a:rPr lang="en-US" sz="900" dirty="0" smtClean="0">
                <a:solidFill>
                  <a:schemeClr val="bg1"/>
                </a:solidFill>
              </a:rPr>
              <a:t>11/06/2014</a:t>
            </a:r>
            <a:endParaRPr lang="en-US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961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"/>
                            </p:stCondLst>
                            <p:childTnLst>
                              <p:par>
                                <p:cTn id="7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6" dur="5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500"/>
                            </p:stCondLst>
                            <p:childTnLst>
                              <p:par>
                                <p:cTn id="8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9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6" presetID="2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97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1" dur="2000"/>
                                        <p:tgtEl>
                                          <p:spTgt spid="5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3" dur="500"/>
                                        <p:tgtEl>
                                          <p:spTgt spid="20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2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4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5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uiExpand="1" build="p"/>
      <p:bldP spid="74" grpId="0"/>
      <p:bldP spid="76" grpId="0"/>
      <p:bldP spid="82" grpId="0" animBg="1"/>
      <p:bldP spid="83" grpId="0" animBg="1"/>
      <p:bldP spid="88" grpId="0" animBg="1"/>
      <p:bldP spid="89" grpId="0"/>
      <p:bldP spid="92" grpId="0"/>
      <p:bldP spid="93" grpId="0"/>
      <p:bldP spid="27" grpId="0" animBg="1"/>
      <p:bldP spid="27" grpId="1" animBg="1"/>
      <p:bldP spid="99" grpId="0" animBg="1"/>
      <p:bldP spid="99" grpId="1" animBg="1"/>
      <p:bldP spid="31" grpId="0" animBg="1"/>
      <p:bldP spid="31" grpId="1" animBg="1"/>
      <p:bldP spid="103" grpId="0" animBg="1"/>
      <p:bldP spid="103" grpId="1" animBg="1"/>
      <p:bldP spid="5155" grpId="0" animBg="1"/>
      <p:bldP spid="10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6" name="Picture 6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4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12074"/>
          <a:stretch/>
        </p:blipFill>
        <p:spPr bwMode="auto">
          <a:xfrm>
            <a:off x="693102" y="1096644"/>
            <a:ext cx="7713346" cy="45459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0" name="Rectangle 139"/>
          <p:cNvSpPr/>
          <p:nvPr/>
        </p:nvSpPr>
        <p:spPr bwMode="auto">
          <a:xfrm>
            <a:off x="5639956" y="3698579"/>
            <a:ext cx="1960994" cy="1188721"/>
          </a:xfrm>
          <a:prstGeom prst="rect">
            <a:avLst/>
          </a:prstGeom>
          <a:solidFill>
            <a:srgbClr val="FF5050">
              <a:alpha val="52000"/>
            </a:srgbClr>
          </a:solidFill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000" b="1" dirty="0">
                <a:solidFill>
                  <a:srgbClr val="000000"/>
                </a:solidFill>
                <a:latin typeface="Arial" charset="0"/>
              </a:rPr>
              <a:t>Material</a:t>
            </a:r>
            <a:br>
              <a:rPr lang="en-US" sz="2000" b="1" dirty="0">
                <a:solidFill>
                  <a:srgbClr val="000000"/>
                </a:solidFill>
                <a:latin typeface="Arial" charset="0"/>
              </a:rPr>
            </a:br>
            <a:r>
              <a:rPr lang="en-US" sz="2000" b="1" dirty="0">
                <a:solidFill>
                  <a:srgbClr val="000000"/>
                </a:solidFill>
                <a:latin typeface="Arial" charset="0"/>
              </a:rPr>
              <a:t>Damage</a:t>
            </a:r>
            <a:endParaRPr kumimoji="0" lang="en-GB" sz="200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39" name="Rectangle 138"/>
          <p:cNvSpPr/>
          <p:nvPr/>
        </p:nvSpPr>
        <p:spPr bwMode="auto">
          <a:xfrm>
            <a:off x="3663317" y="3698579"/>
            <a:ext cx="1930240" cy="1188721"/>
          </a:xfrm>
          <a:prstGeom prst="rect">
            <a:avLst/>
          </a:prstGeom>
          <a:solidFill>
            <a:srgbClr val="FFC000">
              <a:alpha val="52000"/>
            </a:srgbClr>
          </a:solidFill>
          <a:ln w="4445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sz="1200" b="1" dirty="0" err="1">
                <a:solidFill>
                  <a:srgbClr val="000000"/>
                </a:solidFill>
                <a:latin typeface="Arial" charset="0"/>
              </a:rPr>
              <a:t>R2E</a:t>
            </a:r>
            <a:r>
              <a:rPr lang="en-US" sz="1200" b="1" dirty="0">
                <a:solidFill>
                  <a:srgbClr val="000000"/>
                </a:solidFill>
                <a:latin typeface="Arial" charset="0"/>
              </a:rPr>
              <a:t/>
            </a:r>
            <a:br>
              <a:rPr lang="en-US" sz="1200" b="1" dirty="0">
                <a:solidFill>
                  <a:srgbClr val="000000"/>
                </a:solidFill>
                <a:latin typeface="Arial" charset="0"/>
              </a:rPr>
            </a:br>
            <a:r>
              <a:rPr lang="en-US" sz="1200" b="1" dirty="0" smtClean="0">
                <a:solidFill>
                  <a:srgbClr val="000000"/>
                </a:solidFill>
                <a:latin typeface="Arial" charset="0"/>
              </a:rPr>
              <a:t>            Cumulative  </a:t>
            </a:r>
            <a:br>
              <a:rPr lang="en-US" sz="1200" b="1" dirty="0" smtClean="0">
                <a:solidFill>
                  <a:srgbClr val="000000"/>
                </a:solidFill>
                <a:latin typeface="Arial" charset="0"/>
              </a:rPr>
            </a:br>
            <a:r>
              <a:rPr lang="en-US" sz="1200" b="1" dirty="0" smtClean="0">
                <a:solidFill>
                  <a:srgbClr val="000000"/>
                </a:solidFill>
                <a:latin typeface="Arial" charset="0"/>
              </a:rPr>
              <a:t>       damage</a:t>
            </a:r>
            <a:endParaRPr lang="en-GB" sz="1200" b="1" dirty="0">
              <a:solidFill>
                <a:srgbClr val="000000"/>
              </a:solidFill>
              <a:latin typeface="Arial" charset="0"/>
            </a:endParaRPr>
          </a:p>
          <a:p>
            <a:pPr marL="0" marR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120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charset="0"/>
            </a:endParaRPr>
          </a:p>
        </p:txBody>
      </p:sp>
      <p:sp>
        <p:nvSpPr>
          <p:cNvPr id="138" name="Rectangle 137"/>
          <p:cNvSpPr/>
          <p:nvPr/>
        </p:nvSpPr>
        <p:spPr bwMode="auto">
          <a:xfrm>
            <a:off x="1344931" y="3698579"/>
            <a:ext cx="2977196" cy="1188721"/>
          </a:xfrm>
          <a:prstGeom prst="rect">
            <a:avLst/>
          </a:prstGeom>
          <a:solidFill>
            <a:srgbClr val="92D050">
              <a:alpha val="52000"/>
            </a:srgbClr>
          </a:solidFill>
          <a:ln w="4445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R2E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/>
            </a:r>
            <a:b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</a:b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Single-Event</a:t>
            </a:r>
          </a:p>
          <a:p>
            <a:pPr marL="0" marR="0" indent="0" algn="ctr" defTabSz="914400" rtl="0" eaLnBrk="0" fontAlgn="base" latinLnBrk="0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200" b="1" dirty="0" smtClean="0">
                <a:solidFill>
                  <a:srgbClr val="000000"/>
                </a:solidFill>
                <a:latin typeface="Arial" charset="0"/>
              </a:rPr>
              <a:t>Effects</a:t>
            </a:r>
            <a:endParaRPr kumimoji="0" lang="en-GB" sz="12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107" name="Title 1"/>
          <p:cNvSpPr txBox="1">
            <a:spLocks/>
          </p:cNvSpPr>
          <p:nvPr/>
        </p:nvSpPr>
        <p:spPr>
          <a:xfrm>
            <a:off x="0" y="1"/>
            <a:ext cx="9143999" cy="679937"/>
          </a:xfrm>
          <a:prstGeom prst="rect">
            <a:avLst/>
          </a:prstGeom>
        </p:spPr>
        <p:txBody>
          <a:bodyPr vert="horz" wrap="none" lIns="45720" rIns="45720" anchor="ctr" anchorCtr="1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GB" sz="2400" dirty="0"/>
          </a:p>
        </p:txBody>
      </p:sp>
      <p:sp>
        <p:nvSpPr>
          <p:cNvPr id="10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39956" y="6312694"/>
            <a:ext cx="2895600" cy="539280"/>
          </a:xfrm>
        </p:spPr>
        <p:txBody>
          <a:bodyPr/>
          <a:lstStyle/>
          <a:p>
            <a:r>
              <a:rPr lang="en-US" dirty="0" smtClean="0"/>
              <a:t> </a:t>
            </a:r>
            <a:r>
              <a:rPr lang="en-US" dirty="0" err="1" smtClean="0"/>
              <a:t>Pawel</a:t>
            </a:r>
            <a:r>
              <a:rPr lang="en-US" dirty="0" smtClean="0"/>
              <a:t> </a:t>
            </a:r>
            <a:r>
              <a:rPr lang="en-US" dirty="0" err="1" smtClean="0"/>
              <a:t>Krakowski</a:t>
            </a:r>
            <a:endParaRPr lang="en-US" dirty="0"/>
          </a:p>
        </p:txBody>
      </p:sp>
      <p:sp>
        <p:nvSpPr>
          <p:cNvPr id="141" name="Rectangle 140"/>
          <p:cNvSpPr/>
          <p:nvPr/>
        </p:nvSpPr>
        <p:spPr bwMode="auto">
          <a:xfrm>
            <a:off x="1343978" y="2062820"/>
            <a:ext cx="4270374" cy="495299"/>
          </a:xfrm>
          <a:prstGeom prst="rect">
            <a:avLst/>
          </a:prstGeom>
          <a:solidFill>
            <a:srgbClr val="FFFB53">
              <a:alpha val="52000"/>
            </a:srgbClr>
          </a:solidFill>
          <a:ln w="44450" cap="flat" cmpd="sng" algn="ctr">
            <a:solidFill>
              <a:srgbClr val="FFFF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1100" b="1" dirty="0" smtClean="0">
                <a:solidFill>
                  <a:srgbClr val="000000"/>
                </a:solidFill>
                <a:latin typeface="Arial" charset="0"/>
              </a:rPr>
              <a:t>         </a:t>
            </a:r>
            <a:r>
              <a:rPr kumimoji="0" lang="en-US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LHC</a:t>
            </a:r>
            <a:r>
              <a:rPr kumimoji="0" lang="en-US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 machine electronics</a:t>
            </a:r>
          </a:p>
        </p:txBody>
      </p:sp>
      <p:sp>
        <p:nvSpPr>
          <p:cNvPr id="142" name="Rectangle 141"/>
          <p:cNvSpPr/>
          <p:nvPr/>
        </p:nvSpPr>
        <p:spPr bwMode="auto">
          <a:xfrm>
            <a:off x="4936490" y="2062819"/>
            <a:ext cx="2664461" cy="495299"/>
          </a:xfrm>
          <a:prstGeom prst="rect">
            <a:avLst/>
          </a:prstGeom>
          <a:solidFill>
            <a:srgbClr val="FF7C80">
              <a:alpha val="52000"/>
            </a:srgbClr>
          </a:solidFill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           </a:t>
            </a: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Experiments</a:t>
            </a:r>
          </a:p>
        </p:txBody>
      </p:sp>
      <p:sp>
        <p:nvSpPr>
          <p:cNvPr id="143" name="Rectangle 142"/>
          <p:cNvSpPr/>
          <p:nvPr/>
        </p:nvSpPr>
        <p:spPr bwMode="auto">
          <a:xfrm>
            <a:off x="1343978" y="2660989"/>
            <a:ext cx="917574" cy="389256"/>
          </a:xfrm>
          <a:prstGeom prst="rect">
            <a:avLst/>
          </a:prstGeom>
          <a:solidFill>
            <a:srgbClr val="99FF66">
              <a:alpha val="52000"/>
            </a:srgbClr>
          </a:solidFill>
          <a:ln w="4445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Protected</a:t>
            </a:r>
            <a:b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</a:br>
            <a:r>
              <a:rPr kumimoji="0" lang="en-US" sz="11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UJ</a:t>
            </a:r>
            <a:endParaRPr kumimoji="0" lang="en-US" sz="11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44" name="Rectangle 143"/>
          <p:cNvSpPr/>
          <p:nvPr/>
        </p:nvSpPr>
        <p:spPr bwMode="auto">
          <a:xfrm>
            <a:off x="2302827" y="2660989"/>
            <a:ext cx="1320800" cy="389256"/>
          </a:xfrm>
          <a:prstGeom prst="rect">
            <a:avLst/>
          </a:prstGeom>
          <a:solidFill>
            <a:srgbClr val="FFCC66">
              <a:alpha val="52000"/>
            </a:srgbClr>
          </a:solidFill>
          <a:ln w="44450" cap="flat" cmpd="sng" algn="ctr">
            <a:solidFill>
              <a:srgbClr val="FFCC6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Shielded</a:t>
            </a:r>
            <a:b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</a:b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RE/UA</a:t>
            </a:r>
          </a:p>
        </p:txBody>
      </p:sp>
      <p:sp>
        <p:nvSpPr>
          <p:cNvPr id="148" name="Rectangle 147"/>
          <p:cNvSpPr/>
          <p:nvPr/>
        </p:nvSpPr>
        <p:spPr bwMode="auto">
          <a:xfrm>
            <a:off x="3663315" y="2660989"/>
            <a:ext cx="1973262" cy="389256"/>
          </a:xfrm>
          <a:prstGeom prst="rect">
            <a:avLst/>
          </a:prstGeom>
          <a:solidFill>
            <a:srgbClr val="FF9966">
              <a:alpha val="51765"/>
            </a:srgbClr>
          </a:solidFill>
          <a:ln w="44450" cap="flat" cmpd="sng" algn="ctr">
            <a:solidFill>
              <a:srgbClr val="FF5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            Tunnel</a:t>
            </a:r>
            <a:b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</a:b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            </a:t>
            </a:r>
            <a:r>
              <a:rPr kumimoji="0" lang="en-US" sz="11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ARCs</a:t>
            </a: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/</a:t>
            </a:r>
            <a:r>
              <a:rPr kumimoji="0" lang="en-US" sz="11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LSS</a:t>
            </a:r>
            <a:r>
              <a:rPr kumimoji="0" lang="en-US" sz="11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 </a:t>
            </a:r>
            <a:endParaRPr kumimoji="0" lang="en-US" sz="11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53" name="Rectangle 152"/>
          <p:cNvSpPr/>
          <p:nvPr/>
        </p:nvSpPr>
        <p:spPr bwMode="auto">
          <a:xfrm>
            <a:off x="1343979" y="3162639"/>
            <a:ext cx="917573" cy="432118"/>
          </a:xfrm>
          <a:prstGeom prst="rect">
            <a:avLst/>
          </a:prstGeom>
          <a:solidFill>
            <a:srgbClr val="99FF66">
              <a:alpha val="52000"/>
            </a:srgbClr>
          </a:solidFill>
          <a:ln w="4445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GB" sz="1000" b="1" dirty="0" smtClean="0">
                <a:solidFill>
                  <a:srgbClr val="000000"/>
                </a:solidFill>
              </a:rPr>
              <a:t>Commercial</a:t>
            </a:r>
            <a:endParaRPr lang="en-GB" sz="1000" b="1" dirty="0">
              <a:solidFill>
                <a:srgbClr val="000000"/>
              </a:solidFill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1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56" name="Rectangle 155"/>
          <p:cNvSpPr/>
          <p:nvPr/>
        </p:nvSpPr>
        <p:spPr bwMode="auto">
          <a:xfrm>
            <a:off x="3663315" y="3162639"/>
            <a:ext cx="2658109" cy="432118"/>
          </a:xfrm>
          <a:prstGeom prst="rect">
            <a:avLst/>
          </a:prstGeom>
          <a:solidFill>
            <a:srgbClr val="FFC000">
              <a:alpha val="52000"/>
            </a:srgbClr>
          </a:solidFill>
          <a:ln w="44450" cap="flat" cmpd="sng" algn="ctr">
            <a:solidFill>
              <a:srgbClr val="FFC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lvl="0">
              <a:defRPr/>
            </a:pPr>
            <a:r>
              <a:rPr lang="en-GB" sz="1200" b="1" dirty="0" smtClean="0">
                <a:solidFill>
                  <a:srgbClr val="000000"/>
                </a:solidFill>
              </a:rPr>
              <a:t>                 Hardened</a:t>
            </a:r>
            <a:br>
              <a:rPr lang="en-GB" sz="1200" b="1" dirty="0" smtClean="0">
                <a:solidFill>
                  <a:srgbClr val="000000"/>
                </a:solidFill>
              </a:rPr>
            </a:br>
            <a:r>
              <a:rPr lang="en-GB" sz="1200" b="1" dirty="0" smtClean="0">
                <a:solidFill>
                  <a:srgbClr val="000000"/>
                </a:solidFill>
              </a:rPr>
              <a:t>                 </a:t>
            </a:r>
            <a:r>
              <a:rPr lang="en-GB" sz="1200" b="1" dirty="0" err="1" smtClean="0">
                <a:solidFill>
                  <a:srgbClr val="000000"/>
                </a:solidFill>
              </a:rPr>
              <a:t>RadTol</a:t>
            </a:r>
            <a:endParaRPr lang="en-GB" sz="1200" b="1" dirty="0">
              <a:solidFill>
                <a:srgbClr val="000000"/>
              </a:solidFill>
            </a:endParaRPr>
          </a:p>
        </p:txBody>
      </p:sp>
      <p:sp>
        <p:nvSpPr>
          <p:cNvPr id="154" name="Rectangle 153"/>
          <p:cNvSpPr/>
          <p:nvPr/>
        </p:nvSpPr>
        <p:spPr bwMode="auto">
          <a:xfrm>
            <a:off x="2302827" y="3162639"/>
            <a:ext cx="2019300" cy="432118"/>
          </a:xfrm>
          <a:prstGeom prst="rect">
            <a:avLst/>
          </a:prstGeom>
          <a:solidFill>
            <a:srgbClr val="00B0F0">
              <a:alpha val="52000"/>
            </a:srgbClr>
          </a:solidFill>
          <a:ln w="44450" cap="flat" cmpd="sng" algn="ctr">
            <a:solidFill>
              <a:srgbClr val="0070C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lvl="0">
              <a:defRPr/>
            </a:pPr>
            <a:r>
              <a:rPr lang="en-GB" sz="1200" b="1" dirty="0" smtClean="0">
                <a:solidFill>
                  <a:srgbClr val="000000"/>
                </a:solidFill>
              </a:rPr>
              <a:t> Custom Boards</a:t>
            </a:r>
            <a:br>
              <a:rPr lang="en-GB" sz="1200" b="1" dirty="0" smtClean="0">
                <a:solidFill>
                  <a:srgbClr val="000000"/>
                </a:solidFill>
              </a:rPr>
            </a:br>
            <a:r>
              <a:rPr lang="en-GB" sz="1200" b="1" dirty="0" smtClean="0">
                <a:solidFill>
                  <a:srgbClr val="000000"/>
                </a:solidFill>
              </a:rPr>
              <a:t>     +commercial</a:t>
            </a:r>
            <a:endParaRPr lang="en-GB" sz="1200" b="1" dirty="0">
              <a:solidFill>
                <a:srgbClr val="000000"/>
              </a:solidFill>
            </a:endParaRPr>
          </a:p>
        </p:txBody>
      </p:sp>
      <p:sp>
        <p:nvSpPr>
          <p:cNvPr id="158" name="Rectangle 157"/>
          <p:cNvSpPr/>
          <p:nvPr/>
        </p:nvSpPr>
        <p:spPr bwMode="auto">
          <a:xfrm>
            <a:off x="5636577" y="3162639"/>
            <a:ext cx="1964374" cy="435133"/>
          </a:xfrm>
          <a:prstGeom prst="rect">
            <a:avLst/>
          </a:prstGeom>
          <a:solidFill>
            <a:srgbClr val="FF7C80">
              <a:alpha val="52000"/>
            </a:srgbClr>
          </a:solidFill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lvl="0" algn="ctr">
              <a:defRPr/>
            </a:pPr>
            <a:r>
              <a:rPr lang="en-GB" sz="1200" b="1" dirty="0" smtClean="0">
                <a:solidFill>
                  <a:srgbClr val="000000"/>
                </a:solidFill>
              </a:rPr>
              <a:t>       Damage</a:t>
            </a:r>
            <a:endParaRPr lang="en-GB" sz="1200" b="1" dirty="0">
              <a:solidFill>
                <a:srgbClr val="000000"/>
              </a:solidFill>
            </a:endParaRPr>
          </a:p>
        </p:txBody>
      </p:sp>
      <p:sp>
        <p:nvSpPr>
          <p:cNvPr id="159" name="Rectangle 158"/>
          <p:cNvSpPr/>
          <p:nvPr/>
        </p:nvSpPr>
        <p:spPr bwMode="auto">
          <a:xfrm>
            <a:off x="4936490" y="2660990"/>
            <a:ext cx="2669075" cy="389256"/>
          </a:xfrm>
          <a:prstGeom prst="rect">
            <a:avLst/>
          </a:prstGeom>
          <a:solidFill>
            <a:srgbClr val="FF5050">
              <a:alpha val="52000"/>
            </a:srgbClr>
          </a:solidFill>
          <a:ln w="444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        Experiment</a:t>
            </a:r>
            <a:b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</a:b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  caverns</a:t>
            </a:r>
            <a:r>
              <a:rPr kumimoji="0" lang="en-US" sz="11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 </a:t>
            </a:r>
            <a:endParaRPr kumimoji="0" lang="en-US" sz="11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64" name="Rectangle 163"/>
          <p:cNvSpPr/>
          <p:nvPr/>
        </p:nvSpPr>
        <p:spPr bwMode="auto">
          <a:xfrm>
            <a:off x="2302827" y="1723095"/>
            <a:ext cx="1320799" cy="257175"/>
          </a:xfrm>
          <a:prstGeom prst="rect">
            <a:avLst/>
          </a:prstGeom>
          <a:solidFill>
            <a:srgbClr val="FFCC66">
              <a:alpha val="52000"/>
            </a:srgbClr>
          </a:solidFill>
          <a:ln w="44450" cap="flat" cmpd="sng" algn="ctr">
            <a:solidFill>
              <a:srgbClr val="FFCC66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rgbClr val="000000"/>
                </a:solidFill>
                <a:latin typeface="Arial" charset="0"/>
              </a:rPr>
              <a:t>Earth orbit</a:t>
            </a:r>
            <a:endParaRPr lang="en-US" sz="1000" b="1" dirty="0">
              <a:solidFill>
                <a:srgbClr val="000000"/>
              </a:solidFill>
              <a:latin typeface="Arial" charset="0"/>
            </a:endParaRP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1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Arial" charset="0"/>
            </a:endParaRPr>
          </a:p>
        </p:txBody>
      </p:sp>
      <p:sp>
        <p:nvSpPr>
          <p:cNvPr id="169" name="Rectangle 168"/>
          <p:cNvSpPr/>
          <p:nvPr/>
        </p:nvSpPr>
        <p:spPr bwMode="auto">
          <a:xfrm>
            <a:off x="3663316" y="1723095"/>
            <a:ext cx="1236662" cy="257175"/>
          </a:xfrm>
          <a:prstGeom prst="rect">
            <a:avLst/>
          </a:prstGeom>
          <a:solidFill>
            <a:srgbClr val="FF9966">
              <a:alpha val="52000"/>
            </a:srgbClr>
          </a:solidFill>
          <a:ln w="44450" cap="flat" cmpd="sng" algn="ctr">
            <a:solidFill>
              <a:srgbClr val="FF5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deep space</a:t>
            </a:r>
          </a:p>
        </p:txBody>
      </p:sp>
      <p:sp>
        <p:nvSpPr>
          <p:cNvPr id="172" name="Rectangle 171"/>
          <p:cNvSpPr/>
          <p:nvPr/>
        </p:nvSpPr>
        <p:spPr bwMode="auto">
          <a:xfrm>
            <a:off x="1344930" y="1723095"/>
            <a:ext cx="916622" cy="257175"/>
          </a:xfrm>
          <a:prstGeom prst="rect">
            <a:avLst/>
          </a:prstGeom>
          <a:solidFill>
            <a:srgbClr val="99FF66">
              <a:alpha val="52000"/>
            </a:srgbClr>
          </a:solidFill>
          <a:ln w="44450" cap="flat" cmpd="sng" algn="ctr">
            <a:solidFill>
              <a:srgbClr val="00B05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9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charset="0"/>
              </a:rPr>
              <a:t>environment</a:t>
            </a:r>
          </a:p>
        </p:txBody>
      </p:sp>
      <p:sp>
        <p:nvSpPr>
          <p:cNvPr id="178" name="Title 1"/>
          <p:cNvSpPr txBox="1">
            <a:spLocks/>
          </p:cNvSpPr>
          <p:nvPr/>
        </p:nvSpPr>
        <p:spPr>
          <a:xfrm>
            <a:off x="-1" y="1"/>
            <a:ext cx="9143999" cy="679937"/>
          </a:xfrm>
          <a:prstGeom prst="rect">
            <a:avLst/>
          </a:prstGeom>
        </p:spPr>
        <p:txBody>
          <a:bodyPr vert="horz" wrap="none" lIns="45720" rIns="45720" anchor="ctr" anchorCtr="1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400" b="1" dirty="0" smtClean="0">
                <a:solidFill>
                  <a:srgbClr val="0055A0"/>
                </a:solidFill>
              </a:rPr>
              <a:t>Radiation levels in </a:t>
            </a:r>
            <a:r>
              <a:rPr lang="en-GB" sz="2400" b="1" dirty="0" err="1" smtClean="0">
                <a:solidFill>
                  <a:srgbClr val="0055A0"/>
                </a:solidFill>
              </a:rPr>
              <a:t>LHC</a:t>
            </a:r>
            <a:endParaRPr lang="en-GB" sz="2400" dirty="0">
              <a:solidFill>
                <a:srgbClr val="0055A0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TextBox 3"/>
              <p:cNvSpPr txBox="1"/>
              <p:nvPr/>
            </p:nvSpPr>
            <p:spPr>
              <a:xfrm>
                <a:off x="7127807" y="725568"/>
                <a:ext cx="2016193" cy="37587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1" i="0" smtClean="0">
                          <a:solidFill>
                            <a:schemeClr val="tx1"/>
                          </a:solidFill>
                          <a:latin typeface="Cambria Math"/>
                        </a:rPr>
                        <m:t>𝐇𝐄𝐇</m:t>
                      </m:r>
                      <m:r>
                        <a:rPr lang="en-GB" b="1" i="0" smtClean="0">
                          <a:solidFill>
                            <a:schemeClr val="tx1"/>
                          </a:solidFill>
                          <a:latin typeface="Cambria Math"/>
                        </a:rPr>
                        <m:t> [</m:t>
                      </m:r>
                      <m:sSup>
                        <m:sSupPr>
                          <m:ctrlPr>
                            <a:rPr lang="en-GB" b="1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GB" b="1" i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𝐜𝐦</m:t>
                          </m:r>
                        </m:e>
                        <m:sup>
                          <m:r>
                            <a:rPr lang="en-GB" b="1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en-GB" b="1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𝟐</m:t>
                          </m:r>
                        </m:sup>
                      </m:sSup>
                      <m:sSup>
                        <m:sSupPr>
                          <m:ctrlPr>
                            <a:rPr lang="en-GB" b="1">
                              <a:solidFill>
                                <a:schemeClr val="tx1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GB" b="1" i="1" smtClean="0">
                              <a:solidFill>
                                <a:schemeClr val="tx1"/>
                              </a:solidFill>
                              <a:latin typeface="Cambria Math"/>
                              <a:ea typeface="Cambria Math"/>
                            </a:rPr>
                            <m:t>∙</m:t>
                          </m:r>
                          <m:r>
                            <a:rPr lang="en-GB" b="1" i="0" smtClean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𝐲</m:t>
                          </m:r>
                        </m:e>
                        <m:sup>
                          <m:r>
                            <a:rPr lang="en-GB" b="1" i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en-GB" b="1" i="0">
                              <a:solidFill>
                                <a:schemeClr val="tx1"/>
                              </a:solidFill>
                              <a:latin typeface="Cambria Math"/>
                            </a:rPr>
                            <m:t>𝟏</m:t>
                          </m:r>
                        </m:sup>
                      </m:sSup>
                      <m:r>
                        <a:rPr lang="en-GB" b="1" i="0" smtClean="0">
                          <a:solidFill>
                            <a:schemeClr val="tx1"/>
                          </a:solidFill>
                          <a:latin typeface="Cambria Math"/>
                        </a:rPr>
                        <m:t>]</m:t>
                      </m:r>
                    </m:oMath>
                  </m:oMathPara>
                </a14:m>
                <a:endParaRPr lang="en-GB" b="1" dirty="0">
                  <a:solidFill>
                    <a:schemeClr val="tx1"/>
                  </a:solidFill>
                </a:endParaRPr>
              </a:p>
            </p:txBody>
          </p:sp>
        </mc:Choice>
        <mc:Fallback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127807" y="725568"/>
                <a:ext cx="2016193" cy="375872"/>
              </a:xfrm>
              <a:prstGeom prst="rect">
                <a:avLst/>
              </a:prstGeom>
              <a:blipFill rotWithShape="1">
                <a:blip r:embed="rId4"/>
                <a:stretch>
                  <a:fillRect b="-1774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>
        <mc:Choice xmlns:a14="http://schemas.microsoft.com/office/drawing/2010/main" Requires="a14">
          <p:sp>
            <p:nvSpPr>
              <p:cNvPr id="179" name="TextBox 178"/>
              <p:cNvSpPr txBox="1"/>
              <p:nvPr/>
            </p:nvSpPr>
            <p:spPr>
              <a:xfrm>
                <a:off x="7288106" y="5380866"/>
                <a:ext cx="1855893" cy="65287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GB" b="1">
                          <a:latin typeface="Cambria Math"/>
                        </a:rPr>
                        <m:t>𝐓𝐈𝐃</m:t>
                      </m:r>
                      <m:r>
                        <a:rPr lang="en-GB" b="1">
                          <a:latin typeface="Cambria Math"/>
                        </a:rPr>
                        <m:t>[</m:t>
                      </m:r>
                      <m:r>
                        <a:rPr lang="en-GB" b="1">
                          <a:latin typeface="Cambria Math"/>
                        </a:rPr>
                        <m:t>𝐆𝐲</m:t>
                      </m:r>
                      <m:r>
                        <a:rPr lang="en-GB" b="1">
                          <a:latin typeface="Cambria Math"/>
                        </a:rPr>
                        <m:t>∙</m:t>
                      </m:r>
                      <m:sSup>
                        <m:sSupPr>
                          <m:ctrlPr>
                            <a:rPr lang="en-GB" b="1">
                              <a:latin typeface="Cambria Math"/>
                            </a:rPr>
                          </m:ctrlPr>
                        </m:sSupPr>
                        <m:e>
                          <m:r>
                            <a:rPr lang="en-GB" b="1">
                              <a:latin typeface="Cambria Math"/>
                            </a:rPr>
                            <m:t>𝐲</m:t>
                          </m:r>
                        </m:e>
                        <m:sup>
                          <m:r>
                            <a:rPr lang="en-GB" b="1">
                              <a:latin typeface="Cambria Math"/>
                            </a:rPr>
                            <m:t>−</m:t>
                          </m:r>
                          <m:r>
                            <a:rPr lang="en-GB" b="1">
                              <a:latin typeface="Cambria Math"/>
                            </a:rPr>
                            <m:t>𝟏</m:t>
                          </m:r>
                        </m:sup>
                      </m:sSup>
                      <m:r>
                        <a:rPr lang="en-GB" b="1">
                          <a:latin typeface="Cambria Math"/>
                        </a:rPr>
                        <m:t>]</m:t>
                      </m:r>
                    </m:oMath>
                  </m:oMathPara>
                </a14:m>
                <a:endParaRPr lang="en-GB" b="1" dirty="0">
                  <a:latin typeface="Cambria Math"/>
                </a:endParaRPr>
              </a:p>
              <a:p>
                <a:endParaRPr lang="en-GB" b="1" dirty="0"/>
              </a:p>
            </p:txBody>
          </p:sp>
        </mc:Choice>
        <mc:Fallback>
          <p:sp>
            <p:nvSpPr>
              <p:cNvPr id="179" name="TextBox 178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88106" y="5380866"/>
                <a:ext cx="1855893" cy="652871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5131" name="Picture 11" descr="C:\Users\pakrakow\AppData\Local\Microsoft\Windows\Temporary Internet Files\Content.IE5\HL6M1E32\MC900442128[1]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7617" y="3178301"/>
            <a:ext cx="428649" cy="403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0" name="Picture 11" descr="C:\Users\pakrakow\AppData\Local\Microsoft\Windows\Temporary Internet Files\Content.IE5\HL6M1E32\MC900442128[1]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7616" y="4035551"/>
            <a:ext cx="428649" cy="403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1" name="Date Placeholder 3"/>
          <p:cNvSpPr>
            <a:spLocks noGrp="1"/>
          </p:cNvSpPr>
          <p:nvPr>
            <p:ph type="dt" sz="half" idx="2"/>
          </p:nvPr>
        </p:nvSpPr>
        <p:spPr>
          <a:xfrm>
            <a:off x="3238499" y="6312694"/>
            <a:ext cx="2647249" cy="539278"/>
          </a:xfrm>
        </p:spPr>
        <p:txBody>
          <a:bodyPr>
            <a:normAutofit/>
          </a:bodyPr>
          <a:lstStyle/>
          <a:p>
            <a:pPr marL="36576" indent="0" algn="ctr">
              <a:buNone/>
            </a:pPr>
            <a:r>
              <a:rPr lang="fr-CH" sz="900" i="1" dirty="0" smtClean="0">
                <a:solidFill>
                  <a:schemeClr val="bg1"/>
                </a:solidFill>
              </a:rPr>
              <a:t/>
            </a:r>
            <a:br>
              <a:rPr lang="fr-CH" sz="900" i="1" dirty="0" smtClean="0">
                <a:solidFill>
                  <a:schemeClr val="bg1"/>
                </a:solidFill>
              </a:rPr>
            </a:br>
            <a:r>
              <a:rPr lang="en-GB" i="1" dirty="0"/>
              <a:t>Automation Forum-electronics session</a:t>
            </a:r>
            <a:r>
              <a:rPr lang="fr-CH" sz="1000" i="1" dirty="0" smtClean="0">
                <a:solidFill>
                  <a:schemeClr val="bg1"/>
                </a:solidFill>
              </a:rPr>
              <a:t/>
            </a:r>
            <a:br>
              <a:rPr lang="fr-CH" sz="1000" i="1" dirty="0" smtClean="0">
                <a:solidFill>
                  <a:schemeClr val="bg1"/>
                </a:solidFill>
              </a:rPr>
            </a:br>
            <a:r>
              <a:rPr lang="en-US" sz="900" dirty="0" smtClean="0">
                <a:solidFill>
                  <a:schemeClr val="bg1"/>
                </a:solidFill>
              </a:rPr>
              <a:t>11/06/2014</a:t>
            </a:r>
            <a:endParaRPr lang="en-US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63995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51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0" grpId="0" animBg="1"/>
      <p:bldP spid="139" grpId="0" animBg="1"/>
      <p:bldP spid="138" grpId="0" animBg="1"/>
      <p:bldP spid="141" grpId="0" animBg="1"/>
      <p:bldP spid="142" grpId="0" animBg="1"/>
      <p:bldP spid="143" grpId="0" animBg="1"/>
      <p:bldP spid="144" grpId="0" animBg="1"/>
      <p:bldP spid="148" grpId="0" animBg="1"/>
      <p:bldP spid="153" grpId="0" animBg="1"/>
      <p:bldP spid="156" grpId="0" animBg="1"/>
      <p:bldP spid="154" grpId="0" animBg="1"/>
      <p:bldP spid="158" grpId="0" animBg="1"/>
      <p:bldP spid="159" grpId="0" animBg="1"/>
      <p:bldP spid="164" grpId="0" animBg="1"/>
      <p:bldP spid="169" grpId="0" animBg="1"/>
      <p:bldP spid="172" grpId="0" animBg="1"/>
      <p:bldP spid="4" grpId="0"/>
      <p:bldP spid="17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Rounded Rectangle 53"/>
          <p:cNvSpPr/>
          <p:nvPr/>
        </p:nvSpPr>
        <p:spPr>
          <a:xfrm>
            <a:off x="625792" y="3411520"/>
            <a:ext cx="1370347" cy="1667354"/>
          </a:xfrm>
          <a:prstGeom prst="roundRect">
            <a:avLst/>
          </a:prstGeom>
          <a:gradFill>
            <a:gsLst>
              <a:gs pos="23000">
                <a:schemeClr val="bg1">
                  <a:alpha val="48000"/>
                </a:schemeClr>
              </a:gs>
              <a:gs pos="0">
                <a:srgbClr val="FFC000"/>
              </a:gs>
              <a:gs pos="0">
                <a:srgbClr val="FFC000"/>
              </a:gs>
            </a:gsLst>
            <a:lin ang="5400000" scaled="0"/>
          </a:gradFill>
          <a:ln>
            <a:solidFill>
              <a:srgbClr val="FFCC6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2" name="Rounded Rectangle 51"/>
          <p:cNvSpPr/>
          <p:nvPr/>
        </p:nvSpPr>
        <p:spPr>
          <a:xfrm>
            <a:off x="5004368" y="3398050"/>
            <a:ext cx="1365482" cy="1674047"/>
          </a:xfrm>
          <a:prstGeom prst="roundRect">
            <a:avLst/>
          </a:prstGeom>
          <a:gradFill>
            <a:gsLst>
              <a:gs pos="100000">
                <a:schemeClr val="bg1">
                  <a:alpha val="0"/>
                </a:schemeClr>
              </a:gs>
              <a:gs pos="0">
                <a:srgbClr val="FF0000"/>
              </a:gs>
              <a:gs pos="28000">
                <a:schemeClr val="bg1">
                  <a:alpha val="6000"/>
                  <a:lumMod val="20000"/>
                  <a:lumOff val="80000"/>
                </a:schemeClr>
              </a:gs>
            </a:gsLst>
            <a:lin ang="5400000" scaled="0"/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0" name="Rounded Rectangle 49"/>
          <p:cNvSpPr/>
          <p:nvPr/>
        </p:nvSpPr>
        <p:spPr>
          <a:xfrm>
            <a:off x="3832861" y="3398050"/>
            <a:ext cx="1117104" cy="1667354"/>
          </a:xfrm>
          <a:prstGeom prst="roundRect">
            <a:avLst/>
          </a:prstGeom>
          <a:gradFill flip="none" rotWithShape="1">
            <a:gsLst>
              <a:gs pos="100000">
                <a:schemeClr val="bg1">
                  <a:alpha val="0"/>
                </a:schemeClr>
              </a:gs>
              <a:gs pos="0">
                <a:srgbClr val="FF0000"/>
              </a:gs>
              <a:gs pos="28000">
                <a:schemeClr val="bg1">
                  <a:alpha val="6000"/>
                  <a:lumMod val="20000"/>
                  <a:lumOff val="80000"/>
                </a:schemeClr>
              </a:gs>
            </a:gsLst>
            <a:lin ang="5400000" scaled="0"/>
            <a:tileRect/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ounded Rectangle 47"/>
          <p:cNvSpPr/>
          <p:nvPr/>
        </p:nvSpPr>
        <p:spPr>
          <a:xfrm>
            <a:off x="2064410" y="3398050"/>
            <a:ext cx="1706220" cy="1667354"/>
          </a:xfrm>
          <a:prstGeom prst="roundRect">
            <a:avLst/>
          </a:prstGeom>
          <a:gradFill flip="none" rotWithShape="1">
            <a:gsLst>
              <a:gs pos="100000">
                <a:schemeClr val="bg1">
                  <a:alpha val="0"/>
                </a:schemeClr>
              </a:gs>
              <a:gs pos="0">
                <a:srgbClr val="FF0000"/>
              </a:gs>
              <a:gs pos="28000">
                <a:schemeClr val="bg1">
                  <a:alpha val="6000"/>
                  <a:lumMod val="20000"/>
                  <a:lumOff val="80000"/>
                </a:schemeClr>
              </a:gs>
            </a:gsLst>
            <a:lin ang="5400000" scaled="0"/>
            <a:tileRect/>
          </a:gra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5" name="Rounded Rectangle 24"/>
          <p:cNvSpPr/>
          <p:nvPr/>
        </p:nvSpPr>
        <p:spPr>
          <a:xfrm>
            <a:off x="6521370" y="3411521"/>
            <a:ext cx="2462609" cy="1691959"/>
          </a:xfrm>
          <a:prstGeom prst="roundRect">
            <a:avLst/>
          </a:prstGeom>
          <a:gradFill>
            <a:gsLst>
              <a:gs pos="21000">
                <a:srgbClr val="FF7C80">
                  <a:lumMod val="0"/>
                  <a:lumOff val="100000"/>
                  <a:alpha val="77000"/>
                </a:srgbClr>
              </a:gs>
              <a:gs pos="0">
                <a:srgbClr val="FF7C80"/>
              </a:gs>
            </a:gsLst>
            <a:lin ang="5400000" scaled="0"/>
          </a:gradFill>
          <a:ln>
            <a:solidFill>
              <a:srgbClr val="FF7C8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 rot="16200000">
            <a:off x="-818865" y="4429347"/>
            <a:ext cx="2289570" cy="25391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050" b="1" cap="none" spc="0" dirty="0" smtClean="0">
                <a:ln w="12700">
                  <a:noFill/>
                  <a:prstDash val="solid"/>
                </a:ln>
                <a:solidFill>
                  <a:srgbClr val="003399"/>
                </a:solidFill>
              </a:rPr>
              <a:t>Accelerator tunnel</a:t>
            </a:r>
            <a:endParaRPr lang="en-US" sz="1050" b="1" cap="none" spc="0" dirty="0">
              <a:ln w="12700">
                <a:noFill/>
                <a:prstDash val="solid"/>
              </a:ln>
              <a:solidFill>
                <a:srgbClr val="003399"/>
              </a:solidFill>
            </a:endParaRPr>
          </a:p>
        </p:txBody>
      </p:sp>
      <p:pic>
        <p:nvPicPr>
          <p:cNvPr id="5123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9459" y1="88550" x2="50000" y2="85496"/>
                        <a14:backgroundMark x1="53378" y1="74809" x2="50676" y2="6107"/>
                        <a14:backgroundMark x1="40541" y1="23664" x2="18243" y2="3129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000" y="3727381"/>
            <a:ext cx="1147847" cy="1016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ounded Rectangle 13"/>
          <p:cNvSpPr/>
          <p:nvPr/>
        </p:nvSpPr>
        <p:spPr>
          <a:xfrm>
            <a:off x="720715" y="996089"/>
            <a:ext cx="8358189" cy="2006344"/>
          </a:xfrm>
          <a:prstGeom prst="roundRect">
            <a:avLst/>
          </a:prstGeom>
          <a:gradFill>
            <a:gsLst>
              <a:gs pos="100000">
                <a:schemeClr val="bg1">
                  <a:alpha val="34000"/>
                </a:schemeClr>
              </a:gs>
              <a:gs pos="0">
                <a:srgbClr val="99FF66"/>
              </a:gs>
              <a:gs pos="20000">
                <a:schemeClr val="bg1">
                  <a:alpha val="34000"/>
                </a:schemeClr>
              </a:gs>
            </a:gsLst>
            <a:lin ang="5400000" scaled="0"/>
          </a:gradFill>
          <a:ln>
            <a:solidFill>
              <a:srgbClr val="B0DA86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/>
          <p:cNvSpPr/>
          <p:nvPr/>
        </p:nvSpPr>
        <p:spPr>
          <a:xfrm rot="16200000">
            <a:off x="-998314" y="1986597"/>
            <a:ext cx="2627367" cy="25391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1050" b="1" cap="none" spc="0" dirty="0" smtClean="0">
                <a:ln w="12700">
                  <a:noFill/>
                  <a:prstDash val="solid"/>
                </a:ln>
                <a:solidFill>
                  <a:srgbClr val="003399"/>
                </a:solidFill>
              </a:rPr>
              <a:t>Underground service areas </a:t>
            </a:r>
            <a:endParaRPr lang="en-US" sz="1050" b="1" cap="none" spc="0" dirty="0">
              <a:ln w="12700">
                <a:noFill/>
                <a:prstDash val="solid"/>
              </a:ln>
              <a:solidFill>
                <a:srgbClr val="003399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625792" y="5080496"/>
            <a:ext cx="137034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 smtClean="0">
                <a:solidFill>
                  <a:srgbClr val="003399"/>
                </a:solidFill>
              </a:rPr>
              <a:t>Mobile equipment</a:t>
            </a:r>
          </a:p>
        </p:txBody>
      </p:sp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2532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29890" y="3520140"/>
            <a:ext cx="1152525" cy="752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7102" y="4280972"/>
            <a:ext cx="695325" cy="695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2943" y="3584907"/>
            <a:ext cx="504825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9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BEBA8EAE-BF5A-486C-A8C5-ECC9F3942E4B}">
                <a14:imgProps xmlns:a14="http://schemas.microsoft.com/office/drawing/2010/main">
                  <a14:imgLayer r:embed="rId10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0473" y="3710416"/>
            <a:ext cx="352425" cy="923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0" name="Picture 10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8229" y="4235381"/>
            <a:ext cx="874281" cy="7409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TextBox 25"/>
          <p:cNvSpPr txBox="1"/>
          <p:nvPr/>
        </p:nvSpPr>
        <p:spPr>
          <a:xfrm>
            <a:off x="597894" y="5392114"/>
            <a:ext cx="5744057" cy="253916"/>
          </a:xfrm>
          <a:prstGeom prst="rect">
            <a:avLst/>
          </a:prstGeom>
          <a:noFill/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50" dirty="0" smtClean="0">
                <a:solidFill>
                  <a:srgbClr val="003399"/>
                </a:solidFill>
              </a:rPr>
              <a:t>   </a:t>
            </a:r>
            <a:r>
              <a:rPr lang="en-GB" sz="1050" dirty="0" err="1" smtClean="0">
                <a:solidFill>
                  <a:srgbClr val="003399"/>
                </a:solidFill>
              </a:rPr>
              <a:t>LSS</a:t>
            </a:r>
            <a:r>
              <a:rPr lang="en-GB" sz="1050" dirty="0" smtClean="0">
                <a:solidFill>
                  <a:srgbClr val="003399"/>
                </a:solidFill>
              </a:rPr>
              <a:t> : only passive components </a:t>
            </a:r>
            <a:endParaRPr lang="en-GB" sz="1050" dirty="0">
              <a:solidFill>
                <a:srgbClr val="003399"/>
              </a:solidFill>
            </a:endParaRPr>
          </a:p>
        </p:txBody>
      </p:sp>
      <p:pic>
        <p:nvPicPr>
          <p:cNvPr id="5131" name="Picture 11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BEBA8EAE-BF5A-486C-A8C5-ECC9F3942E4B}">
                <a14:imgProps xmlns:a14="http://schemas.microsoft.com/office/drawing/2010/main">
                  <a14:imgLayer r:embed="rId1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7651" y="3503543"/>
            <a:ext cx="1239838" cy="12952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TextBox 27"/>
          <p:cNvSpPr txBox="1"/>
          <p:nvPr/>
        </p:nvSpPr>
        <p:spPr>
          <a:xfrm>
            <a:off x="6522250" y="5379559"/>
            <a:ext cx="2461730" cy="253916"/>
          </a:xfrm>
          <a:prstGeom prst="rect">
            <a:avLst/>
          </a:prstGeom>
          <a:noFill/>
          <a:ln>
            <a:solidFill>
              <a:schemeClr val="accent6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1050" dirty="0" smtClean="0">
                <a:solidFill>
                  <a:srgbClr val="003399"/>
                </a:solidFill>
              </a:rPr>
              <a:t>   ARC : some active components</a:t>
            </a:r>
            <a:endParaRPr lang="en-GB" sz="1050" dirty="0">
              <a:solidFill>
                <a:srgbClr val="003399"/>
              </a:solidFill>
            </a:endParaRPr>
          </a:p>
        </p:txBody>
      </p:sp>
      <p:pic>
        <p:nvPicPr>
          <p:cNvPr id="5132" name="Picture 12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BEBA8EAE-BF5A-486C-A8C5-ECC9F3942E4B}">
                <a14:imgProps xmlns:a14="http://schemas.microsoft.com/office/drawing/2010/main">
                  <a14:imgLayer r:embed="rId15">
                    <a14:imgEffect>
                      <a14:backgroundRemoval t="10000" b="90000" l="10000" r="9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7738" y="4231727"/>
            <a:ext cx="276629" cy="319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2" name="Picture 2" descr="G:\Departments\TE\Groups\VSC\ICM\Users\KRAKOWSKI\Turbopump controler\Pictures_tunnel\IMG_0467.JPG"/>
          <p:cNvPicPr>
            <a:picLocks noChangeAspect="1" noChangeArrowheads="1"/>
          </p:cNvPicPr>
          <p:nvPr/>
        </p:nvPicPr>
        <p:blipFill>
          <a:blip r:embed="rId16" cstate="email">
            <a:extLst>
              <a:ext uri="{BEBA8EAE-BF5A-486C-A8C5-ECC9F3942E4B}">
                <a14:imgProps xmlns:a14="http://schemas.microsoft.com/office/drawing/2010/main">
                  <a14:imgLayer r:embed="rId17">
                    <a14:imgEffect>
                      <a14:backgroundRemoval t="0" b="100000" l="0" r="100000">
                        <a14:foregroundMark x1="13929" y1="46667" x2="15357" y2="91429"/>
                        <a14:foregroundMark x1="19286" y1="90000" x2="85000" y2="90000"/>
                        <a14:foregroundMark x1="85357" y1="90000" x2="86429" y2="27619"/>
                        <a14:foregroundMark x1="84643" y1="84762" x2="14286" y2="61429"/>
                        <a14:foregroundMark x1="87143" y1="12381" x2="13214" y2="8571"/>
                        <a14:foregroundMark x1="50357" y1="5238" x2="88214" y2="5714"/>
                        <a14:backgroundMark x1="8929" y1="19524" x2="8929" y2="75238"/>
                        <a14:backgroundMark x1="95714" y1="81429" x2="92857" y2="11429"/>
                        <a14:backgroundMark x1="90357" y1="20000" x2="90000" y2="27619"/>
                        <a14:backgroundMark x1="94286" y1="3810" x2="26071" y2="952"/>
                        <a14:backgroundMark x1="89286" y1="65714" x2="90357" y2="9048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4367" y="4328330"/>
            <a:ext cx="799177" cy="599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4" name="Picture 14"/>
          <p:cNvPicPr>
            <a:picLocks noChangeAspect="1" noChangeArrowheads="1"/>
          </p:cNvPicPr>
          <p:nvPr/>
        </p:nvPicPr>
        <p:blipFill>
          <a:blip r:embed="rId18" cstate="email">
            <a:extLst>
              <a:ext uri="{BEBA8EAE-BF5A-486C-A8C5-ECC9F3942E4B}">
                <a14:imgProps xmlns:a14="http://schemas.microsoft.com/office/drawing/2010/main">
                  <a14:imgLayer r:embed="rId19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82678" y="3463593"/>
            <a:ext cx="1183479" cy="527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35" name="Picture 15"/>
          <p:cNvPicPr>
            <a:picLocks noChangeAspect="1" noChangeArrowheads="1"/>
          </p:cNvPicPr>
          <p:nvPr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1819" y="4048213"/>
            <a:ext cx="253326" cy="8954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41" name="Picture 21"/>
          <p:cNvPicPr>
            <a:picLocks noChangeAspect="1" noChangeArrowheads="1"/>
          </p:cNvPicPr>
          <p:nvPr/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9866" y="2237700"/>
            <a:ext cx="1431816" cy="5109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42" name="Picture 22"/>
          <p:cNvPicPr>
            <a:picLocks noChangeAspect="1" noChangeArrowheads="1"/>
          </p:cNvPicPr>
          <p:nvPr/>
        </p:nvPicPr>
        <p:blipFill>
          <a:blip r:embed="rId2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19865" y="1482849"/>
            <a:ext cx="1442679" cy="6603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46" name="Picture 26" descr="C:\Users\pakrakow\AppData\Local\Microsoft\Windows\Temporary Internet Files\Content.IE5\FF0TSN93\MC900442139[1].png"/>
          <p:cNvPicPr>
            <a:picLocks noChangeAspect="1" noChangeArrowheads="1"/>
          </p:cNvPicPr>
          <p:nvPr/>
        </p:nvPicPr>
        <p:blipFill>
          <a:blip r:embed="rId2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326" y="531413"/>
            <a:ext cx="715369" cy="730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47" name="Picture 27" descr="C:\Users\pakrakow\AppData\Local\Microsoft\Windows\Temporary Internet Files\Content.IE5\A2CV6DC0\MC900434729[1].png"/>
          <p:cNvPicPr>
            <a:picLocks noChangeAspect="1" noChangeArrowheads="1"/>
          </p:cNvPicPr>
          <p:nvPr/>
        </p:nvPicPr>
        <p:blipFill>
          <a:blip r:embed="rId24" cstate="email">
            <a:extLst>
              <a:ext uri="{BEBA8EAE-BF5A-486C-A8C5-ECC9F3942E4B}">
                <a14:imgProps xmlns:a14="http://schemas.microsoft.com/office/drawing/2010/main">
                  <a14:imgLayer r:embed="rId25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326" y="3131543"/>
            <a:ext cx="714900" cy="714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7" name="Picture 46" descr="G:\Departments\TE\Groups\VSC\ICM\Documentation\Equipment\VACUUM_GAUGES\VRJGE\Photos\ARC 12\DSC01399.JPG"/>
          <p:cNvPicPr/>
          <p:nvPr/>
        </p:nvPicPr>
        <p:blipFill>
          <a:blip r:embed="rId2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6757" y="3710416"/>
            <a:ext cx="838831" cy="539750"/>
          </a:xfrm>
          <a:prstGeom prst="rect">
            <a:avLst/>
          </a:prstGeom>
          <a:noFill/>
          <a:ln>
            <a:noFill/>
          </a:ln>
        </p:spPr>
      </p:pic>
      <p:sp>
        <p:nvSpPr>
          <p:cNvPr id="12" name="TextBox 11"/>
          <p:cNvSpPr txBox="1"/>
          <p:nvPr/>
        </p:nvSpPr>
        <p:spPr>
          <a:xfrm>
            <a:off x="2062211" y="5083780"/>
            <a:ext cx="185489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>
                <a:solidFill>
                  <a:srgbClr val="003399"/>
                </a:solidFill>
              </a:rPr>
              <a:t>Sector valves and ion pumps</a:t>
            </a:r>
          </a:p>
        </p:txBody>
      </p:sp>
      <p:sp>
        <p:nvSpPr>
          <p:cNvPr id="51" name="TextBox 50"/>
          <p:cNvSpPr txBox="1"/>
          <p:nvPr/>
        </p:nvSpPr>
        <p:spPr>
          <a:xfrm>
            <a:off x="3832860" y="5083780"/>
            <a:ext cx="124981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>
                <a:solidFill>
                  <a:srgbClr val="003399"/>
                </a:solidFill>
              </a:rPr>
              <a:t>Pressure gauges</a:t>
            </a:r>
          </a:p>
        </p:txBody>
      </p:sp>
      <p:sp>
        <p:nvSpPr>
          <p:cNvPr id="53" name="TextBox 52"/>
          <p:cNvSpPr txBox="1"/>
          <p:nvPr/>
        </p:nvSpPr>
        <p:spPr>
          <a:xfrm>
            <a:off x="5004367" y="5088191"/>
            <a:ext cx="136548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>
                <a:solidFill>
                  <a:srgbClr val="003399"/>
                </a:solidFill>
              </a:rPr>
              <a:t>Other</a:t>
            </a:r>
          </a:p>
        </p:txBody>
      </p:sp>
      <p:pic>
        <p:nvPicPr>
          <p:cNvPr id="5148" name="Picture 28"/>
          <p:cNvPicPr>
            <a:picLocks noChangeAspect="1" noChangeArrowheads="1"/>
          </p:cNvPicPr>
          <p:nvPr/>
        </p:nvPicPr>
        <p:blipFill>
          <a:blip r:embed="rId2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6287" y="1482849"/>
            <a:ext cx="1357076" cy="12269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ectangle 15"/>
          <p:cNvSpPr/>
          <p:nvPr/>
        </p:nvSpPr>
        <p:spPr>
          <a:xfrm>
            <a:off x="996226" y="3456699"/>
            <a:ext cx="937873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900" dirty="0" smtClean="0">
                <a:solidFill>
                  <a:srgbClr val="003399"/>
                </a:solidFill>
              </a:rPr>
              <a:t>only used</a:t>
            </a:r>
            <a:br>
              <a:rPr lang="en-GB" sz="900" dirty="0" smtClean="0">
                <a:solidFill>
                  <a:srgbClr val="003399"/>
                </a:solidFill>
              </a:rPr>
            </a:br>
            <a:r>
              <a:rPr lang="en-GB" sz="900" dirty="0" smtClean="0">
                <a:solidFill>
                  <a:srgbClr val="003399"/>
                </a:solidFill>
              </a:rPr>
              <a:t>without beam</a:t>
            </a:r>
            <a:endParaRPr lang="en-GB" sz="900" dirty="0">
              <a:solidFill>
                <a:srgbClr val="003399"/>
              </a:solidFill>
            </a:endParaRPr>
          </a:p>
        </p:txBody>
      </p:sp>
      <p:pic>
        <p:nvPicPr>
          <p:cNvPr id="5149" name="Picture 29"/>
          <p:cNvPicPr>
            <a:picLocks noChangeAspect="1" noChangeArrowheads="1"/>
          </p:cNvPicPr>
          <p:nvPr/>
        </p:nvPicPr>
        <p:blipFill>
          <a:blip r:embed="rId28" cstate="email">
            <a:extLst>
              <a:ext uri="{BEBA8EAE-BF5A-486C-A8C5-ECC9F3942E4B}">
                <a14:imgProps xmlns:a14="http://schemas.microsoft.com/office/drawing/2010/main">
                  <a14:imgLayer r:embed="rId29">
                    <a14:imgEffect>
                      <a14:backgroundRemoval t="0" b="100000" l="0" r="100000">
                        <a14:foregroundMark x1="7582" y1="17629" x2="90458" y2="17629"/>
                        <a14:foregroundMark x1="13856" y1="49142" x2="87320" y2="55070"/>
                        <a14:foregroundMark x1="13203" y1="55070" x2="61569" y2="57410"/>
                        <a14:foregroundMark x1="12680" y1="71607" x2="91111" y2="70827"/>
                        <a14:foregroundMark x1="6928" y1="9360" x2="71634" y2="9360"/>
                        <a14:foregroundMark x1="5752" y1="28081" x2="76732" y2="2964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11176" y="1438861"/>
            <a:ext cx="1516760" cy="12709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51" name="Picture 31"/>
          <p:cNvPicPr>
            <a:picLocks noChangeAspect="1" noChangeArrowheads="1"/>
          </p:cNvPicPr>
          <p:nvPr/>
        </p:nvPicPr>
        <p:blipFill>
          <a:blip r:embed="rId30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4574" y="1335687"/>
            <a:ext cx="728242" cy="738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52" name="Picture 32"/>
          <p:cNvPicPr>
            <a:picLocks noChangeAspect="1" noChangeArrowheads="1"/>
          </p:cNvPicPr>
          <p:nvPr/>
        </p:nvPicPr>
        <p:blipFill>
          <a:blip r:embed="rId31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4243" y="2157479"/>
            <a:ext cx="1016816" cy="693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53" name="Picture 33"/>
          <p:cNvPicPr>
            <a:picLocks noChangeAspect="1" noChangeArrowheads="1"/>
          </p:cNvPicPr>
          <p:nvPr/>
        </p:nvPicPr>
        <p:blipFill>
          <a:blip r:embed="rId3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60636" y="1370154"/>
            <a:ext cx="807623" cy="669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54" name="Picture 34"/>
          <p:cNvPicPr>
            <a:picLocks noChangeAspect="1" noChangeArrowheads="1"/>
          </p:cNvPicPr>
          <p:nvPr/>
        </p:nvPicPr>
        <p:blipFill>
          <a:blip r:embed="rId3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85369" y="2143189"/>
            <a:ext cx="758158" cy="689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0" name="TextBox 69"/>
          <p:cNvSpPr txBox="1"/>
          <p:nvPr/>
        </p:nvSpPr>
        <p:spPr>
          <a:xfrm>
            <a:off x="6521370" y="5088191"/>
            <a:ext cx="246172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000" dirty="0" smtClean="0">
                <a:solidFill>
                  <a:srgbClr val="003399"/>
                </a:solidFill>
              </a:rPr>
              <a:t>Pumps and gauges</a:t>
            </a:r>
          </a:p>
        </p:txBody>
      </p:sp>
      <p:sp>
        <p:nvSpPr>
          <p:cNvPr id="44" name="Title 1"/>
          <p:cNvSpPr txBox="1">
            <a:spLocks/>
          </p:cNvSpPr>
          <p:nvPr/>
        </p:nvSpPr>
        <p:spPr>
          <a:xfrm>
            <a:off x="0" y="1"/>
            <a:ext cx="9143999" cy="679937"/>
          </a:xfrm>
          <a:prstGeom prst="rect">
            <a:avLst/>
          </a:prstGeom>
        </p:spPr>
        <p:txBody>
          <a:bodyPr vert="horz" wrap="none" lIns="45720" rIns="45720" anchor="ctr" anchorCtr="1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400" b="1" dirty="0" smtClean="0"/>
              <a:t>Vacuum controls in </a:t>
            </a:r>
            <a:r>
              <a:rPr lang="en-GB" sz="2400" b="1" dirty="0" err="1" smtClean="0"/>
              <a:t>LHC</a:t>
            </a:r>
            <a:endParaRPr lang="en-GB" sz="2400" dirty="0"/>
          </a:p>
        </p:txBody>
      </p:sp>
      <p:sp>
        <p:nvSpPr>
          <p:cNvPr id="4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39956" y="6312694"/>
            <a:ext cx="2895600" cy="539280"/>
          </a:xfrm>
        </p:spPr>
        <p:txBody>
          <a:bodyPr/>
          <a:lstStyle/>
          <a:p>
            <a:r>
              <a:rPr lang="en-US" dirty="0" smtClean="0"/>
              <a:t> </a:t>
            </a:r>
            <a:r>
              <a:rPr lang="en-US" dirty="0" err="1" smtClean="0"/>
              <a:t>Pawel</a:t>
            </a:r>
            <a:r>
              <a:rPr lang="en-US" dirty="0" smtClean="0"/>
              <a:t> </a:t>
            </a:r>
            <a:r>
              <a:rPr lang="en-US" dirty="0" err="1" smtClean="0"/>
              <a:t>Krakowski</a:t>
            </a:r>
            <a:endParaRPr lang="en-US" dirty="0"/>
          </a:p>
        </p:txBody>
      </p:sp>
      <p:sp>
        <p:nvSpPr>
          <p:cNvPr id="57" name="Date Placeholder 3"/>
          <p:cNvSpPr>
            <a:spLocks noGrp="1"/>
          </p:cNvSpPr>
          <p:nvPr>
            <p:ph type="dt" sz="half" idx="2"/>
          </p:nvPr>
        </p:nvSpPr>
        <p:spPr>
          <a:xfrm>
            <a:off x="3238499" y="6312694"/>
            <a:ext cx="2647249" cy="539278"/>
          </a:xfrm>
        </p:spPr>
        <p:txBody>
          <a:bodyPr>
            <a:normAutofit/>
          </a:bodyPr>
          <a:lstStyle/>
          <a:p>
            <a:pPr marL="36576" indent="0" algn="ctr">
              <a:buNone/>
            </a:pPr>
            <a:r>
              <a:rPr lang="fr-CH" sz="900" i="1" dirty="0" smtClean="0">
                <a:solidFill>
                  <a:schemeClr val="bg1"/>
                </a:solidFill>
              </a:rPr>
              <a:t/>
            </a:r>
            <a:br>
              <a:rPr lang="fr-CH" sz="900" i="1" dirty="0" smtClean="0">
                <a:solidFill>
                  <a:schemeClr val="bg1"/>
                </a:solidFill>
              </a:rPr>
            </a:br>
            <a:r>
              <a:rPr lang="en-GB" i="1" dirty="0"/>
              <a:t>Automation Forum-electronics session</a:t>
            </a:r>
            <a:r>
              <a:rPr lang="fr-CH" sz="1000" i="1" dirty="0" smtClean="0">
                <a:solidFill>
                  <a:schemeClr val="bg1"/>
                </a:solidFill>
              </a:rPr>
              <a:t/>
            </a:r>
            <a:br>
              <a:rPr lang="fr-CH" sz="1000" i="1" dirty="0" smtClean="0">
                <a:solidFill>
                  <a:schemeClr val="bg1"/>
                </a:solidFill>
              </a:rPr>
            </a:br>
            <a:r>
              <a:rPr lang="en-US" sz="900" dirty="0" smtClean="0">
                <a:solidFill>
                  <a:schemeClr val="bg1"/>
                </a:solidFill>
              </a:rPr>
              <a:t>11/06/2014</a:t>
            </a:r>
            <a:endParaRPr lang="en-US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94555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5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5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5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5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5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5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5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5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5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5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5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8" dur="500"/>
                                        <p:tgtEl>
                                          <p:spTgt spid="5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1" dur="500"/>
                                        <p:tgtEl>
                                          <p:spTgt spid="5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4" dur="500"/>
                                        <p:tgtEl>
                                          <p:spTgt spid="5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7" dur="500"/>
                                        <p:tgtEl>
                                          <p:spTgt spid="5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" grpId="0" animBg="1"/>
      <p:bldP spid="52" grpId="0" animBg="1"/>
      <p:bldP spid="50" grpId="0" animBg="1"/>
      <p:bldP spid="48" grpId="0" animBg="1"/>
      <p:bldP spid="25" grpId="0" animBg="1"/>
      <p:bldP spid="10" grpId="0"/>
      <p:bldP spid="14" grpId="0" animBg="1"/>
      <p:bldP spid="15" grpId="0"/>
      <p:bldP spid="11" grpId="0"/>
      <p:bldP spid="26" grpId="0" animBg="1"/>
      <p:bldP spid="28" grpId="0" animBg="1"/>
      <p:bldP spid="12" grpId="0"/>
      <p:bldP spid="51" grpId="0"/>
      <p:bldP spid="53" grpId="0"/>
      <p:bldP spid="16" grpId="0"/>
      <p:bldP spid="7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8748" y="5749641"/>
            <a:ext cx="87995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>
                <a:solidFill>
                  <a:srgbClr val="FF0000"/>
                </a:solidFill>
              </a:rPr>
              <a:t>For now all controls in low HEH areas and negligible </a:t>
            </a:r>
            <a:r>
              <a:rPr lang="en-GB" b="1" dirty="0" err="1" smtClean="0">
                <a:solidFill>
                  <a:srgbClr val="FF0000"/>
                </a:solidFill>
              </a:rPr>
              <a:t>TID</a:t>
            </a:r>
            <a:endParaRPr lang="en-GB" b="1" dirty="0">
              <a:solidFill>
                <a:srgbClr val="FF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grpSp>
        <p:nvGrpSpPr>
          <p:cNvPr id="77" name="Group 76"/>
          <p:cNvGrpSpPr/>
          <p:nvPr/>
        </p:nvGrpSpPr>
        <p:grpSpPr>
          <a:xfrm>
            <a:off x="3217432" y="2232479"/>
            <a:ext cx="2819506" cy="1996440"/>
            <a:chOff x="3229449" y="2308733"/>
            <a:chExt cx="2819506" cy="1996440"/>
          </a:xfrm>
        </p:grpSpPr>
        <p:pic>
          <p:nvPicPr>
            <p:cNvPr id="9230" name="Picture 14"/>
            <p:cNvPicPr>
              <a:picLocks noChangeAspect="1" noChangeArrowheads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29449" y="2308733"/>
              <a:ext cx="2819506" cy="19964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3" name="TextBox 72"/>
            <p:cNvSpPr txBox="1"/>
            <p:nvPr/>
          </p:nvSpPr>
          <p:spPr>
            <a:xfrm>
              <a:off x="5228537" y="3313854"/>
              <a:ext cx="383011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1000" b="1" dirty="0" err="1" smtClean="0"/>
                <a:t>P7</a:t>
              </a:r>
              <a:endParaRPr lang="en-GB" sz="1000" b="1" dirty="0"/>
            </a:p>
          </p:txBody>
        </p:sp>
        <p:sp>
          <p:nvSpPr>
            <p:cNvPr id="113" name="TextBox 112"/>
            <p:cNvSpPr txBox="1"/>
            <p:nvPr/>
          </p:nvSpPr>
          <p:spPr>
            <a:xfrm>
              <a:off x="4911790" y="3519831"/>
              <a:ext cx="383011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1000" b="1" dirty="0" err="1" smtClean="0"/>
                <a:t>P8</a:t>
              </a:r>
              <a:endParaRPr lang="en-GB" sz="1000" b="1" dirty="0"/>
            </a:p>
          </p:txBody>
        </p:sp>
        <p:sp>
          <p:nvSpPr>
            <p:cNvPr id="114" name="TextBox 113"/>
            <p:cNvSpPr txBox="1"/>
            <p:nvPr/>
          </p:nvSpPr>
          <p:spPr>
            <a:xfrm>
              <a:off x="4215378" y="3519831"/>
              <a:ext cx="383011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1000" b="1" dirty="0" err="1" smtClean="0"/>
                <a:t>P1</a:t>
              </a:r>
              <a:endParaRPr lang="en-GB" sz="1000" b="1" dirty="0"/>
            </a:p>
          </p:txBody>
        </p:sp>
        <p:sp>
          <p:nvSpPr>
            <p:cNvPr id="115" name="TextBox 114"/>
            <p:cNvSpPr txBox="1"/>
            <p:nvPr/>
          </p:nvSpPr>
          <p:spPr>
            <a:xfrm>
              <a:off x="3648975" y="3347839"/>
              <a:ext cx="383011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1000" b="1" dirty="0" err="1" smtClean="0"/>
                <a:t>P2</a:t>
              </a:r>
              <a:endParaRPr lang="en-GB" sz="1000" b="1" dirty="0"/>
            </a:p>
          </p:txBody>
        </p:sp>
        <p:sp>
          <p:nvSpPr>
            <p:cNvPr id="116" name="TextBox 115"/>
            <p:cNvSpPr txBox="1"/>
            <p:nvPr/>
          </p:nvSpPr>
          <p:spPr>
            <a:xfrm>
              <a:off x="3636928" y="2934464"/>
              <a:ext cx="383011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1000" b="1" dirty="0" err="1" smtClean="0"/>
                <a:t>P3</a:t>
              </a:r>
              <a:endParaRPr lang="en-GB" sz="1000" b="1" dirty="0"/>
            </a:p>
          </p:txBody>
        </p:sp>
        <p:sp>
          <p:nvSpPr>
            <p:cNvPr id="117" name="TextBox 116"/>
            <p:cNvSpPr txBox="1"/>
            <p:nvPr/>
          </p:nvSpPr>
          <p:spPr>
            <a:xfrm>
              <a:off x="4095062" y="2806588"/>
              <a:ext cx="383011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1000" b="1" dirty="0" err="1" smtClean="0"/>
                <a:t>P4</a:t>
              </a:r>
              <a:endParaRPr lang="en-GB" sz="1000" b="1" dirty="0"/>
            </a:p>
          </p:txBody>
        </p:sp>
        <p:sp>
          <p:nvSpPr>
            <p:cNvPr id="118" name="TextBox 117"/>
            <p:cNvSpPr txBox="1"/>
            <p:nvPr/>
          </p:nvSpPr>
          <p:spPr>
            <a:xfrm>
              <a:off x="4703140" y="2824824"/>
              <a:ext cx="383011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1000" b="1" dirty="0" err="1" smtClean="0"/>
                <a:t>P5</a:t>
              </a:r>
              <a:endParaRPr lang="en-GB" sz="1000" b="1" dirty="0"/>
            </a:p>
          </p:txBody>
        </p:sp>
        <p:sp>
          <p:nvSpPr>
            <p:cNvPr id="119" name="TextBox 118"/>
            <p:cNvSpPr txBox="1"/>
            <p:nvPr/>
          </p:nvSpPr>
          <p:spPr>
            <a:xfrm>
              <a:off x="5130714" y="3004471"/>
              <a:ext cx="383011" cy="246221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/>
            <a:p>
              <a:r>
                <a:rPr lang="en-GB" sz="1000" b="1" dirty="0" err="1" smtClean="0"/>
                <a:t>P6</a:t>
              </a:r>
              <a:endParaRPr lang="en-GB" sz="1000" b="1" dirty="0"/>
            </a:p>
          </p:txBody>
        </p:sp>
      </p:grpSp>
      <p:grpSp>
        <p:nvGrpSpPr>
          <p:cNvPr id="80" name="Group 79"/>
          <p:cNvGrpSpPr/>
          <p:nvPr/>
        </p:nvGrpSpPr>
        <p:grpSpPr>
          <a:xfrm>
            <a:off x="3238499" y="4029011"/>
            <a:ext cx="2528903" cy="1408100"/>
            <a:chOff x="3227701" y="4099256"/>
            <a:chExt cx="2528903" cy="1408100"/>
          </a:xfrm>
        </p:grpSpPr>
        <p:grpSp>
          <p:nvGrpSpPr>
            <p:cNvPr id="78" name="Group 77"/>
            <p:cNvGrpSpPr/>
            <p:nvPr/>
          </p:nvGrpSpPr>
          <p:grpSpPr>
            <a:xfrm>
              <a:off x="3227701" y="4099256"/>
              <a:ext cx="2521286" cy="1405113"/>
              <a:chOff x="3227701" y="4099256"/>
              <a:chExt cx="2521286" cy="1405113"/>
            </a:xfrm>
          </p:grpSpPr>
          <p:cxnSp>
            <p:nvCxnSpPr>
              <p:cNvPr id="8" name="Straight Arrow Connector 7"/>
              <p:cNvCxnSpPr/>
              <p:nvPr/>
            </p:nvCxnSpPr>
            <p:spPr>
              <a:xfrm>
                <a:off x="4382825" y="4099256"/>
                <a:ext cx="0" cy="530267"/>
              </a:xfrm>
              <a:prstGeom prst="straightConnector1">
                <a:avLst/>
              </a:prstGeom>
              <a:ln>
                <a:tailEnd type="arrow"/>
              </a:ln>
            </p:spPr>
            <p:style>
              <a:lnRef idx="3">
                <a:schemeClr val="dk1"/>
              </a:lnRef>
              <a:fillRef idx="0">
                <a:schemeClr val="dk1"/>
              </a:fillRef>
              <a:effectRef idx="2">
                <a:schemeClr val="dk1"/>
              </a:effectRef>
              <a:fontRef idx="minor">
                <a:schemeClr val="tx1"/>
              </a:fontRef>
            </p:style>
          </p:cxnSp>
          <p:pic>
            <p:nvPicPr>
              <p:cNvPr id="9231" name="Picture 15"/>
              <p:cNvPicPr>
                <a:picLocks noChangeAspect="1" noChangeArrowheads="1"/>
              </p:cNvPicPr>
              <p:nvPr/>
            </p:nvPicPr>
            <p:blipFill>
              <a:blip r:embed="rId3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27701" y="4629523"/>
                <a:ext cx="2521286" cy="874846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120" name="TextBox 119"/>
            <p:cNvSpPr txBox="1"/>
            <p:nvPr/>
          </p:nvSpPr>
          <p:spPr>
            <a:xfrm>
              <a:off x="5299540" y="5291912"/>
              <a:ext cx="457064" cy="215444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GB" sz="800" b="1" dirty="0" err="1" smtClean="0"/>
                <a:t>RE18</a:t>
              </a:r>
              <a:endParaRPr lang="en-GB" sz="800" b="1" dirty="0"/>
            </a:p>
          </p:txBody>
        </p:sp>
        <p:sp>
          <p:nvSpPr>
            <p:cNvPr id="121" name="TextBox 120"/>
            <p:cNvSpPr txBox="1"/>
            <p:nvPr/>
          </p:nvSpPr>
          <p:spPr>
            <a:xfrm>
              <a:off x="3338265" y="5291912"/>
              <a:ext cx="518639" cy="215444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GB" sz="800" b="1" dirty="0" err="1" smtClean="0"/>
                <a:t>UA151</a:t>
              </a:r>
              <a:endParaRPr lang="en-GB" sz="800" b="1" dirty="0"/>
            </a:p>
          </p:txBody>
        </p:sp>
      </p:grpSp>
      <p:grpSp>
        <p:nvGrpSpPr>
          <p:cNvPr id="79" name="Group 78"/>
          <p:cNvGrpSpPr/>
          <p:nvPr/>
        </p:nvGrpSpPr>
        <p:grpSpPr>
          <a:xfrm>
            <a:off x="42424" y="3752850"/>
            <a:ext cx="3390536" cy="1430435"/>
            <a:chOff x="42424" y="3752850"/>
            <a:chExt cx="3390536" cy="1430435"/>
          </a:xfrm>
        </p:grpSpPr>
        <p:grpSp>
          <p:nvGrpSpPr>
            <p:cNvPr id="76" name="Group 75"/>
            <p:cNvGrpSpPr/>
            <p:nvPr/>
          </p:nvGrpSpPr>
          <p:grpSpPr>
            <a:xfrm>
              <a:off x="42424" y="4255576"/>
              <a:ext cx="3108562" cy="927709"/>
              <a:chOff x="42424" y="4255576"/>
              <a:chExt cx="3108562" cy="927709"/>
            </a:xfrm>
          </p:grpSpPr>
          <p:grpSp>
            <p:nvGrpSpPr>
              <p:cNvPr id="75" name="Group 74"/>
              <p:cNvGrpSpPr/>
              <p:nvPr/>
            </p:nvGrpSpPr>
            <p:grpSpPr>
              <a:xfrm>
                <a:off x="42424" y="4255576"/>
                <a:ext cx="3108562" cy="927709"/>
                <a:chOff x="42424" y="4255576"/>
                <a:chExt cx="3108562" cy="927709"/>
              </a:xfrm>
            </p:grpSpPr>
            <p:grpSp>
              <p:nvGrpSpPr>
                <p:cNvPr id="74" name="Group 73"/>
                <p:cNvGrpSpPr/>
                <p:nvPr/>
              </p:nvGrpSpPr>
              <p:grpSpPr>
                <a:xfrm>
                  <a:off x="42424" y="4255576"/>
                  <a:ext cx="3108562" cy="927709"/>
                  <a:chOff x="42424" y="4255576"/>
                  <a:chExt cx="3108562" cy="927709"/>
                </a:xfrm>
              </p:grpSpPr>
              <p:pic>
                <p:nvPicPr>
                  <p:cNvPr id="9233" name="Picture 17"/>
                  <p:cNvPicPr>
                    <a:picLocks noChangeAspect="1" noChangeArrowheads="1"/>
                  </p:cNvPicPr>
                  <p:nvPr/>
                </p:nvPicPr>
                <p:blipFill>
                  <a:blip r:embed="rId4" cstate="email">
                    <a:extLst>
                      <a:ext uri="{28A0092B-C50C-407E-A947-70E740481C1C}">
                        <a14:useLocalDpi xmlns:a14="http://schemas.microsoft.com/office/drawing/2010/main" val="0"/>
                      </a:ext>
                    </a:extLst>
                  </a:blip>
                  <a:srcRect/>
                  <a:stretch>
                    <a:fillRect/>
                  </a:stretch>
                </p:blipFill>
                <p:spPr bwMode="auto">
                  <a:xfrm>
                    <a:off x="42424" y="4255576"/>
                    <a:ext cx="3108562" cy="924619"/>
                  </a:xfrm>
                  <a:prstGeom prst="rect">
                    <a:avLst/>
                  </a:prstGeom>
                  <a:noFill/>
                  <a:ln>
                    <a:noFill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chemeClr val="accent1"/>
                        </a:solidFill>
                      </a14:hiddenFill>
                    </a:ext>
                    <a:ext uri="{91240B29-F687-4F45-9708-019B960494DF}">
                      <a14:hiddenLine xmlns:a14="http://schemas.microsoft.com/office/drawing/2010/main"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14:hiddenLine>
                    </a:ext>
                  </a:extLst>
                </p:spPr>
              </p:pic>
              <p:sp>
                <p:nvSpPr>
                  <p:cNvPr id="122" name="TextBox 121"/>
                  <p:cNvSpPr txBox="1"/>
                  <p:nvPr/>
                </p:nvSpPr>
                <p:spPr>
                  <a:xfrm>
                    <a:off x="1988051" y="4967841"/>
                    <a:ext cx="457064" cy="215444"/>
                  </a:xfrm>
                  <a:prstGeom prst="rect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wrap="square" rtlCol="0">
                    <a:spAutoFit/>
                  </a:bodyPr>
                  <a:lstStyle/>
                  <a:p>
                    <a:r>
                      <a:rPr lang="en-GB" sz="800" b="1" dirty="0" err="1" smtClean="0"/>
                      <a:t>UA27</a:t>
                    </a:r>
                    <a:endParaRPr lang="en-GB" sz="800" b="1" dirty="0"/>
                  </a:p>
                </p:txBody>
              </p:sp>
              <p:sp>
                <p:nvSpPr>
                  <p:cNvPr id="123" name="TextBox 122"/>
                  <p:cNvSpPr txBox="1"/>
                  <p:nvPr/>
                </p:nvSpPr>
                <p:spPr>
                  <a:xfrm>
                    <a:off x="787400" y="4967841"/>
                    <a:ext cx="457064" cy="215444"/>
                  </a:xfrm>
                  <a:prstGeom prst="rect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wrap="square" rtlCol="0">
                    <a:spAutoFit/>
                  </a:bodyPr>
                  <a:lstStyle/>
                  <a:p>
                    <a:r>
                      <a:rPr lang="en-GB" sz="800" b="1" dirty="0" err="1" smtClean="0"/>
                      <a:t>UA23</a:t>
                    </a:r>
                    <a:endParaRPr lang="en-GB" sz="800" b="1" dirty="0"/>
                  </a:p>
                </p:txBody>
              </p:sp>
              <p:sp>
                <p:nvSpPr>
                  <p:cNvPr id="125" name="TextBox 124"/>
                  <p:cNvSpPr txBox="1"/>
                  <p:nvPr/>
                </p:nvSpPr>
                <p:spPr>
                  <a:xfrm>
                    <a:off x="2646161" y="4959224"/>
                    <a:ext cx="457064" cy="215444"/>
                  </a:xfrm>
                  <a:prstGeom prst="rect">
                    <a:avLst/>
                  </a:prstGeom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wrap="square" rtlCol="0">
                    <a:spAutoFit/>
                  </a:bodyPr>
                  <a:lstStyle/>
                  <a:p>
                    <a:r>
                      <a:rPr lang="en-GB" sz="800" b="1" dirty="0" err="1" smtClean="0"/>
                      <a:t>RE28</a:t>
                    </a:r>
                    <a:endParaRPr lang="en-GB" sz="800" b="1" dirty="0"/>
                  </a:p>
                </p:txBody>
              </p:sp>
            </p:grpSp>
            <p:sp>
              <p:nvSpPr>
                <p:cNvPr id="124" name="TextBox 123"/>
                <p:cNvSpPr txBox="1"/>
                <p:nvPr/>
              </p:nvSpPr>
              <p:spPr>
                <a:xfrm>
                  <a:off x="188749" y="4959224"/>
                  <a:ext cx="457064" cy="215444"/>
                </a:xfrm>
                <a:prstGeom prst="rect">
                  <a:avLst/>
                </a:prstGeom>
                <a:ln>
                  <a:solidFill>
                    <a:srgbClr val="FF0000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wrap="square" rtlCol="0">
                  <a:spAutoFit/>
                </a:bodyPr>
                <a:lstStyle/>
                <a:p>
                  <a:r>
                    <a:rPr lang="en-GB" sz="800" b="1" dirty="0" err="1" smtClean="0"/>
                    <a:t>RE22</a:t>
                  </a:r>
                  <a:endParaRPr lang="en-GB" sz="800" b="1" dirty="0"/>
                </a:p>
              </p:txBody>
            </p:sp>
          </p:grpSp>
          <p:cxnSp>
            <p:nvCxnSpPr>
              <p:cNvPr id="128" name="Straight Connector 127"/>
              <p:cNvCxnSpPr/>
              <p:nvPr/>
            </p:nvCxnSpPr>
            <p:spPr>
              <a:xfrm flipV="1">
                <a:off x="2889186" y="4801033"/>
                <a:ext cx="0" cy="166808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9" name="Straight Connector 128"/>
              <p:cNvCxnSpPr/>
              <p:nvPr/>
            </p:nvCxnSpPr>
            <p:spPr>
              <a:xfrm flipV="1">
                <a:off x="2216583" y="4801033"/>
                <a:ext cx="0" cy="166808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0" name="Straight Connector 129"/>
              <p:cNvCxnSpPr/>
              <p:nvPr/>
            </p:nvCxnSpPr>
            <p:spPr>
              <a:xfrm flipV="1">
                <a:off x="991330" y="4801033"/>
                <a:ext cx="0" cy="166808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Straight Connector 130"/>
              <p:cNvCxnSpPr/>
              <p:nvPr/>
            </p:nvCxnSpPr>
            <p:spPr>
              <a:xfrm flipV="1">
                <a:off x="393636" y="4786625"/>
                <a:ext cx="0" cy="166808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1" name="Straight Arrow Connector 20"/>
            <p:cNvCxnSpPr/>
            <p:nvPr/>
          </p:nvCxnSpPr>
          <p:spPr>
            <a:xfrm flipH="1">
              <a:off x="2271848" y="3752850"/>
              <a:ext cx="1161112" cy="552323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83" name="Group 82"/>
          <p:cNvGrpSpPr/>
          <p:nvPr/>
        </p:nvGrpSpPr>
        <p:grpSpPr>
          <a:xfrm>
            <a:off x="0" y="2747211"/>
            <a:ext cx="3537691" cy="1005639"/>
            <a:chOff x="0" y="2747211"/>
            <a:chExt cx="3537691" cy="1005639"/>
          </a:xfrm>
        </p:grpSpPr>
        <p:pic>
          <p:nvPicPr>
            <p:cNvPr id="9238" name="Picture 19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2747211"/>
              <a:ext cx="2646161" cy="10056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23" name="Straight Arrow Connector 22"/>
            <p:cNvCxnSpPr>
              <a:endCxn id="9238" idx="3"/>
            </p:cNvCxnSpPr>
            <p:nvPr/>
          </p:nvCxnSpPr>
          <p:spPr>
            <a:xfrm flipH="1">
              <a:off x="2646161" y="2865121"/>
              <a:ext cx="891530" cy="38491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45" name="TextBox 144"/>
            <p:cNvSpPr txBox="1"/>
            <p:nvPr/>
          </p:nvSpPr>
          <p:spPr>
            <a:xfrm>
              <a:off x="443643" y="3519831"/>
              <a:ext cx="457064" cy="215444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GB" sz="800" b="1" dirty="0" err="1" smtClean="0"/>
                <a:t>UJ32</a:t>
              </a:r>
              <a:endParaRPr lang="en-GB" sz="800" b="1" dirty="0"/>
            </a:p>
          </p:txBody>
        </p:sp>
        <p:cxnSp>
          <p:nvCxnSpPr>
            <p:cNvPr id="146" name="Straight Connector 145"/>
            <p:cNvCxnSpPr>
              <a:stCxn id="145" idx="0"/>
            </p:cNvCxnSpPr>
            <p:nvPr/>
          </p:nvCxnSpPr>
          <p:spPr>
            <a:xfrm flipV="1">
              <a:off x="672175" y="3304141"/>
              <a:ext cx="0" cy="21569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9" name="TextBox 148"/>
            <p:cNvSpPr txBox="1"/>
            <p:nvPr/>
          </p:nvSpPr>
          <p:spPr>
            <a:xfrm>
              <a:off x="1193737" y="3513031"/>
              <a:ext cx="457064" cy="215444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GB" sz="800" b="1" dirty="0" err="1" smtClean="0"/>
                <a:t>UJ33</a:t>
              </a:r>
              <a:endParaRPr lang="en-GB" sz="800" b="1" dirty="0"/>
            </a:p>
          </p:txBody>
        </p:sp>
        <p:sp>
          <p:nvSpPr>
            <p:cNvPr id="150" name="TextBox 149"/>
            <p:cNvSpPr txBox="1"/>
            <p:nvPr/>
          </p:nvSpPr>
          <p:spPr>
            <a:xfrm>
              <a:off x="2119148" y="3519831"/>
              <a:ext cx="457064" cy="215444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GB" sz="800" b="1" dirty="0" err="1" smtClean="0"/>
                <a:t>RE38</a:t>
              </a:r>
              <a:endParaRPr lang="en-GB" sz="800" b="1" dirty="0"/>
            </a:p>
          </p:txBody>
        </p:sp>
        <p:cxnSp>
          <p:nvCxnSpPr>
            <p:cNvPr id="151" name="Straight Connector 150"/>
            <p:cNvCxnSpPr/>
            <p:nvPr/>
          </p:nvCxnSpPr>
          <p:spPr>
            <a:xfrm flipV="1">
              <a:off x="1326124" y="3297341"/>
              <a:ext cx="0" cy="21569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Straight Connector 151"/>
            <p:cNvCxnSpPr/>
            <p:nvPr/>
          </p:nvCxnSpPr>
          <p:spPr>
            <a:xfrm flipV="1">
              <a:off x="2347680" y="3304141"/>
              <a:ext cx="0" cy="215690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6" name="Group 85"/>
          <p:cNvGrpSpPr/>
          <p:nvPr/>
        </p:nvGrpSpPr>
        <p:grpSpPr>
          <a:xfrm>
            <a:off x="42424" y="1493520"/>
            <a:ext cx="4148576" cy="1085787"/>
            <a:chOff x="42424" y="1493520"/>
            <a:chExt cx="4148576" cy="1085787"/>
          </a:xfrm>
        </p:grpSpPr>
        <p:pic>
          <p:nvPicPr>
            <p:cNvPr id="9242" name="Picture 20"/>
            <p:cNvPicPr>
              <a:picLocks noChangeAspect="1" noChangeArrowheads="1"/>
            </p:cNvPicPr>
            <p:nvPr/>
          </p:nvPicPr>
          <p:blipFill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424" y="1493520"/>
              <a:ext cx="2925707" cy="8841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24" name="Straight Arrow Connector 23"/>
            <p:cNvCxnSpPr>
              <a:endCxn id="9242" idx="3"/>
            </p:cNvCxnSpPr>
            <p:nvPr/>
          </p:nvCxnSpPr>
          <p:spPr>
            <a:xfrm flipH="1" flipV="1">
              <a:off x="2968131" y="1935587"/>
              <a:ext cx="1222869" cy="64372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60" name="TextBox 59"/>
            <p:cNvSpPr txBox="1"/>
            <p:nvPr/>
          </p:nvSpPr>
          <p:spPr>
            <a:xfrm>
              <a:off x="119266" y="2201011"/>
              <a:ext cx="457064" cy="215444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GB" sz="800" b="1" dirty="0" err="1" smtClean="0"/>
                <a:t>RE42</a:t>
              </a:r>
              <a:endParaRPr lang="en-GB" sz="800" b="1" dirty="0"/>
            </a:p>
          </p:txBody>
        </p:sp>
        <p:sp>
          <p:nvSpPr>
            <p:cNvPr id="160" name="TextBox 159"/>
            <p:cNvSpPr txBox="1"/>
            <p:nvPr/>
          </p:nvSpPr>
          <p:spPr>
            <a:xfrm>
              <a:off x="672175" y="2201011"/>
              <a:ext cx="457064" cy="215444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GB" sz="800" b="1" dirty="0" err="1" smtClean="0"/>
                <a:t>UA43</a:t>
              </a:r>
              <a:endParaRPr lang="en-GB" sz="800" b="1" dirty="0"/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1890616" y="2204128"/>
              <a:ext cx="457064" cy="215444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GB" sz="800" b="1" dirty="0" err="1" smtClean="0"/>
                <a:t>UA47</a:t>
              </a:r>
              <a:endParaRPr lang="en-GB" sz="800" b="1" dirty="0"/>
            </a:p>
          </p:txBody>
        </p:sp>
        <p:sp>
          <p:nvSpPr>
            <p:cNvPr id="162" name="TextBox 161"/>
            <p:cNvSpPr txBox="1"/>
            <p:nvPr/>
          </p:nvSpPr>
          <p:spPr>
            <a:xfrm>
              <a:off x="2511067" y="2204128"/>
              <a:ext cx="457064" cy="215444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GB" sz="800" b="1" dirty="0" err="1" smtClean="0"/>
                <a:t>RE48</a:t>
              </a:r>
              <a:endParaRPr lang="en-GB" sz="800" b="1" dirty="0"/>
            </a:p>
          </p:txBody>
        </p:sp>
        <p:cxnSp>
          <p:nvCxnSpPr>
            <p:cNvPr id="163" name="Straight Connector 162"/>
            <p:cNvCxnSpPr/>
            <p:nvPr/>
          </p:nvCxnSpPr>
          <p:spPr>
            <a:xfrm flipV="1">
              <a:off x="346074" y="2069306"/>
              <a:ext cx="0" cy="13986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flipV="1">
              <a:off x="903881" y="2061149"/>
              <a:ext cx="0" cy="13986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flipV="1">
              <a:off x="2093911" y="2069306"/>
              <a:ext cx="0" cy="13986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Straight Connector 166"/>
            <p:cNvCxnSpPr/>
            <p:nvPr/>
          </p:nvCxnSpPr>
          <p:spPr>
            <a:xfrm flipV="1">
              <a:off x="2740392" y="2069306"/>
              <a:ext cx="0" cy="139862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2" name="Group 91"/>
          <p:cNvGrpSpPr/>
          <p:nvPr/>
        </p:nvGrpSpPr>
        <p:grpSpPr>
          <a:xfrm>
            <a:off x="2720747" y="599361"/>
            <a:ext cx="3755285" cy="2057745"/>
            <a:chOff x="2720747" y="465555"/>
            <a:chExt cx="3755285" cy="2057745"/>
          </a:xfrm>
        </p:grpSpPr>
        <p:pic>
          <p:nvPicPr>
            <p:cNvPr id="9245" name="Picture 21"/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20747" y="465555"/>
              <a:ext cx="3755285" cy="1190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cxnSp>
          <p:nvCxnSpPr>
            <p:cNvPr id="26" name="Straight Arrow Connector 25"/>
            <p:cNvCxnSpPr/>
            <p:nvPr/>
          </p:nvCxnSpPr>
          <p:spPr>
            <a:xfrm flipV="1">
              <a:off x="5021581" y="1571626"/>
              <a:ext cx="0" cy="951674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sp>
          <p:nvSpPr>
            <p:cNvPr id="170" name="TextBox 169"/>
            <p:cNvSpPr txBox="1"/>
            <p:nvPr/>
          </p:nvSpPr>
          <p:spPr>
            <a:xfrm>
              <a:off x="2891999" y="1440736"/>
              <a:ext cx="457064" cy="215444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GB" sz="800" b="1" dirty="0" err="1" smtClean="0"/>
                <a:t>RE52</a:t>
              </a:r>
              <a:endParaRPr lang="en-GB" sz="800" b="1" dirty="0"/>
            </a:p>
          </p:txBody>
        </p:sp>
        <p:cxnSp>
          <p:nvCxnSpPr>
            <p:cNvPr id="171" name="Straight Connector 170"/>
            <p:cNvCxnSpPr/>
            <p:nvPr/>
          </p:nvCxnSpPr>
          <p:spPr>
            <a:xfrm flipV="1">
              <a:off x="3103405" y="1200150"/>
              <a:ext cx="0" cy="240586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3" name="TextBox 172"/>
            <p:cNvSpPr txBox="1"/>
            <p:nvPr/>
          </p:nvSpPr>
          <p:spPr>
            <a:xfrm>
              <a:off x="5970172" y="1440736"/>
              <a:ext cx="457064" cy="215444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GB" sz="800" b="1" dirty="0" err="1" smtClean="0"/>
                <a:t>RE58</a:t>
              </a:r>
              <a:endParaRPr lang="en-GB" sz="800" b="1" dirty="0"/>
            </a:p>
          </p:txBody>
        </p:sp>
        <p:cxnSp>
          <p:nvCxnSpPr>
            <p:cNvPr id="174" name="Straight Connector 173"/>
            <p:cNvCxnSpPr/>
            <p:nvPr/>
          </p:nvCxnSpPr>
          <p:spPr>
            <a:xfrm flipV="1">
              <a:off x="6181578" y="1200150"/>
              <a:ext cx="0" cy="240586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5" name="TextBox 174"/>
            <p:cNvSpPr txBox="1"/>
            <p:nvPr/>
          </p:nvSpPr>
          <p:spPr>
            <a:xfrm>
              <a:off x="4437580" y="599361"/>
              <a:ext cx="512245" cy="215444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GB" sz="800" b="1" dirty="0" err="1" smtClean="0"/>
                <a:t>USC55</a:t>
              </a:r>
              <a:endParaRPr lang="en-GB" sz="800" b="1" dirty="0"/>
            </a:p>
          </p:txBody>
        </p:sp>
        <p:cxnSp>
          <p:nvCxnSpPr>
            <p:cNvPr id="176" name="Straight Connector 175"/>
            <p:cNvCxnSpPr/>
            <p:nvPr/>
          </p:nvCxnSpPr>
          <p:spPr>
            <a:xfrm flipV="1">
              <a:off x="4693702" y="820281"/>
              <a:ext cx="0" cy="529888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8" name="Group 97"/>
          <p:cNvGrpSpPr/>
          <p:nvPr/>
        </p:nvGrpSpPr>
        <p:grpSpPr>
          <a:xfrm>
            <a:off x="5694471" y="1850433"/>
            <a:ext cx="3449529" cy="962009"/>
            <a:chOff x="5639956" y="1715112"/>
            <a:chExt cx="3504044" cy="962009"/>
          </a:xfrm>
        </p:grpSpPr>
        <p:cxnSp>
          <p:nvCxnSpPr>
            <p:cNvPr id="28" name="Straight Arrow Connector 27"/>
            <p:cNvCxnSpPr/>
            <p:nvPr/>
          </p:nvCxnSpPr>
          <p:spPr>
            <a:xfrm flipV="1">
              <a:off x="5639956" y="2635017"/>
              <a:ext cx="1043419" cy="42104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grpSp>
          <p:nvGrpSpPr>
            <p:cNvPr id="97" name="Group 96"/>
            <p:cNvGrpSpPr/>
            <p:nvPr/>
          </p:nvGrpSpPr>
          <p:grpSpPr>
            <a:xfrm>
              <a:off x="5900877" y="1715112"/>
              <a:ext cx="3243123" cy="919904"/>
              <a:chOff x="5900877" y="1715112"/>
              <a:chExt cx="3243123" cy="919904"/>
            </a:xfrm>
          </p:grpSpPr>
          <p:pic>
            <p:nvPicPr>
              <p:cNvPr id="33" name="Picture 22"/>
              <p:cNvPicPr>
                <a:picLocks noChangeAspect="1" noChangeArrowheads="1"/>
              </p:cNvPicPr>
              <p:nvPr/>
            </p:nvPicPr>
            <p:blipFill>
              <a:blip r:embed="rId8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900877" y="1715112"/>
                <a:ext cx="3243123" cy="91591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81" name="TextBox 180"/>
              <p:cNvSpPr txBox="1"/>
              <p:nvPr/>
            </p:nvSpPr>
            <p:spPr>
              <a:xfrm>
                <a:off x="6706772" y="2419572"/>
                <a:ext cx="457064" cy="215444"/>
              </a:xfrm>
              <a:prstGeom prst="rect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GB" sz="800" b="1" dirty="0" err="1" smtClean="0"/>
                  <a:t>UA63</a:t>
                </a:r>
                <a:endParaRPr lang="en-GB" sz="800" b="1" dirty="0"/>
              </a:p>
            </p:txBody>
          </p:sp>
          <p:cxnSp>
            <p:nvCxnSpPr>
              <p:cNvPr id="182" name="Straight Connector 181"/>
              <p:cNvCxnSpPr/>
              <p:nvPr/>
            </p:nvCxnSpPr>
            <p:spPr>
              <a:xfrm flipV="1">
                <a:off x="6918178" y="2299279"/>
                <a:ext cx="0" cy="120293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4" name="TextBox 183"/>
              <p:cNvSpPr txBox="1"/>
              <p:nvPr/>
            </p:nvSpPr>
            <p:spPr>
              <a:xfrm>
                <a:off x="7919622" y="2416455"/>
                <a:ext cx="457064" cy="215444"/>
              </a:xfrm>
              <a:prstGeom prst="rect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GB" sz="800" b="1" dirty="0" err="1" smtClean="0"/>
                  <a:t>UA67</a:t>
                </a:r>
                <a:endParaRPr lang="en-GB" sz="800" b="1" dirty="0"/>
              </a:p>
            </p:txBody>
          </p:sp>
          <p:cxnSp>
            <p:nvCxnSpPr>
              <p:cNvPr id="185" name="Straight Connector 184"/>
              <p:cNvCxnSpPr/>
              <p:nvPr/>
            </p:nvCxnSpPr>
            <p:spPr>
              <a:xfrm flipV="1">
                <a:off x="8131028" y="2296162"/>
                <a:ext cx="0" cy="120293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86" name="TextBox 185"/>
              <p:cNvSpPr txBox="1"/>
              <p:nvPr/>
            </p:nvSpPr>
            <p:spPr>
              <a:xfrm>
                <a:off x="5974383" y="2419572"/>
                <a:ext cx="457064" cy="215444"/>
              </a:xfrm>
              <a:prstGeom prst="rect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GB" sz="800" b="1" dirty="0" err="1" smtClean="0"/>
                  <a:t>RE62</a:t>
                </a:r>
                <a:endParaRPr lang="en-GB" sz="800" b="1" dirty="0"/>
              </a:p>
            </p:txBody>
          </p:sp>
          <p:cxnSp>
            <p:nvCxnSpPr>
              <p:cNvPr id="187" name="Straight Connector 186"/>
              <p:cNvCxnSpPr/>
              <p:nvPr/>
            </p:nvCxnSpPr>
            <p:spPr>
              <a:xfrm flipH="1" flipV="1">
                <a:off x="6181578" y="2257447"/>
                <a:ext cx="4211" cy="162126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90" name="TextBox 189"/>
              <p:cNvSpPr txBox="1"/>
              <p:nvPr/>
            </p:nvSpPr>
            <p:spPr>
              <a:xfrm>
                <a:off x="8686936" y="2415578"/>
                <a:ext cx="457064" cy="215444"/>
              </a:xfrm>
              <a:prstGeom prst="rect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GB" sz="800" b="1" dirty="0" err="1" smtClean="0"/>
                  <a:t>RE68</a:t>
                </a:r>
                <a:endParaRPr lang="en-GB" sz="800" b="1" dirty="0"/>
              </a:p>
            </p:txBody>
          </p:sp>
          <p:cxnSp>
            <p:nvCxnSpPr>
              <p:cNvPr id="191" name="Straight Connector 190"/>
              <p:cNvCxnSpPr/>
              <p:nvPr/>
            </p:nvCxnSpPr>
            <p:spPr>
              <a:xfrm flipV="1">
                <a:off x="8920730" y="2252720"/>
                <a:ext cx="0" cy="171580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8" name="Group 107"/>
          <p:cNvGrpSpPr/>
          <p:nvPr/>
        </p:nvGrpSpPr>
        <p:grpSpPr>
          <a:xfrm>
            <a:off x="5767402" y="2812442"/>
            <a:ext cx="3220892" cy="1289925"/>
            <a:chOff x="5767402" y="2812442"/>
            <a:chExt cx="3220892" cy="1289925"/>
          </a:xfrm>
        </p:grpSpPr>
        <p:pic>
          <p:nvPicPr>
            <p:cNvPr id="9227" name="Picture 11"/>
            <p:cNvPicPr>
              <a:picLocks noChangeAspect="1" noChangeArrowheads="1"/>
            </p:cNvPicPr>
            <p:nvPr/>
          </p:nvPicPr>
          <p:blipFill>
            <a:blip r:embed="rId9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549057" y="2812442"/>
              <a:ext cx="2439237" cy="116128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5" name="TextBox 194"/>
            <p:cNvSpPr txBox="1"/>
            <p:nvPr/>
          </p:nvSpPr>
          <p:spPr>
            <a:xfrm>
              <a:off x="6826871" y="3866009"/>
              <a:ext cx="457064" cy="215444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GB" sz="800" b="1" dirty="0" err="1" smtClean="0"/>
                <a:t>TZ76</a:t>
              </a:r>
              <a:endParaRPr lang="en-GB" sz="800" b="1" dirty="0"/>
            </a:p>
          </p:txBody>
        </p:sp>
        <p:cxnSp>
          <p:nvCxnSpPr>
            <p:cNvPr id="196" name="Straight Connector 195"/>
            <p:cNvCxnSpPr/>
            <p:nvPr/>
          </p:nvCxnSpPr>
          <p:spPr>
            <a:xfrm flipH="1" flipV="1">
              <a:off x="7038277" y="3519831"/>
              <a:ext cx="1" cy="34617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8" name="TextBox 197"/>
            <p:cNvSpPr txBox="1"/>
            <p:nvPr/>
          </p:nvSpPr>
          <p:spPr>
            <a:xfrm>
              <a:off x="7311609" y="3629876"/>
              <a:ext cx="787021" cy="461665"/>
            </a:xfrm>
            <a:prstGeom prst="rect">
              <a:avLst/>
            </a:prstGeom>
            <a:ln>
              <a:solidFill>
                <a:srgbClr val="FFC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GB" sz="800" b="1" dirty="0" err="1" smtClean="0"/>
                <a:t>UJ76</a:t>
              </a:r>
              <a:r>
                <a:rPr lang="en-GB" sz="800" b="1" dirty="0" smtClean="0"/>
                <a:t> </a:t>
              </a:r>
              <a:r>
                <a:rPr lang="en-GB" sz="800" b="1" dirty="0" err="1" smtClean="0"/>
                <a:t>Patchpanels</a:t>
              </a:r>
              <a:r>
                <a:rPr lang="en-GB" sz="800" b="1" dirty="0" smtClean="0"/>
                <a:t> only</a:t>
              </a:r>
              <a:endParaRPr lang="en-GB" sz="800" b="1" dirty="0"/>
            </a:p>
          </p:txBody>
        </p:sp>
        <p:cxnSp>
          <p:nvCxnSpPr>
            <p:cNvPr id="199" name="Straight Connector 198"/>
            <p:cNvCxnSpPr/>
            <p:nvPr/>
          </p:nvCxnSpPr>
          <p:spPr>
            <a:xfrm flipH="1" flipV="1">
              <a:off x="7163836" y="3380346"/>
              <a:ext cx="359183" cy="249532"/>
            </a:xfrm>
            <a:prstGeom prst="line">
              <a:avLst/>
            </a:prstGeom>
            <a:ln>
              <a:solidFill>
                <a:srgbClr val="FFC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1" name="TextBox 200"/>
            <p:cNvSpPr txBox="1"/>
            <p:nvPr/>
          </p:nvSpPr>
          <p:spPr>
            <a:xfrm>
              <a:off x="8307024" y="3886923"/>
              <a:ext cx="457064" cy="215444"/>
            </a:xfrm>
            <a:prstGeom prst="rect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r>
                <a:rPr lang="en-GB" sz="800" b="1" dirty="0" err="1" smtClean="0"/>
                <a:t>RE78</a:t>
              </a:r>
              <a:endParaRPr lang="en-GB" sz="800" b="1" dirty="0"/>
            </a:p>
          </p:txBody>
        </p:sp>
        <p:cxnSp>
          <p:nvCxnSpPr>
            <p:cNvPr id="202" name="Straight Connector 201"/>
            <p:cNvCxnSpPr/>
            <p:nvPr/>
          </p:nvCxnSpPr>
          <p:spPr>
            <a:xfrm flipH="1" flipV="1">
              <a:off x="8518430" y="3411986"/>
              <a:ext cx="2" cy="474939"/>
            </a:xfrm>
            <a:prstGeom prst="line">
              <a:avLst/>
            </a:prstGeom>
            <a:ln>
              <a:solidFill>
                <a:srgbClr val="FF0000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/>
            <p:cNvCxnSpPr>
              <a:endCxn id="9227" idx="1"/>
            </p:cNvCxnSpPr>
            <p:nvPr/>
          </p:nvCxnSpPr>
          <p:spPr>
            <a:xfrm flipV="1">
              <a:off x="5767402" y="3393087"/>
              <a:ext cx="781655" cy="187635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32" name="Group 131"/>
          <p:cNvGrpSpPr/>
          <p:nvPr/>
        </p:nvGrpSpPr>
        <p:grpSpPr>
          <a:xfrm>
            <a:off x="5322544" y="3986500"/>
            <a:ext cx="3821456" cy="1196785"/>
            <a:chOff x="5322544" y="3986500"/>
            <a:chExt cx="3821456" cy="1196785"/>
          </a:xfrm>
        </p:grpSpPr>
        <p:grpSp>
          <p:nvGrpSpPr>
            <p:cNvPr id="112" name="Group 111"/>
            <p:cNvGrpSpPr/>
            <p:nvPr/>
          </p:nvGrpSpPr>
          <p:grpSpPr>
            <a:xfrm>
              <a:off x="5748987" y="4195836"/>
              <a:ext cx="3395013" cy="987449"/>
              <a:chOff x="5748987" y="4195836"/>
              <a:chExt cx="3395013" cy="987449"/>
            </a:xfrm>
          </p:grpSpPr>
          <p:pic>
            <p:nvPicPr>
              <p:cNvPr id="55" name="Picture 23"/>
              <p:cNvPicPr>
                <a:picLocks noChangeAspect="1" noChangeArrowheads="1"/>
              </p:cNvPicPr>
              <p:nvPr/>
            </p:nvPicPr>
            <p:blipFill>
              <a:blip r:embed="rId10" cstate="email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5748987" y="4195836"/>
                <a:ext cx="3395013" cy="95673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03" name="TextBox 102"/>
              <p:cNvSpPr txBox="1"/>
              <p:nvPr/>
            </p:nvSpPr>
            <p:spPr>
              <a:xfrm>
                <a:off x="6549057" y="4965183"/>
                <a:ext cx="457064" cy="215444"/>
              </a:xfrm>
              <a:prstGeom prst="rect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GB" sz="800" b="1" dirty="0" err="1" smtClean="0"/>
                  <a:t>UA83</a:t>
                </a:r>
                <a:endParaRPr lang="en-GB" sz="800" b="1" dirty="0"/>
              </a:p>
            </p:txBody>
          </p:sp>
          <p:sp>
            <p:nvSpPr>
              <p:cNvPr id="104" name="TextBox 103"/>
              <p:cNvSpPr txBox="1"/>
              <p:nvPr/>
            </p:nvSpPr>
            <p:spPr>
              <a:xfrm>
                <a:off x="7892082" y="4965183"/>
                <a:ext cx="457064" cy="215444"/>
              </a:xfrm>
              <a:prstGeom prst="rect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GB" sz="800" b="1" dirty="0" err="1" smtClean="0"/>
                  <a:t>UA87</a:t>
                </a:r>
                <a:endParaRPr lang="en-GB" sz="800" b="1" dirty="0"/>
              </a:p>
            </p:txBody>
          </p:sp>
          <p:sp>
            <p:nvSpPr>
              <p:cNvPr id="105" name="TextBox 104"/>
              <p:cNvSpPr txBox="1"/>
              <p:nvPr/>
            </p:nvSpPr>
            <p:spPr>
              <a:xfrm>
                <a:off x="8642576" y="4967841"/>
                <a:ext cx="457064" cy="215444"/>
              </a:xfrm>
              <a:prstGeom prst="rect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GB" sz="800" b="1" dirty="0" err="1" smtClean="0"/>
                  <a:t>RE88</a:t>
                </a:r>
                <a:endParaRPr lang="en-GB" sz="800" b="1" dirty="0"/>
              </a:p>
            </p:txBody>
          </p:sp>
          <p:sp>
            <p:nvSpPr>
              <p:cNvPr id="106" name="TextBox 105"/>
              <p:cNvSpPr txBox="1"/>
              <p:nvPr/>
            </p:nvSpPr>
            <p:spPr>
              <a:xfrm>
                <a:off x="5905892" y="4962646"/>
                <a:ext cx="457064" cy="215444"/>
              </a:xfrm>
              <a:prstGeom prst="rect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square" rtlCol="0">
                <a:spAutoFit/>
              </a:bodyPr>
              <a:lstStyle/>
              <a:p>
                <a:r>
                  <a:rPr lang="en-GB" sz="800" b="1" dirty="0" err="1" smtClean="0"/>
                  <a:t>RE82</a:t>
                </a:r>
                <a:endParaRPr lang="en-GB" sz="800" b="1" dirty="0"/>
              </a:p>
            </p:txBody>
          </p:sp>
          <p:cxnSp>
            <p:nvCxnSpPr>
              <p:cNvPr id="72" name="Straight Connector 71"/>
              <p:cNvCxnSpPr>
                <a:stCxn id="106" idx="0"/>
              </p:cNvCxnSpPr>
              <p:nvPr/>
            </p:nvCxnSpPr>
            <p:spPr>
              <a:xfrm flipV="1">
                <a:off x="6134424" y="4795838"/>
                <a:ext cx="0" cy="166808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9" name="Straight Connector 108"/>
              <p:cNvCxnSpPr/>
              <p:nvPr/>
            </p:nvCxnSpPr>
            <p:spPr>
              <a:xfrm flipV="1">
                <a:off x="6782675" y="4801033"/>
                <a:ext cx="0" cy="166808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Straight Connector 109"/>
              <p:cNvCxnSpPr/>
              <p:nvPr/>
            </p:nvCxnSpPr>
            <p:spPr>
              <a:xfrm flipV="1">
                <a:off x="8120614" y="4795838"/>
                <a:ext cx="0" cy="166808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1" name="Straight Connector 110"/>
              <p:cNvCxnSpPr/>
              <p:nvPr/>
            </p:nvCxnSpPr>
            <p:spPr>
              <a:xfrm flipV="1">
                <a:off x="8871108" y="4801033"/>
                <a:ext cx="0" cy="166808"/>
              </a:xfrm>
              <a:prstGeom prst="line">
                <a:avLst/>
              </a:prstGeom>
              <a:ln>
                <a:solidFill>
                  <a:srgbClr val="FF0000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204" name="Straight Arrow Connector 203"/>
            <p:cNvCxnSpPr>
              <a:endCxn id="55" idx="1"/>
            </p:cNvCxnSpPr>
            <p:nvPr/>
          </p:nvCxnSpPr>
          <p:spPr>
            <a:xfrm>
              <a:off x="5322544" y="3986500"/>
              <a:ext cx="426443" cy="687705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107" name="Title 1"/>
          <p:cNvSpPr txBox="1">
            <a:spLocks/>
          </p:cNvSpPr>
          <p:nvPr/>
        </p:nvSpPr>
        <p:spPr>
          <a:xfrm>
            <a:off x="0" y="1"/>
            <a:ext cx="9143999" cy="679937"/>
          </a:xfrm>
          <a:prstGeom prst="rect">
            <a:avLst/>
          </a:prstGeom>
        </p:spPr>
        <p:txBody>
          <a:bodyPr vert="horz" wrap="none" lIns="45720" rIns="45720" anchor="ctr" anchorCtr="1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400" b="1" dirty="0"/>
              <a:t>Vacuum controls in service areas</a:t>
            </a:r>
            <a:endParaRPr lang="en-GB" sz="2400" dirty="0"/>
          </a:p>
        </p:txBody>
      </p:sp>
      <p:sp>
        <p:nvSpPr>
          <p:cNvPr id="101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39956" y="6312694"/>
            <a:ext cx="2895600" cy="539280"/>
          </a:xfrm>
        </p:spPr>
        <p:txBody>
          <a:bodyPr/>
          <a:lstStyle/>
          <a:p>
            <a:r>
              <a:rPr lang="en-US" dirty="0" smtClean="0"/>
              <a:t> </a:t>
            </a:r>
            <a:r>
              <a:rPr lang="en-US" dirty="0" err="1" smtClean="0"/>
              <a:t>Pawel</a:t>
            </a:r>
            <a:r>
              <a:rPr lang="en-US" dirty="0" smtClean="0"/>
              <a:t> </a:t>
            </a:r>
            <a:r>
              <a:rPr lang="en-US" dirty="0" err="1" smtClean="0"/>
              <a:t>Krakowski</a:t>
            </a:r>
            <a:endParaRPr lang="en-US" dirty="0"/>
          </a:p>
        </p:txBody>
      </p:sp>
      <p:sp>
        <p:nvSpPr>
          <p:cNvPr id="126" name="Date Placeholder 3"/>
          <p:cNvSpPr>
            <a:spLocks noGrp="1"/>
          </p:cNvSpPr>
          <p:nvPr>
            <p:ph type="dt" sz="half" idx="2"/>
          </p:nvPr>
        </p:nvSpPr>
        <p:spPr>
          <a:xfrm>
            <a:off x="3238499" y="6312694"/>
            <a:ext cx="2647249" cy="539278"/>
          </a:xfrm>
        </p:spPr>
        <p:txBody>
          <a:bodyPr>
            <a:normAutofit/>
          </a:bodyPr>
          <a:lstStyle/>
          <a:p>
            <a:pPr marL="36576" indent="0" algn="ctr">
              <a:buNone/>
            </a:pPr>
            <a:r>
              <a:rPr lang="fr-CH" sz="900" i="1" dirty="0" smtClean="0">
                <a:solidFill>
                  <a:schemeClr val="bg1"/>
                </a:solidFill>
              </a:rPr>
              <a:t/>
            </a:r>
            <a:br>
              <a:rPr lang="fr-CH" sz="900" i="1" dirty="0" smtClean="0">
                <a:solidFill>
                  <a:schemeClr val="bg1"/>
                </a:solidFill>
              </a:rPr>
            </a:br>
            <a:r>
              <a:rPr lang="en-GB" i="1" dirty="0"/>
              <a:t>Automation Forum-electronics session</a:t>
            </a:r>
            <a:r>
              <a:rPr lang="fr-CH" sz="1000" i="1" dirty="0" smtClean="0">
                <a:solidFill>
                  <a:schemeClr val="bg1"/>
                </a:solidFill>
              </a:rPr>
              <a:t/>
            </a:r>
            <a:br>
              <a:rPr lang="fr-CH" sz="1000" i="1" dirty="0" smtClean="0">
                <a:solidFill>
                  <a:schemeClr val="bg1"/>
                </a:solidFill>
              </a:rPr>
            </a:br>
            <a:r>
              <a:rPr lang="en-US" sz="900" dirty="0" smtClean="0">
                <a:solidFill>
                  <a:schemeClr val="bg1"/>
                </a:solidFill>
              </a:rPr>
              <a:t>11/06/2014</a:t>
            </a:r>
            <a:endParaRPr lang="en-US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921879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6000"/>
                            </p:stCondLst>
                            <p:childTnLst>
                              <p:par>
                                <p:cTn id="62" presetID="6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3" dur="2000" fill="hold"/>
                                        <p:tgtEl>
                                          <p:spTgt spid="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0257" name="TextBox 10256"/>
          <p:cNvSpPr txBox="1"/>
          <p:nvPr/>
        </p:nvSpPr>
        <p:spPr>
          <a:xfrm>
            <a:off x="518159" y="4060589"/>
            <a:ext cx="805893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tabLst>
                <a:tab pos="182563" algn="l"/>
              </a:tabLst>
            </a:pPr>
            <a:r>
              <a:rPr lang="en-US" sz="2400" b="1" dirty="0" smtClean="0">
                <a:solidFill>
                  <a:srgbClr val="C00000"/>
                </a:solidFill>
              </a:rPr>
              <a:t>with HL-LHC</a:t>
            </a:r>
          </a:p>
          <a:p>
            <a:pPr>
              <a:tabLst>
                <a:tab pos="182563" algn="l"/>
              </a:tabLst>
            </a:pPr>
            <a:r>
              <a:rPr lang="en-US" sz="2400" b="1" dirty="0" smtClean="0">
                <a:solidFill>
                  <a:srgbClr val="C00000"/>
                </a:solidFill>
              </a:rPr>
              <a:t>	</a:t>
            </a:r>
            <a:r>
              <a:rPr lang="en-US" sz="2400" b="1" dirty="0" err="1" smtClean="0">
                <a:solidFill>
                  <a:srgbClr val="C00000"/>
                </a:solidFill>
              </a:rPr>
              <a:t>TID</a:t>
            </a:r>
            <a:r>
              <a:rPr lang="en-US" sz="2400" b="1" dirty="0" smtClean="0">
                <a:solidFill>
                  <a:srgbClr val="C00000"/>
                </a:solidFill>
              </a:rPr>
              <a:t> is negligible all the time</a:t>
            </a:r>
            <a:endParaRPr lang="en-GB" sz="2400" b="1" dirty="0" smtClean="0">
              <a:solidFill>
                <a:srgbClr val="C00000"/>
              </a:solidFill>
            </a:endParaRPr>
          </a:p>
          <a:p>
            <a:pPr>
              <a:tabLst>
                <a:tab pos="182563" algn="l"/>
              </a:tabLst>
            </a:pPr>
            <a:r>
              <a:rPr lang="en-US" sz="2400" b="1" dirty="0" smtClean="0">
                <a:solidFill>
                  <a:srgbClr val="C00000"/>
                </a:solidFill>
              </a:rPr>
              <a:t>	HEH </a:t>
            </a:r>
            <a:r>
              <a:rPr lang="en-US" sz="2400" b="1" dirty="0" err="1" smtClean="0">
                <a:solidFill>
                  <a:srgbClr val="C00000"/>
                </a:solidFill>
              </a:rPr>
              <a:t>fluence</a:t>
            </a:r>
            <a:r>
              <a:rPr lang="en-US" sz="2400" b="1" dirty="0" smtClean="0">
                <a:solidFill>
                  <a:srgbClr val="C00000"/>
                </a:solidFill>
              </a:rPr>
              <a:t> </a:t>
            </a:r>
            <a:r>
              <a:rPr lang="en-GB" sz="2400" b="1" dirty="0" smtClean="0">
                <a:solidFill>
                  <a:srgbClr val="C00000"/>
                </a:solidFill>
              </a:rPr>
              <a:t>will increase by one order of magnitude</a:t>
            </a:r>
            <a:endParaRPr lang="en-GB" sz="2400" b="1" dirty="0">
              <a:solidFill>
                <a:srgbClr val="C00000"/>
              </a:solidFill>
            </a:endParaRPr>
          </a:p>
        </p:txBody>
      </p:sp>
      <p:sp>
        <p:nvSpPr>
          <p:cNvPr id="31" name="Title 1"/>
          <p:cNvSpPr txBox="1">
            <a:spLocks/>
          </p:cNvSpPr>
          <p:nvPr/>
        </p:nvSpPr>
        <p:spPr>
          <a:xfrm>
            <a:off x="0" y="1"/>
            <a:ext cx="9143999" cy="679937"/>
          </a:xfrm>
          <a:prstGeom prst="rect">
            <a:avLst/>
          </a:prstGeom>
        </p:spPr>
        <p:txBody>
          <a:bodyPr vert="horz" wrap="none" lIns="45720" rIns="45720" anchor="ctr" anchorCtr="1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400" b="1" dirty="0" smtClean="0"/>
              <a:t>HEH flux levels </a:t>
            </a:r>
            <a:r>
              <a:rPr lang="en-GB" sz="2400" b="1" dirty="0"/>
              <a:t>in service areas</a:t>
            </a:r>
            <a:endParaRPr lang="en-GB" sz="2400" dirty="0"/>
          </a:p>
        </p:txBody>
      </p:sp>
      <p:graphicFrame>
        <p:nvGraphicFramePr>
          <p:cNvPr id="16" name="Table 1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77360872"/>
              </p:ext>
            </p:extLst>
          </p:nvPr>
        </p:nvGraphicFramePr>
        <p:xfrm>
          <a:off x="518159" y="899366"/>
          <a:ext cx="8226428" cy="2257735"/>
        </p:xfrm>
        <a:graphic>
          <a:graphicData uri="http://schemas.openxmlformats.org/drawingml/2006/table">
            <a:tbl>
              <a:tblPr/>
              <a:tblGrid>
                <a:gridCol w="1175204"/>
                <a:gridCol w="1175204"/>
                <a:gridCol w="1175204"/>
                <a:gridCol w="1175204"/>
                <a:gridCol w="1175204"/>
                <a:gridCol w="1175204"/>
                <a:gridCol w="1175204"/>
              </a:tblGrid>
              <a:tr h="164748"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en-GB" sz="12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Location</a:t>
                      </a:r>
                    </a:p>
                  </a:txBody>
                  <a:tcPr marL="8237" marR="8237" marT="82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RUN-2</a:t>
                      </a:r>
                    </a:p>
                  </a:txBody>
                  <a:tcPr marL="8237" marR="8237" marT="82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8CCE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5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RUN-3</a:t>
                      </a:r>
                    </a:p>
                  </a:txBody>
                  <a:tcPr marL="8237" marR="8237" marT="82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C0DA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1050" b="1" i="0" u="none" strike="noStrike">
                          <a:solidFill>
                            <a:srgbClr val="FFFFFF"/>
                          </a:solidFill>
                          <a:effectLst/>
                          <a:latin typeface="Calibri"/>
                        </a:rPr>
                        <a:t>HL-LHC</a:t>
                      </a:r>
                    </a:p>
                  </a:txBody>
                  <a:tcPr marL="8237" marR="8237" marT="82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504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64748">
                <a:tc gridSpan="2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2015</a:t>
                      </a:r>
                    </a:p>
                  </a:txBody>
                  <a:tcPr marL="8237" marR="8237" marT="82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[2016; 2018]</a:t>
                      </a:r>
                    </a:p>
                  </a:txBody>
                  <a:tcPr marL="8237" marR="8237" marT="82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[2020; 2022]</a:t>
                      </a:r>
                    </a:p>
                  </a:txBody>
                  <a:tcPr marL="8237" marR="8237" marT="82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[2025; 2035+]</a:t>
                      </a:r>
                    </a:p>
                  </a:txBody>
                  <a:tcPr marL="8237" marR="8237" marT="82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64748">
                <a:tc gridSpan="2">
                  <a:txBody>
                    <a:bodyPr/>
                    <a:lstStyle/>
                    <a:p>
                      <a:pPr algn="ctr" fontAlgn="ctr"/>
                      <a:endParaRPr lang="en-GB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37" marR="8237" marT="82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HEH</a:t>
                      </a:r>
                      <a:r>
                        <a:rPr lang="en-GB" sz="10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GB" sz="10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Fluence</a:t>
                      </a:r>
                      <a:r>
                        <a:rPr lang="en-GB" sz="10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 </a:t>
                      </a:r>
                      <a:r>
                        <a:rPr lang="en-GB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[cm</a:t>
                      </a:r>
                      <a:r>
                        <a:rPr lang="en-GB" sz="1000" b="1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  <a:r>
                        <a:rPr lang="en-GB" sz="1000" b="1" i="0" u="none" strike="noStrike" baseline="30000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</a:t>
                      </a:r>
                      <a:r>
                        <a:rPr lang="en-GB" sz="1000" b="1" i="0" u="none" strike="noStrike" dirty="0" err="1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y</a:t>
                      </a:r>
                      <a:r>
                        <a:rPr lang="en-GB" sz="1000" b="1" i="0" u="none" strike="noStrike" baseline="30000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-1</a:t>
                      </a:r>
                      <a:r>
                        <a:rPr lang="en-GB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]</a:t>
                      </a:r>
                    </a:p>
                  </a:txBody>
                  <a:tcPr marL="8237" marR="8237" marT="8237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37" marR="8237" marT="82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1000" b="1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37" marR="8237" marT="82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37" marR="8237" marT="82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BF8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4441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REs</a:t>
                      </a:r>
                    </a:p>
                  </a:txBody>
                  <a:tcPr marL="8237" marR="8237" marT="82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shielding as is</a:t>
                      </a:r>
                    </a:p>
                  </a:txBody>
                  <a:tcPr marL="8237" marR="8237" marT="82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-</a:t>
                      </a:r>
                    </a:p>
                  </a:txBody>
                  <a:tcPr marL="8237" marR="8237" marT="82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1E+06</a:t>
                      </a:r>
                    </a:p>
                  </a:txBody>
                  <a:tcPr marL="8237" marR="8237" marT="82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2E+06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37" marR="8237" marT="82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4FA9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4E+06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37" marR="8237" marT="82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BEE88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8E+06</a:t>
                      </a:r>
                    </a:p>
                  </a:txBody>
                  <a:tcPr marL="8237" marR="8237" marT="82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D872"/>
                    </a:solidFill>
                  </a:tcPr>
                </a:tc>
              </a:tr>
              <a:tr h="329496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UA23, UA83</a:t>
                      </a:r>
                    </a:p>
                  </a:txBody>
                  <a:tcPr marL="8237" marR="8237" marT="82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EBF1DE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ok, but to be</a:t>
                      </a:r>
                      <a:b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monitored during</a:t>
                      </a:r>
                      <a:b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GB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operation</a:t>
                      </a:r>
                    </a:p>
                  </a:txBody>
                  <a:tcPr marL="8237" marR="8237" marT="82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1E+06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37" marR="8237" marT="82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9FF9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2E+06</a:t>
                      </a:r>
                    </a:p>
                  </a:txBody>
                  <a:tcPr marL="8237" marR="8237" marT="82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4FA94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4E+06</a:t>
                      </a:r>
                    </a:p>
                  </a:txBody>
                  <a:tcPr marL="8237" marR="8237" marT="82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AEF89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8E+06</a:t>
                      </a:r>
                    </a:p>
                  </a:txBody>
                  <a:tcPr marL="8237" marR="8237" marT="82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8D872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2E+07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37" marR="8237" marT="82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C767"/>
                    </a:solidFill>
                  </a:tcPr>
                </a:tc>
              </a:tr>
              <a:tr h="691942">
                <a:tc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TZ76</a:t>
                      </a:r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(1</a:t>
                      </a:r>
                      <a:r>
                        <a:rPr lang="en-GB" sz="1000" b="1" i="0" u="none" strike="noStrike" baseline="30000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st</a:t>
                      </a:r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 </a:t>
                      </a:r>
                      <a:r>
                        <a:rPr lang="en-GB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15m</a:t>
                      </a:r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),</a:t>
                      </a:r>
                      <a:b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GB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UA63</a:t>
                      </a:r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/67 </a:t>
                      </a:r>
                      <a:b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(behind ducts)</a:t>
                      </a:r>
                      <a:br>
                        <a:rPr lang="en-GB" sz="10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</a:br>
                      <a:r>
                        <a:rPr lang="en-GB" sz="10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UJ33</a:t>
                      </a:r>
                      <a:endParaRPr lang="en-GB" sz="1000" b="1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37" marR="8237" marT="8237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164748">
                <a:tc rowSpan="2" gridSpan="2">
                  <a:txBody>
                    <a:bodyPr/>
                    <a:lstStyle/>
                    <a:p>
                      <a:pPr algn="ctr" fontAlgn="ctr"/>
                      <a:r>
                        <a:rPr lang="en-GB" sz="1000" b="1" i="0" u="none" strike="noStrike">
                          <a:solidFill>
                            <a:srgbClr val="000000"/>
                          </a:solidFill>
                          <a:effectLst/>
                          <a:latin typeface="Calibri"/>
                        </a:rPr>
                        <a:t>All Other OK</a:t>
                      </a:r>
                    </a:p>
                  </a:txBody>
                  <a:tcPr marL="8237" marR="8237" marT="82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BF1DE"/>
                    </a:solidFill>
                  </a:tcPr>
                </a:tc>
                <a:tc rowSpan="2"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37" marR="8237" marT="82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37" marR="8237" marT="82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37" marR="8237" marT="82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37" marR="8237" marT="82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37" marR="8237" marT="8237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2986">
                <a:tc gridSpan="2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37" marR="8237" marT="8237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37" marR="8237" marT="82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37" marR="8237" marT="82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GB" sz="1000" b="0" i="0" u="none" strike="noStrike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37" marR="8237" marT="82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en-GB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"/>
                      </a:endParaRPr>
                    </a:p>
                  </a:txBody>
                  <a:tcPr marL="8237" marR="8237" marT="8237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sp>
        <p:nvSpPr>
          <p:cNvPr id="18" name="Rectangle 17"/>
          <p:cNvSpPr/>
          <p:nvPr/>
        </p:nvSpPr>
        <p:spPr>
          <a:xfrm>
            <a:off x="7559039" y="1419225"/>
            <a:ext cx="1185547" cy="139065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39956" y="6312694"/>
            <a:ext cx="2895600" cy="539280"/>
          </a:xfrm>
        </p:spPr>
        <p:txBody>
          <a:bodyPr/>
          <a:lstStyle/>
          <a:p>
            <a:r>
              <a:rPr lang="en-US" dirty="0" smtClean="0"/>
              <a:t> </a:t>
            </a:r>
            <a:r>
              <a:rPr lang="en-US" dirty="0" err="1" smtClean="0"/>
              <a:t>Pawel</a:t>
            </a:r>
            <a:r>
              <a:rPr lang="en-US" dirty="0" smtClean="0"/>
              <a:t> </a:t>
            </a:r>
            <a:r>
              <a:rPr lang="en-US" dirty="0" err="1" smtClean="0"/>
              <a:t>Krakowski</a:t>
            </a:r>
            <a:endParaRPr lang="en-US" dirty="0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3238499" y="6312694"/>
            <a:ext cx="2647249" cy="539278"/>
          </a:xfrm>
        </p:spPr>
        <p:txBody>
          <a:bodyPr>
            <a:normAutofit/>
          </a:bodyPr>
          <a:lstStyle/>
          <a:p>
            <a:pPr marL="36576" indent="0" algn="ctr">
              <a:buNone/>
            </a:pPr>
            <a:r>
              <a:rPr lang="fr-CH" sz="900" i="1" dirty="0" smtClean="0">
                <a:solidFill>
                  <a:schemeClr val="bg1"/>
                </a:solidFill>
              </a:rPr>
              <a:t/>
            </a:r>
            <a:br>
              <a:rPr lang="fr-CH" sz="900" i="1" dirty="0" smtClean="0">
                <a:solidFill>
                  <a:schemeClr val="bg1"/>
                </a:solidFill>
              </a:rPr>
            </a:br>
            <a:r>
              <a:rPr lang="en-GB" i="1" dirty="0"/>
              <a:t>Automation Forum-electronics session</a:t>
            </a:r>
            <a:r>
              <a:rPr lang="fr-CH" sz="1000" i="1" dirty="0" smtClean="0">
                <a:solidFill>
                  <a:schemeClr val="bg1"/>
                </a:solidFill>
              </a:rPr>
              <a:t/>
            </a:r>
            <a:br>
              <a:rPr lang="fr-CH" sz="1000" i="1" dirty="0" smtClean="0">
                <a:solidFill>
                  <a:schemeClr val="bg1"/>
                </a:solidFill>
              </a:rPr>
            </a:br>
            <a:r>
              <a:rPr lang="en-US" sz="900" dirty="0" smtClean="0">
                <a:solidFill>
                  <a:schemeClr val="bg1"/>
                </a:solidFill>
              </a:rPr>
              <a:t>11/06/2014</a:t>
            </a:r>
            <a:endParaRPr lang="en-US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44759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02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102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02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39956" y="6312694"/>
            <a:ext cx="2895600" cy="539280"/>
          </a:xfrm>
        </p:spPr>
        <p:txBody>
          <a:bodyPr/>
          <a:lstStyle/>
          <a:p>
            <a:r>
              <a:rPr lang="en-US" dirty="0" smtClean="0"/>
              <a:t> </a:t>
            </a:r>
            <a:r>
              <a:rPr lang="en-US" dirty="0" err="1" smtClean="0"/>
              <a:t>Pawel</a:t>
            </a:r>
            <a:r>
              <a:rPr lang="en-US" dirty="0" smtClean="0"/>
              <a:t> </a:t>
            </a:r>
            <a:r>
              <a:rPr lang="en-US" dirty="0" err="1" smtClean="0"/>
              <a:t>Krakowski</a:t>
            </a:r>
            <a:endParaRPr lang="en-US" dirty="0"/>
          </a:p>
        </p:txBody>
      </p:sp>
      <p:grpSp>
        <p:nvGrpSpPr>
          <p:cNvPr id="8" name="Group 7"/>
          <p:cNvGrpSpPr/>
          <p:nvPr/>
        </p:nvGrpSpPr>
        <p:grpSpPr>
          <a:xfrm>
            <a:off x="121920" y="966882"/>
            <a:ext cx="431728" cy="4924236"/>
            <a:chOff x="52255" y="4361"/>
            <a:chExt cx="431728" cy="4924236"/>
          </a:xfrm>
        </p:grpSpPr>
        <p:sp>
          <p:nvSpPr>
            <p:cNvPr id="11" name="Rectangle 10"/>
            <p:cNvSpPr/>
            <p:nvPr/>
          </p:nvSpPr>
          <p:spPr>
            <a:xfrm rot="16200000">
              <a:off x="-2193999" y="2250615"/>
              <a:ext cx="4924236" cy="431728"/>
            </a:xfrm>
            <a:prstGeom prst="rect">
              <a:avLst/>
            </a:prstGeom>
          </p:spPr>
          <p:style>
            <a:lnRef idx="3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1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Rectangle 11"/>
            <p:cNvSpPr/>
            <p:nvPr/>
          </p:nvSpPr>
          <p:spPr>
            <a:xfrm rot="16200000">
              <a:off x="-2193999" y="2250615"/>
              <a:ext cx="4924236" cy="43172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5240" tIns="15240" rIns="15240" bIns="1524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400" b="1" kern="1200" dirty="0" smtClean="0">
                  <a:solidFill>
                    <a:srgbClr val="0070C0"/>
                  </a:solidFill>
                </a:rPr>
                <a:t>Radiation effects</a:t>
              </a:r>
              <a:endParaRPr lang="en-GB" sz="2400" kern="1200" dirty="0">
                <a:solidFill>
                  <a:srgbClr val="0070C0"/>
                </a:solidFill>
              </a:endParaRPr>
            </a:p>
          </p:txBody>
        </p:sp>
      </p:grpSp>
      <p:sp>
        <p:nvSpPr>
          <p:cNvPr id="13" name="Title 1"/>
          <p:cNvSpPr txBox="1">
            <a:spLocks/>
          </p:cNvSpPr>
          <p:nvPr/>
        </p:nvSpPr>
        <p:spPr>
          <a:xfrm>
            <a:off x="0" y="1"/>
            <a:ext cx="9143999" cy="679937"/>
          </a:xfrm>
          <a:prstGeom prst="rect">
            <a:avLst/>
          </a:prstGeom>
        </p:spPr>
        <p:txBody>
          <a:bodyPr vert="horz" wrap="none" lIns="45720" rIns="45720" anchor="ctr" anchorCtr="1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2400" b="1" dirty="0" smtClean="0">
                <a:solidFill>
                  <a:srgbClr val="0055A0"/>
                </a:solidFill>
              </a:rPr>
              <a:t>Radiation effects on electronics</a:t>
            </a:r>
            <a:endParaRPr lang="en-GB" sz="2400" dirty="0">
              <a:solidFill>
                <a:srgbClr val="0055A0"/>
              </a:solidFill>
            </a:endParaRPr>
          </a:p>
        </p:txBody>
      </p:sp>
      <p:grpSp>
        <p:nvGrpSpPr>
          <p:cNvPr id="14" name="Group 13"/>
          <p:cNvGrpSpPr/>
          <p:nvPr/>
        </p:nvGrpSpPr>
        <p:grpSpPr>
          <a:xfrm>
            <a:off x="754380" y="966882"/>
            <a:ext cx="2484119" cy="2225898"/>
            <a:chOff x="963097" y="182273"/>
            <a:chExt cx="2348373" cy="1875255"/>
          </a:xfrm>
        </p:grpSpPr>
        <p:sp>
          <p:nvSpPr>
            <p:cNvPr id="15" name="Rectangle 14"/>
            <p:cNvSpPr/>
            <p:nvPr/>
          </p:nvSpPr>
          <p:spPr>
            <a:xfrm>
              <a:off x="963097" y="182273"/>
              <a:ext cx="2348373" cy="1875255"/>
            </a:xfrm>
            <a:prstGeom prst="rect">
              <a:avLst/>
            </a:prstGeom>
            <a:ln>
              <a:solidFill>
                <a:srgbClr val="003399"/>
              </a:solidFill>
            </a:ln>
          </p:spPr>
          <p:style>
            <a:lnRef idx="3">
              <a:scrgbClr r="0" g="0" b="0"/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1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6" name="Rectangle 15"/>
            <p:cNvSpPr/>
            <p:nvPr/>
          </p:nvSpPr>
          <p:spPr>
            <a:xfrm>
              <a:off x="963097" y="182273"/>
              <a:ext cx="2348373" cy="187525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5240" tIns="15240" rIns="15240" bIns="15240" numCol="1" spcCol="1270" anchor="ctr" anchorCtr="0">
              <a:noAutofit/>
            </a:bodyPr>
            <a:lstStyle/>
            <a:p>
              <a:pPr lvl="0" algn="ctr" defTabSz="1066800">
                <a:lnSpc>
                  <a:spcPct val="15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800" b="1" kern="1200" dirty="0" smtClean="0">
                  <a:solidFill>
                    <a:srgbClr val="00B050"/>
                  </a:solidFill>
                </a:rPr>
                <a:t>Cumulative</a:t>
              </a:r>
              <a:r>
                <a:rPr lang="en-GB" sz="2000" kern="1200" dirty="0" smtClean="0"/>
                <a:t/>
              </a:r>
              <a:br>
                <a:rPr lang="en-GB" sz="2000" kern="1200" dirty="0" smtClean="0"/>
              </a:br>
              <a:r>
                <a:rPr lang="en-GB" sz="1400" dirty="0" smtClean="0"/>
                <a:t>accumulating </a:t>
              </a:r>
              <a:r>
                <a:rPr lang="en-GB" sz="1400" dirty="0"/>
                <a:t>during </a:t>
              </a:r>
              <a:r>
                <a:rPr lang="en-GB" sz="1400" dirty="0" smtClean="0"/>
                <a:t>the whole </a:t>
              </a:r>
              <a:r>
                <a:rPr lang="en-GB" sz="1400" dirty="0" err="1"/>
                <a:t>LHC</a:t>
              </a:r>
              <a:r>
                <a:rPr lang="en-GB" sz="1400" dirty="0"/>
                <a:t> lifetime, due to the </a:t>
              </a:r>
              <a:r>
                <a:rPr lang="en-GB" sz="1400" dirty="0" smtClean="0"/>
                <a:t>energy deposited </a:t>
              </a:r>
              <a:r>
                <a:rPr lang="en-GB" sz="1400" dirty="0"/>
                <a:t>by radiation in the electronics</a:t>
              </a:r>
              <a:endParaRPr lang="en-GB" sz="1400" kern="1200" dirty="0"/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754381" y="3429000"/>
            <a:ext cx="2484118" cy="2462118"/>
            <a:chOff x="953657" y="2656909"/>
            <a:chExt cx="2348373" cy="2040199"/>
          </a:xfrm>
        </p:grpSpPr>
        <p:sp>
          <p:nvSpPr>
            <p:cNvPr id="18" name="Rectangle 17"/>
            <p:cNvSpPr/>
            <p:nvPr/>
          </p:nvSpPr>
          <p:spPr>
            <a:xfrm>
              <a:off x="953657" y="2656909"/>
              <a:ext cx="2348373" cy="2040199"/>
            </a:xfrm>
            <a:prstGeom prst="rect">
              <a:avLst/>
            </a:prstGeom>
          </p:spPr>
          <p:style>
            <a:lnRef idx="3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1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9" name="Rectangle 18"/>
            <p:cNvSpPr/>
            <p:nvPr/>
          </p:nvSpPr>
          <p:spPr>
            <a:xfrm>
              <a:off x="953657" y="2656909"/>
              <a:ext cx="2348373" cy="204019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5240" tIns="15240" rIns="15240" bIns="15240" numCol="1" spcCol="1270" anchor="ctr" anchorCtr="0">
              <a:noAutofit/>
            </a:bodyPr>
            <a:lstStyle/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800" b="1" kern="1200" dirty="0" smtClean="0">
                  <a:solidFill>
                    <a:srgbClr val="7030A0"/>
                  </a:solidFill>
                </a:rPr>
                <a:t>Stochastic</a:t>
              </a:r>
              <a:endParaRPr lang="en-GB" sz="2800" b="1" dirty="0">
                <a:solidFill>
                  <a:srgbClr val="7030A0"/>
                </a:solidFill>
              </a:endParaRPr>
            </a:p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400" kern="1200" dirty="0" smtClean="0">
                  <a:solidFill>
                    <a:srgbClr val="7030A0"/>
                  </a:solidFill>
                </a:rPr>
                <a:t>immediate </a:t>
              </a:r>
              <a:r>
                <a:rPr lang="en-GB" sz="1400" dirty="0" smtClean="0">
                  <a:solidFill>
                    <a:srgbClr val="7030A0"/>
                  </a:solidFill>
                </a:rPr>
                <a:t>effects very</a:t>
              </a:r>
              <a:br>
                <a:rPr lang="en-GB" sz="1400" dirty="0" smtClean="0">
                  <a:solidFill>
                    <a:srgbClr val="7030A0"/>
                  </a:solidFill>
                </a:rPr>
              </a:br>
              <a:r>
                <a:rPr lang="en-GB" sz="1400" dirty="0" smtClean="0">
                  <a:solidFill>
                    <a:srgbClr val="7030A0"/>
                  </a:solidFill>
                </a:rPr>
                <a:t>localized, </a:t>
              </a:r>
              <a:r>
                <a:rPr lang="en-GB" sz="1400" dirty="0">
                  <a:solidFill>
                    <a:srgbClr val="7030A0"/>
                  </a:solidFill>
                </a:rPr>
                <a:t>event induced by </a:t>
              </a:r>
              <a:r>
                <a:rPr lang="en-GB" sz="1400" dirty="0" smtClean="0">
                  <a:solidFill>
                    <a:srgbClr val="7030A0"/>
                  </a:solidFill>
                </a:rPr>
                <a:t/>
              </a:r>
              <a:br>
                <a:rPr lang="en-GB" sz="1400" dirty="0" smtClean="0">
                  <a:solidFill>
                    <a:srgbClr val="7030A0"/>
                  </a:solidFill>
                </a:rPr>
              </a:br>
              <a:r>
                <a:rPr lang="en-GB" sz="1400" dirty="0" smtClean="0">
                  <a:solidFill>
                    <a:srgbClr val="7030A0"/>
                  </a:solidFill>
                </a:rPr>
                <a:t>a </a:t>
              </a:r>
              <a:r>
                <a:rPr lang="en-GB" sz="1400" dirty="0">
                  <a:solidFill>
                    <a:srgbClr val="7030A0"/>
                  </a:solidFill>
                </a:rPr>
                <a:t>single particle </a:t>
              </a:r>
              <a:endParaRPr lang="en-GB" sz="1400" dirty="0" smtClean="0">
                <a:solidFill>
                  <a:srgbClr val="7030A0"/>
                </a:solidFill>
              </a:endParaRPr>
            </a:p>
            <a:p>
              <a:pPr lvl="0" algn="ctr" defTabSz="10668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400" kern="1200" dirty="0" smtClean="0">
                  <a:solidFill>
                    <a:srgbClr val="7030A0"/>
                  </a:solidFill>
                  <a:latin typeface="Cambria"/>
                </a:rPr>
                <a:t/>
              </a:r>
              <a:br>
                <a:rPr lang="en-GB" sz="1400" kern="1200" dirty="0" smtClean="0">
                  <a:solidFill>
                    <a:srgbClr val="7030A0"/>
                  </a:solidFill>
                  <a:latin typeface="Cambria"/>
                </a:rPr>
              </a:br>
              <a:r>
                <a:rPr lang="en-GB" sz="1400" b="1" kern="1200" dirty="0" smtClean="0">
                  <a:solidFill>
                    <a:srgbClr val="7030A0"/>
                  </a:solidFill>
                </a:rPr>
                <a:t>SEE</a:t>
              </a:r>
              <a:r>
                <a:rPr lang="en-GB" sz="1400" kern="1200" dirty="0" smtClean="0">
                  <a:solidFill>
                    <a:srgbClr val="7030A0"/>
                  </a:solidFill>
                </a:rPr>
                <a:t> (Single event effects)</a:t>
              </a:r>
              <a:endParaRPr lang="en-GB" sz="1400" kern="1200" dirty="0">
                <a:solidFill>
                  <a:srgbClr val="7030A0"/>
                </a:solidFill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3397814" y="966881"/>
            <a:ext cx="3409386" cy="1471519"/>
            <a:chOff x="3834101" y="1195910"/>
            <a:chExt cx="2348373" cy="557996"/>
          </a:xfrm>
        </p:grpSpPr>
        <p:sp>
          <p:nvSpPr>
            <p:cNvPr id="21" name="Rectangle 20"/>
            <p:cNvSpPr/>
            <p:nvPr/>
          </p:nvSpPr>
          <p:spPr>
            <a:xfrm>
              <a:off x="3834101" y="1195910"/>
              <a:ext cx="2348373" cy="523828"/>
            </a:xfrm>
            <a:prstGeom prst="rect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3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1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2" name="Rectangle 21"/>
            <p:cNvSpPr/>
            <p:nvPr/>
          </p:nvSpPr>
          <p:spPr>
            <a:xfrm>
              <a:off x="3834101" y="1195910"/>
              <a:ext cx="2348373" cy="557996"/>
            </a:xfrm>
            <a:prstGeom prst="rect">
              <a:avLst/>
            </a:prstGeom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2800" b="1" kern="1200" dirty="0" err="1" smtClean="0">
                  <a:solidFill>
                    <a:srgbClr val="00B050"/>
                  </a:solidFill>
                </a:rPr>
                <a:t>TID</a:t>
              </a:r>
              <a:r>
                <a:rPr lang="en-GB" b="1" kern="1200" dirty="0" smtClean="0">
                  <a:solidFill>
                    <a:srgbClr val="7030A0"/>
                  </a:solidFill>
                </a:rPr>
                <a:t> </a:t>
              </a:r>
              <a:br>
                <a:rPr lang="en-GB" b="1" kern="1200" dirty="0" smtClean="0">
                  <a:solidFill>
                    <a:srgbClr val="7030A0"/>
                  </a:solidFill>
                </a:rPr>
              </a:br>
              <a:r>
                <a:rPr lang="en-GB" sz="1600" kern="1200" dirty="0" smtClean="0"/>
                <a:t>(Total </a:t>
              </a:r>
              <a:r>
                <a:rPr lang="en-GB" sz="1600" kern="1200" dirty="0" smtClean="0"/>
                <a:t>ionizing dose</a:t>
              </a:r>
              <a:r>
                <a:rPr lang="en-GB" sz="1600" dirty="0"/>
                <a:t>) </a:t>
              </a:r>
              <a:r>
                <a:rPr lang="en-GB" sz="1200" dirty="0" smtClean="0"/>
                <a:t/>
              </a:r>
              <a:br>
                <a:rPr lang="en-GB" sz="1200" dirty="0" smtClean="0"/>
              </a:br>
              <a:r>
                <a:rPr lang="en-GB" sz="1200" dirty="0" smtClean="0"/>
                <a:t>the dose </a:t>
              </a:r>
              <a:r>
                <a:rPr lang="en-GB" sz="1200" dirty="0"/>
                <a:t>is deposited by particles passing through the </a:t>
              </a:r>
              <a:r>
                <a:rPr lang="en-GB" sz="1200" dirty="0" smtClean="0"/>
                <a:t>materials constituting </a:t>
              </a:r>
              <a:r>
                <a:rPr lang="en-GB" sz="1200" dirty="0"/>
                <a:t>the electronic devices</a:t>
              </a:r>
              <a:r>
                <a:rPr lang="en-GB" sz="1200" dirty="0" smtClean="0"/>
                <a:t>.</a:t>
              </a:r>
              <a:br>
                <a:rPr lang="en-GB" sz="1200" dirty="0" smtClean="0"/>
              </a:br>
              <a:endParaRPr lang="en-GB" sz="1200" kern="1200" dirty="0"/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3397814" y="2438401"/>
            <a:ext cx="3409386" cy="764942"/>
            <a:chOff x="3834101" y="1195910"/>
            <a:chExt cx="2348373" cy="557997"/>
          </a:xfrm>
        </p:grpSpPr>
        <p:sp>
          <p:nvSpPr>
            <p:cNvPr id="24" name="Rectangle 23"/>
            <p:cNvSpPr/>
            <p:nvPr/>
          </p:nvSpPr>
          <p:spPr>
            <a:xfrm>
              <a:off x="3834101" y="1195910"/>
              <a:ext cx="2348373" cy="557996"/>
            </a:xfrm>
            <a:prstGeom prst="rect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3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1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5" name="Rectangle 24"/>
            <p:cNvSpPr/>
            <p:nvPr/>
          </p:nvSpPr>
          <p:spPr>
            <a:xfrm>
              <a:off x="3834101" y="1195911"/>
              <a:ext cx="2348373" cy="557996"/>
            </a:xfrm>
            <a:prstGeom prst="rect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8890" tIns="8890" rIns="8890" bIns="8890" numCol="1" spcCol="1270" anchor="ctr" anchorCtr="0">
              <a:noAutofit/>
            </a:bodyPr>
            <a:lstStyle/>
            <a:p>
              <a:pPr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400" b="1" dirty="0" smtClean="0">
                  <a:solidFill>
                    <a:srgbClr val="00B050"/>
                  </a:solidFill>
                </a:rPr>
                <a:t/>
              </a:r>
              <a:br>
                <a:rPr lang="en-GB" sz="1400" b="1" dirty="0" smtClean="0">
                  <a:solidFill>
                    <a:srgbClr val="00B050"/>
                  </a:solidFill>
                </a:rPr>
              </a:br>
              <a:r>
                <a:rPr lang="en-GB" sz="2800" b="1" dirty="0" smtClean="0">
                  <a:solidFill>
                    <a:srgbClr val="00B050"/>
                  </a:solidFill>
                </a:rPr>
                <a:t>DD</a:t>
              </a:r>
              <a:r>
                <a:rPr lang="en-GB" sz="1400" dirty="0"/>
                <a:t/>
              </a:r>
              <a:br>
                <a:rPr lang="en-GB" sz="1400" dirty="0"/>
              </a:br>
              <a:r>
                <a:rPr lang="en-GB" sz="1400" dirty="0"/>
                <a:t>(Displacement damage)</a:t>
              </a:r>
            </a:p>
            <a:p>
              <a:pPr lvl="0" algn="ctr" defTabSz="6223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en-GB" sz="1200" kern="1200" dirty="0"/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3397814" y="3428999"/>
            <a:ext cx="3409386" cy="977901"/>
            <a:chOff x="3771705" y="2045505"/>
            <a:chExt cx="2348373" cy="715967"/>
          </a:xfrm>
        </p:grpSpPr>
        <p:sp>
          <p:nvSpPr>
            <p:cNvPr id="27" name="Rectangle 26"/>
            <p:cNvSpPr/>
            <p:nvPr/>
          </p:nvSpPr>
          <p:spPr>
            <a:xfrm>
              <a:off x="3771705" y="2045505"/>
              <a:ext cx="2348373" cy="715967"/>
            </a:xfrm>
            <a:prstGeom prst="rect">
              <a:avLst/>
            </a:prstGeom>
            <a:ln>
              <a:solidFill>
                <a:srgbClr val="7030A0"/>
              </a:solidFill>
            </a:ln>
          </p:spPr>
          <p:style>
            <a:lnRef idx="3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1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28" name="Rectangle 27"/>
            <p:cNvSpPr/>
            <p:nvPr/>
          </p:nvSpPr>
          <p:spPr>
            <a:xfrm>
              <a:off x="3771705" y="2045505"/>
              <a:ext cx="2348373" cy="715967"/>
            </a:xfrm>
            <a:prstGeom prst="rect">
              <a:avLst/>
            </a:prstGeom>
            <a:ln>
              <a:solidFill>
                <a:srgbClr val="7030A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9525" tIns="9525" rIns="9525" bIns="9525" numCol="1" spcCol="1270" anchor="ctr" anchorCtr="0">
              <a:noAutofit/>
            </a:bodyPr>
            <a:lstStyle/>
            <a:p>
              <a:pPr lvl="0" algn="ctr">
                <a:spcBef>
                  <a:spcPct val="0"/>
                </a:spcBef>
                <a:defRPr/>
              </a:pPr>
              <a:r>
                <a:rPr lang="en-GB" sz="2000" b="1" dirty="0">
                  <a:solidFill>
                    <a:srgbClr val="7030A0"/>
                  </a:solidFill>
                </a:rPr>
                <a:t>Transient</a:t>
              </a:r>
            </a:p>
            <a:p>
              <a:pPr algn="ctr">
                <a:spcBef>
                  <a:spcPct val="0"/>
                </a:spcBef>
                <a:defRPr/>
              </a:pPr>
              <a:r>
                <a:rPr lang="en-GB" sz="1500" b="1" dirty="0" err="1" smtClean="0">
                  <a:solidFill>
                    <a:schemeClr val="tx1"/>
                  </a:solidFill>
                </a:rPr>
                <a:t>SEU</a:t>
              </a:r>
              <a:r>
                <a:rPr lang="en-GB" sz="1500" b="1" dirty="0" smtClean="0">
                  <a:solidFill>
                    <a:schemeClr val="tx1"/>
                  </a:solidFill>
                </a:rPr>
                <a:t> </a:t>
              </a:r>
              <a:br>
                <a:rPr lang="en-GB" sz="1500" b="1" dirty="0" smtClean="0">
                  <a:solidFill>
                    <a:schemeClr val="tx1"/>
                  </a:solidFill>
                </a:rPr>
              </a:br>
              <a:r>
                <a:rPr lang="en-GB" sz="1500" b="1" dirty="0" err="1" smtClean="0">
                  <a:solidFill>
                    <a:schemeClr val="tx1"/>
                  </a:solidFill>
                </a:rPr>
                <a:t>SEFI</a:t>
              </a:r>
              <a:endParaRPr lang="en-GB" sz="1500" kern="1200" dirty="0" smtClean="0">
                <a:solidFill>
                  <a:schemeClr val="tx1"/>
                </a:solidFill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3397814" y="4451348"/>
            <a:ext cx="3409386" cy="1434780"/>
            <a:chOff x="3771705" y="3285982"/>
            <a:chExt cx="2348373" cy="2022531"/>
          </a:xfrm>
        </p:grpSpPr>
        <p:sp>
          <p:nvSpPr>
            <p:cNvPr id="30" name="Rectangle 29"/>
            <p:cNvSpPr/>
            <p:nvPr/>
          </p:nvSpPr>
          <p:spPr>
            <a:xfrm>
              <a:off x="3771705" y="3285982"/>
              <a:ext cx="2348373" cy="2022531"/>
            </a:xfrm>
            <a:prstGeom prst="rect">
              <a:avLst/>
            </a:prstGeom>
            <a:ln>
              <a:solidFill>
                <a:srgbClr val="7030A0"/>
              </a:solidFill>
            </a:ln>
          </p:spPr>
          <p:style>
            <a:lnRef idx="3">
              <a:schemeClr val="dk1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hemeClr val="lt1">
                <a:hueOff val="0"/>
                <a:satOff val="0"/>
                <a:lumOff val="0"/>
                <a:alphaOff val="0"/>
              </a:schemeClr>
            </a:fillRef>
            <a:effectRef idx="1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31" name="Rectangle 30"/>
            <p:cNvSpPr/>
            <p:nvPr/>
          </p:nvSpPr>
          <p:spPr>
            <a:xfrm>
              <a:off x="3771705" y="3285983"/>
              <a:ext cx="2348373" cy="2022530"/>
            </a:xfrm>
            <a:prstGeom prst="rect">
              <a:avLst/>
            </a:prstGeom>
            <a:ln>
              <a:solidFill>
                <a:srgbClr val="7030A0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1430" tIns="11430" rIns="11430" bIns="11430" numCol="1" spcCol="1270" anchor="ctr" anchorCtr="0">
              <a:noAutofit/>
            </a:bodyPr>
            <a:lstStyle/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800" b="1" kern="1200" dirty="0" smtClean="0">
                  <a:solidFill>
                    <a:srgbClr val="7030A0"/>
                  </a:solidFill>
                </a:rPr>
                <a:t>Destructive</a:t>
              </a:r>
            </a:p>
            <a:p>
              <a:pPr lvl="0" algn="ctr" defTabSz="8001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en-GB" sz="1600" b="1" kern="1200" dirty="0" err="1" smtClean="0">
                  <a:solidFill>
                    <a:schemeClr val="tx1"/>
                  </a:solidFill>
                </a:rPr>
                <a:t>SEL</a:t>
              </a:r>
              <a:r>
                <a:rPr lang="en-GB" sz="1600" b="1" kern="1200" dirty="0" smtClean="0">
                  <a:solidFill>
                    <a:schemeClr val="tx1"/>
                  </a:solidFill>
                </a:rPr>
                <a:t/>
              </a:r>
              <a:br>
                <a:rPr lang="en-GB" sz="1600" b="1" kern="1200" dirty="0" smtClean="0">
                  <a:solidFill>
                    <a:schemeClr val="tx1"/>
                  </a:solidFill>
                </a:rPr>
              </a:br>
              <a:r>
                <a:rPr lang="en-GB" sz="1600" b="1" kern="1200" dirty="0" smtClean="0">
                  <a:solidFill>
                    <a:schemeClr val="tx1"/>
                  </a:solidFill>
                </a:rPr>
                <a:t>SET  </a:t>
              </a:r>
              <a:r>
                <a:rPr lang="en-GB" sz="1600" b="1" kern="1200" dirty="0" smtClean="0">
                  <a:solidFill>
                    <a:schemeClr val="tx1"/>
                  </a:solidFill>
                </a:rPr>
                <a:t/>
              </a:r>
              <a:br>
                <a:rPr lang="en-GB" sz="1600" b="1" kern="1200" dirty="0" smtClean="0">
                  <a:solidFill>
                    <a:schemeClr val="tx1"/>
                  </a:solidFill>
                </a:rPr>
              </a:br>
              <a:r>
                <a:rPr lang="en-GB" sz="1600" b="1" kern="1200" dirty="0" smtClean="0">
                  <a:solidFill>
                    <a:schemeClr val="tx1"/>
                  </a:solidFill>
                </a:rPr>
                <a:t>   </a:t>
              </a:r>
              <a:r>
                <a:rPr lang="en-GB" sz="1600" b="1" kern="1200" dirty="0" err="1" smtClean="0">
                  <a:solidFill>
                    <a:schemeClr val="tx1"/>
                  </a:solidFill>
                </a:rPr>
                <a:t>SEGR</a:t>
              </a:r>
              <a:r>
                <a:rPr lang="en-GB" sz="1600" b="1" kern="1200" dirty="0" smtClean="0">
                  <a:solidFill>
                    <a:schemeClr val="tx1"/>
                  </a:solidFill>
                </a:rPr>
                <a:t/>
              </a:r>
              <a:br>
                <a:rPr lang="en-GB" sz="1600" b="1" kern="1200" dirty="0" smtClean="0">
                  <a:solidFill>
                    <a:schemeClr val="tx1"/>
                  </a:solidFill>
                </a:rPr>
              </a:br>
              <a:r>
                <a:rPr lang="en-GB" sz="1600" b="1" kern="1200" dirty="0" smtClean="0">
                  <a:solidFill>
                    <a:schemeClr val="tx1"/>
                  </a:solidFill>
                </a:rPr>
                <a:t>   </a:t>
              </a:r>
              <a:r>
                <a:rPr lang="en-GB" sz="1600" b="1" kern="1200" dirty="0" err="1" smtClean="0">
                  <a:solidFill>
                    <a:schemeClr val="tx1"/>
                  </a:solidFill>
                </a:rPr>
                <a:t>SEBO</a:t>
              </a:r>
              <a:endParaRPr lang="en-GB" sz="2400" kern="1200" dirty="0" smtClean="0">
                <a:solidFill>
                  <a:schemeClr val="tx1"/>
                </a:solidFill>
              </a:endParaRPr>
            </a:p>
          </p:txBody>
        </p:sp>
      </p:grpSp>
      <p:sp>
        <p:nvSpPr>
          <p:cNvPr id="48" name="Date Placeholder 3"/>
          <p:cNvSpPr>
            <a:spLocks noGrp="1"/>
          </p:cNvSpPr>
          <p:nvPr>
            <p:ph type="dt" sz="half" idx="2"/>
          </p:nvPr>
        </p:nvSpPr>
        <p:spPr>
          <a:xfrm>
            <a:off x="3238499" y="6312694"/>
            <a:ext cx="2647249" cy="539278"/>
          </a:xfrm>
        </p:spPr>
        <p:txBody>
          <a:bodyPr>
            <a:normAutofit/>
          </a:bodyPr>
          <a:lstStyle/>
          <a:p>
            <a:pPr marL="36576" indent="0" algn="ctr">
              <a:buNone/>
            </a:pPr>
            <a:r>
              <a:rPr lang="fr-CH" sz="900" i="1" dirty="0" smtClean="0">
                <a:solidFill>
                  <a:schemeClr val="bg1"/>
                </a:solidFill>
              </a:rPr>
              <a:t/>
            </a:r>
            <a:br>
              <a:rPr lang="fr-CH" sz="900" i="1" dirty="0" smtClean="0">
                <a:solidFill>
                  <a:schemeClr val="bg1"/>
                </a:solidFill>
              </a:rPr>
            </a:br>
            <a:r>
              <a:rPr lang="en-GB" i="1" dirty="0"/>
              <a:t>Automation Forum-electronics session</a:t>
            </a:r>
            <a:r>
              <a:rPr lang="fr-CH" sz="1000" i="1" dirty="0" smtClean="0">
                <a:solidFill>
                  <a:schemeClr val="bg1"/>
                </a:solidFill>
              </a:rPr>
              <a:t/>
            </a:r>
            <a:br>
              <a:rPr lang="fr-CH" sz="1000" i="1" dirty="0" smtClean="0">
                <a:solidFill>
                  <a:schemeClr val="bg1"/>
                </a:solidFill>
              </a:rPr>
            </a:br>
            <a:r>
              <a:rPr lang="en-US" sz="900" dirty="0" smtClean="0">
                <a:solidFill>
                  <a:schemeClr val="bg1"/>
                </a:solidFill>
              </a:rPr>
              <a:t>11/06/2014</a:t>
            </a:r>
            <a:endParaRPr lang="en-US" sz="900" dirty="0">
              <a:solidFill>
                <a:schemeClr val="bg1"/>
              </a:solidFill>
            </a:endParaRPr>
          </a:p>
        </p:txBody>
      </p:sp>
      <p:grpSp>
        <p:nvGrpSpPr>
          <p:cNvPr id="49" name="Group 48"/>
          <p:cNvGrpSpPr/>
          <p:nvPr/>
        </p:nvGrpSpPr>
        <p:grpSpPr>
          <a:xfrm>
            <a:off x="7005373" y="966881"/>
            <a:ext cx="1932886" cy="1381413"/>
            <a:chOff x="7005373" y="966881"/>
            <a:chExt cx="1932886" cy="1381413"/>
          </a:xfrm>
        </p:grpSpPr>
        <p:grpSp>
          <p:nvGrpSpPr>
            <p:cNvPr id="32" name="Group 31"/>
            <p:cNvGrpSpPr/>
            <p:nvPr/>
          </p:nvGrpSpPr>
          <p:grpSpPr>
            <a:xfrm>
              <a:off x="7005373" y="966881"/>
              <a:ext cx="1932886" cy="1381413"/>
              <a:chOff x="3818395" y="1195910"/>
              <a:chExt cx="2364079" cy="557996"/>
            </a:xfrm>
          </p:grpSpPr>
          <p:sp>
            <p:nvSpPr>
              <p:cNvPr id="33" name="Rectangle 32"/>
              <p:cNvSpPr/>
              <p:nvPr/>
            </p:nvSpPr>
            <p:spPr>
              <a:xfrm>
                <a:off x="3818395" y="1195910"/>
                <a:ext cx="2348373" cy="557996"/>
              </a:xfrm>
              <a:prstGeom prst="rect">
                <a:avLst/>
              </a:prstGeom>
            </p:spPr>
            <p:style>
              <a:lnRef idx="3">
                <a:schemeClr val="dk1">
                  <a:shade val="8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1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34" name="Rectangle 33"/>
              <p:cNvSpPr/>
              <p:nvPr/>
            </p:nvSpPr>
            <p:spPr>
              <a:xfrm>
                <a:off x="3834101" y="1195910"/>
                <a:ext cx="2348373" cy="55799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8890" tIns="8890" rIns="8890" bIns="8890" numCol="1" spcCol="1270" anchor="ctr" anchorCtr="0">
                <a:noAutofit/>
              </a:bodyPr>
              <a:lstStyle/>
              <a:p>
                <a:pPr lvl="0" defTabSz="6223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GB" sz="1200" dirty="0" smtClean="0"/>
                  <a:t>       </a:t>
                </a:r>
                <a:r>
                  <a:rPr lang="en-GB" sz="1200" b="1" dirty="0" smtClean="0">
                    <a:solidFill>
                      <a:schemeClr val="tx1"/>
                    </a:solidFill>
                  </a:rPr>
                  <a:t>MOS</a:t>
                </a:r>
              </a:p>
              <a:p>
                <a:pPr lvl="0" defTabSz="6223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GB" sz="1200" dirty="0"/>
              </a:p>
              <a:p>
                <a:pPr lvl="0" defTabSz="6223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endParaRPr lang="en-GB" sz="1200" dirty="0" smtClean="0"/>
              </a:p>
              <a:p>
                <a:pPr lvl="0" defTabSz="6223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GB" sz="1200" b="1" dirty="0" smtClean="0">
                    <a:solidFill>
                      <a:schemeClr val="tx1"/>
                    </a:solidFill>
                  </a:rPr>
                  <a:t>       </a:t>
                </a:r>
                <a:r>
                  <a:rPr lang="en-GB" sz="1200" b="1" dirty="0" err="1" smtClean="0">
                    <a:solidFill>
                      <a:schemeClr val="tx1"/>
                    </a:solidFill>
                  </a:rPr>
                  <a:t>Bipolars</a:t>
                </a:r>
                <a:endParaRPr lang="en-GB" sz="1200" b="1" kern="1200" dirty="0">
                  <a:solidFill>
                    <a:schemeClr val="tx1"/>
                  </a:solidFill>
                </a:endParaRPr>
              </a:p>
            </p:txBody>
          </p:sp>
        </p:grpSp>
        <p:pic>
          <p:nvPicPr>
            <p:cNvPr id="11266" name="Picture 2" descr="http://img.diytrade.com/cdimg/1138208/12425463/0/1270802066/MosFET_transistor_Item_IRF150N.jpg"/>
            <p:cNvPicPr>
              <a:picLocks noChangeAspect="1" noChangeArrowheads="1"/>
            </p:cNvPicPr>
            <p:nvPr/>
          </p:nvPicPr>
          <p:blipFill rotWithShape="1">
            <a:blip r:embed="rId2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1517" r="31483"/>
            <a:stretch/>
          </p:blipFill>
          <p:spPr bwMode="auto">
            <a:xfrm>
              <a:off x="7777220" y="1022744"/>
              <a:ext cx="266700" cy="72081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268" name="Picture 4" descr="http://static1.tme.eu/katalog_pics/a/6/2/a62aebfa695d0a82eb95eb6727bc6568/2n3906.jpg"/>
            <p:cNvPicPr>
              <a:picLocks noChangeAspect="1" noChangeArrowheads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626" t="8667" r="4749" b="8000"/>
            <a:stretch/>
          </p:blipFill>
          <p:spPr bwMode="auto">
            <a:xfrm rot="6993689">
              <a:off x="7938935" y="1586747"/>
              <a:ext cx="800100" cy="55794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0" name="Group 49"/>
          <p:cNvGrpSpPr/>
          <p:nvPr/>
        </p:nvGrpSpPr>
        <p:grpSpPr>
          <a:xfrm>
            <a:off x="7031054" y="2438400"/>
            <a:ext cx="1907206" cy="764943"/>
            <a:chOff x="7031054" y="2514600"/>
            <a:chExt cx="1907206" cy="761999"/>
          </a:xfrm>
        </p:grpSpPr>
        <p:grpSp>
          <p:nvGrpSpPr>
            <p:cNvPr id="38" name="Group 37"/>
            <p:cNvGrpSpPr/>
            <p:nvPr/>
          </p:nvGrpSpPr>
          <p:grpSpPr>
            <a:xfrm>
              <a:off x="7031054" y="2514600"/>
              <a:ext cx="1907206" cy="761999"/>
              <a:chOff x="3834101" y="1195910"/>
              <a:chExt cx="2348373" cy="557996"/>
            </a:xfrm>
          </p:grpSpPr>
          <p:sp>
            <p:nvSpPr>
              <p:cNvPr id="39" name="Rectangle 38"/>
              <p:cNvSpPr/>
              <p:nvPr/>
            </p:nvSpPr>
            <p:spPr>
              <a:xfrm>
                <a:off x="3834101" y="1195910"/>
                <a:ext cx="2348373" cy="557996"/>
              </a:xfrm>
              <a:prstGeom prst="rect">
                <a:avLst/>
              </a:prstGeom>
            </p:spPr>
            <p:style>
              <a:lnRef idx="3">
                <a:schemeClr val="dk1">
                  <a:shade val="8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1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40" name="Rectangle 39"/>
              <p:cNvSpPr/>
              <p:nvPr/>
            </p:nvSpPr>
            <p:spPr>
              <a:xfrm>
                <a:off x="3834101" y="1195910"/>
                <a:ext cx="2348373" cy="55799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8890" tIns="8890" rIns="8890" bIns="8890" numCol="1" spcCol="1270" anchor="ctr" anchorCtr="0">
                <a:noAutofit/>
              </a:bodyPr>
              <a:lstStyle/>
              <a:p>
                <a:pPr lvl="0" defTabSz="6223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GB" sz="1200" b="1" dirty="0" smtClean="0">
                    <a:solidFill>
                      <a:schemeClr val="tx1"/>
                    </a:solidFill>
                  </a:rPr>
                  <a:t>       </a:t>
                </a:r>
                <a:r>
                  <a:rPr lang="en-GB" sz="1200" b="1" dirty="0" err="1" smtClean="0">
                    <a:solidFill>
                      <a:schemeClr val="tx1"/>
                    </a:solidFill>
                  </a:rPr>
                  <a:t>Optoel</a:t>
                </a:r>
                <a:r>
                  <a:rPr lang="en-GB" sz="1200" b="1" dirty="0" smtClean="0">
                    <a:solidFill>
                      <a:schemeClr val="tx1"/>
                    </a:solidFill>
                  </a:rPr>
                  <a:t>.</a:t>
                </a:r>
                <a:endParaRPr lang="en-GB" sz="1200" b="1" kern="1200" dirty="0">
                  <a:solidFill>
                    <a:schemeClr val="tx1"/>
                  </a:solidFill>
                </a:endParaRPr>
              </a:p>
            </p:txBody>
          </p:sp>
        </p:grpSp>
        <p:pic>
          <p:nvPicPr>
            <p:cNvPr id="11270" name="Picture 6" descr="http://www.kdpof.com/wp-content/uploads/2012/09/Optical-transceivers.jpg"/>
            <p:cNvPicPr>
              <a:picLocks noChangeAspect="1" noChangeArrowheads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9775" b="59534"/>
            <a:stretch/>
          </p:blipFill>
          <p:spPr bwMode="auto">
            <a:xfrm>
              <a:off x="7965394" y="2546765"/>
              <a:ext cx="827582" cy="62441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51" name="Group 50"/>
          <p:cNvGrpSpPr/>
          <p:nvPr/>
        </p:nvGrpSpPr>
        <p:grpSpPr>
          <a:xfrm>
            <a:off x="7005372" y="3427310"/>
            <a:ext cx="1932888" cy="2463809"/>
            <a:chOff x="7005372" y="3427310"/>
            <a:chExt cx="1932888" cy="2463809"/>
          </a:xfrm>
        </p:grpSpPr>
        <p:grpSp>
          <p:nvGrpSpPr>
            <p:cNvPr id="45" name="Group 44"/>
            <p:cNvGrpSpPr/>
            <p:nvPr/>
          </p:nvGrpSpPr>
          <p:grpSpPr>
            <a:xfrm>
              <a:off x="7005372" y="3427310"/>
              <a:ext cx="1932888" cy="2463809"/>
              <a:chOff x="3818393" y="1195526"/>
              <a:chExt cx="2364081" cy="559586"/>
            </a:xfrm>
          </p:grpSpPr>
          <p:sp>
            <p:nvSpPr>
              <p:cNvPr id="46" name="Rectangle 45"/>
              <p:cNvSpPr>
                <a:spLocks noChangeAspect="1"/>
              </p:cNvSpPr>
              <p:nvPr/>
            </p:nvSpPr>
            <p:spPr>
              <a:xfrm>
                <a:off x="3834101" y="1195910"/>
                <a:ext cx="2348373" cy="558069"/>
              </a:xfrm>
              <a:prstGeom prst="rect">
                <a:avLst/>
              </a:prstGeom>
            </p:spPr>
            <p:style>
              <a:lnRef idx="3">
                <a:schemeClr val="dk1">
                  <a:shade val="80000"/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hueOff val="0"/>
                  <a:satOff val="0"/>
                  <a:lumOff val="0"/>
                  <a:alphaOff val="0"/>
                </a:schemeClr>
              </a:fillRef>
              <a:effectRef idx="1">
                <a:schemeClr val="lt1"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47" name="Rectangle 46"/>
              <p:cNvSpPr/>
              <p:nvPr/>
            </p:nvSpPr>
            <p:spPr>
              <a:xfrm>
                <a:off x="3818393" y="1195526"/>
                <a:ext cx="2348373" cy="559586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8890" tIns="8890" rIns="8890" bIns="8890" numCol="1" spcCol="1270" anchor="ctr" anchorCtr="0">
                <a:noAutofit/>
              </a:bodyPr>
              <a:lstStyle/>
              <a:p>
                <a:pPr lvl="0" defTabSz="62230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GB" sz="2000" b="1" dirty="0" smtClean="0">
                    <a:solidFill>
                      <a:schemeClr val="tx1"/>
                    </a:solidFill>
                  </a:rPr>
                  <a:t>    </a:t>
                </a:r>
                <a:r>
                  <a:rPr lang="en-GB" sz="2000" b="1" dirty="0" err="1" smtClean="0">
                    <a:solidFill>
                      <a:schemeClr val="tx1"/>
                    </a:solidFill>
                  </a:rPr>
                  <a:t>CMOS</a:t>
                </a:r>
                <a:endParaRPr lang="en-GB" sz="2000" b="1" kern="1200" dirty="0">
                  <a:solidFill>
                    <a:schemeClr val="tx1"/>
                  </a:solidFill>
                </a:endParaRPr>
              </a:p>
            </p:txBody>
          </p:sp>
        </p:grpSp>
        <p:pic>
          <p:nvPicPr>
            <p:cNvPr id="11272" name="Picture 8" descr="http://images.wisegeek.com/cmos-computer-chip.jpg"/>
            <p:cNvPicPr>
              <a:picLocks noChangeAspect="1" noChangeArrowheads="1"/>
            </p:cNvPicPr>
            <p:nvPr/>
          </p:nvPicPr>
          <p:blipFill rotWithShape="1">
            <a:blip r:embed="rId5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7930" t="10703" r="18871" b="5945"/>
            <a:stretch/>
          </p:blipFill>
          <p:spPr bwMode="auto">
            <a:xfrm>
              <a:off x="7493838" y="3609195"/>
              <a:ext cx="845147" cy="6175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274" name="Picture 10" descr="http://wimages.vr-zone.net/2013/07/Screen-Shot-2013-07-22-at-1.59.24-PM.png"/>
            <p:cNvPicPr>
              <a:picLocks noChangeAspect="1" noChangeArrowheads="1"/>
            </p:cNvPicPr>
            <p:nvPr/>
          </p:nvPicPr>
          <p:blipFill rotWithShape="1">
            <a:blip r:embed="rId6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509" t="4438" r="5129" b="5749"/>
            <a:stretch/>
          </p:blipFill>
          <p:spPr bwMode="auto">
            <a:xfrm>
              <a:off x="7462225" y="5168738"/>
              <a:ext cx="1044864" cy="58473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702793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Freeform 8"/>
          <p:cNvSpPr/>
          <p:nvPr/>
        </p:nvSpPr>
        <p:spPr>
          <a:xfrm rot="20771586">
            <a:off x="2063859" y="1734810"/>
            <a:ext cx="4233041" cy="3160986"/>
          </a:xfrm>
          <a:custGeom>
            <a:avLst/>
            <a:gdLst>
              <a:gd name="connsiteX0" fmla="*/ 315310 w 4233041"/>
              <a:gd name="connsiteY0" fmla="*/ 1095703 h 3160986"/>
              <a:gd name="connsiteX1" fmla="*/ 315310 w 4233041"/>
              <a:gd name="connsiteY1" fmla="*/ 1095703 h 3160986"/>
              <a:gd name="connsiteX2" fmla="*/ 394138 w 4233041"/>
              <a:gd name="connsiteY2" fmla="*/ 1079938 h 3160986"/>
              <a:gd name="connsiteX3" fmla="*/ 496614 w 4233041"/>
              <a:gd name="connsiteY3" fmla="*/ 1001110 h 3160986"/>
              <a:gd name="connsiteX4" fmla="*/ 520262 w 4233041"/>
              <a:gd name="connsiteY4" fmla="*/ 985345 h 3160986"/>
              <a:gd name="connsiteX5" fmla="*/ 528145 w 4233041"/>
              <a:gd name="connsiteY5" fmla="*/ 961696 h 3160986"/>
              <a:gd name="connsiteX6" fmla="*/ 567558 w 4233041"/>
              <a:gd name="connsiteY6" fmla="*/ 906517 h 3160986"/>
              <a:gd name="connsiteX7" fmla="*/ 599089 w 4233041"/>
              <a:gd name="connsiteY7" fmla="*/ 843455 h 3160986"/>
              <a:gd name="connsiteX8" fmla="*/ 638503 w 4233041"/>
              <a:gd name="connsiteY8" fmla="*/ 780393 h 3160986"/>
              <a:gd name="connsiteX9" fmla="*/ 677917 w 4233041"/>
              <a:gd name="connsiteY9" fmla="*/ 796158 h 3160986"/>
              <a:gd name="connsiteX10" fmla="*/ 693683 w 4233041"/>
              <a:gd name="connsiteY10" fmla="*/ 740979 h 3160986"/>
              <a:gd name="connsiteX11" fmla="*/ 717331 w 4233041"/>
              <a:gd name="connsiteY11" fmla="*/ 662151 h 3160986"/>
              <a:gd name="connsiteX12" fmla="*/ 733096 w 4233041"/>
              <a:gd name="connsiteY12" fmla="*/ 472965 h 3160986"/>
              <a:gd name="connsiteX13" fmla="*/ 748862 w 4233041"/>
              <a:gd name="connsiteY13" fmla="*/ 244365 h 3160986"/>
              <a:gd name="connsiteX14" fmla="*/ 756745 w 4233041"/>
              <a:gd name="connsiteY14" fmla="*/ 212834 h 3160986"/>
              <a:gd name="connsiteX15" fmla="*/ 764627 w 4233041"/>
              <a:gd name="connsiteY15" fmla="*/ 173420 h 3160986"/>
              <a:gd name="connsiteX16" fmla="*/ 819807 w 4233041"/>
              <a:gd name="connsiteY16" fmla="*/ 94593 h 3160986"/>
              <a:gd name="connsiteX17" fmla="*/ 835572 w 4233041"/>
              <a:gd name="connsiteY17" fmla="*/ 70945 h 3160986"/>
              <a:gd name="connsiteX18" fmla="*/ 882869 w 4233041"/>
              <a:gd name="connsiteY18" fmla="*/ 47296 h 3160986"/>
              <a:gd name="connsiteX19" fmla="*/ 969579 w 4233041"/>
              <a:gd name="connsiteY19" fmla="*/ 15765 h 3160986"/>
              <a:gd name="connsiteX20" fmla="*/ 1119351 w 4233041"/>
              <a:gd name="connsiteY20" fmla="*/ 0 h 3160986"/>
              <a:gd name="connsiteX21" fmla="*/ 1229710 w 4233041"/>
              <a:gd name="connsiteY21" fmla="*/ 7883 h 3160986"/>
              <a:gd name="connsiteX22" fmla="*/ 1269124 w 4233041"/>
              <a:gd name="connsiteY22" fmla="*/ 55179 h 3160986"/>
              <a:gd name="connsiteX23" fmla="*/ 1292772 w 4233041"/>
              <a:gd name="connsiteY23" fmla="*/ 70945 h 3160986"/>
              <a:gd name="connsiteX24" fmla="*/ 1316420 w 4233041"/>
              <a:gd name="connsiteY24" fmla="*/ 78827 h 3160986"/>
              <a:gd name="connsiteX25" fmla="*/ 1347951 w 4233041"/>
              <a:gd name="connsiteY25" fmla="*/ 94593 h 3160986"/>
              <a:gd name="connsiteX26" fmla="*/ 1426779 w 4233041"/>
              <a:gd name="connsiteY26" fmla="*/ 110358 h 3160986"/>
              <a:gd name="connsiteX27" fmla="*/ 1836683 w 4233041"/>
              <a:gd name="connsiteY27" fmla="*/ 102476 h 3160986"/>
              <a:gd name="connsiteX28" fmla="*/ 1978572 w 4233041"/>
              <a:gd name="connsiteY28" fmla="*/ 86710 h 3160986"/>
              <a:gd name="connsiteX29" fmla="*/ 2010103 w 4233041"/>
              <a:gd name="connsiteY29" fmla="*/ 78827 h 3160986"/>
              <a:gd name="connsiteX30" fmla="*/ 2104696 w 4233041"/>
              <a:gd name="connsiteY30" fmla="*/ 70945 h 3160986"/>
              <a:gd name="connsiteX31" fmla="*/ 2175641 w 4233041"/>
              <a:gd name="connsiteY31" fmla="*/ 63062 h 3160986"/>
              <a:gd name="connsiteX32" fmla="*/ 2262351 w 4233041"/>
              <a:gd name="connsiteY32" fmla="*/ 55179 h 3160986"/>
              <a:gd name="connsiteX33" fmla="*/ 2372710 w 4233041"/>
              <a:gd name="connsiteY33" fmla="*/ 39414 h 3160986"/>
              <a:gd name="connsiteX34" fmla="*/ 2443655 w 4233041"/>
              <a:gd name="connsiteY34" fmla="*/ 31531 h 3160986"/>
              <a:gd name="connsiteX35" fmla="*/ 2688020 w 4233041"/>
              <a:gd name="connsiteY35" fmla="*/ 47296 h 3160986"/>
              <a:gd name="connsiteX36" fmla="*/ 2735317 w 4233041"/>
              <a:gd name="connsiteY36" fmla="*/ 70945 h 3160986"/>
              <a:gd name="connsiteX37" fmla="*/ 2758965 w 4233041"/>
              <a:gd name="connsiteY37" fmla="*/ 94593 h 3160986"/>
              <a:gd name="connsiteX38" fmla="*/ 2814145 w 4233041"/>
              <a:gd name="connsiteY38" fmla="*/ 134007 h 3160986"/>
              <a:gd name="connsiteX39" fmla="*/ 2837793 w 4233041"/>
              <a:gd name="connsiteY39" fmla="*/ 141889 h 3160986"/>
              <a:gd name="connsiteX40" fmla="*/ 2877207 w 4233041"/>
              <a:gd name="connsiteY40" fmla="*/ 157655 h 3160986"/>
              <a:gd name="connsiteX41" fmla="*/ 3066393 w 4233041"/>
              <a:gd name="connsiteY41" fmla="*/ 149772 h 3160986"/>
              <a:gd name="connsiteX42" fmla="*/ 3129455 w 4233041"/>
              <a:gd name="connsiteY42" fmla="*/ 118241 h 3160986"/>
              <a:gd name="connsiteX43" fmla="*/ 3200400 w 4233041"/>
              <a:gd name="connsiteY43" fmla="*/ 94593 h 3160986"/>
              <a:gd name="connsiteX44" fmla="*/ 3318641 w 4233041"/>
              <a:gd name="connsiteY44" fmla="*/ 102476 h 3160986"/>
              <a:gd name="connsiteX45" fmla="*/ 3342289 w 4233041"/>
              <a:gd name="connsiteY45" fmla="*/ 110358 h 3160986"/>
              <a:gd name="connsiteX46" fmla="*/ 3452648 w 4233041"/>
              <a:gd name="connsiteY46" fmla="*/ 118241 h 3160986"/>
              <a:gd name="connsiteX47" fmla="*/ 3704896 w 4233041"/>
              <a:gd name="connsiteY47" fmla="*/ 126124 h 3160986"/>
              <a:gd name="connsiteX48" fmla="*/ 3728545 w 4233041"/>
              <a:gd name="connsiteY48" fmla="*/ 118241 h 3160986"/>
              <a:gd name="connsiteX49" fmla="*/ 3791607 w 4233041"/>
              <a:gd name="connsiteY49" fmla="*/ 149772 h 3160986"/>
              <a:gd name="connsiteX50" fmla="*/ 3846786 w 4233041"/>
              <a:gd name="connsiteY50" fmla="*/ 181303 h 3160986"/>
              <a:gd name="connsiteX51" fmla="*/ 3894083 w 4233041"/>
              <a:gd name="connsiteY51" fmla="*/ 220717 h 3160986"/>
              <a:gd name="connsiteX52" fmla="*/ 3909848 w 4233041"/>
              <a:gd name="connsiteY52" fmla="*/ 252248 h 3160986"/>
              <a:gd name="connsiteX53" fmla="*/ 3949262 w 4233041"/>
              <a:gd name="connsiteY53" fmla="*/ 299545 h 3160986"/>
              <a:gd name="connsiteX54" fmla="*/ 3972910 w 4233041"/>
              <a:gd name="connsiteY54" fmla="*/ 315310 h 3160986"/>
              <a:gd name="connsiteX55" fmla="*/ 3996558 w 4233041"/>
              <a:gd name="connsiteY55" fmla="*/ 323193 h 3160986"/>
              <a:gd name="connsiteX56" fmla="*/ 4020207 w 4233041"/>
              <a:gd name="connsiteY56" fmla="*/ 307427 h 3160986"/>
              <a:gd name="connsiteX57" fmla="*/ 4114800 w 4233041"/>
              <a:gd name="connsiteY57" fmla="*/ 323193 h 3160986"/>
              <a:gd name="connsiteX58" fmla="*/ 4146331 w 4233041"/>
              <a:gd name="connsiteY58" fmla="*/ 346841 h 3160986"/>
              <a:gd name="connsiteX59" fmla="*/ 4185745 w 4233041"/>
              <a:gd name="connsiteY59" fmla="*/ 402020 h 3160986"/>
              <a:gd name="connsiteX60" fmla="*/ 4193627 w 4233041"/>
              <a:gd name="connsiteY60" fmla="*/ 425669 h 3160986"/>
              <a:gd name="connsiteX61" fmla="*/ 4209393 w 4233041"/>
              <a:gd name="connsiteY61" fmla="*/ 449317 h 3160986"/>
              <a:gd name="connsiteX62" fmla="*/ 4217276 w 4233041"/>
              <a:gd name="connsiteY62" fmla="*/ 480848 h 3160986"/>
              <a:gd name="connsiteX63" fmla="*/ 4233041 w 4233041"/>
              <a:gd name="connsiteY63" fmla="*/ 512379 h 3160986"/>
              <a:gd name="connsiteX64" fmla="*/ 4225158 w 4233041"/>
              <a:gd name="connsiteY64" fmla="*/ 614855 h 3160986"/>
              <a:gd name="connsiteX65" fmla="*/ 4217276 w 4233041"/>
              <a:gd name="connsiteY65" fmla="*/ 638503 h 3160986"/>
              <a:gd name="connsiteX66" fmla="*/ 4146331 w 4233041"/>
              <a:gd name="connsiteY66" fmla="*/ 717331 h 3160986"/>
              <a:gd name="connsiteX67" fmla="*/ 4122683 w 4233041"/>
              <a:gd name="connsiteY67" fmla="*/ 733096 h 3160986"/>
              <a:gd name="connsiteX68" fmla="*/ 4067503 w 4233041"/>
              <a:gd name="connsiteY68" fmla="*/ 804041 h 3160986"/>
              <a:gd name="connsiteX69" fmla="*/ 4035972 w 4233041"/>
              <a:gd name="connsiteY69" fmla="*/ 851338 h 3160986"/>
              <a:gd name="connsiteX70" fmla="*/ 4028089 w 4233041"/>
              <a:gd name="connsiteY70" fmla="*/ 890751 h 3160986"/>
              <a:gd name="connsiteX71" fmla="*/ 4051738 w 4233041"/>
              <a:gd name="connsiteY71" fmla="*/ 977462 h 3160986"/>
              <a:gd name="connsiteX72" fmla="*/ 4075386 w 4233041"/>
              <a:gd name="connsiteY72" fmla="*/ 1001110 h 3160986"/>
              <a:gd name="connsiteX73" fmla="*/ 4114800 w 4233041"/>
              <a:gd name="connsiteY73" fmla="*/ 1095703 h 3160986"/>
              <a:gd name="connsiteX74" fmla="*/ 4154214 w 4233041"/>
              <a:gd name="connsiteY74" fmla="*/ 1190296 h 3160986"/>
              <a:gd name="connsiteX75" fmla="*/ 4169979 w 4233041"/>
              <a:gd name="connsiteY75" fmla="*/ 1213945 h 3160986"/>
              <a:gd name="connsiteX76" fmla="*/ 4177862 w 4233041"/>
              <a:gd name="connsiteY76" fmla="*/ 1245476 h 3160986"/>
              <a:gd name="connsiteX77" fmla="*/ 4177862 w 4233041"/>
              <a:gd name="connsiteY77" fmla="*/ 1474076 h 3160986"/>
              <a:gd name="connsiteX78" fmla="*/ 4162096 w 4233041"/>
              <a:gd name="connsiteY78" fmla="*/ 1521372 h 3160986"/>
              <a:gd name="connsiteX79" fmla="*/ 4138448 w 4233041"/>
              <a:gd name="connsiteY79" fmla="*/ 1608083 h 3160986"/>
              <a:gd name="connsiteX80" fmla="*/ 4122683 w 4233041"/>
              <a:gd name="connsiteY80" fmla="*/ 1631731 h 3160986"/>
              <a:gd name="connsiteX81" fmla="*/ 4083269 w 4233041"/>
              <a:gd name="connsiteY81" fmla="*/ 1663262 h 3160986"/>
              <a:gd name="connsiteX82" fmla="*/ 4035972 w 4233041"/>
              <a:gd name="connsiteY82" fmla="*/ 1726324 h 3160986"/>
              <a:gd name="connsiteX83" fmla="*/ 3972910 w 4233041"/>
              <a:gd name="connsiteY83" fmla="*/ 1797269 h 3160986"/>
              <a:gd name="connsiteX84" fmla="*/ 3957145 w 4233041"/>
              <a:gd name="connsiteY84" fmla="*/ 1828800 h 3160986"/>
              <a:gd name="connsiteX85" fmla="*/ 3941379 w 4233041"/>
              <a:gd name="connsiteY85" fmla="*/ 1891862 h 3160986"/>
              <a:gd name="connsiteX86" fmla="*/ 3917731 w 4233041"/>
              <a:gd name="connsiteY86" fmla="*/ 1954924 h 3160986"/>
              <a:gd name="connsiteX87" fmla="*/ 3909848 w 4233041"/>
              <a:gd name="connsiteY87" fmla="*/ 1994338 h 3160986"/>
              <a:gd name="connsiteX88" fmla="*/ 3894083 w 4233041"/>
              <a:gd name="connsiteY88" fmla="*/ 2041634 h 3160986"/>
              <a:gd name="connsiteX89" fmla="*/ 3870434 w 4233041"/>
              <a:gd name="connsiteY89" fmla="*/ 2144110 h 3160986"/>
              <a:gd name="connsiteX90" fmla="*/ 3862551 w 4233041"/>
              <a:gd name="connsiteY90" fmla="*/ 2175641 h 3160986"/>
              <a:gd name="connsiteX91" fmla="*/ 3854669 w 4233041"/>
              <a:gd name="connsiteY91" fmla="*/ 2215055 h 3160986"/>
              <a:gd name="connsiteX92" fmla="*/ 3838903 w 4233041"/>
              <a:gd name="connsiteY92" fmla="*/ 2246586 h 3160986"/>
              <a:gd name="connsiteX93" fmla="*/ 3831020 w 4233041"/>
              <a:gd name="connsiteY93" fmla="*/ 2301765 h 3160986"/>
              <a:gd name="connsiteX94" fmla="*/ 3815255 w 4233041"/>
              <a:gd name="connsiteY94" fmla="*/ 2333296 h 3160986"/>
              <a:gd name="connsiteX95" fmla="*/ 3783724 w 4233041"/>
              <a:gd name="connsiteY95" fmla="*/ 2388476 h 3160986"/>
              <a:gd name="connsiteX96" fmla="*/ 3752193 w 4233041"/>
              <a:gd name="connsiteY96" fmla="*/ 2451538 h 3160986"/>
              <a:gd name="connsiteX97" fmla="*/ 3728545 w 4233041"/>
              <a:gd name="connsiteY97" fmla="*/ 2475186 h 3160986"/>
              <a:gd name="connsiteX98" fmla="*/ 3712779 w 4233041"/>
              <a:gd name="connsiteY98" fmla="*/ 2498834 h 3160986"/>
              <a:gd name="connsiteX99" fmla="*/ 3681248 w 4233041"/>
              <a:gd name="connsiteY99" fmla="*/ 2609193 h 3160986"/>
              <a:gd name="connsiteX100" fmla="*/ 3673365 w 4233041"/>
              <a:gd name="connsiteY100" fmla="*/ 2656489 h 3160986"/>
              <a:gd name="connsiteX101" fmla="*/ 3665483 w 4233041"/>
              <a:gd name="connsiteY101" fmla="*/ 2829910 h 3160986"/>
              <a:gd name="connsiteX102" fmla="*/ 3657600 w 4233041"/>
              <a:gd name="connsiteY102" fmla="*/ 2869324 h 3160986"/>
              <a:gd name="connsiteX103" fmla="*/ 3641834 w 4233041"/>
              <a:gd name="connsiteY103" fmla="*/ 2892972 h 3160986"/>
              <a:gd name="connsiteX104" fmla="*/ 3610303 w 4233041"/>
              <a:gd name="connsiteY104" fmla="*/ 2924503 h 3160986"/>
              <a:gd name="connsiteX105" fmla="*/ 3531476 w 4233041"/>
              <a:gd name="connsiteY105" fmla="*/ 2948151 h 3160986"/>
              <a:gd name="connsiteX106" fmla="*/ 3499945 w 4233041"/>
              <a:gd name="connsiteY106" fmla="*/ 2956034 h 3160986"/>
              <a:gd name="connsiteX107" fmla="*/ 3468414 w 4233041"/>
              <a:gd name="connsiteY107" fmla="*/ 2971800 h 3160986"/>
              <a:gd name="connsiteX108" fmla="*/ 3444765 w 4233041"/>
              <a:gd name="connsiteY108" fmla="*/ 2979683 h 3160986"/>
              <a:gd name="connsiteX109" fmla="*/ 3326524 w 4233041"/>
              <a:gd name="connsiteY109" fmla="*/ 3003331 h 3160986"/>
              <a:gd name="connsiteX110" fmla="*/ 3294993 w 4233041"/>
              <a:gd name="connsiteY110" fmla="*/ 3019096 h 3160986"/>
              <a:gd name="connsiteX111" fmla="*/ 2995448 w 4233041"/>
              <a:gd name="connsiteY111" fmla="*/ 3003331 h 3160986"/>
              <a:gd name="connsiteX112" fmla="*/ 2490951 w 4233041"/>
              <a:gd name="connsiteY112" fmla="*/ 3011214 h 3160986"/>
              <a:gd name="connsiteX113" fmla="*/ 2420007 w 4233041"/>
              <a:gd name="connsiteY113" fmla="*/ 3026979 h 3160986"/>
              <a:gd name="connsiteX114" fmla="*/ 2388476 w 4233041"/>
              <a:gd name="connsiteY114" fmla="*/ 3042745 h 3160986"/>
              <a:gd name="connsiteX115" fmla="*/ 2372710 w 4233041"/>
              <a:gd name="connsiteY115" fmla="*/ 3066393 h 3160986"/>
              <a:gd name="connsiteX116" fmla="*/ 2325414 w 4233041"/>
              <a:gd name="connsiteY116" fmla="*/ 3090041 h 3160986"/>
              <a:gd name="connsiteX117" fmla="*/ 2262351 w 4233041"/>
              <a:gd name="connsiteY117" fmla="*/ 3129455 h 3160986"/>
              <a:gd name="connsiteX118" fmla="*/ 2238703 w 4233041"/>
              <a:gd name="connsiteY118" fmla="*/ 3145220 h 3160986"/>
              <a:gd name="connsiteX119" fmla="*/ 2136227 w 4233041"/>
              <a:gd name="connsiteY119" fmla="*/ 3160986 h 3160986"/>
              <a:gd name="connsiteX120" fmla="*/ 1789386 w 4233041"/>
              <a:gd name="connsiteY120" fmla="*/ 3153103 h 3160986"/>
              <a:gd name="connsiteX121" fmla="*/ 1726324 w 4233041"/>
              <a:gd name="connsiteY121" fmla="*/ 3145220 h 3160986"/>
              <a:gd name="connsiteX122" fmla="*/ 1631731 w 4233041"/>
              <a:gd name="connsiteY122" fmla="*/ 3129455 h 3160986"/>
              <a:gd name="connsiteX123" fmla="*/ 1537138 w 4233041"/>
              <a:gd name="connsiteY123" fmla="*/ 3113689 h 3160986"/>
              <a:gd name="connsiteX124" fmla="*/ 1458310 w 4233041"/>
              <a:gd name="connsiteY124" fmla="*/ 3082158 h 3160986"/>
              <a:gd name="connsiteX125" fmla="*/ 1411014 w 4233041"/>
              <a:gd name="connsiteY125" fmla="*/ 3074276 h 3160986"/>
              <a:gd name="connsiteX126" fmla="*/ 1371600 w 4233041"/>
              <a:gd name="connsiteY126" fmla="*/ 3066393 h 3160986"/>
              <a:gd name="connsiteX127" fmla="*/ 1340069 w 4233041"/>
              <a:gd name="connsiteY127" fmla="*/ 3058510 h 3160986"/>
              <a:gd name="connsiteX128" fmla="*/ 1269124 w 4233041"/>
              <a:gd name="connsiteY128" fmla="*/ 3050627 h 3160986"/>
              <a:gd name="connsiteX129" fmla="*/ 1237593 w 4233041"/>
              <a:gd name="connsiteY129" fmla="*/ 3042745 h 3160986"/>
              <a:gd name="connsiteX130" fmla="*/ 1143000 w 4233041"/>
              <a:gd name="connsiteY130" fmla="*/ 3034862 h 3160986"/>
              <a:gd name="connsiteX131" fmla="*/ 1111469 w 4233041"/>
              <a:gd name="connsiteY131" fmla="*/ 3019096 h 3160986"/>
              <a:gd name="connsiteX132" fmla="*/ 1024758 w 4233041"/>
              <a:gd name="connsiteY132" fmla="*/ 3003331 h 3160986"/>
              <a:gd name="connsiteX133" fmla="*/ 993227 w 4233041"/>
              <a:gd name="connsiteY133" fmla="*/ 2995448 h 3160986"/>
              <a:gd name="connsiteX134" fmla="*/ 922283 w 4233041"/>
              <a:gd name="connsiteY134" fmla="*/ 2979683 h 3160986"/>
              <a:gd name="connsiteX135" fmla="*/ 867103 w 4233041"/>
              <a:gd name="connsiteY135" fmla="*/ 2963917 h 3160986"/>
              <a:gd name="connsiteX136" fmla="*/ 819807 w 4233041"/>
              <a:gd name="connsiteY136" fmla="*/ 2956034 h 3160986"/>
              <a:gd name="connsiteX137" fmla="*/ 788276 w 4233041"/>
              <a:gd name="connsiteY137" fmla="*/ 2948151 h 3160986"/>
              <a:gd name="connsiteX138" fmla="*/ 748862 w 4233041"/>
              <a:gd name="connsiteY138" fmla="*/ 2940269 h 3160986"/>
              <a:gd name="connsiteX139" fmla="*/ 685800 w 4233041"/>
              <a:gd name="connsiteY139" fmla="*/ 2916620 h 3160986"/>
              <a:gd name="connsiteX140" fmla="*/ 622738 w 4233041"/>
              <a:gd name="connsiteY140" fmla="*/ 2877207 h 3160986"/>
              <a:gd name="connsiteX141" fmla="*/ 583324 w 4233041"/>
              <a:gd name="connsiteY141" fmla="*/ 2869324 h 3160986"/>
              <a:gd name="connsiteX142" fmla="*/ 520262 w 4233041"/>
              <a:gd name="connsiteY142" fmla="*/ 2837793 h 3160986"/>
              <a:gd name="connsiteX143" fmla="*/ 457200 w 4233041"/>
              <a:gd name="connsiteY143" fmla="*/ 2798379 h 3160986"/>
              <a:gd name="connsiteX144" fmla="*/ 425669 w 4233041"/>
              <a:gd name="connsiteY144" fmla="*/ 2790496 h 3160986"/>
              <a:gd name="connsiteX145" fmla="*/ 354724 w 4233041"/>
              <a:gd name="connsiteY145" fmla="*/ 2751083 h 3160986"/>
              <a:gd name="connsiteX146" fmla="*/ 323193 w 4233041"/>
              <a:gd name="connsiteY146" fmla="*/ 2743200 h 3160986"/>
              <a:gd name="connsiteX147" fmla="*/ 299545 w 4233041"/>
              <a:gd name="connsiteY147" fmla="*/ 2703786 h 3160986"/>
              <a:gd name="connsiteX148" fmla="*/ 275896 w 4233041"/>
              <a:gd name="connsiteY148" fmla="*/ 2695903 h 3160986"/>
              <a:gd name="connsiteX149" fmla="*/ 268014 w 4233041"/>
              <a:gd name="connsiteY149" fmla="*/ 2672255 h 3160986"/>
              <a:gd name="connsiteX150" fmla="*/ 252248 w 4233041"/>
              <a:gd name="connsiteY150" fmla="*/ 2648607 h 3160986"/>
              <a:gd name="connsiteX151" fmla="*/ 268014 w 4233041"/>
              <a:gd name="connsiteY151" fmla="*/ 2530365 h 3160986"/>
              <a:gd name="connsiteX152" fmla="*/ 275896 w 4233041"/>
              <a:gd name="connsiteY152" fmla="*/ 2506717 h 3160986"/>
              <a:gd name="connsiteX153" fmla="*/ 331076 w 4233041"/>
              <a:gd name="connsiteY153" fmla="*/ 2412124 h 3160986"/>
              <a:gd name="connsiteX154" fmla="*/ 338958 w 4233041"/>
              <a:gd name="connsiteY154" fmla="*/ 2388476 h 3160986"/>
              <a:gd name="connsiteX155" fmla="*/ 370489 w 4233041"/>
              <a:gd name="connsiteY155" fmla="*/ 2333296 h 3160986"/>
              <a:gd name="connsiteX156" fmla="*/ 378372 w 4233041"/>
              <a:gd name="connsiteY156" fmla="*/ 2293883 h 3160986"/>
              <a:gd name="connsiteX157" fmla="*/ 386255 w 4233041"/>
              <a:gd name="connsiteY157" fmla="*/ 2183524 h 3160986"/>
              <a:gd name="connsiteX158" fmla="*/ 362607 w 4233041"/>
              <a:gd name="connsiteY158" fmla="*/ 2002220 h 3160986"/>
              <a:gd name="connsiteX159" fmla="*/ 346841 w 4233041"/>
              <a:gd name="connsiteY159" fmla="*/ 1970689 h 3160986"/>
              <a:gd name="connsiteX160" fmla="*/ 315310 w 4233041"/>
              <a:gd name="connsiteY160" fmla="*/ 1891862 h 3160986"/>
              <a:gd name="connsiteX161" fmla="*/ 291662 w 4233041"/>
              <a:gd name="connsiteY161" fmla="*/ 1868214 h 3160986"/>
              <a:gd name="connsiteX162" fmla="*/ 260131 w 4233041"/>
              <a:gd name="connsiteY162" fmla="*/ 1805151 h 3160986"/>
              <a:gd name="connsiteX163" fmla="*/ 181303 w 4233041"/>
              <a:gd name="connsiteY163" fmla="*/ 1726324 h 3160986"/>
              <a:gd name="connsiteX164" fmla="*/ 149772 w 4233041"/>
              <a:gd name="connsiteY164" fmla="*/ 1671145 h 3160986"/>
              <a:gd name="connsiteX165" fmla="*/ 126124 w 4233041"/>
              <a:gd name="connsiteY165" fmla="*/ 1639614 h 3160986"/>
              <a:gd name="connsiteX166" fmla="*/ 94593 w 4233041"/>
              <a:gd name="connsiteY166" fmla="*/ 1623848 h 3160986"/>
              <a:gd name="connsiteX167" fmla="*/ 39414 w 4233041"/>
              <a:gd name="connsiteY167" fmla="*/ 1545020 h 3160986"/>
              <a:gd name="connsiteX168" fmla="*/ 7883 w 4233041"/>
              <a:gd name="connsiteY168" fmla="*/ 1474076 h 3160986"/>
              <a:gd name="connsiteX169" fmla="*/ 0 w 4233041"/>
              <a:gd name="connsiteY169" fmla="*/ 1442545 h 3160986"/>
              <a:gd name="connsiteX170" fmla="*/ 7883 w 4233041"/>
              <a:gd name="connsiteY170" fmla="*/ 1316420 h 3160986"/>
              <a:gd name="connsiteX171" fmla="*/ 31531 w 4233041"/>
              <a:gd name="connsiteY171" fmla="*/ 1277007 h 3160986"/>
              <a:gd name="connsiteX172" fmla="*/ 78827 w 4233041"/>
              <a:gd name="connsiteY172" fmla="*/ 1221827 h 3160986"/>
              <a:gd name="connsiteX173" fmla="*/ 126124 w 4233041"/>
              <a:gd name="connsiteY173" fmla="*/ 1182414 h 3160986"/>
              <a:gd name="connsiteX174" fmla="*/ 157655 w 4233041"/>
              <a:gd name="connsiteY174" fmla="*/ 1158765 h 3160986"/>
              <a:gd name="connsiteX175" fmla="*/ 181303 w 4233041"/>
              <a:gd name="connsiteY175" fmla="*/ 1135117 h 3160986"/>
              <a:gd name="connsiteX176" fmla="*/ 228600 w 4233041"/>
              <a:gd name="connsiteY176" fmla="*/ 1119351 h 3160986"/>
              <a:gd name="connsiteX177" fmla="*/ 275896 w 4233041"/>
              <a:gd name="connsiteY177" fmla="*/ 1095703 h 3160986"/>
              <a:gd name="connsiteX178" fmla="*/ 299545 w 4233041"/>
              <a:gd name="connsiteY178" fmla="*/ 1103586 h 3160986"/>
              <a:gd name="connsiteX179" fmla="*/ 354724 w 4233041"/>
              <a:gd name="connsiteY179" fmla="*/ 1095703 h 3160986"/>
              <a:gd name="connsiteX180" fmla="*/ 370489 w 4233041"/>
              <a:gd name="connsiteY180" fmla="*/ 1095703 h 31609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</a:cxnLst>
            <a:rect l="l" t="t" r="r" b="b"/>
            <a:pathLst>
              <a:path w="4233041" h="3160986">
                <a:moveTo>
                  <a:pt x="315310" y="1095703"/>
                </a:moveTo>
                <a:lnTo>
                  <a:pt x="315310" y="1095703"/>
                </a:lnTo>
                <a:cubicBezTo>
                  <a:pt x="341586" y="1090448"/>
                  <a:pt x="369442" y="1090336"/>
                  <a:pt x="394138" y="1079938"/>
                </a:cubicBezTo>
                <a:cubicBezTo>
                  <a:pt x="462867" y="1051000"/>
                  <a:pt x="452613" y="1038825"/>
                  <a:pt x="496614" y="1001110"/>
                </a:cubicBezTo>
                <a:cubicBezTo>
                  <a:pt x="503807" y="994945"/>
                  <a:pt x="512379" y="990600"/>
                  <a:pt x="520262" y="985345"/>
                </a:cubicBezTo>
                <a:cubicBezTo>
                  <a:pt x="522890" y="977462"/>
                  <a:pt x="524022" y="968911"/>
                  <a:pt x="528145" y="961696"/>
                </a:cubicBezTo>
                <a:cubicBezTo>
                  <a:pt x="576277" y="877464"/>
                  <a:pt x="530949" y="973634"/>
                  <a:pt x="567558" y="906517"/>
                </a:cubicBezTo>
                <a:cubicBezTo>
                  <a:pt x="578812" y="885885"/>
                  <a:pt x="586052" y="863009"/>
                  <a:pt x="599089" y="843455"/>
                </a:cubicBezTo>
                <a:cubicBezTo>
                  <a:pt x="623354" y="807059"/>
                  <a:pt x="609981" y="827931"/>
                  <a:pt x="638503" y="780393"/>
                </a:cubicBezTo>
                <a:cubicBezTo>
                  <a:pt x="651641" y="785648"/>
                  <a:pt x="666403" y="804382"/>
                  <a:pt x="677917" y="796158"/>
                </a:cubicBezTo>
                <a:cubicBezTo>
                  <a:pt x="693483" y="785040"/>
                  <a:pt x="689044" y="759537"/>
                  <a:pt x="693683" y="740979"/>
                </a:cubicBezTo>
                <a:cubicBezTo>
                  <a:pt x="711447" y="669922"/>
                  <a:pt x="689083" y="732770"/>
                  <a:pt x="717331" y="662151"/>
                </a:cubicBezTo>
                <a:cubicBezTo>
                  <a:pt x="732288" y="557455"/>
                  <a:pt x="722327" y="638092"/>
                  <a:pt x="733096" y="472965"/>
                </a:cubicBezTo>
                <a:cubicBezTo>
                  <a:pt x="738067" y="396746"/>
                  <a:pt x="741947" y="320432"/>
                  <a:pt x="748862" y="244365"/>
                </a:cubicBezTo>
                <a:cubicBezTo>
                  <a:pt x="749843" y="233576"/>
                  <a:pt x="754395" y="223410"/>
                  <a:pt x="756745" y="212834"/>
                </a:cubicBezTo>
                <a:cubicBezTo>
                  <a:pt x="759651" y="199755"/>
                  <a:pt x="759651" y="185860"/>
                  <a:pt x="764627" y="173420"/>
                </a:cubicBezTo>
                <a:cubicBezTo>
                  <a:pt x="776528" y="143667"/>
                  <a:pt x="801112" y="119521"/>
                  <a:pt x="819807" y="94593"/>
                </a:cubicBezTo>
                <a:cubicBezTo>
                  <a:pt x="825491" y="87014"/>
                  <a:pt x="827993" y="76629"/>
                  <a:pt x="835572" y="70945"/>
                </a:cubicBezTo>
                <a:cubicBezTo>
                  <a:pt x="849673" y="60369"/>
                  <a:pt x="866822" y="54590"/>
                  <a:pt x="882869" y="47296"/>
                </a:cubicBezTo>
                <a:cubicBezTo>
                  <a:pt x="895014" y="41776"/>
                  <a:pt x="959006" y="16726"/>
                  <a:pt x="969579" y="15765"/>
                </a:cubicBezTo>
                <a:cubicBezTo>
                  <a:pt x="1077386" y="5965"/>
                  <a:pt x="1027491" y="11483"/>
                  <a:pt x="1119351" y="0"/>
                </a:cubicBezTo>
                <a:cubicBezTo>
                  <a:pt x="1156137" y="2628"/>
                  <a:pt x="1193708" y="-117"/>
                  <a:pt x="1229710" y="7883"/>
                </a:cubicBezTo>
                <a:cubicBezTo>
                  <a:pt x="1280689" y="19212"/>
                  <a:pt x="1248990" y="30012"/>
                  <a:pt x="1269124" y="55179"/>
                </a:cubicBezTo>
                <a:cubicBezTo>
                  <a:pt x="1275042" y="62577"/>
                  <a:pt x="1284298" y="66708"/>
                  <a:pt x="1292772" y="70945"/>
                </a:cubicBezTo>
                <a:cubicBezTo>
                  <a:pt x="1300204" y="74661"/>
                  <a:pt x="1308783" y="75554"/>
                  <a:pt x="1316420" y="78827"/>
                </a:cubicBezTo>
                <a:cubicBezTo>
                  <a:pt x="1327221" y="83456"/>
                  <a:pt x="1336948" y="90467"/>
                  <a:pt x="1347951" y="94593"/>
                </a:cubicBezTo>
                <a:cubicBezTo>
                  <a:pt x="1366767" y="101649"/>
                  <a:pt x="1410429" y="107633"/>
                  <a:pt x="1426779" y="110358"/>
                </a:cubicBezTo>
                <a:lnTo>
                  <a:pt x="1836683" y="102476"/>
                </a:lnTo>
                <a:cubicBezTo>
                  <a:pt x="1851742" y="101990"/>
                  <a:pt x="1957374" y="90243"/>
                  <a:pt x="1978572" y="86710"/>
                </a:cubicBezTo>
                <a:cubicBezTo>
                  <a:pt x="1989258" y="84929"/>
                  <a:pt x="1999353" y="80171"/>
                  <a:pt x="2010103" y="78827"/>
                </a:cubicBezTo>
                <a:cubicBezTo>
                  <a:pt x="2041499" y="74903"/>
                  <a:pt x="2073198" y="73945"/>
                  <a:pt x="2104696" y="70945"/>
                </a:cubicBezTo>
                <a:cubicBezTo>
                  <a:pt x="2128383" y="68689"/>
                  <a:pt x="2151965" y="65430"/>
                  <a:pt x="2175641" y="63062"/>
                </a:cubicBezTo>
                <a:lnTo>
                  <a:pt x="2262351" y="55179"/>
                </a:lnTo>
                <a:cubicBezTo>
                  <a:pt x="2393097" y="41416"/>
                  <a:pt x="2265419" y="53719"/>
                  <a:pt x="2372710" y="39414"/>
                </a:cubicBezTo>
                <a:cubicBezTo>
                  <a:pt x="2396295" y="36269"/>
                  <a:pt x="2420007" y="34159"/>
                  <a:pt x="2443655" y="31531"/>
                </a:cubicBezTo>
                <a:cubicBezTo>
                  <a:pt x="2525110" y="36786"/>
                  <a:pt x="2606712" y="40122"/>
                  <a:pt x="2688020" y="47296"/>
                </a:cubicBezTo>
                <a:cubicBezTo>
                  <a:pt x="2703926" y="48699"/>
                  <a:pt x="2723831" y="61373"/>
                  <a:pt x="2735317" y="70945"/>
                </a:cubicBezTo>
                <a:cubicBezTo>
                  <a:pt x="2743881" y="78082"/>
                  <a:pt x="2750501" y="87338"/>
                  <a:pt x="2758965" y="94593"/>
                </a:cubicBezTo>
                <a:cubicBezTo>
                  <a:pt x="2763963" y="98877"/>
                  <a:pt x="2804164" y="129017"/>
                  <a:pt x="2814145" y="134007"/>
                </a:cubicBezTo>
                <a:cubicBezTo>
                  <a:pt x="2821577" y="137723"/>
                  <a:pt x="2830013" y="138972"/>
                  <a:pt x="2837793" y="141889"/>
                </a:cubicBezTo>
                <a:cubicBezTo>
                  <a:pt x="2851042" y="146857"/>
                  <a:pt x="2864069" y="152400"/>
                  <a:pt x="2877207" y="157655"/>
                </a:cubicBezTo>
                <a:cubicBezTo>
                  <a:pt x="2940269" y="155027"/>
                  <a:pt x="3003611" y="156267"/>
                  <a:pt x="3066393" y="149772"/>
                </a:cubicBezTo>
                <a:cubicBezTo>
                  <a:pt x="3094824" y="146831"/>
                  <a:pt x="3107276" y="130915"/>
                  <a:pt x="3129455" y="118241"/>
                </a:cubicBezTo>
                <a:cubicBezTo>
                  <a:pt x="3164599" y="98158"/>
                  <a:pt x="3159007" y="102872"/>
                  <a:pt x="3200400" y="94593"/>
                </a:cubicBezTo>
                <a:cubicBezTo>
                  <a:pt x="3239814" y="97221"/>
                  <a:pt x="3279381" y="98114"/>
                  <a:pt x="3318641" y="102476"/>
                </a:cubicBezTo>
                <a:cubicBezTo>
                  <a:pt x="3326899" y="103394"/>
                  <a:pt x="3334037" y="109387"/>
                  <a:pt x="3342289" y="110358"/>
                </a:cubicBezTo>
                <a:cubicBezTo>
                  <a:pt x="3378916" y="114667"/>
                  <a:pt x="3415862" y="115613"/>
                  <a:pt x="3452648" y="118241"/>
                </a:cubicBezTo>
                <a:cubicBezTo>
                  <a:pt x="3576942" y="149316"/>
                  <a:pt x="3494061" y="134909"/>
                  <a:pt x="3704896" y="126124"/>
                </a:cubicBezTo>
                <a:cubicBezTo>
                  <a:pt x="3712779" y="123496"/>
                  <a:pt x="3720236" y="118241"/>
                  <a:pt x="3728545" y="118241"/>
                </a:cubicBezTo>
                <a:cubicBezTo>
                  <a:pt x="3745836" y="118241"/>
                  <a:pt x="3783591" y="145319"/>
                  <a:pt x="3791607" y="149772"/>
                </a:cubicBezTo>
                <a:cubicBezTo>
                  <a:pt x="3814733" y="162620"/>
                  <a:pt x="3826968" y="164788"/>
                  <a:pt x="3846786" y="181303"/>
                </a:cubicBezTo>
                <a:cubicBezTo>
                  <a:pt x="3907483" y="231883"/>
                  <a:pt x="3835365" y="181572"/>
                  <a:pt x="3894083" y="220717"/>
                </a:cubicBezTo>
                <a:cubicBezTo>
                  <a:pt x="3899338" y="231227"/>
                  <a:pt x="3904018" y="242045"/>
                  <a:pt x="3909848" y="252248"/>
                </a:cubicBezTo>
                <a:cubicBezTo>
                  <a:pt x="3921120" y="271974"/>
                  <a:pt x="3931480" y="284726"/>
                  <a:pt x="3949262" y="299545"/>
                </a:cubicBezTo>
                <a:cubicBezTo>
                  <a:pt x="3956540" y="305610"/>
                  <a:pt x="3964436" y="311073"/>
                  <a:pt x="3972910" y="315310"/>
                </a:cubicBezTo>
                <a:cubicBezTo>
                  <a:pt x="3980342" y="319026"/>
                  <a:pt x="3988675" y="320565"/>
                  <a:pt x="3996558" y="323193"/>
                </a:cubicBezTo>
                <a:cubicBezTo>
                  <a:pt x="4004441" y="317938"/>
                  <a:pt x="4010766" y="308214"/>
                  <a:pt x="4020207" y="307427"/>
                </a:cubicBezTo>
                <a:cubicBezTo>
                  <a:pt x="4062447" y="303907"/>
                  <a:pt x="4081487" y="312089"/>
                  <a:pt x="4114800" y="323193"/>
                </a:cubicBezTo>
                <a:cubicBezTo>
                  <a:pt x="4125310" y="331076"/>
                  <a:pt x="4137041" y="337551"/>
                  <a:pt x="4146331" y="346841"/>
                </a:cubicBezTo>
                <a:cubicBezTo>
                  <a:pt x="4156105" y="356615"/>
                  <a:pt x="4176795" y="388595"/>
                  <a:pt x="4185745" y="402020"/>
                </a:cubicBezTo>
                <a:cubicBezTo>
                  <a:pt x="4188372" y="409903"/>
                  <a:pt x="4189911" y="418237"/>
                  <a:pt x="4193627" y="425669"/>
                </a:cubicBezTo>
                <a:cubicBezTo>
                  <a:pt x="4197864" y="434143"/>
                  <a:pt x="4205661" y="440609"/>
                  <a:pt x="4209393" y="449317"/>
                </a:cubicBezTo>
                <a:cubicBezTo>
                  <a:pt x="4213661" y="459275"/>
                  <a:pt x="4213472" y="470704"/>
                  <a:pt x="4217276" y="480848"/>
                </a:cubicBezTo>
                <a:cubicBezTo>
                  <a:pt x="4221402" y="491851"/>
                  <a:pt x="4227786" y="501869"/>
                  <a:pt x="4233041" y="512379"/>
                </a:cubicBezTo>
                <a:cubicBezTo>
                  <a:pt x="4230413" y="546538"/>
                  <a:pt x="4229407" y="580860"/>
                  <a:pt x="4225158" y="614855"/>
                </a:cubicBezTo>
                <a:cubicBezTo>
                  <a:pt x="4224127" y="623100"/>
                  <a:pt x="4220992" y="631071"/>
                  <a:pt x="4217276" y="638503"/>
                </a:cubicBezTo>
                <a:cubicBezTo>
                  <a:pt x="4204040" y="664975"/>
                  <a:pt x="4161645" y="707122"/>
                  <a:pt x="4146331" y="717331"/>
                </a:cubicBezTo>
                <a:cubicBezTo>
                  <a:pt x="4138448" y="722586"/>
                  <a:pt x="4129056" y="726086"/>
                  <a:pt x="4122683" y="733096"/>
                </a:cubicBezTo>
                <a:cubicBezTo>
                  <a:pt x="4102530" y="755264"/>
                  <a:pt x="4084121" y="779113"/>
                  <a:pt x="4067503" y="804041"/>
                </a:cubicBezTo>
                <a:lnTo>
                  <a:pt x="4035972" y="851338"/>
                </a:lnTo>
                <a:cubicBezTo>
                  <a:pt x="4033344" y="864476"/>
                  <a:pt x="4028089" y="877353"/>
                  <a:pt x="4028089" y="890751"/>
                </a:cubicBezTo>
                <a:cubicBezTo>
                  <a:pt x="4028089" y="921363"/>
                  <a:pt x="4033699" y="952208"/>
                  <a:pt x="4051738" y="977462"/>
                </a:cubicBezTo>
                <a:cubicBezTo>
                  <a:pt x="4058218" y="986533"/>
                  <a:pt x="4067503" y="993227"/>
                  <a:pt x="4075386" y="1001110"/>
                </a:cubicBezTo>
                <a:cubicBezTo>
                  <a:pt x="4106036" y="1062413"/>
                  <a:pt x="4077767" y="1003122"/>
                  <a:pt x="4114800" y="1095703"/>
                </a:cubicBezTo>
                <a:cubicBezTo>
                  <a:pt x="4127486" y="1127418"/>
                  <a:pt x="4135267" y="1161874"/>
                  <a:pt x="4154214" y="1190296"/>
                </a:cubicBezTo>
                <a:lnTo>
                  <a:pt x="4169979" y="1213945"/>
                </a:lnTo>
                <a:cubicBezTo>
                  <a:pt x="4172607" y="1224455"/>
                  <a:pt x="4176081" y="1234790"/>
                  <a:pt x="4177862" y="1245476"/>
                </a:cubicBezTo>
                <a:cubicBezTo>
                  <a:pt x="4191834" y="1329307"/>
                  <a:pt x="4188742" y="1376160"/>
                  <a:pt x="4177862" y="1474076"/>
                </a:cubicBezTo>
                <a:cubicBezTo>
                  <a:pt x="4176027" y="1490593"/>
                  <a:pt x="4166469" y="1505339"/>
                  <a:pt x="4162096" y="1521372"/>
                </a:cubicBezTo>
                <a:cubicBezTo>
                  <a:pt x="4149003" y="1569381"/>
                  <a:pt x="4160873" y="1557628"/>
                  <a:pt x="4138448" y="1608083"/>
                </a:cubicBezTo>
                <a:cubicBezTo>
                  <a:pt x="4134600" y="1616740"/>
                  <a:pt x="4129382" y="1625032"/>
                  <a:pt x="4122683" y="1631731"/>
                </a:cubicBezTo>
                <a:cubicBezTo>
                  <a:pt x="4110786" y="1643628"/>
                  <a:pt x="4094638" y="1650860"/>
                  <a:pt x="4083269" y="1663262"/>
                </a:cubicBezTo>
                <a:cubicBezTo>
                  <a:pt x="4065514" y="1682631"/>
                  <a:pt x="4054552" y="1707744"/>
                  <a:pt x="4035972" y="1726324"/>
                </a:cubicBezTo>
                <a:cubicBezTo>
                  <a:pt x="4004047" y="1758249"/>
                  <a:pt x="3991665" y="1764447"/>
                  <a:pt x="3972910" y="1797269"/>
                </a:cubicBezTo>
                <a:cubicBezTo>
                  <a:pt x="3967080" y="1807472"/>
                  <a:pt x="3962400" y="1818290"/>
                  <a:pt x="3957145" y="1828800"/>
                </a:cubicBezTo>
                <a:cubicBezTo>
                  <a:pt x="3952517" y="1851937"/>
                  <a:pt x="3950470" y="1870651"/>
                  <a:pt x="3941379" y="1891862"/>
                </a:cubicBezTo>
                <a:cubicBezTo>
                  <a:pt x="3920285" y="1941081"/>
                  <a:pt x="3928910" y="1904619"/>
                  <a:pt x="3917731" y="1954924"/>
                </a:cubicBezTo>
                <a:cubicBezTo>
                  <a:pt x="3914824" y="1968003"/>
                  <a:pt x="3913373" y="1981412"/>
                  <a:pt x="3909848" y="1994338"/>
                </a:cubicBezTo>
                <a:cubicBezTo>
                  <a:pt x="3905476" y="2010371"/>
                  <a:pt x="3894083" y="2041634"/>
                  <a:pt x="3894083" y="2041634"/>
                </a:cubicBezTo>
                <a:cubicBezTo>
                  <a:pt x="3875784" y="2169723"/>
                  <a:pt x="3899290" y="2028691"/>
                  <a:pt x="3870434" y="2144110"/>
                </a:cubicBezTo>
                <a:cubicBezTo>
                  <a:pt x="3867806" y="2154620"/>
                  <a:pt x="3864901" y="2165065"/>
                  <a:pt x="3862551" y="2175641"/>
                </a:cubicBezTo>
                <a:cubicBezTo>
                  <a:pt x="3859645" y="2188720"/>
                  <a:pt x="3858906" y="2202344"/>
                  <a:pt x="3854669" y="2215055"/>
                </a:cubicBezTo>
                <a:cubicBezTo>
                  <a:pt x="3850953" y="2226203"/>
                  <a:pt x="3844158" y="2236076"/>
                  <a:pt x="3838903" y="2246586"/>
                </a:cubicBezTo>
                <a:cubicBezTo>
                  <a:pt x="3836275" y="2264979"/>
                  <a:pt x="3835909" y="2283840"/>
                  <a:pt x="3831020" y="2301765"/>
                </a:cubicBezTo>
                <a:cubicBezTo>
                  <a:pt x="3827928" y="2313102"/>
                  <a:pt x="3819884" y="2322495"/>
                  <a:pt x="3815255" y="2333296"/>
                </a:cubicBezTo>
                <a:cubicBezTo>
                  <a:pt x="3795193" y="2380107"/>
                  <a:pt x="3825044" y="2333382"/>
                  <a:pt x="3783724" y="2388476"/>
                </a:cubicBezTo>
                <a:cubicBezTo>
                  <a:pt x="3774025" y="2417572"/>
                  <a:pt x="3774531" y="2421754"/>
                  <a:pt x="3752193" y="2451538"/>
                </a:cubicBezTo>
                <a:cubicBezTo>
                  <a:pt x="3745504" y="2460456"/>
                  <a:pt x="3735682" y="2466622"/>
                  <a:pt x="3728545" y="2475186"/>
                </a:cubicBezTo>
                <a:cubicBezTo>
                  <a:pt x="3722480" y="2482464"/>
                  <a:pt x="3718034" y="2490951"/>
                  <a:pt x="3712779" y="2498834"/>
                </a:cubicBezTo>
                <a:cubicBezTo>
                  <a:pt x="3700285" y="2536317"/>
                  <a:pt x="3687846" y="2569606"/>
                  <a:pt x="3681248" y="2609193"/>
                </a:cubicBezTo>
                <a:lnTo>
                  <a:pt x="3673365" y="2656489"/>
                </a:lnTo>
                <a:cubicBezTo>
                  <a:pt x="3670738" y="2714296"/>
                  <a:pt x="3669758" y="2772201"/>
                  <a:pt x="3665483" y="2829910"/>
                </a:cubicBezTo>
                <a:cubicBezTo>
                  <a:pt x="3664493" y="2843272"/>
                  <a:pt x="3662305" y="2856779"/>
                  <a:pt x="3657600" y="2869324"/>
                </a:cubicBezTo>
                <a:cubicBezTo>
                  <a:pt x="3654273" y="2878195"/>
                  <a:pt x="3648000" y="2885779"/>
                  <a:pt x="3641834" y="2892972"/>
                </a:cubicBezTo>
                <a:cubicBezTo>
                  <a:pt x="3632161" y="2904257"/>
                  <a:pt x="3622670" y="2916258"/>
                  <a:pt x="3610303" y="2924503"/>
                </a:cubicBezTo>
                <a:cubicBezTo>
                  <a:pt x="3586745" y="2940208"/>
                  <a:pt x="3557973" y="2942263"/>
                  <a:pt x="3531476" y="2948151"/>
                </a:cubicBezTo>
                <a:cubicBezTo>
                  <a:pt x="3520900" y="2950501"/>
                  <a:pt x="3510089" y="2952230"/>
                  <a:pt x="3499945" y="2956034"/>
                </a:cubicBezTo>
                <a:cubicBezTo>
                  <a:pt x="3488942" y="2960160"/>
                  <a:pt x="3479215" y="2967171"/>
                  <a:pt x="3468414" y="2971800"/>
                </a:cubicBezTo>
                <a:cubicBezTo>
                  <a:pt x="3460776" y="2975073"/>
                  <a:pt x="3452782" y="2977497"/>
                  <a:pt x="3444765" y="2979683"/>
                </a:cubicBezTo>
                <a:cubicBezTo>
                  <a:pt x="3377871" y="2997926"/>
                  <a:pt x="3390982" y="2994122"/>
                  <a:pt x="3326524" y="3003331"/>
                </a:cubicBezTo>
                <a:cubicBezTo>
                  <a:pt x="3316014" y="3008586"/>
                  <a:pt x="3306739" y="3018760"/>
                  <a:pt x="3294993" y="3019096"/>
                </a:cubicBezTo>
                <a:cubicBezTo>
                  <a:pt x="3125350" y="3023943"/>
                  <a:pt x="3110037" y="3019701"/>
                  <a:pt x="2995448" y="3003331"/>
                </a:cubicBezTo>
                <a:lnTo>
                  <a:pt x="2490951" y="3011214"/>
                </a:lnTo>
                <a:cubicBezTo>
                  <a:pt x="2472388" y="3011744"/>
                  <a:pt x="2439619" y="3018574"/>
                  <a:pt x="2420007" y="3026979"/>
                </a:cubicBezTo>
                <a:cubicBezTo>
                  <a:pt x="2409206" y="3031608"/>
                  <a:pt x="2398986" y="3037490"/>
                  <a:pt x="2388476" y="3042745"/>
                </a:cubicBezTo>
                <a:cubicBezTo>
                  <a:pt x="2383221" y="3050628"/>
                  <a:pt x="2379409" y="3059694"/>
                  <a:pt x="2372710" y="3066393"/>
                </a:cubicBezTo>
                <a:cubicBezTo>
                  <a:pt x="2357430" y="3081673"/>
                  <a:pt x="2344647" y="3083630"/>
                  <a:pt x="2325414" y="3090041"/>
                </a:cubicBezTo>
                <a:cubicBezTo>
                  <a:pt x="2265128" y="3135255"/>
                  <a:pt x="2322945" y="3094830"/>
                  <a:pt x="2262351" y="3129455"/>
                </a:cubicBezTo>
                <a:cubicBezTo>
                  <a:pt x="2254125" y="3134155"/>
                  <a:pt x="2247691" y="3142224"/>
                  <a:pt x="2238703" y="3145220"/>
                </a:cubicBezTo>
                <a:cubicBezTo>
                  <a:pt x="2230498" y="3147955"/>
                  <a:pt x="2140480" y="3160378"/>
                  <a:pt x="2136227" y="3160986"/>
                </a:cubicBezTo>
                <a:lnTo>
                  <a:pt x="1789386" y="3153103"/>
                </a:lnTo>
                <a:cubicBezTo>
                  <a:pt x="1768217" y="3152289"/>
                  <a:pt x="1747322" y="3148020"/>
                  <a:pt x="1726324" y="3145220"/>
                </a:cubicBezTo>
                <a:cubicBezTo>
                  <a:pt x="1597506" y="3128045"/>
                  <a:pt x="1732901" y="3146317"/>
                  <a:pt x="1631731" y="3129455"/>
                </a:cubicBezTo>
                <a:cubicBezTo>
                  <a:pt x="1514408" y="3109901"/>
                  <a:pt x="1630017" y="3132266"/>
                  <a:pt x="1537138" y="3113689"/>
                </a:cubicBezTo>
                <a:cubicBezTo>
                  <a:pt x="1504521" y="3097381"/>
                  <a:pt x="1497270" y="3091898"/>
                  <a:pt x="1458310" y="3082158"/>
                </a:cubicBezTo>
                <a:cubicBezTo>
                  <a:pt x="1442804" y="3078282"/>
                  <a:pt x="1426739" y="3077135"/>
                  <a:pt x="1411014" y="3074276"/>
                </a:cubicBezTo>
                <a:cubicBezTo>
                  <a:pt x="1397832" y="3071879"/>
                  <a:pt x="1384679" y="3069300"/>
                  <a:pt x="1371600" y="3066393"/>
                </a:cubicBezTo>
                <a:cubicBezTo>
                  <a:pt x="1361024" y="3064043"/>
                  <a:pt x="1350777" y="3060157"/>
                  <a:pt x="1340069" y="3058510"/>
                </a:cubicBezTo>
                <a:cubicBezTo>
                  <a:pt x="1316552" y="3054892"/>
                  <a:pt x="1292772" y="3053255"/>
                  <a:pt x="1269124" y="3050627"/>
                </a:cubicBezTo>
                <a:cubicBezTo>
                  <a:pt x="1258614" y="3048000"/>
                  <a:pt x="1248343" y="3044089"/>
                  <a:pt x="1237593" y="3042745"/>
                </a:cubicBezTo>
                <a:cubicBezTo>
                  <a:pt x="1206197" y="3038821"/>
                  <a:pt x="1174098" y="3040693"/>
                  <a:pt x="1143000" y="3034862"/>
                </a:cubicBezTo>
                <a:cubicBezTo>
                  <a:pt x="1131450" y="3032696"/>
                  <a:pt x="1122617" y="3022812"/>
                  <a:pt x="1111469" y="3019096"/>
                </a:cubicBezTo>
                <a:cubicBezTo>
                  <a:pt x="1098796" y="3014872"/>
                  <a:pt x="1034673" y="3005314"/>
                  <a:pt x="1024758" y="3003331"/>
                </a:cubicBezTo>
                <a:cubicBezTo>
                  <a:pt x="1014135" y="3001206"/>
                  <a:pt x="1003783" y="2997884"/>
                  <a:pt x="993227" y="2995448"/>
                </a:cubicBezTo>
                <a:cubicBezTo>
                  <a:pt x="969623" y="2990001"/>
                  <a:pt x="945785" y="2985558"/>
                  <a:pt x="922283" y="2979683"/>
                </a:cubicBezTo>
                <a:cubicBezTo>
                  <a:pt x="862171" y="2964655"/>
                  <a:pt x="940835" y="2978664"/>
                  <a:pt x="867103" y="2963917"/>
                </a:cubicBezTo>
                <a:cubicBezTo>
                  <a:pt x="851431" y="2960782"/>
                  <a:pt x="835479" y="2959169"/>
                  <a:pt x="819807" y="2956034"/>
                </a:cubicBezTo>
                <a:cubicBezTo>
                  <a:pt x="809184" y="2953909"/>
                  <a:pt x="798852" y="2950501"/>
                  <a:pt x="788276" y="2948151"/>
                </a:cubicBezTo>
                <a:cubicBezTo>
                  <a:pt x="775197" y="2945245"/>
                  <a:pt x="762000" y="2942896"/>
                  <a:pt x="748862" y="2940269"/>
                </a:cubicBezTo>
                <a:cubicBezTo>
                  <a:pt x="700293" y="2907888"/>
                  <a:pt x="753982" y="2939347"/>
                  <a:pt x="685800" y="2916620"/>
                </a:cubicBezTo>
                <a:cubicBezTo>
                  <a:pt x="606761" y="2890274"/>
                  <a:pt x="703647" y="2913166"/>
                  <a:pt x="622738" y="2877207"/>
                </a:cubicBezTo>
                <a:cubicBezTo>
                  <a:pt x="610495" y="2871765"/>
                  <a:pt x="596462" y="2871952"/>
                  <a:pt x="583324" y="2869324"/>
                </a:cubicBezTo>
                <a:cubicBezTo>
                  <a:pt x="528536" y="2832797"/>
                  <a:pt x="597398" y="2876361"/>
                  <a:pt x="520262" y="2837793"/>
                </a:cubicBezTo>
                <a:cubicBezTo>
                  <a:pt x="456962" y="2806143"/>
                  <a:pt x="548248" y="2838845"/>
                  <a:pt x="457200" y="2798379"/>
                </a:cubicBezTo>
                <a:cubicBezTo>
                  <a:pt x="447300" y="2793979"/>
                  <a:pt x="435813" y="2794300"/>
                  <a:pt x="425669" y="2790496"/>
                </a:cubicBezTo>
                <a:cubicBezTo>
                  <a:pt x="376830" y="2772182"/>
                  <a:pt x="408913" y="2775167"/>
                  <a:pt x="354724" y="2751083"/>
                </a:cubicBezTo>
                <a:cubicBezTo>
                  <a:pt x="344824" y="2746683"/>
                  <a:pt x="333703" y="2745828"/>
                  <a:pt x="323193" y="2743200"/>
                </a:cubicBezTo>
                <a:cubicBezTo>
                  <a:pt x="315310" y="2730062"/>
                  <a:pt x="310379" y="2714620"/>
                  <a:pt x="299545" y="2703786"/>
                </a:cubicBezTo>
                <a:cubicBezTo>
                  <a:pt x="293669" y="2697910"/>
                  <a:pt x="281772" y="2701779"/>
                  <a:pt x="275896" y="2695903"/>
                </a:cubicBezTo>
                <a:cubicBezTo>
                  <a:pt x="270021" y="2690028"/>
                  <a:pt x="271730" y="2679687"/>
                  <a:pt x="268014" y="2672255"/>
                </a:cubicBezTo>
                <a:cubicBezTo>
                  <a:pt x="263777" y="2663781"/>
                  <a:pt x="257503" y="2656490"/>
                  <a:pt x="252248" y="2648607"/>
                </a:cubicBezTo>
                <a:cubicBezTo>
                  <a:pt x="257503" y="2609193"/>
                  <a:pt x="261477" y="2569587"/>
                  <a:pt x="268014" y="2530365"/>
                </a:cubicBezTo>
                <a:cubicBezTo>
                  <a:pt x="269380" y="2522169"/>
                  <a:pt x="272458" y="2514281"/>
                  <a:pt x="275896" y="2506717"/>
                </a:cubicBezTo>
                <a:cubicBezTo>
                  <a:pt x="304669" y="2443414"/>
                  <a:pt x="298152" y="2456022"/>
                  <a:pt x="331076" y="2412124"/>
                </a:cubicBezTo>
                <a:cubicBezTo>
                  <a:pt x="333703" y="2404241"/>
                  <a:pt x="335685" y="2396113"/>
                  <a:pt x="338958" y="2388476"/>
                </a:cubicBezTo>
                <a:cubicBezTo>
                  <a:pt x="350957" y="2360478"/>
                  <a:pt x="354659" y="2357043"/>
                  <a:pt x="370489" y="2333296"/>
                </a:cubicBezTo>
                <a:cubicBezTo>
                  <a:pt x="373117" y="2320158"/>
                  <a:pt x="376969" y="2307207"/>
                  <a:pt x="378372" y="2293883"/>
                </a:cubicBezTo>
                <a:cubicBezTo>
                  <a:pt x="382233" y="2257206"/>
                  <a:pt x="386255" y="2220404"/>
                  <a:pt x="386255" y="2183524"/>
                </a:cubicBezTo>
                <a:cubicBezTo>
                  <a:pt x="386255" y="2125461"/>
                  <a:pt x="380060" y="2058943"/>
                  <a:pt x="362607" y="2002220"/>
                </a:cubicBezTo>
                <a:cubicBezTo>
                  <a:pt x="359151" y="1990989"/>
                  <a:pt x="351205" y="1981600"/>
                  <a:pt x="346841" y="1970689"/>
                </a:cubicBezTo>
                <a:cubicBezTo>
                  <a:pt x="336397" y="1944578"/>
                  <a:pt x="332118" y="1915393"/>
                  <a:pt x="315310" y="1891862"/>
                </a:cubicBezTo>
                <a:cubicBezTo>
                  <a:pt x="308830" y="1882791"/>
                  <a:pt x="299545" y="1876097"/>
                  <a:pt x="291662" y="1868214"/>
                </a:cubicBezTo>
                <a:cubicBezTo>
                  <a:pt x="282753" y="1845943"/>
                  <a:pt x="276798" y="1823207"/>
                  <a:pt x="260131" y="1805151"/>
                </a:cubicBezTo>
                <a:cubicBezTo>
                  <a:pt x="234926" y="1777846"/>
                  <a:pt x="181303" y="1726324"/>
                  <a:pt x="181303" y="1726324"/>
                </a:cubicBezTo>
                <a:cubicBezTo>
                  <a:pt x="165905" y="1695527"/>
                  <a:pt x="168345" y="1697146"/>
                  <a:pt x="149772" y="1671145"/>
                </a:cubicBezTo>
                <a:cubicBezTo>
                  <a:pt x="142136" y="1660454"/>
                  <a:pt x="136099" y="1648164"/>
                  <a:pt x="126124" y="1639614"/>
                </a:cubicBezTo>
                <a:cubicBezTo>
                  <a:pt x="117202" y="1631966"/>
                  <a:pt x="105103" y="1629103"/>
                  <a:pt x="94593" y="1623848"/>
                </a:cubicBezTo>
                <a:cubicBezTo>
                  <a:pt x="53524" y="1541712"/>
                  <a:pt x="114511" y="1657666"/>
                  <a:pt x="39414" y="1545020"/>
                </a:cubicBezTo>
                <a:cubicBezTo>
                  <a:pt x="26022" y="1524932"/>
                  <a:pt x="14752" y="1498117"/>
                  <a:pt x="7883" y="1474076"/>
                </a:cubicBezTo>
                <a:cubicBezTo>
                  <a:pt x="4907" y="1463659"/>
                  <a:pt x="2628" y="1453055"/>
                  <a:pt x="0" y="1442545"/>
                </a:cubicBezTo>
                <a:cubicBezTo>
                  <a:pt x="2628" y="1400503"/>
                  <a:pt x="1" y="1357800"/>
                  <a:pt x="7883" y="1316420"/>
                </a:cubicBezTo>
                <a:cubicBezTo>
                  <a:pt x="10750" y="1301370"/>
                  <a:pt x="23032" y="1289755"/>
                  <a:pt x="31531" y="1277007"/>
                </a:cubicBezTo>
                <a:cubicBezTo>
                  <a:pt x="70889" y="1217970"/>
                  <a:pt x="38235" y="1270538"/>
                  <a:pt x="78827" y="1221827"/>
                </a:cubicBezTo>
                <a:cubicBezTo>
                  <a:pt x="119748" y="1172722"/>
                  <a:pt x="63004" y="1221865"/>
                  <a:pt x="126124" y="1182414"/>
                </a:cubicBezTo>
                <a:cubicBezTo>
                  <a:pt x="137265" y="1175451"/>
                  <a:pt x="147680" y="1167315"/>
                  <a:pt x="157655" y="1158765"/>
                </a:cubicBezTo>
                <a:cubicBezTo>
                  <a:pt x="166119" y="1151510"/>
                  <a:pt x="171558" y="1140531"/>
                  <a:pt x="181303" y="1135117"/>
                </a:cubicBezTo>
                <a:cubicBezTo>
                  <a:pt x="195830" y="1127046"/>
                  <a:pt x="214772" y="1128569"/>
                  <a:pt x="228600" y="1119351"/>
                </a:cubicBezTo>
                <a:cubicBezTo>
                  <a:pt x="259162" y="1098977"/>
                  <a:pt x="243260" y="1106582"/>
                  <a:pt x="275896" y="1095703"/>
                </a:cubicBezTo>
                <a:cubicBezTo>
                  <a:pt x="283779" y="1098331"/>
                  <a:pt x="291236" y="1103586"/>
                  <a:pt x="299545" y="1103586"/>
                </a:cubicBezTo>
                <a:cubicBezTo>
                  <a:pt x="318125" y="1103586"/>
                  <a:pt x="336258" y="1097755"/>
                  <a:pt x="354724" y="1095703"/>
                </a:cubicBezTo>
                <a:cubicBezTo>
                  <a:pt x="359947" y="1095123"/>
                  <a:pt x="365234" y="1095703"/>
                  <a:pt x="370489" y="1095703"/>
                </a:cubicBezTo>
              </a:path>
            </a:pathLst>
          </a:custGeom>
          <a:solidFill>
            <a:schemeClr val="accent2">
              <a:lumMod val="40000"/>
              <a:lumOff val="60000"/>
            </a:schemeClr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7" name="Oval 336"/>
          <p:cNvSpPr/>
          <p:nvPr/>
        </p:nvSpPr>
        <p:spPr>
          <a:xfrm>
            <a:off x="4377006" y="2524485"/>
            <a:ext cx="275896" cy="260131"/>
          </a:xfrm>
          <a:prstGeom prst="ellipse">
            <a:avLst/>
          </a:prstGeom>
          <a:solidFill>
            <a:schemeClr val="tx1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>
                <a:solidFill>
                  <a:prstClr val="white"/>
                </a:solidFill>
              </a:rPr>
              <a:pPr/>
              <a:t>9</a:t>
            </a:fld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639956" y="6312694"/>
            <a:ext cx="2895600" cy="539280"/>
          </a:xfrm>
        </p:spPr>
        <p:txBody>
          <a:bodyPr/>
          <a:lstStyle/>
          <a:p>
            <a:r>
              <a:rPr lang="en-US" dirty="0" smtClean="0">
                <a:solidFill>
                  <a:prstClr val="white"/>
                </a:solidFill>
              </a:rPr>
              <a:t> </a:t>
            </a:r>
            <a:r>
              <a:rPr lang="en-US" dirty="0" err="1" smtClean="0">
                <a:solidFill>
                  <a:prstClr val="white"/>
                </a:solidFill>
              </a:rPr>
              <a:t>Pawel</a:t>
            </a:r>
            <a:r>
              <a:rPr lang="en-US" dirty="0" smtClean="0">
                <a:solidFill>
                  <a:prstClr val="white"/>
                </a:solidFill>
              </a:rPr>
              <a:t> </a:t>
            </a:r>
            <a:r>
              <a:rPr lang="en-US" dirty="0" err="1" smtClean="0">
                <a:solidFill>
                  <a:prstClr val="white"/>
                </a:solidFill>
              </a:rPr>
              <a:t>Krakowski</a:t>
            </a:r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5" name="Oval 174"/>
          <p:cNvSpPr/>
          <p:nvPr/>
        </p:nvSpPr>
        <p:spPr>
          <a:xfrm>
            <a:off x="3527533" y="2498598"/>
            <a:ext cx="275896" cy="260131"/>
          </a:xfrm>
          <a:prstGeom prst="ellipse">
            <a:avLst/>
          </a:prstGeom>
          <a:solidFill>
            <a:schemeClr val="tx1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7" name="Oval 176"/>
          <p:cNvSpPr/>
          <p:nvPr/>
        </p:nvSpPr>
        <p:spPr>
          <a:xfrm>
            <a:off x="3950354" y="2148048"/>
            <a:ext cx="275896" cy="260131"/>
          </a:xfrm>
          <a:prstGeom prst="ellipse">
            <a:avLst/>
          </a:prstGeom>
          <a:solidFill>
            <a:srgbClr val="CCFF99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0" name="Oval 179"/>
          <p:cNvSpPr/>
          <p:nvPr/>
        </p:nvSpPr>
        <p:spPr>
          <a:xfrm>
            <a:off x="3100551" y="2834930"/>
            <a:ext cx="275896" cy="260131"/>
          </a:xfrm>
          <a:prstGeom prst="ellipse">
            <a:avLst/>
          </a:prstGeom>
          <a:solidFill>
            <a:schemeClr val="tx1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1" name="Oval 180"/>
          <p:cNvSpPr/>
          <p:nvPr/>
        </p:nvSpPr>
        <p:spPr>
          <a:xfrm>
            <a:off x="3946662" y="2834930"/>
            <a:ext cx="275896" cy="260131"/>
          </a:xfrm>
          <a:prstGeom prst="ellipse">
            <a:avLst/>
          </a:prstGeom>
          <a:solidFill>
            <a:srgbClr val="CCFF99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2" name="Oval 181"/>
          <p:cNvSpPr/>
          <p:nvPr/>
        </p:nvSpPr>
        <p:spPr>
          <a:xfrm>
            <a:off x="4803988" y="2848908"/>
            <a:ext cx="275896" cy="260131"/>
          </a:xfrm>
          <a:prstGeom prst="ellipse">
            <a:avLst/>
          </a:prstGeom>
          <a:solidFill>
            <a:srgbClr val="CCFF99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3" name="Oval 182"/>
          <p:cNvSpPr/>
          <p:nvPr/>
        </p:nvSpPr>
        <p:spPr>
          <a:xfrm>
            <a:off x="4376552" y="2524248"/>
            <a:ext cx="275896" cy="260131"/>
          </a:xfrm>
          <a:prstGeom prst="ellipse">
            <a:avLst/>
          </a:prstGeom>
          <a:solidFill>
            <a:srgbClr val="CCFF99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4" name="Oval 183"/>
          <p:cNvSpPr/>
          <p:nvPr/>
        </p:nvSpPr>
        <p:spPr>
          <a:xfrm>
            <a:off x="5226809" y="2498358"/>
            <a:ext cx="275896" cy="260131"/>
          </a:xfrm>
          <a:prstGeom prst="ellipse">
            <a:avLst/>
          </a:prstGeom>
          <a:solidFill>
            <a:srgbClr val="CCFF99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5" name="Oval 184"/>
          <p:cNvSpPr/>
          <p:nvPr/>
        </p:nvSpPr>
        <p:spPr>
          <a:xfrm>
            <a:off x="4377006" y="3185239"/>
            <a:ext cx="275896" cy="260131"/>
          </a:xfrm>
          <a:prstGeom prst="ellipse">
            <a:avLst/>
          </a:prstGeom>
          <a:solidFill>
            <a:srgbClr val="CCFF99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6" name="Oval 185"/>
          <p:cNvSpPr/>
          <p:nvPr/>
        </p:nvSpPr>
        <p:spPr>
          <a:xfrm>
            <a:off x="5226809" y="3185239"/>
            <a:ext cx="275896" cy="260131"/>
          </a:xfrm>
          <a:prstGeom prst="ellipse">
            <a:avLst/>
          </a:prstGeom>
          <a:solidFill>
            <a:srgbClr val="CCFF99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7" name="Oval 186"/>
          <p:cNvSpPr/>
          <p:nvPr/>
        </p:nvSpPr>
        <p:spPr>
          <a:xfrm>
            <a:off x="3943454" y="3551641"/>
            <a:ext cx="275896" cy="260131"/>
          </a:xfrm>
          <a:prstGeom prst="ellipse">
            <a:avLst/>
          </a:prstGeom>
          <a:solidFill>
            <a:srgbClr val="CCFF99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8" name="Oval 187"/>
          <p:cNvSpPr/>
          <p:nvPr/>
        </p:nvSpPr>
        <p:spPr>
          <a:xfrm>
            <a:off x="3528847" y="3194527"/>
            <a:ext cx="275896" cy="260131"/>
          </a:xfrm>
          <a:prstGeom prst="ellipse">
            <a:avLst/>
          </a:prstGeom>
          <a:solidFill>
            <a:schemeClr val="tx1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9" name="Oval 188"/>
          <p:cNvSpPr/>
          <p:nvPr/>
        </p:nvSpPr>
        <p:spPr>
          <a:xfrm>
            <a:off x="3528847" y="3887975"/>
            <a:ext cx="275896" cy="260131"/>
          </a:xfrm>
          <a:prstGeom prst="ellipse">
            <a:avLst/>
          </a:prstGeom>
          <a:solidFill>
            <a:schemeClr val="tx1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0" name="Oval 189"/>
          <p:cNvSpPr/>
          <p:nvPr/>
        </p:nvSpPr>
        <p:spPr>
          <a:xfrm>
            <a:off x="4348101" y="3910309"/>
            <a:ext cx="275896" cy="260131"/>
          </a:xfrm>
          <a:prstGeom prst="ellipse">
            <a:avLst/>
          </a:prstGeom>
          <a:solidFill>
            <a:srgbClr val="CCFF99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1" name="Oval 190"/>
          <p:cNvSpPr/>
          <p:nvPr/>
        </p:nvSpPr>
        <p:spPr>
          <a:xfrm>
            <a:off x="4791534" y="3551642"/>
            <a:ext cx="275896" cy="260131"/>
          </a:xfrm>
          <a:prstGeom prst="ellipse">
            <a:avLst/>
          </a:prstGeom>
          <a:solidFill>
            <a:srgbClr val="CCFF99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2" name="Oval 191"/>
          <p:cNvSpPr/>
          <p:nvPr/>
        </p:nvSpPr>
        <p:spPr>
          <a:xfrm>
            <a:off x="5226809" y="3910309"/>
            <a:ext cx="275896" cy="260131"/>
          </a:xfrm>
          <a:prstGeom prst="ellipse">
            <a:avLst/>
          </a:prstGeom>
          <a:solidFill>
            <a:srgbClr val="CCFF99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9" name="Oval 198"/>
          <p:cNvSpPr/>
          <p:nvPr/>
        </p:nvSpPr>
        <p:spPr>
          <a:xfrm>
            <a:off x="3100551" y="3551643"/>
            <a:ext cx="275896" cy="260131"/>
          </a:xfrm>
          <a:prstGeom prst="ellipse">
            <a:avLst/>
          </a:prstGeom>
          <a:solidFill>
            <a:schemeClr val="tx1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0" name="Oval 199"/>
          <p:cNvSpPr/>
          <p:nvPr/>
        </p:nvSpPr>
        <p:spPr>
          <a:xfrm>
            <a:off x="3062121" y="4146596"/>
            <a:ext cx="275896" cy="260131"/>
          </a:xfrm>
          <a:prstGeom prst="ellipse">
            <a:avLst/>
          </a:prstGeom>
          <a:solidFill>
            <a:schemeClr val="tx1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3" name="Oval 202"/>
          <p:cNvSpPr/>
          <p:nvPr/>
        </p:nvSpPr>
        <p:spPr>
          <a:xfrm>
            <a:off x="3955829" y="4148106"/>
            <a:ext cx="275896" cy="260131"/>
          </a:xfrm>
          <a:prstGeom prst="ellipse">
            <a:avLst/>
          </a:prstGeom>
          <a:solidFill>
            <a:schemeClr val="tx1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8" name="Oval 207"/>
          <p:cNvSpPr/>
          <p:nvPr/>
        </p:nvSpPr>
        <p:spPr>
          <a:xfrm>
            <a:off x="3532671" y="2498358"/>
            <a:ext cx="275896" cy="260131"/>
          </a:xfrm>
          <a:prstGeom prst="ellipse">
            <a:avLst/>
          </a:prstGeom>
          <a:solidFill>
            <a:srgbClr val="CCFF99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9" name="Oval 208"/>
          <p:cNvSpPr/>
          <p:nvPr/>
        </p:nvSpPr>
        <p:spPr>
          <a:xfrm>
            <a:off x="3100551" y="2148048"/>
            <a:ext cx="275896" cy="260131"/>
          </a:xfrm>
          <a:prstGeom prst="ellipse">
            <a:avLst/>
          </a:prstGeom>
          <a:solidFill>
            <a:srgbClr val="CCFF99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0" name="Oval 209"/>
          <p:cNvSpPr/>
          <p:nvPr/>
        </p:nvSpPr>
        <p:spPr>
          <a:xfrm>
            <a:off x="3100551" y="2833419"/>
            <a:ext cx="275896" cy="260131"/>
          </a:xfrm>
          <a:prstGeom prst="ellipse">
            <a:avLst/>
          </a:prstGeom>
          <a:solidFill>
            <a:srgbClr val="CCFF99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1" name="Oval 210"/>
          <p:cNvSpPr/>
          <p:nvPr/>
        </p:nvSpPr>
        <p:spPr>
          <a:xfrm>
            <a:off x="3528847" y="3193016"/>
            <a:ext cx="275896" cy="260131"/>
          </a:xfrm>
          <a:prstGeom prst="ellipse">
            <a:avLst/>
          </a:prstGeom>
          <a:solidFill>
            <a:srgbClr val="CCFF99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2" name="Oval 211"/>
          <p:cNvSpPr/>
          <p:nvPr/>
        </p:nvSpPr>
        <p:spPr>
          <a:xfrm>
            <a:off x="3528847" y="3886464"/>
            <a:ext cx="275896" cy="260131"/>
          </a:xfrm>
          <a:prstGeom prst="ellipse">
            <a:avLst/>
          </a:prstGeom>
          <a:solidFill>
            <a:srgbClr val="CCFF99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4" name="Oval 213"/>
          <p:cNvSpPr/>
          <p:nvPr/>
        </p:nvSpPr>
        <p:spPr>
          <a:xfrm>
            <a:off x="3100551" y="3555108"/>
            <a:ext cx="275896" cy="260131"/>
          </a:xfrm>
          <a:prstGeom prst="ellipse">
            <a:avLst/>
          </a:prstGeom>
          <a:solidFill>
            <a:srgbClr val="CCFF99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5" name="Oval 214"/>
          <p:cNvSpPr/>
          <p:nvPr/>
        </p:nvSpPr>
        <p:spPr>
          <a:xfrm>
            <a:off x="3062121" y="4145085"/>
            <a:ext cx="275896" cy="260131"/>
          </a:xfrm>
          <a:prstGeom prst="ellipse">
            <a:avLst/>
          </a:prstGeom>
          <a:solidFill>
            <a:srgbClr val="CCFF99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7" name="Oval 216"/>
          <p:cNvSpPr/>
          <p:nvPr/>
        </p:nvSpPr>
        <p:spPr>
          <a:xfrm>
            <a:off x="3955829" y="4146595"/>
            <a:ext cx="275896" cy="260131"/>
          </a:xfrm>
          <a:prstGeom prst="ellipse">
            <a:avLst/>
          </a:prstGeom>
          <a:solidFill>
            <a:srgbClr val="CCFF99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29" name="Group 28"/>
          <p:cNvGrpSpPr/>
          <p:nvPr/>
        </p:nvGrpSpPr>
        <p:grpSpPr>
          <a:xfrm>
            <a:off x="1106513" y="3766145"/>
            <a:ext cx="342140" cy="314637"/>
            <a:chOff x="874567" y="2751921"/>
            <a:chExt cx="342140" cy="314637"/>
          </a:xfrm>
        </p:grpSpPr>
        <p:pic>
          <p:nvPicPr>
            <p:cNvPr id="205" name="Picture 4"/>
            <p:cNvPicPr>
              <a:picLocks noChangeAspect="1" noChangeArrowheads="1"/>
            </p:cNvPicPr>
            <p:nvPr/>
          </p:nvPicPr>
          <p:blipFill>
            <a:blip r:embed="rId2" cstate="email">
              <a:duotone>
                <a:prstClr val="black"/>
                <a:schemeClr val="tx2">
                  <a:tint val="45000"/>
                  <a:satMod val="400000"/>
                </a:schemeClr>
              </a:duotone>
              <a:extLst>
                <a:ext uri="{BEBA8EAE-BF5A-486C-A8C5-ECC9F3942E4B}">
                  <a14:imgProps xmlns:a14="http://schemas.microsoft.com/office/drawing/2010/main">
                    <a14:imgLayer r:embed="rId3">
                      <a14:imgEffect>
                        <a14:backgroundRemoval t="0" b="100000" l="0" r="10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913946" y="2763798"/>
              <a:ext cx="314637" cy="29088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874567" y="2755351"/>
              <a:ext cx="313065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400" dirty="0" smtClean="0">
                  <a:solidFill>
                    <a:schemeClr val="bg1"/>
                  </a:solidFill>
                </a:rPr>
                <a:t> </a:t>
              </a:r>
              <a:r>
                <a:rPr lang="en-GB" sz="1050" dirty="0" smtClean="0">
                  <a:solidFill>
                    <a:schemeClr val="bg1"/>
                  </a:solidFill>
                </a:rPr>
                <a:t>n</a:t>
              </a:r>
              <a:endParaRPr lang="en-GB" sz="1050" dirty="0">
                <a:solidFill>
                  <a:schemeClr val="bg1"/>
                </a:solidFill>
              </a:endParaRPr>
            </a:p>
          </p:txBody>
        </p:sp>
      </p:grpSp>
      <p:sp>
        <p:nvSpPr>
          <p:cNvPr id="291" name="TextBox 290"/>
          <p:cNvSpPr txBox="1"/>
          <p:nvPr/>
        </p:nvSpPr>
        <p:spPr>
          <a:xfrm>
            <a:off x="6751010" y="2572615"/>
            <a:ext cx="15547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Silicon atoms</a:t>
            </a:r>
            <a:endParaRPr lang="en-GB" dirty="0"/>
          </a:p>
        </p:txBody>
      </p:sp>
      <p:cxnSp>
        <p:nvCxnSpPr>
          <p:cNvPr id="292" name="Straight Arrow Connector 291"/>
          <p:cNvCxnSpPr>
            <a:stCxn id="291" idx="1"/>
          </p:cNvCxnSpPr>
          <p:nvPr/>
        </p:nvCxnSpPr>
        <p:spPr>
          <a:xfrm flipH="1">
            <a:off x="4989980" y="2757281"/>
            <a:ext cx="1761030" cy="184666"/>
          </a:xfrm>
          <a:prstGeom prst="straightConnector1">
            <a:avLst/>
          </a:prstGeom>
          <a:ln>
            <a:solidFill>
              <a:schemeClr val="tx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3" name="Straight Arrow Connector 292"/>
          <p:cNvCxnSpPr/>
          <p:nvPr/>
        </p:nvCxnSpPr>
        <p:spPr>
          <a:xfrm flipV="1">
            <a:off x="1473200" y="3593204"/>
            <a:ext cx="1627351" cy="294771"/>
          </a:xfrm>
          <a:prstGeom prst="straightConnector1">
            <a:avLst/>
          </a:prstGeom>
          <a:ln>
            <a:solidFill>
              <a:schemeClr val="tx2">
                <a:lumMod val="75000"/>
              </a:schemeClr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4" name="Straight Arrow Connector 293"/>
          <p:cNvCxnSpPr>
            <a:endCxn id="208" idx="5"/>
          </p:cNvCxnSpPr>
          <p:nvPr/>
        </p:nvCxnSpPr>
        <p:spPr>
          <a:xfrm flipV="1">
            <a:off x="3152995" y="2720394"/>
            <a:ext cx="615168" cy="831249"/>
          </a:xfrm>
          <a:prstGeom prst="straightConnector1">
            <a:avLst/>
          </a:prstGeom>
          <a:ln>
            <a:solidFill>
              <a:schemeClr val="tx2">
                <a:lumMod val="75000"/>
              </a:schemeClr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5" name="Straight Arrow Connector 294"/>
          <p:cNvCxnSpPr>
            <a:endCxn id="183" idx="0"/>
          </p:cNvCxnSpPr>
          <p:nvPr/>
        </p:nvCxnSpPr>
        <p:spPr>
          <a:xfrm flipV="1">
            <a:off x="3774393" y="2524248"/>
            <a:ext cx="740107" cy="227331"/>
          </a:xfrm>
          <a:prstGeom prst="straightConnector1">
            <a:avLst/>
          </a:prstGeom>
          <a:ln>
            <a:solidFill>
              <a:schemeClr val="tx2">
                <a:lumMod val="75000"/>
              </a:schemeClr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6" name="Straight Arrow Connector 295"/>
          <p:cNvCxnSpPr>
            <a:endCxn id="193" idx="1"/>
          </p:cNvCxnSpPr>
          <p:nvPr/>
        </p:nvCxnSpPr>
        <p:spPr>
          <a:xfrm flipV="1">
            <a:off x="4526776" y="2179576"/>
            <a:ext cx="330095" cy="301036"/>
          </a:xfrm>
          <a:prstGeom prst="straightConnector1">
            <a:avLst/>
          </a:prstGeom>
          <a:ln>
            <a:solidFill>
              <a:schemeClr val="tx2">
                <a:lumMod val="75000"/>
              </a:schemeClr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8" name="Oval 337"/>
          <p:cNvSpPr/>
          <p:nvPr/>
        </p:nvSpPr>
        <p:spPr>
          <a:xfrm>
            <a:off x="4816467" y="2138355"/>
            <a:ext cx="275896" cy="260131"/>
          </a:xfrm>
          <a:prstGeom prst="ellipse">
            <a:avLst/>
          </a:prstGeom>
          <a:solidFill>
            <a:schemeClr val="tx1">
              <a:lumMod val="20000"/>
              <a:lumOff val="80000"/>
            </a:schemeClr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97" name="Straight Arrow Connector 296"/>
          <p:cNvCxnSpPr/>
          <p:nvPr/>
        </p:nvCxnSpPr>
        <p:spPr>
          <a:xfrm flipV="1">
            <a:off x="4855327" y="1340069"/>
            <a:ext cx="99088" cy="839507"/>
          </a:xfrm>
          <a:prstGeom prst="straightConnector1">
            <a:avLst/>
          </a:prstGeom>
          <a:ln>
            <a:solidFill>
              <a:schemeClr val="tx2">
                <a:lumMod val="75000"/>
              </a:schemeClr>
            </a:solidFill>
            <a:prstDash val="dash"/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8" name="Straight Arrow Connector 297"/>
          <p:cNvCxnSpPr/>
          <p:nvPr/>
        </p:nvCxnSpPr>
        <p:spPr>
          <a:xfrm flipH="1">
            <a:off x="5364757" y="1361265"/>
            <a:ext cx="1386253" cy="163023"/>
          </a:xfrm>
          <a:prstGeom prst="straightConnector1">
            <a:avLst/>
          </a:prstGeom>
          <a:ln>
            <a:solidFill>
              <a:schemeClr val="tx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99" name="TextBox 298"/>
          <p:cNvSpPr txBox="1"/>
          <p:nvPr/>
        </p:nvSpPr>
        <p:spPr>
          <a:xfrm>
            <a:off x="6751010" y="1165405"/>
            <a:ext cx="15547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Atomic level </a:t>
            </a:r>
            <a:endParaRPr lang="en-GB" dirty="0"/>
          </a:p>
        </p:txBody>
      </p:sp>
      <p:sp>
        <p:nvSpPr>
          <p:cNvPr id="193" name="Oval 192"/>
          <p:cNvSpPr/>
          <p:nvPr/>
        </p:nvSpPr>
        <p:spPr>
          <a:xfrm>
            <a:off x="4816467" y="2141481"/>
            <a:ext cx="275896" cy="260131"/>
          </a:xfrm>
          <a:prstGeom prst="ellipse">
            <a:avLst/>
          </a:prstGeom>
          <a:solidFill>
            <a:srgbClr val="CCFF99"/>
          </a:solidFill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42" name="Group 41"/>
          <p:cNvGrpSpPr/>
          <p:nvPr/>
        </p:nvGrpSpPr>
        <p:grpSpPr>
          <a:xfrm>
            <a:off x="3238499" y="2268420"/>
            <a:ext cx="2264206" cy="2981760"/>
            <a:chOff x="3238499" y="2268420"/>
            <a:chExt cx="2264206" cy="2981760"/>
          </a:xfrm>
        </p:grpSpPr>
        <p:cxnSp>
          <p:nvCxnSpPr>
            <p:cNvPr id="339" name="Straight Arrow Connector 338"/>
            <p:cNvCxnSpPr/>
            <p:nvPr/>
          </p:nvCxnSpPr>
          <p:spPr>
            <a:xfrm flipH="1" flipV="1">
              <a:off x="3238499" y="3681706"/>
              <a:ext cx="2264206" cy="1568474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5" name="Straight Arrow Connector 354"/>
            <p:cNvCxnSpPr/>
            <p:nvPr/>
          </p:nvCxnSpPr>
          <p:spPr>
            <a:xfrm flipH="1" flipV="1">
              <a:off x="3670619" y="2628423"/>
              <a:ext cx="1832086" cy="2621757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7" name="Straight Arrow Connector 356"/>
            <p:cNvCxnSpPr/>
            <p:nvPr/>
          </p:nvCxnSpPr>
          <p:spPr>
            <a:xfrm flipH="1" flipV="1">
              <a:off x="4526776" y="2654313"/>
              <a:ext cx="975929" cy="2595867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8" name="Straight Arrow Connector 357"/>
            <p:cNvCxnSpPr/>
            <p:nvPr/>
          </p:nvCxnSpPr>
          <p:spPr>
            <a:xfrm flipH="1" flipV="1">
              <a:off x="4938230" y="2268420"/>
              <a:ext cx="564475" cy="2981760"/>
            </a:xfrm>
            <a:prstGeom prst="straightConnector1">
              <a:avLst/>
            </a:prstGeom>
            <a:ln>
              <a:solidFill>
                <a:srgbClr val="FF0000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9" name="TextBox 358"/>
          <p:cNvSpPr txBox="1"/>
          <p:nvPr/>
        </p:nvSpPr>
        <p:spPr>
          <a:xfrm>
            <a:off x="4904871" y="5250180"/>
            <a:ext cx="15547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Vacancies</a:t>
            </a:r>
            <a:endParaRPr lang="en-GB" dirty="0"/>
          </a:p>
        </p:txBody>
      </p:sp>
      <p:sp>
        <p:nvSpPr>
          <p:cNvPr id="43" name="Oval 42"/>
          <p:cNvSpPr/>
          <p:nvPr/>
        </p:nvSpPr>
        <p:spPr>
          <a:xfrm>
            <a:off x="2978150" y="3136018"/>
            <a:ext cx="1314450" cy="1086732"/>
          </a:xfrm>
          <a:prstGeom prst="ellipse">
            <a:avLst/>
          </a:prstGeom>
          <a:noFill/>
          <a:ln w="38100">
            <a:solidFill>
              <a:srgbClr val="FFC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60" name="Straight Arrow Connector 359"/>
          <p:cNvCxnSpPr>
            <a:endCxn id="43" idx="1"/>
          </p:cNvCxnSpPr>
          <p:nvPr/>
        </p:nvCxnSpPr>
        <p:spPr>
          <a:xfrm>
            <a:off x="1263045" y="1759822"/>
            <a:ext cx="1907602" cy="1535344"/>
          </a:xfrm>
          <a:prstGeom prst="straightConnector1">
            <a:avLst/>
          </a:prstGeom>
          <a:ln>
            <a:solidFill>
              <a:schemeClr val="tx2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61" name="TextBox 360"/>
          <p:cNvSpPr txBox="1"/>
          <p:nvPr/>
        </p:nvSpPr>
        <p:spPr>
          <a:xfrm>
            <a:off x="485650" y="1391355"/>
            <a:ext cx="19845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Frankel defect</a:t>
            </a:r>
            <a:endParaRPr lang="en-GB" dirty="0"/>
          </a:p>
        </p:txBody>
      </p:sp>
      <p:sp>
        <p:nvSpPr>
          <p:cNvPr id="366" name="Title 1"/>
          <p:cNvSpPr txBox="1">
            <a:spLocks/>
          </p:cNvSpPr>
          <p:nvPr/>
        </p:nvSpPr>
        <p:spPr>
          <a:xfrm>
            <a:off x="0" y="1"/>
            <a:ext cx="9143999" cy="679937"/>
          </a:xfrm>
          <a:prstGeom prst="rect">
            <a:avLst/>
          </a:prstGeom>
        </p:spPr>
        <p:txBody>
          <a:bodyPr vert="horz" wrap="none" lIns="45720" rIns="45720" anchor="ctr" anchorCtr="1">
            <a:no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6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 defTabSz="622300">
              <a:lnSpc>
                <a:spcPct val="90000"/>
              </a:lnSpc>
              <a:spcAft>
                <a:spcPct val="35000"/>
              </a:spcAft>
            </a:pPr>
            <a:r>
              <a:rPr lang="en-GB" sz="2400" b="1" dirty="0">
                <a:solidFill>
                  <a:srgbClr val="0055A0"/>
                </a:solidFill>
              </a:rPr>
              <a:t>Displacement damage</a:t>
            </a:r>
            <a:endParaRPr lang="en-GB" sz="2400" b="1" dirty="0">
              <a:solidFill>
                <a:srgbClr val="0055A0"/>
              </a:solidFill>
            </a:endParaRPr>
          </a:p>
        </p:txBody>
      </p:sp>
      <p:sp>
        <p:nvSpPr>
          <p:cNvPr id="367" name="Rectangle 366"/>
          <p:cNvSpPr/>
          <p:nvPr/>
        </p:nvSpPr>
        <p:spPr>
          <a:xfrm>
            <a:off x="591812" y="5619512"/>
            <a:ext cx="774808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sz="2400" b="1" dirty="0" smtClean="0">
                <a:solidFill>
                  <a:srgbClr val="008000"/>
                </a:solidFill>
                <a:latin typeface="Calibri" pitchFamily="34" charset="0"/>
              </a:rPr>
              <a:t>Defects </a:t>
            </a:r>
            <a:r>
              <a:rPr lang="en-US" sz="2400" b="1" dirty="0" smtClean="0">
                <a:solidFill>
                  <a:srgbClr val="008000"/>
                </a:solidFill>
                <a:latin typeface="Calibri" pitchFamily="34" charset="0"/>
              </a:rPr>
              <a:t>accumulate and gradually destroy the silicon lattice</a:t>
            </a:r>
            <a:endParaRPr lang="en-GB" sz="2400" b="1" dirty="0">
              <a:solidFill>
                <a:srgbClr val="008000"/>
              </a:solidFill>
            </a:endParaRPr>
          </a:p>
        </p:txBody>
      </p:sp>
      <p:sp>
        <p:nvSpPr>
          <p:cNvPr id="368" name="TextBox 367"/>
          <p:cNvSpPr txBox="1"/>
          <p:nvPr/>
        </p:nvSpPr>
        <p:spPr>
          <a:xfrm>
            <a:off x="591812" y="4133941"/>
            <a:ext cx="147703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no charge</a:t>
            </a:r>
            <a:endParaRPr lang="en-GB" dirty="0"/>
          </a:p>
        </p:txBody>
      </p:sp>
      <p:sp>
        <p:nvSpPr>
          <p:cNvPr id="370" name="Date Placeholder 3"/>
          <p:cNvSpPr>
            <a:spLocks noGrp="1"/>
          </p:cNvSpPr>
          <p:nvPr>
            <p:ph type="dt" sz="half" idx="2"/>
          </p:nvPr>
        </p:nvSpPr>
        <p:spPr>
          <a:xfrm>
            <a:off x="3238499" y="6312694"/>
            <a:ext cx="2647249" cy="539278"/>
          </a:xfrm>
        </p:spPr>
        <p:txBody>
          <a:bodyPr>
            <a:normAutofit/>
          </a:bodyPr>
          <a:lstStyle/>
          <a:p>
            <a:pPr marL="36576" indent="0" algn="ctr">
              <a:buNone/>
            </a:pPr>
            <a:r>
              <a:rPr lang="fr-CH" sz="900" i="1" dirty="0" smtClean="0">
                <a:solidFill>
                  <a:schemeClr val="bg1"/>
                </a:solidFill>
              </a:rPr>
              <a:t/>
            </a:r>
            <a:br>
              <a:rPr lang="fr-CH" sz="900" i="1" dirty="0" smtClean="0">
                <a:solidFill>
                  <a:schemeClr val="bg1"/>
                </a:solidFill>
              </a:rPr>
            </a:br>
            <a:r>
              <a:rPr lang="en-GB" i="1" dirty="0"/>
              <a:t>Automation Forum-electronics session</a:t>
            </a:r>
            <a:r>
              <a:rPr lang="fr-CH" sz="1000" i="1" dirty="0" smtClean="0">
                <a:solidFill>
                  <a:schemeClr val="bg1"/>
                </a:solidFill>
              </a:rPr>
              <a:t/>
            </a:r>
            <a:br>
              <a:rPr lang="fr-CH" sz="1000" i="1" dirty="0" smtClean="0">
                <a:solidFill>
                  <a:schemeClr val="bg1"/>
                </a:solidFill>
              </a:rPr>
            </a:br>
            <a:r>
              <a:rPr lang="en-US" sz="900" dirty="0" smtClean="0">
                <a:solidFill>
                  <a:schemeClr val="bg1"/>
                </a:solidFill>
              </a:rPr>
              <a:t>11/06/2014</a:t>
            </a:r>
            <a:endParaRPr lang="en-US" sz="9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9411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504 -0.00347 C 0.00225 -0.00995 0.01389 -0.00995 0.02239 -0.01088 C 0.03281 -0.01551 0.04427 -0.0162 0.05538 -0.01829 C 0.06302 -0.01968 0.07031 -0.02245 0.07795 -0.02384 C 0.0842 -0.02662 0.09027 -0.02755 0.09687 -0.02847 C 0.10191 -0.03055 0.09583 -0.02824 0.10538 -0.03032 C 0.11267 -0.03194 0.11996 -0.03495 0.12725 -0.03657 C 0.14132 -0.04028 0.15642 -0.04143 0.17083 -0.04305 C 0.17795 -0.04537 0.18472 -0.04815 0.19201 -0.05046 C 0.19409 -0.05255 0.1967 -0.05301 0.19896 -0.05509 C 0.19982 -0.0588 0.20173 -0.05903 0.20312 -0.0625 C 0.20451 -0.06597 0.20521 -0.06921 0.20677 -0.07245 C 0.20798 -0.0787 0.21163 -0.09005 0.2158 -0.09375 C 0.21805 -0.0993 0.22135 -0.10347 0.2243 -0.10833 C 0.22708 -0.11273 0.22812 -0.11782 0.23212 -0.1213 C 0.23298 -0.125 0.23385 -0.12662 0.23628 -0.1287 C 0.23975 -0.13542 0.24444 -0.14259 0.24896 -0.14792 C 0.25017 -0.1493 0.25173 -0.15046 0.25312 -0.15162 C 0.25382 -0.15231 0.25521 -0.15347 0.25521 -0.15324 C 0.25746 -0.15764 0.25902 -0.16111 0.26163 -0.16435 C 0.26215 -0.1662 0.26163 -0.16921 0.26302 -0.16991 C 0.26649 -0.17153 0.27014 -0.17292 0.27361 -0.17454 C 0.275 -0.17523 0.27639 -0.17569 0.27777 -0.17639 C 0.27847 -0.17662 0.27986 -0.17731 0.27986 -0.17708 C 0.28489 -0.18218 0.29027 -0.18403 0.29618 -0.18657 C 0.29861 -0.18773 0.30087 -0.18981 0.30312 -0.1912 C 0.30607 -0.19305 0.31093 -0.19329 0.31371 -0.19583 C 0.31753 -0.19884 0.32274 -0.20069 0.32708 -0.20208 C 0.33194 -0.2037 0.33698 -0.20555 0.34184 -0.20764 C 0.34965 -0.21111 0.33784 -0.20555 0.346 -0.21042 C 0.34757 -0.21111 0.35034 -0.21227 0.35034 -0.21204 C 0.35243 -0.21505 0.35382 -0.21667 0.35659 -0.21782 C 0.36024 -0.22477 0.36736 -0.23032 0.37274 -0.23426 C 0.37274 -0.23403 0.37812 -0.23889 0.37916 -0.23981 C 0.37986 -0.24051 0.38125 -0.24167 0.38125 -0.24143 C 0.38212 -0.24352 0.38385 -0.24444 0.38472 -0.2463 C 0.38524 -0.24792 0.38524 -0.25023 0.38628 -0.25185 C 0.38993 -0.25903 0.38854 -0.25532 0.39045 -0.26273 C 0.39132 -0.26597 0.39253 -0.27292 0.39253 -0.27268 C 0.3934 -0.2875 0.39427 -0.30185 0.3967 -0.3162 C 0.39826 -0.32546 0.40173 -0.33426 0.40312 -0.34375 C 0.40521 -0.3588 0.40694 -0.37477 0.41232 -0.38866 " pathEditMode="relative" rAng="0" ptsTypes="fffffffffffffffffffffffffffffffffffffffffA">
                                      <p:cBhvr>
                                        <p:cTn id="6" dur="5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0868" y="-19259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50000" decel="50000" fill="hold" grpId="0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3.33333E-6 1.48148E-6 L 0.04375 0.00185 " pathEditMode="relative" rAng="0" ptsTypes="AA">
                                      <p:cBhvr>
                                        <p:cTn id="8" dur="2000" fill="hold"/>
                                        <p:tgtEl>
                                          <p:spTgt spid="2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87" y="93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50000" decel="50000" fill="hold" grpId="0" nodeType="withEffect">
                                  <p:stCondLst>
                                    <p:cond delay="2250"/>
                                  </p:stCondLst>
                                  <p:childTnLst>
                                    <p:animMotion origin="layout" path="M -3.61111E-6 -3.33333E-6 L -0.00139 -0.05185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0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69" y="-2593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42" presetClass="path" presetSubtype="0" accel="50000" decel="5000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animMotion origin="layout" path="M 0 4.07407E-6 L 0.00972 0.03888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1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86" y="1944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42" presetClass="path" presetSubtype="0" accel="50000" decel="50000" fill="hold" grpId="0" nodeType="withEffect">
                                  <p:stCondLst>
                                    <p:cond delay="2750"/>
                                  </p:stCondLst>
                                  <p:childTnLst>
                                    <p:animMotion origin="layout" path="M -2.77778E-7 5.55112E-17 L 0.04688 0.00556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19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344" y="27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3" grpId="0" animBg="1"/>
      <p:bldP spid="208" grpId="0" animBg="1"/>
      <p:bldP spid="214" grpId="0" animBg="1"/>
      <p:bldP spid="193" grpId="0" animBg="1"/>
      <p:bldP spid="43" grpId="0" animBg="1"/>
      <p:bldP spid="361" grpId="0"/>
      <p:bldP spid="367" grpId="0"/>
    </p:bldLst>
  </p:timing>
</p:sld>
</file>

<file path=ppt/theme/theme1.xml><?xml version="1.0" encoding="utf-8"?>
<a:theme xmlns:a="http://schemas.openxmlformats.org/drawingml/2006/main" name="CERN(4-3)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CERN(4-3).thmx</Template>
  <TotalTime>40861</TotalTime>
  <Words>1262</Words>
  <Application>Microsoft Office PowerPoint</Application>
  <PresentationFormat>On-screen Show (4:3)</PresentationFormat>
  <Paragraphs>544</Paragraphs>
  <Slides>23</Slides>
  <Notes>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CERN(4-3)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Problems not solved by P7 relocation</vt:lpstr>
      <vt:lpstr>PowerPoint Presentation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CERN User</dc:creator>
  <cp:lastModifiedBy>Pawel Wojciech Krakowski</cp:lastModifiedBy>
  <cp:revision>611</cp:revision>
  <cp:lastPrinted>2014-10-14T15:31:06Z</cp:lastPrinted>
  <dcterms:created xsi:type="dcterms:W3CDTF">2012-11-30T11:04:26Z</dcterms:created>
  <dcterms:modified xsi:type="dcterms:W3CDTF">2014-11-05T15:42:38Z</dcterms:modified>
</cp:coreProperties>
</file>