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1"/>
  </p:notesMasterIdLst>
  <p:handoutMasterIdLst>
    <p:handoutMasterId r:id="rId32"/>
  </p:handoutMasterIdLst>
  <p:sldIdLst>
    <p:sldId id="256" r:id="rId2"/>
    <p:sldId id="296" r:id="rId3"/>
    <p:sldId id="259" r:id="rId4"/>
    <p:sldId id="294" r:id="rId5"/>
    <p:sldId id="261" r:id="rId6"/>
    <p:sldId id="263" r:id="rId7"/>
    <p:sldId id="260" r:id="rId8"/>
    <p:sldId id="267" r:id="rId9"/>
    <p:sldId id="269" r:id="rId10"/>
    <p:sldId id="266" r:id="rId11"/>
    <p:sldId id="270" r:id="rId12"/>
    <p:sldId id="271" r:id="rId13"/>
    <p:sldId id="272" r:id="rId14"/>
    <p:sldId id="275" r:id="rId15"/>
    <p:sldId id="273" r:id="rId16"/>
    <p:sldId id="278" r:id="rId17"/>
    <p:sldId id="276" r:id="rId18"/>
    <p:sldId id="293" r:id="rId19"/>
    <p:sldId id="279" r:id="rId20"/>
    <p:sldId id="281" r:id="rId21"/>
    <p:sldId id="277" r:id="rId22"/>
    <p:sldId id="284" r:id="rId23"/>
    <p:sldId id="286" r:id="rId24"/>
    <p:sldId id="288" r:id="rId25"/>
    <p:sldId id="287" r:id="rId26"/>
    <p:sldId id="291" r:id="rId27"/>
    <p:sldId id="290" r:id="rId28"/>
    <p:sldId id="274" r:id="rId29"/>
    <p:sldId id="264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67" autoAdjust="0"/>
    <p:restoredTop sz="87657" autoAdjust="0"/>
  </p:normalViewPr>
  <p:slideViewPr>
    <p:cSldViewPr snapToGrid="0" snapToObjects="1">
      <p:cViewPr varScale="1">
        <p:scale>
          <a:sx n="102" d="100"/>
          <a:sy n="102" d="100"/>
        </p:scale>
        <p:origin x="216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0" d="100"/>
          <a:sy n="90" d="100"/>
        </p:scale>
        <p:origin x="-354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96D7F2-88DC-4A50-B66E-E611B952E417}" type="datetimeFigureOut">
              <a:rPr lang="fr-CH" smtClean="0"/>
              <a:t>05.11.2014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84DB7B-B258-4F38-AC7F-494BA55C6564}" type="slidenum">
              <a:rPr lang="fr-CH" smtClean="0"/>
              <a:t>‹nº›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16486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7DC90D-32FD-420A-B91D-0B18B92AADE6}" type="datetimeFigureOut">
              <a:rPr lang="fr-CH" smtClean="0"/>
              <a:t>05.11.2014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910EFC-3EE3-4663-9DF9-12732E88D659}" type="slidenum">
              <a:rPr lang="fr-CH" smtClean="0"/>
              <a:t>‹nº›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88626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pt-PT" dirty="0" smtClean="0"/>
              <a:t>It’s been</a:t>
            </a:r>
            <a:r>
              <a:rPr lang="pt-PT" baseline="0" dirty="0" smtClean="0"/>
              <a:t> 1 year and 2 months I have beem working in this section;</a:t>
            </a:r>
            <a:endParaRPr lang="pt-PT" dirty="0" smtClean="0"/>
          </a:p>
          <a:p>
            <a:pPr marL="171450" indent="-171450">
              <a:buFontTx/>
              <a:buChar char="-"/>
            </a:pPr>
            <a:r>
              <a:rPr lang="pt-PT" dirty="0" smtClean="0"/>
              <a:t>Explain my internship</a:t>
            </a:r>
            <a:r>
              <a:rPr lang="pt-PT" baseline="0" dirty="0" smtClean="0"/>
              <a:t>;</a:t>
            </a:r>
          </a:p>
          <a:p>
            <a:pPr marL="171450" indent="-171450">
              <a:buFontTx/>
              <a:buChar char="-"/>
            </a:pPr>
            <a:r>
              <a:rPr lang="pt-PT" baseline="0" dirty="0" smtClean="0"/>
              <a:t>2 Projects I have been Working – 2 Parts!!</a:t>
            </a:r>
          </a:p>
          <a:p>
            <a:pPr marL="628650" lvl="1" indent="-171450">
              <a:buFontTx/>
              <a:buChar char="-"/>
            </a:pPr>
            <a:r>
              <a:rPr lang="pt-PT" baseline="0" dirty="0" smtClean="0"/>
              <a:t>SVCUs</a:t>
            </a:r>
          </a:p>
          <a:p>
            <a:pPr marL="628650" lvl="1" indent="-171450">
              <a:buFontTx/>
              <a:buChar char="-"/>
            </a:pPr>
            <a:r>
              <a:rPr lang="pt-PT" baseline="0" dirty="0" smtClean="0"/>
              <a:t>Sputter Ion Pumps PROFIBUS Electronics Developments!!</a:t>
            </a:r>
          </a:p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619823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 smtClean="0"/>
              <a:t>Part</a:t>
            </a:r>
            <a:r>
              <a:rPr lang="pt-PT" baseline="0" dirty="0" smtClean="0"/>
              <a:t> One:</a:t>
            </a:r>
          </a:p>
          <a:p>
            <a:r>
              <a:rPr lang="pt-PT" baseline="0" dirty="0" smtClean="0"/>
              <a:t>- Sectro Valves Control Unit!!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692070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 smtClean="0"/>
              <a:t>The</a:t>
            </a:r>
            <a:r>
              <a:rPr lang="pt-PT" baseline="0" dirty="0" smtClean="0"/>
              <a:t> goals for the PROFIBUS slave project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68611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26097"/>
            <a:ext cx="171170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Marco Roda TE-VSC-ICM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1" y="6526097"/>
            <a:ext cx="1711703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Marco Roda TE-VSC-ICM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0" y="6526096"/>
            <a:ext cx="1719655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69"/>
            <a:ext cx="2895600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Marco Roda TE-VSC-ICM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69"/>
            <a:ext cx="501424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34048"/>
            <a:ext cx="171170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8021"/>
            <a:ext cx="2895600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Marco Roda TE-VSC-ICM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8021"/>
            <a:ext cx="50142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Marco Roda TE-VSC-ICM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Marco Roda TE-VSC-ICM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Marco Roda TE-VSC-ICM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1" y="6526098"/>
            <a:ext cx="1711703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1"/>
            <a:ext cx="2895600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Marco Roda TE-VSC-ICM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1"/>
            <a:ext cx="501424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0" y="6526097"/>
            <a:ext cx="171965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Marco Roda TE-VSC-ICM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26097"/>
            <a:ext cx="1711703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Marco Roda TE-VSC-ICM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0" y="6519740"/>
            <a:ext cx="1677725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61329" y="6519740"/>
            <a:ext cx="2854518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Marco Roda TE-VSC-ICM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19740"/>
            <a:ext cx="501424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43180" y="6438102"/>
            <a:ext cx="2549471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i="1" baseline="0" dirty="0" smtClean="0">
                <a:solidFill>
                  <a:schemeClr val="bg1"/>
                </a:solidFill>
              </a:rPr>
              <a:t>Vacuum, Surfaces &amp; </a:t>
            </a:r>
            <a:r>
              <a:rPr lang="fr-CH" sz="900" i="1" baseline="0" dirty="0" err="1" smtClean="0">
                <a:solidFill>
                  <a:schemeClr val="bg1"/>
                </a:solidFill>
              </a:rPr>
              <a:t>Coatings</a:t>
            </a:r>
            <a:r>
              <a:rPr lang="fr-CH" sz="900" i="1" baseline="0" dirty="0" smtClean="0">
                <a:solidFill>
                  <a:schemeClr val="bg1"/>
                </a:solidFill>
              </a:rPr>
              <a:t> Group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000" baseline="0" dirty="0" err="1" smtClean="0">
                <a:solidFill>
                  <a:schemeClr val="bg1"/>
                </a:solidFill>
              </a:rPr>
              <a:t>Technology</a:t>
            </a:r>
            <a:r>
              <a:rPr lang="fr-CH" sz="1000" baseline="0" dirty="0" smtClean="0">
                <a:solidFill>
                  <a:schemeClr val="bg1"/>
                </a:solidFill>
              </a:rPr>
              <a:t> </a:t>
            </a:r>
            <a:r>
              <a:rPr lang="fr-CH" sz="1000" baseline="0" dirty="0" err="1" smtClean="0">
                <a:solidFill>
                  <a:schemeClr val="bg1"/>
                </a:solidFill>
              </a:rPr>
              <a:t>Department</a:t>
            </a:r>
            <a:endParaRPr lang="fr-CH" sz="1000" baseline="0" dirty="0" smtClean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" y="1143615"/>
            <a:ext cx="89230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GB" sz="3600" dirty="0"/>
          </a:p>
        </p:txBody>
      </p:sp>
      <p:sp>
        <p:nvSpPr>
          <p:cNvPr id="3" name="Rectangle 2"/>
          <p:cNvSpPr/>
          <p:nvPr/>
        </p:nvSpPr>
        <p:spPr>
          <a:xfrm>
            <a:off x="2323012" y="4916631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pt-PT" sz="2000" dirty="0" smtClean="0">
                <a:latin typeface="Calibri" panose="020F0502020204030204" pitchFamily="34" charset="0"/>
              </a:rPr>
              <a:t>Marco Roda</a:t>
            </a:r>
            <a:endParaRPr lang="en-GB" sz="2000" dirty="0" smtClean="0">
              <a:latin typeface="Calibri" panose="020F0502020204030204" pitchFamily="34" charset="0"/>
            </a:endParaRPr>
          </a:p>
          <a:p>
            <a:pPr algn="ctr"/>
            <a:r>
              <a:rPr lang="en-GB" sz="2000" dirty="0" smtClean="0">
                <a:latin typeface="Calibri" panose="020F0502020204030204" pitchFamily="34" charset="0"/>
              </a:rPr>
              <a:t>TE-VSC-ICM</a:t>
            </a:r>
          </a:p>
        </p:txBody>
      </p:sp>
      <p:sp>
        <p:nvSpPr>
          <p:cNvPr id="6" name="Rectangle 5"/>
          <p:cNvSpPr/>
          <p:nvPr/>
        </p:nvSpPr>
        <p:spPr>
          <a:xfrm>
            <a:off x="-4896" y="543061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pt-PT" sz="2800" b="1" dirty="0" smtClean="0">
                <a:latin typeface="Calibri" panose="020F0502020204030204" pitchFamily="34" charset="0"/>
              </a:rPr>
              <a:t>SCVUs Developments </a:t>
            </a:r>
            <a:r>
              <a:rPr lang="pt-PT" sz="2800" i="1" dirty="0" smtClean="0">
                <a:latin typeface="Calibri" panose="020F0502020204030204" pitchFamily="34" charset="0"/>
              </a:rPr>
              <a:t>(Part One) 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-114300" y="6488668"/>
            <a:ext cx="9390901" cy="373616"/>
            <a:chOff x="-114300" y="6488668"/>
            <a:chExt cx="9390901" cy="373616"/>
          </a:xfrm>
        </p:grpSpPr>
        <p:sp>
          <p:nvSpPr>
            <p:cNvPr id="5" name="Rectangle 4"/>
            <p:cNvSpPr/>
            <p:nvPr/>
          </p:nvSpPr>
          <p:spPr>
            <a:xfrm>
              <a:off x="6494310" y="6488668"/>
              <a:ext cx="278229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pt-PT" dirty="0" smtClean="0">
                  <a:latin typeface="Calibri" panose="020F0502020204030204" pitchFamily="34" charset="0"/>
                </a:rPr>
                <a:t>Internship student - MSc</a:t>
              </a:r>
              <a:endParaRPr lang="en-GB" dirty="0" smtClean="0">
                <a:latin typeface="Calibri" panose="020F050202020403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-114300" y="6523730"/>
              <a:ext cx="144330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pt-PT" sz="1600" dirty="0" smtClean="0">
                  <a:latin typeface="Calibri" panose="020F0502020204030204" pitchFamily="34" charset="0"/>
                </a:rPr>
                <a:t>06/10/2014</a:t>
              </a:r>
              <a:endParaRPr lang="en-GB" sz="1600" dirty="0" smtClean="0">
                <a:latin typeface="Calibri" panose="020F0502020204030204" pitchFamily="34" charset="0"/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1" y="1066936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2800" b="1" dirty="0" smtClean="0">
                <a:latin typeface="Calibri" panose="020F0502020204030204" pitchFamily="34" charset="0"/>
              </a:rPr>
              <a:t>Electronics Developments for VPIs </a:t>
            </a:r>
            <a:r>
              <a:rPr lang="pt-PT" sz="2800" i="1" dirty="0" smtClean="0">
                <a:latin typeface="Calibri" panose="020F0502020204030204" pitchFamily="34" charset="0"/>
              </a:rPr>
              <a:t>(Part Two)</a:t>
            </a:r>
            <a:r>
              <a:rPr lang="en-GB" sz="2800" i="1" dirty="0" smtClean="0">
                <a:latin typeface="Calibri" panose="020F0502020204030204" pitchFamily="34" charset="0"/>
              </a:rPr>
              <a:t> 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105026" y="6519445"/>
            <a:ext cx="38290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[AUTOMATION FORUM] Electronics Session</a:t>
            </a:r>
          </a:p>
        </p:txBody>
      </p:sp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4896" y="440321"/>
            <a:ext cx="914399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i="1" dirty="0" smtClean="0">
                <a:latin typeface="Calibri" panose="020F0502020204030204" pitchFamily="34" charset="0"/>
              </a:rPr>
              <a:t>Part II: </a:t>
            </a:r>
            <a:r>
              <a:rPr lang="en-GB" sz="3200" b="1" dirty="0" smtClean="0">
                <a:latin typeface="Calibri" panose="020F0502020204030204" pitchFamily="34" charset="0"/>
              </a:rPr>
              <a:t>Electronics Developments for </a:t>
            </a:r>
          </a:p>
          <a:p>
            <a:pPr algn="ctr"/>
            <a:r>
              <a:rPr lang="en-GB" sz="3200" b="1" dirty="0" smtClean="0">
                <a:latin typeface="Calibri" panose="020F0502020204030204" pitchFamily="34" charset="0"/>
              </a:rPr>
              <a:t>Sputter Ion Pumps</a:t>
            </a:r>
          </a:p>
        </p:txBody>
      </p:sp>
      <p:sp>
        <p:nvSpPr>
          <p:cNvPr id="5" name="Rectangle 4"/>
          <p:cNvSpPr/>
          <p:nvPr/>
        </p:nvSpPr>
        <p:spPr>
          <a:xfrm>
            <a:off x="6494310" y="6488668"/>
            <a:ext cx="27822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dirty="0" smtClean="0">
                <a:latin typeface="Calibri" panose="020F0502020204030204" pitchFamily="34" charset="0"/>
              </a:rPr>
              <a:t>Internship student - MSc</a:t>
            </a:r>
            <a:endParaRPr lang="en-GB" dirty="0" smtClean="0">
              <a:latin typeface="Calibri" panose="020F05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05026" y="6519445"/>
            <a:ext cx="38290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[AUTOMATION FORUM] Electronics Session</a:t>
            </a:r>
          </a:p>
        </p:txBody>
      </p:sp>
    </p:spTree>
    <p:extLst>
      <p:ext uri="{BB962C8B-B14F-4D97-AF65-F5344CB8AC3E}">
        <p14:creationId xmlns:p14="http://schemas.microsoft.com/office/powerpoint/2010/main" val="97080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itle 5"/>
          <p:cNvSpPr txBox="1">
            <a:spLocks/>
          </p:cNvSpPr>
          <p:nvPr/>
        </p:nvSpPr>
        <p:spPr>
          <a:xfrm>
            <a:off x="0" y="174991"/>
            <a:ext cx="9144000" cy="56851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latin typeface="Calibri" panose="020F0502020204030204" pitchFamily="34" charset="0"/>
              </a:rPr>
              <a:t> </a:t>
            </a:r>
            <a:r>
              <a:rPr lang="en-GB" sz="3200" b="1" i="1" dirty="0" smtClean="0">
                <a:latin typeface="Calibri" panose="020F0502020204030204" pitchFamily="34" charset="0"/>
              </a:rPr>
              <a:t>PROFIBUS slave for Sputter Ion Pump</a:t>
            </a:r>
            <a:endParaRPr lang="en-GB" sz="3200" b="1" i="1" dirty="0">
              <a:latin typeface="Calibri" panose="020F050202020403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52400" y="1269053"/>
            <a:ext cx="8812306" cy="1264597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spcBef>
                <a:spcPts val="0"/>
              </a:spcBef>
              <a:spcAft>
                <a:spcPts val="600"/>
              </a:spcAft>
              <a:buClr>
                <a:schemeClr val="tx2">
                  <a:lumMod val="75000"/>
                </a:schemeClr>
              </a:buClr>
              <a:buNone/>
            </a:pPr>
            <a:r>
              <a:rPr lang="pt-PT" sz="2400" b="1" dirty="0" smtClean="0">
                <a:latin typeface="Calibri" panose="020F0502020204030204" pitchFamily="34" charset="0"/>
              </a:rPr>
              <a:t>Goals</a:t>
            </a:r>
          </a:p>
          <a:p>
            <a:pPr marL="114300" indent="0">
              <a:spcBef>
                <a:spcPts val="0"/>
              </a:spcBef>
              <a:buClr>
                <a:schemeClr val="tx2">
                  <a:lumMod val="75000"/>
                </a:schemeClr>
              </a:buClr>
              <a:buNone/>
            </a:pPr>
            <a:endParaRPr lang="pt-PT" sz="2000" b="1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marL="457200" indent="-342900">
              <a:spcBef>
                <a:spcPts val="0"/>
              </a:spcBef>
              <a:spcAft>
                <a:spcPts val="600"/>
              </a:spcAft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pt-PT" sz="20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  Study Electronics of Sputter Ion Pumps</a:t>
            </a:r>
          </a:p>
          <a:p>
            <a:pPr marL="114300" indent="0">
              <a:lnSpc>
                <a:spcPts val="2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  <a:buNone/>
            </a:pPr>
            <a:endParaRPr lang="pt-PT" sz="16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52400" y="2654634"/>
            <a:ext cx="8812306" cy="607372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>
              <a:spcBef>
                <a:spcPts val="0"/>
              </a:spcBef>
              <a:spcAft>
                <a:spcPts val="600"/>
              </a:spcAft>
              <a:buClr>
                <a:schemeClr val="tx2">
                  <a:lumMod val="75000"/>
                </a:schemeClr>
              </a:buClr>
              <a:buFont typeface="+mj-lt"/>
              <a:buAutoNum type="arabicPeriod" startAt="2"/>
            </a:pPr>
            <a:r>
              <a:rPr lang="pt-PT" sz="20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Market survey of PROFIBUS ASIC slaves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52400" y="3259778"/>
            <a:ext cx="8812306" cy="531172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>
              <a:spcBef>
                <a:spcPts val="0"/>
              </a:spcBef>
              <a:spcAft>
                <a:spcPts val="600"/>
              </a:spcAft>
              <a:buClr>
                <a:schemeClr val="tx2">
                  <a:lumMod val="75000"/>
                </a:schemeClr>
              </a:buClr>
              <a:buFont typeface="+mj-lt"/>
              <a:buAutoNum type="arabicPeriod" startAt="3"/>
            </a:pPr>
            <a:r>
              <a:rPr lang="pt-PT" sz="20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Design and Development a PROFIBUS slave prototype for Sputter Ion Pumps</a:t>
            </a:r>
            <a:endParaRPr lang="pt-PT" sz="2800" b="1" dirty="0" smtClean="0">
              <a:solidFill>
                <a:schemeClr val="accent5"/>
              </a:solidFill>
              <a:latin typeface="Calibri" panose="020F0502020204030204" pitchFamily="34" charset="0"/>
            </a:endParaRPr>
          </a:p>
          <a:p>
            <a:pPr marL="457200" indent="-342900">
              <a:lnSpc>
                <a:spcPts val="2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  <a:buFont typeface="+mj-lt"/>
              <a:buAutoNum type="alphaLcParenR"/>
            </a:pPr>
            <a:endParaRPr lang="pt-PT" sz="16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0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6278131" y="6520070"/>
            <a:ext cx="2895600" cy="337929"/>
          </a:xfrm>
        </p:spPr>
        <p:txBody>
          <a:bodyPr/>
          <a:lstStyle/>
          <a:p>
            <a:r>
              <a:rPr lang="en-US" smtClean="0"/>
              <a:t>Marco Roda TE-VSC-ICM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790826" y="6519445"/>
            <a:ext cx="38290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[AUTOMATION FORUM] Electronics Session</a:t>
            </a:r>
          </a:p>
        </p:txBody>
      </p:sp>
    </p:spTree>
    <p:extLst>
      <p:ext uri="{BB962C8B-B14F-4D97-AF65-F5344CB8AC3E}">
        <p14:creationId xmlns:p14="http://schemas.microsoft.com/office/powerpoint/2010/main" val="1662489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itle 5"/>
          <p:cNvSpPr txBox="1">
            <a:spLocks/>
          </p:cNvSpPr>
          <p:nvPr/>
        </p:nvSpPr>
        <p:spPr>
          <a:xfrm>
            <a:off x="0" y="174991"/>
            <a:ext cx="9144000" cy="56851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latin typeface="Calibri" panose="020F0502020204030204" pitchFamily="34" charset="0"/>
              </a:rPr>
              <a:t> </a:t>
            </a:r>
            <a:r>
              <a:rPr lang="en-GB" sz="3200" b="1" i="1" dirty="0" smtClean="0">
                <a:latin typeface="Calibri" panose="020F0502020204030204" pitchFamily="34" charset="0"/>
              </a:rPr>
              <a:t>PROFIBUS slave for Sputter Ion Pump</a:t>
            </a:r>
            <a:endParaRPr lang="en-GB" sz="3200" b="1" i="1" dirty="0">
              <a:latin typeface="Calibri" panose="020F050202020403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52400" y="743505"/>
            <a:ext cx="8812306" cy="5054394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spcBef>
                <a:spcPts val="0"/>
              </a:spcBef>
              <a:spcAft>
                <a:spcPts val="600"/>
              </a:spcAft>
              <a:buClr>
                <a:schemeClr val="tx2">
                  <a:lumMod val="75000"/>
                </a:schemeClr>
              </a:buClr>
              <a:buNone/>
            </a:pPr>
            <a:r>
              <a:rPr lang="pt-PT" sz="24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Vacuum System Architecture </a:t>
            </a:r>
          </a:p>
          <a:p>
            <a:pPr marL="114300" indent="0">
              <a:lnSpc>
                <a:spcPts val="2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  <a:buNone/>
            </a:pPr>
            <a:endParaRPr lang="pt-PT" sz="16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56" y="1325563"/>
            <a:ext cx="7172613" cy="4667250"/>
          </a:xfrm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1976" y="3643313"/>
            <a:ext cx="990600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6278131" y="6520070"/>
            <a:ext cx="2895600" cy="337929"/>
          </a:xfrm>
        </p:spPr>
        <p:txBody>
          <a:bodyPr/>
          <a:lstStyle/>
          <a:p>
            <a:r>
              <a:rPr lang="en-US" smtClean="0"/>
              <a:t>Marco Roda TE-VSC-ICM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790826" y="6519445"/>
            <a:ext cx="38290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[AUTOMATION FORUM] Electronics Session</a:t>
            </a:r>
          </a:p>
        </p:txBody>
      </p:sp>
    </p:spTree>
    <p:extLst>
      <p:ext uri="{BB962C8B-B14F-4D97-AF65-F5344CB8AC3E}">
        <p14:creationId xmlns:p14="http://schemas.microsoft.com/office/powerpoint/2010/main" val="499655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Title 5"/>
          <p:cNvSpPr txBox="1">
            <a:spLocks/>
          </p:cNvSpPr>
          <p:nvPr/>
        </p:nvSpPr>
        <p:spPr>
          <a:xfrm>
            <a:off x="0" y="174991"/>
            <a:ext cx="9144000" cy="56851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latin typeface="Calibri" panose="020F0502020204030204" pitchFamily="34" charset="0"/>
              </a:rPr>
              <a:t> </a:t>
            </a:r>
            <a:r>
              <a:rPr lang="en-GB" sz="3200" b="1" i="1" dirty="0" smtClean="0">
                <a:latin typeface="Calibri" panose="020F0502020204030204" pitchFamily="34" charset="0"/>
              </a:rPr>
              <a:t>PROFIBUS slave for Sputter Ion Pump</a:t>
            </a:r>
            <a:endParaRPr lang="en-GB" sz="3200" b="1" i="1" dirty="0">
              <a:latin typeface="Calibri" panose="020F050202020403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80382" y="1149067"/>
            <a:ext cx="4406153" cy="502418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spcBef>
                <a:spcPts val="0"/>
              </a:spcBef>
              <a:spcAft>
                <a:spcPts val="600"/>
              </a:spcAft>
              <a:buClr>
                <a:schemeClr val="tx2">
                  <a:lumMod val="75000"/>
                </a:schemeClr>
              </a:buClr>
              <a:buNone/>
            </a:pPr>
            <a:r>
              <a:rPr lang="pt-PT" sz="24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Sputter Ion Pump Architectures </a:t>
            </a:r>
          </a:p>
          <a:p>
            <a:pPr marL="114300" indent="0">
              <a:lnSpc>
                <a:spcPts val="2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  <a:buNone/>
            </a:pPr>
            <a:endParaRPr lang="pt-PT" sz="1600" b="1" dirty="0" smtClean="0">
              <a:solidFill>
                <a:schemeClr val="accent5"/>
              </a:solidFill>
              <a:latin typeface="Calibri" panose="020F050202020403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80384" y="1631181"/>
            <a:ext cx="4350936" cy="4397826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spcBef>
                <a:spcPts val="0"/>
              </a:spcBef>
              <a:spcAft>
                <a:spcPts val="600"/>
              </a:spcAft>
              <a:buClr>
                <a:schemeClr val="tx2">
                  <a:lumMod val="75000"/>
                </a:schemeClr>
              </a:buClr>
              <a:buNone/>
            </a:pPr>
            <a:r>
              <a:rPr lang="pt-PT" sz="16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   </a:t>
            </a:r>
            <a:endParaRPr lang="pt-PT" sz="16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42484" y="5297679"/>
            <a:ext cx="32057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14300" indent="0">
              <a:spcBef>
                <a:spcPts val="0"/>
              </a:spcBef>
              <a:spcAft>
                <a:spcPts val="600"/>
              </a:spcAft>
              <a:buClr>
                <a:schemeClr val="tx2">
                  <a:lumMod val="75000"/>
                </a:schemeClr>
              </a:buClr>
              <a:buNone/>
            </a:pPr>
            <a:r>
              <a:rPr lang="pt-PT" sz="1400" b="1" dirty="0">
                <a:solidFill>
                  <a:schemeClr val="accent5"/>
                </a:solidFill>
                <a:latin typeface="Calibri" panose="020F0502020204030204" pitchFamily="34" charset="0"/>
              </a:rPr>
              <a:t>Current Sputter Ion Pump Architecture</a:t>
            </a:r>
          </a:p>
        </p:txBody>
      </p:sp>
      <p:sp>
        <p:nvSpPr>
          <p:cNvPr id="31" name="Rectangle 30"/>
          <p:cNvSpPr/>
          <p:nvPr/>
        </p:nvSpPr>
        <p:spPr>
          <a:xfrm>
            <a:off x="5181600" y="5288153"/>
            <a:ext cx="29507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14300" indent="0">
              <a:spcBef>
                <a:spcPts val="0"/>
              </a:spcBef>
              <a:spcAft>
                <a:spcPts val="600"/>
              </a:spcAft>
              <a:buClr>
                <a:schemeClr val="tx2">
                  <a:lumMod val="75000"/>
                </a:schemeClr>
              </a:buClr>
              <a:buNone/>
            </a:pPr>
            <a:r>
              <a:rPr lang="pt-PT" sz="14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New Sputter </a:t>
            </a:r>
            <a:r>
              <a:rPr lang="pt-PT" sz="1400" b="1" dirty="0">
                <a:solidFill>
                  <a:schemeClr val="accent5"/>
                </a:solidFill>
                <a:latin typeface="Calibri" panose="020F0502020204030204" pitchFamily="34" charset="0"/>
              </a:rPr>
              <a:t>Ion Pump Architecture</a:t>
            </a:r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10" y="1868153"/>
            <a:ext cx="3995085" cy="337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6537" y="1818054"/>
            <a:ext cx="4512100" cy="3420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6278131" y="6520070"/>
            <a:ext cx="2895600" cy="337929"/>
          </a:xfrm>
        </p:spPr>
        <p:txBody>
          <a:bodyPr/>
          <a:lstStyle/>
          <a:p>
            <a:r>
              <a:rPr lang="en-US" smtClean="0"/>
              <a:t>Marco Roda TE-VSC-ICM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790826" y="6519445"/>
            <a:ext cx="38290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[AUTOMATION FORUM] Electronics Session</a:t>
            </a:r>
          </a:p>
        </p:txBody>
      </p:sp>
    </p:spTree>
    <p:extLst>
      <p:ext uri="{BB962C8B-B14F-4D97-AF65-F5344CB8AC3E}">
        <p14:creationId xmlns:p14="http://schemas.microsoft.com/office/powerpoint/2010/main" val="1671262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3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46605" y="813285"/>
            <a:ext cx="4758770" cy="502418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spcBef>
                <a:spcPts val="0"/>
              </a:spcBef>
              <a:spcAft>
                <a:spcPts val="600"/>
              </a:spcAft>
              <a:buClr>
                <a:schemeClr val="tx2">
                  <a:lumMod val="75000"/>
                </a:schemeClr>
              </a:buClr>
              <a:buNone/>
            </a:pPr>
            <a:r>
              <a:rPr lang="pt-PT" sz="24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Current Sputter Ion Pump Signals</a:t>
            </a:r>
          </a:p>
          <a:p>
            <a:pPr marL="114300" indent="0">
              <a:lnSpc>
                <a:spcPts val="2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  <a:buNone/>
            </a:pPr>
            <a:endParaRPr lang="pt-PT" sz="1600" b="1" dirty="0" smtClean="0">
              <a:solidFill>
                <a:schemeClr val="accent5"/>
              </a:solidFill>
              <a:latin typeface="Calibri" panose="020F0502020204030204" pitchFamily="34" charset="0"/>
            </a:endParaRPr>
          </a:p>
        </p:txBody>
      </p:sp>
      <p:sp>
        <p:nvSpPr>
          <p:cNvPr id="7" name="Title 5"/>
          <p:cNvSpPr txBox="1">
            <a:spLocks/>
          </p:cNvSpPr>
          <p:nvPr/>
        </p:nvSpPr>
        <p:spPr>
          <a:xfrm>
            <a:off x="0" y="174991"/>
            <a:ext cx="9144000" cy="56851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latin typeface="Calibri" panose="020F0502020204030204" pitchFamily="34" charset="0"/>
              </a:rPr>
              <a:t> </a:t>
            </a:r>
            <a:r>
              <a:rPr lang="en-GB" sz="3200" b="1" i="1" dirty="0" smtClean="0">
                <a:latin typeface="Calibri" panose="020F0502020204030204" pitchFamily="34" charset="0"/>
              </a:rPr>
              <a:t>PROFIBUS slave for Sputter Ion Pump</a:t>
            </a:r>
            <a:endParaRPr lang="en-GB" sz="3200" b="1" i="1" dirty="0">
              <a:latin typeface="Calibri" panose="020F050202020403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905373" y="2009775"/>
            <a:ext cx="4076701" cy="3150695"/>
            <a:chOff x="4905373" y="1295400"/>
            <a:chExt cx="4076701" cy="3150695"/>
          </a:xfrm>
        </p:grpSpPr>
        <p:sp>
          <p:nvSpPr>
            <p:cNvPr id="10" name="TextBox 9"/>
            <p:cNvSpPr txBox="1"/>
            <p:nvPr/>
          </p:nvSpPr>
          <p:spPr>
            <a:xfrm>
              <a:off x="5167314" y="1420479"/>
              <a:ext cx="365283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1600" b="1" dirty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Digital </a:t>
              </a:r>
              <a:r>
                <a:rPr lang="pt-PT" sz="1600" b="1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Inputs </a:t>
              </a:r>
              <a:r>
                <a:rPr lang="pt-PT" sz="1600" b="1" dirty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from PLC</a:t>
              </a:r>
              <a:endParaRPr lang="pt-PT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endParaRPr>
            </a:p>
            <a:p>
              <a:pPr marL="628650" lvl="1" indent="-171450">
                <a:buFont typeface="Arial" panose="020B0604020202020204" pitchFamily="34" charset="0"/>
                <a:buChar char="•"/>
              </a:pPr>
              <a:r>
                <a:rPr lang="pt-PT" sz="1400" b="1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“HV_ON” :  </a:t>
              </a:r>
              <a:r>
                <a:rPr lang="pt-PT" sz="1400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Turn ON the High-Voltage</a:t>
              </a:r>
            </a:p>
            <a:p>
              <a:pPr marL="628650" lvl="1" indent="-171450">
                <a:buFont typeface="Arial" panose="020B0604020202020204" pitchFamily="34" charset="0"/>
                <a:buChar char="•"/>
              </a:pPr>
              <a:r>
                <a:rPr lang="pt-PT" sz="1400" b="1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“HV_OFF”:  </a:t>
              </a:r>
              <a:r>
                <a:rPr lang="pt-PT" sz="1400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Turn OFF the High-Voltage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167313" y="2230104"/>
              <a:ext cx="3814761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1600" b="1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Analog Output to PLC</a:t>
              </a:r>
            </a:p>
            <a:p>
              <a:pPr marL="628650" lvl="1" indent="-171450">
                <a:buFont typeface="Arial" panose="020B0604020202020204" pitchFamily="34" charset="0"/>
                <a:buChar char="•"/>
              </a:pPr>
              <a:r>
                <a:rPr lang="pt-PT" sz="1400" b="1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“IONIZATION MEASURE” </a:t>
              </a:r>
              <a:r>
                <a:rPr lang="pt-PT" sz="1400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: [0-6V]</a:t>
              </a:r>
            </a:p>
            <a:p>
              <a:pPr marL="628650" lvl="1" indent="-171450">
                <a:buFont typeface="Arial" panose="020B0604020202020204" pitchFamily="34" charset="0"/>
                <a:buChar char="•"/>
              </a:pPr>
              <a:r>
                <a:rPr lang="pt-PT" sz="1400" b="1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Interlock</a:t>
              </a:r>
            </a:p>
            <a:p>
              <a:pPr marL="628650" lvl="1" indent="-171450">
                <a:buFont typeface="Arial" panose="020B0604020202020204" pitchFamily="34" charset="0"/>
                <a:buChar char="•"/>
              </a:pPr>
              <a:r>
                <a:rPr lang="pt-PT" sz="1400" b="1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Over Current</a:t>
              </a:r>
            </a:p>
            <a:p>
              <a:pPr marL="628650" lvl="1" indent="-171450">
                <a:buFont typeface="Arial" panose="020B0604020202020204" pitchFamily="34" charset="0"/>
                <a:buChar char="•"/>
              </a:pPr>
              <a:r>
                <a:rPr lang="pt-PT" sz="1400" b="1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Di/Dt (Time Out)</a:t>
              </a:r>
            </a:p>
            <a:p>
              <a:pPr marL="628650" lvl="1" indent="-171450">
                <a:buFont typeface="Arial" panose="020B0604020202020204" pitchFamily="34" charset="0"/>
                <a:buChar char="•"/>
              </a:pPr>
              <a:r>
                <a:rPr lang="pt-PT" sz="1400" b="1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Open Cable</a:t>
              </a:r>
            </a:p>
            <a:p>
              <a:pPr lvl="1"/>
              <a:endParaRPr lang="pt-PT" sz="1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endParaRPr>
            </a:p>
            <a:p>
              <a:pPr lvl="1"/>
              <a:r>
                <a:rPr lang="pt-PT" sz="1400" dirty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The other 4V are used to send info about the VPI’s status:</a:t>
              </a:r>
            </a:p>
            <a:p>
              <a:pPr lvl="1"/>
              <a:endParaRPr lang="pt-PT" sz="12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4905373" y="1295400"/>
              <a:ext cx="3914775" cy="2971800"/>
            </a:xfrm>
            <a:prstGeom prst="roundRect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671" y="1268413"/>
            <a:ext cx="3885008" cy="171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13" y="3181350"/>
            <a:ext cx="4473648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6278131" y="6520070"/>
            <a:ext cx="2895600" cy="337929"/>
          </a:xfrm>
        </p:spPr>
        <p:txBody>
          <a:bodyPr/>
          <a:lstStyle/>
          <a:p>
            <a:r>
              <a:rPr lang="en-US" smtClean="0"/>
              <a:t>Marco Roda TE-VSC-ICM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790826" y="6519445"/>
            <a:ext cx="38290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[AUTOMATION FORUM] Electronics Session</a:t>
            </a:r>
          </a:p>
        </p:txBody>
      </p:sp>
    </p:spTree>
    <p:extLst>
      <p:ext uri="{BB962C8B-B14F-4D97-AF65-F5344CB8AC3E}">
        <p14:creationId xmlns:p14="http://schemas.microsoft.com/office/powerpoint/2010/main" val="3514147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46605" y="698985"/>
            <a:ext cx="4758770" cy="502418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spcBef>
                <a:spcPts val="0"/>
              </a:spcBef>
              <a:spcAft>
                <a:spcPts val="600"/>
              </a:spcAft>
              <a:buClr>
                <a:schemeClr val="tx2">
                  <a:lumMod val="75000"/>
                </a:schemeClr>
              </a:buClr>
              <a:buNone/>
            </a:pPr>
            <a:r>
              <a:rPr lang="pt-PT" sz="24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New Sputter Ion Pump Signals</a:t>
            </a:r>
          </a:p>
          <a:p>
            <a:pPr marL="114300" indent="0">
              <a:lnSpc>
                <a:spcPts val="2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  <a:buNone/>
            </a:pPr>
            <a:endParaRPr lang="pt-PT" sz="1600" b="1" dirty="0" smtClean="0">
              <a:solidFill>
                <a:schemeClr val="accent5"/>
              </a:solidFill>
              <a:latin typeface="Calibri" panose="020F0502020204030204" pitchFamily="34" charset="0"/>
            </a:endParaRPr>
          </a:p>
        </p:txBody>
      </p:sp>
      <p:sp>
        <p:nvSpPr>
          <p:cNvPr id="7" name="Title 5"/>
          <p:cNvSpPr txBox="1">
            <a:spLocks/>
          </p:cNvSpPr>
          <p:nvPr/>
        </p:nvSpPr>
        <p:spPr>
          <a:xfrm>
            <a:off x="0" y="174991"/>
            <a:ext cx="9144000" cy="56851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latin typeface="Calibri" panose="020F0502020204030204" pitchFamily="34" charset="0"/>
              </a:rPr>
              <a:t> </a:t>
            </a:r>
            <a:r>
              <a:rPr lang="en-GB" sz="3200" b="1" i="1" dirty="0" smtClean="0">
                <a:latin typeface="Calibri" panose="020F0502020204030204" pitchFamily="34" charset="0"/>
              </a:rPr>
              <a:t>PROFIBUS slave for Sputter Ion Pump</a:t>
            </a:r>
            <a:endParaRPr lang="en-GB" sz="3200" b="1" i="1" dirty="0">
              <a:latin typeface="Calibri" panose="020F050202020403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92430" y="4459641"/>
            <a:ext cx="4400655" cy="1600200"/>
            <a:chOff x="392430" y="4526316"/>
            <a:chExt cx="4400655" cy="1600200"/>
          </a:xfrm>
        </p:grpSpPr>
        <p:grpSp>
          <p:nvGrpSpPr>
            <p:cNvPr id="2" name="Group 1"/>
            <p:cNvGrpSpPr/>
            <p:nvPr/>
          </p:nvGrpSpPr>
          <p:grpSpPr>
            <a:xfrm>
              <a:off x="392430" y="4526316"/>
              <a:ext cx="4400655" cy="1600200"/>
              <a:chOff x="249555" y="4488216"/>
              <a:chExt cx="4400655" cy="1600200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365680" y="4525364"/>
                <a:ext cx="398724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PT" sz="1600" b="1" dirty="0" smtClean="0">
                    <a:solidFill>
                      <a:schemeClr val="accent6">
                        <a:lumMod val="50000"/>
                      </a:schemeClr>
                    </a:solidFill>
                    <a:latin typeface="Calibri" panose="020F0502020204030204" pitchFamily="34" charset="0"/>
                  </a:rPr>
                  <a:t>11 Inputs (from PROFIBUS Slave to PLC)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365680" y="5026587"/>
                <a:ext cx="1491695" cy="10618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pt-PT" sz="1050" b="1" dirty="0">
                    <a:solidFill>
                      <a:schemeClr val="bg2">
                        <a:lumMod val="10000"/>
                      </a:schemeClr>
                    </a:solidFill>
                    <a:latin typeface="Calibri" panose="020F0502020204030204" pitchFamily="34" charset="0"/>
                  </a:rPr>
                  <a:t>“CABLE”                                      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pt-PT" sz="1050" b="1" dirty="0">
                    <a:solidFill>
                      <a:schemeClr val="bg2">
                        <a:lumMod val="10000"/>
                      </a:schemeClr>
                    </a:solidFill>
                    <a:latin typeface="Calibri" panose="020F0502020204030204" pitchFamily="34" charset="0"/>
                  </a:rPr>
                  <a:t>“PROTECTION”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pt-PT" sz="1050" b="1" dirty="0">
                    <a:solidFill>
                      <a:schemeClr val="bg2">
                        <a:lumMod val="10000"/>
                      </a:schemeClr>
                    </a:solidFill>
                    <a:latin typeface="Calibri" panose="020F0502020204030204" pitchFamily="34" charset="0"/>
                  </a:rPr>
                  <a:t>“OVER I</a:t>
                </a:r>
                <a:r>
                  <a:rPr lang="pt-PT" sz="1050" b="1" dirty="0" smtClean="0">
                    <a:solidFill>
                      <a:schemeClr val="bg2">
                        <a:lumMod val="10000"/>
                      </a:schemeClr>
                    </a:solidFill>
                    <a:latin typeface="Calibri" panose="020F0502020204030204" pitchFamily="34" charset="0"/>
                  </a:rPr>
                  <a:t>”</a:t>
                </a:r>
                <a:endParaRPr lang="pt-PT" sz="1050" b="1" dirty="0">
                  <a:solidFill>
                    <a:schemeClr val="bg2">
                      <a:lumMod val="10000"/>
                    </a:schemeClr>
                  </a:solidFill>
                  <a:latin typeface="Calibri" panose="020F0502020204030204" pitchFamily="34" charset="0"/>
                </a:endParaRP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pt-PT" sz="1050" b="1" dirty="0">
                    <a:solidFill>
                      <a:schemeClr val="bg2">
                        <a:lumMod val="10000"/>
                      </a:schemeClr>
                    </a:solidFill>
                    <a:latin typeface="Calibri" panose="020F0502020204030204" pitchFamily="34" charset="0"/>
                  </a:rPr>
                  <a:t>“Time Out</a:t>
                </a:r>
                <a:r>
                  <a:rPr lang="pt-PT" sz="1050" b="1" dirty="0" smtClean="0">
                    <a:solidFill>
                      <a:schemeClr val="bg2">
                        <a:lumMod val="10000"/>
                      </a:schemeClr>
                    </a:solidFill>
                    <a:latin typeface="Calibri" panose="020F0502020204030204" pitchFamily="34" charset="0"/>
                  </a:rPr>
                  <a:t>”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pt-PT" sz="1050" b="1" dirty="0" smtClean="0">
                    <a:solidFill>
                      <a:schemeClr val="bg2">
                        <a:lumMod val="10000"/>
                      </a:schemeClr>
                    </a:solidFill>
                    <a:latin typeface="Calibri" panose="020F0502020204030204" pitchFamily="34" charset="0"/>
                  </a:rPr>
                  <a:t>“LEVEL 1”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pt-PT" sz="1050" b="1" dirty="0">
                    <a:solidFill>
                      <a:schemeClr val="bg2">
                        <a:lumMod val="10000"/>
                      </a:schemeClr>
                    </a:solidFill>
                    <a:latin typeface="Calibri" panose="020F0502020204030204" pitchFamily="34" charset="0"/>
                  </a:rPr>
                  <a:t>“LEVEL 2</a:t>
                </a:r>
                <a:r>
                  <a:rPr lang="pt-PT" sz="1050" b="1" dirty="0" smtClean="0">
                    <a:solidFill>
                      <a:schemeClr val="bg2">
                        <a:lumMod val="10000"/>
                      </a:schemeClr>
                    </a:solidFill>
                    <a:latin typeface="Calibri" panose="020F0502020204030204" pitchFamily="34" charset="0"/>
                  </a:rPr>
                  <a:t>”</a:t>
                </a:r>
                <a:endParaRPr lang="pt-PT" sz="1050" b="1" dirty="0">
                  <a:solidFill>
                    <a:schemeClr val="bg2">
                      <a:lumMod val="10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285999" y="5074956"/>
                <a:ext cx="2364211" cy="9002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pt-PT" sz="1050" b="1" dirty="0" smtClean="0">
                    <a:solidFill>
                      <a:schemeClr val="bg2">
                        <a:lumMod val="10000"/>
                      </a:schemeClr>
                    </a:solidFill>
                    <a:latin typeface="Calibri" panose="020F0502020204030204" pitchFamily="34" charset="0"/>
                  </a:rPr>
                  <a:t>“LEVEL 2 THRESHOLD”       [0 - 5V]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pt-PT" sz="1050" b="1" dirty="0" smtClean="0">
                    <a:solidFill>
                      <a:schemeClr val="bg2">
                        <a:lumMod val="10000"/>
                      </a:schemeClr>
                    </a:solidFill>
                    <a:latin typeface="Calibri" panose="020F0502020204030204" pitchFamily="34" charset="0"/>
                  </a:rPr>
                  <a:t>“LEVEL 1 THRESHOLD”       [</a:t>
                </a:r>
                <a:r>
                  <a:rPr lang="pt-PT" sz="1050" b="1" dirty="0">
                    <a:solidFill>
                      <a:schemeClr val="bg2">
                        <a:lumMod val="10000"/>
                      </a:schemeClr>
                    </a:solidFill>
                    <a:latin typeface="Calibri" panose="020F0502020204030204" pitchFamily="34" charset="0"/>
                  </a:rPr>
                  <a:t>0 - 5V]</a:t>
                </a:r>
                <a:endParaRPr lang="pt-PT" sz="1050" b="1" dirty="0" smtClean="0">
                  <a:solidFill>
                    <a:schemeClr val="bg2">
                      <a:lumMod val="10000"/>
                    </a:schemeClr>
                  </a:solidFill>
                  <a:latin typeface="Calibri" panose="020F0502020204030204" pitchFamily="34" charset="0"/>
                </a:endParaRP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pt-PT" sz="1050" b="1" dirty="0" smtClean="0">
                    <a:solidFill>
                      <a:schemeClr val="bg2">
                        <a:lumMod val="10000"/>
                      </a:schemeClr>
                    </a:solidFill>
                    <a:latin typeface="Calibri" panose="020F0502020204030204" pitchFamily="34" charset="0"/>
                  </a:rPr>
                  <a:t>“HV READING”                     [</a:t>
                </a:r>
                <a:r>
                  <a:rPr lang="pt-PT" sz="1050" b="1" dirty="0">
                    <a:solidFill>
                      <a:schemeClr val="bg2">
                        <a:lumMod val="10000"/>
                      </a:schemeClr>
                    </a:solidFill>
                    <a:latin typeface="Calibri" panose="020F0502020204030204" pitchFamily="34" charset="0"/>
                  </a:rPr>
                  <a:t>0 - 5V]</a:t>
                </a:r>
                <a:endParaRPr lang="pt-PT" sz="1050" b="1" dirty="0" smtClean="0">
                  <a:solidFill>
                    <a:schemeClr val="bg2">
                      <a:lumMod val="10000"/>
                    </a:schemeClr>
                  </a:solidFill>
                  <a:latin typeface="Calibri" panose="020F0502020204030204" pitchFamily="34" charset="0"/>
                </a:endParaRP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pt-PT" sz="1050" b="1" dirty="0" smtClean="0">
                    <a:solidFill>
                      <a:schemeClr val="bg2">
                        <a:lumMod val="10000"/>
                      </a:schemeClr>
                    </a:solidFill>
                    <a:latin typeface="Calibri" panose="020F0502020204030204" pitchFamily="34" charset="0"/>
                  </a:rPr>
                  <a:t>“OVER I</a:t>
                </a:r>
                <a:r>
                  <a:rPr lang="pt-PT" sz="1050" b="1" dirty="0">
                    <a:solidFill>
                      <a:schemeClr val="bg2">
                        <a:lumMod val="10000"/>
                      </a:schemeClr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pt-PT" sz="1050" b="1" dirty="0" smtClean="0">
                    <a:solidFill>
                      <a:schemeClr val="bg2">
                        <a:lumMod val="10000"/>
                      </a:schemeClr>
                    </a:solidFill>
                    <a:latin typeface="Calibri" panose="020F0502020204030204" pitchFamily="34" charset="0"/>
                  </a:rPr>
                  <a:t>THRESHOLD”         [</a:t>
                </a:r>
                <a:r>
                  <a:rPr lang="pt-PT" sz="1050" b="1" dirty="0">
                    <a:solidFill>
                      <a:schemeClr val="bg2">
                        <a:lumMod val="10000"/>
                      </a:schemeClr>
                    </a:solidFill>
                    <a:latin typeface="Calibri" panose="020F0502020204030204" pitchFamily="34" charset="0"/>
                  </a:rPr>
                  <a:t>0 - 5V]</a:t>
                </a:r>
                <a:endParaRPr lang="pt-PT" sz="1050" b="1" dirty="0" smtClean="0">
                  <a:solidFill>
                    <a:schemeClr val="bg2">
                      <a:lumMod val="10000"/>
                    </a:schemeClr>
                  </a:solidFill>
                  <a:latin typeface="Calibri" panose="020F0502020204030204" pitchFamily="34" charset="0"/>
                </a:endParaRP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pt-PT" sz="1050" b="1" dirty="0" smtClean="0">
                    <a:solidFill>
                      <a:schemeClr val="bg2">
                        <a:lumMod val="10000"/>
                      </a:schemeClr>
                    </a:solidFill>
                    <a:latin typeface="Calibri" panose="020F0502020204030204" pitchFamily="34" charset="0"/>
                  </a:rPr>
                  <a:t> “IONIZATION MEASUE”    [</a:t>
                </a:r>
                <a:r>
                  <a:rPr lang="pt-PT" sz="1050" b="1" dirty="0">
                    <a:solidFill>
                      <a:schemeClr val="bg2">
                        <a:lumMod val="10000"/>
                      </a:schemeClr>
                    </a:solidFill>
                    <a:latin typeface="Calibri" panose="020F0502020204030204" pitchFamily="34" charset="0"/>
                  </a:rPr>
                  <a:t>0 - </a:t>
                </a:r>
                <a:r>
                  <a:rPr lang="pt-PT" sz="1050" b="1" dirty="0" smtClean="0">
                    <a:solidFill>
                      <a:schemeClr val="bg2">
                        <a:lumMod val="10000"/>
                      </a:schemeClr>
                    </a:solidFill>
                    <a:latin typeface="Calibri" panose="020F0502020204030204" pitchFamily="34" charset="0"/>
                  </a:rPr>
                  <a:t>10V</a:t>
                </a:r>
                <a:r>
                  <a:rPr lang="pt-PT" sz="1050" b="1" dirty="0">
                    <a:solidFill>
                      <a:schemeClr val="bg2">
                        <a:lumMod val="10000"/>
                      </a:schemeClr>
                    </a:solidFill>
                    <a:latin typeface="Calibri" panose="020F0502020204030204" pitchFamily="34" charset="0"/>
                  </a:rPr>
                  <a:t>]</a:t>
                </a:r>
              </a:p>
            </p:txBody>
          </p:sp>
          <p:sp>
            <p:nvSpPr>
              <p:cNvPr id="18" name="Rounded Rectangle 17"/>
              <p:cNvSpPr/>
              <p:nvPr/>
            </p:nvSpPr>
            <p:spPr>
              <a:xfrm>
                <a:off x="249555" y="4488216"/>
                <a:ext cx="4314825" cy="1590676"/>
              </a:xfrm>
              <a:prstGeom prst="roundRect">
                <a:avLst/>
              </a:prstGeom>
              <a:no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9" name="Straight Connector 18"/>
            <p:cNvCxnSpPr/>
            <p:nvPr/>
          </p:nvCxnSpPr>
          <p:spPr>
            <a:xfrm>
              <a:off x="2092325" y="4988487"/>
              <a:ext cx="0" cy="1024815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22"/>
            <p:cNvSpPr/>
            <p:nvPr/>
          </p:nvSpPr>
          <p:spPr>
            <a:xfrm>
              <a:off x="606702" y="4859140"/>
              <a:ext cx="577402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sz="1050" b="1" dirty="0" smtClean="0">
                  <a:solidFill>
                    <a:schemeClr val="tx2"/>
                  </a:solidFill>
                  <a:latin typeface="Calibri" panose="020F0502020204030204" pitchFamily="34" charset="0"/>
                </a:rPr>
                <a:t>Digital </a:t>
              </a:r>
              <a:endParaRPr lang="en-GB" sz="1050" dirty="0">
                <a:solidFill>
                  <a:schemeClr val="tx2"/>
                </a:solidFill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2428874" y="4896839"/>
              <a:ext cx="5741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sz="1050" b="1" dirty="0" smtClean="0">
                  <a:solidFill>
                    <a:schemeClr val="tx2"/>
                  </a:solidFill>
                  <a:latin typeface="Calibri" panose="020F0502020204030204" pitchFamily="34" charset="0"/>
                </a:rPr>
                <a:t>Analog</a:t>
              </a:r>
              <a:endParaRPr lang="en-GB" sz="105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916805" y="4801589"/>
            <a:ext cx="3963244" cy="758047"/>
            <a:chOff x="4916805" y="4868264"/>
            <a:chExt cx="3963244" cy="758047"/>
          </a:xfrm>
        </p:grpSpPr>
        <p:grpSp>
          <p:nvGrpSpPr>
            <p:cNvPr id="3" name="Group 2"/>
            <p:cNvGrpSpPr/>
            <p:nvPr/>
          </p:nvGrpSpPr>
          <p:grpSpPr>
            <a:xfrm>
              <a:off x="4916805" y="4868264"/>
              <a:ext cx="3963244" cy="758047"/>
              <a:chOff x="4716780" y="4601564"/>
              <a:chExt cx="3963244" cy="758047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4853112" y="4630139"/>
                <a:ext cx="382691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PT" sz="1600" b="1" dirty="0" smtClean="0">
                    <a:solidFill>
                      <a:schemeClr val="accent6">
                        <a:lumMod val="50000"/>
                      </a:schemeClr>
                    </a:solidFill>
                    <a:latin typeface="Calibri" panose="020F0502020204030204" pitchFamily="34" charset="0"/>
                  </a:rPr>
                  <a:t>2 Outputs </a:t>
                </a:r>
                <a:r>
                  <a:rPr lang="pt-PT" sz="1600" b="1" dirty="0">
                    <a:solidFill>
                      <a:schemeClr val="accent6">
                        <a:lumMod val="50000"/>
                      </a:schemeClr>
                    </a:solidFill>
                    <a:latin typeface="Calibri" panose="020F0502020204030204" pitchFamily="34" charset="0"/>
                  </a:rPr>
                  <a:t>(from PLC to PROFIBUS Slave)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4853112" y="4928724"/>
                <a:ext cx="1491695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pt-PT" sz="1100" b="1" dirty="0" smtClean="0">
                    <a:solidFill>
                      <a:schemeClr val="bg2">
                        <a:lumMod val="10000"/>
                      </a:schemeClr>
                    </a:solidFill>
                    <a:latin typeface="Calibri" panose="020F0502020204030204" pitchFamily="34" charset="0"/>
                  </a:rPr>
                  <a:t>“HV_ON”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pt-PT" sz="1100" b="1" dirty="0" smtClean="0">
                    <a:solidFill>
                      <a:schemeClr val="bg2">
                        <a:lumMod val="10000"/>
                      </a:schemeClr>
                    </a:solidFill>
                    <a:latin typeface="Calibri" panose="020F0502020204030204" pitchFamily="34" charset="0"/>
                  </a:rPr>
                  <a:t>“HV_OFF”</a:t>
                </a:r>
                <a:endParaRPr lang="pt-PT" sz="1100" b="1" dirty="0">
                  <a:solidFill>
                    <a:schemeClr val="bg2">
                      <a:lumMod val="10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4" name="Rounded Rectangle 23"/>
              <p:cNvSpPr/>
              <p:nvPr/>
            </p:nvSpPr>
            <p:spPr>
              <a:xfrm>
                <a:off x="4716780" y="4601564"/>
                <a:ext cx="3821842" cy="758047"/>
              </a:xfrm>
              <a:prstGeom prst="roundRect">
                <a:avLst/>
              </a:prstGeom>
              <a:no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8" name="Rectangle 37"/>
            <p:cNvSpPr/>
            <p:nvPr/>
          </p:nvSpPr>
          <p:spPr>
            <a:xfrm>
              <a:off x="6566577" y="5283909"/>
              <a:ext cx="843501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sz="1050" b="1" dirty="0" smtClean="0">
                  <a:solidFill>
                    <a:schemeClr val="tx2"/>
                  </a:solidFill>
                  <a:latin typeface="Calibri" panose="020F0502020204030204" pitchFamily="34" charset="0"/>
                </a:rPr>
                <a:t>Both Digital</a:t>
              </a:r>
              <a:endParaRPr lang="en-GB" sz="1050" dirty="0">
                <a:solidFill>
                  <a:schemeClr val="tx2"/>
                </a:solidFill>
              </a:endParaRPr>
            </a:p>
          </p:txBody>
        </p:sp>
      </p:grpSp>
      <p:sp>
        <p:nvSpPr>
          <p:cNvPr id="20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6278131" y="6520070"/>
            <a:ext cx="2895600" cy="337929"/>
          </a:xfrm>
        </p:spPr>
        <p:txBody>
          <a:bodyPr/>
          <a:lstStyle/>
          <a:p>
            <a:r>
              <a:rPr lang="en-US" smtClean="0"/>
              <a:t>Marco Roda TE-VSC-ICM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2790826" y="6519445"/>
            <a:ext cx="38290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[AUTOMATION FORUM] Electronics Session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0078" y="1277938"/>
            <a:ext cx="976737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0497" y="1201738"/>
            <a:ext cx="5589330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5179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46605" y="813285"/>
            <a:ext cx="4758770" cy="502418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spcBef>
                <a:spcPts val="0"/>
              </a:spcBef>
              <a:spcAft>
                <a:spcPts val="600"/>
              </a:spcAft>
              <a:buClr>
                <a:schemeClr val="tx2">
                  <a:lumMod val="75000"/>
                </a:schemeClr>
              </a:buClr>
              <a:buNone/>
            </a:pPr>
            <a:r>
              <a:rPr lang="pt-PT" sz="24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PROFIBUS-DP  Slave Modules</a:t>
            </a:r>
          </a:p>
          <a:p>
            <a:pPr marL="114300" indent="0">
              <a:lnSpc>
                <a:spcPts val="2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  <a:buNone/>
            </a:pPr>
            <a:endParaRPr lang="pt-PT" sz="1600" b="1" dirty="0" smtClean="0">
              <a:solidFill>
                <a:schemeClr val="accent5"/>
              </a:solidFill>
              <a:latin typeface="Calibri" panose="020F0502020204030204" pitchFamily="34" charset="0"/>
            </a:endParaRPr>
          </a:p>
        </p:txBody>
      </p:sp>
      <p:sp>
        <p:nvSpPr>
          <p:cNvPr id="7" name="Title 5"/>
          <p:cNvSpPr txBox="1">
            <a:spLocks/>
          </p:cNvSpPr>
          <p:nvPr/>
        </p:nvSpPr>
        <p:spPr>
          <a:xfrm>
            <a:off x="0" y="174991"/>
            <a:ext cx="9144000" cy="56851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latin typeface="Calibri" panose="020F0502020204030204" pitchFamily="34" charset="0"/>
              </a:rPr>
              <a:t> </a:t>
            </a:r>
            <a:r>
              <a:rPr lang="en-GB" sz="3200" b="1" i="1" dirty="0" smtClean="0">
                <a:latin typeface="Calibri" panose="020F0502020204030204" pitchFamily="34" charset="0"/>
              </a:rPr>
              <a:t>PROFIBUS slave for Sputter Ion Pump</a:t>
            </a:r>
            <a:endParaRPr lang="en-GB" sz="3200" b="1" i="1" dirty="0">
              <a:latin typeface="Calibri" panose="020F050202020403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63345" y="4482437"/>
            <a:ext cx="4132454" cy="1454967"/>
            <a:chOff x="201420" y="4406237"/>
            <a:chExt cx="4132454" cy="1454967"/>
          </a:xfrm>
        </p:grpSpPr>
        <p:sp>
          <p:nvSpPr>
            <p:cNvPr id="9" name="TextBox 8"/>
            <p:cNvSpPr txBox="1"/>
            <p:nvPr/>
          </p:nvSpPr>
          <p:spPr>
            <a:xfrm>
              <a:off x="383791" y="4482261"/>
              <a:ext cx="3950083" cy="1302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b="1" dirty="0" smtClean="0">
                  <a:solidFill>
                    <a:schemeClr val="accent5"/>
                  </a:solidFill>
                  <a:latin typeface="Calibri" panose="020F0502020204030204" pitchFamily="34" charset="0"/>
                </a:rPr>
                <a:t>4 Main Modules:</a:t>
              </a:r>
            </a:p>
            <a:p>
              <a:pPr>
                <a:lnSpc>
                  <a:spcPts val="1000"/>
                </a:lnSpc>
              </a:pPr>
              <a:endParaRPr lang="pt-PT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endParaRPr>
            </a:p>
            <a:p>
              <a:pPr marL="742950" lvl="1" indent="-285750">
                <a:lnSpc>
                  <a:spcPts val="1000"/>
                </a:lnSpc>
                <a:buFont typeface="Arial" panose="020B0604020202020204" pitchFamily="34" charset="0"/>
                <a:buChar char="•"/>
              </a:pPr>
              <a:r>
                <a:rPr lang="pt-PT" sz="1400" b="1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PROFIBUS-DP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pt-PT" sz="1400" b="1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ASIC &amp; uController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pt-PT" sz="1400" b="1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I/O Acquisition &amp; Actuation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pt-PT" sz="1400" b="1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DC-DC Converters</a:t>
              </a:r>
              <a:endParaRPr lang="pt-PT" sz="11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201420" y="4406237"/>
              <a:ext cx="3389506" cy="1454967"/>
            </a:xfrm>
            <a:prstGeom prst="roundRect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6278131" y="6520070"/>
            <a:ext cx="2895600" cy="337929"/>
          </a:xfrm>
        </p:spPr>
        <p:txBody>
          <a:bodyPr/>
          <a:lstStyle/>
          <a:p>
            <a:r>
              <a:rPr lang="en-US" smtClean="0"/>
              <a:t>Marco Roda TE-VSC-ICM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790826" y="6519445"/>
            <a:ext cx="38290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[AUTOMATION FORUM] Electronics Session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316" y="1382378"/>
            <a:ext cx="8067675" cy="2970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8899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Title 5"/>
          <p:cNvSpPr txBox="1">
            <a:spLocks/>
          </p:cNvSpPr>
          <p:nvPr/>
        </p:nvSpPr>
        <p:spPr>
          <a:xfrm>
            <a:off x="0" y="174991"/>
            <a:ext cx="9144000" cy="56851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latin typeface="Calibri" panose="020F0502020204030204" pitchFamily="34" charset="0"/>
              </a:rPr>
              <a:t> </a:t>
            </a:r>
            <a:r>
              <a:rPr lang="en-GB" sz="3200" b="1" i="1" dirty="0" smtClean="0">
                <a:latin typeface="Calibri" panose="020F0502020204030204" pitchFamily="34" charset="0"/>
              </a:rPr>
              <a:t>PROFIBUS slave for Sputter Ion Pump</a:t>
            </a:r>
            <a:endParaRPr lang="en-GB" sz="3200" b="1" i="1" dirty="0">
              <a:latin typeface="Calibri" panose="020F050202020403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41855" y="858604"/>
            <a:ext cx="7254320" cy="502418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spcBef>
                <a:spcPts val="0"/>
              </a:spcBef>
              <a:spcAft>
                <a:spcPts val="600"/>
              </a:spcAft>
              <a:buClr>
                <a:schemeClr val="tx2">
                  <a:lumMod val="75000"/>
                </a:schemeClr>
              </a:buClr>
              <a:buNone/>
            </a:pPr>
            <a:r>
              <a:rPr lang="pt-PT" sz="24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ASIC PROFIBUS chip</a:t>
            </a:r>
          </a:p>
          <a:p>
            <a:pPr marL="114300" indent="0">
              <a:lnSpc>
                <a:spcPts val="2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  <a:buNone/>
            </a:pPr>
            <a:endParaRPr lang="pt-PT" sz="1600" b="1" dirty="0" smtClean="0">
              <a:solidFill>
                <a:schemeClr val="accent5"/>
              </a:solidFill>
              <a:latin typeface="Calibri" panose="020F050202020403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7112361" y="3171826"/>
            <a:ext cx="1877831" cy="1762125"/>
            <a:chOff x="7131412" y="2533651"/>
            <a:chExt cx="1877831" cy="1762125"/>
          </a:xfrm>
        </p:grpSpPr>
        <p:sp>
          <p:nvSpPr>
            <p:cNvPr id="17" name="Rounded Rectangle 16"/>
            <p:cNvSpPr/>
            <p:nvPr/>
          </p:nvSpPr>
          <p:spPr>
            <a:xfrm>
              <a:off x="7131412" y="2533651"/>
              <a:ext cx="1877831" cy="1695450"/>
            </a:xfrm>
            <a:prstGeom prst="roundRect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Content Placeholder 2"/>
            <p:cNvSpPr txBox="1">
              <a:spLocks/>
            </p:cNvSpPr>
            <p:nvPr/>
          </p:nvSpPr>
          <p:spPr>
            <a:xfrm>
              <a:off x="7180443" y="2649582"/>
              <a:ext cx="1828800" cy="1646194"/>
            </a:xfrm>
            <a:prstGeom prst="rect">
              <a:avLst/>
            </a:prstGeom>
          </p:spPr>
          <p:txBody>
            <a:bodyPr vert="horz">
              <a:normAutofit fontScale="40000" lnSpcReduction="20000"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/>
                <a:buChar char="•"/>
                <a:defRPr kumimoji="0"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/>
                <a:buChar char="•"/>
                <a:defRPr kumimoji="0"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85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accent3"/>
                </a:buClr>
                <a:buSzPct val="9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accent4"/>
                </a:buClr>
                <a:buSzPct val="10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14300" indent="0" algn="ctr">
                <a:spcBef>
                  <a:spcPts val="0"/>
                </a:spcBef>
                <a:buClr>
                  <a:schemeClr val="tx2">
                    <a:lumMod val="75000"/>
                  </a:schemeClr>
                </a:buClr>
                <a:buFont typeface="Arial"/>
                <a:buNone/>
              </a:pPr>
              <a:r>
                <a:rPr lang="pt-PT" sz="3200" b="1" dirty="0" smtClean="0">
                  <a:solidFill>
                    <a:schemeClr val="accent5"/>
                  </a:solidFill>
                  <a:latin typeface="Calibri" panose="020F0502020204030204" pitchFamily="34" charset="0"/>
                </a:rPr>
                <a:t>ASIC used: VPC3+S</a:t>
              </a:r>
            </a:p>
            <a:p>
              <a:pPr marL="114300" indent="0" algn="ctr">
                <a:spcBef>
                  <a:spcPts val="0"/>
                </a:spcBef>
                <a:buClr>
                  <a:schemeClr val="tx2">
                    <a:lumMod val="75000"/>
                  </a:schemeClr>
                </a:buClr>
                <a:buFont typeface="Arial"/>
                <a:buNone/>
              </a:pPr>
              <a:r>
                <a:rPr lang="pt-PT" sz="3200" b="1" dirty="0" smtClean="0">
                  <a:solidFill>
                    <a:schemeClr val="accent5"/>
                  </a:solidFill>
                  <a:latin typeface="Calibri" panose="020F0502020204030204" pitchFamily="34" charset="0"/>
                </a:rPr>
                <a:t>(Solution #1)</a:t>
              </a:r>
            </a:p>
            <a:p>
              <a:pPr marL="114300" indent="0" algn="ctr">
                <a:spcBef>
                  <a:spcPts val="0"/>
                </a:spcBef>
                <a:buClr>
                  <a:schemeClr val="tx2">
                    <a:lumMod val="75000"/>
                  </a:schemeClr>
                </a:buClr>
                <a:buFont typeface="Arial"/>
                <a:buNone/>
              </a:pPr>
              <a:endParaRPr lang="pt-PT" b="1" dirty="0" smtClean="0">
                <a:solidFill>
                  <a:schemeClr val="accent5"/>
                </a:solidFill>
                <a:latin typeface="Calibri" panose="020F0502020204030204" pitchFamily="34" charset="0"/>
              </a:endParaRPr>
            </a:p>
            <a:p>
              <a:pPr marL="72000" indent="-144000">
                <a:spcBef>
                  <a:spcPts val="0"/>
                </a:spcBef>
                <a:buClr>
                  <a:schemeClr val="tx2">
                    <a:lumMod val="75000"/>
                  </a:schemeClr>
                </a:buClr>
                <a:buFont typeface="Arial" panose="020B0604020202020204" pitchFamily="34" charset="0"/>
                <a:buChar char="•"/>
              </a:pPr>
              <a:r>
                <a:rPr lang="pt-PT" sz="3200" dirty="0" smtClean="0">
                  <a:solidFill>
                    <a:schemeClr val="accent5"/>
                  </a:solidFill>
                  <a:latin typeface="Calibri" panose="020F0502020204030204" pitchFamily="34" charset="0"/>
                </a:rPr>
                <a:t>SPI serial BUS</a:t>
              </a:r>
            </a:p>
            <a:p>
              <a:pPr marL="72000" indent="-144000">
                <a:spcBef>
                  <a:spcPts val="0"/>
                </a:spcBef>
                <a:buClr>
                  <a:schemeClr val="tx2">
                    <a:lumMod val="75000"/>
                  </a:schemeClr>
                </a:buClr>
                <a:buFont typeface="Arial" panose="020B0604020202020204" pitchFamily="34" charset="0"/>
                <a:buChar char="•"/>
              </a:pPr>
              <a:r>
                <a:rPr lang="pt-PT" sz="3200" dirty="0" smtClean="0">
                  <a:solidFill>
                    <a:schemeClr val="accent5"/>
                  </a:solidFill>
                  <a:latin typeface="Calibri" panose="020F0502020204030204" pitchFamily="34" charset="0"/>
                </a:rPr>
                <a:t>2k RAM</a:t>
              </a:r>
            </a:p>
            <a:p>
              <a:pPr marL="72000" indent="-144000">
                <a:spcBef>
                  <a:spcPts val="0"/>
                </a:spcBef>
                <a:buClr>
                  <a:schemeClr val="tx2">
                    <a:lumMod val="75000"/>
                  </a:schemeClr>
                </a:buClr>
                <a:buFont typeface="Arial" panose="020B0604020202020204" pitchFamily="34" charset="0"/>
                <a:buChar char="•"/>
              </a:pPr>
              <a:r>
                <a:rPr lang="pt-PT" sz="3200" dirty="0" smtClean="0">
                  <a:solidFill>
                    <a:schemeClr val="accent5"/>
                  </a:solidFill>
                  <a:latin typeface="Calibri" panose="020F0502020204030204" pitchFamily="34" charset="0"/>
                </a:rPr>
                <a:t>11</a:t>
              </a:r>
            </a:p>
            <a:p>
              <a:pPr marL="72000" indent="-144000">
                <a:spcBef>
                  <a:spcPts val="0"/>
                </a:spcBef>
                <a:buClr>
                  <a:schemeClr val="tx2">
                    <a:lumMod val="75000"/>
                  </a:schemeClr>
                </a:buClr>
                <a:buFont typeface="Arial" panose="020B0604020202020204" pitchFamily="34" charset="0"/>
                <a:buChar char="•"/>
              </a:pPr>
              <a:r>
                <a:rPr lang="pt-PT" sz="3200" dirty="0" smtClean="0">
                  <a:solidFill>
                    <a:schemeClr val="accent5"/>
                  </a:solidFill>
                  <a:latin typeface="Calibri" panose="020F0502020204030204" pitchFamily="34" charset="0"/>
                </a:rPr>
                <a:t>DP-VO, V1 &amp; V2</a:t>
              </a:r>
            </a:p>
            <a:p>
              <a:pPr marL="72000" indent="-144000">
                <a:spcBef>
                  <a:spcPts val="0"/>
                </a:spcBef>
                <a:buClr>
                  <a:schemeClr val="tx2">
                    <a:lumMod val="75000"/>
                  </a:schemeClr>
                </a:buClr>
                <a:buFont typeface="Arial" panose="020B0604020202020204" pitchFamily="34" charset="0"/>
                <a:buChar char="•"/>
              </a:pPr>
              <a:r>
                <a:rPr lang="pt-PT" sz="3200" dirty="0" smtClean="0">
                  <a:solidFill>
                    <a:schemeClr val="accent5"/>
                  </a:solidFill>
                  <a:latin typeface="Calibri" panose="020F0502020204030204" pitchFamily="34" charset="0"/>
                </a:rPr>
                <a:t>Ultra Low Power, 3V3</a:t>
              </a:r>
            </a:p>
            <a:p>
              <a:pPr marL="72000" indent="-144000">
                <a:spcBef>
                  <a:spcPts val="0"/>
                </a:spcBef>
                <a:buClr>
                  <a:schemeClr val="tx2">
                    <a:lumMod val="75000"/>
                  </a:schemeClr>
                </a:buClr>
                <a:buFont typeface="Arial" panose="020B0604020202020204" pitchFamily="34" charset="0"/>
                <a:buChar char="•"/>
              </a:pPr>
              <a:r>
                <a:rPr lang="pt-PT" sz="3200" dirty="0" smtClean="0">
                  <a:solidFill>
                    <a:schemeClr val="accent5"/>
                  </a:solidFill>
                  <a:latin typeface="Calibri" panose="020F0502020204030204" pitchFamily="34" charset="0"/>
                </a:rPr>
                <a:t>Up to 12Mbps </a:t>
              </a:r>
            </a:p>
            <a:p>
              <a:endParaRPr lang="en-GB" dirty="0"/>
            </a:p>
          </p:txBody>
        </p:sp>
      </p:grpSp>
      <p:pic>
        <p:nvPicPr>
          <p:cNvPr id="1126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410839"/>
            <a:ext cx="6591300" cy="4428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701" y="1795196"/>
            <a:ext cx="1581150" cy="1119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6278131" y="6520070"/>
            <a:ext cx="2895600" cy="337929"/>
          </a:xfrm>
        </p:spPr>
        <p:txBody>
          <a:bodyPr/>
          <a:lstStyle/>
          <a:p>
            <a:r>
              <a:rPr lang="en-US" smtClean="0"/>
              <a:t>Marco Roda TE-VSC-ICM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790826" y="6519445"/>
            <a:ext cx="38290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[AUTOMATION FORUM] Electronics Session</a:t>
            </a:r>
          </a:p>
        </p:txBody>
      </p:sp>
    </p:spTree>
    <p:extLst>
      <p:ext uri="{BB962C8B-B14F-4D97-AF65-F5344CB8AC3E}">
        <p14:creationId xmlns:p14="http://schemas.microsoft.com/office/powerpoint/2010/main" val="466842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41855" y="858604"/>
            <a:ext cx="5806520" cy="502418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spcBef>
                <a:spcPts val="0"/>
              </a:spcBef>
              <a:spcAft>
                <a:spcPts val="600"/>
              </a:spcAft>
              <a:buClr>
                <a:schemeClr val="tx2">
                  <a:lumMod val="75000"/>
                </a:schemeClr>
              </a:buClr>
              <a:buNone/>
            </a:pPr>
            <a:r>
              <a:rPr lang="pt-PT" sz="24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uControllers</a:t>
            </a:r>
            <a:endParaRPr lang="pt-PT" sz="1600" b="1" dirty="0" smtClean="0">
              <a:solidFill>
                <a:schemeClr val="accent5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itle 5"/>
          <p:cNvSpPr txBox="1">
            <a:spLocks/>
          </p:cNvSpPr>
          <p:nvPr/>
        </p:nvSpPr>
        <p:spPr>
          <a:xfrm>
            <a:off x="0" y="174991"/>
            <a:ext cx="9144000" cy="56851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latin typeface="Calibri" panose="020F0502020204030204" pitchFamily="34" charset="0"/>
              </a:rPr>
              <a:t> </a:t>
            </a:r>
            <a:r>
              <a:rPr lang="en-GB" sz="3200" b="1" i="1" dirty="0" smtClean="0">
                <a:latin typeface="Calibri" panose="020F0502020204030204" pitchFamily="34" charset="0"/>
              </a:rPr>
              <a:t>PROFIBUS slave for Sputter Ion Pump</a:t>
            </a:r>
            <a:endParaRPr lang="en-GB" sz="3200" b="1" i="1" dirty="0"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5678" y="1494372"/>
            <a:ext cx="4206321" cy="3811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PT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2 </a:t>
            </a:r>
            <a:r>
              <a:rPr lang="pt-PT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Main </a:t>
            </a:r>
            <a:r>
              <a:rPr lang="pt-PT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Manufacturers</a:t>
            </a:r>
          </a:p>
          <a:p>
            <a:pPr marL="742950" lvl="1" indent="-285750">
              <a:lnSpc>
                <a:spcPts val="2000"/>
              </a:lnSpc>
              <a:buFont typeface="Courier New" panose="02070309020205020404" pitchFamily="49" charset="0"/>
              <a:buChar char="o"/>
            </a:pPr>
            <a:r>
              <a:rPr lang="pt-PT" sz="16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Microchip</a:t>
            </a:r>
          </a:p>
          <a:p>
            <a:pPr marL="742950" lvl="1" indent="-285750">
              <a:lnSpc>
                <a:spcPts val="2000"/>
              </a:lnSpc>
              <a:buFont typeface="Courier New" panose="02070309020205020404" pitchFamily="49" charset="0"/>
              <a:buChar char="o"/>
            </a:pPr>
            <a:r>
              <a:rPr lang="pt-PT" sz="16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Atmel</a:t>
            </a:r>
          </a:p>
          <a:p>
            <a:pPr lvl="1">
              <a:lnSpc>
                <a:spcPts val="2000"/>
              </a:lnSpc>
              <a:spcAft>
                <a:spcPts val="600"/>
              </a:spcAft>
            </a:pPr>
            <a:endParaRPr lang="pt-PT" sz="1600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285750" indent="-285750">
              <a:lnSpc>
                <a:spcPts val="2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PT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Digital/Analog Electronic Device</a:t>
            </a:r>
          </a:p>
          <a:p>
            <a:pPr marL="285750" indent="-285750">
              <a:lnSpc>
                <a:spcPts val="2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PT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General I/O Ports</a:t>
            </a:r>
          </a:p>
          <a:p>
            <a:pPr marL="285750" indent="-285750">
              <a:lnSpc>
                <a:spcPts val="2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PT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Peripheral Modules</a:t>
            </a:r>
          </a:p>
          <a:p>
            <a:pPr marL="742950" lvl="1" indent="-285750">
              <a:lnSpc>
                <a:spcPts val="2000"/>
              </a:lnSpc>
              <a:buFont typeface="Courier New" panose="02070309020205020404" pitchFamily="49" charset="0"/>
              <a:buChar char="o"/>
            </a:pPr>
            <a:r>
              <a:rPr lang="pt-PT" sz="16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USART (RS232)</a:t>
            </a:r>
          </a:p>
          <a:p>
            <a:pPr marL="742950" lvl="1" indent="-285750">
              <a:lnSpc>
                <a:spcPts val="2000"/>
              </a:lnSpc>
              <a:buFont typeface="Courier New" panose="02070309020205020404" pitchFamily="49" charset="0"/>
              <a:buChar char="o"/>
            </a:pPr>
            <a:r>
              <a:rPr lang="pt-PT" sz="16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ADC</a:t>
            </a:r>
          </a:p>
          <a:p>
            <a:pPr marL="742950" lvl="1" indent="-285750">
              <a:lnSpc>
                <a:spcPts val="2000"/>
              </a:lnSpc>
              <a:buFont typeface="Courier New" panose="02070309020205020404" pitchFamily="49" charset="0"/>
              <a:buChar char="o"/>
            </a:pPr>
            <a:r>
              <a:rPr lang="pt-PT" sz="16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MSSP (SPI, I2C)</a:t>
            </a:r>
          </a:p>
          <a:p>
            <a:pPr marL="742950" lvl="1" indent="-285750">
              <a:lnSpc>
                <a:spcPts val="2000"/>
              </a:lnSpc>
              <a:buFont typeface="Courier New" panose="02070309020205020404" pitchFamily="49" charset="0"/>
              <a:buChar char="o"/>
            </a:pPr>
            <a:r>
              <a:rPr lang="pt-PT" sz="16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Ethernet</a:t>
            </a:r>
          </a:p>
          <a:p>
            <a:pPr marL="742950" lvl="1" indent="-285750">
              <a:lnSpc>
                <a:spcPts val="2000"/>
              </a:lnSpc>
              <a:buFont typeface="Courier New" panose="02070309020205020404" pitchFamily="49" charset="0"/>
              <a:buChar char="o"/>
            </a:pPr>
            <a:r>
              <a:rPr lang="pt-PT" sz="16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CCP (Capture/Compare/PWM)</a:t>
            </a:r>
          </a:p>
          <a:p>
            <a:pPr marL="742950" lvl="1" indent="-285750">
              <a:lnSpc>
                <a:spcPts val="2000"/>
              </a:lnSpc>
              <a:buFont typeface="Courier New" panose="02070309020205020404" pitchFamily="49" charset="0"/>
              <a:buChar char="o"/>
            </a:pPr>
            <a:r>
              <a:rPr lang="pt-PT" sz="16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...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075177" y="1058354"/>
            <a:ext cx="1202434" cy="1612515"/>
            <a:chOff x="4075177" y="1058354"/>
            <a:chExt cx="1202434" cy="1612515"/>
          </a:xfrm>
        </p:grpSpPr>
        <p:pic>
          <p:nvPicPr>
            <p:cNvPr id="20483" name="Picture 3" descr="\\cern.ch\dfs\Departments\TE\Groups\VSC\ICM\Users\RODA\PROFIBUS_IonPumps\CERN_presentation\MicrochipTechnology_Logo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75177" y="1058354"/>
              <a:ext cx="1163574" cy="6053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484" name="Picture 4" descr="\\cern.ch\dfs\Departments\TE\Groups\VSC\ICM\Users\RODA\PROFIBUS_IonPumps\CERN_presentation\Atmel_logo_biru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4037" y="1830753"/>
              <a:ext cx="1163574" cy="8401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0485" name="Picture 5" descr="\\cern.ch\dfs\Departments\TE\Groups\VSC\ICM\Users\RODA\PROFIBUS_IonPumps\CERN_presentation\PIC_s_fund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4301" y="1001204"/>
            <a:ext cx="2811074" cy="3607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048375" y="4780497"/>
            <a:ext cx="2742535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pt-PT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PIC18F4680   –   44 pins TQFP</a:t>
            </a:r>
          </a:p>
          <a:p>
            <a:pPr marL="285750" indent="-2857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pt-PT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18F Family</a:t>
            </a:r>
          </a:p>
          <a:p>
            <a:pPr marL="285750" indent="-2857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pt-PT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8-bit Registers</a:t>
            </a:r>
          </a:p>
          <a:p>
            <a:pPr marL="285750" indent="-2857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pt-PT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5 GP I/Os Ports</a:t>
            </a:r>
          </a:p>
          <a:p>
            <a:pPr marL="285750" indent="-2857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pt-PT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ADC </a:t>
            </a:r>
            <a:r>
              <a:rPr lang="pt-PT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A</a:t>
            </a:r>
            <a:r>
              <a:rPr lang="pt-PT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nalog Channels</a:t>
            </a:r>
          </a:p>
        </p:txBody>
      </p:sp>
      <p:sp>
        <p:nvSpPr>
          <p:cNvPr id="1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6278131" y="6520070"/>
            <a:ext cx="2895600" cy="337929"/>
          </a:xfrm>
        </p:spPr>
        <p:txBody>
          <a:bodyPr/>
          <a:lstStyle/>
          <a:p>
            <a:r>
              <a:rPr lang="en-US" smtClean="0"/>
              <a:t>Marco Roda TE-VSC-ICM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790826" y="6519445"/>
            <a:ext cx="38290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[AUTOMATION FORUM] Electronics Session</a:t>
            </a:r>
          </a:p>
        </p:txBody>
      </p:sp>
    </p:spTree>
    <p:extLst>
      <p:ext uri="{BB962C8B-B14F-4D97-AF65-F5344CB8AC3E}">
        <p14:creationId xmlns:p14="http://schemas.microsoft.com/office/powerpoint/2010/main" val="2807249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41855" y="858604"/>
            <a:ext cx="3568146" cy="502418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spcBef>
                <a:spcPts val="0"/>
              </a:spcBef>
              <a:spcAft>
                <a:spcPts val="600"/>
              </a:spcAft>
              <a:buClr>
                <a:schemeClr val="tx2">
                  <a:lumMod val="75000"/>
                </a:schemeClr>
              </a:buClr>
              <a:buNone/>
            </a:pPr>
            <a:r>
              <a:rPr lang="pt-PT" sz="24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uController – PIC18F4680</a:t>
            </a:r>
          </a:p>
          <a:p>
            <a:pPr marL="114300" indent="0">
              <a:lnSpc>
                <a:spcPts val="2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  <a:buNone/>
            </a:pPr>
            <a:endParaRPr lang="pt-PT" sz="1600" b="1" dirty="0" smtClean="0">
              <a:solidFill>
                <a:schemeClr val="accent5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itle 5"/>
          <p:cNvSpPr txBox="1">
            <a:spLocks/>
          </p:cNvSpPr>
          <p:nvPr/>
        </p:nvSpPr>
        <p:spPr>
          <a:xfrm>
            <a:off x="0" y="174991"/>
            <a:ext cx="9144000" cy="56851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latin typeface="Calibri" panose="020F0502020204030204" pitchFamily="34" charset="0"/>
              </a:rPr>
              <a:t> </a:t>
            </a:r>
            <a:r>
              <a:rPr lang="en-GB" sz="3200" b="1" i="1" dirty="0" smtClean="0">
                <a:latin typeface="Calibri" panose="020F0502020204030204" pitchFamily="34" charset="0"/>
              </a:rPr>
              <a:t>PROFIBUS slave for Sputter Ion Pump</a:t>
            </a:r>
            <a:endParaRPr lang="en-GB" sz="3200" b="1" i="1" dirty="0">
              <a:latin typeface="Calibri" panose="020F050202020403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37104" y="1551522"/>
            <a:ext cx="4238625" cy="4734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  <a:spcAft>
                <a:spcPts val="600"/>
              </a:spcAft>
            </a:pPr>
            <a:r>
              <a:rPr lang="pt-PT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Peripheral Highlights:</a:t>
            </a:r>
          </a:p>
          <a:p>
            <a:pPr>
              <a:lnSpc>
                <a:spcPts val="1000"/>
              </a:lnSpc>
            </a:pPr>
            <a:endParaRPr lang="pt-PT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42900" indent="-342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pt-PT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5V as Power-Supply</a:t>
            </a:r>
          </a:p>
          <a:p>
            <a:pPr marL="342900" indent="-342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pt-PT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MSSP port (Master </a:t>
            </a:r>
            <a:r>
              <a:rPr lang="pt-PT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and Slave </a:t>
            </a:r>
            <a:r>
              <a:rPr lang="pt-PT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modes)</a:t>
            </a:r>
          </a:p>
          <a:p>
            <a:pPr marL="800100" lvl="1" indent="-342900">
              <a:lnSpc>
                <a:spcPts val="2000"/>
              </a:lnSpc>
              <a:buFont typeface="Courier New" panose="02070309020205020404" pitchFamily="49" charset="0"/>
              <a:buChar char="o"/>
            </a:pPr>
            <a:r>
              <a:rPr lang="pt-PT" sz="14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3-wire SPI</a:t>
            </a:r>
          </a:p>
          <a:p>
            <a:pPr marL="800100" lvl="1" indent="-342900">
              <a:lnSpc>
                <a:spcPts val="2000"/>
              </a:lnSpc>
              <a:buFont typeface="Courier New" panose="02070309020205020404" pitchFamily="49" charset="0"/>
              <a:buChar char="o"/>
            </a:pPr>
            <a:r>
              <a:rPr lang="pt-PT" sz="14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2-wire I2C</a:t>
            </a:r>
          </a:p>
          <a:p>
            <a:pPr lvl="1">
              <a:lnSpc>
                <a:spcPts val="2000"/>
              </a:lnSpc>
            </a:pPr>
            <a:endParaRPr lang="pt-PT" sz="1400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42900" indent="-342900">
              <a:lnSpc>
                <a:spcPts val="2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PT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5V ADC</a:t>
            </a:r>
          </a:p>
          <a:p>
            <a:pPr marL="800100" lvl="1" indent="-342900">
              <a:lnSpc>
                <a:spcPts val="2000"/>
              </a:lnSpc>
              <a:buFont typeface="Courier New" panose="02070309020205020404" pitchFamily="49" charset="0"/>
              <a:buChar char="o"/>
            </a:pPr>
            <a:r>
              <a:rPr lang="pt-PT" sz="14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10-bit</a:t>
            </a:r>
          </a:p>
          <a:p>
            <a:pPr marL="800100" lvl="1" indent="-342900">
              <a:lnSpc>
                <a:spcPts val="2000"/>
              </a:lnSpc>
              <a:buFont typeface="Courier New" panose="02070309020205020404" pitchFamily="49" charset="0"/>
              <a:buChar char="o"/>
            </a:pPr>
            <a:r>
              <a:rPr lang="pt-PT" sz="14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Up </a:t>
            </a:r>
            <a:r>
              <a:rPr lang="pt-PT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to </a:t>
            </a:r>
            <a:r>
              <a:rPr lang="pt-PT" sz="14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11-channels</a:t>
            </a:r>
          </a:p>
          <a:p>
            <a:pPr marL="800100" lvl="1" indent="-342900">
              <a:lnSpc>
                <a:spcPts val="2000"/>
              </a:lnSpc>
              <a:buFont typeface="Courier New" panose="02070309020205020404" pitchFamily="49" charset="0"/>
              <a:buChar char="o"/>
            </a:pPr>
            <a:r>
              <a:rPr lang="pt-PT" sz="14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Up to 100 ksps</a:t>
            </a:r>
          </a:p>
          <a:p>
            <a:pPr lvl="1">
              <a:lnSpc>
                <a:spcPts val="2000"/>
              </a:lnSpc>
            </a:pPr>
            <a:endParaRPr lang="pt-PT" sz="1400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42900" indent="-342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pt-PT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44 Pins</a:t>
            </a:r>
          </a:p>
          <a:p>
            <a:pPr marL="342900" indent="-342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pt-PT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Software &amp; Hardware RESET</a:t>
            </a:r>
          </a:p>
          <a:p>
            <a:pPr marL="342900" indent="-342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pt-PT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Four Crystal modes, up to 40 MHz</a:t>
            </a:r>
          </a:p>
          <a:p>
            <a:pPr marL="342900" indent="-342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pt-PT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Phase Lock Loop (PLL)</a:t>
            </a:r>
          </a:p>
          <a:p>
            <a:pPr marL="342900" indent="-342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pt-PT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Program Memory:  64kB</a:t>
            </a:r>
          </a:p>
          <a:p>
            <a:pPr marL="342900" indent="-342900">
              <a:lnSpc>
                <a:spcPts val="2000"/>
              </a:lnSpc>
              <a:buFont typeface="Arial" panose="020B0604020202020204" pitchFamily="34" charset="0"/>
              <a:buChar char="•"/>
            </a:pPr>
            <a:endParaRPr lang="pt-PT" sz="14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4738057" y="3477230"/>
            <a:ext cx="3558218" cy="2795870"/>
            <a:chOff x="4400520" y="3428535"/>
            <a:chExt cx="3733830" cy="2932198"/>
          </a:xfrm>
        </p:grpSpPr>
        <p:sp>
          <p:nvSpPr>
            <p:cNvPr id="22" name="TextBox 21"/>
            <p:cNvSpPr txBox="1"/>
            <p:nvPr/>
          </p:nvSpPr>
          <p:spPr>
            <a:xfrm>
              <a:off x="4611257" y="3493335"/>
              <a:ext cx="3523093" cy="2867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  <a:spcAft>
                  <a:spcPts val="600"/>
                </a:spcAft>
              </a:pPr>
              <a:r>
                <a:rPr lang="pt-PT" sz="1600" b="1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Needed Modules for VPI Controller:</a:t>
              </a:r>
            </a:p>
            <a:p>
              <a:pPr marL="285750" indent="-285750">
                <a:lnSpc>
                  <a:spcPts val="2000"/>
                </a:lnSpc>
                <a:buFont typeface="Arial" panose="020B0604020202020204" pitchFamily="34" charset="0"/>
                <a:buChar char="•"/>
              </a:pPr>
              <a:r>
                <a:rPr lang="pt-PT" sz="1400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1x SPI</a:t>
              </a:r>
            </a:p>
            <a:p>
              <a:pPr marL="285750" indent="-285750">
                <a:lnSpc>
                  <a:spcPts val="2000"/>
                </a:lnSpc>
                <a:buFont typeface="Arial" panose="020B0604020202020204" pitchFamily="34" charset="0"/>
                <a:buChar char="•"/>
              </a:pPr>
              <a:r>
                <a:rPr lang="pt-PT" sz="1400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4x Analog Inputs</a:t>
              </a:r>
            </a:p>
            <a:p>
              <a:pPr marL="285750" indent="-285750">
                <a:lnSpc>
                  <a:spcPts val="2000"/>
                </a:lnSpc>
                <a:buFont typeface="Arial" panose="020B0604020202020204" pitchFamily="34" charset="0"/>
                <a:buChar char="•"/>
              </a:pPr>
              <a:r>
                <a:rPr lang="pt-PT" sz="1400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10-bit ADC Channels</a:t>
              </a:r>
            </a:p>
            <a:p>
              <a:pPr marL="285750" indent="-285750">
                <a:lnSpc>
                  <a:spcPts val="2000"/>
                </a:lnSpc>
                <a:buFont typeface="Arial" panose="020B0604020202020204" pitchFamily="34" charset="0"/>
                <a:buChar char="•"/>
              </a:pPr>
              <a:r>
                <a:rPr lang="pt-PT" sz="1400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7x Digital Inputs</a:t>
              </a:r>
            </a:p>
            <a:p>
              <a:pPr marL="285750" indent="-285750">
                <a:lnSpc>
                  <a:spcPts val="2000"/>
                </a:lnSpc>
                <a:buFont typeface="Arial" panose="020B0604020202020204" pitchFamily="34" charset="0"/>
                <a:buChar char="•"/>
              </a:pPr>
              <a:r>
                <a:rPr lang="pt-PT" sz="1400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2x Digital Outputs</a:t>
              </a:r>
            </a:p>
            <a:p>
              <a:pPr marL="285750" indent="-285750">
                <a:lnSpc>
                  <a:spcPts val="2000"/>
                </a:lnSpc>
                <a:buFont typeface="Arial" panose="020B0604020202020204" pitchFamily="34" charset="0"/>
                <a:buChar char="•"/>
              </a:pPr>
              <a:r>
                <a:rPr lang="pt-PT" sz="1400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At least 9 I/Os </a:t>
              </a:r>
            </a:p>
            <a:p>
              <a:pPr marL="285750" indent="-285750">
                <a:lnSpc>
                  <a:spcPts val="2000"/>
                </a:lnSpc>
                <a:buFont typeface="Arial" panose="020B0604020202020204" pitchFamily="34" charset="0"/>
                <a:buChar char="•"/>
              </a:pPr>
              <a:r>
                <a:rPr lang="pt-PT" sz="1400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1x USART</a:t>
              </a:r>
            </a:p>
            <a:p>
              <a:pPr marL="285750" indent="-285750">
                <a:lnSpc>
                  <a:spcPts val="2000"/>
                </a:lnSpc>
                <a:buFont typeface="Arial" panose="020B0604020202020204" pitchFamily="34" charset="0"/>
                <a:buChar char="•"/>
              </a:pPr>
              <a:r>
                <a:rPr lang="pt-PT" sz="1400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At least 50kB of Program Memory</a:t>
              </a:r>
            </a:p>
            <a:p>
              <a:pPr marL="285750" indent="-285750">
                <a:lnSpc>
                  <a:spcPts val="2000"/>
                </a:lnSpc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endParaRPr lang="pt-PT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4400520" y="3428535"/>
              <a:ext cx="3733830" cy="2717007"/>
            </a:xfrm>
            <a:prstGeom prst="roundRect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1506" name="Picture 2" descr="\\cern.ch\dfs\Departments\TE\Groups\VSC\ICM\Users\RODA\PROFIBUS_IonPumps\CERN_presentation\4752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5650" y="938363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7" name="Picture 3" descr="\\cern.ch\dfs\Departments\TE\Groups\VSC\ICM\Users\RODA\PROFIBUS_IonPumps\CERN_presentation\DV16403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4877" y="2306423"/>
            <a:ext cx="1280746" cy="910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6278131" y="6520070"/>
            <a:ext cx="2895600" cy="337929"/>
          </a:xfrm>
        </p:spPr>
        <p:txBody>
          <a:bodyPr/>
          <a:lstStyle/>
          <a:p>
            <a:r>
              <a:rPr lang="en-US" smtClean="0"/>
              <a:t>Marco Roda TE-VSC-ICM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790826" y="6519445"/>
            <a:ext cx="38290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[AUTOMATION FORUM] Electronics Session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3948" y="938213"/>
            <a:ext cx="2198204" cy="247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1929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6278131" y="6520070"/>
            <a:ext cx="2895600" cy="337929"/>
          </a:xfrm>
        </p:spPr>
        <p:txBody>
          <a:bodyPr/>
          <a:lstStyle/>
          <a:p>
            <a:r>
              <a:rPr lang="en-US" smtClean="0"/>
              <a:t>Marco Roda TE-VSC-ICM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0" y="762000"/>
            <a:ext cx="9144000" cy="3543300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342900">
              <a:lnSpc>
                <a:spcPct val="20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en-GB" sz="2000" b="1" dirty="0">
                <a:latin typeface="Calibri" panose="020F0502020204030204" pitchFamily="34" charset="0"/>
              </a:rPr>
              <a:t>Sector Valves </a:t>
            </a:r>
            <a:r>
              <a:rPr lang="en-GB" sz="2000" b="1" dirty="0" smtClean="0">
                <a:latin typeface="Calibri" panose="020F0502020204030204" pitchFamily="34" charset="0"/>
              </a:rPr>
              <a:t>Control </a:t>
            </a:r>
            <a:r>
              <a:rPr lang="en-GB" sz="2000" b="1" dirty="0">
                <a:latin typeface="Calibri" panose="020F0502020204030204" pitchFamily="34" charset="0"/>
              </a:rPr>
              <a:t>Unit (SVCUs</a:t>
            </a:r>
            <a:r>
              <a:rPr lang="en-GB" sz="2000" b="1" dirty="0" smtClean="0">
                <a:latin typeface="Calibri" panose="020F0502020204030204" pitchFamily="34" charset="0"/>
              </a:rPr>
              <a:t>)</a:t>
            </a:r>
          </a:p>
          <a:p>
            <a:pPr marL="811530" lvl="1" indent="-285750">
              <a:lnSpc>
                <a:spcPct val="150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  <a:buFont typeface="+mj-lt"/>
              <a:buAutoNum type="alphaLcParenR"/>
            </a:pPr>
            <a:r>
              <a:rPr lang="en-GB" sz="18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System architecture Overview</a:t>
            </a:r>
            <a:endParaRPr lang="en-GB" sz="1800" b="1" dirty="0">
              <a:solidFill>
                <a:schemeClr val="accent5"/>
              </a:solidFill>
              <a:latin typeface="Calibri" panose="020F0502020204030204" pitchFamily="34" charset="0"/>
            </a:endParaRPr>
          </a:p>
          <a:p>
            <a:pPr marL="998982" lvl="2" indent="-285750">
              <a:lnSpc>
                <a:spcPct val="150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</a:pPr>
            <a:r>
              <a:rPr lang="pt-PT" sz="14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LHC</a:t>
            </a:r>
          </a:p>
          <a:p>
            <a:pPr marL="998982" lvl="2" indent="-285750">
              <a:lnSpc>
                <a:spcPct val="150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</a:pPr>
            <a:r>
              <a:rPr lang="pt-PT" sz="14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SPS</a:t>
            </a:r>
          </a:p>
          <a:p>
            <a:pPr marL="998982" lvl="2" indent="-285750">
              <a:lnSpc>
                <a:spcPct val="150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</a:pPr>
            <a:r>
              <a:rPr lang="pt-PT" sz="14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CPS</a:t>
            </a:r>
          </a:p>
          <a:p>
            <a:pPr marL="811530" lvl="1" indent="-285750">
              <a:lnSpc>
                <a:spcPct val="150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  <a:buFont typeface="+mj-lt"/>
              <a:buAutoNum type="alphaLcParenR"/>
            </a:pPr>
            <a:r>
              <a:rPr lang="pt-PT" sz="1800" b="1" dirty="0" err="1" smtClean="0">
                <a:solidFill>
                  <a:schemeClr val="accent5"/>
                </a:solidFill>
                <a:latin typeface="Calibri" panose="020F0502020204030204" pitchFamily="34" charset="0"/>
              </a:rPr>
              <a:t>SVCUs</a:t>
            </a:r>
            <a:r>
              <a:rPr lang="pt-PT" sz="18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 Controller</a:t>
            </a:r>
            <a:r>
              <a:rPr lang="pt-PT" sz="1800" b="1" dirty="0">
                <a:solidFill>
                  <a:schemeClr val="accent5"/>
                </a:solidFill>
                <a:latin typeface="Calibri" panose="020F0502020204030204" pitchFamily="34" charset="0"/>
              </a:rPr>
              <a:t> </a:t>
            </a:r>
            <a:r>
              <a:rPr lang="pt-PT" sz="1800" b="1" dirty="0" err="1">
                <a:solidFill>
                  <a:schemeClr val="accent5"/>
                </a:solidFill>
                <a:latin typeface="Calibri" panose="020F0502020204030204" pitchFamily="34" charset="0"/>
              </a:rPr>
              <a:t>Firmware</a:t>
            </a:r>
            <a:r>
              <a:rPr lang="pt-PT" sz="1800" b="1" dirty="0">
                <a:solidFill>
                  <a:schemeClr val="accent5"/>
                </a:solidFill>
                <a:latin typeface="Calibri" panose="020F0502020204030204" pitchFamily="34" charset="0"/>
              </a:rPr>
              <a:t> </a:t>
            </a:r>
            <a:r>
              <a:rPr lang="pt-PT" sz="18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and Upgrades</a:t>
            </a:r>
          </a:p>
          <a:p>
            <a:pPr marL="998982" lvl="2" indent="-285750">
              <a:lnSpc>
                <a:spcPct val="150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pt-PT" sz="14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Control Card Hardware</a:t>
            </a:r>
          </a:p>
          <a:p>
            <a:pPr marL="998982" lvl="2" indent="-285750">
              <a:lnSpc>
                <a:spcPct val="150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pt-PT" sz="14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Altera Quartus Software</a:t>
            </a:r>
          </a:p>
          <a:p>
            <a:pPr marL="998982" lvl="2" indent="-285750">
              <a:lnSpc>
                <a:spcPct val="150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</a:pPr>
            <a:r>
              <a:rPr lang="pt-PT" sz="14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Modelsim Simulations</a:t>
            </a:r>
          </a:p>
        </p:txBody>
      </p:sp>
      <p:pic>
        <p:nvPicPr>
          <p:cNvPr id="5" name="Picture 4" descr="\\cern.ch\dfs\Departments\TE\Groups\VSC\ICM\Users\RODA\PROFIBUS_IonPumps\CERN_presentation\SVCUs_arch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0355" y="1287798"/>
            <a:ext cx="1120924" cy="2129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9525" y="4381500"/>
            <a:ext cx="9144000" cy="1447800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>
              <a:lnSpc>
                <a:spcPct val="150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  <a:buFont typeface="+mj-lt"/>
              <a:buAutoNum type="arabicPeriod" startAt="2"/>
            </a:pPr>
            <a:r>
              <a:rPr lang="pt-PT" sz="2000" b="1" dirty="0">
                <a:latin typeface="Calibri" panose="020F0502020204030204" pitchFamily="34" charset="0"/>
              </a:rPr>
              <a:t>Electronics Developments for Sputter Ion Pump Controllers</a:t>
            </a:r>
          </a:p>
          <a:p>
            <a:pPr marL="868680" lvl="1" indent="-342900">
              <a:lnSpc>
                <a:spcPct val="150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  <a:buFont typeface="+mj-lt"/>
              <a:buAutoNum type="alphaLcParenR"/>
            </a:pPr>
            <a:r>
              <a:rPr lang="pt-PT" sz="1800" b="1" dirty="0">
                <a:solidFill>
                  <a:schemeClr val="accent5"/>
                </a:solidFill>
                <a:latin typeface="Calibri" panose="020F0502020204030204" pitchFamily="34" charset="0"/>
              </a:rPr>
              <a:t>Current System </a:t>
            </a:r>
            <a:r>
              <a:rPr lang="pt-PT" sz="18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Architecture for VPI controllers</a:t>
            </a:r>
            <a:endParaRPr lang="pt-PT" sz="1800" b="1" dirty="0">
              <a:solidFill>
                <a:schemeClr val="accent5"/>
              </a:solidFill>
              <a:latin typeface="Calibri" panose="020F0502020204030204" pitchFamily="34" charset="0"/>
            </a:endParaRPr>
          </a:p>
          <a:p>
            <a:pPr marL="868680" lvl="1" indent="-342900">
              <a:lnSpc>
                <a:spcPct val="150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  <a:buFont typeface="+mj-lt"/>
              <a:buAutoNum type="alphaLcParenR"/>
            </a:pPr>
            <a:r>
              <a:rPr lang="pt-PT" sz="18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New </a:t>
            </a:r>
            <a:r>
              <a:rPr lang="pt-PT" sz="1800" b="1" dirty="0">
                <a:solidFill>
                  <a:schemeClr val="accent5"/>
                </a:solidFill>
                <a:latin typeface="Calibri" panose="020F0502020204030204" pitchFamily="34" charset="0"/>
              </a:rPr>
              <a:t>PROFIBUS </a:t>
            </a:r>
            <a:r>
              <a:rPr lang="pt-PT" sz="18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Interface </a:t>
            </a:r>
            <a:r>
              <a:rPr lang="pt-PT" sz="1800" b="1" dirty="0">
                <a:solidFill>
                  <a:schemeClr val="accent5"/>
                </a:solidFill>
                <a:latin typeface="Calibri" panose="020F0502020204030204" pitchFamily="34" charset="0"/>
              </a:rPr>
              <a:t>Card for </a:t>
            </a:r>
            <a:r>
              <a:rPr lang="pt-PT" sz="18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VPI </a:t>
            </a:r>
            <a:r>
              <a:rPr lang="pt-PT" sz="1800" b="1" dirty="0">
                <a:solidFill>
                  <a:schemeClr val="accent5"/>
                </a:solidFill>
                <a:latin typeface="Calibri" panose="020F0502020204030204" pitchFamily="34" charset="0"/>
              </a:rPr>
              <a:t>Controllers</a:t>
            </a:r>
          </a:p>
        </p:txBody>
      </p:sp>
      <p:sp>
        <p:nvSpPr>
          <p:cNvPr id="7" name="Title 5"/>
          <p:cNvSpPr txBox="1">
            <a:spLocks/>
          </p:cNvSpPr>
          <p:nvPr/>
        </p:nvSpPr>
        <p:spPr>
          <a:xfrm>
            <a:off x="0" y="174991"/>
            <a:ext cx="9144000" cy="56851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b="1" dirty="0"/>
              <a:t> </a:t>
            </a:r>
            <a:r>
              <a:rPr lang="en-GB" sz="3200" b="1" i="1" dirty="0" smtClean="0">
                <a:latin typeface="Calibri" panose="020F0502020204030204" pitchFamily="34" charset="0"/>
              </a:rPr>
              <a:t>Introduction</a:t>
            </a:r>
            <a:endParaRPr lang="en-GB" sz="3200" b="1" i="1" dirty="0">
              <a:latin typeface="Calibri" panose="020F0502020204030204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32378" y="3862388"/>
            <a:ext cx="990600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2790826" y="6519445"/>
            <a:ext cx="38290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[AUTOMATION FORUM] Electronics Session</a:t>
            </a:r>
          </a:p>
        </p:txBody>
      </p:sp>
    </p:spTree>
    <p:extLst>
      <p:ext uri="{BB962C8B-B14F-4D97-AF65-F5344CB8AC3E}">
        <p14:creationId xmlns:p14="http://schemas.microsoft.com/office/powerpoint/2010/main" val="3947683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241855" y="858604"/>
            <a:ext cx="3939620" cy="502418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spcBef>
                <a:spcPts val="0"/>
              </a:spcBef>
              <a:spcAft>
                <a:spcPts val="600"/>
              </a:spcAft>
              <a:buClr>
                <a:schemeClr val="tx2">
                  <a:lumMod val="75000"/>
                </a:schemeClr>
              </a:buClr>
              <a:buNone/>
            </a:pPr>
            <a:r>
              <a:rPr lang="pt-PT" sz="24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uController - ASIC Interface</a:t>
            </a:r>
          </a:p>
          <a:p>
            <a:pPr marL="114300" indent="0">
              <a:lnSpc>
                <a:spcPts val="2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  <a:buNone/>
            </a:pPr>
            <a:endParaRPr lang="pt-PT" sz="1600" b="1" dirty="0" smtClean="0">
              <a:solidFill>
                <a:schemeClr val="accent5"/>
              </a:solidFill>
              <a:latin typeface="Calibri" panose="020F0502020204030204" pitchFamily="34" charset="0"/>
            </a:endParaRPr>
          </a:p>
        </p:txBody>
      </p:sp>
      <p:sp>
        <p:nvSpPr>
          <p:cNvPr id="22" name="Title 5"/>
          <p:cNvSpPr txBox="1">
            <a:spLocks/>
          </p:cNvSpPr>
          <p:nvPr/>
        </p:nvSpPr>
        <p:spPr>
          <a:xfrm>
            <a:off x="0" y="174991"/>
            <a:ext cx="9144000" cy="56851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latin typeface="Calibri" panose="020F0502020204030204" pitchFamily="34" charset="0"/>
              </a:rPr>
              <a:t> </a:t>
            </a:r>
            <a:r>
              <a:rPr lang="en-GB" sz="3200" b="1" i="1" dirty="0" smtClean="0">
                <a:latin typeface="Calibri" panose="020F0502020204030204" pitchFamily="34" charset="0"/>
              </a:rPr>
              <a:t>PROFIBUS slave for Sputter Ion Pump</a:t>
            </a:r>
            <a:endParaRPr lang="en-GB" sz="3200" b="1" i="1" dirty="0">
              <a:latin typeface="Calibri" panose="020F050202020403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32380" y="2942172"/>
            <a:ext cx="4238625" cy="14516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  <a:spcAft>
                <a:spcPts val="600"/>
              </a:spcAft>
            </a:pPr>
            <a:r>
              <a:rPr lang="pt-PT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SPI Interface – 4 Wire Communication</a:t>
            </a:r>
          </a:p>
          <a:p>
            <a:pPr marL="342900" indent="-342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pt-PT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MOSI (Master Output Slave input)</a:t>
            </a:r>
          </a:p>
          <a:p>
            <a:pPr marL="342900" indent="-342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pt-PT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MISO (Master Input Slave Output)</a:t>
            </a:r>
          </a:p>
          <a:p>
            <a:pPr marL="342900" indent="-342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pt-PT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SCK (Serial Clock)</a:t>
            </a:r>
          </a:p>
          <a:p>
            <a:pPr marL="342900" indent="-342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pt-PT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SS (Slave Select)</a:t>
            </a:r>
            <a:endParaRPr lang="pt-PT" sz="1400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32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8569" y="3408897"/>
            <a:ext cx="2295525" cy="246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632380" y="4711002"/>
            <a:ext cx="4238625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  <a:spcAft>
                <a:spcPts val="600"/>
              </a:spcAft>
            </a:pPr>
            <a:r>
              <a:rPr lang="pt-PT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PROFIBUS State Machine</a:t>
            </a:r>
          </a:p>
          <a:p>
            <a:pPr marL="342900" indent="-342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pt-PT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4 Main States</a:t>
            </a:r>
          </a:p>
          <a:p>
            <a:pPr marL="342900" indent="-342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pt-PT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2 State for the slave configurations</a:t>
            </a:r>
          </a:p>
        </p:txBody>
      </p:sp>
      <p:sp>
        <p:nvSpPr>
          <p:cNvPr id="10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6278131" y="6520070"/>
            <a:ext cx="2895600" cy="337929"/>
          </a:xfrm>
        </p:spPr>
        <p:txBody>
          <a:bodyPr/>
          <a:lstStyle/>
          <a:p>
            <a:r>
              <a:rPr lang="en-US" smtClean="0"/>
              <a:t>Marco Roda TE-VSC-ICM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790826" y="6519445"/>
            <a:ext cx="38290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[AUTOMATION FORUM] Electronics Session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309883"/>
            <a:ext cx="5183188" cy="1601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0535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8" name="Title 5"/>
          <p:cNvSpPr txBox="1">
            <a:spLocks/>
          </p:cNvSpPr>
          <p:nvPr/>
        </p:nvSpPr>
        <p:spPr>
          <a:xfrm>
            <a:off x="0" y="174991"/>
            <a:ext cx="9144000" cy="56851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latin typeface="Calibri" panose="020F0502020204030204" pitchFamily="34" charset="0"/>
              </a:rPr>
              <a:t> </a:t>
            </a:r>
            <a:r>
              <a:rPr lang="en-GB" sz="3200" b="1" i="1" dirty="0" smtClean="0">
                <a:latin typeface="Calibri" panose="020F0502020204030204" pitchFamily="34" charset="0"/>
              </a:rPr>
              <a:t>PROFIBUS slave for Sputter Ion Pump</a:t>
            </a:r>
            <a:endParaRPr lang="en-GB" sz="3200" b="1" i="1" dirty="0">
              <a:latin typeface="Calibri" panose="020F050202020403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241855" y="765660"/>
            <a:ext cx="4238625" cy="1263675"/>
            <a:chOff x="241855" y="889485"/>
            <a:chExt cx="4238625" cy="1263675"/>
          </a:xfrm>
        </p:grpSpPr>
        <p:sp>
          <p:nvSpPr>
            <p:cNvPr id="7" name="Content Placeholder 2"/>
            <p:cNvSpPr txBox="1">
              <a:spLocks/>
            </p:cNvSpPr>
            <p:nvPr/>
          </p:nvSpPr>
          <p:spPr>
            <a:xfrm>
              <a:off x="241855" y="889485"/>
              <a:ext cx="3095625" cy="502418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/>
                <a:buChar char="•"/>
                <a:defRPr kumimoji="0"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/>
                <a:buChar char="•"/>
                <a:defRPr kumimoji="0"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85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accent3"/>
                </a:buClr>
                <a:buSzPct val="9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accent4"/>
                </a:buClr>
                <a:buSzPct val="10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14300" indent="0">
                <a:spcBef>
                  <a:spcPts val="0"/>
                </a:spcBef>
                <a:spcAft>
                  <a:spcPts val="600"/>
                </a:spcAft>
                <a:buClr>
                  <a:schemeClr val="tx2">
                    <a:lumMod val="75000"/>
                  </a:schemeClr>
                </a:buClr>
                <a:buNone/>
              </a:pPr>
              <a:r>
                <a:rPr lang="pt-PT" sz="2400" b="1" dirty="0" smtClean="0">
                  <a:solidFill>
                    <a:schemeClr val="accent5"/>
                  </a:solidFill>
                  <a:latin typeface="Calibri" panose="020F0502020204030204" pitchFamily="34" charset="0"/>
                </a:rPr>
                <a:t>PROFIBUS-DP module</a:t>
              </a:r>
            </a:p>
            <a:p>
              <a:pPr marL="114300" indent="0">
                <a:spcBef>
                  <a:spcPts val="0"/>
                </a:spcBef>
                <a:spcAft>
                  <a:spcPts val="600"/>
                </a:spcAft>
                <a:buClr>
                  <a:schemeClr val="tx2">
                    <a:lumMod val="75000"/>
                  </a:schemeClr>
                </a:buClr>
                <a:buNone/>
              </a:pPr>
              <a:endParaRPr lang="pt-PT" sz="2400" b="1" dirty="0" smtClean="0">
                <a:solidFill>
                  <a:schemeClr val="accent5"/>
                </a:solidFill>
                <a:latin typeface="Calibri" panose="020F0502020204030204" pitchFamily="34" charset="0"/>
              </a:endParaRPr>
            </a:p>
            <a:p>
              <a:pPr marL="114300" indent="0">
                <a:lnSpc>
                  <a:spcPts val="2000"/>
                </a:lnSpc>
                <a:spcBef>
                  <a:spcPts val="0"/>
                </a:spcBef>
                <a:buClr>
                  <a:schemeClr val="tx2">
                    <a:lumMod val="75000"/>
                  </a:schemeClr>
                </a:buClr>
                <a:buNone/>
              </a:pPr>
              <a:endParaRPr lang="pt-PT" sz="1600" b="1" dirty="0" smtClean="0">
                <a:solidFill>
                  <a:schemeClr val="accent5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41855" y="1291386"/>
              <a:ext cx="4238625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lnSpc>
                  <a:spcPts val="2000"/>
                </a:lnSpc>
                <a:buFont typeface="Arial" panose="020B0604020202020204" pitchFamily="34" charset="0"/>
                <a:buChar char="•"/>
              </a:pPr>
              <a:r>
                <a:rPr lang="pt-PT" sz="1400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D Sub-9 PROFIBUS Connector</a:t>
              </a:r>
            </a:p>
            <a:p>
              <a:pPr marL="342900" indent="-342900">
                <a:lnSpc>
                  <a:spcPts val="2000"/>
                </a:lnSpc>
                <a:buFont typeface="Arial" panose="020B0604020202020204" pitchFamily="34" charset="0"/>
                <a:buChar char="•"/>
              </a:pPr>
              <a:r>
                <a:rPr lang="pt-PT" sz="1400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ADM2486 Chip used Transceiver</a:t>
              </a:r>
            </a:p>
            <a:p>
              <a:pPr marL="342900" indent="-342900">
                <a:lnSpc>
                  <a:spcPts val="2000"/>
                </a:lnSpc>
                <a:buFont typeface="Arial" panose="020B0604020202020204" pitchFamily="34" charset="0"/>
                <a:buChar char="•"/>
              </a:pPr>
              <a:r>
                <a:rPr lang="pt-PT" sz="1400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Galvanic Isolation 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41854" y="1971449"/>
            <a:ext cx="4238625" cy="1520156"/>
            <a:chOff x="241854" y="2257199"/>
            <a:chExt cx="4238625" cy="1520156"/>
          </a:xfrm>
        </p:grpSpPr>
        <p:sp>
          <p:nvSpPr>
            <p:cNvPr id="13" name="Content Placeholder 2"/>
            <p:cNvSpPr txBox="1">
              <a:spLocks/>
            </p:cNvSpPr>
            <p:nvPr/>
          </p:nvSpPr>
          <p:spPr>
            <a:xfrm>
              <a:off x="241854" y="2257199"/>
              <a:ext cx="3095625" cy="502418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/>
                <a:buChar char="•"/>
                <a:defRPr kumimoji="0"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/>
                <a:buChar char="•"/>
                <a:defRPr kumimoji="0"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85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accent3"/>
                </a:buClr>
                <a:buSzPct val="9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accent4"/>
                </a:buClr>
                <a:buSzPct val="10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14300" indent="0">
                <a:spcBef>
                  <a:spcPts val="0"/>
                </a:spcBef>
                <a:spcAft>
                  <a:spcPts val="600"/>
                </a:spcAft>
                <a:buClr>
                  <a:schemeClr val="tx2">
                    <a:lumMod val="75000"/>
                  </a:schemeClr>
                </a:buClr>
                <a:buNone/>
              </a:pPr>
              <a:r>
                <a:rPr lang="pt-PT" sz="2400" b="1" dirty="0" smtClean="0">
                  <a:solidFill>
                    <a:schemeClr val="accent5"/>
                  </a:solidFill>
                  <a:latin typeface="Calibri" panose="020F0502020204030204" pitchFamily="34" charset="0"/>
                </a:rPr>
                <a:t>ASIC &amp; uController</a:t>
              </a:r>
            </a:p>
            <a:p>
              <a:pPr marL="114300" indent="0">
                <a:spcBef>
                  <a:spcPts val="0"/>
                </a:spcBef>
                <a:spcAft>
                  <a:spcPts val="600"/>
                </a:spcAft>
                <a:buClr>
                  <a:schemeClr val="tx2">
                    <a:lumMod val="75000"/>
                  </a:schemeClr>
                </a:buClr>
                <a:buNone/>
              </a:pPr>
              <a:endParaRPr lang="pt-PT" sz="2400" b="1" dirty="0" smtClean="0">
                <a:solidFill>
                  <a:schemeClr val="accent5"/>
                </a:solidFill>
                <a:latin typeface="Calibri" panose="020F0502020204030204" pitchFamily="34" charset="0"/>
              </a:endParaRPr>
            </a:p>
            <a:p>
              <a:pPr marL="114300" indent="0">
                <a:lnSpc>
                  <a:spcPts val="2000"/>
                </a:lnSpc>
                <a:spcBef>
                  <a:spcPts val="0"/>
                </a:spcBef>
                <a:buClr>
                  <a:schemeClr val="tx2">
                    <a:lumMod val="75000"/>
                  </a:schemeClr>
                </a:buClr>
                <a:buNone/>
              </a:pPr>
              <a:endParaRPr lang="pt-PT" sz="1600" b="1" dirty="0" smtClean="0">
                <a:solidFill>
                  <a:schemeClr val="accent5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41854" y="2659100"/>
              <a:ext cx="4238625" cy="11182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lnSpc>
                  <a:spcPts val="2000"/>
                </a:lnSpc>
                <a:buFont typeface="Arial" panose="020B0604020202020204" pitchFamily="34" charset="0"/>
                <a:buChar char="•"/>
              </a:pPr>
              <a:r>
                <a:rPr lang="pt-PT" sz="1400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VPC3+S used as PROFIBUS ASIC</a:t>
              </a:r>
            </a:p>
            <a:p>
              <a:pPr marL="342900" indent="-342900">
                <a:lnSpc>
                  <a:spcPts val="2000"/>
                </a:lnSpc>
                <a:buFont typeface="Arial" panose="020B0604020202020204" pitchFamily="34" charset="0"/>
                <a:buChar char="•"/>
              </a:pPr>
              <a:r>
                <a:rPr lang="pt-PT" sz="1400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PIC18F4680 used as ucontroller</a:t>
              </a:r>
            </a:p>
            <a:p>
              <a:pPr marL="342900" indent="-342900">
                <a:lnSpc>
                  <a:spcPts val="2000"/>
                </a:lnSpc>
                <a:buFont typeface="Arial" panose="020B0604020202020204" pitchFamily="34" charset="0"/>
                <a:buChar char="•"/>
              </a:pPr>
              <a:r>
                <a:rPr lang="pt-PT" sz="1400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Interfece between ASIC &amp; uController – SPI</a:t>
              </a:r>
            </a:p>
            <a:p>
              <a:pPr marL="342900" indent="-342900">
                <a:lnSpc>
                  <a:spcPts val="2000"/>
                </a:lnSpc>
                <a:buFont typeface="Arial" panose="020B0604020202020204" pitchFamily="34" charset="0"/>
                <a:buChar char="•"/>
              </a:pPr>
              <a:r>
                <a:rPr lang="pt-PT" sz="1400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USB connection for LabView control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241853" y="3450823"/>
            <a:ext cx="4511122" cy="1263675"/>
            <a:chOff x="241853" y="3812773"/>
            <a:chExt cx="4511122" cy="1263675"/>
          </a:xfrm>
        </p:grpSpPr>
        <p:sp>
          <p:nvSpPr>
            <p:cNvPr id="16" name="Content Placeholder 2"/>
            <p:cNvSpPr txBox="1">
              <a:spLocks/>
            </p:cNvSpPr>
            <p:nvPr/>
          </p:nvSpPr>
          <p:spPr>
            <a:xfrm>
              <a:off x="241853" y="3812773"/>
              <a:ext cx="4511122" cy="502418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/>
                <a:buChar char="•"/>
                <a:defRPr kumimoji="0"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/>
                <a:buChar char="•"/>
                <a:defRPr kumimoji="0"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85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accent3"/>
                </a:buClr>
                <a:buSzPct val="9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accent4"/>
                </a:buClr>
                <a:buSzPct val="10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14300" indent="0">
                <a:spcBef>
                  <a:spcPts val="0"/>
                </a:spcBef>
                <a:spcAft>
                  <a:spcPts val="600"/>
                </a:spcAft>
                <a:buClr>
                  <a:schemeClr val="tx2">
                    <a:lumMod val="75000"/>
                  </a:schemeClr>
                </a:buClr>
                <a:buNone/>
              </a:pPr>
              <a:r>
                <a:rPr lang="pt-PT" sz="2400" b="1" dirty="0" smtClean="0">
                  <a:solidFill>
                    <a:schemeClr val="accent5"/>
                  </a:solidFill>
                  <a:latin typeface="Calibri" panose="020F0502020204030204" pitchFamily="34" charset="0"/>
                </a:rPr>
                <a:t>I/O Acquisition &amp; Actuation</a:t>
              </a:r>
            </a:p>
            <a:p>
              <a:pPr marL="114300" indent="0">
                <a:spcBef>
                  <a:spcPts val="0"/>
                </a:spcBef>
                <a:spcAft>
                  <a:spcPts val="600"/>
                </a:spcAft>
                <a:buClr>
                  <a:schemeClr val="tx2">
                    <a:lumMod val="75000"/>
                  </a:schemeClr>
                </a:buClr>
                <a:buNone/>
              </a:pPr>
              <a:endParaRPr lang="pt-PT" sz="2400" b="1" dirty="0" smtClean="0">
                <a:solidFill>
                  <a:schemeClr val="accent5"/>
                </a:solidFill>
                <a:latin typeface="Calibri" panose="020F0502020204030204" pitchFamily="34" charset="0"/>
              </a:endParaRPr>
            </a:p>
            <a:p>
              <a:pPr marL="114300" indent="0">
                <a:lnSpc>
                  <a:spcPts val="2000"/>
                </a:lnSpc>
                <a:spcBef>
                  <a:spcPts val="0"/>
                </a:spcBef>
                <a:buClr>
                  <a:schemeClr val="tx2">
                    <a:lumMod val="75000"/>
                  </a:schemeClr>
                </a:buClr>
                <a:buNone/>
              </a:pPr>
              <a:endParaRPr lang="pt-PT" sz="1600" b="1" dirty="0" smtClean="0">
                <a:solidFill>
                  <a:schemeClr val="accent5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41853" y="4214674"/>
              <a:ext cx="4238625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lnSpc>
                  <a:spcPts val="2000"/>
                </a:lnSpc>
                <a:buFont typeface="Arial" panose="020B0604020202020204" pitchFamily="34" charset="0"/>
                <a:buChar char="•"/>
              </a:pPr>
              <a:r>
                <a:rPr lang="pt-PT" sz="1400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2x Optocouplers</a:t>
              </a:r>
            </a:p>
            <a:p>
              <a:pPr marL="342900" indent="-342900">
                <a:lnSpc>
                  <a:spcPts val="2000"/>
                </a:lnSpc>
                <a:buFont typeface="Arial" panose="020B0604020202020204" pitchFamily="34" charset="0"/>
                <a:buChar char="•"/>
              </a:pPr>
              <a:r>
                <a:rPr lang="pt-PT" sz="1400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14x Operational Amplifiers</a:t>
              </a:r>
            </a:p>
            <a:p>
              <a:pPr marL="342900" indent="-342900">
                <a:lnSpc>
                  <a:spcPts val="2000"/>
                </a:lnSpc>
                <a:buFont typeface="Arial" panose="020B0604020202020204" pitchFamily="34" charset="0"/>
                <a:buChar char="•"/>
              </a:pPr>
              <a:endParaRPr lang="pt-PT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241852" y="4388009"/>
            <a:ext cx="4511122" cy="1776636"/>
            <a:chOff x="241852" y="4797584"/>
            <a:chExt cx="4511122" cy="1776636"/>
          </a:xfrm>
        </p:grpSpPr>
        <p:sp>
          <p:nvSpPr>
            <p:cNvPr id="23" name="Content Placeholder 2"/>
            <p:cNvSpPr txBox="1">
              <a:spLocks/>
            </p:cNvSpPr>
            <p:nvPr/>
          </p:nvSpPr>
          <p:spPr>
            <a:xfrm>
              <a:off x="241852" y="4797584"/>
              <a:ext cx="4511122" cy="502418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/>
                <a:buChar char="•"/>
                <a:defRPr kumimoji="0"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/>
                <a:buChar char="•"/>
                <a:defRPr kumimoji="0"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85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accent3"/>
                </a:buClr>
                <a:buSzPct val="9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accent4"/>
                </a:buClr>
                <a:buSzPct val="10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14300" indent="0">
                <a:spcBef>
                  <a:spcPts val="0"/>
                </a:spcBef>
                <a:spcAft>
                  <a:spcPts val="600"/>
                </a:spcAft>
                <a:buClr>
                  <a:schemeClr val="tx2">
                    <a:lumMod val="75000"/>
                  </a:schemeClr>
                </a:buClr>
                <a:buNone/>
              </a:pPr>
              <a:r>
                <a:rPr lang="pt-PT" sz="2400" b="1" dirty="0" smtClean="0">
                  <a:solidFill>
                    <a:schemeClr val="accent5"/>
                  </a:solidFill>
                  <a:latin typeface="Calibri" panose="020F0502020204030204" pitchFamily="34" charset="0"/>
                </a:rPr>
                <a:t>DC-DC Converters</a:t>
              </a:r>
            </a:p>
            <a:p>
              <a:pPr marL="114300" indent="0">
                <a:spcBef>
                  <a:spcPts val="0"/>
                </a:spcBef>
                <a:spcAft>
                  <a:spcPts val="600"/>
                </a:spcAft>
                <a:buClr>
                  <a:schemeClr val="tx2">
                    <a:lumMod val="75000"/>
                  </a:schemeClr>
                </a:buClr>
                <a:buNone/>
              </a:pPr>
              <a:endParaRPr lang="pt-PT" sz="2400" b="1" dirty="0" smtClean="0">
                <a:solidFill>
                  <a:schemeClr val="accent5"/>
                </a:solidFill>
                <a:latin typeface="Calibri" panose="020F0502020204030204" pitchFamily="34" charset="0"/>
              </a:endParaRPr>
            </a:p>
            <a:p>
              <a:pPr marL="114300" indent="0">
                <a:lnSpc>
                  <a:spcPts val="2000"/>
                </a:lnSpc>
                <a:spcBef>
                  <a:spcPts val="0"/>
                </a:spcBef>
                <a:buClr>
                  <a:schemeClr val="tx2">
                    <a:lumMod val="75000"/>
                  </a:schemeClr>
                </a:buClr>
                <a:buNone/>
              </a:pPr>
              <a:endParaRPr lang="pt-PT" sz="1600" b="1" dirty="0" smtClean="0">
                <a:solidFill>
                  <a:schemeClr val="accent5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41852" y="5199485"/>
              <a:ext cx="4238625" cy="13747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lnSpc>
                  <a:spcPts val="2000"/>
                </a:lnSpc>
                <a:buFont typeface="Arial" panose="020B0604020202020204" pitchFamily="34" charset="0"/>
                <a:buChar char="•"/>
              </a:pPr>
              <a:r>
                <a:rPr lang="pt-PT" sz="1400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4x Voltage Levels on-board</a:t>
              </a:r>
            </a:p>
            <a:p>
              <a:pPr marL="342900" indent="-342900">
                <a:lnSpc>
                  <a:spcPts val="2000"/>
                </a:lnSpc>
                <a:buFont typeface="Arial" panose="020B0604020202020204" pitchFamily="34" charset="0"/>
                <a:buChar char="•"/>
              </a:pPr>
              <a:r>
                <a:rPr lang="pt-PT" sz="1400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15V from VPI </a:t>
              </a:r>
              <a:r>
                <a:rPr lang="pt-PT" sz="1400" dirty="0" err="1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controller</a:t>
              </a:r>
              <a:r>
                <a:rPr lang="pt-PT" sz="1400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 (IDC26 connector)</a:t>
              </a:r>
            </a:p>
            <a:p>
              <a:pPr marL="342900" indent="-342900">
                <a:lnSpc>
                  <a:spcPts val="2000"/>
                </a:lnSpc>
                <a:buFont typeface="Arial" panose="020B0604020202020204" pitchFamily="34" charset="0"/>
                <a:buChar char="•"/>
              </a:pPr>
              <a:r>
                <a:rPr lang="pt-PT" sz="1400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12V: HV_ON &amp; HV_OFF Relays</a:t>
              </a:r>
            </a:p>
            <a:p>
              <a:pPr marL="342900" indent="-342900">
                <a:lnSpc>
                  <a:spcPts val="2000"/>
                </a:lnSpc>
                <a:buFont typeface="Arial" panose="020B0604020202020204" pitchFamily="34" charset="0"/>
                <a:buChar char="•"/>
              </a:pPr>
              <a:r>
                <a:rPr lang="pt-PT" sz="1400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5V: uController</a:t>
              </a:r>
            </a:p>
            <a:p>
              <a:pPr marL="342900" indent="-342900">
                <a:lnSpc>
                  <a:spcPts val="2000"/>
                </a:lnSpc>
                <a:buFont typeface="Arial" panose="020B0604020202020204" pitchFamily="34" charset="0"/>
                <a:buChar char="•"/>
              </a:pPr>
              <a:r>
                <a:rPr lang="pt-PT" sz="1400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3V3: PROFIBUS ASIC</a:t>
              </a:r>
            </a:p>
          </p:txBody>
        </p:sp>
      </p:grp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2425" y="957411"/>
            <a:ext cx="139065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7976" y="1635325"/>
            <a:ext cx="246697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9513" y="3990176"/>
            <a:ext cx="1200150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1488" y="4158205"/>
            <a:ext cx="195262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6278131" y="6520070"/>
            <a:ext cx="2895600" cy="337929"/>
          </a:xfrm>
        </p:spPr>
        <p:txBody>
          <a:bodyPr/>
          <a:lstStyle/>
          <a:p>
            <a:r>
              <a:rPr lang="en-US" smtClean="0"/>
              <a:t>Marco Roda TE-VSC-ICM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2790826" y="6519445"/>
            <a:ext cx="38290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[AUTOMATION FORUM] Electronics Session</a:t>
            </a:r>
          </a:p>
        </p:txBody>
      </p:sp>
    </p:spTree>
    <p:extLst>
      <p:ext uri="{BB962C8B-B14F-4D97-AF65-F5344CB8AC3E}">
        <p14:creationId xmlns:p14="http://schemas.microsoft.com/office/powerpoint/2010/main" val="1517966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241855" y="858604"/>
            <a:ext cx="3939620" cy="502418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spcBef>
                <a:spcPts val="0"/>
              </a:spcBef>
              <a:spcAft>
                <a:spcPts val="600"/>
              </a:spcAft>
              <a:buClr>
                <a:schemeClr val="tx2">
                  <a:lumMod val="75000"/>
                </a:schemeClr>
              </a:buClr>
              <a:buNone/>
            </a:pPr>
            <a:r>
              <a:rPr lang="pt-PT" sz="24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PLC Master Interface</a:t>
            </a:r>
          </a:p>
          <a:p>
            <a:pPr marL="114300" indent="0">
              <a:lnSpc>
                <a:spcPts val="2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  <a:buNone/>
            </a:pPr>
            <a:endParaRPr lang="pt-PT" sz="1600" b="1" dirty="0" smtClean="0">
              <a:solidFill>
                <a:schemeClr val="accent5"/>
              </a:solidFill>
              <a:latin typeface="Calibri" panose="020F0502020204030204" pitchFamily="34" charset="0"/>
            </a:endParaRPr>
          </a:p>
        </p:txBody>
      </p:sp>
      <p:sp>
        <p:nvSpPr>
          <p:cNvPr id="19" name="Title 5"/>
          <p:cNvSpPr txBox="1">
            <a:spLocks/>
          </p:cNvSpPr>
          <p:nvPr/>
        </p:nvSpPr>
        <p:spPr>
          <a:xfrm>
            <a:off x="0" y="174991"/>
            <a:ext cx="9144000" cy="56851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latin typeface="Calibri" panose="020F0502020204030204" pitchFamily="34" charset="0"/>
              </a:rPr>
              <a:t> </a:t>
            </a:r>
            <a:r>
              <a:rPr lang="en-GB" sz="3200" b="1" i="1" dirty="0" smtClean="0">
                <a:latin typeface="Calibri" panose="020F0502020204030204" pitchFamily="34" charset="0"/>
              </a:rPr>
              <a:t>PROFIBUS slave for Sputter Ion Pump</a:t>
            </a:r>
            <a:endParaRPr lang="en-GB" sz="3200" b="1" i="1" dirty="0">
              <a:latin typeface="Calibri" panose="020F0502020204030204" pitchFamily="34" charset="0"/>
            </a:endParaRPr>
          </a:p>
        </p:txBody>
      </p:sp>
      <p:pic>
        <p:nvPicPr>
          <p:cNvPr id="2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27697"/>
            <a:ext cx="8226425" cy="3892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457200" y="5428197"/>
            <a:ext cx="4238625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pt-PT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11 Input Bytes  </a:t>
            </a:r>
            <a:r>
              <a:rPr lang="pt-PT" sz="16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(Slave to Master)</a:t>
            </a:r>
          </a:p>
          <a:p>
            <a:pPr marL="342900" indent="-342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pt-PT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2 Output Bytes </a:t>
            </a:r>
            <a:r>
              <a:rPr lang="pt-PT" sz="16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(Master to Salve)</a:t>
            </a:r>
          </a:p>
        </p:txBody>
      </p:sp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6278131" y="6520070"/>
            <a:ext cx="2895600" cy="337929"/>
          </a:xfrm>
        </p:spPr>
        <p:txBody>
          <a:bodyPr/>
          <a:lstStyle/>
          <a:p>
            <a:r>
              <a:rPr lang="en-US" smtClean="0"/>
              <a:t>Marco Roda TE-VSC-ICM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790826" y="6519445"/>
            <a:ext cx="38290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[AUTOMATION FORUM] Electronics Session</a:t>
            </a:r>
          </a:p>
        </p:txBody>
      </p:sp>
    </p:spTree>
    <p:extLst>
      <p:ext uri="{BB962C8B-B14F-4D97-AF65-F5344CB8AC3E}">
        <p14:creationId xmlns:p14="http://schemas.microsoft.com/office/powerpoint/2010/main" val="2091946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241855" y="858604"/>
            <a:ext cx="3939620" cy="502418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spcBef>
                <a:spcPts val="0"/>
              </a:spcBef>
              <a:spcAft>
                <a:spcPts val="600"/>
              </a:spcAft>
              <a:buClr>
                <a:schemeClr val="tx2">
                  <a:lumMod val="75000"/>
                </a:schemeClr>
              </a:buClr>
              <a:buNone/>
            </a:pPr>
            <a:r>
              <a:rPr lang="pt-PT" sz="24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PLC Master Interface – I/Os</a:t>
            </a:r>
          </a:p>
          <a:p>
            <a:pPr marL="114300" indent="0">
              <a:lnSpc>
                <a:spcPts val="2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  <a:buNone/>
            </a:pPr>
            <a:endParaRPr lang="pt-PT" sz="1600" b="1" dirty="0" smtClean="0">
              <a:solidFill>
                <a:schemeClr val="accent5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Title 5"/>
          <p:cNvSpPr txBox="1">
            <a:spLocks/>
          </p:cNvSpPr>
          <p:nvPr/>
        </p:nvSpPr>
        <p:spPr>
          <a:xfrm>
            <a:off x="0" y="174991"/>
            <a:ext cx="9144000" cy="56851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latin typeface="Calibri" panose="020F0502020204030204" pitchFamily="34" charset="0"/>
              </a:rPr>
              <a:t> </a:t>
            </a:r>
            <a:r>
              <a:rPr lang="en-GB" sz="3200" b="1" i="1" dirty="0" smtClean="0">
                <a:latin typeface="Calibri" panose="020F0502020204030204" pitchFamily="34" charset="0"/>
              </a:rPr>
              <a:t>PROFIBUS slave for Sputter Ion Pump</a:t>
            </a:r>
            <a:endParaRPr lang="en-GB" sz="3200" b="1" i="1" dirty="0">
              <a:latin typeface="Calibri" panose="020F050202020403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57200" y="1599147"/>
            <a:ext cx="4467224" cy="3649128"/>
            <a:chOff x="457200" y="1599147"/>
            <a:chExt cx="4467224" cy="3649128"/>
          </a:xfrm>
        </p:grpSpPr>
        <p:sp>
          <p:nvSpPr>
            <p:cNvPr id="15" name="TextBox 14"/>
            <p:cNvSpPr txBox="1"/>
            <p:nvPr/>
          </p:nvSpPr>
          <p:spPr>
            <a:xfrm>
              <a:off x="685799" y="1761072"/>
              <a:ext cx="4238625" cy="33752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pt-PT" sz="1600" b="1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11 Input Bytes </a:t>
              </a:r>
              <a:r>
                <a:rPr lang="pt-PT" sz="1600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(Slave to Master)</a:t>
              </a:r>
            </a:p>
            <a:p>
              <a:pPr>
                <a:lnSpc>
                  <a:spcPts val="2000"/>
                </a:lnSpc>
              </a:pPr>
              <a:endParaRPr lang="pt-PT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endParaRPr>
            </a:p>
            <a:p>
              <a:pPr marL="800100" lvl="1" indent="-342900">
                <a:lnSpc>
                  <a:spcPts val="2000"/>
                </a:lnSpc>
                <a:buFont typeface="Arial" panose="020B0604020202020204" pitchFamily="34" charset="0"/>
                <a:buChar char="•"/>
              </a:pPr>
              <a:r>
                <a:rPr lang="pt-PT" sz="1400" b="1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2 Bytes: </a:t>
              </a:r>
              <a:r>
                <a:rPr lang="pt-PT" sz="1400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Level 1 Threshold read</a:t>
              </a:r>
            </a:p>
            <a:p>
              <a:pPr marL="800100" lvl="1" indent="-342900">
                <a:lnSpc>
                  <a:spcPts val="2000"/>
                </a:lnSpc>
                <a:buFont typeface="Arial" panose="020B0604020202020204" pitchFamily="34" charset="0"/>
                <a:buChar char="•"/>
              </a:pPr>
              <a:r>
                <a:rPr lang="pt-PT" sz="1400" b="1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2 </a:t>
              </a:r>
              <a:r>
                <a:rPr lang="pt-PT" sz="1400" b="1" dirty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Bytes: </a:t>
              </a:r>
              <a:r>
                <a:rPr lang="pt-PT" sz="1400" dirty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Level 2</a:t>
              </a:r>
              <a:r>
                <a:rPr lang="pt-PT" sz="1400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 </a:t>
              </a:r>
              <a:r>
                <a:rPr lang="pt-PT" sz="1400" dirty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Threshold read</a:t>
              </a:r>
              <a:endParaRPr lang="pt-PT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endParaRPr>
            </a:p>
            <a:p>
              <a:pPr marL="800100" lvl="1" indent="-342900">
                <a:lnSpc>
                  <a:spcPts val="2000"/>
                </a:lnSpc>
                <a:buFont typeface="Arial" panose="020B0604020202020204" pitchFamily="34" charset="0"/>
                <a:buChar char="•"/>
              </a:pPr>
              <a:r>
                <a:rPr lang="pt-PT" sz="1400" b="1" dirty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2 Bytes: </a:t>
              </a:r>
              <a:r>
                <a:rPr lang="pt-PT" sz="1400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Over Current Threshold read</a:t>
              </a:r>
              <a:endParaRPr lang="pt-PT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endParaRPr>
            </a:p>
            <a:p>
              <a:pPr marL="800100" lvl="1" indent="-342900">
                <a:lnSpc>
                  <a:spcPts val="2000"/>
                </a:lnSpc>
                <a:buFont typeface="Arial" panose="020B0604020202020204" pitchFamily="34" charset="0"/>
                <a:buChar char="•"/>
              </a:pPr>
              <a:r>
                <a:rPr lang="pt-PT" sz="1400" b="1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2 </a:t>
              </a:r>
              <a:r>
                <a:rPr lang="pt-PT" sz="1400" b="1" dirty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Bytes: </a:t>
              </a:r>
              <a:r>
                <a:rPr lang="pt-PT" sz="1400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Ionization Measure</a:t>
              </a:r>
              <a:endParaRPr lang="pt-PT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endParaRPr>
            </a:p>
            <a:p>
              <a:pPr marL="800100" lvl="1" indent="-342900">
                <a:lnSpc>
                  <a:spcPts val="2000"/>
                </a:lnSpc>
                <a:buFont typeface="Arial" panose="020B0604020202020204" pitchFamily="34" charset="0"/>
                <a:buChar char="•"/>
              </a:pPr>
              <a:r>
                <a:rPr lang="pt-PT" sz="1400" b="1" dirty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2 Bytes: </a:t>
              </a:r>
              <a:r>
                <a:rPr lang="pt-PT" sz="1400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High-Voltage read</a:t>
              </a:r>
              <a:endParaRPr lang="pt-PT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endParaRPr>
            </a:p>
            <a:p>
              <a:pPr marL="800100" lvl="1" indent="-342900">
                <a:lnSpc>
                  <a:spcPts val="2000"/>
                </a:lnSpc>
                <a:buFont typeface="Arial" panose="020B0604020202020204" pitchFamily="34" charset="0"/>
                <a:buChar char="•"/>
              </a:pPr>
              <a:r>
                <a:rPr lang="pt-PT" sz="1400" b="1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1 Byte</a:t>
              </a:r>
            </a:p>
            <a:p>
              <a:pPr marL="1257300" lvl="2" indent="-342900">
                <a:lnSpc>
                  <a:spcPts val="1600"/>
                </a:lnSpc>
                <a:buFont typeface="Courier New" panose="02070309020205020404" pitchFamily="49" charset="0"/>
                <a:buChar char="o"/>
              </a:pPr>
              <a:r>
                <a:rPr lang="pt-PT" sz="1200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Open Cable</a:t>
              </a:r>
            </a:p>
            <a:p>
              <a:pPr marL="1257300" lvl="2" indent="-342900">
                <a:lnSpc>
                  <a:spcPts val="1600"/>
                </a:lnSpc>
                <a:buFont typeface="Courier New" panose="02070309020205020404" pitchFamily="49" charset="0"/>
                <a:buChar char="o"/>
              </a:pPr>
              <a:r>
                <a:rPr lang="pt-PT" sz="1200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Protection</a:t>
              </a:r>
            </a:p>
            <a:p>
              <a:pPr marL="1257300" lvl="2" indent="-342900">
                <a:lnSpc>
                  <a:spcPts val="1600"/>
                </a:lnSpc>
                <a:buFont typeface="Courier New" panose="02070309020205020404" pitchFamily="49" charset="0"/>
                <a:buChar char="o"/>
              </a:pPr>
              <a:r>
                <a:rPr lang="pt-PT" sz="1200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Level 1</a:t>
              </a:r>
            </a:p>
            <a:p>
              <a:pPr marL="1257300" lvl="2" indent="-342900">
                <a:lnSpc>
                  <a:spcPts val="1600"/>
                </a:lnSpc>
                <a:buFont typeface="Courier New" panose="02070309020205020404" pitchFamily="49" charset="0"/>
                <a:buChar char="o"/>
              </a:pPr>
              <a:r>
                <a:rPr lang="pt-PT" sz="1200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Level 2</a:t>
              </a:r>
            </a:p>
            <a:p>
              <a:pPr marL="1257300" lvl="2" indent="-342900">
                <a:lnSpc>
                  <a:spcPts val="1600"/>
                </a:lnSpc>
                <a:buFont typeface="Courier New" panose="02070309020205020404" pitchFamily="49" charset="0"/>
                <a:buChar char="o"/>
              </a:pPr>
              <a:r>
                <a:rPr lang="pt-PT" sz="1200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Over Current</a:t>
              </a:r>
            </a:p>
            <a:p>
              <a:pPr marL="1257300" lvl="2" indent="-342900">
                <a:lnSpc>
                  <a:spcPts val="1600"/>
                </a:lnSpc>
                <a:buFont typeface="Courier New" panose="02070309020205020404" pitchFamily="49" charset="0"/>
                <a:buChar char="o"/>
              </a:pPr>
              <a:r>
                <a:rPr lang="pt-PT" sz="1200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High-Voltage</a:t>
              </a: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457200" y="1599147"/>
              <a:ext cx="3981449" cy="3649128"/>
            </a:xfrm>
            <a:prstGeom prst="roundRect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784951" y="1599147"/>
            <a:ext cx="3810001" cy="1793141"/>
            <a:chOff x="4784951" y="1599147"/>
            <a:chExt cx="3810001" cy="1793141"/>
          </a:xfrm>
        </p:grpSpPr>
        <p:sp>
          <p:nvSpPr>
            <p:cNvPr id="16" name="TextBox 15"/>
            <p:cNvSpPr txBox="1"/>
            <p:nvPr/>
          </p:nvSpPr>
          <p:spPr>
            <a:xfrm>
              <a:off x="4880201" y="1761072"/>
              <a:ext cx="3235099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pt-PT" sz="1600" b="1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2 Output Bytes </a:t>
              </a:r>
              <a:r>
                <a:rPr lang="pt-PT" sz="1600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(Master to Slave)</a:t>
              </a:r>
            </a:p>
            <a:p>
              <a:pPr>
                <a:lnSpc>
                  <a:spcPts val="2000"/>
                </a:lnSpc>
              </a:pPr>
              <a:endParaRPr lang="pt-PT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endParaRPr>
            </a:p>
            <a:p>
              <a:pPr marL="800100" lvl="1" indent="-342900">
                <a:lnSpc>
                  <a:spcPts val="2000"/>
                </a:lnSpc>
                <a:buFont typeface="Arial" panose="020B0604020202020204" pitchFamily="34" charset="0"/>
                <a:buChar char="•"/>
              </a:pPr>
              <a:r>
                <a:rPr lang="pt-PT" sz="1400" b="1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1 Byte: </a:t>
              </a:r>
              <a:r>
                <a:rPr lang="pt-PT" sz="1400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Turn </a:t>
              </a:r>
              <a:r>
                <a:rPr lang="pt-PT" sz="1400" b="1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ON</a:t>
              </a:r>
              <a:r>
                <a:rPr lang="pt-PT" sz="1400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 High-Voltage</a:t>
              </a:r>
            </a:p>
            <a:p>
              <a:pPr marL="800100" lvl="1" indent="-342900">
                <a:lnSpc>
                  <a:spcPts val="2000"/>
                </a:lnSpc>
                <a:buFont typeface="Arial" panose="020B0604020202020204" pitchFamily="34" charset="0"/>
                <a:buChar char="•"/>
              </a:pPr>
              <a:r>
                <a:rPr lang="pt-PT" sz="1400" b="1" dirty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1 Byte: </a:t>
              </a:r>
              <a:r>
                <a:rPr lang="pt-PT" sz="1400" dirty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Turn </a:t>
              </a:r>
              <a:r>
                <a:rPr lang="pt-PT" sz="1400" b="1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OFF</a:t>
              </a:r>
              <a:r>
                <a:rPr lang="pt-PT" sz="1400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 </a:t>
              </a:r>
              <a:r>
                <a:rPr lang="pt-PT" sz="1400" dirty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</a:rPr>
                <a:t>High-Voltage</a:t>
              </a:r>
            </a:p>
            <a:p>
              <a:pPr marL="800100" lvl="1" indent="-342900">
                <a:lnSpc>
                  <a:spcPts val="2000"/>
                </a:lnSpc>
                <a:buFont typeface="Arial" panose="020B0604020202020204" pitchFamily="34" charset="0"/>
                <a:buChar char="•"/>
              </a:pPr>
              <a:endParaRPr lang="pt-PT" sz="14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endParaRPr>
            </a:p>
            <a:p>
              <a:pPr marL="800100" lvl="1" indent="-342900">
                <a:lnSpc>
                  <a:spcPts val="2000"/>
                </a:lnSpc>
                <a:buFont typeface="Arial" panose="020B0604020202020204" pitchFamily="34" charset="0"/>
                <a:buChar char="•"/>
              </a:pPr>
              <a:endParaRPr lang="pt-PT" sz="14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4784951" y="1599147"/>
              <a:ext cx="3810001" cy="1429803"/>
            </a:xfrm>
            <a:prstGeom prst="roundRect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485153" y="3589406"/>
            <a:ext cx="2287247" cy="1594574"/>
            <a:chOff x="507978" y="2092316"/>
            <a:chExt cx="2441398" cy="1588072"/>
          </a:xfrm>
        </p:grpSpPr>
        <p:pic>
          <p:nvPicPr>
            <p:cNvPr id="21" name="Picture 20" descr="\\cern.ch\dfs\Departments\TE\Groups\VSC\ICM\Users\RODA\PROFIBUS_IonPumps\CERN_presentation\Ion_PUMP_PLC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3139" y="2299070"/>
              <a:ext cx="1810003" cy="13813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TextBox 21"/>
            <p:cNvSpPr txBox="1"/>
            <p:nvPr/>
          </p:nvSpPr>
          <p:spPr>
            <a:xfrm>
              <a:off x="507978" y="2092316"/>
              <a:ext cx="244139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1000" b="1" dirty="0" smtClean="0">
                  <a:latin typeface="Calibri" panose="020F0502020204030204" pitchFamily="34" charset="0"/>
                </a:rPr>
                <a:t>PROFIBUS(1): DP master system (1)</a:t>
              </a: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5667907" y="5197444"/>
            <a:ext cx="1742544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pt-PT" sz="14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GSD file was created</a:t>
            </a:r>
            <a:endParaRPr lang="pt-PT" sz="1200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9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6278131" y="6520070"/>
            <a:ext cx="2895600" cy="337929"/>
          </a:xfrm>
        </p:spPr>
        <p:txBody>
          <a:bodyPr/>
          <a:lstStyle/>
          <a:p>
            <a:r>
              <a:rPr lang="en-US" smtClean="0"/>
              <a:t>Marco Roda TE-VSC-ICM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2790826" y="6519445"/>
            <a:ext cx="38290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[AUTOMATION FORUM] Electronics Session</a:t>
            </a:r>
          </a:p>
        </p:txBody>
      </p:sp>
    </p:spTree>
    <p:extLst>
      <p:ext uri="{BB962C8B-B14F-4D97-AF65-F5344CB8AC3E}">
        <p14:creationId xmlns:p14="http://schemas.microsoft.com/office/powerpoint/2010/main" val="85900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41855" y="858604"/>
            <a:ext cx="3939620" cy="502418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spcBef>
                <a:spcPts val="0"/>
              </a:spcBef>
              <a:spcAft>
                <a:spcPts val="600"/>
              </a:spcAft>
              <a:buClr>
                <a:schemeClr val="tx2">
                  <a:lumMod val="75000"/>
                </a:schemeClr>
              </a:buClr>
              <a:buNone/>
            </a:pPr>
            <a:r>
              <a:rPr lang="pt-PT" sz="24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LabView Interface</a:t>
            </a:r>
          </a:p>
          <a:p>
            <a:pPr marL="114300" indent="0">
              <a:lnSpc>
                <a:spcPts val="2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  <a:buNone/>
            </a:pPr>
            <a:endParaRPr lang="pt-PT" sz="1600" b="1" dirty="0" smtClean="0">
              <a:solidFill>
                <a:schemeClr val="accent5"/>
              </a:solidFill>
              <a:latin typeface="Calibri" panose="020F0502020204030204" pitchFamily="34" charset="0"/>
            </a:endParaRPr>
          </a:p>
        </p:txBody>
      </p:sp>
      <p:sp>
        <p:nvSpPr>
          <p:cNvPr id="7" name="Title 5"/>
          <p:cNvSpPr txBox="1">
            <a:spLocks/>
          </p:cNvSpPr>
          <p:nvPr/>
        </p:nvSpPr>
        <p:spPr>
          <a:xfrm>
            <a:off x="0" y="174991"/>
            <a:ext cx="9144000" cy="56851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latin typeface="Calibri" panose="020F0502020204030204" pitchFamily="34" charset="0"/>
              </a:rPr>
              <a:t> </a:t>
            </a:r>
            <a:r>
              <a:rPr lang="en-GB" sz="3200" b="1" i="1" dirty="0" smtClean="0">
                <a:latin typeface="Calibri" panose="020F0502020204030204" pitchFamily="34" charset="0"/>
              </a:rPr>
              <a:t>PROFIBUS slave for Sputter Ion Pump</a:t>
            </a:r>
            <a:endParaRPr lang="en-GB" sz="3200" b="1" i="1" dirty="0"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1856" y="1484847"/>
            <a:ext cx="308237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pt-PT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USB connection</a:t>
            </a:r>
          </a:p>
          <a:p>
            <a:pPr marL="342900" indent="-342900">
              <a:lnSpc>
                <a:spcPts val="2000"/>
              </a:lnSpc>
              <a:buFont typeface="Arial" panose="020B0604020202020204" pitchFamily="34" charset="0"/>
              <a:buChar char="•"/>
            </a:pPr>
            <a:endParaRPr lang="pt-PT" sz="16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42900" indent="-342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pt-PT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2 Buttons</a:t>
            </a:r>
          </a:p>
          <a:p>
            <a:pPr marL="800100" lvl="1" indent="-342900">
              <a:lnSpc>
                <a:spcPts val="2000"/>
              </a:lnSpc>
              <a:buFont typeface="Courier New" panose="02070309020205020404" pitchFamily="49" charset="0"/>
              <a:buChar char="o"/>
            </a:pPr>
            <a:r>
              <a:rPr lang="pt-PT" sz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Turn ON/OFF the High-Voltage</a:t>
            </a:r>
          </a:p>
          <a:p>
            <a:pPr lvl="1">
              <a:lnSpc>
                <a:spcPts val="2000"/>
              </a:lnSpc>
            </a:pPr>
            <a:endParaRPr lang="pt-PT" sz="1200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42900" indent="-342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pt-PT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Level 1 Threshold read</a:t>
            </a:r>
          </a:p>
          <a:p>
            <a:pPr marL="342900" indent="-342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pt-PT" sz="16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Level </a:t>
            </a:r>
            <a:r>
              <a:rPr lang="pt-PT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2 Threshold </a:t>
            </a:r>
            <a:r>
              <a:rPr lang="pt-PT" sz="16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read</a:t>
            </a:r>
            <a:endParaRPr lang="pt-PT" sz="16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42900" indent="-342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pt-PT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Over Current Threshold read</a:t>
            </a:r>
          </a:p>
          <a:p>
            <a:pPr marL="342900" indent="-342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pt-PT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High-Voltage read</a:t>
            </a:r>
          </a:p>
          <a:p>
            <a:pPr marL="342900" indent="-342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pt-PT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Ionization Measure read</a:t>
            </a:r>
          </a:p>
          <a:p>
            <a:pPr>
              <a:lnSpc>
                <a:spcPts val="2000"/>
              </a:lnSpc>
            </a:pPr>
            <a:endParaRPr lang="pt-PT" sz="16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42900" indent="-342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pt-PT" sz="16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VPI’s Status </a:t>
            </a:r>
            <a:r>
              <a:rPr lang="pt-PT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LEDs</a:t>
            </a:r>
            <a:endParaRPr lang="pt-PT" sz="16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851" y="1090763"/>
            <a:ext cx="5413375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6278131" y="6520070"/>
            <a:ext cx="2895600" cy="337929"/>
          </a:xfrm>
        </p:spPr>
        <p:txBody>
          <a:bodyPr/>
          <a:lstStyle/>
          <a:p>
            <a:r>
              <a:rPr lang="en-US" smtClean="0"/>
              <a:t>Marco Roda TE-VSC-ICM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790826" y="6519445"/>
            <a:ext cx="38290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[AUTOMATION FORUM] Electronics Session</a:t>
            </a:r>
          </a:p>
        </p:txBody>
      </p:sp>
    </p:spTree>
    <p:extLst>
      <p:ext uri="{BB962C8B-B14F-4D97-AF65-F5344CB8AC3E}">
        <p14:creationId xmlns:p14="http://schemas.microsoft.com/office/powerpoint/2010/main" val="3738056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241855" y="858604"/>
            <a:ext cx="3939620" cy="502418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spcBef>
                <a:spcPts val="0"/>
              </a:spcBef>
              <a:spcAft>
                <a:spcPts val="600"/>
              </a:spcAft>
              <a:buClr>
                <a:schemeClr val="tx2">
                  <a:lumMod val="75000"/>
                </a:schemeClr>
              </a:buClr>
              <a:buNone/>
            </a:pPr>
            <a:r>
              <a:rPr lang="pt-PT" sz="24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Prototype Development</a:t>
            </a:r>
          </a:p>
          <a:p>
            <a:pPr marL="114300" indent="0">
              <a:lnSpc>
                <a:spcPts val="2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  <a:buNone/>
            </a:pPr>
            <a:endParaRPr lang="pt-PT" sz="1600" b="1" dirty="0" smtClean="0">
              <a:solidFill>
                <a:schemeClr val="accent5"/>
              </a:solidFill>
              <a:latin typeface="Calibri" panose="020F0502020204030204" pitchFamily="34" charset="0"/>
            </a:endParaRPr>
          </a:p>
          <a:p>
            <a:pPr marL="114300" indent="0">
              <a:lnSpc>
                <a:spcPts val="2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  <a:buNone/>
            </a:pPr>
            <a:endParaRPr lang="pt-PT" sz="1600" b="1" dirty="0" smtClean="0">
              <a:solidFill>
                <a:schemeClr val="accent5"/>
              </a:solidFill>
              <a:latin typeface="Calibri" panose="020F0502020204030204" pitchFamily="34" charset="0"/>
            </a:endParaRPr>
          </a:p>
        </p:txBody>
      </p:sp>
      <p:sp>
        <p:nvSpPr>
          <p:cNvPr id="21" name="Title 5"/>
          <p:cNvSpPr txBox="1">
            <a:spLocks/>
          </p:cNvSpPr>
          <p:nvPr/>
        </p:nvSpPr>
        <p:spPr>
          <a:xfrm>
            <a:off x="0" y="174991"/>
            <a:ext cx="9144000" cy="56851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latin typeface="Calibri" panose="020F0502020204030204" pitchFamily="34" charset="0"/>
              </a:rPr>
              <a:t> </a:t>
            </a:r>
            <a:r>
              <a:rPr lang="en-GB" sz="3200" b="1" i="1" dirty="0" smtClean="0">
                <a:latin typeface="Calibri" panose="020F0502020204030204" pitchFamily="34" charset="0"/>
              </a:rPr>
              <a:t>PROFIBUS slave for Sputter Ion Pump</a:t>
            </a:r>
            <a:endParaRPr lang="en-GB" sz="3200" b="1" i="1" dirty="0">
              <a:latin typeface="Calibri" panose="020F050202020403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37104" y="4742397"/>
            <a:ext cx="5187396" cy="1349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  <a:spcAft>
                <a:spcPts val="600"/>
              </a:spcAft>
            </a:pPr>
            <a:r>
              <a:rPr lang="pt-PT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Fisrt Approach:</a:t>
            </a:r>
          </a:p>
          <a:p>
            <a:pPr marL="342900" indent="-34290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pt-PT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General PROFIBUS Slave </a:t>
            </a:r>
          </a:p>
          <a:p>
            <a:pPr marL="342900" indent="-34290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pt-PT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0 Ohm Resistors to switch between applications</a:t>
            </a:r>
          </a:p>
          <a:p>
            <a:pPr marL="342900" indent="-34290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pt-PT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IDC-36 </a:t>
            </a:r>
            <a:r>
              <a:rPr lang="pt-PT" sz="14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connector</a:t>
            </a:r>
            <a:endParaRPr lang="pt-PT" sz="14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42900" indent="-34290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pt-PT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23 uController I/O pins</a:t>
            </a:r>
            <a:endParaRPr lang="pt-PT" sz="14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30" name="Picture 7" descr="\\cern.ch\dfs\Departments\TE\Groups\VSC\ICM\Users\RODA\PROFIBUS_IonPumps\CERN_presentation\PC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463" y="1376824"/>
            <a:ext cx="6510338" cy="3281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6278131" y="6520070"/>
            <a:ext cx="2895600" cy="337929"/>
          </a:xfrm>
        </p:spPr>
        <p:txBody>
          <a:bodyPr/>
          <a:lstStyle/>
          <a:p>
            <a:r>
              <a:rPr lang="en-US" smtClean="0"/>
              <a:t>Marco Roda TE-VSC-ICM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790826" y="6519445"/>
            <a:ext cx="38290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[AUTOMATION FORUM] Electronics Session</a:t>
            </a:r>
          </a:p>
        </p:txBody>
      </p:sp>
    </p:spTree>
    <p:extLst>
      <p:ext uri="{BB962C8B-B14F-4D97-AF65-F5344CB8AC3E}">
        <p14:creationId xmlns:p14="http://schemas.microsoft.com/office/powerpoint/2010/main" val="611101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241854" y="858604"/>
            <a:ext cx="4596845" cy="502418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spcBef>
                <a:spcPts val="0"/>
              </a:spcBef>
              <a:spcAft>
                <a:spcPts val="600"/>
              </a:spcAft>
              <a:buClr>
                <a:schemeClr val="tx2">
                  <a:lumMod val="75000"/>
                </a:schemeClr>
              </a:buClr>
              <a:buNone/>
            </a:pPr>
            <a:r>
              <a:rPr lang="pt-PT" sz="24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Final Prototype</a:t>
            </a:r>
          </a:p>
          <a:p>
            <a:pPr marL="114300" indent="0">
              <a:lnSpc>
                <a:spcPts val="2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  <a:buNone/>
            </a:pPr>
            <a:endParaRPr lang="pt-PT" sz="1600" b="1" dirty="0" smtClean="0">
              <a:solidFill>
                <a:schemeClr val="accent5"/>
              </a:solidFill>
              <a:latin typeface="Calibri" panose="020F0502020204030204" pitchFamily="34" charset="0"/>
            </a:endParaRPr>
          </a:p>
          <a:p>
            <a:pPr marL="114300" indent="0">
              <a:lnSpc>
                <a:spcPts val="2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  <a:buNone/>
            </a:pPr>
            <a:endParaRPr lang="pt-PT" sz="1600" b="1" dirty="0" smtClean="0">
              <a:solidFill>
                <a:schemeClr val="accent5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Title 5"/>
          <p:cNvSpPr txBox="1">
            <a:spLocks/>
          </p:cNvSpPr>
          <p:nvPr/>
        </p:nvSpPr>
        <p:spPr>
          <a:xfrm>
            <a:off x="0" y="174991"/>
            <a:ext cx="9144000" cy="56851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latin typeface="Calibri" panose="020F0502020204030204" pitchFamily="34" charset="0"/>
              </a:rPr>
              <a:t> </a:t>
            </a:r>
            <a:r>
              <a:rPr lang="en-GB" sz="3200" b="1" i="1" dirty="0" smtClean="0">
                <a:latin typeface="Calibri" panose="020F0502020204030204" pitchFamily="34" charset="0"/>
              </a:rPr>
              <a:t>PROFIBUS slave for Sputter Ion Pump</a:t>
            </a:r>
            <a:endParaRPr lang="en-GB" sz="3200" b="1" i="1" dirty="0">
              <a:latin typeface="Calibri" panose="020F0502020204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8054" y="4579002"/>
            <a:ext cx="5187396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pt-PT" sz="14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Sputter</a:t>
            </a:r>
            <a:r>
              <a:rPr lang="pt-PT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Ion Pump PROFIBUS Slave </a:t>
            </a:r>
          </a:p>
          <a:p>
            <a:pPr marL="342900" indent="-34290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pt-PT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IDC-26 Hands-Unit connector</a:t>
            </a:r>
          </a:p>
          <a:p>
            <a:pPr marL="342900" indent="-34290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pt-PT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13 uController I/O pins (digital &amp; analog)</a:t>
            </a:r>
          </a:p>
          <a:p>
            <a:pPr marL="342900" indent="-34290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pt-PT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Dip-Switch to set PROFIBUS station Address</a:t>
            </a:r>
          </a:p>
          <a:p>
            <a:pPr marL="342900" indent="-34290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pt-PT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On-Board Data Communication &amp; Power-Supply LEDs</a:t>
            </a:r>
            <a:endParaRPr lang="pt-PT" sz="14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15368" name="Picture 8" descr="\\cern.ch\dfs\Departments\TE\Groups\VSC\ICM\Users\RODA\PROFIBUS_IonPumps\CERN_presentation\PCB_3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787384"/>
            <a:ext cx="6677025" cy="3593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6278131" y="6520070"/>
            <a:ext cx="2895600" cy="337929"/>
          </a:xfrm>
        </p:spPr>
        <p:txBody>
          <a:bodyPr/>
          <a:lstStyle/>
          <a:p>
            <a:r>
              <a:rPr lang="en-US" smtClean="0"/>
              <a:t>Marco Roda TE-VSC-ICM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790826" y="6519445"/>
            <a:ext cx="38290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[AUTOMATION FORUM] Electronics Session</a:t>
            </a:r>
          </a:p>
        </p:txBody>
      </p:sp>
    </p:spTree>
    <p:extLst>
      <p:ext uri="{BB962C8B-B14F-4D97-AF65-F5344CB8AC3E}">
        <p14:creationId xmlns:p14="http://schemas.microsoft.com/office/powerpoint/2010/main" val="2637376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41854" y="858604"/>
            <a:ext cx="4596845" cy="502418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spcBef>
                <a:spcPts val="0"/>
              </a:spcBef>
              <a:spcAft>
                <a:spcPts val="600"/>
              </a:spcAft>
              <a:buClr>
                <a:schemeClr val="tx2">
                  <a:lumMod val="75000"/>
                </a:schemeClr>
              </a:buClr>
              <a:buNone/>
            </a:pPr>
            <a:r>
              <a:rPr lang="pt-PT" sz="24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Final </a:t>
            </a:r>
            <a:r>
              <a:rPr lang="pt-PT" sz="2400" b="1" dirty="0" err="1" smtClean="0">
                <a:solidFill>
                  <a:schemeClr val="accent5"/>
                </a:solidFill>
                <a:latin typeface="Calibri" panose="020F0502020204030204" pitchFamily="34" charset="0"/>
              </a:rPr>
              <a:t>Prototype</a:t>
            </a:r>
            <a:r>
              <a:rPr lang="pt-PT" sz="24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 – </a:t>
            </a:r>
            <a:r>
              <a:rPr lang="pt-PT" sz="2400" b="1" dirty="0" err="1" smtClean="0">
                <a:solidFill>
                  <a:schemeClr val="accent5"/>
                </a:solidFill>
                <a:latin typeface="Calibri" panose="020F0502020204030204" pitchFamily="34" charset="0"/>
              </a:rPr>
              <a:t>Plastic</a:t>
            </a:r>
            <a:r>
              <a:rPr lang="pt-PT" sz="24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 Box</a:t>
            </a:r>
          </a:p>
          <a:p>
            <a:pPr marL="114300" indent="0">
              <a:lnSpc>
                <a:spcPts val="2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  <a:buNone/>
            </a:pPr>
            <a:endParaRPr lang="pt-PT" sz="1600" b="1" dirty="0" smtClean="0">
              <a:solidFill>
                <a:schemeClr val="accent5"/>
              </a:solidFill>
              <a:latin typeface="Calibri" panose="020F0502020204030204" pitchFamily="34" charset="0"/>
            </a:endParaRPr>
          </a:p>
          <a:p>
            <a:pPr marL="114300" indent="0">
              <a:lnSpc>
                <a:spcPts val="2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  <a:buNone/>
            </a:pPr>
            <a:endParaRPr lang="pt-PT" sz="1600" b="1" dirty="0" smtClean="0">
              <a:solidFill>
                <a:schemeClr val="accent5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itle 5"/>
          <p:cNvSpPr txBox="1">
            <a:spLocks/>
          </p:cNvSpPr>
          <p:nvPr/>
        </p:nvSpPr>
        <p:spPr>
          <a:xfrm>
            <a:off x="0" y="174991"/>
            <a:ext cx="9144000" cy="56851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latin typeface="Calibri" panose="020F0502020204030204" pitchFamily="34" charset="0"/>
              </a:rPr>
              <a:t> </a:t>
            </a:r>
            <a:r>
              <a:rPr lang="en-GB" sz="3200" b="1" i="1" dirty="0" smtClean="0">
                <a:latin typeface="Calibri" panose="020F0502020204030204" pitchFamily="34" charset="0"/>
              </a:rPr>
              <a:t>PROFIBUS slave for Sputter Ion Pump</a:t>
            </a:r>
            <a:endParaRPr lang="en-GB" sz="3200" b="1" i="1" dirty="0">
              <a:latin typeface="Calibri" panose="020F0502020204030204" pitchFamily="34" charset="0"/>
            </a:endParaRPr>
          </a:p>
        </p:txBody>
      </p:sp>
      <p:pic>
        <p:nvPicPr>
          <p:cNvPr id="16388" name="Picture 4" descr="\\cern.ch\dfs\Departments\TE\Groups\VSC\ICM\Users\RODA\PROFIBUS_IonPumps\CERN_presentation\PCB_3D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854" y="1542662"/>
            <a:ext cx="4653719" cy="3156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9" name="Picture 5" descr="\\cern.ch\dfs\Departments\TE\Groups\VSC\ICM\Users\RODA\PROFIBUS_IonPumps\CERN_presentation\PCB_3D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786" y="3505201"/>
            <a:ext cx="4465191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363731" y="1109813"/>
            <a:ext cx="359324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300"/>
              </a:lnSpc>
              <a:buFont typeface="Arial" panose="020B0604020202020204" pitchFamily="34" charset="0"/>
              <a:buChar char="•"/>
            </a:pPr>
            <a:r>
              <a:rPr lang="pt-PT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Communication Status LEDs</a:t>
            </a:r>
          </a:p>
          <a:p>
            <a:pPr marL="285750" indent="-285750">
              <a:lnSpc>
                <a:spcPts val="2300"/>
              </a:lnSpc>
              <a:buFont typeface="Arial" panose="020B0604020202020204" pitchFamily="34" charset="0"/>
              <a:buChar char="•"/>
            </a:pPr>
            <a:r>
              <a:rPr lang="pt-PT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IDC-26 Connector to VPI Controller</a:t>
            </a:r>
          </a:p>
          <a:p>
            <a:pPr marL="285750" indent="-285750">
              <a:lnSpc>
                <a:spcPts val="2300"/>
              </a:lnSpc>
              <a:buFont typeface="Arial" panose="020B0604020202020204" pitchFamily="34" charset="0"/>
              <a:buChar char="•"/>
            </a:pPr>
            <a:r>
              <a:rPr lang="pt-PT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Dip-Switch to set PB station address</a:t>
            </a:r>
          </a:p>
          <a:p>
            <a:pPr marL="285750" indent="-285750">
              <a:lnSpc>
                <a:spcPts val="2300"/>
              </a:lnSpc>
              <a:buFont typeface="Arial" panose="020B0604020202020204" pitchFamily="34" charset="0"/>
              <a:buChar char="•"/>
            </a:pPr>
            <a:r>
              <a:rPr lang="pt-PT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RESET </a:t>
            </a:r>
            <a:r>
              <a:rPr lang="pt-PT" sz="16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b</a:t>
            </a:r>
            <a:r>
              <a:rPr lang="pt-PT" sz="16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utton</a:t>
            </a:r>
            <a:endParaRPr lang="pt-PT" sz="16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285750" indent="-285750">
              <a:lnSpc>
                <a:spcPts val="2300"/>
              </a:lnSpc>
              <a:buFont typeface="Arial" panose="020B0604020202020204" pitchFamily="34" charset="0"/>
              <a:buChar char="•"/>
            </a:pPr>
            <a:r>
              <a:rPr lang="pt-PT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USB </a:t>
            </a:r>
            <a:r>
              <a:rPr lang="pt-PT" sz="16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Connection</a:t>
            </a:r>
            <a:endParaRPr lang="pt-PT" sz="16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285750" indent="-285750">
              <a:lnSpc>
                <a:spcPts val="2300"/>
              </a:lnSpc>
              <a:buFont typeface="Arial" panose="020B0604020202020204" pitchFamily="34" charset="0"/>
              <a:buChar char="•"/>
            </a:pPr>
            <a:r>
              <a:rPr lang="pt-PT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To </a:t>
            </a:r>
            <a:r>
              <a:rPr lang="pt-PT" sz="16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be</a:t>
            </a:r>
            <a:r>
              <a:rPr lang="pt-PT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t-PT" sz="16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attached</a:t>
            </a:r>
            <a:r>
              <a:rPr lang="pt-PT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t-PT" sz="16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on</a:t>
            </a:r>
            <a:r>
              <a:rPr lang="pt-PT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t-PT" sz="16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the</a:t>
            </a:r>
            <a:r>
              <a:rPr lang="pt-PT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VPI Controller </a:t>
            </a:r>
          </a:p>
        </p:txBody>
      </p:sp>
      <p:sp>
        <p:nvSpPr>
          <p:cNvPr id="10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6278131" y="6520070"/>
            <a:ext cx="2895600" cy="337929"/>
          </a:xfrm>
        </p:spPr>
        <p:txBody>
          <a:bodyPr/>
          <a:lstStyle/>
          <a:p>
            <a:r>
              <a:rPr lang="en-US" smtClean="0"/>
              <a:t>Marco Roda TE-VSC-ICM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790826" y="6519445"/>
            <a:ext cx="38290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[AUTOMATION FORUM] Electronics Session</a:t>
            </a:r>
          </a:p>
        </p:txBody>
      </p:sp>
    </p:spTree>
    <p:extLst>
      <p:ext uri="{BB962C8B-B14F-4D97-AF65-F5344CB8AC3E}">
        <p14:creationId xmlns:p14="http://schemas.microsoft.com/office/powerpoint/2010/main" val="2863410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241854" y="858604"/>
            <a:ext cx="4596845" cy="502418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spcBef>
                <a:spcPts val="0"/>
              </a:spcBef>
              <a:spcAft>
                <a:spcPts val="600"/>
              </a:spcAft>
              <a:buClr>
                <a:schemeClr val="tx2">
                  <a:lumMod val="75000"/>
                </a:schemeClr>
              </a:buClr>
              <a:buNone/>
            </a:pPr>
            <a:r>
              <a:rPr lang="pt-PT" sz="24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Conclusions and Future Work</a:t>
            </a:r>
          </a:p>
          <a:p>
            <a:pPr marL="114300" indent="0">
              <a:spcBef>
                <a:spcPts val="0"/>
              </a:spcBef>
              <a:spcAft>
                <a:spcPts val="600"/>
              </a:spcAft>
              <a:buClr>
                <a:schemeClr val="tx2">
                  <a:lumMod val="75000"/>
                </a:schemeClr>
              </a:buClr>
              <a:buNone/>
            </a:pPr>
            <a:endParaRPr lang="pt-PT" sz="2400" b="1" dirty="0" smtClean="0">
              <a:solidFill>
                <a:schemeClr val="accent5"/>
              </a:solidFill>
              <a:latin typeface="Calibri" panose="020F0502020204030204" pitchFamily="34" charset="0"/>
            </a:endParaRPr>
          </a:p>
          <a:p>
            <a:pPr marL="114300" indent="0">
              <a:lnSpc>
                <a:spcPts val="2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  <a:buNone/>
            </a:pPr>
            <a:endParaRPr lang="pt-PT" sz="1600" b="1" dirty="0" smtClean="0">
              <a:solidFill>
                <a:schemeClr val="accent5"/>
              </a:solidFill>
              <a:latin typeface="Calibri" panose="020F0502020204030204" pitchFamily="34" charset="0"/>
            </a:endParaRPr>
          </a:p>
          <a:p>
            <a:pPr marL="114300" indent="0">
              <a:lnSpc>
                <a:spcPts val="2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  <a:buNone/>
            </a:pPr>
            <a:endParaRPr lang="pt-PT" sz="1600" b="1" dirty="0" smtClean="0">
              <a:solidFill>
                <a:schemeClr val="accent5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Title 5"/>
          <p:cNvSpPr txBox="1">
            <a:spLocks/>
          </p:cNvSpPr>
          <p:nvPr/>
        </p:nvSpPr>
        <p:spPr>
          <a:xfrm>
            <a:off x="0" y="174991"/>
            <a:ext cx="9144000" cy="56851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latin typeface="Calibri" panose="020F0502020204030204" pitchFamily="34" charset="0"/>
              </a:rPr>
              <a:t> </a:t>
            </a:r>
            <a:r>
              <a:rPr lang="en-GB" sz="3200" b="1" i="1" dirty="0" smtClean="0">
                <a:latin typeface="Calibri" panose="020F0502020204030204" pitchFamily="34" charset="0"/>
              </a:rPr>
              <a:t>PROFIBUS slave for Sputter Ion Pump</a:t>
            </a:r>
            <a:endParaRPr lang="en-GB" sz="3200" b="1" i="1" dirty="0">
              <a:latin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5679" y="1513422"/>
            <a:ext cx="7130496" cy="37266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3500"/>
              </a:lnSpc>
              <a:buFont typeface="Arial" panose="020B0604020202020204" pitchFamily="34" charset="0"/>
              <a:buChar char="•"/>
            </a:pPr>
            <a:r>
              <a:rPr lang="pt-PT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SVCUs system for LHC, SPS and CPS </a:t>
            </a:r>
            <a:r>
              <a:rPr lang="pt-PT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was </a:t>
            </a:r>
            <a:r>
              <a:rPr lang="pt-PT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documented and </a:t>
            </a:r>
            <a:r>
              <a:rPr lang="pt-PT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upgraded</a:t>
            </a:r>
            <a:endParaRPr lang="pt-PT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285750" indent="-285750">
              <a:lnSpc>
                <a:spcPts val="3500"/>
              </a:lnSpc>
              <a:buFont typeface="Arial" panose="020B0604020202020204" pitchFamily="34" charset="0"/>
              <a:buChar char="•"/>
            </a:pPr>
            <a:r>
              <a:rPr lang="pt-PT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Complete PROFIBUS Slave was designed</a:t>
            </a:r>
          </a:p>
          <a:p>
            <a:pPr marL="285750" indent="-285750">
              <a:lnSpc>
                <a:spcPts val="3500"/>
              </a:lnSpc>
              <a:buFont typeface="Arial" panose="020B0604020202020204" pitchFamily="34" charset="0"/>
              <a:buChar char="•"/>
            </a:pPr>
            <a:r>
              <a:rPr lang="pt-PT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Plastic Box with the PCB inside to be attached on the VPI’s controllers</a:t>
            </a:r>
          </a:p>
          <a:p>
            <a:pPr marL="285750" indent="-285750">
              <a:lnSpc>
                <a:spcPts val="3500"/>
              </a:lnSpc>
              <a:buFont typeface="Arial" panose="020B0604020202020204" pitchFamily="34" charset="0"/>
              <a:buChar char="•"/>
            </a:pPr>
            <a:r>
              <a:rPr lang="pt-PT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No need of Remote I/O </a:t>
            </a:r>
            <a:r>
              <a:rPr lang="pt-PT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station </a:t>
            </a:r>
            <a:r>
              <a:rPr lang="pt-PT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ET200 anymore</a:t>
            </a:r>
          </a:p>
          <a:p>
            <a:pPr marL="285750" indent="-285750">
              <a:lnSpc>
                <a:spcPts val="3500"/>
              </a:lnSpc>
              <a:buFont typeface="Arial" panose="020B0604020202020204" pitchFamily="34" charset="0"/>
              <a:buChar char="•"/>
            </a:pPr>
            <a:r>
              <a:rPr lang="pt-PT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Only 1 PROFIBUS connection</a:t>
            </a:r>
          </a:p>
          <a:p>
            <a:pPr marL="285750" indent="-285750">
              <a:lnSpc>
                <a:spcPts val="3500"/>
              </a:lnSpc>
              <a:buFont typeface="Arial" panose="020B0604020202020204" pitchFamily="34" charset="0"/>
              <a:buChar char="•"/>
            </a:pPr>
            <a:r>
              <a:rPr lang="pt-PT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Threshold levels and Over </a:t>
            </a:r>
            <a:r>
              <a:rPr lang="pt-PT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current</a:t>
            </a:r>
            <a:r>
              <a:rPr lang="pt-PT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are </a:t>
            </a:r>
            <a:r>
              <a:rPr lang="pt-PT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now</a:t>
            </a:r>
            <a:r>
              <a:rPr lang="pt-PT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t-PT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available</a:t>
            </a:r>
            <a:r>
              <a:rPr lang="pt-PT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on the PLC side</a:t>
            </a:r>
          </a:p>
          <a:p>
            <a:pPr marL="285750" indent="-285750">
              <a:lnSpc>
                <a:spcPts val="3500"/>
              </a:lnSpc>
              <a:buFont typeface="Arial" panose="020B0604020202020204" pitchFamily="34" charset="0"/>
              <a:buChar char="•"/>
            </a:pPr>
            <a:r>
              <a:rPr lang="pt-PT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2 </a:t>
            </a:r>
            <a:r>
              <a:rPr lang="pt-PT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Platforms</a:t>
            </a:r>
            <a:r>
              <a:rPr lang="pt-PT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to </a:t>
            </a:r>
            <a:r>
              <a:rPr lang="pt-PT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control</a:t>
            </a:r>
            <a:r>
              <a:rPr lang="pt-PT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t-PT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Sputter</a:t>
            </a:r>
            <a:r>
              <a:rPr lang="pt-PT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Ion Pump Controllers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pt-PT" sz="16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PLC Master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pt-PT" sz="16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LabView</a:t>
            </a:r>
            <a:endParaRPr lang="pt-PT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6278131" y="6520070"/>
            <a:ext cx="2895600" cy="337929"/>
          </a:xfrm>
        </p:spPr>
        <p:txBody>
          <a:bodyPr/>
          <a:lstStyle/>
          <a:p>
            <a:r>
              <a:rPr lang="en-US" smtClean="0"/>
              <a:t>Marco Roda TE-VSC-ICM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790826" y="6519445"/>
            <a:ext cx="38290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[AUTOMATION FORUM] Electronics Session</a:t>
            </a:r>
          </a:p>
        </p:txBody>
      </p:sp>
    </p:spTree>
    <p:extLst>
      <p:ext uri="{BB962C8B-B14F-4D97-AF65-F5344CB8AC3E}">
        <p14:creationId xmlns:p14="http://schemas.microsoft.com/office/powerpoint/2010/main" val="1822122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23012" y="4916631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pt-PT" sz="2000" dirty="0" smtClean="0">
                <a:latin typeface="Calibri" panose="020F0502020204030204" pitchFamily="34" charset="0"/>
              </a:rPr>
              <a:t>Marco Roda</a:t>
            </a:r>
            <a:endParaRPr lang="en-GB" sz="2000" dirty="0" smtClean="0">
              <a:latin typeface="Calibri" panose="020F0502020204030204" pitchFamily="34" charset="0"/>
            </a:endParaRPr>
          </a:p>
          <a:p>
            <a:pPr algn="ctr"/>
            <a:r>
              <a:rPr lang="en-GB" sz="2000" dirty="0" smtClean="0">
                <a:latin typeface="Calibri" panose="020F0502020204030204" pitchFamily="34" charset="0"/>
              </a:rPr>
              <a:t>TE-VSC-ICM</a:t>
            </a:r>
          </a:p>
        </p:txBody>
      </p:sp>
      <p:sp>
        <p:nvSpPr>
          <p:cNvPr id="6" name="Rectangle 5"/>
          <p:cNvSpPr/>
          <p:nvPr/>
        </p:nvSpPr>
        <p:spPr>
          <a:xfrm>
            <a:off x="-4896" y="304936"/>
            <a:ext cx="9143999" cy="1677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pt-PT" sz="3600" i="1" dirty="0" smtClean="0">
                <a:latin typeface="Calibri" panose="020F0502020204030204" pitchFamily="34" charset="0"/>
              </a:rPr>
              <a:t>Thank you very much for your Attention</a:t>
            </a:r>
          </a:p>
          <a:p>
            <a:pPr algn="ctr">
              <a:lnSpc>
                <a:spcPts val="3000"/>
              </a:lnSpc>
              <a:spcAft>
                <a:spcPts val="600"/>
              </a:spcAft>
            </a:pPr>
            <a:endParaRPr lang="pt-PT" sz="3200" i="1" dirty="0" smtClean="0">
              <a:latin typeface="Calibri" panose="020F0502020204030204" pitchFamily="34" charset="0"/>
            </a:endParaRPr>
          </a:p>
          <a:p>
            <a:pPr algn="ctr">
              <a:spcAft>
                <a:spcPts val="600"/>
              </a:spcAft>
            </a:pPr>
            <a:r>
              <a:rPr lang="pt-PT" sz="2800" i="1" dirty="0" smtClean="0">
                <a:latin typeface="Calibri" panose="020F0502020204030204" pitchFamily="34" charset="0"/>
              </a:rPr>
              <a:t>QUESTIONS ??</a:t>
            </a:r>
            <a:endParaRPr lang="en-GB" sz="2800" i="1" dirty="0" smtClean="0">
              <a:latin typeface="Calibri" panose="020F050202020403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-114300" y="6488668"/>
            <a:ext cx="9390901" cy="373616"/>
            <a:chOff x="-114300" y="6488668"/>
            <a:chExt cx="9390901" cy="373616"/>
          </a:xfrm>
        </p:grpSpPr>
        <p:sp>
          <p:nvSpPr>
            <p:cNvPr id="10" name="Rectangle 9"/>
            <p:cNvSpPr/>
            <p:nvPr/>
          </p:nvSpPr>
          <p:spPr>
            <a:xfrm>
              <a:off x="6494310" y="6488668"/>
              <a:ext cx="278229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pt-PT" dirty="0" smtClean="0">
                  <a:latin typeface="Calibri" panose="020F0502020204030204" pitchFamily="34" charset="0"/>
                </a:rPr>
                <a:t>Internship student - MSc</a:t>
              </a:r>
              <a:endParaRPr lang="en-GB" dirty="0" smtClean="0">
                <a:latin typeface="Calibri" panose="020F050202020403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-114300" y="6523730"/>
              <a:ext cx="144330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pt-PT" sz="1600" dirty="0" smtClean="0">
                  <a:latin typeface="Calibri" panose="020F0502020204030204" pitchFamily="34" charset="0"/>
                </a:rPr>
                <a:t>06/10/2014</a:t>
              </a:r>
              <a:endParaRPr lang="en-GB" sz="1600" dirty="0" smtClean="0">
                <a:latin typeface="Calibri" panose="020F0502020204030204" pitchFamily="34" charset="0"/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-114300" y="6523730"/>
            <a:ext cx="144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1600" dirty="0" smtClean="0">
                <a:latin typeface="Calibri" panose="020F0502020204030204" pitchFamily="34" charset="0"/>
              </a:rPr>
              <a:t>06/10/2014</a:t>
            </a:r>
            <a:endParaRPr lang="en-GB" sz="1600" dirty="0" smtClean="0">
              <a:latin typeface="Calibri" panose="020F0502020204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105026" y="6519445"/>
            <a:ext cx="38290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[AUTOMATION FORUM] Electronics Session</a:t>
            </a:r>
          </a:p>
        </p:txBody>
      </p:sp>
    </p:spTree>
    <p:extLst>
      <p:ext uri="{BB962C8B-B14F-4D97-AF65-F5344CB8AC3E}">
        <p14:creationId xmlns:p14="http://schemas.microsoft.com/office/powerpoint/2010/main" val="35652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4896" y="440321"/>
            <a:ext cx="91439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i="1" dirty="0" smtClean="0">
                <a:latin typeface="Calibri" panose="020F0502020204030204" pitchFamily="34" charset="0"/>
              </a:rPr>
              <a:t>Part I: </a:t>
            </a:r>
            <a:r>
              <a:rPr lang="en-GB" sz="3200" b="1" dirty="0" smtClean="0">
                <a:latin typeface="Calibri" panose="020F0502020204030204" pitchFamily="34" charset="0"/>
              </a:rPr>
              <a:t>Sector Valves Control Unit (SVCUs)</a:t>
            </a:r>
          </a:p>
        </p:txBody>
      </p:sp>
      <p:sp>
        <p:nvSpPr>
          <p:cNvPr id="4" name="Rectangle 3"/>
          <p:cNvSpPr/>
          <p:nvPr/>
        </p:nvSpPr>
        <p:spPr>
          <a:xfrm>
            <a:off x="6494310" y="6488668"/>
            <a:ext cx="27822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dirty="0" smtClean="0">
                <a:latin typeface="Calibri" panose="020F0502020204030204" pitchFamily="34" charset="0"/>
              </a:rPr>
              <a:t>Internship student - MSc</a:t>
            </a:r>
            <a:endParaRPr lang="en-GB" dirty="0" smtClean="0">
              <a:latin typeface="Calibri" panose="020F05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05026" y="6519445"/>
            <a:ext cx="38290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[AUTOMATION FORUM] Electronics Session</a:t>
            </a:r>
          </a:p>
        </p:txBody>
      </p:sp>
    </p:spTree>
    <p:extLst>
      <p:ext uri="{BB962C8B-B14F-4D97-AF65-F5344CB8AC3E}">
        <p14:creationId xmlns:p14="http://schemas.microsoft.com/office/powerpoint/2010/main" val="333135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94255" y="2001604"/>
            <a:ext cx="4177744" cy="1710757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spcBef>
                <a:spcPts val="0"/>
              </a:spcBef>
              <a:buClr>
                <a:schemeClr val="tx2">
                  <a:lumMod val="75000"/>
                </a:schemeClr>
              </a:buClr>
              <a:buNone/>
            </a:pPr>
            <a:r>
              <a:rPr lang="pt-PT" sz="18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FPGAs</a:t>
            </a:r>
          </a:p>
          <a:p>
            <a:pPr marL="114300" indent="0">
              <a:spcBef>
                <a:spcPts val="0"/>
              </a:spcBef>
              <a:buClr>
                <a:schemeClr val="tx2">
                  <a:lumMod val="75000"/>
                </a:schemeClr>
              </a:buClr>
              <a:buNone/>
            </a:pPr>
            <a:r>
              <a:rPr lang="pt-PT" sz="140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(Field-Progammable Gate Array)</a:t>
            </a:r>
          </a:p>
          <a:p>
            <a:pPr marL="811530" lvl="1" indent="-285750">
              <a:spcBef>
                <a:spcPts val="0"/>
              </a:spcBef>
              <a:buClr>
                <a:schemeClr val="tx2">
                  <a:lumMod val="75000"/>
                </a:schemeClr>
              </a:buClr>
            </a:pPr>
            <a:r>
              <a:rPr lang="pt-PT" sz="120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High Complexity</a:t>
            </a:r>
          </a:p>
          <a:p>
            <a:pPr marL="811530" lvl="1" indent="-285750">
              <a:spcBef>
                <a:spcPts val="0"/>
              </a:spcBef>
              <a:buClr>
                <a:schemeClr val="tx2">
                  <a:lumMod val="75000"/>
                </a:schemeClr>
              </a:buClr>
            </a:pPr>
            <a:r>
              <a:rPr lang="pt-PT" sz="120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Up to 150,000 flip-flops</a:t>
            </a:r>
          </a:p>
          <a:p>
            <a:pPr marL="811530" lvl="1" indent="-285750">
              <a:spcBef>
                <a:spcPts val="0"/>
              </a:spcBef>
              <a:buClr>
                <a:schemeClr val="tx2">
                  <a:lumMod val="75000"/>
                </a:schemeClr>
              </a:buClr>
            </a:pPr>
            <a:r>
              <a:rPr lang="pt-PT" sz="120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Clock managment</a:t>
            </a:r>
          </a:p>
          <a:p>
            <a:pPr marL="811530" lvl="1" indent="-285750">
              <a:spcBef>
                <a:spcPts val="0"/>
              </a:spcBef>
              <a:buClr>
                <a:schemeClr val="tx2">
                  <a:lumMod val="75000"/>
                </a:schemeClr>
              </a:buClr>
            </a:pPr>
            <a:r>
              <a:rPr lang="pt-PT" sz="120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DSP fucntions</a:t>
            </a:r>
          </a:p>
          <a:p>
            <a:pPr marL="811530" lvl="1" indent="-285750">
              <a:spcBef>
                <a:spcPts val="0"/>
              </a:spcBef>
              <a:buClr>
                <a:schemeClr val="tx2">
                  <a:lumMod val="75000"/>
                </a:schemeClr>
              </a:buClr>
            </a:pPr>
            <a:r>
              <a:rPr lang="pt-PT" sz="1200" dirty="0">
                <a:solidFill>
                  <a:schemeClr val="accent5"/>
                </a:solidFill>
                <a:latin typeface="Calibri" panose="020F0502020204030204" pitchFamily="34" charset="0"/>
              </a:rPr>
              <a:t>On-chip RAM</a:t>
            </a:r>
          </a:p>
          <a:p>
            <a:pPr marL="811530" lvl="1" indent="-285750">
              <a:spcBef>
                <a:spcPts val="0"/>
              </a:spcBef>
              <a:buClr>
                <a:schemeClr val="tx2">
                  <a:lumMod val="75000"/>
                </a:schemeClr>
              </a:buClr>
            </a:pPr>
            <a:r>
              <a:rPr lang="pt-PT" sz="120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On-chip uProcessor</a:t>
            </a:r>
          </a:p>
          <a:p>
            <a:pPr marL="400050" indent="-285750">
              <a:spcBef>
                <a:spcPts val="0"/>
              </a:spcBef>
              <a:buClr>
                <a:schemeClr val="tx2">
                  <a:lumMod val="75000"/>
                </a:schemeClr>
              </a:buClr>
            </a:pPr>
            <a:endParaRPr lang="pt-PT" sz="1800" dirty="0">
              <a:solidFill>
                <a:schemeClr val="accent5"/>
              </a:solidFill>
              <a:latin typeface="Calibri" panose="020F0502020204030204" pitchFamily="34" charset="0"/>
            </a:endParaRPr>
          </a:p>
          <a:p>
            <a:pPr marL="811530" lvl="1" indent="-285750">
              <a:spcBef>
                <a:spcPts val="0"/>
              </a:spcBef>
              <a:buClr>
                <a:schemeClr val="tx2">
                  <a:lumMod val="75000"/>
                </a:schemeClr>
              </a:buClr>
            </a:pPr>
            <a:endParaRPr lang="pt-PT" sz="1400" dirty="0" smtClean="0">
              <a:solidFill>
                <a:schemeClr val="accent5"/>
              </a:solidFill>
              <a:latin typeface="Calibri" panose="020F0502020204030204" pitchFamily="34" charset="0"/>
            </a:endParaRPr>
          </a:p>
          <a:p>
            <a:pPr marL="811530" lvl="1" indent="-285750">
              <a:spcBef>
                <a:spcPts val="0"/>
              </a:spcBef>
              <a:buClr>
                <a:schemeClr val="tx2">
                  <a:lumMod val="75000"/>
                </a:schemeClr>
              </a:buClr>
            </a:pPr>
            <a:endParaRPr lang="pt-PT" sz="1400" dirty="0">
              <a:solidFill>
                <a:schemeClr val="accent5"/>
              </a:solidFill>
              <a:latin typeface="Calibri" panose="020F0502020204030204" pitchFamily="34" charset="0"/>
            </a:endParaRPr>
          </a:p>
          <a:p>
            <a:pPr marL="811530" lvl="1" indent="-285750">
              <a:spcBef>
                <a:spcPts val="0"/>
              </a:spcBef>
              <a:buClr>
                <a:schemeClr val="tx2">
                  <a:lumMod val="75000"/>
                </a:schemeClr>
              </a:buClr>
            </a:pPr>
            <a:endParaRPr lang="pt-PT" sz="1400" dirty="0" smtClean="0">
              <a:solidFill>
                <a:schemeClr val="accent5"/>
              </a:solidFill>
              <a:latin typeface="Calibri" panose="020F0502020204030204" pitchFamily="34" charset="0"/>
            </a:endParaRPr>
          </a:p>
          <a:p>
            <a:pPr marL="811530" lvl="1" indent="-285750">
              <a:spcBef>
                <a:spcPts val="0"/>
              </a:spcBef>
              <a:buClr>
                <a:schemeClr val="tx2">
                  <a:lumMod val="75000"/>
                </a:schemeClr>
              </a:buClr>
            </a:pPr>
            <a:endParaRPr lang="pt-PT" sz="1400" dirty="0">
              <a:solidFill>
                <a:schemeClr val="accent5"/>
              </a:solidFill>
              <a:latin typeface="Calibri" panose="020F0502020204030204" pitchFamily="34" charset="0"/>
            </a:endParaRPr>
          </a:p>
          <a:p>
            <a:pPr marL="811530" lvl="1" indent="-285750">
              <a:spcBef>
                <a:spcPts val="0"/>
              </a:spcBef>
              <a:buClr>
                <a:schemeClr val="tx2">
                  <a:lumMod val="75000"/>
                </a:schemeClr>
              </a:buClr>
            </a:pPr>
            <a:endParaRPr lang="pt-PT" sz="1400" dirty="0" smtClean="0">
              <a:solidFill>
                <a:schemeClr val="accent5"/>
              </a:solidFill>
              <a:latin typeface="Calibri" panose="020F0502020204030204" pitchFamily="34" charset="0"/>
            </a:endParaRPr>
          </a:p>
          <a:p>
            <a:pPr marL="811530" lvl="1" indent="-285750">
              <a:spcBef>
                <a:spcPts val="0"/>
              </a:spcBef>
              <a:buClr>
                <a:schemeClr val="tx2">
                  <a:lumMod val="75000"/>
                </a:schemeClr>
              </a:buClr>
            </a:pPr>
            <a:endParaRPr lang="pt-PT" sz="1400" dirty="0">
              <a:solidFill>
                <a:schemeClr val="accent5"/>
              </a:solidFill>
              <a:latin typeface="Calibri" panose="020F0502020204030204" pitchFamily="34" charset="0"/>
            </a:endParaRPr>
          </a:p>
          <a:p>
            <a:pPr marL="811530" lvl="1" indent="-285750">
              <a:spcBef>
                <a:spcPts val="0"/>
              </a:spcBef>
              <a:buClr>
                <a:schemeClr val="tx2">
                  <a:lumMod val="75000"/>
                </a:schemeClr>
              </a:buClr>
            </a:pPr>
            <a:endParaRPr lang="pt-PT" sz="1400" dirty="0">
              <a:solidFill>
                <a:schemeClr val="accent5"/>
              </a:solidFill>
              <a:latin typeface="Calibri" panose="020F0502020204030204" pitchFamily="34" charset="0"/>
            </a:endParaRPr>
          </a:p>
          <a:p>
            <a:pPr marL="811530" lvl="1" indent="-285750">
              <a:spcBef>
                <a:spcPts val="0"/>
              </a:spcBef>
              <a:buClr>
                <a:schemeClr val="tx2">
                  <a:lumMod val="75000"/>
                </a:schemeClr>
              </a:buClr>
            </a:pPr>
            <a:endParaRPr lang="pt-PT" sz="1400" dirty="0" smtClean="0">
              <a:solidFill>
                <a:schemeClr val="accent5"/>
              </a:solidFill>
              <a:latin typeface="Calibri" panose="020F0502020204030204" pitchFamily="34" charset="0"/>
            </a:endParaRPr>
          </a:p>
          <a:p>
            <a:pPr marL="811530" lvl="1" indent="-285750">
              <a:spcBef>
                <a:spcPts val="0"/>
              </a:spcBef>
              <a:buClr>
                <a:schemeClr val="tx2">
                  <a:lumMod val="75000"/>
                </a:schemeClr>
              </a:buClr>
            </a:pPr>
            <a:endParaRPr lang="pt-PT" sz="1400" dirty="0" smtClean="0">
              <a:solidFill>
                <a:schemeClr val="accent5"/>
              </a:solidFill>
              <a:latin typeface="Calibri" panose="020F0502020204030204" pitchFamily="34" charset="0"/>
            </a:endParaRPr>
          </a:p>
          <a:p>
            <a:pPr marL="114300" indent="0">
              <a:spcBef>
                <a:spcPts val="0"/>
              </a:spcBef>
              <a:buClr>
                <a:schemeClr val="tx2">
                  <a:lumMod val="75000"/>
                </a:schemeClr>
              </a:buClr>
              <a:buNone/>
            </a:pPr>
            <a:endParaRPr lang="pt-PT" sz="1800" dirty="0">
              <a:solidFill>
                <a:schemeClr val="accent5"/>
              </a:solidFill>
              <a:latin typeface="Calibri" panose="020F0502020204030204" pitchFamily="34" charset="0"/>
            </a:endParaRPr>
          </a:p>
          <a:p>
            <a:pPr marL="114300" indent="0">
              <a:spcBef>
                <a:spcPts val="0"/>
              </a:spcBef>
              <a:buClr>
                <a:schemeClr val="tx2">
                  <a:lumMod val="75000"/>
                </a:schemeClr>
              </a:buClr>
              <a:buNone/>
            </a:pPr>
            <a:endParaRPr lang="pt-PT" sz="1800" dirty="0" smtClean="0">
              <a:solidFill>
                <a:schemeClr val="accent5"/>
              </a:solidFill>
              <a:latin typeface="Calibri" panose="020F0502020204030204" pitchFamily="34" charset="0"/>
            </a:endParaRPr>
          </a:p>
          <a:p>
            <a:pPr marL="114300" indent="0">
              <a:spcBef>
                <a:spcPts val="0"/>
              </a:spcBef>
              <a:buClr>
                <a:schemeClr val="tx2">
                  <a:lumMod val="75000"/>
                </a:schemeClr>
              </a:buClr>
              <a:buNone/>
            </a:pPr>
            <a:endParaRPr lang="pt-PT" sz="1800" dirty="0">
              <a:solidFill>
                <a:schemeClr val="accent5"/>
              </a:solidFill>
              <a:latin typeface="Calibri" panose="020F0502020204030204" pitchFamily="34" charset="0"/>
            </a:endParaRPr>
          </a:p>
          <a:p>
            <a:pPr marL="114300" indent="0">
              <a:spcBef>
                <a:spcPts val="0"/>
              </a:spcBef>
              <a:buClr>
                <a:schemeClr val="tx2">
                  <a:lumMod val="75000"/>
                </a:schemeClr>
              </a:buClr>
              <a:buNone/>
            </a:pPr>
            <a:endParaRPr lang="pt-PT" sz="1200" dirty="0" smtClean="0">
              <a:solidFill>
                <a:schemeClr val="accent5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itle 5"/>
          <p:cNvSpPr txBox="1">
            <a:spLocks/>
          </p:cNvSpPr>
          <p:nvPr/>
        </p:nvSpPr>
        <p:spPr>
          <a:xfrm>
            <a:off x="0" y="175321"/>
            <a:ext cx="9144000" cy="56851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latin typeface="Calibri" panose="020F0502020204030204" pitchFamily="34" charset="0"/>
              </a:rPr>
              <a:t> </a:t>
            </a:r>
            <a:r>
              <a:rPr lang="en-GB" sz="3200" b="1" i="1" dirty="0" smtClean="0">
                <a:latin typeface="Calibri" panose="020F0502020204030204" pitchFamily="34" charset="0"/>
              </a:rPr>
              <a:t>SVCUs</a:t>
            </a:r>
            <a:endParaRPr lang="en-GB" sz="3200" b="1" i="1" dirty="0">
              <a:latin typeface="Calibri" panose="020F0502020204030204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94255" y="743834"/>
            <a:ext cx="4517110" cy="484891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spcBef>
                <a:spcPts val="0"/>
              </a:spcBef>
              <a:buClr>
                <a:schemeClr val="tx2">
                  <a:lumMod val="75000"/>
                </a:schemeClr>
              </a:buClr>
              <a:buNone/>
            </a:pPr>
            <a:r>
              <a:rPr lang="pt-PT" sz="2400" b="1" dirty="0" err="1" smtClean="0">
                <a:solidFill>
                  <a:schemeClr val="accent5"/>
                </a:solidFill>
                <a:latin typeface="Calibri" panose="020F0502020204030204" pitchFamily="34" charset="0"/>
              </a:rPr>
              <a:t>Progammable</a:t>
            </a:r>
            <a:r>
              <a:rPr lang="pt-PT" sz="24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 </a:t>
            </a:r>
            <a:r>
              <a:rPr lang="pt-PT" sz="2400" b="1" dirty="0">
                <a:solidFill>
                  <a:schemeClr val="accent5"/>
                </a:solidFill>
                <a:latin typeface="Calibri" panose="020F0502020204030204" pitchFamily="34" charset="0"/>
              </a:rPr>
              <a:t>Logic </a:t>
            </a:r>
            <a:r>
              <a:rPr lang="pt-PT" sz="24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Devices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5679" y="1189572"/>
            <a:ext cx="2453722" cy="836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PT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2 </a:t>
            </a:r>
            <a:r>
              <a:rPr lang="pt-PT" sz="16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Main </a:t>
            </a:r>
            <a:r>
              <a:rPr lang="pt-PT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Manufacturers</a:t>
            </a:r>
          </a:p>
          <a:p>
            <a:pPr marL="742950" lvl="1" indent="-285750">
              <a:lnSpc>
                <a:spcPts val="1600"/>
              </a:lnSpc>
              <a:buFont typeface="Courier New" panose="02070309020205020404" pitchFamily="49" charset="0"/>
              <a:buChar char="o"/>
            </a:pPr>
            <a:r>
              <a:rPr lang="pt-PT" sz="16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Altera</a:t>
            </a:r>
          </a:p>
          <a:p>
            <a:pPr marL="742950" lvl="1" indent="-285750">
              <a:lnSpc>
                <a:spcPts val="1600"/>
              </a:lnSpc>
              <a:buFont typeface="Courier New" panose="02070309020205020404" pitchFamily="49" charset="0"/>
              <a:buChar char="o"/>
            </a:pPr>
            <a:r>
              <a:rPr lang="pt-PT" sz="16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Xilinx</a:t>
            </a:r>
          </a:p>
        </p:txBody>
      </p:sp>
      <p:pic>
        <p:nvPicPr>
          <p:cNvPr id="22530" name="Picture 2" descr="\\cern.ch\dfs\Departments\TE\Groups\VSC\ICM\Users\RODA\PROFIBUS_IonPumps\CERN_presentation\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587" y="332098"/>
            <a:ext cx="870883" cy="8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1" name="Picture 3" descr="\\cern.ch\dfs\Departments\TE\Groups\VSC\ICM\Users\RODA\PROFIBUS_IonPumps\CERN_presentation\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999" y="1295252"/>
            <a:ext cx="1106057" cy="718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ontent Placeholder 2"/>
          <p:cNvSpPr txBox="1">
            <a:spLocks/>
          </p:cNvSpPr>
          <p:nvPr/>
        </p:nvSpPr>
        <p:spPr>
          <a:xfrm>
            <a:off x="4572000" y="1982554"/>
            <a:ext cx="4177744" cy="1799548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spcBef>
                <a:spcPts val="0"/>
              </a:spcBef>
              <a:buClr>
                <a:schemeClr val="tx2">
                  <a:lumMod val="75000"/>
                </a:schemeClr>
              </a:buClr>
              <a:buNone/>
            </a:pPr>
            <a:r>
              <a:rPr lang="pt-PT" sz="18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CPLDs</a:t>
            </a:r>
          </a:p>
          <a:p>
            <a:pPr marL="114300" indent="0">
              <a:spcBef>
                <a:spcPts val="0"/>
              </a:spcBef>
              <a:buClr>
                <a:schemeClr val="tx2">
                  <a:lumMod val="75000"/>
                </a:schemeClr>
              </a:buClr>
              <a:buNone/>
            </a:pPr>
            <a:r>
              <a:rPr lang="pt-PT" sz="140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(Complex Progamable Logic Device)</a:t>
            </a:r>
          </a:p>
          <a:p>
            <a:pPr marL="811530" lvl="1" indent="-285750">
              <a:spcBef>
                <a:spcPts val="0"/>
              </a:spcBef>
              <a:buClr>
                <a:schemeClr val="tx2">
                  <a:lumMod val="75000"/>
                </a:schemeClr>
              </a:buClr>
            </a:pPr>
            <a:r>
              <a:rPr lang="pt-PT" sz="120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Low Complexity</a:t>
            </a:r>
            <a:endParaRPr lang="pt-PT" sz="1200" dirty="0">
              <a:solidFill>
                <a:schemeClr val="accent5"/>
              </a:solidFill>
              <a:latin typeface="Calibri" panose="020F0502020204030204" pitchFamily="34" charset="0"/>
            </a:endParaRPr>
          </a:p>
          <a:p>
            <a:pPr marL="811530" lvl="1" indent="-285750">
              <a:spcBef>
                <a:spcPts val="0"/>
              </a:spcBef>
              <a:buClr>
                <a:schemeClr val="tx2">
                  <a:lumMod val="75000"/>
                </a:schemeClr>
              </a:buClr>
            </a:pPr>
            <a:r>
              <a:rPr lang="pt-PT" sz="1200" dirty="0">
                <a:solidFill>
                  <a:schemeClr val="accent5"/>
                </a:solidFill>
                <a:latin typeface="Calibri" panose="020F0502020204030204" pitchFamily="34" charset="0"/>
              </a:rPr>
              <a:t>Up to </a:t>
            </a:r>
            <a:r>
              <a:rPr lang="pt-PT" sz="120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500 flip-flops</a:t>
            </a:r>
          </a:p>
          <a:p>
            <a:pPr marL="811530" lvl="1" indent="-285750">
              <a:spcBef>
                <a:spcPts val="0"/>
              </a:spcBef>
              <a:buClr>
                <a:schemeClr val="tx2">
                  <a:lumMod val="75000"/>
                </a:schemeClr>
              </a:buClr>
            </a:pPr>
            <a:r>
              <a:rPr lang="pt-PT" sz="120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“Glue Logic”</a:t>
            </a:r>
          </a:p>
          <a:p>
            <a:pPr marL="811530" lvl="1" indent="-285750">
              <a:spcBef>
                <a:spcPts val="0"/>
              </a:spcBef>
              <a:buClr>
                <a:schemeClr val="tx2">
                  <a:lumMod val="75000"/>
                </a:schemeClr>
              </a:buClr>
            </a:pPr>
            <a:r>
              <a:rPr lang="pt-PT" sz="120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Low Power consuption (50 uAmps)</a:t>
            </a:r>
          </a:p>
          <a:p>
            <a:pPr marL="811530" lvl="1" indent="-285750">
              <a:spcBef>
                <a:spcPts val="0"/>
              </a:spcBef>
              <a:buClr>
                <a:schemeClr val="tx2">
                  <a:lumMod val="75000"/>
                </a:schemeClr>
              </a:buClr>
            </a:pPr>
            <a:r>
              <a:rPr lang="pt-PT" sz="120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Battery equipments</a:t>
            </a:r>
          </a:p>
          <a:p>
            <a:pPr marL="811530" lvl="1" indent="-285750">
              <a:spcBef>
                <a:spcPts val="0"/>
              </a:spcBef>
              <a:buClr>
                <a:schemeClr val="tx2">
                  <a:lumMod val="75000"/>
                </a:schemeClr>
              </a:buClr>
            </a:pPr>
            <a:endParaRPr lang="pt-PT" sz="1400" dirty="0">
              <a:solidFill>
                <a:schemeClr val="accent5"/>
              </a:solidFill>
              <a:latin typeface="Calibri" panose="020F0502020204030204" pitchFamily="34" charset="0"/>
            </a:endParaRPr>
          </a:p>
          <a:p>
            <a:pPr marL="811530" lvl="1" indent="-285750">
              <a:spcBef>
                <a:spcPts val="0"/>
              </a:spcBef>
              <a:buClr>
                <a:schemeClr val="tx2">
                  <a:lumMod val="75000"/>
                </a:schemeClr>
              </a:buClr>
            </a:pPr>
            <a:endParaRPr lang="pt-PT" sz="1400" dirty="0" smtClean="0">
              <a:solidFill>
                <a:schemeClr val="accent5"/>
              </a:solidFill>
              <a:latin typeface="Calibri" panose="020F0502020204030204" pitchFamily="34" charset="0"/>
            </a:endParaRPr>
          </a:p>
          <a:p>
            <a:pPr marL="811530" lvl="1" indent="-285750">
              <a:spcBef>
                <a:spcPts val="0"/>
              </a:spcBef>
              <a:buClr>
                <a:schemeClr val="tx2">
                  <a:lumMod val="75000"/>
                </a:schemeClr>
              </a:buClr>
            </a:pPr>
            <a:endParaRPr lang="pt-PT" sz="1400" dirty="0">
              <a:solidFill>
                <a:schemeClr val="accent5"/>
              </a:solidFill>
              <a:latin typeface="Calibri" panose="020F0502020204030204" pitchFamily="34" charset="0"/>
            </a:endParaRPr>
          </a:p>
          <a:p>
            <a:pPr marL="811530" lvl="1" indent="-285750">
              <a:spcBef>
                <a:spcPts val="0"/>
              </a:spcBef>
              <a:buClr>
                <a:schemeClr val="tx2">
                  <a:lumMod val="75000"/>
                </a:schemeClr>
              </a:buClr>
            </a:pPr>
            <a:endParaRPr lang="pt-PT" sz="1400" dirty="0" smtClean="0">
              <a:solidFill>
                <a:schemeClr val="accent5"/>
              </a:solidFill>
              <a:latin typeface="Calibri" panose="020F0502020204030204" pitchFamily="34" charset="0"/>
            </a:endParaRPr>
          </a:p>
          <a:p>
            <a:pPr marL="811530" lvl="1" indent="-285750">
              <a:spcBef>
                <a:spcPts val="0"/>
              </a:spcBef>
              <a:buClr>
                <a:schemeClr val="tx2">
                  <a:lumMod val="75000"/>
                </a:schemeClr>
              </a:buClr>
            </a:pPr>
            <a:endParaRPr lang="pt-PT" sz="1400" dirty="0">
              <a:solidFill>
                <a:schemeClr val="accent5"/>
              </a:solidFill>
              <a:latin typeface="Calibri" panose="020F0502020204030204" pitchFamily="34" charset="0"/>
            </a:endParaRPr>
          </a:p>
          <a:p>
            <a:pPr marL="811530" lvl="1" indent="-285750">
              <a:spcBef>
                <a:spcPts val="0"/>
              </a:spcBef>
              <a:buClr>
                <a:schemeClr val="tx2">
                  <a:lumMod val="75000"/>
                </a:schemeClr>
              </a:buClr>
            </a:pPr>
            <a:endParaRPr lang="pt-PT" sz="1400" dirty="0">
              <a:solidFill>
                <a:schemeClr val="accent5"/>
              </a:solidFill>
              <a:latin typeface="Calibri" panose="020F0502020204030204" pitchFamily="34" charset="0"/>
            </a:endParaRPr>
          </a:p>
          <a:p>
            <a:pPr marL="114300" indent="0">
              <a:spcBef>
                <a:spcPts val="0"/>
              </a:spcBef>
              <a:buClr>
                <a:schemeClr val="tx2">
                  <a:lumMod val="75000"/>
                </a:schemeClr>
              </a:buClr>
              <a:buNone/>
            </a:pPr>
            <a:endParaRPr lang="pt-PT" sz="1200" dirty="0" smtClean="0">
              <a:solidFill>
                <a:schemeClr val="accent5"/>
              </a:solidFill>
              <a:latin typeface="Calibri" panose="020F0502020204030204" pitchFamily="34" charset="0"/>
            </a:endParaRPr>
          </a:p>
          <a:p>
            <a:pPr marL="114300" indent="0">
              <a:spcBef>
                <a:spcPts val="0"/>
              </a:spcBef>
              <a:buClr>
                <a:schemeClr val="tx2">
                  <a:lumMod val="75000"/>
                </a:schemeClr>
              </a:buClr>
              <a:buNone/>
            </a:pPr>
            <a:endParaRPr lang="pt-PT" sz="1200" dirty="0" smtClean="0">
              <a:solidFill>
                <a:schemeClr val="accent5"/>
              </a:solidFill>
              <a:latin typeface="Calibri" panose="020F0502020204030204" pitchFamily="34" charset="0"/>
            </a:endParaRPr>
          </a:p>
        </p:txBody>
      </p:sp>
      <p:pic>
        <p:nvPicPr>
          <p:cNvPr id="22532" name="Picture 4" descr="\\cern.ch\dfs\Departments\TE\Groups\VSC\ICM\Users\RODA\PROFIBUS_IonPumps\CERN_presentation\47528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819" y="3684080"/>
            <a:ext cx="2584481" cy="242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4230132" y="3712361"/>
            <a:ext cx="3942192" cy="1932898"/>
            <a:chOff x="4424864" y="3915452"/>
            <a:chExt cx="3942192" cy="1932898"/>
          </a:xfrm>
        </p:grpSpPr>
        <p:pic>
          <p:nvPicPr>
            <p:cNvPr id="22533" name="Picture 5" descr="\\cern.ch\dfs\Departments\TE\Groups\VSC\ICM\Users\RODA\PROFIBUS_IonPumps\CERN_presentation\cpld_fpga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4864" y="4221772"/>
              <a:ext cx="3942192" cy="1626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Rectangle 11"/>
            <p:cNvSpPr/>
            <p:nvPr/>
          </p:nvSpPr>
          <p:spPr>
            <a:xfrm>
              <a:off x="4943474" y="3915452"/>
              <a:ext cx="86677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14300" indent="0">
                <a:spcBef>
                  <a:spcPts val="0"/>
                </a:spcBef>
                <a:buClr>
                  <a:schemeClr val="tx2">
                    <a:lumMod val="75000"/>
                  </a:schemeClr>
                </a:buClr>
                <a:buNone/>
              </a:pPr>
              <a:r>
                <a:rPr lang="pt-PT" sz="1400" b="1" dirty="0">
                  <a:solidFill>
                    <a:schemeClr val="accent5"/>
                  </a:solidFill>
                  <a:latin typeface="Calibri" panose="020F0502020204030204" pitchFamily="34" charset="0"/>
                </a:rPr>
                <a:t>CPLDs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945199" y="3915452"/>
              <a:ext cx="86677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14300" indent="0">
                <a:spcBef>
                  <a:spcPts val="0"/>
                </a:spcBef>
                <a:buClr>
                  <a:schemeClr val="tx2">
                    <a:lumMod val="75000"/>
                  </a:schemeClr>
                </a:buClr>
                <a:buNone/>
              </a:pPr>
              <a:r>
                <a:rPr lang="pt-PT" sz="1400" b="1" dirty="0" smtClean="0">
                  <a:solidFill>
                    <a:schemeClr val="accent5"/>
                  </a:solidFill>
                  <a:latin typeface="Calibri" panose="020F0502020204030204" pitchFamily="34" charset="0"/>
                </a:rPr>
                <a:t>FPGAs</a:t>
              </a:r>
              <a:endParaRPr lang="pt-PT" sz="1400" b="1" dirty="0">
                <a:solidFill>
                  <a:schemeClr val="accent5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16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6278131" y="6520070"/>
            <a:ext cx="2895600" cy="337929"/>
          </a:xfrm>
        </p:spPr>
        <p:txBody>
          <a:bodyPr/>
          <a:lstStyle/>
          <a:p>
            <a:r>
              <a:rPr lang="en-US" smtClean="0"/>
              <a:t>Marco Roda TE-VSC-ICM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2790826" y="6519445"/>
            <a:ext cx="38290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[AUTOMATION FORUM] Electronics Session</a:t>
            </a:r>
          </a:p>
        </p:txBody>
      </p:sp>
    </p:spTree>
    <p:extLst>
      <p:ext uri="{BB962C8B-B14F-4D97-AF65-F5344CB8AC3E}">
        <p14:creationId xmlns:p14="http://schemas.microsoft.com/office/powerpoint/2010/main" val="2673194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1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5"/>
          <p:cNvSpPr txBox="1">
            <a:spLocks/>
          </p:cNvSpPr>
          <p:nvPr/>
        </p:nvSpPr>
        <p:spPr>
          <a:xfrm>
            <a:off x="0" y="175321"/>
            <a:ext cx="9144000" cy="56851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latin typeface="Calibri" panose="020F0502020204030204" pitchFamily="34" charset="0"/>
              </a:rPr>
              <a:t> </a:t>
            </a:r>
            <a:r>
              <a:rPr lang="en-GB" sz="3200" b="1" i="1" dirty="0" smtClean="0">
                <a:latin typeface="Calibri" panose="020F0502020204030204" pitchFamily="34" charset="0"/>
              </a:rPr>
              <a:t>SVCUs</a:t>
            </a:r>
            <a:endParaRPr lang="en-GB" sz="3200" b="1" i="1" dirty="0">
              <a:latin typeface="Calibri" panose="020F050202020403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0" y="729468"/>
            <a:ext cx="9144000" cy="5223657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lnSpc>
                <a:spcPct val="200000"/>
              </a:lnSpc>
              <a:buClr>
                <a:schemeClr val="tx2">
                  <a:lumMod val="75000"/>
                </a:schemeClr>
              </a:buClr>
              <a:buNone/>
            </a:pPr>
            <a:r>
              <a:rPr lang="en-GB" sz="2000" b="1" dirty="0" smtClean="0">
                <a:latin typeface="Calibri" panose="020F0502020204030204" pitchFamily="34" charset="0"/>
              </a:rPr>
              <a:t>General SVCUs System Architecture</a:t>
            </a:r>
          </a:p>
          <a:p>
            <a:pPr marL="114300" indent="0">
              <a:spcBef>
                <a:spcPts val="0"/>
              </a:spcBef>
              <a:buClr>
                <a:schemeClr val="tx2">
                  <a:lumMod val="75000"/>
                </a:schemeClr>
              </a:buClr>
              <a:buNone/>
            </a:pPr>
            <a:endParaRPr lang="pt-PT" sz="2000" b="1" dirty="0">
              <a:latin typeface="Calibri" panose="020F0502020204030204" pitchFamily="34" charset="0"/>
            </a:endParaRPr>
          </a:p>
          <a:p>
            <a:pPr marL="868680" lvl="1" indent="-342900">
              <a:spcBef>
                <a:spcPts val="0"/>
              </a:spcBef>
              <a:buClr>
                <a:schemeClr val="tx2">
                  <a:lumMod val="75000"/>
                </a:schemeClr>
              </a:buClr>
            </a:pPr>
            <a:r>
              <a:rPr lang="pt-PT" sz="16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PLC </a:t>
            </a:r>
            <a:r>
              <a:rPr lang="pt-PT" sz="1600" b="1" dirty="0" err="1" smtClean="0">
                <a:solidFill>
                  <a:schemeClr val="accent5"/>
                </a:solidFill>
                <a:latin typeface="Calibri" panose="020F0502020204030204" pitchFamily="34" charset="0"/>
              </a:rPr>
              <a:t>Controlller</a:t>
            </a:r>
            <a:endParaRPr lang="pt-PT" sz="1600" b="1" dirty="0" smtClean="0">
              <a:solidFill>
                <a:schemeClr val="accent5"/>
              </a:solidFill>
              <a:latin typeface="Calibri" panose="020F0502020204030204" pitchFamily="34" charset="0"/>
            </a:endParaRPr>
          </a:p>
          <a:p>
            <a:pPr marL="868680" lvl="1" indent="-342900">
              <a:spcBef>
                <a:spcPts val="0"/>
              </a:spcBef>
              <a:buClr>
                <a:schemeClr val="tx2">
                  <a:lumMod val="75000"/>
                </a:schemeClr>
              </a:buClr>
            </a:pPr>
            <a:r>
              <a:rPr lang="pt-PT" sz="16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MUX</a:t>
            </a:r>
          </a:p>
          <a:p>
            <a:pPr marL="868680" lvl="1" indent="-342900">
              <a:spcBef>
                <a:spcPts val="0"/>
              </a:spcBef>
              <a:buClr>
                <a:schemeClr val="tx2">
                  <a:lumMod val="75000"/>
                </a:schemeClr>
              </a:buClr>
            </a:pPr>
            <a:r>
              <a:rPr lang="pt-PT" sz="16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SVCU Electronic Card</a:t>
            </a:r>
          </a:p>
          <a:p>
            <a:pPr marL="868680" lvl="1" indent="-342900">
              <a:spcBef>
                <a:spcPts val="0"/>
              </a:spcBef>
              <a:buClr>
                <a:schemeClr val="tx2">
                  <a:lumMod val="75000"/>
                </a:schemeClr>
              </a:buClr>
            </a:pPr>
            <a:r>
              <a:rPr lang="pt-PT" sz="16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Interlocks system</a:t>
            </a:r>
          </a:p>
          <a:p>
            <a:pPr marL="868680" lvl="1" indent="-342900">
              <a:spcBef>
                <a:spcPts val="0"/>
              </a:spcBef>
              <a:buClr>
                <a:schemeClr val="tx2">
                  <a:lumMod val="75000"/>
                </a:schemeClr>
              </a:buClr>
            </a:pPr>
            <a:r>
              <a:rPr lang="pt-PT" sz="16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Valve Control Unit</a:t>
            </a:r>
          </a:p>
          <a:p>
            <a:pPr marL="868680" lvl="1" indent="-342900">
              <a:spcBef>
                <a:spcPts val="0"/>
              </a:spcBef>
              <a:buClr>
                <a:schemeClr val="tx2">
                  <a:lumMod val="75000"/>
                </a:schemeClr>
              </a:buClr>
            </a:pPr>
            <a:r>
              <a:rPr lang="pt-PT" sz="16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VVS</a:t>
            </a:r>
          </a:p>
          <a:p>
            <a:pPr marL="868680" lvl="1" indent="-342900">
              <a:lnSpc>
                <a:spcPct val="200000"/>
              </a:lnSpc>
              <a:buClr>
                <a:schemeClr val="tx2">
                  <a:lumMod val="75000"/>
                </a:schemeClr>
              </a:buClr>
            </a:pPr>
            <a:endParaRPr lang="en-GB" sz="1600" b="1" dirty="0" smtClean="0">
              <a:latin typeface="Calibri" panose="020F0502020204030204" pitchFamily="34" charset="0"/>
            </a:endParaRPr>
          </a:p>
          <a:p>
            <a:pPr marL="114300" indent="0">
              <a:lnSpc>
                <a:spcPct val="200000"/>
              </a:lnSpc>
              <a:buClr>
                <a:schemeClr val="tx2">
                  <a:lumMod val="75000"/>
                </a:schemeClr>
              </a:buClr>
              <a:buNone/>
            </a:pPr>
            <a:endParaRPr lang="en-GB" sz="1600" b="1" dirty="0">
              <a:latin typeface="Calibri" panose="020F0502020204030204" pitchFamily="34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410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925" y="2112544"/>
            <a:ext cx="5854700" cy="3291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6278131" y="6520070"/>
            <a:ext cx="2895600" cy="337929"/>
          </a:xfrm>
        </p:spPr>
        <p:txBody>
          <a:bodyPr/>
          <a:lstStyle/>
          <a:p>
            <a:r>
              <a:rPr lang="en-US" smtClean="0"/>
              <a:t>Marco Roda TE-VSC-ICM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790826" y="6519445"/>
            <a:ext cx="38290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[AUTOMATION FORUM] Electronics Session</a:t>
            </a:r>
          </a:p>
        </p:txBody>
      </p:sp>
    </p:spTree>
    <p:extLst>
      <p:ext uri="{BB962C8B-B14F-4D97-AF65-F5344CB8AC3E}">
        <p14:creationId xmlns:p14="http://schemas.microsoft.com/office/powerpoint/2010/main" val="1819584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5"/>
          <p:cNvSpPr txBox="1">
            <a:spLocks/>
          </p:cNvSpPr>
          <p:nvPr/>
        </p:nvSpPr>
        <p:spPr>
          <a:xfrm>
            <a:off x="0" y="175321"/>
            <a:ext cx="9144000" cy="56851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latin typeface="Calibri" panose="020F0502020204030204" pitchFamily="34" charset="0"/>
              </a:rPr>
              <a:t> </a:t>
            </a:r>
            <a:r>
              <a:rPr lang="en-GB" sz="3200" b="1" i="1" dirty="0" smtClean="0">
                <a:latin typeface="Calibri" panose="020F0502020204030204" pitchFamily="34" charset="0"/>
              </a:rPr>
              <a:t>SVCUs</a:t>
            </a:r>
            <a:endParaRPr lang="en-GB" sz="3200" b="1" i="1" dirty="0">
              <a:latin typeface="Calibri" panose="020F050202020403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42874" y="615168"/>
            <a:ext cx="4350542" cy="2423307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lnSpc>
                <a:spcPct val="200000"/>
              </a:lnSpc>
              <a:spcAft>
                <a:spcPts val="1200"/>
              </a:spcAft>
              <a:buClr>
                <a:schemeClr val="tx2">
                  <a:lumMod val="75000"/>
                </a:schemeClr>
              </a:buClr>
              <a:buNone/>
            </a:pPr>
            <a:r>
              <a:rPr lang="en-GB" sz="2000" b="1" dirty="0" smtClean="0">
                <a:latin typeface="Calibri" panose="020F0502020204030204" pitchFamily="34" charset="0"/>
              </a:rPr>
              <a:t>SVCUs MUX Architecture</a:t>
            </a:r>
            <a:endParaRPr lang="pt-PT" sz="2000" b="1" dirty="0">
              <a:latin typeface="Calibri" panose="020F0502020204030204" pitchFamily="34" charset="0"/>
            </a:endParaRPr>
          </a:p>
          <a:p>
            <a:pPr marL="540000" lvl="1" indent="-342900">
              <a:spcBef>
                <a:spcPts val="0"/>
              </a:spcBef>
              <a:spcAft>
                <a:spcPts val="600"/>
              </a:spcAft>
              <a:buClr>
                <a:schemeClr val="tx2">
                  <a:lumMod val="75000"/>
                </a:schemeClr>
              </a:buClr>
            </a:pPr>
            <a:r>
              <a:rPr lang="pt-PT" sz="16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Up to 4 SVCU chassis</a:t>
            </a:r>
          </a:p>
          <a:p>
            <a:pPr marL="540000" lvl="1" indent="-342900">
              <a:spcBef>
                <a:spcPts val="0"/>
              </a:spcBef>
              <a:spcAft>
                <a:spcPts val="600"/>
              </a:spcAft>
              <a:buClr>
                <a:schemeClr val="tx2">
                  <a:lumMod val="75000"/>
                </a:schemeClr>
              </a:buClr>
            </a:pPr>
            <a:r>
              <a:rPr lang="pt-PT" sz="16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Up to 8 SVCU cards per Chassi </a:t>
            </a:r>
          </a:p>
          <a:p>
            <a:pPr marL="540000" lvl="1" indent="-342900">
              <a:spcBef>
                <a:spcPts val="0"/>
              </a:spcBef>
              <a:spcAft>
                <a:spcPts val="600"/>
              </a:spcAft>
              <a:buClr>
                <a:schemeClr val="tx2">
                  <a:lumMod val="75000"/>
                </a:schemeClr>
              </a:buClr>
            </a:pPr>
            <a:r>
              <a:rPr lang="pt-PT" sz="16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Fully Remote and Local control</a:t>
            </a:r>
          </a:p>
          <a:p>
            <a:pPr marL="540000" lvl="1" indent="-342900">
              <a:spcBef>
                <a:spcPts val="0"/>
              </a:spcBef>
              <a:spcAft>
                <a:spcPts val="600"/>
              </a:spcAft>
              <a:buClr>
                <a:schemeClr val="tx2">
                  <a:lumMod val="75000"/>
                </a:schemeClr>
              </a:buClr>
            </a:pPr>
            <a:r>
              <a:rPr lang="pt-PT" sz="16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6 Digital Outputs</a:t>
            </a:r>
          </a:p>
          <a:p>
            <a:pPr marL="540000" lvl="1" indent="-342900">
              <a:spcBef>
                <a:spcPts val="0"/>
              </a:spcBef>
              <a:spcAft>
                <a:spcPts val="600"/>
              </a:spcAft>
              <a:buClr>
                <a:schemeClr val="tx2">
                  <a:lumMod val="75000"/>
                </a:schemeClr>
              </a:buClr>
            </a:pPr>
            <a:r>
              <a:rPr lang="pt-PT" sz="16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8 Digital Inputs</a:t>
            </a:r>
          </a:p>
          <a:p>
            <a:pPr marL="197100" lvl="1" indent="0">
              <a:spcBef>
                <a:spcPts val="0"/>
              </a:spcBef>
              <a:spcAft>
                <a:spcPts val="600"/>
              </a:spcAft>
              <a:buClr>
                <a:schemeClr val="tx2">
                  <a:lumMod val="75000"/>
                </a:schemeClr>
              </a:buClr>
              <a:buNone/>
            </a:pPr>
            <a:endParaRPr lang="pt-PT" sz="1600" b="1" dirty="0" smtClean="0">
              <a:latin typeface="Calibri" panose="020F0502020204030204" pitchFamily="34" charset="0"/>
            </a:endParaRPr>
          </a:p>
          <a:p>
            <a:pPr marL="197100" lvl="1" indent="0">
              <a:spcBef>
                <a:spcPts val="0"/>
              </a:spcBef>
              <a:buClr>
                <a:schemeClr val="tx2">
                  <a:lumMod val="75000"/>
                </a:schemeClr>
              </a:buClr>
              <a:buNone/>
            </a:pPr>
            <a:endParaRPr lang="en-GB" sz="1600" b="1" dirty="0" smtClean="0">
              <a:latin typeface="Calibri" panose="020F0502020204030204" pitchFamily="34" charset="0"/>
            </a:endParaRPr>
          </a:p>
          <a:p>
            <a:pPr marL="114300" indent="0">
              <a:lnSpc>
                <a:spcPct val="200000"/>
              </a:lnSpc>
              <a:buClr>
                <a:schemeClr val="tx2">
                  <a:lumMod val="75000"/>
                </a:schemeClr>
              </a:buClr>
              <a:buNone/>
            </a:pPr>
            <a:endParaRPr lang="en-GB" sz="1600" b="1" dirty="0">
              <a:latin typeface="Calibri" panose="020F0502020204030204" pitchFamily="34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1475" y="1549809"/>
            <a:ext cx="4854575" cy="4160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3388630"/>
            <a:ext cx="3790950" cy="1996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6278131" y="6520070"/>
            <a:ext cx="2895600" cy="337929"/>
          </a:xfrm>
        </p:spPr>
        <p:txBody>
          <a:bodyPr/>
          <a:lstStyle/>
          <a:p>
            <a:r>
              <a:rPr lang="en-US" smtClean="0"/>
              <a:t>Marco Roda TE-VSC-ICM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790826" y="6519445"/>
            <a:ext cx="38290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[AUTOMATION FORUM] Electronics Session</a:t>
            </a:r>
          </a:p>
        </p:txBody>
      </p:sp>
    </p:spTree>
    <p:extLst>
      <p:ext uri="{BB962C8B-B14F-4D97-AF65-F5344CB8AC3E}">
        <p14:creationId xmlns:p14="http://schemas.microsoft.com/office/powerpoint/2010/main" val="733494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171450" y="704851"/>
            <a:ext cx="5517222" cy="2076449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lnSpc>
                <a:spcPct val="200000"/>
              </a:lnSpc>
              <a:buClr>
                <a:schemeClr val="tx2">
                  <a:lumMod val="75000"/>
                </a:schemeClr>
              </a:buClr>
              <a:buNone/>
            </a:pPr>
            <a:r>
              <a:rPr lang="en-GB" sz="2000" b="1" dirty="0" smtClean="0">
                <a:latin typeface="Calibri" panose="020F0502020204030204" pitchFamily="34" charset="0"/>
              </a:rPr>
              <a:t>Interlocks</a:t>
            </a:r>
          </a:p>
          <a:p>
            <a:pPr marL="811530" lvl="1" indent="-285750">
              <a:lnSpc>
                <a:spcPct val="150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  <a:buFont typeface="+mj-lt"/>
              <a:buAutoNum type="alphaLcParenR"/>
            </a:pPr>
            <a:r>
              <a:rPr lang="pt-PT" sz="1600" b="1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LHC</a:t>
            </a:r>
          </a:p>
          <a:p>
            <a:pPr marL="998982" lvl="2" indent="-285750">
              <a:lnSpc>
                <a:spcPts val="23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</a:pPr>
            <a:r>
              <a:rPr lang="pt-PT" sz="16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Local Interlocks </a:t>
            </a:r>
            <a:r>
              <a:rPr lang="pt-PT" sz="1600" b="1" dirty="0">
                <a:solidFill>
                  <a:schemeClr val="accent5"/>
                </a:solidFill>
                <a:latin typeface="Calibri" panose="020F0502020204030204" pitchFamily="34" charset="0"/>
              </a:rPr>
              <a:t>to/from </a:t>
            </a:r>
            <a:r>
              <a:rPr lang="pt-PT" sz="16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previous </a:t>
            </a:r>
            <a:r>
              <a:rPr lang="pt-PT" sz="1600" b="1" dirty="0">
                <a:solidFill>
                  <a:schemeClr val="accent5"/>
                </a:solidFill>
                <a:latin typeface="Calibri" panose="020F0502020204030204" pitchFamily="34" charset="0"/>
              </a:rPr>
              <a:t>SCVU card</a:t>
            </a:r>
          </a:p>
          <a:p>
            <a:pPr marL="998982" lvl="2" indent="-285750">
              <a:lnSpc>
                <a:spcPts val="23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</a:pPr>
            <a:r>
              <a:rPr lang="pt-PT" sz="16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Local </a:t>
            </a:r>
            <a:r>
              <a:rPr lang="pt-PT" sz="1600" b="1" dirty="0">
                <a:solidFill>
                  <a:schemeClr val="accent5"/>
                </a:solidFill>
                <a:latin typeface="Calibri" panose="020F0502020204030204" pitchFamily="34" charset="0"/>
              </a:rPr>
              <a:t>Interlocks to/from </a:t>
            </a:r>
            <a:r>
              <a:rPr lang="pt-PT" sz="16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next SCVU card</a:t>
            </a:r>
          </a:p>
          <a:p>
            <a:pPr marL="998982" lvl="2" indent="-285750">
              <a:lnSpc>
                <a:spcPts val="23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</a:pPr>
            <a:r>
              <a:rPr lang="pt-PT" sz="16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4 Local Pressure Interlocks from gauges</a:t>
            </a:r>
            <a:endParaRPr lang="pt-PT" sz="1600" b="1" dirty="0">
              <a:solidFill>
                <a:schemeClr val="accent5"/>
              </a:solidFill>
              <a:latin typeface="Calibri" panose="020F0502020204030204" pitchFamily="34" charset="0"/>
            </a:endParaRPr>
          </a:p>
        </p:txBody>
      </p:sp>
      <p:sp>
        <p:nvSpPr>
          <p:cNvPr id="5" name="Title 5"/>
          <p:cNvSpPr txBox="1">
            <a:spLocks/>
          </p:cNvSpPr>
          <p:nvPr/>
        </p:nvSpPr>
        <p:spPr>
          <a:xfrm>
            <a:off x="0" y="174991"/>
            <a:ext cx="9144000" cy="56851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latin typeface="Calibri" panose="020F0502020204030204" pitchFamily="34" charset="0"/>
              </a:rPr>
              <a:t> </a:t>
            </a:r>
            <a:r>
              <a:rPr lang="en-GB" sz="3200" b="1" i="1" dirty="0" smtClean="0">
                <a:latin typeface="Calibri" panose="020F0502020204030204" pitchFamily="34" charset="0"/>
              </a:rPr>
              <a:t>SVCUs</a:t>
            </a:r>
            <a:endParaRPr lang="en-GB" sz="3200" b="1" i="1" dirty="0">
              <a:latin typeface="Calibri" panose="020F0502020204030204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33349" y="2705100"/>
            <a:ext cx="5876925" cy="1936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68680" lvl="1" indent="-342900">
              <a:lnSpc>
                <a:spcPct val="150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  <a:buFont typeface="+mj-lt"/>
              <a:buAutoNum type="alphaLcParenR" startAt="2"/>
            </a:pPr>
            <a:r>
              <a:rPr lang="pt-PT" sz="16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SPS</a:t>
            </a:r>
          </a:p>
          <a:p>
            <a:pPr marL="998982" lvl="2" indent="-285750">
              <a:lnSpc>
                <a:spcPts val="23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pt-PT" sz="1600" b="1" dirty="0">
                <a:solidFill>
                  <a:schemeClr val="accent5"/>
                </a:solidFill>
                <a:latin typeface="Calibri" panose="020F0502020204030204" pitchFamily="34" charset="0"/>
              </a:rPr>
              <a:t>Global Interlocks to/from next and previous SCVU card</a:t>
            </a:r>
          </a:p>
          <a:p>
            <a:pPr marL="998982" lvl="2" indent="-285750">
              <a:lnSpc>
                <a:spcPts val="23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pt-PT" sz="1600" b="1" dirty="0">
                <a:solidFill>
                  <a:schemeClr val="accent5"/>
                </a:solidFill>
                <a:latin typeface="Calibri" panose="020F0502020204030204" pitchFamily="34" charset="0"/>
              </a:rPr>
              <a:t>Local Interlock from previous SVCU card</a:t>
            </a:r>
          </a:p>
          <a:p>
            <a:pPr marL="998982" lvl="2" indent="-285750">
              <a:lnSpc>
                <a:spcPts val="23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pt-PT" sz="1600" b="1" dirty="0">
                <a:solidFill>
                  <a:schemeClr val="accent5"/>
                </a:solidFill>
                <a:latin typeface="Calibri" panose="020F0502020204030204" pitchFamily="34" charset="0"/>
              </a:rPr>
              <a:t>Local Interlock from next SVCU card</a:t>
            </a:r>
          </a:p>
          <a:p>
            <a:pPr marL="998982" lvl="2" indent="-285750">
              <a:lnSpc>
                <a:spcPts val="23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pt-PT" sz="1600" b="1" dirty="0">
                <a:solidFill>
                  <a:schemeClr val="accent5"/>
                </a:solidFill>
                <a:latin typeface="Calibri" panose="020F0502020204030204" pitchFamily="34" charset="0"/>
              </a:rPr>
              <a:t>Delta Pressure Interlock from previous SVCU card</a:t>
            </a:r>
          </a:p>
          <a:p>
            <a:pPr marL="998982" lvl="2" indent="-285750">
              <a:lnSpc>
                <a:spcPts val="23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pt-PT" sz="1600" b="1" dirty="0">
                <a:solidFill>
                  <a:schemeClr val="accent5"/>
                </a:solidFill>
                <a:latin typeface="Calibri" panose="020F0502020204030204" pitchFamily="34" charset="0"/>
              </a:rPr>
              <a:t>Delta Pressure Interlock  from next SVCU card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04774" y="4675227"/>
            <a:ext cx="5743576" cy="9746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68680" lvl="1" indent="-342900">
              <a:lnSpc>
                <a:spcPct val="150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  <a:buFont typeface="+mj-lt"/>
              <a:buAutoNum type="alphaLcParenR" startAt="3"/>
            </a:pPr>
            <a:r>
              <a:rPr lang="pt-PT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CPS</a:t>
            </a:r>
          </a:p>
          <a:p>
            <a:pPr marL="1000800" lvl="1" indent="-285750">
              <a:lnSpc>
                <a:spcPts val="2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pt-PT" sz="16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Local Interlocks to/from pervious </a:t>
            </a:r>
            <a:r>
              <a:rPr lang="pt-PT" sz="1600" b="1" dirty="0">
                <a:solidFill>
                  <a:schemeClr val="accent5"/>
                </a:solidFill>
                <a:latin typeface="Calibri" panose="020F0502020204030204" pitchFamily="34" charset="0"/>
              </a:rPr>
              <a:t>SVCU card </a:t>
            </a:r>
            <a:endParaRPr lang="pt-PT" sz="1600" b="1" dirty="0" smtClean="0">
              <a:solidFill>
                <a:schemeClr val="accent5"/>
              </a:solidFill>
              <a:latin typeface="Calibri" panose="020F0502020204030204" pitchFamily="34" charset="0"/>
            </a:endParaRPr>
          </a:p>
          <a:p>
            <a:pPr marL="1000800" lvl="2" indent="-285750">
              <a:lnSpc>
                <a:spcPts val="2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pt-PT" sz="16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Local </a:t>
            </a:r>
            <a:r>
              <a:rPr lang="pt-PT" sz="1600" b="1" dirty="0">
                <a:solidFill>
                  <a:schemeClr val="accent5"/>
                </a:solidFill>
                <a:latin typeface="Calibri" panose="020F0502020204030204" pitchFamily="34" charset="0"/>
              </a:rPr>
              <a:t>Interlocks to/from next SVCU </a:t>
            </a:r>
            <a:r>
              <a:rPr lang="pt-PT" sz="16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card </a:t>
            </a:r>
            <a:endParaRPr lang="pt-PT" sz="1600" b="1" dirty="0">
              <a:solidFill>
                <a:schemeClr val="accent5"/>
              </a:solidFill>
              <a:latin typeface="Calibri" panose="020F0502020204030204" pitchFamily="34" charset="0"/>
            </a:endParaRPr>
          </a:p>
        </p:txBody>
      </p:sp>
      <p:sp>
        <p:nvSpPr>
          <p:cNvPr id="9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6278131" y="6520070"/>
            <a:ext cx="2895600" cy="337929"/>
          </a:xfrm>
        </p:spPr>
        <p:txBody>
          <a:bodyPr/>
          <a:lstStyle/>
          <a:p>
            <a:r>
              <a:rPr lang="en-US" smtClean="0"/>
              <a:t>Marco Roda TE-VSC-ICM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790826" y="6519445"/>
            <a:ext cx="38290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[AUTOMATION FORUM] Electronics Session</a:t>
            </a:r>
          </a:p>
        </p:txBody>
      </p:sp>
    </p:spTree>
    <p:extLst>
      <p:ext uri="{BB962C8B-B14F-4D97-AF65-F5344CB8AC3E}">
        <p14:creationId xmlns:p14="http://schemas.microsoft.com/office/powerpoint/2010/main" val="2136488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itle 5"/>
          <p:cNvSpPr txBox="1">
            <a:spLocks/>
          </p:cNvSpPr>
          <p:nvPr/>
        </p:nvSpPr>
        <p:spPr>
          <a:xfrm>
            <a:off x="0" y="174991"/>
            <a:ext cx="9144000" cy="56851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latin typeface="Calibri" panose="020F0502020204030204" pitchFamily="34" charset="0"/>
              </a:rPr>
              <a:t> </a:t>
            </a:r>
            <a:r>
              <a:rPr lang="en-GB" sz="3200" b="1" i="1" dirty="0" smtClean="0">
                <a:latin typeface="Calibri" panose="020F0502020204030204" pitchFamily="34" charset="0"/>
              </a:rPr>
              <a:t>SVCUs</a:t>
            </a:r>
            <a:endParaRPr lang="en-GB" sz="3200" b="1" i="1" dirty="0">
              <a:latin typeface="Calibri" panose="020F0502020204030204" pitchFamily="34" charset="0"/>
            </a:endParaRPr>
          </a:p>
        </p:txBody>
      </p:sp>
      <p:pic>
        <p:nvPicPr>
          <p:cNvPr id="8" name="Picture 7" descr="C:\Users\mroda\Dropbox\CERN\Projects\SVCU\SVCU's Reports\SPS\CPLD_pic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18164" y="323963"/>
            <a:ext cx="1256030" cy="120713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6866482" y="1634607"/>
            <a:ext cx="189651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pt-PT" sz="105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Altera MAX 7000S series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PT" sz="105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EPM7064SLC84-10N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PT" sz="105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64 Macrocells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PT" sz="105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68 I/O ports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PT" sz="105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84 pins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PT" sz="105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5V as Power Supply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52400" y="895904"/>
            <a:ext cx="6445138" cy="174015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spcBef>
                <a:spcPts val="0"/>
              </a:spcBef>
              <a:spcAft>
                <a:spcPts val="600"/>
              </a:spcAft>
              <a:buClr>
                <a:schemeClr val="tx2">
                  <a:lumMod val="75000"/>
                </a:schemeClr>
              </a:buClr>
              <a:buNone/>
            </a:pPr>
            <a:r>
              <a:rPr lang="pt-PT" sz="2000" b="1" dirty="0" smtClean="0">
                <a:latin typeface="Calibri" panose="020F0502020204030204" pitchFamily="34" charset="0"/>
              </a:rPr>
              <a:t>SVCU Controller – Altera MAX 7000S series</a:t>
            </a:r>
          </a:p>
          <a:p>
            <a:pPr marL="457200" indent="-342900">
              <a:lnSpc>
                <a:spcPts val="2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</a:pPr>
            <a:r>
              <a:rPr lang="pt-PT" sz="14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General electronic card for LHC, SPS and CPS</a:t>
            </a:r>
          </a:p>
          <a:p>
            <a:pPr marL="457200" indent="-342900">
              <a:lnSpc>
                <a:spcPts val="2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</a:pPr>
            <a:r>
              <a:rPr lang="pt-PT" sz="14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Metalic front panel with status </a:t>
            </a:r>
            <a:r>
              <a:rPr lang="pt-PT" sz="1400" b="1" dirty="0" err="1" smtClean="0">
                <a:solidFill>
                  <a:schemeClr val="accent5"/>
                </a:solidFill>
                <a:latin typeface="Calibri" panose="020F0502020204030204" pitchFamily="34" charset="0"/>
              </a:rPr>
              <a:t>LEDs</a:t>
            </a:r>
            <a:r>
              <a:rPr lang="pt-PT" sz="14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 </a:t>
            </a:r>
            <a:r>
              <a:rPr lang="pt-PT" sz="1400" b="1" dirty="0" err="1" smtClean="0">
                <a:solidFill>
                  <a:schemeClr val="accent5"/>
                </a:solidFill>
                <a:latin typeface="Calibri" panose="020F0502020204030204" pitchFamily="34" charset="0"/>
              </a:rPr>
              <a:t>and</a:t>
            </a:r>
            <a:r>
              <a:rPr lang="pt-PT" sz="14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 Open/</a:t>
            </a:r>
            <a:r>
              <a:rPr lang="pt-PT" sz="1400" b="1" dirty="0" err="1" smtClean="0">
                <a:solidFill>
                  <a:schemeClr val="accent5"/>
                </a:solidFill>
                <a:latin typeface="Calibri" panose="020F0502020204030204" pitchFamily="34" charset="0"/>
              </a:rPr>
              <a:t>Close</a:t>
            </a:r>
            <a:r>
              <a:rPr lang="pt-PT" sz="14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 </a:t>
            </a:r>
            <a:r>
              <a:rPr lang="pt-PT" sz="1400" b="1" dirty="0" err="1" smtClean="0">
                <a:solidFill>
                  <a:schemeClr val="accent5"/>
                </a:solidFill>
                <a:latin typeface="Calibri" panose="020F0502020204030204" pitchFamily="34" charset="0"/>
              </a:rPr>
              <a:t>Valve</a:t>
            </a:r>
            <a:r>
              <a:rPr lang="pt-PT" sz="14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 </a:t>
            </a:r>
            <a:r>
              <a:rPr lang="pt-PT" sz="1400" b="1" dirty="0" err="1" smtClean="0">
                <a:solidFill>
                  <a:schemeClr val="accent5"/>
                </a:solidFill>
                <a:latin typeface="Calibri" panose="020F0502020204030204" pitchFamily="34" charset="0"/>
              </a:rPr>
              <a:t>button</a:t>
            </a:r>
            <a:endParaRPr lang="pt-PT" sz="1400" b="1" dirty="0" smtClean="0">
              <a:solidFill>
                <a:schemeClr val="accent5"/>
              </a:solidFill>
              <a:latin typeface="Calibri" panose="020F0502020204030204" pitchFamily="34" charset="0"/>
            </a:endParaRPr>
          </a:p>
          <a:p>
            <a:pPr marL="457200" indent="-342900">
              <a:lnSpc>
                <a:spcPts val="2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</a:pPr>
            <a:r>
              <a:rPr lang="pt-PT" sz="14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CERN’s general crate connection with all the I/Os</a:t>
            </a:r>
          </a:p>
          <a:p>
            <a:pPr marL="457200" indent="-342900">
              <a:lnSpc>
                <a:spcPts val="2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</a:pPr>
            <a:r>
              <a:rPr lang="pt-PT" sz="14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DIP-Switchs on board to choose which interlocks are needed</a:t>
            </a:r>
          </a:p>
          <a:p>
            <a:pPr marL="457200" indent="-342900">
              <a:lnSpc>
                <a:spcPts val="2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</a:pPr>
            <a:r>
              <a:rPr lang="pt-PT" sz="14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On-board Optocouplers for </a:t>
            </a:r>
            <a:r>
              <a:rPr lang="pt-PT" sz="1400" b="1" dirty="0" err="1" smtClean="0">
                <a:solidFill>
                  <a:schemeClr val="accent5"/>
                </a:solidFill>
                <a:latin typeface="Calibri" panose="020F0502020204030204" pitchFamily="34" charset="0"/>
              </a:rPr>
              <a:t>differential</a:t>
            </a:r>
            <a:r>
              <a:rPr lang="pt-PT" sz="14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 </a:t>
            </a:r>
            <a:r>
              <a:rPr lang="pt-PT" sz="1400" b="1" dirty="0" err="1" smtClean="0">
                <a:solidFill>
                  <a:schemeClr val="accent5"/>
                </a:solidFill>
                <a:latin typeface="Calibri" panose="020F0502020204030204" pitchFamily="34" charset="0"/>
              </a:rPr>
              <a:t>interlock</a:t>
            </a:r>
            <a:r>
              <a:rPr lang="pt-PT" sz="14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 signals</a:t>
            </a:r>
          </a:p>
          <a:p>
            <a:pPr marL="457200" indent="-342900">
              <a:spcBef>
                <a:spcPts val="0"/>
              </a:spcBef>
              <a:buClr>
                <a:schemeClr val="tx2">
                  <a:lumMod val="75000"/>
                </a:schemeClr>
              </a:buClr>
            </a:pPr>
            <a:endParaRPr lang="en-GB" sz="1400" b="1" dirty="0" smtClean="0">
              <a:latin typeface="Calibri" panose="020F0502020204030204" pitchFamily="34" charset="0"/>
            </a:endParaRPr>
          </a:p>
        </p:txBody>
      </p:sp>
      <p:pic>
        <p:nvPicPr>
          <p:cNvPr id="6146" name="Picture 2" descr="\\cern.ch\dfs\Departments\TE\Groups\VSC\ICM\Users\RODA\SVCU\SVCU_MarcoRoda\SVCU's Reports\SPS\report's_files\Pictures\EDA_top_colors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2318" y="2755044"/>
            <a:ext cx="5959363" cy="3230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6278131" y="6520070"/>
            <a:ext cx="2895600" cy="337929"/>
          </a:xfrm>
        </p:spPr>
        <p:txBody>
          <a:bodyPr/>
          <a:lstStyle/>
          <a:p>
            <a:r>
              <a:rPr lang="en-US" smtClean="0"/>
              <a:t>Marco Roda TE-VSC-ICM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790826" y="6519445"/>
            <a:ext cx="38290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[AUTOMATION FORUM] Electronics Session</a:t>
            </a:r>
          </a:p>
        </p:txBody>
      </p:sp>
    </p:spTree>
    <p:extLst>
      <p:ext uri="{BB962C8B-B14F-4D97-AF65-F5344CB8AC3E}">
        <p14:creationId xmlns:p14="http://schemas.microsoft.com/office/powerpoint/2010/main" val="2232355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itle 5"/>
          <p:cNvSpPr txBox="1">
            <a:spLocks/>
          </p:cNvSpPr>
          <p:nvPr/>
        </p:nvSpPr>
        <p:spPr>
          <a:xfrm>
            <a:off x="0" y="174991"/>
            <a:ext cx="9144000" cy="56851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latin typeface="Calibri" panose="020F0502020204030204" pitchFamily="34" charset="0"/>
              </a:rPr>
              <a:t> </a:t>
            </a:r>
            <a:r>
              <a:rPr lang="en-GB" sz="3200" b="1" i="1" dirty="0" smtClean="0">
                <a:latin typeface="Calibri" panose="020F0502020204030204" pitchFamily="34" charset="0"/>
              </a:rPr>
              <a:t>SVCUs</a:t>
            </a:r>
            <a:endParaRPr lang="en-GB" sz="3200" b="1" i="1" dirty="0">
              <a:latin typeface="Calibri" panose="020F050202020403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52400" y="1303568"/>
            <a:ext cx="4349262" cy="1219200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342900">
              <a:lnSpc>
                <a:spcPts val="2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pt-PT" sz="1600" b="1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LHC, SPS and CPS</a:t>
            </a:r>
          </a:p>
          <a:p>
            <a:pPr marL="868680" lvl="1" indent="-342900">
              <a:lnSpc>
                <a:spcPts val="2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</a:pPr>
            <a:r>
              <a:rPr lang="pt-PT" sz="14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Logic gates language into VHDL in </a:t>
            </a:r>
            <a:r>
              <a:rPr lang="pt-PT" sz="1400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Quartus II</a:t>
            </a:r>
          </a:p>
          <a:p>
            <a:pPr marL="868680" lvl="1" indent="-342900">
              <a:lnSpc>
                <a:spcPts val="2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</a:pPr>
            <a:r>
              <a:rPr lang="pt-PT" sz="1400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Modelsim</a:t>
            </a:r>
            <a:r>
              <a:rPr lang="pt-PT" sz="14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simulations </a:t>
            </a:r>
          </a:p>
          <a:p>
            <a:pPr marL="868680" lvl="1" indent="-342900">
              <a:lnSpc>
                <a:spcPts val="2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</a:pPr>
            <a:r>
              <a:rPr lang="pt-PT" sz="14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EDMS Documentation</a:t>
            </a:r>
          </a:p>
          <a:p>
            <a:pPr marL="525780" lvl="1" indent="0">
              <a:lnSpc>
                <a:spcPts val="2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  <a:buNone/>
            </a:pPr>
            <a:endParaRPr lang="pt-PT" sz="1000" b="1" dirty="0" smtClean="0">
              <a:solidFill>
                <a:schemeClr val="accent6"/>
              </a:solidFill>
              <a:latin typeface="Calibri" panose="020F0502020204030204" pitchFamily="34" charset="0"/>
            </a:endParaRPr>
          </a:p>
          <a:p>
            <a:pPr marL="525780" lvl="1" indent="0">
              <a:lnSpc>
                <a:spcPts val="2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  <a:buNone/>
            </a:pPr>
            <a:endParaRPr lang="pt-PT" sz="10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5122" name="Picture 2" descr="\\cern.ch\dfs\Departments\TE\Groups\VSC\ICM\Users\RODA\PROFIBUS_IonPumps\CERN_presentation\reports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5256" y="338547"/>
            <a:ext cx="1840761" cy="2530626"/>
          </a:xfrm>
          <a:prstGeom prst="rect">
            <a:avLst/>
          </a:prstGeom>
          <a:ln w="3175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732004" y="2917136"/>
            <a:ext cx="13569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EDMS documents</a:t>
            </a:r>
          </a:p>
        </p:txBody>
      </p:sp>
      <p:pic>
        <p:nvPicPr>
          <p:cNvPr id="5123" name="Picture 3" descr="\\cern.ch\dfs\Departments\TE\Groups\VSC\ICM\Users\RODA\SVCU\SVCU_MarcoRoda\SVCU's Reports\SPS\report's_files\Pictures\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7541" y="3300391"/>
            <a:ext cx="4706471" cy="2576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178308" y="5897619"/>
            <a:ext cx="16303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b="1" i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Modelsim</a:t>
            </a:r>
            <a:r>
              <a:rPr lang="pt-PT" sz="12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 simulations</a:t>
            </a:r>
          </a:p>
        </p:txBody>
      </p:sp>
      <p:sp>
        <p:nvSpPr>
          <p:cNvPr id="3" name="Rectangle 2"/>
          <p:cNvSpPr/>
          <p:nvPr/>
        </p:nvSpPr>
        <p:spPr>
          <a:xfrm>
            <a:off x="152400" y="868918"/>
            <a:ext cx="1832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14300" indent="0">
              <a:spcBef>
                <a:spcPts val="0"/>
              </a:spcBef>
              <a:spcAft>
                <a:spcPts val="600"/>
              </a:spcAft>
              <a:buClr>
                <a:schemeClr val="tx2">
                  <a:lumMod val="75000"/>
                </a:schemeClr>
              </a:buClr>
              <a:buNone/>
            </a:pPr>
            <a:r>
              <a:rPr lang="pt-PT" b="1" dirty="0">
                <a:latin typeface="Calibri" panose="020F0502020204030204" pitchFamily="34" charset="0"/>
              </a:rPr>
              <a:t>SVCUs upgrades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52400" y="2432259"/>
            <a:ext cx="5276850" cy="942974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342900">
              <a:lnSpc>
                <a:spcPts val="2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  <a:buFont typeface="+mj-lt"/>
              <a:buAutoNum type="arabicPeriod" startAt="2"/>
            </a:pPr>
            <a:r>
              <a:rPr lang="pt-PT" sz="1600" b="1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CPS</a:t>
            </a:r>
          </a:p>
          <a:p>
            <a:pPr marL="811530" lvl="1" indent="-285750">
              <a:lnSpc>
                <a:spcPts val="2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pt-PT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CPS CPLD firmware was the same as SPS one</a:t>
            </a:r>
          </a:p>
          <a:p>
            <a:pPr marL="811530" lvl="1" indent="-285750">
              <a:lnSpc>
                <a:spcPts val="2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pt-PT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Delete SPS interlocks and leave only the CPS ones</a:t>
            </a:r>
            <a:endParaRPr lang="en-GB" sz="1400" dirty="0"/>
          </a:p>
          <a:p>
            <a:pPr marL="525780" lvl="1" indent="0">
              <a:lnSpc>
                <a:spcPts val="2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  <a:buNone/>
            </a:pPr>
            <a:endParaRPr lang="pt-PT" sz="1000" b="1" dirty="0" smtClean="0">
              <a:solidFill>
                <a:schemeClr val="accent6"/>
              </a:solidFill>
              <a:latin typeface="Calibri" panose="020F0502020204030204" pitchFamily="34" charset="0"/>
            </a:endParaRPr>
          </a:p>
          <a:p>
            <a:pPr marL="525780" lvl="1" indent="0">
              <a:lnSpc>
                <a:spcPts val="2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  <a:buNone/>
            </a:pPr>
            <a:endParaRPr lang="pt-PT" sz="10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4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6278131" y="6520070"/>
            <a:ext cx="2895600" cy="337929"/>
          </a:xfrm>
        </p:spPr>
        <p:txBody>
          <a:bodyPr/>
          <a:lstStyle/>
          <a:p>
            <a:r>
              <a:rPr lang="en-US" smtClean="0"/>
              <a:t>Marco Roda TE-VSC-ICM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790826" y="6519445"/>
            <a:ext cx="38290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[AUTOMATION FORUM] Electronics Session</a:t>
            </a:r>
          </a:p>
        </p:txBody>
      </p:sp>
    </p:spTree>
    <p:extLst>
      <p:ext uri="{BB962C8B-B14F-4D97-AF65-F5344CB8AC3E}">
        <p14:creationId xmlns:p14="http://schemas.microsoft.com/office/powerpoint/2010/main" val="4004995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3" grpId="0"/>
      <p:bldP spid="13" grpId="0"/>
    </p:bld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2857</TotalTime>
  <Words>1650</Words>
  <Application>Microsoft Office PowerPoint</Application>
  <PresentationFormat>Apresentação no Ecrã (4:3)</PresentationFormat>
  <Paragraphs>434</Paragraphs>
  <Slides>29</Slides>
  <Notes>3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29</vt:i4>
      </vt:variant>
    </vt:vector>
  </HeadingPairs>
  <TitlesOfParts>
    <vt:vector size="33" baseType="lpstr">
      <vt:lpstr>Arial</vt:lpstr>
      <vt:lpstr>Calibri</vt:lpstr>
      <vt:lpstr>Courier New</vt:lpstr>
      <vt:lpstr>CERN(4-3)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Marco Roda</cp:lastModifiedBy>
  <cp:revision>316</cp:revision>
  <dcterms:created xsi:type="dcterms:W3CDTF">2012-11-30T11:04:26Z</dcterms:created>
  <dcterms:modified xsi:type="dcterms:W3CDTF">2014-11-05T19:27:20Z</dcterms:modified>
</cp:coreProperties>
</file>