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61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9" r:id="rId7"/>
    <p:sldId id="270" r:id="rId8"/>
    <p:sldId id="261" r:id="rId9"/>
    <p:sldId id="262" r:id="rId10"/>
    <p:sldId id="260" r:id="rId11"/>
    <p:sldId id="263" r:id="rId12"/>
    <p:sldId id="264" r:id="rId13"/>
    <p:sldId id="265" r:id="rId14"/>
    <p:sldId id="267" r:id="rId15"/>
    <p:sldId id="268" r:id="rId1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96" autoAdjust="0"/>
    <p:restoredTop sz="94660"/>
  </p:normalViewPr>
  <p:slideViewPr>
    <p:cSldViewPr>
      <p:cViewPr varScale="1">
        <p:scale>
          <a:sx n="81" d="100"/>
          <a:sy n="81" d="100"/>
        </p:scale>
        <p:origin x="-102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1BFBA19D-A776-4BA6-AF5F-747A63DD670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75691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FBA19D-A776-4BA6-AF5F-747A63DD670A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82574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test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 rotWithShape="1">
            <a:gsLst>
              <a:gs pos="0">
                <a:schemeClr val="bg1">
                  <a:gamma/>
                  <a:shade val="46275"/>
                  <a:invGamma/>
                  <a:alpha val="27000"/>
                </a:schemeClr>
              </a:gs>
              <a:gs pos="50000">
                <a:schemeClr val="bg1">
                  <a:alpha val="78000"/>
                </a:schemeClr>
              </a:gs>
              <a:gs pos="100000">
                <a:schemeClr val="bg1">
                  <a:gamma/>
                  <a:shade val="46275"/>
                  <a:invGamma/>
                  <a:alpha val="27000"/>
                </a:schemeClr>
              </a:gs>
            </a:gsLst>
            <a:lin ang="0" scaled="1"/>
          </a:gradFill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gradFill rotWithShape="1">
            <a:gsLst>
              <a:gs pos="0">
                <a:schemeClr val="accent2">
                  <a:gamma/>
                  <a:shade val="46275"/>
                  <a:invGamma/>
                  <a:alpha val="25000"/>
                </a:schemeClr>
              </a:gs>
              <a:gs pos="50000">
                <a:schemeClr val="accent2">
                  <a:alpha val="78999"/>
                </a:schemeClr>
              </a:gs>
              <a:gs pos="100000">
                <a:schemeClr val="accent2">
                  <a:gamma/>
                  <a:shade val="46275"/>
                  <a:invGamma/>
                  <a:alpha val="25000"/>
                </a:schemeClr>
              </a:gs>
            </a:gsLst>
            <a:lin ang="0" scaled="1"/>
          </a:gradFill>
        </p:spPr>
        <p:txBody>
          <a:bodyPr lIns="91440" tIns="45720" rIns="91440" bIns="4572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pic>
        <p:nvPicPr>
          <p:cNvPr id="5126" name="Picture 6" descr="stfc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6165850"/>
            <a:ext cx="17811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00673C-A479-4441-9D8C-ED52C6A4AE8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55676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4025" y="115888"/>
            <a:ext cx="2232025" cy="2638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" y="115888"/>
            <a:ext cx="6543675" cy="2638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5C3B64-E925-4468-AE66-3ACEE402B2D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92945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spcBef>
                  <a:spcPct val="0"/>
                </a:spcBef>
              </a:pPr>
              <a:endParaRPr lang="en-US" sz="1800">
                <a:solidFill>
                  <a:srgbClr val="FFFFFF"/>
                </a:solidFill>
                <a:latin typeface="Arial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grpSp>
            <p:nvGrpSpPr>
              <p:cNvPr id="4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54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55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56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57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58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59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60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61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62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63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64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65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66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67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68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6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52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53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76864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3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44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45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46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47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48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49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50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51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</p:grpSp>
          <p:sp>
            <p:nvSpPr>
              <p:cNvPr id="35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6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7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8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9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40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41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42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</p:grpSp>
      <p:sp>
        <p:nvSpPr>
          <p:cNvPr id="7686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686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17/11/2014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>
                <a:solidFill>
                  <a:srgbClr val="FFFFFF"/>
                </a:solidFill>
              </a:rPr>
              <a:t>HEPiX Report 2014 Fall - HEPSysMan, QMUL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95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17/11/2014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>
                <a:solidFill>
                  <a:srgbClr val="FFFFFF"/>
                </a:solidFill>
              </a:rPr>
              <a:t>HEPiX Report 2014 Fall - HEPSysMan, QMUL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1957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17/11/2014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>
                <a:solidFill>
                  <a:srgbClr val="FFFFFF"/>
                </a:solidFill>
              </a:rPr>
              <a:t>HEPiX Report 2014 Fall - HEPSysMan, QMUL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4786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598613"/>
            <a:ext cx="4037013" cy="5106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1813" y="1598613"/>
            <a:ext cx="4037012" cy="5106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17/11/2014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>
                <a:solidFill>
                  <a:srgbClr val="FFFFFF"/>
                </a:solidFill>
              </a:rPr>
              <a:t>HEPiX Report 2014 Fall - HEPSysMan, QMUL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8940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17/11/2014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>
                <a:solidFill>
                  <a:srgbClr val="FFFFFF"/>
                </a:solidFill>
              </a:rPr>
              <a:t>HEPiX Report 2014 Fall - HEPSysMan, QMUL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5684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17/11/2014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>
                <a:solidFill>
                  <a:srgbClr val="FFFFFF"/>
                </a:solidFill>
              </a:rPr>
              <a:t>HEPiX Report 2014 Fall - HEPSysMan, QMUL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3125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17/11/2014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>
                <a:solidFill>
                  <a:srgbClr val="FFFFFF"/>
                </a:solidFill>
              </a:rPr>
              <a:t>HEPiX Report 2014 Fall - HEPSysMan, QMUL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1823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17/11/2014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>
                <a:solidFill>
                  <a:srgbClr val="FFFFFF"/>
                </a:solidFill>
              </a:rPr>
              <a:t>HEPiX Report 2014 Fall - HEPSysMan, QMUL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750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1FB58-25B5-44F5-9071-31E5D358795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458060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17/11/2014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>
                <a:solidFill>
                  <a:srgbClr val="FFFFFF"/>
                </a:solidFill>
              </a:rPr>
              <a:t>HEPiX Report 2014 Fall - HEPSysMan, QMUL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1486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17/11/2014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>
                <a:solidFill>
                  <a:srgbClr val="FFFFFF"/>
                </a:solidFill>
              </a:rPr>
              <a:t>HEPiX Report 2014 Fall - HEPSysMan, QMUL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9647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3013" y="273050"/>
            <a:ext cx="2055812" cy="6432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73050"/>
            <a:ext cx="6018213" cy="6432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17/11/2014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>
                <a:solidFill>
                  <a:srgbClr val="FFFFFF"/>
                </a:solidFill>
              </a:rPr>
              <a:t>HEPiX Report 2014 Fall - HEPSysMan, QMUL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8386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3050"/>
            <a:ext cx="82264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598613"/>
            <a:ext cx="4037013" cy="5106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1813" y="1598613"/>
            <a:ext cx="4037012" cy="5106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17/11/2014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>
                <a:solidFill>
                  <a:srgbClr val="FFFFFF"/>
                </a:solidFill>
              </a:rPr>
              <a:t>HEPiX Report 2014 Fall - HEPSysMan, QMUL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6448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52400" y="273050"/>
            <a:ext cx="82264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98613"/>
            <a:ext cx="4037013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341813" y="1598613"/>
            <a:ext cx="40370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52400" y="4227513"/>
            <a:ext cx="4037013" cy="24780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41813" y="4227513"/>
            <a:ext cx="4037012" cy="24780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17/11/2014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>
                <a:solidFill>
                  <a:srgbClr val="FFFFFF"/>
                </a:solidFill>
              </a:rPr>
              <a:t>HEPiX Report 2014 Fall - HEPSysMan, QMUL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1459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52400" y="273050"/>
            <a:ext cx="8226425" cy="6432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17/11/2014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>
                <a:solidFill>
                  <a:srgbClr val="FFFFFF"/>
                </a:solidFill>
              </a:rPr>
              <a:t>HEPiX Report 2014 Fall - HEPSysMan, QMUL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2395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3050"/>
            <a:ext cx="82264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598613"/>
            <a:ext cx="4037013" cy="5106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341813" y="1598613"/>
            <a:ext cx="4037012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341813" y="4227513"/>
            <a:ext cx="4037012" cy="24780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17/11/2014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>
                <a:solidFill>
                  <a:srgbClr val="FFFFFF"/>
                </a:solidFill>
              </a:rPr>
              <a:t>HEPiX Report 2014 Fall - HEPSysMan, QMUL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792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ADCE2-3138-47B6-8978-0CA09AB0A44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1896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" y="1052513"/>
            <a:ext cx="4378325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675" y="1052513"/>
            <a:ext cx="4379913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4593A-4D3C-4AE1-B291-6EEA0AC9141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00839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D5B81-6BCD-467E-BF21-972B184E4E7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14978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610AA-6950-41B6-BA65-6DE00A64BE1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32627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66B2F7-CFB6-410C-97FF-5CC9B326FDD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51842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CEC044-3C26-4F46-AE63-65FA6266B22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53637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CE22E6-F3ED-4D04-B56F-6C4D161E9AD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03551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07950" y="115888"/>
            <a:ext cx="8856663" cy="792162"/>
            <a:chOff x="68" y="73"/>
            <a:chExt cx="5579" cy="499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68" y="73"/>
              <a:ext cx="5579" cy="499"/>
            </a:xfrm>
            <a:prstGeom prst="rect">
              <a:avLst/>
            </a:prstGeom>
            <a:solidFill>
              <a:srgbClr val="5262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4100" name="Picture 4" descr="GridPP_logo_white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119"/>
              <a:ext cx="1361" cy="4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32138" y="115888"/>
            <a:ext cx="5903912" cy="792162"/>
          </a:xfrm>
          <a:prstGeom prst="rect">
            <a:avLst/>
          </a:prstGeom>
          <a:solidFill>
            <a:srgbClr val="5262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052513"/>
            <a:ext cx="8910638" cy="1701800"/>
          </a:xfrm>
          <a:prstGeom prst="rect">
            <a:avLst/>
          </a:prstGeom>
          <a:solidFill>
            <a:srgbClr val="DCE4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381750"/>
            <a:ext cx="1871662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400"/>
            </a:lvl1pPr>
          </a:lstStyle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68663" y="6308725"/>
            <a:ext cx="2671762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1375" y="6461125"/>
            <a:ext cx="503238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accent2"/>
                </a:solidFill>
              </a:defRPr>
            </a:lvl1pPr>
          </a:lstStyle>
          <a:p>
            <a:fld id="{595CEB2C-0F5B-4E57-9D8B-78E9220F750A}" type="slidenum">
              <a:rPr lang="en-GB" altLang="en-US"/>
              <a:pPr/>
              <a:t>‹#›</a:t>
            </a:fld>
            <a:endParaRPr lang="en-GB" altLang="en-US"/>
          </a:p>
        </p:txBody>
      </p:sp>
      <p:pic>
        <p:nvPicPr>
          <p:cNvPr id="4108" name="Picture 12" descr="stfc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237288"/>
            <a:ext cx="1781175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366C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hlink"/>
          </a:solidFill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75779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spcBef>
                  <a:spcPct val="0"/>
                </a:spcBef>
              </a:pPr>
              <a:endParaRPr lang="en-US" sz="1800">
                <a:solidFill>
                  <a:srgbClr val="FFFFFF"/>
                </a:solidFill>
                <a:latin typeface="Arial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75781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782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783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784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785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786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787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788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789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790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791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792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793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794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795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796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797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798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799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800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801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802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803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804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805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grpSp>
            <p:nvGrpSpPr>
              <p:cNvPr id="4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75807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08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09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10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11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12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13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14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15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16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17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18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19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20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21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5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75823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24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6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75826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27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28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29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30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31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32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33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75834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eaLnBrk="0" hangingPunct="0">
                    <a:spcBef>
                      <a:spcPct val="0"/>
                    </a:spcBef>
                  </a:pPr>
                  <a:endParaRPr lang="en-US" sz="1800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</p:grpSp>
          <p:sp>
            <p:nvSpPr>
              <p:cNvPr id="75835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836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837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838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839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840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841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75842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Bef>
                    <a:spcPct val="0"/>
                  </a:spcBef>
                </a:pPr>
                <a:endParaRPr lang="en-US" sz="1800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</p:grpSp>
      <p:sp>
        <p:nvSpPr>
          <p:cNvPr id="7584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75844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srgbClr val="FFFFFF"/>
                </a:solidFill>
                <a:latin typeface="Arial"/>
              </a:rPr>
              <a:t>17/11/2014</a:t>
            </a:r>
            <a:endParaRPr lang="en-GB">
              <a:solidFill>
                <a:srgbClr val="FFFFFF"/>
              </a:solidFill>
              <a:latin typeface="Arial"/>
            </a:endParaRPr>
          </a:p>
        </p:txBody>
      </p:sp>
      <p:sp>
        <p:nvSpPr>
          <p:cNvPr id="75845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sv-SE" smtClean="0">
                <a:solidFill>
                  <a:srgbClr val="FFFFFF"/>
                </a:solidFill>
                <a:latin typeface="Arial"/>
              </a:rPr>
              <a:t>HEPiX Report 2014 Fall - HEPSysMan, QMUL</a:t>
            </a:r>
            <a:endParaRPr lang="en-GB">
              <a:solidFill>
                <a:srgbClr val="FFFFFF"/>
              </a:solidFill>
              <a:latin typeface="Arial"/>
            </a:endParaRPr>
          </a:p>
        </p:txBody>
      </p:sp>
      <p:sp>
        <p:nvSpPr>
          <p:cNvPr id="75846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15FB347-095B-4AAC-98CF-C5553F6B4AE8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srgbClr val="FFFFFF"/>
              </a:solidFill>
              <a:latin typeface="Arial"/>
            </a:endParaRPr>
          </a:p>
        </p:txBody>
      </p:sp>
      <p:sp>
        <p:nvSpPr>
          <p:cNvPr id="75847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598613"/>
            <a:ext cx="8226425" cy="510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580261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rebuchet MS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rebuchet MS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rebuchet MS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rebuchet MS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rebuchet MS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rebuchet MS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 smtClean="0"/>
              <a:t>HEPiX Summary</a:t>
            </a:r>
            <a:br>
              <a:rPr lang="en-US" altLang="en-US" dirty="0" smtClean="0"/>
            </a:br>
            <a:r>
              <a:rPr lang="en-US" altLang="en-US" dirty="0" smtClean="0"/>
              <a:t>Fall 2014 – Lincoln, Nebraska</a:t>
            </a:r>
            <a:endParaRPr lang="en-US" alt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348061"/>
          </a:xfrm>
        </p:spPr>
        <p:txBody>
          <a:bodyPr/>
          <a:lstStyle/>
          <a:p>
            <a:endParaRPr lang="en-US" altLang="en-US" dirty="0" smtClean="0"/>
          </a:p>
          <a:p>
            <a:r>
              <a:rPr lang="en-US" altLang="en-US" dirty="0" smtClean="0"/>
              <a:t>Martin Bly</a:t>
            </a:r>
          </a:p>
          <a:p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IT Facilities and Business Continuity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538808"/>
          </a:xfrm>
        </p:spPr>
        <p:txBody>
          <a:bodyPr/>
          <a:lstStyle/>
          <a:p>
            <a:r>
              <a:rPr lang="en-GB" dirty="0" smtClean="0"/>
              <a:t>UPS monitoring @ BNL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Update </a:t>
            </a:r>
            <a:r>
              <a:rPr lang="en-GB" dirty="0" smtClean="0"/>
              <a:t>on Wigner </a:t>
            </a:r>
            <a:r>
              <a:rPr lang="en-GB" dirty="0" smtClean="0"/>
              <a:t>Datacentre</a:t>
            </a:r>
          </a:p>
          <a:p>
            <a:pPr lvl="1"/>
            <a:r>
              <a:rPr lang="en-GB" dirty="0" smtClean="0"/>
              <a:t>Good talk on the issues encountered in the Wigner project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Joint procurement of IT equipment/services</a:t>
            </a:r>
          </a:p>
          <a:p>
            <a:pPr lvl="1"/>
            <a:r>
              <a:rPr lang="en-GB" dirty="0"/>
              <a:t>New project called PICSE (Procurement model for Cloud Services in Europe) – H2020 </a:t>
            </a:r>
            <a:r>
              <a:rPr lang="en-GB" dirty="0" smtClean="0"/>
              <a:t>project</a:t>
            </a:r>
          </a:p>
          <a:p>
            <a:pPr lvl="1"/>
            <a:r>
              <a:rPr lang="en-GB" dirty="0" smtClean="0"/>
              <a:t>5 </a:t>
            </a:r>
            <a:r>
              <a:rPr lang="en-GB" dirty="0"/>
              <a:t>year </a:t>
            </a:r>
            <a:r>
              <a:rPr lang="en-GB" dirty="0" smtClean="0"/>
              <a:t>timeframe, Submission </a:t>
            </a:r>
            <a:r>
              <a:rPr lang="en-GB" dirty="0"/>
              <a:t>up to 14 April </a:t>
            </a:r>
            <a:r>
              <a:rPr lang="en-GB" dirty="0" smtClean="0"/>
              <a:t>2015</a:t>
            </a:r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FB58-25B5-44F5-9071-31E5D358795A}" type="slidenum">
              <a:rPr lang="en-GB" altLang="en-US" smtClean="0"/>
              <a:pPr/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88149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Storage and File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896767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Petabyte Lustre File system @ Florida HPC Centre</a:t>
            </a:r>
          </a:p>
          <a:p>
            <a:pPr lvl="1"/>
            <a:r>
              <a:rPr lang="en-GB" dirty="0" smtClean="0"/>
              <a:t>2 x 2PB </a:t>
            </a:r>
            <a:endParaRPr lang="en-GB" dirty="0"/>
          </a:p>
          <a:p>
            <a:r>
              <a:rPr lang="en-GB" dirty="0" smtClean="0"/>
              <a:t>EOS across 100km</a:t>
            </a:r>
            <a:endParaRPr lang="en-GB" dirty="0"/>
          </a:p>
          <a:p>
            <a:pPr lvl="1"/>
            <a:r>
              <a:rPr lang="en-GB" dirty="0" smtClean="0"/>
              <a:t>Issues encountered with EOS data from  Wigner</a:t>
            </a:r>
            <a:endParaRPr lang="en-GB" dirty="0" smtClean="0"/>
          </a:p>
          <a:p>
            <a:r>
              <a:rPr lang="en-GB" dirty="0" smtClean="0"/>
              <a:t>Using </a:t>
            </a:r>
            <a:r>
              <a:rPr lang="en-GB" dirty="0" err="1" smtClean="0"/>
              <a:t>XrootD</a:t>
            </a:r>
            <a:r>
              <a:rPr lang="en-GB" dirty="0" smtClean="0"/>
              <a:t> to minimise Hadoop Replication</a:t>
            </a:r>
          </a:p>
          <a:p>
            <a:pPr lvl="1"/>
            <a:r>
              <a:rPr lang="en-GB" dirty="0" smtClean="0"/>
              <a:t>Utilising network of collaborating sites to heal broken files</a:t>
            </a:r>
            <a:endParaRPr lang="en-GB" dirty="0"/>
          </a:p>
          <a:p>
            <a:r>
              <a:rPr lang="en-GB" dirty="0" err="1" smtClean="0"/>
              <a:t>CERNbox</a:t>
            </a:r>
            <a:r>
              <a:rPr lang="en-GB" dirty="0" smtClean="0"/>
              <a:t> + EOS</a:t>
            </a:r>
          </a:p>
          <a:p>
            <a:pPr lvl="1"/>
            <a:r>
              <a:rPr lang="en-GB" dirty="0" smtClean="0"/>
              <a:t>Dropbox-like services at CERN</a:t>
            </a:r>
            <a:endParaRPr lang="en-GB" dirty="0"/>
          </a:p>
          <a:p>
            <a:r>
              <a:rPr lang="en-GB" dirty="0" smtClean="0"/>
              <a:t> OpenZFS on Linux</a:t>
            </a:r>
          </a:p>
          <a:p>
            <a:r>
              <a:rPr lang="en-GB" dirty="0" smtClean="0"/>
              <a:t>SSD benchmarking at CERN</a:t>
            </a:r>
          </a:p>
          <a:p>
            <a:pPr lvl="1"/>
            <a:r>
              <a:rPr lang="en-GB" dirty="0" smtClean="0"/>
              <a:t>Lost of comparisons for various different workload types</a:t>
            </a:r>
          </a:p>
          <a:p>
            <a:r>
              <a:rPr lang="en-GB" dirty="0" smtClean="0"/>
              <a:t>CEFH-based storage at RACF</a:t>
            </a:r>
            <a:endParaRPr lang="en-GB" dirty="0"/>
          </a:p>
          <a:p>
            <a:r>
              <a:rPr lang="en-GB" dirty="0"/>
              <a:t>DPM performance tuning hints for HTTP/WebDAV and </a:t>
            </a:r>
            <a:r>
              <a:rPr lang="en-GB" dirty="0" err="1" smtClean="0"/>
              <a:t>Xrootd</a:t>
            </a:r>
            <a:endParaRPr lang="en-GB" dirty="0" smtClean="0"/>
          </a:p>
          <a:p>
            <a:r>
              <a:rPr lang="en-GB" dirty="0" smtClean="0"/>
              <a:t>High availability storage at PDSF </a:t>
            </a:r>
            <a:endParaRPr lang="en-GB" dirty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FB58-25B5-44F5-9071-31E5D358795A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11082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Grids, Clouds, Virtualisation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600363"/>
          </a:xfrm>
        </p:spPr>
        <p:txBody>
          <a:bodyPr/>
          <a:lstStyle/>
          <a:p>
            <a:r>
              <a:rPr lang="en-GB" dirty="0" err="1" smtClean="0"/>
              <a:t>LHC@home</a:t>
            </a:r>
            <a:r>
              <a:rPr lang="en-GB" dirty="0" smtClean="0"/>
              <a:t> &amp; volunteer computing @ CERN</a:t>
            </a:r>
          </a:p>
          <a:p>
            <a:pPr lvl="1"/>
            <a:r>
              <a:rPr lang="en-GB" dirty="0" smtClean="0"/>
              <a:t>Pros and cons of volunteer computing</a:t>
            </a:r>
          </a:p>
          <a:p>
            <a:pPr lvl="1"/>
            <a:endParaRPr lang="en-GB" dirty="0"/>
          </a:p>
          <a:p>
            <a:r>
              <a:rPr lang="en-GB" dirty="0" smtClean="0"/>
              <a:t>VM IO bottleneck</a:t>
            </a:r>
          </a:p>
          <a:p>
            <a:pPr lvl="1"/>
            <a:r>
              <a:rPr lang="en-GB" dirty="0" smtClean="0"/>
              <a:t>Aka the </a:t>
            </a:r>
            <a:r>
              <a:rPr lang="en-GB" dirty="0" err="1" smtClean="0"/>
              <a:t>lxplu</a:t>
            </a:r>
            <a:r>
              <a:rPr lang="en-GB" dirty="0" err="1" smtClean="0"/>
              <a:t>s</a:t>
            </a:r>
            <a:r>
              <a:rPr lang="en-GB" dirty="0" smtClean="0"/>
              <a:t> problem</a:t>
            </a:r>
          </a:p>
          <a:p>
            <a:pPr lvl="1"/>
            <a:endParaRPr lang="en-GB" dirty="0"/>
          </a:p>
          <a:p>
            <a:r>
              <a:rPr lang="en-GB" dirty="0" smtClean="0"/>
              <a:t>RAL Tier1 could computing developments</a:t>
            </a:r>
          </a:p>
          <a:p>
            <a:endParaRPr lang="en-GB" dirty="0" smtClean="0"/>
          </a:p>
          <a:p>
            <a:r>
              <a:rPr lang="en-GB" dirty="0" smtClean="0"/>
              <a:t>Cloud Technologies within LHC experiments</a:t>
            </a:r>
          </a:p>
          <a:p>
            <a:endParaRPr lang="en-GB" dirty="0" smtClean="0"/>
          </a:p>
          <a:p>
            <a:r>
              <a:rPr lang="en-GB" dirty="0" smtClean="0"/>
              <a:t>CERN cloud infrastructure update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FB58-25B5-44F5-9071-31E5D358795A}" type="slidenum">
              <a:rPr lang="en-GB" altLang="en-US" smtClean="0"/>
              <a:pPr/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04063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489563"/>
          </a:xfrm>
        </p:spPr>
        <p:txBody>
          <a:bodyPr/>
          <a:lstStyle/>
          <a:p>
            <a:r>
              <a:rPr lang="en-GB" dirty="0" smtClean="0"/>
              <a:t>Board Meeting</a:t>
            </a:r>
          </a:p>
          <a:p>
            <a:pPr lvl="1"/>
            <a:r>
              <a:rPr lang="en-GB" dirty="0" smtClean="0"/>
              <a:t>Yet to enable new website</a:t>
            </a:r>
          </a:p>
          <a:p>
            <a:pPr lvl="1"/>
            <a:r>
              <a:rPr lang="en-GB" dirty="0" smtClean="0"/>
              <a:t>Aiming to get inactive former HEPiX sites re-engaged</a:t>
            </a:r>
          </a:p>
          <a:p>
            <a:pPr lvl="1"/>
            <a:r>
              <a:rPr lang="en-GB" dirty="0" smtClean="0"/>
              <a:t>New NA co-chair – Tony Wong @ BNL</a:t>
            </a:r>
            <a:endParaRPr lang="en-GB" dirty="0" smtClean="0"/>
          </a:p>
          <a:p>
            <a:r>
              <a:rPr lang="en-GB" dirty="0" smtClean="0"/>
              <a:t>Next </a:t>
            </a:r>
            <a:r>
              <a:rPr lang="en-GB" dirty="0" smtClean="0"/>
              <a:t>Meetings</a:t>
            </a:r>
          </a:p>
          <a:p>
            <a:pPr lvl="1"/>
            <a:r>
              <a:rPr lang="en-GB" dirty="0" smtClean="0"/>
              <a:t>Spring </a:t>
            </a:r>
            <a:r>
              <a:rPr lang="en-GB" dirty="0" smtClean="0"/>
              <a:t>2015: University of Oxford, UK</a:t>
            </a:r>
          </a:p>
          <a:p>
            <a:pPr lvl="2"/>
            <a:r>
              <a:rPr lang="en-GB" dirty="0" smtClean="0"/>
              <a:t>23-27 </a:t>
            </a:r>
            <a:r>
              <a:rPr lang="en-GB" dirty="0" smtClean="0"/>
              <a:t>March</a:t>
            </a:r>
          </a:p>
          <a:p>
            <a:pPr lvl="2"/>
            <a:r>
              <a:rPr lang="en-GB" dirty="0"/>
              <a:t>same tracks, add CEPH focus: BOF or dedicated </a:t>
            </a:r>
            <a:r>
              <a:rPr lang="en-GB" dirty="0" smtClean="0"/>
              <a:t>session</a:t>
            </a:r>
          </a:p>
          <a:p>
            <a:pPr lvl="1"/>
            <a:r>
              <a:rPr lang="en-GB" dirty="0"/>
              <a:t>Fall 2015: Brookhaven, propose October 12-16 (any known conflicts)</a:t>
            </a:r>
          </a:p>
          <a:p>
            <a:pPr lvl="1"/>
            <a:r>
              <a:rPr lang="en-GB" dirty="0"/>
              <a:t>Spring 2016: Fall 2015: Brookhaven, propose October 12-16 </a:t>
            </a:r>
            <a:endParaRPr lang="en-GB" dirty="0" smtClean="0"/>
          </a:p>
          <a:p>
            <a:pPr lvl="2"/>
            <a:r>
              <a:rPr lang="en-GB" dirty="0"/>
              <a:t>A</a:t>
            </a:r>
            <a:r>
              <a:rPr lang="en-GB" dirty="0" smtClean="0"/>
              <a:t>ny </a:t>
            </a:r>
            <a:r>
              <a:rPr lang="en-GB" dirty="0"/>
              <a:t>known </a:t>
            </a:r>
            <a:r>
              <a:rPr lang="en-GB" dirty="0" smtClean="0"/>
              <a:t>conflicts?</a:t>
            </a:r>
            <a:endParaRPr lang="en-GB" dirty="0"/>
          </a:p>
          <a:p>
            <a:pPr lvl="1"/>
            <a:r>
              <a:rPr lang="en-GB" dirty="0"/>
              <a:t>Spring 2016: </a:t>
            </a:r>
            <a:r>
              <a:rPr lang="en-GB" dirty="0" smtClean="0"/>
              <a:t>to be confirmed - possibly </a:t>
            </a:r>
            <a:r>
              <a:rPr lang="en-GB" dirty="0"/>
              <a:t>DESY </a:t>
            </a:r>
            <a:r>
              <a:rPr lang="en-GB" dirty="0" smtClean="0"/>
              <a:t>Zeuthen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FB58-25B5-44F5-9071-31E5D358795A}" type="slidenum">
              <a:rPr lang="en-GB" altLang="en-US" smtClean="0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59428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2901436"/>
          </a:xfrm>
        </p:spPr>
        <p:txBody>
          <a:bodyPr/>
          <a:lstStyle/>
          <a:p>
            <a:endParaRPr lang="en-GB" dirty="0" smtClean="0"/>
          </a:p>
          <a:p>
            <a:endParaRPr lang="en-GB" dirty="0"/>
          </a:p>
          <a:p>
            <a:r>
              <a:rPr lang="en-GB" sz="3600" dirty="0" smtClean="0"/>
              <a:t>CEPH</a:t>
            </a:r>
          </a:p>
          <a:p>
            <a:pPr marL="0" indent="0">
              <a:buNone/>
            </a:pPr>
            <a:endParaRPr lang="en-GB" sz="3600" dirty="0" smtClean="0"/>
          </a:p>
          <a:p>
            <a:r>
              <a:rPr lang="en-GB" sz="3600" dirty="0" smtClean="0"/>
              <a:t>IPv6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FB58-25B5-44F5-9071-31E5D358795A}" type="slidenum">
              <a:rPr lang="en-GB" altLang="en-US" smtClean="0"/>
              <a:pPr/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57935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en-US" smtClean="0"/>
              <a:t>HEPiX Report 2014 Fall - HEPSysMan, QMUL</a:t>
            </a:r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8BABE-4739-4D07-9A6C-6BB3B15E2B80}" type="slidenum">
              <a:rPr lang="en-GB" altLang="en-US"/>
              <a:pPr/>
              <a:t>2</a:t>
            </a:fld>
            <a:endParaRPr lang="en-GB" alt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Stats</a:t>
            </a:r>
            <a:endParaRPr lang="en-US" alt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10638" cy="3418501"/>
          </a:xfrm>
        </p:spPr>
        <p:txBody>
          <a:bodyPr/>
          <a:lstStyle/>
          <a:p>
            <a:endParaRPr lang="en-US" altLang="en-US" dirty="0" smtClean="0"/>
          </a:p>
          <a:p>
            <a:pPr marL="0" indent="0">
              <a:buNone/>
            </a:pPr>
            <a:endParaRPr lang="en-US" altLang="en-US" dirty="0" smtClean="0"/>
          </a:p>
          <a:p>
            <a:r>
              <a:rPr lang="en-US" altLang="en-US" dirty="0" smtClean="0"/>
              <a:t>193 registered participants, several first-timers</a:t>
            </a:r>
          </a:p>
          <a:p>
            <a:r>
              <a:rPr lang="en-US" altLang="en-US" dirty="0" smtClean="0"/>
              <a:t>43 different affiliations</a:t>
            </a:r>
          </a:p>
          <a:p>
            <a:pPr lvl="1"/>
            <a:r>
              <a:rPr lang="en-US" altLang="en-US" dirty="0" smtClean="0"/>
              <a:t>6 of 8 US-CMS, 2 of 5 US-ATLAS</a:t>
            </a:r>
          </a:p>
          <a:p>
            <a:pPr lvl="1"/>
            <a:r>
              <a:rPr lang="en-US" altLang="en-US" dirty="0" smtClean="0"/>
              <a:t>4 via </a:t>
            </a:r>
            <a:r>
              <a:rPr lang="en-US" altLang="en-US" dirty="0" err="1" smtClean="0"/>
              <a:t>Vidyo</a:t>
            </a:r>
            <a:endParaRPr lang="en-US" altLang="en-US" dirty="0" smtClean="0"/>
          </a:p>
          <a:p>
            <a:r>
              <a:rPr lang="en-US" altLang="en-US" dirty="0" smtClean="0"/>
              <a:t>60 presentations, including two remote</a:t>
            </a:r>
          </a:p>
          <a:p>
            <a:r>
              <a:rPr lang="en-US" altLang="en-US" smtClean="0"/>
              <a:t>Usual </a:t>
            </a:r>
            <a:r>
              <a:rPr lang="en-US" altLang="en-US" smtClean="0"/>
              <a:t>tracks…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3566234"/>
          </a:xfrm>
        </p:spPr>
        <p:txBody>
          <a:bodyPr/>
          <a:lstStyle/>
          <a:p>
            <a:r>
              <a:rPr lang="en-GB" dirty="0" smtClean="0"/>
              <a:t>Site Reports</a:t>
            </a:r>
          </a:p>
          <a:p>
            <a:r>
              <a:rPr lang="en-GB" dirty="0" smtClean="0"/>
              <a:t>End-User IT Services and Operating Systems</a:t>
            </a:r>
          </a:p>
          <a:p>
            <a:r>
              <a:rPr lang="en-GB" dirty="0" smtClean="0"/>
              <a:t>Basic IT services</a:t>
            </a:r>
          </a:p>
          <a:p>
            <a:r>
              <a:rPr lang="en-GB" dirty="0" smtClean="0"/>
              <a:t>Computing and Batch Services</a:t>
            </a:r>
            <a:endParaRPr lang="en-GB" dirty="0"/>
          </a:p>
          <a:p>
            <a:r>
              <a:rPr lang="en-GB" dirty="0" smtClean="0"/>
              <a:t>Security and Networking</a:t>
            </a:r>
          </a:p>
          <a:p>
            <a:r>
              <a:rPr lang="en-GB" dirty="0" smtClean="0"/>
              <a:t>IT Facilities and Business </a:t>
            </a:r>
            <a:r>
              <a:rPr lang="en-GB" dirty="0"/>
              <a:t>C</a:t>
            </a:r>
            <a:r>
              <a:rPr lang="en-GB" dirty="0" smtClean="0"/>
              <a:t>ontinuity</a:t>
            </a:r>
          </a:p>
          <a:p>
            <a:r>
              <a:rPr lang="en-GB" dirty="0" smtClean="0"/>
              <a:t>Storage and File Systems</a:t>
            </a:r>
          </a:p>
          <a:p>
            <a:r>
              <a:rPr lang="en-GB" dirty="0" smtClean="0"/>
              <a:t>Grids, Clouds &amp; Virtualisation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FB58-25B5-44F5-9071-31E5D358795A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7006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115888"/>
            <a:ext cx="6480274" cy="792832"/>
          </a:xfrm>
          <a:solidFill>
            <a:srgbClr val="526296"/>
          </a:solidFill>
        </p:spPr>
        <p:txBody>
          <a:bodyPr/>
          <a:lstStyle/>
          <a:p>
            <a:r>
              <a:rPr lang="en-GB" sz="2400" dirty="0" smtClean="0"/>
              <a:t>End-User IT Services and Operating Systems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896767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SL Status, Futures</a:t>
            </a:r>
          </a:p>
          <a:p>
            <a:pPr lvl="1"/>
            <a:r>
              <a:rPr lang="en-GB" dirty="0" smtClean="0"/>
              <a:t>SL 5.11 in beta</a:t>
            </a:r>
          </a:p>
          <a:p>
            <a:pPr lvl="1"/>
            <a:r>
              <a:rPr lang="en-GB" dirty="0" smtClean="0"/>
              <a:t>RHEL 6.6 in beta from August</a:t>
            </a:r>
          </a:p>
          <a:p>
            <a:pPr lvl="2"/>
            <a:r>
              <a:rPr lang="en-GB" dirty="0" smtClean="0"/>
              <a:t>Nothing </a:t>
            </a:r>
            <a:r>
              <a:rPr lang="en-GB" dirty="0"/>
              <a:t>unexpected in </a:t>
            </a:r>
            <a:r>
              <a:rPr lang="en-GB" dirty="0" smtClean="0"/>
              <a:t>notes</a:t>
            </a:r>
          </a:p>
          <a:p>
            <a:pPr lvl="3"/>
            <a:r>
              <a:rPr lang="en-GB" dirty="0" smtClean="0"/>
              <a:t>Developer </a:t>
            </a:r>
            <a:r>
              <a:rPr lang="en-GB" dirty="0"/>
              <a:t>Toolset 3., private beta, expect to build on </a:t>
            </a:r>
            <a:r>
              <a:rPr lang="en-GB" dirty="0" smtClean="0"/>
              <a:t>releases</a:t>
            </a:r>
            <a:endParaRPr lang="en-GB" dirty="0"/>
          </a:p>
          <a:p>
            <a:pPr lvl="3"/>
            <a:r>
              <a:rPr lang="en-GB" dirty="0" smtClean="0"/>
              <a:t>Software </a:t>
            </a:r>
            <a:r>
              <a:rPr lang="en-GB" dirty="0"/>
              <a:t>Collection Library 1.2, private </a:t>
            </a:r>
            <a:r>
              <a:rPr lang="en-GB" dirty="0" smtClean="0"/>
              <a:t>beta</a:t>
            </a:r>
          </a:p>
          <a:p>
            <a:pPr lvl="2"/>
            <a:r>
              <a:rPr lang="en-GB" dirty="0" smtClean="0"/>
              <a:t>SL6.6 will follow</a:t>
            </a:r>
          </a:p>
          <a:p>
            <a:pPr lvl="1"/>
            <a:r>
              <a:rPr lang="en-GB" dirty="0" smtClean="0"/>
              <a:t>SL7 released</a:t>
            </a:r>
          </a:p>
          <a:p>
            <a:pPr lvl="2"/>
            <a:r>
              <a:rPr lang="en-GB" dirty="0"/>
              <a:t>R</a:t>
            </a:r>
            <a:r>
              <a:rPr lang="en-GB" dirty="0" smtClean="0"/>
              <a:t>ecommitting </a:t>
            </a:r>
            <a:r>
              <a:rPr lang="en-GB" dirty="0"/>
              <a:t>to </a:t>
            </a:r>
            <a:r>
              <a:rPr lang="en-GB" dirty="0" smtClean="0"/>
              <a:t>mission, not in </a:t>
            </a:r>
            <a:r>
              <a:rPr lang="en-GB" dirty="0"/>
              <a:t>competition with other </a:t>
            </a:r>
            <a:r>
              <a:rPr lang="en-GB" dirty="0" smtClean="0"/>
              <a:t>communities</a:t>
            </a:r>
          </a:p>
          <a:p>
            <a:pPr lvl="2"/>
            <a:r>
              <a:rPr lang="en-GB" dirty="0" smtClean="0"/>
              <a:t>Tooling</a:t>
            </a:r>
            <a:r>
              <a:rPr lang="en-GB" dirty="0"/>
              <a:t>: new home of RHEL sources in git repository </a:t>
            </a:r>
            <a:r>
              <a:rPr lang="en-GB" dirty="0" smtClean="0"/>
              <a:t>git.centos.org</a:t>
            </a:r>
          </a:p>
          <a:p>
            <a:pPr lvl="2"/>
            <a:r>
              <a:rPr lang="en-GB" dirty="0" smtClean="0"/>
              <a:t>Needed </a:t>
            </a:r>
            <a:r>
              <a:rPr lang="en-GB" dirty="0"/>
              <a:t>to build a workflow to acquire </a:t>
            </a:r>
            <a:r>
              <a:rPr lang="en-GB" dirty="0" smtClean="0"/>
              <a:t>sources</a:t>
            </a:r>
          </a:p>
          <a:p>
            <a:pPr lvl="2"/>
            <a:r>
              <a:rPr lang="en-GB" dirty="0" smtClean="0"/>
              <a:t>SL </a:t>
            </a:r>
            <a:r>
              <a:rPr lang="en-GB" dirty="0"/>
              <a:t>maintainers have contributed </a:t>
            </a:r>
            <a:r>
              <a:rPr lang="en-GB" dirty="0" smtClean="0"/>
              <a:t>tools</a:t>
            </a:r>
          </a:p>
          <a:p>
            <a:pPr lvl="2"/>
            <a:r>
              <a:rPr lang="en-GB" dirty="0" smtClean="0"/>
              <a:t>SL7 </a:t>
            </a:r>
            <a:r>
              <a:rPr lang="en-GB" dirty="0"/>
              <a:t>has comprehensive release </a:t>
            </a:r>
            <a:r>
              <a:rPr lang="en-GB" dirty="0" smtClean="0"/>
              <a:t>notes</a:t>
            </a:r>
          </a:p>
          <a:p>
            <a:pPr lvl="2"/>
            <a:r>
              <a:rPr lang="en-GB" dirty="0" smtClean="0"/>
              <a:t>Automatic </a:t>
            </a:r>
            <a:r>
              <a:rPr lang="en-GB" dirty="0"/>
              <a:t>updates – uses yum-</a:t>
            </a:r>
            <a:r>
              <a:rPr lang="en-GB" dirty="0" err="1"/>
              <a:t>cron</a:t>
            </a:r>
            <a:r>
              <a:rPr lang="en-GB" dirty="0"/>
              <a:t> rather than yum-</a:t>
            </a:r>
            <a:r>
              <a:rPr lang="en-GB" dirty="0" err="1"/>
              <a:t>autoupdate</a:t>
            </a:r>
            <a:r>
              <a:rPr lang="en-GB" dirty="0"/>
              <a:t>.  </a:t>
            </a:r>
            <a:endParaRPr lang="en-GB" dirty="0" smtClean="0"/>
          </a:p>
          <a:p>
            <a:pPr lvl="2"/>
            <a:r>
              <a:rPr lang="en-GB" dirty="0" smtClean="0"/>
              <a:t>All </a:t>
            </a:r>
            <a:r>
              <a:rPr lang="en-GB" dirty="0"/>
              <a:t>SL package update repos </a:t>
            </a:r>
            <a:r>
              <a:rPr lang="en-GB" dirty="0" smtClean="0"/>
              <a:t>enabled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FB58-25B5-44F5-9071-31E5D358795A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24233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OS stuff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655763"/>
          </a:xfrm>
        </p:spPr>
        <p:txBody>
          <a:bodyPr/>
          <a:lstStyle/>
          <a:p>
            <a:r>
              <a:rPr lang="en-GB" dirty="0"/>
              <a:t>Next Linux @ CERN</a:t>
            </a:r>
          </a:p>
          <a:p>
            <a:pPr lvl="1"/>
            <a:r>
              <a:rPr lang="en-GB" dirty="0" smtClean="0"/>
              <a:t>SLC5.11 last minor version</a:t>
            </a:r>
          </a:p>
          <a:p>
            <a:pPr lvl="2"/>
            <a:r>
              <a:rPr lang="en-GB" dirty="0" smtClean="0"/>
              <a:t>Support for some newer LSI RAID cards</a:t>
            </a:r>
          </a:p>
          <a:p>
            <a:pPr lvl="1"/>
            <a:r>
              <a:rPr lang="en-GB" dirty="0" smtClean="0"/>
              <a:t>SLC6.5 released </a:t>
            </a:r>
            <a:r>
              <a:rPr lang="en-GB" dirty="0"/>
              <a:t>D</a:t>
            </a:r>
            <a:r>
              <a:rPr lang="en-GB" dirty="0" smtClean="0"/>
              <a:t>ec 2013, SLC6.6 likely this year when ready</a:t>
            </a:r>
          </a:p>
          <a:p>
            <a:pPr lvl="1"/>
            <a:r>
              <a:rPr lang="en-GB" dirty="0" smtClean="0"/>
              <a:t>CentOS 7 releases 7/7/14</a:t>
            </a:r>
          </a:p>
          <a:p>
            <a:pPr lvl="2"/>
            <a:r>
              <a:rPr lang="en-GB" dirty="0" smtClean="0"/>
              <a:t>CERN CentOS 7 test version 4/8/14</a:t>
            </a:r>
          </a:p>
          <a:p>
            <a:pPr lvl="2"/>
            <a:r>
              <a:rPr lang="en-GB" dirty="0"/>
              <a:t>CentOS </a:t>
            </a:r>
            <a:r>
              <a:rPr lang="en-GB" dirty="0" smtClean="0"/>
              <a:t>7 upstream rpms, no customisation</a:t>
            </a:r>
          </a:p>
          <a:p>
            <a:pPr lvl="2"/>
            <a:r>
              <a:rPr lang="en-GB" dirty="0" smtClean="0"/>
              <a:t>Additional software via CERN and CERNONLY repos</a:t>
            </a:r>
          </a:p>
          <a:p>
            <a:pPr lvl="2"/>
            <a:r>
              <a:rPr lang="en-GB" dirty="0" smtClean="0"/>
              <a:t>Updates staged.  Includes yum-auto-update</a:t>
            </a:r>
          </a:p>
          <a:p>
            <a:pPr lvl="2"/>
            <a:r>
              <a:rPr lang="en-GB" dirty="0" smtClean="0"/>
              <a:t>X86_64 only, </a:t>
            </a:r>
            <a:r>
              <a:rPr lang="en-GB" dirty="0" err="1" smtClean="0"/>
              <a:t>systemd</a:t>
            </a:r>
            <a:r>
              <a:rPr lang="en-GB" dirty="0" smtClean="0"/>
              <a:t>, gnome 3, </a:t>
            </a:r>
            <a:r>
              <a:rPr lang="en-GB" dirty="0" err="1" smtClean="0"/>
              <a:t>Ixc</a:t>
            </a:r>
            <a:r>
              <a:rPr lang="en-GB" dirty="0" smtClean="0"/>
              <a:t> / </a:t>
            </a:r>
            <a:r>
              <a:rPr lang="en-GB" dirty="0" err="1" smtClean="0"/>
              <a:t>docker</a:t>
            </a:r>
            <a:r>
              <a:rPr lang="en-GB" dirty="0" smtClean="0"/>
              <a:t>, gcc 4.8.x MySQL -&gt; </a:t>
            </a:r>
            <a:r>
              <a:rPr lang="en-GB" dirty="0" err="1" smtClean="0"/>
              <a:t>MariaDB</a:t>
            </a:r>
            <a:r>
              <a:rPr lang="en-GB" dirty="0" smtClean="0"/>
              <a:t> </a:t>
            </a:r>
            <a:endParaRPr lang="en-GB" dirty="0"/>
          </a:p>
          <a:p>
            <a:r>
              <a:rPr lang="en-GB" dirty="0"/>
              <a:t>Experiences with EL 7 at </a:t>
            </a:r>
            <a:r>
              <a:rPr lang="en-GB" dirty="0" smtClean="0"/>
              <a:t>T2_US_Nebraska</a:t>
            </a:r>
          </a:p>
          <a:p>
            <a:pPr lvl="1"/>
            <a:r>
              <a:rPr lang="en-GB" dirty="0" smtClean="0"/>
              <a:t>Good talk on their experiences with RHEL7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5856" y="6309320"/>
            <a:ext cx="2671762" cy="360363"/>
          </a:xfrm>
        </p:spPr>
        <p:txBody>
          <a:bodyPr/>
          <a:lstStyle/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FB58-25B5-44F5-9071-31E5D358795A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04899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End User IT 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5560626"/>
          </a:xfrm>
        </p:spPr>
        <p:txBody>
          <a:bodyPr/>
          <a:lstStyle/>
          <a:p>
            <a:r>
              <a:rPr lang="en-GB" dirty="0"/>
              <a:t>FTS3, large scale file transfer service with simplicity and performance at its </a:t>
            </a:r>
            <a:r>
              <a:rPr lang="en-GB" dirty="0" smtClean="0"/>
              <a:t>best</a:t>
            </a:r>
          </a:p>
          <a:p>
            <a:pPr lvl="1"/>
            <a:r>
              <a:rPr lang="en-GB" dirty="0" smtClean="0"/>
              <a:t>Run through FTS3</a:t>
            </a:r>
          </a:p>
          <a:p>
            <a:endParaRPr lang="en-GB" dirty="0" smtClean="0"/>
          </a:p>
          <a:p>
            <a:r>
              <a:rPr lang="en-GB" dirty="0"/>
              <a:t>Issue Tracking and Version Control Services status </a:t>
            </a:r>
            <a:r>
              <a:rPr lang="en-GB" dirty="0" smtClean="0"/>
              <a:t>update</a:t>
            </a:r>
          </a:p>
          <a:p>
            <a:pPr lvl="1"/>
            <a:r>
              <a:rPr lang="en-GB" dirty="0" smtClean="0"/>
              <a:t>Update on the systems at CERN</a:t>
            </a:r>
          </a:p>
          <a:p>
            <a:pPr lvl="2"/>
            <a:r>
              <a:rPr lang="en-GB" dirty="0" smtClean="0"/>
              <a:t>Migration of Savannah</a:t>
            </a:r>
          </a:p>
          <a:p>
            <a:pPr lvl="2"/>
            <a:r>
              <a:rPr lang="en-GB" dirty="0" smtClean="0"/>
              <a:t>Version control with SVN and Git</a:t>
            </a:r>
          </a:p>
          <a:p>
            <a:pPr lvl="3"/>
            <a:r>
              <a:rPr lang="en-GB" dirty="0"/>
              <a:t>C</a:t>
            </a:r>
            <a:r>
              <a:rPr lang="en-GB" dirty="0" smtClean="0"/>
              <a:t>onsolidating SVN with lessons learned from Git</a:t>
            </a:r>
            <a:endParaRPr lang="en-GB" dirty="0"/>
          </a:p>
          <a:p>
            <a:r>
              <a:rPr lang="en-GB" dirty="0" err="1"/>
              <a:t>Monviso</a:t>
            </a:r>
            <a:r>
              <a:rPr lang="en-GB" dirty="0"/>
              <a:t>: a portal for metering and reporting CNAF resources </a:t>
            </a:r>
            <a:r>
              <a:rPr lang="en-GB" dirty="0" smtClean="0"/>
              <a:t>usage</a:t>
            </a:r>
          </a:p>
          <a:p>
            <a:pPr lvl="1"/>
            <a:r>
              <a:rPr lang="en-GB" dirty="0" smtClean="0"/>
              <a:t>Another reporting portal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FB58-25B5-44F5-9071-31E5D358795A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861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Computing and Batch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968775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Benchmarking system on a chip and Fast Benchmarking</a:t>
            </a:r>
          </a:p>
          <a:p>
            <a:pPr lvl="1"/>
            <a:r>
              <a:rPr lang="en-GB" dirty="0" smtClean="0"/>
              <a:t>Curve for E5-26xx-v3 (Haswell) has bumps in it, 64bit better than 32bit</a:t>
            </a:r>
          </a:p>
          <a:p>
            <a:pPr lvl="1"/>
            <a:r>
              <a:rPr lang="en-GB" dirty="0" smtClean="0"/>
              <a:t>Reviewed events/W for Haswell and Arm, noted that Arms ship in billions</a:t>
            </a:r>
          </a:p>
          <a:p>
            <a:pPr lvl="1"/>
            <a:r>
              <a:rPr lang="en-GB" dirty="0" smtClean="0"/>
              <a:t>Fast benchmarking requirements</a:t>
            </a:r>
          </a:p>
          <a:p>
            <a:r>
              <a:rPr lang="en-GB" dirty="0" smtClean="0"/>
              <a:t>Future </a:t>
            </a:r>
            <a:r>
              <a:rPr lang="en-GB" dirty="0"/>
              <a:t>of Batch Processing at </a:t>
            </a:r>
            <a:r>
              <a:rPr lang="en-GB" dirty="0" smtClean="0"/>
              <a:t>CERN</a:t>
            </a:r>
          </a:p>
          <a:p>
            <a:pPr lvl="1"/>
            <a:r>
              <a:rPr lang="en-GB" dirty="0" smtClean="0"/>
              <a:t>Update on their testing of HTCondor – promising, user pilot after security review</a:t>
            </a:r>
          </a:p>
          <a:p>
            <a:r>
              <a:rPr lang="en-GB" dirty="0" smtClean="0"/>
              <a:t>CMS benchmarking for workflows</a:t>
            </a:r>
          </a:p>
          <a:p>
            <a:pPr lvl="1"/>
            <a:r>
              <a:rPr lang="en-GB" dirty="0" smtClean="0"/>
              <a:t>Highlights that benchmarks aren’t simple</a:t>
            </a:r>
          </a:p>
          <a:p>
            <a:r>
              <a:rPr lang="en-GB" dirty="0"/>
              <a:t>HTCondor and HEP Partnership and </a:t>
            </a:r>
            <a:r>
              <a:rPr lang="en-GB" dirty="0" smtClean="0"/>
              <a:t>Activities: (Todd </a:t>
            </a:r>
            <a:r>
              <a:rPr lang="en-GB" dirty="0" err="1" smtClean="0"/>
              <a:t>Tannenbaum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Review and developments of HTCondor</a:t>
            </a:r>
          </a:p>
          <a:p>
            <a:pPr lvl="2"/>
            <a:r>
              <a:rPr lang="en-GB" dirty="0" smtClean="0"/>
              <a:t>Looking to collaborate more with HEP</a:t>
            </a:r>
          </a:p>
          <a:p>
            <a:r>
              <a:rPr lang="en-GB" dirty="0"/>
              <a:t>HTCondor on the Grid and in the </a:t>
            </a:r>
            <a:r>
              <a:rPr lang="en-GB" dirty="0" smtClean="0"/>
              <a:t>Cloud</a:t>
            </a:r>
          </a:p>
          <a:p>
            <a:pPr lvl="1"/>
            <a:r>
              <a:rPr lang="en-GB" dirty="0" smtClean="0"/>
              <a:t>Review </a:t>
            </a:r>
            <a:r>
              <a:rPr lang="en-GB" dirty="0"/>
              <a:t>of HTCondor capability and use with non-Condor-managed </a:t>
            </a:r>
            <a:r>
              <a:rPr lang="en-GB" dirty="0" smtClean="0"/>
              <a:t>resources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 smtClean="0"/>
              <a:t>17/11/2014</a:t>
            </a:r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FB58-25B5-44F5-9071-31E5D358795A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84858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Security and </a:t>
            </a:r>
            <a:r>
              <a:rPr lang="en-GB" dirty="0"/>
              <a:t>N</a:t>
            </a:r>
            <a:r>
              <a:rPr lang="en-GB" dirty="0" smtClean="0"/>
              <a:t>etworking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5302094"/>
          </a:xfrm>
        </p:spPr>
        <p:txBody>
          <a:bodyPr/>
          <a:lstStyle/>
          <a:p>
            <a:r>
              <a:rPr lang="en-GB" dirty="0" smtClean="0"/>
              <a:t>IPv6 WWBG update - Kelsey</a:t>
            </a:r>
          </a:p>
          <a:p>
            <a:endParaRPr lang="en-GB" dirty="0" smtClean="0"/>
          </a:p>
          <a:p>
            <a:r>
              <a:rPr lang="en-GB" dirty="0"/>
              <a:t>EEX: </a:t>
            </a:r>
            <a:r>
              <a:rPr lang="en-GB" dirty="0" err="1"/>
              <a:t>ESnet</a:t>
            </a:r>
            <a:r>
              <a:rPr lang="en-GB" dirty="0"/>
              <a:t> Extension to Europe and </a:t>
            </a:r>
            <a:r>
              <a:rPr lang="en-GB" dirty="0" err="1"/>
              <a:t>ESnet</a:t>
            </a:r>
            <a:r>
              <a:rPr lang="en-GB" dirty="0"/>
              <a:t> support for the LHC </a:t>
            </a:r>
            <a:r>
              <a:rPr lang="en-GB" dirty="0" smtClean="0"/>
              <a:t>Community</a:t>
            </a:r>
          </a:p>
          <a:p>
            <a:pPr lvl="1"/>
            <a:r>
              <a:rPr lang="en-GB" dirty="0" smtClean="0"/>
              <a:t>What it says… review of what they do and what they are doing</a:t>
            </a:r>
          </a:p>
          <a:p>
            <a:pPr lvl="2"/>
            <a:r>
              <a:rPr lang="en-GB" dirty="0" smtClean="0"/>
              <a:t>Coming to Europe soon if not already here…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Do </a:t>
            </a:r>
            <a:r>
              <a:rPr lang="en-GB" dirty="0"/>
              <a:t>You Need to Know Your Users</a:t>
            </a:r>
            <a:r>
              <a:rPr lang="en-GB" dirty="0" smtClean="0"/>
              <a:t>? (Bob Cowles)</a:t>
            </a:r>
          </a:p>
          <a:p>
            <a:pPr lvl="1"/>
            <a:r>
              <a:rPr lang="en-GB" dirty="0" smtClean="0"/>
              <a:t>The future of </a:t>
            </a:r>
            <a:r>
              <a:rPr lang="en-GB" dirty="0" err="1" smtClean="0"/>
              <a:t>AuthN</a:t>
            </a:r>
            <a:r>
              <a:rPr lang="en-GB" dirty="0" smtClean="0"/>
              <a:t>/</a:t>
            </a:r>
            <a:r>
              <a:rPr lang="en-GB" dirty="0" err="1" smtClean="0"/>
              <a:t>AuthZ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Security Update</a:t>
            </a:r>
          </a:p>
          <a:p>
            <a:pPr lvl="1"/>
            <a:r>
              <a:rPr lang="en-GB" dirty="0" smtClean="0"/>
              <a:t>More problems to worry about</a:t>
            </a:r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FB58-25B5-44F5-9071-31E5D358795A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70417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Basic IT Services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378764"/>
          </a:xfrm>
        </p:spPr>
        <p:txBody>
          <a:bodyPr/>
          <a:lstStyle/>
          <a:p>
            <a:r>
              <a:rPr lang="en-GB" dirty="0" smtClean="0"/>
              <a:t>Suspending </a:t>
            </a:r>
            <a:r>
              <a:rPr lang="en-GB" dirty="0"/>
              <a:t>N</a:t>
            </a:r>
            <a:r>
              <a:rPr lang="en-GB" dirty="0" smtClean="0"/>
              <a:t>agios checks during planned outages</a:t>
            </a:r>
          </a:p>
          <a:p>
            <a:pPr lvl="1"/>
            <a:r>
              <a:rPr lang="en-GB" dirty="0" smtClean="0"/>
              <a:t>Code development</a:t>
            </a:r>
          </a:p>
          <a:p>
            <a:r>
              <a:rPr lang="en-GB" dirty="0" smtClean="0"/>
              <a:t>Updates on configuration service sat CERN</a:t>
            </a:r>
          </a:p>
          <a:p>
            <a:endParaRPr lang="en-GB" dirty="0"/>
          </a:p>
          <a:p>
            <a:r>
              <a:rPr lang="en-GB" dirty="0" smtClean="0"/>
              <a:t>Puppet at USCSM-T1</a:t>
            </a:r>
          </a:p>
          <a:p>
            <a:endParaRPr lang="en-GB" dirty="0"/>
          </a:p>
          <a:p>
            <a:r>
              <a:rPr lang="en-GB" dirty="0" err="1" smtClean="0"/>
              <a:t>CFEngine</a:t>
            </a:r>
            <a:r>
              <a:rPr lang="en-GB" dirty="0" smtClean="0"/>
              <a:t> @ AGLT2</a:t>
            </a:r>
          </a:p>
          <a:p>
            <a:endParaRPr lang="en-GB" dirty="0"/>
          </a:p>
          <a:p>
            <a:r>
              <a:rPr lang="en-GB" dirty="0" smtClean="0"/>
              <a:t>Change management at RACF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altLang="en-US" smtClean="0"/>
              <a:t>17/11/2014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altLang="en-US" smtClean="0"/>
              <a:t>HEPiX Report 2014 Fall - HEPSysMan, QMUL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FB58-25B5-44F5-9071-31E5D358795A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85438710"/>
      </p:ext>
    </p:extLst>
  </p:cSld>
  <p:clrMapOvr>
    <a:masterClrMapping/>
  </p:clrMapOvr>
</p:sld>
</file>

<file path=ppt/theme/theme1.xml><?xml version="1.0" encoding="utf-8"?>
<a:theme xmlns:a="http://schemas.openxmlformats.org/drawingml/2006/main" name="GridPP3_talks">
  <a:themeElements>
    <a:clrScheme name="GridPP3_talks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CE4EF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FF6"/>
      </a:accent5>
      <a:accent6>
        <a:srgbClr val="2D2D8A"/>
      </a:accent6>
      <a:hlink>
        <a:srgbClr val="009999"/>
      </a:hlink>
      <a:folHlink>
        <a:srgbClr val="99CC00"/>
      </a:folHlink>
    </a:clrScheme>
    <a:fontScheme name="GridPP3_talk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DCE4E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DCE4E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lnDef>
  </a:objectDefaults>
  <a:extraClrSchemeLst>
    <a:extraClrScheme>
      <a:clrScheme name="GridPP3_talk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CE4E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BEFF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ading Grid">
  <a:themeElements>
    <a:clrScheme name="Fading Grid 3">
      <a:dk1>
        <a:srgbClr val="010199"/>
      </a:dk1>
      <a:lt1>
        <a:srgbClr val="FFFFFF"/>
      </a:lt1>
      <a:dk2>
        <a:srgbClr val="000099"/>
      </a:dk2>
      <a:lt2>
        <a:srgbClr val="CCFFFF"/>
      </a:lt2>
      <a:accent1>
        <a:srgbClr val="00C600"/>
      </a:accent1>
      <a:accent2>
        <a:srgbClr val="01017D"/>
      </a:accent2>
      <a:accent3>
        <a:srgbClr val="AAAACA"/>
      </a:accent3>
      <a:accent4>
        <a:srgbClr val="DADADA"/>
      </a:accent4>
      <a:accent5>
        <a:srgbClr val="AADFAA"/>
      </a:accent5>
      <a:accent6>
        <a:srgbClr val="010171"/>
      </a:accent6>
      <a:hlink>
        <a:srgbClr val="FFE701"/>
      </a:hlink>
      <a:folHlink>
        <a:srgbClr val="3366FF"/>
      </a:folHlink>
    </a:clrScheme>
    <a:fontScheme name="Fading Gri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ding Grid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GridPP3_talks</Template>
  <TotalTime>276</TotalTime>
  <Words>921</Words>
  <Application>Microsoft Office PowerPoint</Application>
  <PresentationFormat>On-screen Show (4:3)</PresentationFormat>
  <Paragraphs>192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GridPP3_talks</vt:lpstr>
      <vt:lpstr>Fading Grid</vt:lpstr>
      <vt:lpstr>HEPiX Summary Fall 2014 – Lincoln, Nebraska</vt:lpstr>
      <vt:lpstr>Stats</vt:lpstr>
      <vt:lpstr>Tracks</vt:lpstr>
      <vt:lpstr>End-User IT Services and Operating Systems</vt:lpstr>
      <vt:lpstr>More OS stuff</vt:lpstr>
      <vt:lpstr>End User IT (3)</vt:lpstr>
      <vt:lpstr>Computing and Batch Systems</vt:lpstr>
      <vt:lpstr>Security and Networking</vt:lpstr>
      <vt:lpstr>Basic IT Services</vt:lpstr>
      <vt:lpstr>IT Facilities and Business Continuity</vt:lpstr>
      <vt:lpstr>Storage and File Systems</vt:lpstr>
      <vt:lpstr>Grids, Clouds, Virtualisation</vt:lpstr>
      <vt:lpstr>Other</vt:lpstr>
      <vt:lpstr>Summary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HEPiX Summary Spring 2014 - Annecy</dc:title>
  <dc:creator>Martin Bly (STFC,RAL,SC)</dc:creator>
  <cp:lastModifiedBy>Bly, Martin (STFC,RAL,SC)</cp:lastModifiedBy>
  <cp:revision>24</cp:revision>
  <dcterms:created xsi:type="dcterms:W3CDTF">2014-06-04T07:10:03Z</dcterms:created>
  <dcterms:modified xsi:type="dcterms:W3CDTF">2014-11-16T22:17:42Z</dcterms:modified>
</cp:coreProperties>
</file>