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4675" r:id="rId1"/>
  </p:sldMasterIdLst>
  <p:notesMasterIdLst>
    <p:notesMasterId r:id="rId11"/>
  </p:notesMasterIdLst>
  <p:handoutMasterIdLst>
    <p:handoutMasterId r:id="rId12"/>
  </p:handoutMasterIdLst>
  <p:sldIdLst>
    <p:sldId id="256" r:id="rId2"/>
    <p:sldId id="360" r:id="rId3"/>
    <p:sldId id="364" r:id="rId4"/>
    <p:sldId id="361" r:id="rId5"/>
    <p:sldId id="362" r:id="rId6"/>
    <p:sldId id="363" r:id="rId7"/>
    <p:sldId id="365" r:id="rId8"/>
    <p:sldId id="367" r:id="rId9"/>
    <p:sldId id="368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21212"/>
    <a:srgbClr val="7C7F7C"/>
    <a:srgbClr val="2076AB"/>
    <a:srgbClr val="DFE1DC"/>
    <a:srgbClr val="1D609D"/>
    <a:srgbClr val="0B8070"/>
    <a:srgbClr val="6B6C69"/>
    <a:srgbClr val="DADBD5"/>
    <a:srgbClr val="1413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>
    <p:restoredLeft sz="16889" autoAdjust="0"/>
    <p:restoredTop sz="99613" autoAdjust="0"/>
  </p:normalViewPr>
  <p:slideViewPr>
    <p:cSldViewPr snapToGrid="0" snapToObjects="1">
      <p:cViewPr varScale="1">
        <p:scale>
          <a:sx n="108" d="100"/>
          <a:sy n="108" d="100"/>
        </p:scale>
        <p:origin x="-232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8" d="100"/>
        <a:sy n="98" d="100"/>
      </p:scale>
      <p:origin x="0" y="627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GB" smtClean="0"/>
              <a:t>ATLAS Education &amp; Outreach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5 Nov 2014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 smtClean="0"/>
              <a:t>S. Goldfarb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498905-5E61-DC40-92BF-AE4E78A60E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6376877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GB" smtClean="0"/>
              <a:t>ATLAS Education &amp; Outreach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5 Nov 2014</a:t>
            </a:r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 smtClean="0"/>
              <a:t>S. Goldfarb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95B7CE-F76D-0B42-BB4A-B93124328D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261463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GB" smtClean="0"/>
              <a:t>ATLAS Education &amp; Outreach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5 Nov 2014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S. Goldfarb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695B7CE-F76D-0B42-BB4A-B93124328D7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83689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GB" smtClean="0"/>
              <a:t>ATLAS Education &amp; Outreach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5 Nov 2014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S. Goldfarb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695B7CE-F76D-0B42-BB4A-B93124328D7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83689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57319"/>
            <a:ext cx="8915400" cy="877824"/>
          </a:xfrm>
          <a:solidFill>
            <a:schemeClr val="accent1"/>
          </a:solidFill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034553"/>
            <a:ext cx="8001000" cy="3823447"/>
          </a:xfrm>
          <a:solidFill>
            <a:srgbClr val="E2E2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2"/>
                </a:solidFill>
                <a:latin typeface="Open Sans"/>
                <a:ea typeface="+mn-ea"/>
                <a:cs typeface="Open San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ENTICE - 5 Nov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S. Goldfarb - ATLAS Outreach &amp; Education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rgbClr val="2076AB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Open Sans"/>
                <a:ea typeface="+mj-ea"/>
                <a:cs typeface="Open Sans"/>
              </a:defRPr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487987" y="2048256"/>
            <a:ext cx="3427413" cy="4206240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2039112"/>
            <a:ext cx="4572000" cy="4224528"/>
          </a:xfrm>
          <a:solidFill>
            <a:srgbClr val="DFE1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/>
                <a:ea typeface="+mn-ea"/>
                <a:cs typeface="Open San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</a:pPr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r>
              <a:rPr lang="en-US" smtClean="0"/>
              <a:t>ENTICE - 5 Nov 2014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Goldfarb - ATLAS Outreach &amp; Education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3C607-800C-844C-9A37-89CD8CEC6C6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/>
                <a:ea typeface="+mn-ea"/>
                <a:cs typeface="Open San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ENTICE - 5 Nov 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Goldfarb - ATLAS Outreach &amp; Education</a:t>
            </a:r>
            <a:endParaRPr lang="en-GB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/>
                <a:ea typeface="+mn-ea"/>
                <a:cs typeface="Open San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r>
              <a:rPr lang="en-US" smtClean="0"/>
              <a:t>ENTICE - 5 Nov 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Goldfarb - ATLAS Outreach &amp; Education</a:t>
            </a:r>
            <a:endParaRPr lang="en-GB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4928616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/>
                <a:ea typeface="+mn-ea"/>
                <a:cs typeface="Open San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r>
              <a:rPr lang="en-US" smtClean="0"/>
              <a:t>ENTICE - 5 Nov 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Goldfarb - ATLAS Outreach &amp; Education</a:t>
            </a:r>
            <a:endParaRPr lang="en-GB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6601968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7543800" y="1129553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7543800" y="2629169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ENTICE - 5 Nov 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Goldfarb - ATLAS Outreach &amp; Education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3C607-800C-844C-9A37-89CD8CEC6C6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87553" y="1129554"/>
            <a:ext cx="914400" cy="5533278"/>
          </a:xfrm>
        </p:spPr>
        <p:txBody>
          <a:bodyPr vert="eaVert" lIns="274320" tIns="685800" bIns="685800"/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600" y="1734671"/>
            <a:ext cx="6426200" cy="4542304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ENTICE - 5 Nov 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Goldfarb - ATLAS Outreach &amp; Education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3C607-800C-844C-9A37-89CD8CEC6C6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ENTICE - 5 Nov 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Goldfarb - ATLAS Outreach &amp; Education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3C607-800C-844C-9A37-89CD8CEC6C6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025435"/>
            <a:ext cx="8915400" cy="9144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943600"/>
            <a:ext cx="8001000" cy="914400"/>
          </a:xfrm>
          <a:solidFill>
            <a:srgbClr val="E2E2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91440" rIns="274320" bIns="91440" rtlCol="0" anchor="t" anchorCtr="0"/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/>
                <a:ea typeface="+mn-ea"/>
                <a:cs typeface="Open San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ENTICE - 5 Nov 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Goldfarb - ATLAS Outreach &amp; Education</a:t>
            </a:r>
            <a:endParaRPr lang="en-GB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38862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200399"/>
            <a:ext cx="8915400" cy="2286000"/>
          </a:xfrm>
          <a:solidFill>
            <a:srgbClr val="2076AB"/>
          </a:solidFill>
        </p:spPr>
        <p:txBody>
          <a:bodyPr vert="horz" lIns="1188720" tIns="45720" rIns="274320" bIns="45720" rtlCol="0" anchor="b" anchorCtr="0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Open Sans"/>
                <a:ea typeface="+mj-ea"/>
                <a:cs typeface="Open Sans"/>
              </a:defRPr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5484607"/>
            <a:ext cx="8001000" cy="777240"/>
          </a:xfr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ctr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/>
                <a:ea typeface="+mn-ea"/>
                <a:cs typeface="Open San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ENTICE - 5 Nov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Goldfarb - ATLAS Outreach &amp; Education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2076AB"/>
          </a:solidFill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600" y="2595563"/>
            <a:ext cx="356616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7534" y="2595563"/>
            <a:ext cx="356616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r>
              <a:rPr lang="en-US" smtClean="0"/>
              <a:t>ENTICE - 5 Nov 2014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Goldfarb - ATLAS Outreach &amp; Education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3C607-800C-844C-9A37-89CD8CEC6C6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588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588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7534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7534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r>
              <a:rPr lang="en-US" smtClean="0"/>
              <a:t>ENTICE - 5 Nov 2014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120588" y="188259"/>
            <a:ext cx="2895600" cy="365125"/>
          </a:xfrm>
        </p:spPr>
        <p:txBody>
          <a:bodyPr/>
          <a:lstStyle/>
          <a:p>
            <a:r>
              <a:rPr lang="en-GB" smtClean="0"/>
              <a:t>S. Goldfarb - ATLAS Outreach &amp; Education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3C607-800C-844C-9A37-89CD8CEC6C6C}" type="slidenum">
              <a:rPr lang="en-GB" smtClean="0"/>
              <a:t>‹#›</a:t>
            </a:fld>
            <a:endParaRPr lang="en-GB"/>
          </a:p>
        </p:txBody>
      </p:sp>
      <p:cxnSp>
        <p:nvCxnSpPr>
          <p:cNvPr id="11" name="Straight Connector 10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ENTICE - 5 Nov 2014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Goldfarb - ATLAS Outreach &amp; Education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3C607-800C-844C-9A37-89CD8CEC6C6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ENTICE - 5 Nov 2014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Goldfarb - ATLAS Outreach &amp; Education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3C607-800C-844C-9A37-89CD8CEC6C6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rgbClr val="2076AB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Open Sans"/>
                <a:ea typeface="+mj-ea"/>
                <a:cs typeface="Open Sans"/>
              </a:defRPr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0987" y="2039111"/>
            <a:ext cx="4044413" cy="422452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2000"/>
            </a:lvl6pPr>
            <a:lvl7pPr marL="2055813" indent="-344488">
              <a:defRPr sz="2000"/>
            </a:lvl7pPr>
            <a:lvl8pPr marL="2055813" indent="-344488">
              <a:defRPr sz="2000"/>
            </a:lvl8pPr>
            <a:lvl9pPr marL="2055813" indent="-344488"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0951" y="2039111"/>
            <a:ext cx="3970035" cy="4224528"/>
          </a:xfrm>
          <a:solidFill>
            <a:srgbClr val="DFE1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/>
                <a:ea typeface="+mn-ea"/>
                <a:cs typeface="Open San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r>
              <a:rPr lang="en-US" smtClean="0"/>
              <a:t>ENTICE - 5 Nov 2014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Goldfarb - ATLAS Outreach &amp; Education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912181"/>
            <a:ext cx="8913813" cy="914400"/>
          </a:xfrm>
          <a:prstGeom prst="rect">
            <a:avLst/>
          </a:prstGeom>
          <a:solidFill>
            <a:schemeClr val="accent1"/>
          </a:solidFill>
        </p:spPr>
        <p:txBody>
          <a:bodyPr vert="horz" lIns="1188720" tIns="45720" rIns="27432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399" y="2184400"/>
            <a:ext cx="7999413" cy="4384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80093" y="188259"/>
            <a:ext cx="23337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Open Sans Light"/>
                <a:cs typeface="Open Sans Light"/>
              </a:defRPr>
            </a:lvl1pPr>
          </a:lstStyle>
          <a:p>
            <a:r>
              <a:rPr lang="en-US" smtClean="0"/>
              <a:t>ENTICE - 5 Nov 2014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188259"/>
            <a:ext cx="3220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Open Sans Light"/>
                <a:cs typeface="Open Sans Light"/>
              </a:defRPr>
            </a:lvl1pPr>
          </a:lstStyle>
          <a:p>
            <a:r>
              <a:rPr lang="en-GB" dirty="0" smtClean="0"/>
              <a:t>S. Goldfarb - ATLAS Outreach &amp; Education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89894" y="65690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2F33C607-800C-844C-9A37-89CD8CEC6C6C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914400" y="0"/>
            <a:ext cx="7999413" cy="1828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914400" y="6664878"/>
            <a:ext cx="7999413" cy="182880"/>
          </a:xfrm>
          <a:prstGeom prst="rect">
            <a:avLst/>
          </a:prstGeom>
          <a:solidFill>
            <a:srgbClr val="E2E2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76" r:id="rId1"/>
    <p:sldLayoutId id="2147484677" r:id="rId2"/>
    <p:sldLayoutId id="2147484678" r:id="rId3"/>
    <p:sldLayoutId id="2147484679" r:id="rId4"/>
    <p:sldLayoutId id="2147484680" r:id="rId5"/>
    <p:sldLayoutId id="2147484681" r:id="rId6"/>
    <p:sldLayoutId id="2147484682" r:id="rId7"/>
    <p:sldLayoutId id="2147484683" r:id="rId8"/>
    <p:sldLayoutId id="2147484684" r:id="rId9"/>
    <p:sldLayoutId id="2147484685" r:id="rId10"/>
    <p:sldLayoutId id="2147484686" r:id="rId11"/>
    <p:sldLayoutId id="2147484687" r:id="rId12"/>
    <p:sldLayoutId id="2147484688" r:id="rId13"/>
    <p:sldLayoutId id="2147484689" r:id="rId14"/>
    <p:sldLayoutId id="2147484690" r:id="rId15"/>
  </p:sldLayoutIdLst>
  <p:hf hdr="0"/>
  <p:txStyles>
    <p:titleStyle>
      <a:lvl1pPr marL="0" indent="0" algn="l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Open Sans"/>
          <a:ea typeface="+mj-ea"/>
          <a:cs typeface="Open San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Font typeface="Wingdings 2" pitchFamily="18" charset="2"/>
        <a:buChar char=""/>
        <a:defRPr sz="2000" kern="1200">
          <a:solidFill>
            <a:schemeClr val="tx1">
              <a:lumMod val="65000"/>
              <a:lumOff val="35000"/>
            </a:schemeClr>
          </a:solidFill>
          <a:latin typeface="Open Sans"/>
          <a:ea typeface="+mn-ea"/>
          <a:cs typeface="Open San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tx2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Open Sans"/>
          <a:ea typeface="+mn-ea"/>
          <a:cs typeface="Open San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3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Open Sans"/>
          <a:ea typeface="+mn-ea"/>
          <a:cs typeface="Open San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4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Open Sans"/>
          <a:ea typeface="+mn-ea"/>
          <a:cs typeface="Open San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5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Open Sans"/>
          <a:ea typeface="+mn-ea"/>
          <a:cs typeface="Open San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57319"/>
            <a:ext cx="8915400" cy="877824"/>
          </a:xfrm>
          <a:solidFill>
            <a:schemeClr val="accent1"/>
          </a:solidFill>
        </p:spPr>
        <p:txBody>
          <a:bodyPr>
            <a:normAutofit/>
          </a:bodyPr>
          <a:lstStyle/>
          <a:p>
            <a:pPr algn="r"/>
            <a:r>
              <a:rPr lang="en-GB" dirty="0" smtClean="0"/>
              <a:t>ATLAS Outreach &amp; Education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en-GB" dirty="0" smtClean="0"/>
              <a:t>ATLAS Public Web Pages</a:t>
            </a:r>
            <a:endParaRPr lang="en-GB" dirty="0"/>
          </a:p>
        </p:txBody>
      </p:sp>
      <p:pic>
        <p:nvPicPr>
          <p:cNvPr id="4" name="Picture 3" descr="ATLAS-Logo-Final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75" t="10370" r="20404" b="37501"/>
          <a:stretch/>
        </p:blipFill>
        <p:spPr>
          <a:xfrm>
            <a:off x="1055354" y="1920239"/>
            <a:ext cx="1291760" cy="163576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09877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ENTICE - 5 Nov 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Goldfarb - ATLAS Outreach &amp; Education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3C607-800C-844C-9A37-89CD8CEC6C6C}" type="slidenum">
              <a:rPr lang="en-GB" smtClean="0"/>
              <a:t>2</a:t>
            </a:fld>
            <a:endParaRPr lang="en-GB"/>
          </a:p>
        </p:txBody>
      </p:sp>
      <p:pic>
        <p:nvPicPr>
          <p:cNvPr id="3" name="Picture 2" descr="NewHomePage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0500"/>
            <a:ext cx="9144000" cy="6463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05181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ENTICE - 5 Nov 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Goldfarb - ATLAS Outreach &amp; Education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3C607-800C-844C-9A37-89CD8CEC6C6C}" type="slidenum">
              <a:rPr lang="en-GB" smtClean="0"/>
              <a:t>3</a:t>
            </a:fld>
            <a:endParaRPr lang="en-GB"/>
          </a:p>
        </p:txBody>
      </p:sp>
      <p:pic>
        <p:nvPicPr>
          <p:cNvPr id="7" name="Picture 6" descr="NewWebHome2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1300"/>
            <a:ext cx="9144000" cy="6358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84118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ENTICE - 5 Nov 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Goldfarb - ATLAS Outreach &amp; Education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3C607-800C-844C-9A37-89CD8CEC6C6C}" type="slidenum">
              <a:rPr lang="en-GB" smtClean="0"/>
              <a:t>4</a:t>
            </a:fld>
            <a:endParaRPr lang="en-GB"/>
          </a:p>
        </p:txBody>
      </p:sp>
      <p:pic>
        <p:nvPicPr>
          <p:cNvPr id="3" name="Picture 2" descr="NewWebDiscover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9558"/>
            <a:ext cx="9144000" cy="6487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30983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ENTICE - 5 Nov 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Goldfarb - ATLAS Outreach &amp; Education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3C607-800C-844C-9A37-89CD8CEC6C6C}" type="slidenum">
              <a:rPr lang="en-GB" smtClean="0"/>
              <a:t>5</a:t>
            </a:fld>
            <a:endParaRPr lang="en-GB"/>
          </a:p>
        </p:txBody>
      </p:sp>
      <p:pic>
        <p:nvPicPr>
          <p:cNvPr id="7" name="Picture 6" descr="NewWebResources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0500"/>
            <a:ext cx="9144000" cy="6474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079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ENTICE - 5 Nov 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Goldfarb - ATLAS Outreach &amp; Education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3C607-800C-844C-9A37-89CD8CEC6C6C}" type="slidenum">
              <a:rPr lang="en-GB" smtClean="0"/>
              <a:t>6</a:t>
            </a:fld>
            <a:endParaRPr lang="en-GB"/>
          </a:p>
        </p:txBody>
      </p:sp>
      <p:pic>
        <p:nvPicPr>
          <p:cNvPr id="3" name="Picture 2" descr="NewWebUpdates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0500"/>
            <a:ext cx="9144000" cy="6469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94542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a</a:t>
            </a:r>
            <a:r>
              <a:rPr lang="en-GB" dirty="0" err="1" smtClean="0"/>
              <a:t>tlas.ch</a:t>
            </a:r>
            <a:r>
              <a:rPr lang="en-GB" dirty="0" smtClean="0"/>
              <a:t> Development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Design Phase (2013)</a:t>
            </a:r>
          </a:p>
          <a:p>
            <a:pPr lvl="1"/>
            <a:r>
              <a:rPr lang="en-GB" dirty="0" smtClean="0"/>
              <a:t>Marc </a:t>
            </a:r>
            <a:r>
              <a:rPr lang="en-GB" dirty="0" err="1" smtClean="0"/>
              <a:t>Boulton</a:t>
            </a:r>
            <a:r>
              <a:rPr lang="en-GB" dirty="0" smtClean="0"/>
              <a:t> Design (same as CERN)</a:t>
            </a:r>
          </a:p>
          <a:p>
            <a:pPr lvl="1"/>
            <a:r>
              <a:rPr lang="en-GB" dirty="0" smtClean="0"/>
              <a:t>Audience Surveys, Stakeholder Interviews, Analytics</a:t>
            </a:r>
          </a:p>
          <a:p>
            <a:pPr lvl="1"/>
            <a:r>
              <a:rPr lang="en-GB" dirty="0" smtClean="0"/>
              <a:t>Development of Structure, Look</a:t>
            </a:r>
          </a:p>
          <a:p>
            <a:pPr lvl="1"/>
            <a:r>
              <a:rPr lang="en-GB" dirty="0" smtClean="0"/>
              <a:t>Final Design in html</a:t>
            </a:r>
          </a:p>
          <a:p>
            <a:r>
              <a:rPr lang="en-GB" dirty="0" smtClean="0"/>
              <a:t>Implementation Phase (2014)</a:t>
            </a:r>
            <a:endParaRPr lang="en-GB" dirty="0" smtClean="0"/>
          </a:p>
          <a:p>
            <a:pPr lvl="1"/>
            <a:r>
              <a:rPr lang="en-GB" dirty="0" smtClean="0"/>
              <a:t>Vector Group (NYC via London)</a:t>
            </a:r>
          </a:p>
          <a:p>
            <a:pPr lvl="1"/>
            <a:r>
              <a:rPr lang="en-GB" dirty="0" smtClean="0"/>
              <a:t>Implementation of Drupal Templates</a:t>
            </a:r>
          </a:p>
          <a:p>
            <a:pPr lvl="1"/>
            <a:r>
              <a:rPr lang="en-GB" dirty="0" smtClean="0"/>
              <a:t>Completion of Design</a:t>
            </a:r>
          </a:p>
          <a:p>
            <a:r>
              <a:rPr lang="en-GB" dirty="0" smtClean="0"/>
              <a:t>Development Principles</a:t>
            </a:r>
          </a:p>
          <a:p>
            <a:pPr lvl="1"/>
            <a:r>
              <a:rPr lang="en-GB" dirty="0" smtClean="0"/>
              <a:t>Restricted to CERN Modules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ENTICE - 5 Nov 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Goldfarb - ATLAS Outreach &amp; Education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3C607-800C-844C-9A37-89CD8CEC6C6C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61317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a</a:t>
            </a:r>
            <a:r>
              <a:rPr lang="en-GB" dirty="0" err="1" smtClean="0"/>
              <a:t>tlas.ch</a:t>
            </a:r>
            <a:r>
              <a:rPr lang="en-GB" dirty="0" smtClean="0"/>
              <a:t> Development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Some Key Development Principles</a:t>
            </a:r>
          </a:p>
          <a:p>
            <a:pPr lvl="1"/>
            <a:r>
              <a:rPr lang="en-GB" dirty="0" smtClean="0"/>
              <a:t>Local Installation</a:t>
            </a:r>
          </a:p>
          <a:p>
            <a:pPr lvl="1"/>
            <a:r>
              <a:rPr lang="en-GB" dirty="0" smtClean="0"/>
              <a:t>Restrict to CERN Modules, Versions</a:t>
            </a:r>
          </a:p>
          <a:p>
            <a:pPr lvl="1"/>
            <a:r>
              <a:rPr lang="en-GB" dirty="0" smtClean="0"/>
              <a:t>Usage of CERN Banner</a:t>
            </a:r>
            <a:endParaRPr lang="en-GB" dirty="0" smtClean="0"/>
          </a:p>
          <a:p>
            <a:pPr lvl="1"/>
            <a:r>
              <a:rPr lang="en-GB" dirty="0" smtClean="0"/>
              <a:t>No New </a:t>
            </a:r>
            <a:r>
              <a:rPr lang="en-GB" dirty="0"/>
              <a:t>D</a:t>
            </a:r>
            <a:r>
              <a:rPr lang="en-GB" dirty="0" smtClean="0"/>
              <a:t>atabases (interface to CDS for multimedia)</a:t>
            </a:r>
          </a:p>
          <a:p>
            <a:r>
              <a:rPr lang="en-GB" dirty="0" smtClean="0"/>
              <a:t>Next Steps</a:t>
            </a:r>
          </a:p>
          <a:p>
            <a:pPr lvl="1"/>
            <a:r>
              <a:rPr lang="en-GB" dirty="0" smtClean="0"/>
              <a:t>New Deployment Later This Week</a:t>
            </a:r>
          </a:p>
          <a:p>
            <a:pPr lvl="1"/>
            <a:r>
              <a:rPr lang="en-GB" dirty="0" smtClean="0"/>
              <a:t>Population with Content and </a:t>
            </a:r>
            <a:r>
              <a:rPr lang="en-GB" dirty="0" smtClean="0"/>
              <a:t>Testing (2-3 weeks)</a:t>
            </a:r>
          </a:p>
          <a:p>
            <a:pPr lvl="1"/>
            <a:r>
              <a:rPr lang="en-GB" dirty="0" smtClean="0"/>
              <a:t>Porting to CERN</a:t>
            </a:r>
          </a:p>
          <a:p>
            <a:pPr lvl="1"/>
            <a:r>
              <a:rPr lang="en-GB" dirty="0" smtClean="0"/>
              <a:t>Alpha Testing with ATLAS Volunteers (4 weeks)</a:t>
            </a:r>
          </a:p>
          <a:p>
            <a:pPr lvl="1"/>
            <a:r>
              <a:rPr lang="en-GB" dirty="0" smtClean="0"/>
              <a:t>Public in Beta (New Year, I hope)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ENTICE - 5 Nov 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Goldfarb - ATLAS Outreach &amp; Education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3C607-800C-844C-9A37-89CD8CEC6C6C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7374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Concerns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Porting</a:t>
            </a:r>
          </a:p>
          <a:p>
            <a:pPr lvl="1"/>
            <a:r>
              <a:rPr lang="en-GB" dirty="0" smtClean="0"/>
              <a:t>We count on Eduardo and team (thank you for instructions)</a:t>
            </a:r>
          </a:p>
          <a:p>
            <a:r>
              <a:rPr lang="en-GB" dirty="0" smtClean="0"/>
              <a:t>Maintenance</a:t>
            </a:r>
          </a:p>
          <a:p>
            <a:pPr lvl="1"/>
            <a:r>
              <a:rPr lang="en-GB" dirty="0" smtClean="0"/>
              <a:t>Who do we call when we have questions / need help?</a:t>
            </a:r>
          </a:p>
          <a:p>
            <a:pPr lvl="1"/>
            <a:r>
              <a:rPr lang="en-GB" dirty="0" smtClean="0"/>
              <a:t>What level of support can we expect from CERN?</a:t>
            </a:r>
          </a:p>
          <a:p>
            <a:pPr lvl="1"/>
            <a:r>
              <a:rPr lang="en-GB" dirty="0" smtClean="0"/>
              <a:t>What do we do if we need more than that?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ENTICE - 5 Nov 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Goldfarb - ATLAS Outreach &amp; Education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3C607-800C-844C-9A37-89CD8CEC6C6C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464910"/>
      </p:ext>
    </p:extLst>
  </p:cSld>
  <p:clrMapOvr>
    <a:masterClrMapping/>
  </p:clrMapOvr>
</p:sld>
</file>

<file path=ppt/theme/theme1.xml><?xml version="1.0" encoding="utf-8"?>
<a:theme xmlns:a="http://schemas.openxmlformats.org/drawingml/2006/main" name="Perception">
  <a:themeElements>
    <a:clrScheme name="Custom 19">
      <a:dk1>
        <a:srgbClr val="000000"/>
      </a:dk1>
      <a:lt1>
        <a:srgbClr val="FFFFFF"/>
      </a:lt1>
      <a:dk2>
        <a:srgbClr val="7C7C7C"/>
      </a:dk2>
      <a:lt2>
        <a:srgbClr val="E2E2E2"/>
      </a:lt2>
      <a:accent1>
        <a:srgbClr val="0B80C3"/>
      </a:accent1>
      <a:accent2>
        <a:srgbClr val="9A846D"/>
      </a:accent2>
      <a:accent3>
        <a:srgbClr val="BCBC93"/>
      </a:accent3>
      <a:accent4>
        <a:srgbClr val="36BDBD"/>
      </a:accent4>
      <a:accent5>
        <a:srgbClr val="FFAD35"/>
      </a:accent5>
      <a:accent6>
        <a:srgbClr val="5DBE5D"/>
      </a:accent6>
      <a:hlink>
        <a:srgbClr val="5656D7"/>
      </a:hlink>
      <a:folHlink>
        <a:srgbClr val="D351FF"/>
      </a:folHlink>
    </a:clrScheme>
    <a:fontScheme name="Perception">
      <a:maj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Perception">
      <a:fillStyleLst>
        <a:solidFill>
          <a:schemeClr val="phClr"/>
        </a:solidFill>
        <a:solidFill>
          <a:schemeClr val="phClr">
            <a:shade val="90000"/>
          </a:schemeClr>
        </a:solidFill>
        <a:solidFill>
          <a:schemeClr val="phClr">
            <a:shade val="80000"/>
          </a:schemeClr>
        </a:soli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bliqueTopRight"/>
            <a:lightRig rig="threePt" dir="tl"/>
          </a:scene3d>
          <a:sp3d>
            <a:bevelT w="25400" h="25400"/>
          </a:sp3d>
        </a:effectStyle>
        <a:effectStyle>
          <a:effectLst/>
          <a:scene3d>
            <a:camera prst="perspectiveFront" fov="4200000"/>
            <a:lightRig rig="balanced" dir="tl">
              <a:rot lat="0" lon="0" rev="18600000"/>
            </a:lightRig>
          </a:scene3d>
          <a:sp3d prstMaterial="metal">
            <a:bevelT w="63500" h="50800" prst="angle"/>
          </a:sp3d>
        </a:effectStyle>
      </a:effectStyleLst>
      <a:bgFillStyleLst>
        <a:solidFill>
          <a:schemeClr val="phClr">
            <a:tint val="90000"/>
          </a:schemeClr>
        </a:solidFill>
        <a:solidFill>
          <a:schemeClr val="phClr">
            <a:tint val="50000"/>
          </a:schemeClr>
        </a:solidFill>
        <a:solidFill>
          <a:schemeClr val="phClr">
            <a:shade val="60000"/>
          </a:schemeClr>
        </a:soli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63045</TotalTime>
  <Words>314</Words>
  <Application>Microsoft Macintosh PowerPoint</Application>
  <PresentationFormat>On-screen Show (4:3)</PresentationFormat>
  <Paragraphs>65</Paragraphs>
  <Slides>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Perception</vt:lpstr>
      <vt:lpstr>ATLAS Outreach &amp; Education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atlas.ch Development</vt:lpstr>
      <vt:lpstr>atlas.ch Development</vt:lpstr>
      <vt:lpstr>Concerns</vt:lpstr>
    </vt:vector>
  </TitlesOfParts>
  <Company>University of Michigan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Greater Impact of the LHC</dc:title>
  <dc:creator>Steven Goldfarb</dc:creator>
  <cp:lastModifiedBy>Steven Goldfarb</cp:lastModifiedBy>
  <cp:revision>510</cp:revision>
  <dcterms:created xsi:type="dcterms:W3CDTF">2011-09-12T09:12:58Z</dcterms:created>
  <dcterms:modified xsi:type="dcterms:W3CDTF">2014-11-04T11:27:23Z</dcterms:modified>
</cp:coreProperties>
</file>