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7" r:id="rId2"/>
    <p:sldId id="269" r:id="rId3"/>
    <p:sldId id="271" r:id="rId4"/>
    <p:sldId id="289" r:id="rId5"/>
    <p:sldId id="273" r:id="rId6"/>
    <p:sldId id="282" r:id="rId7"/>
    <p:sldId id="287" r:id="rId8"/>
    <p:sldId id="274" r:id="rId9"/>
    <p:sldId id="280" r:id="rId10"/>
    <p:sldId id="283" r:id="rId11"/>
    <p:sldId id="288" r:id="rId1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73" autoAdjust="0"/>
  </p:normalViewPr>
  <p:slideViewPr>
    <p:cSldViewPr>
      <p:cViewPr varScale="1">
        <p:scale>
          <a:sx n="91" d="100"/>
          <a:sy n="91" d="100"/>
        </p:scale>
        <p:origin x="-14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873" cy="493951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197" y="1"/>
            <a:ext cx="2945873" cy="493951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r">
              <a:defRPr sz="1200"/>
            </a:lvl1pPr>
          </a:lstStyle>
          <a:p>
            <a:fld id="{0645727B-1F04-4841-9B8D-EF24FAFA00AF}" type="datetimeFigureOut">
              <a:rPr lang="en-US" smtClean="0"/>
              <a:pPr/>
              <a:t>10/30/2014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97" tIns="45949" rIns="91897" bIns="459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47" y="4690151"/>
            <a:ext cx="5438783" cy="4442380"/>
          </a:xfrm>
          <a:prstGeom prst="rect">
            <a:avLst/>
          </a:prstGeom>
        </p:spPr>
        <p:txBody>
          <a:bodyPr vert="horz" lIns="91897" tIns="45949" rIns="91897" bIns="45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125"/>
            <a:ext cx="2945873" cy="493951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197" y="9377125"/>
            <a:ext cx="2945873" cy="493951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r">
              <a:defRPr sz="1200"/>
            </a:lvl1pPr>
          </a:lstStyle>
          <a:p>
            <a:fld id="{188994AE-0215-4741-B85A-F690F6FD86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98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4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76672"/>
            <a:ext cx="6567158" cy="2286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5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79" y="2296363"/>
            <a:ext cx="5450702" cy="228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48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title6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79" y="2292445"/>
            <a:ext cx="5448515" cy="228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2" name="Image 1" descr="bande3.eps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2499"/>
            <a:ext cx="9153137" cy="6737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638" y="0"/>
            <a:ext cx="9144000" cy="61137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71600" y="2928922"/>
            <a:ext cx="6984776" cy="175432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 E-GUIDE</a:t>
            </a:r>
          </a:p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Migration to Drupal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31" y="62169"/>
            <a:ext cx="9144584" cy="111724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95936" y="6351216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Almudena Solero    DG-RPC-PA          5/11/2014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869160"/>
            <a:ext cx="9144000" cy="12961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44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4" y="-3195"/>
            <a:ext cx="9144584" cy="111724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6576" indent="0">
              <a:buNone/>
            </a:pPr>
            <a:endParaRPr lang="en-US" sz="3200" b="1" dirty="0" smtClean="0"/>
          </a:p>
          <a:p>
            <a:r>
              <a:rPr lang="en-US" sz="2400" dirty="0" smtClean="0"/>
              <a:t>Automatic</a:t>
            </a:r>
          </a:p>
          <a:p>
            <a:pPr lvl="1"/>
            <a:r>
              <a:rPr lang="en-US" sz="2000" dirty="0" smtClean="0"/>
              <a:t>Index</a:t>
            </a:r>
          </a:p>
          <a:p>
            <a:pPr lvl="1"/>
            <a:r>
              <a:rPr lang="en-US" sz="2000" dirty="0" smtClean="0"/>
              <a:t>Multi-lingual support</a:t>
            </a:r>
          </a:p>
          <a:p>
            <a:r>
              <a:rPr lang="en-US" sz="2400" dirty="0" smtClean="0"/>
              <a:t>Flexibility on:</a:t>
            </a:r>
          </a:p>
          <a:p>
            <a:pPr lvl="1"/>
            <a:r>
              <a:rPr lang="en-US" sz="2000" dirty="0" smtClean="0"/>
              <a:t>data &amp; access management</a:t>
            </a:r>
          </a:p>
          <a:p>
            <a:r>
              <a:rPr lang="en-US" sz="2400" dirty="0" smtClean="0"/>
              <a:t>Revision monitoring</a:t>
            </a:r>
          </a:p>
          <a:p>
            <a:endParaRPr lang="en-US" sz="2400" dirty="0" smtClean="0"/>
          </a:p>
          <a:p>
            <a:pPr marL="36576" indent="0" algn="ctr">
              <a:buNone/>
            </a:pPr>
            <a:r>
              <a:rPr lang="en-US" sz="2400" dirty="0"/>
              <a:t> </a:t>
            </a:r>
            <a:r>
              <a:rPr lang="en-US" sz="2400" dirty="0" smtClean="0"/>
              <a:t>  easy maintenance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b="1" dirty="0" smtClean="0"/>
          </a:p>
          <a:p>
            <a:endParaRPr lang="en-US" sz="2400" b="1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8816" y="2791469"/>
            <a:ext cx="3657600" cy="452596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US" sz="3200" b="1" dirty="0" smtClean="0"/>
          </a:p>
          <a:p>
            <a:r>
              <a:rPr lang="en-US" sz="2400" dirty="0" smtClean="0"/>
              <a:t>Too technical &amp; </a:t>
            </a:r>
            <a:r>
              <a:rPr lang="en-US" sz="2400" dirty="0" smtClean="0">
                <a:sym typeface="Wingdings" panose="05000000000000000000" pitchFamily="2" charset="2"/>
              </a:rPr>
              <a:t>focus on experts  dependency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Future improvements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 smtClean="0">
                <a:sym typeface="Wingdings" panose="05000000000000000000" pitchFamily="2" charset="2"/>
              </a:rPr>
              <a:t>lack of training for non-expert</a:t>
            </a:r>
            <a:endParaRPr lang="en-GB" sz="2400" dirty="0"/>
          </a:p>
        </p:txBody>
      </p:sp>
      <p:sp>
        <p:nvSpPr>
          <p:cNvPr id="8" name="Down Arrow 7"/>
          <p:cNvSpPr/>
          <p:nvPr/>
        </p:nvSpPr>
        <p:spPr>
          <a:xfrm>
            <a:off x="1907704" y="4903297"/>
            <a:ext cx="484632" cy="489204"/>
          </a:xfrm>
          <a:prstGeom prst="down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C:\Users\gthiede\AppData\Local\Microsoft\Windows\Temporary Internet Files\Content.IE5\XXWVUMAC\MC90042315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775" y="2573435"/>
            <a:ext cx="521897" cy="521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thiede\AppData\Local\Microsoft\Windows\Temporary Internet Files\Content.IE5\0DEBLCA4\MC90042315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523" y="1382166"/>
            <a:ext cx="505198" cy="505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4973073" y="1382166"/>
            <a:ext cx="3905200" cy="6766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3200" b="1" dirty="0" smtClean="0"/>
              <a:t>First experience</a:t>
            </a:r>
          </a:p>
        </p:txBody>
      </p:sp>
    </p:spTree>
    <p:extLst>
      <p:ext uri="{BB962C8B-B14F-4D97-AF65-F5344CB8AC3E}">
        <p14:creationId xmlns:p14="http://schemas.microsoft.com/office/powerpoint/2010/main" val="26872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4" y="-3195"/>
            <a:ext cx="9144584" cy="111724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23528" y="1600200"/>
            <a:ext cx="4032448" cy="4525963"/>
          </a:xfrm>
        </p:spPr>
        <p:txBody>
          <a:bodyPr/>
          <a:lstStyle/>
          <a:p>
            <a:pPr marL="36576" indent="0">
              <a:buNone/>
            </a:pPr>
            <a:r>
              <a:rPr lang="en-US" sz="3200" b="1" dirty="0"/>
              <a:t>Next steps</a:t>
            </a:r>
          </a:p>
          <a:p>
            <a:r>
              <a:rPr lang="en-US" sz="2400" dirty="0"/>
              <a:t>Site in production in November with IT support </a:t>
            </a:r>
          </a:p>
          <a:p>
            <a:r>
              <a:rPr lang="en-US" sz="2400" dirty="0"/>
              <a:t>Communication in the CERN Bulletin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b="1" dirty="0" smtClean="0"/>
          </a:p>
          <a:p>
            <a:endParaRPr lang="en-US" sz="2400" b="1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4625280" cy="452596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US" sz="3200" b="1" dirty="0" smtClean="0"/>
          </a:p>
          <a:p>
            <a:pPr marL="36576" indent="0">
              <a:buNone/>
            </a:pPr>
            <a:endParaRPr lang="en-US" sz="3200" b="1" dirty="0"/>
          </a:p>
          <a:p>
            <a:pPr marL="36576" indent="0">
              <a:buNone/>
            </a:pPr>
            <a:r>
              <a:rPr lang="en-US" sz="3200" b="1" dirty="0" smtClean="0"/>
              <a:t>Expectations</a:t>
            </a:r>
            <a:endParaRPr lang="en-US" sz="3200" b="1" dirty="0" smtClean="0"/>
          </a:p>
          <a:p>
            <a:r>
              <a:rPr lang="en-US" sz="2400" dirty="0" smtClean="0"/>
              <a:t>Less workload for </a:t>
            </a:r>
            <a:r>
              <a:rPr lang="en-US" sz="2400" dirty="0"/>
              <a:t>maintenance and </a:t>
            </a:r>
            <a:r>
              <a:rPr lang="en-US" sz="2400" dirty="0" smtClean="0"/>
              <a:t>updates of content</a:t>
            </a:r>
            <a:endParaRPr lang="en-US" sz="2400" dirty="0"/>
          </a:p>
          <a:p>
            <a:r>
              <a:rPr lang="en-US" sz="2400" dirty="0" smtClean="0"/>
              <a:t>More time for real improvements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 smtClean="0"/>
              <a:t> future </a:t>
            </a:r>
            <a:r>
              <a:rPr lang="en-US" sz="2400" dirty="0"/>
              <a:t>website development</a:t>
            </a:r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92583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4" y="-3195"/>
            <a:ext cx="9144584" cy="1117246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" indent="0">
              <a:spcAft>
                <a:spcPts val="600"/>
              </a:spcAft>
              <a:buNone/>
              <a:tabLst>
                <a:tab pos="446088" algn="l"/>
              </a:tabLst>
            </a:pPr>
            <a:r>
              <a:rPr lang="en-US" sz="3200" b="1" dirty="0"/>
              <a:t>Topics</a:t>
            </a:r>
          </a:p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46088" algn="l"/>
              </a:tabLst>
            </a:pPr>
            <a:r>
              <a:rPr lang="en-US" sz="2800" dirty="0"/>
              <a:t>Admin e-guide: brief </a:t>
            </a:r>
            <a:r>
              <a:rPr lang="en-US" sz="2800" dirty="0" smtClean="0"/>
              <a:t>overview + some figures</a:t>
            </a:r>
            <a:endParaRPr lang="en-US" sz="2800" dirty="0"/>
          </a:p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46088" algn="l"/>
              </a:tabLst>
            </a:pPr>
            <a:r>
              <a:rPr lang="en-US" sz="2800" dirty="0"/>
              <a:t>Existing problems</a:t>
            </a:r>
          </a:p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46088" algn="l"/>
              </a:tabLst>
            </a:pPr>
            <a:r>
              <a:rPr lang="en-US" sz="2800" dirty="0"/>
              <a:t>Why Drupal</a:t>
            </a:r>
          </a:p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46088" algn="l"/>
              </a:tabLst>
            </a:pPr>
            <a:r>
              <a:rPr lang="en-US" sz="2800" dirty="0" smtClean="0"/>
              <a:t>Migration highlights</a:t>
            </a:r>
          </a:p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46088" algn="l"/>
              </a:tabLst>
            </a:pPr>
            <a:r>
              <a:rPr lang="en-US" sz="2800" dirty="0" smtClean="0"/>
              <a:t>Key </a:t>
            </a:r>
            <a:r>
              <a:rPr lang="en-US" sz="2800" dirty="0"/>
              <a:t>modules</a:t>
            </a:r>
          </a:p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46088" algn="l"/>
              </a:tabLst>
            </a:pPr>
            <a:r>
              <a:rPr lang="en-US" sz="2800" dirty="0" smtClean="0"/>
              <a:t>First experience</a:t>
            </a:r>
            <a:endParaRPr lang="en-US" sz="2800" dirty="0"/>
          </a:p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46088" algn="l"/>
              </a:tabLst>
            </a:pPr>
            <a:r>
              <a:rPr lang="en-US" sz="2800" dirty="0" smtClean="0"/>
              <a:t>Next </a:t>
            </a:r>
            <a:r>
              <a:rPr lang="en-US" sz="2800" dirty="0"/>
              <a:t>steps and expectation</a:t>
            </a:r>
            <a:endParaRPr lang="fr-FR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809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4" y="-3195"/>
            <a:ext cx="9144584" cy="1117246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3200" b="1" dirty="0" smtClean="0"/>
              <a:t>Admin e-guide: brief overview</a:t>
            </a:r>
          </a:p>
          <a:p>
            <a:r>
              <a:rPr lang="en-US" sz="2400" dirty="0" smtClean="0"/>
              <a:t>Definition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 smtClean="0">
                <a:sym typeface="Wingdings" panose="05000000000000000000" pitchFamily="2" charset="2"/>
              </a:rPr>
              <a:t>a</a:t>
            </a:r>
            <a:r>
              <a:rPr lang="en-US" sz="2400" dirty="0" smtClean="0"/>
              <a:t>dministrative procedures guide </a:t>
            </a:r>
          </a:p>
          <a:p>
            <a:r>
              <a:rPr lang="en-US" sz="2400" dirty="0"/>
              <a:t>Aim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to simplify the information search on </a:t>
            </a:r>
            <a:r>
              <a:rPr lang="en-US" sz="2400" dirty="0" smtClean="0"/>
              <a:t>administrative topics</a:t>
            </a:r>
          </a:p>
          <a:p>
            <a:r>
              <a:rPr lang="en-US" sz="2400" dirty="0" smtClean="0"/>
              <a:t>Applicable to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 smtClean="0"/>
              <a:t>administrative services and all members of personnel</a:t>
            </a:r>
          </a:p>
          <a:p>
            <a:r>
              <a:rPr lang="en-US" sz="2400" dirty="0" smtClean="0"/>
              <a:t>History :</a:t>
            </a:r>
          </a:p>
          <a:p>
            <a:pPr lvl="1"/>
            <a:r>
              <a:rPr lang="en-US" sz="2000" dirty="0" smtClean="0"/>
              <a:t>started </a:t>
            </a:r>
            <a:r>
              <a:rPr lang="en-US" sz="2000" dirty="0" smtClean="0"/>
              <a:t>in 1993 as “</a:t>
            </a:r>
            <a:r>
              <a:rPr lang="de-DE" sz="2000" dirty="0" smtClean="0"/>
              <a:t>Administrative </a:t>
            </a:r>
            <a:r>
              <a:rPr lang="de-DE" sz="2000" dirty="0"/>
              <a:t>Procedures </a:t>
            </a:r>
            <a:r>
              <a:rPr lang="de-DE" sz="2000" dirty="0" smtClean="0"/>
              <a:t>Manual“</a:t>
            </a:r>
          </a:p>
          <a:p>
            <a:pPr lvl="1"/>
            <a:r>
              <a:rPr lang="de-DE" sz="2000" dirty="0"/>
              <a:t>s</a:t>
            </a:r>
            <a:r>
              <a:rPr lang="de-DE" sz="2000" dirty="0" smtClean="0"/>
              <a:t>ince 2010</a:t>
            </a:r>
            <a:r>
              <a:rPr lang="de-DE" sz="2000" dirty="0" smtClean="0"/>
              <a:t>: Admin </a:t>
            </a:r>
            <a:r>
              <a:rPr lang="de-DE" sz="2000" dirty="0" smtClean="0"/>
              <a:t>e-guide with Sharepoint Designer</a:t>
            </a:r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sz="2000" dirty="0" smtClean="0"/>
              <a:t>no </a:t>
            </a:r>
            <a:r>
              <a:rPr lang="en-US" sz="2000" dirty="0"/>
              <a:t>CMS supported </a:t>
            </a:r>
            <a:endParaRPr lang="en-GB" sz="2000" dirty="0"/>
          </a:p>
          <a:p>
            <a:pPr lvl="1"/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155884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4" y="-3195"/>
            <a:ext cx="9144584" cy="1117246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3200" b="1" dirty="0"/>
              <a:t>Admin e-guide: Some figures</a:t>
            </a:r>
          </a:p>
          <a:p>
            <a:r>
              <a:rPr lang="en-US" sz="2800" dirty="0" smtClean="0"/>
              <a:t>220 </a:t>
            </a:r>
            <a:r>
              <a:rPr lang="en-US" sz="2800" dirty="0"/>
              <a:t>procedures</a:t>
            </a:r>
          </a:p>
          <a:p>
            <a:r>
              <a:rPr lang="en-US" sz="2800" dirty="0"/>
              <a:t>14 FAQs </a:t>
            </a:r>
            <a:r>
              <a:rPr lang="en-US" sz="2800" dirty="0">
                <a:sym typeface="Wingdings" panose="05000000000000000000" pitchFamily="2" charset="2"/>
              </a:rPr>
              <a:t> 500 </a:t>
            </a:r>
            <a:r>
              <a:rPr lang="en-US" sz="2800" dirty="0" smtClean="0">
                <a:sym typeface="Wingdings" panose="05000000000000000000" pitchFamily="2" charset="2"/>
              </a:rPr>
              <a:t>questions</a:t>
            </a:r>
          </a:p>
          <a:p>
            <a:r>
              <a:rPr lang="en-US" sz="2800" dirty="0" smtClean="0">
                <a:sym typeface="Wingdings" panose="05000000000000000000" pitchFamily="2" charset="2"/>
              </a:rPr>
              <a:t>Support of French and English</a:t>
            </a:r>
            <a:endParaRPr lang="en-US" sz="2800" dirty="0">
              <a:sym typeface="Wingdings" panose="05000000000000000000" pitchFamily="2" charset="2"/>
            </a:endParaRPr>
          </a:p>
          <a:p>
            <a:r>
              <a:rPr lang="en-US" sz="2800" dirty="0">
                <a:sym typeface="Wingdings" panose="05000000000000000000" pitchFamily="2" charset="2"/>
              </a:rPr>
              <a:t>Current website: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October 2014: 2343 visitors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Green plates procedure: 396 viewed</a:t>
            </a:r>
            <a:endParaRPr lang="en-GB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5368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4" y="-3195"/>
            <a:ext cx="9144584" cy="111724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3200" b="1" dirty="0" smtClean="0"/>
              <a:t>Existing problems</a:t>
            </a:r>
          </a:p>
          <a:p>
            <a:r>
              <a:rPr lang="en-US" dirty="0" smtClean="0"/>
              <a:t>Heavy workload on maintenance</a:t>
            </a:r>
          </a:p>
          <a:p>
            <a:pPr lvl="1"/>
            <a:r>
              <a:rPr lang="en-US" dirty="0" smtClean="0"/>
              <a:t>No automatic index</a:t>
            </a:r>
          </a:p>
          <a:p>
            <a:pPr lvl="1"/>
            <a:r>
              <a:rPr lang="en-US" dirty="0" smtClean="0"/>
              <a:t>Lack of flexibility</a:t>
            </a:r>
          </a:p>
          <a:p>
            <a:pPr lvl="1"/>
            <a:r>
              <a:rPr lang="en-US" dirty="0" smtClean="0"/>
              <a:t>Manual multi-lingual support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9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4" y="-3195"/>
            <a:ext cx="9144584" cy="111724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3200" b="1" dirty="0"/>
              <a:t>Why </a:t>
            </a:r>
            <a:r>
              <a:rPr lang="en-US" sz="3200" b="1" dirty="0" smtClean="0"/>
              <a:t>Drupal</a:t>
            </a:r>
          </a:p>
          <a:p>
            <a:r>
              <a:rPr lang="en-US" dirty="0"/>
              <a:t>Separation of content and appearance</a:t>
            </a:r>
          </a:p>
          <a:p>
            <a:r>
              <a:rPr lang="en-US" dirty="0"/>
              <a:t>Flexible and scalable</a:t>
            </a:r>
          </a:p>
          <a:p>
            <a:r>
              <a:rPr lang="en-US" dirty="0" smtClean="0"/>
              <a:t>Strong </a:t>
            </a:r>
            <a:r>
              <a:rPr lang="en-US" dirty="0"/>
              <a:t>on accessibility</a:t>
            </a:r>
          </a:p>
          <a:p>
            <a:r>
              <a:rPr lang="en-GB" dirty="0" smtClean="0"/>
              <a:t>Supported </a:t>
            </a:r>
            <a:r>
              <a:rPr lang="en-GB" dirty="0"/>
              <a:t>by </a:t>
            </a:r>
            <a:r>
              <a:rPr lang="en-US" dirty="0" smtClean="0"/>
              <a:t>IT dep.</a:t>
            </a:r>
            <a:endParaRPr lang="en-US" dirty="0"/>
          </a:p>
          <a:p>
            <a:r>
              <a:rPr lang="en-US" dirty="0" smtClean="0"/>
              <a:t>Close </a:t>
            </a:r>
            <a:r>
              <a:rPr lang="en-US" dirty="0"/>
              <a:t>collaboration with HR department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content sharing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05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4" y="-3195"/>
            <a:ext cx="9144584" cy="1117246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3200" b="1" dirty="0" smtClean="0"/>
              <a:t>Migration highlights</a:t>
            </a:r>
          </a:p>
          <a:p>
            <a:r>
              <a:rPr lang="en-US" sz="2800" dirty="0" smtClean="0"/>
              <a:t>Architecture and site building:</a:t>
            </a:r>
            <a:br>
              <a:rPr lang="en-US" sz="2800" dirty="0" smtClean="0"/>
            </a:br>
            <a:r>
              <a:rPr lang="en-US" sz="2800" dirty="0" smtClean="0"/>
              <a:t>Contractor (LINALIS)</a:t>
            </a:r>
          </a:p>
          <a:p>
            <a:pPr lvl="1"/>
            <a:r>
              <a:rPr lang="en-US" sz="2400" dirty="0" smtClean="0"/>
              <a:t>CERN standard theme does not meet our requirements</a:t>
            </a:r>
          </a:p>
          <a:p>
            <a:r>
              <a:rPr lang="en-US" sz="2800" dirty="0" smtClean="0"/>
              <a:t>Migration of content: CERN</a:t>
            </a:r>
          </a:p>
          <a:p>
            <a:r>
              <a:rPr lang="en-US" sz="2800" dirty="0" smtClean="0"/>
              <a:t>New feature: Access management</a:t>
            </a:r>
          </a:p>
          <a:p>
            <a:pPr lvl="1"/>
            <a:r>
              <a:rPr lang="en-US" sz="2400" dirty="0" smtClean="0"/>
              <a:t>Public: procedures useful for ex or future </a:t>
            </a:r>
            <a:r>
              <a:rPr lang="en-US" sz="2400" dirty="0" err="1" smtClean="0"/>
              <a:t>MoP</a:t>
            </a:r>
            <a:endParaRPr lang="en-US" sz="2400" dirty="0" smtClean="0"/>
          </a:p>
          <a:p>
            <a:pPr lvl="1"/>
            <a:r>
              <a:rPr lang="en-US" sz="2400" dirty="0" smtClean="0"/>
              <a:t>Restricted: internal procedures</a:t>
            </a:r>
          </a:p>
        </p:txBody>
      </p:sp>
    </p:spTree>
    <p:extLst>
      <p:ext uri="{BB962C8B-B14F-4D97-AF65-F5344CB8AC3E}">
        <p14:creationId xmlns:p14="http://schemas.microsoft.com/office/powerpoint/2010/main" val="99269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4" y="-3195"/>
            <a:ext cx="9144584" cy="1117246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en-US" sz="3200" b="1" dirty="0"/>
              <a:t>Key </a:t>
            </a:r>
            <a:r>
              <a:rPr lang="en-US" sz="3200" b="1" dirty="0" smtClean="0"/>
              <a:t>modules</a:t>
            </a:r>
          </a:p>
          <a:p>
            <a:r>
              <a:rPr lang="en-US" dirty="0"/>
              <a:t>All the typical modules </a:t>
            </a:r>
            <a:r>
              <a:rPr lang="en-US" dirty="0" smtClean="0"/>
              <a:t>(some examples)</a:t>
            </a:r>
            <a:endParaRPr lang="en-US" dirty="0"/>
          </a:p>
          <a:p>
            <a:pPr lvl="1"/>
            <a:r>
              <a:rPr lang="en-US" dirty="0"/>
              <a:t>Views </a:t>
            </a:r>
            <a:r>
              <a:rPr lang="en-US" sz="2800" dirty="0">
                <a:sym typeface="Wingdings" panose="05000000000000000000" pitchFamily="2" charset="2"/>
              </a:rPr>
              <a:t> </a:t>
            </a:r>
            <a:r>
              <a:rPr lang="en-US" dirty="0" smtClean="0"/>
              <a:t>Drupal </a:t>
            </a:r>
            <a:r>
              <a:rPr lang="en-US" dirty="0"/>
              <a:t>can't live without it, allows the visualization of every data easily</a:t>
            </a:r>
          </a:p>
          <a:p>
            <a:pPr lvl="1"/>
            <a:r>
              <a:rPr lang="en-US" dirty="0" err="1"/>
              <a:t>Linkit</a:t>
            </a:r>
            <a:r>
              <a:rPr lang="en-US" dirty="0"/>
              <a:t> </a:t>
            </a:r>
            <a:r>
              <a:rPr lang="en-US" sz="2800" dirty="0">
                <a:sym typeface="Wingdings" panose="05000000000000000000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provides an easy interface for internal and external linking</a:t>
            </a:r>
          </a:p>
          <a:p>
            <a:pPr lvl="1"/>
            <a:r>
              <a:rPr lang="en-US" dirty="0"/>
              <a:t>Frequently Ask Questions </a:t>
            </a:r>
            <a:r>
              <a:rPr lang="en-US" sz="2800" dirty="0">
                <a:sym typeface="Wingdings" panose="05000000000000000000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offers an easy configuration of questions on the FAQ pages</a:t>
            </a:r>
          </a:p>
          <a:p>
            <a:r>
              <a:rPr lang="en-US" dirty="0"/>
              <a:t>CERN search </a:t>
            </a:r>
            <a:r>
              <a:rPr lang="en-US" sz="3200" dirty="0">
                <a:sym typeface="Wingdings" panose="05000000000000000000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provides </a:t>
            </a:r>
            <a:r>
              <a:rPr lang="en-US" dirty="0" smtClean="0"/>
              <a:t>relevant </a:t>
            </a:r>
            <a:r>
              <a:rPr lang="en-US" dirty="0"/>
              <a:t>results</a:t>
            </a:r>
          </a:p>
          <a:p>
            <a:pPr marL="36576" indent="0">
              <a:buNone/>
            </a:pP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03728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44" y="0"/>
            <a:ext cx="8514112" cy="6858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156176" y="188640"/>
            <a:ext cx="1008112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236296" y="188640"/>
            <a:ext cx="1592760" cy="36004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467544" y="6165304"/>
            <a:ext cx="648072" cy="36004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1189832" y="6165304"/>
            <a:ext cx="2158032" cy="36004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453852" y="548680"/>
            <a:ext cx="6782444" cy="36004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6156176" y="1074782"/>
            <a:ext cx="1540644" cy="30364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6156176" y="1518182"/>
            <a:ext cx="1540644" cy="13435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6156176" y="1363346"/>
            <a:ext cx="1540644" cy="15483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419510" y="1638524"/>
            <a:ext cx="1848234" cy="20630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419510" y="1908002"/>
            <a:ext cx="5520642" cy="29686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419510" y="3204146"/>
            <a:ext cx="5520642" cy="29686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419510" y="4451748"/>
            <a:ext cx="5416076" cy="138090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/>
          <p:cNvSpPr/>
          <p:nvPr/>
        </p:nvSpPr>
        <p:spPr>
          <a:xfrm>
            <a:off x="6044717" y="1794274"/>
            <a:ext cx="2784339" cy="105866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6044722" y="2941094"/>
            <a:ext cx="2784339" cy="105866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6060938" y="4046244"/>
            <a:ext cx="2784339" cy="103894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6044717" y="5087827"/>
            <a:ext cx="2784339" cy="86145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3422080" y="6165304"/>
            <a:ext cx="1221928" cy="36004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4714032" y="6165304"/>
            <a:ext cx="938088" cy="36004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14938" y="1112800"/>
            <a:ext cx="2168829" cy="34459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214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2" grpId="0" animBg="1"/>
    </p:bldLst>
  </p:timing>
</p:sld>
</file>

<file path=ppt/theme/theme1.xml><?xml version="1.0" encoding="utf-8"?>
<a:theme xmlns:a="http://schemas.openxmlformats.org/drawingml/2006/main" name="ThèmeCERN (2)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8381</TotalTime>
  <Words>260</Words>
  <Application>Microsoft Office PowerPoint</Application>
  <PresentationFormat>On-screen Show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ThèmeCERN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grange</dc:creator>
  <cp:lastModifiedBy>asolero</cp:lastModifiedBy>
  <cp:revision>225</cp:revision>
  <cp:lastPrinted>2014-10-01T09:33:49Z</cp:lastPrinted>
  <dcterms:created xsi:type="dcterms:W3CDTF">2012-01-16T13:56:18Z</dcterms:created>
  <dcterms:modified xsi:type="dcterms:W3CDTF">2014-10-30T13:03:28Z</dcterms:modified>
</cp:coreProperties>
</file>