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268" r:id="rId4"/>
    <p:sldId id="257" r:id="rId5"/>
    <p:sldId id="262" r:id="rId6"/>
    <p:sldId id="263" r:id="rId7"/>
    <p:sldId id="264" r:id="rId8"/>
    <p:sldId id="265" r:id="rId9"/>
    <p:sldId id="266" r:id="rId10"/>
    <p:sldId id="267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AB6FE8-F0D1-482E-815C-D48D3DCAAF5C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CBA6AC-388C-477C-9B9B-4545B9A5A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6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CBA6AC-388C-477C-9B9B-4545B9A5AE7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73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CBA6AC-388C-477C-9B9B-4545B9A5AE7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2573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0F927-179C-4FDC-A6E0-C3AE674D976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150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PX64:</a:t>
            </a:r>
            <a:r>
              <a:rPr lang="en-US" baseline="0" dirty="0" smtClean="0"/>
              <a:t> DCUM:</a:t>
            </a:r>
            <a:r>
              <a:rPr lang="en-US" dirty="0" smtClean="0"/>
              <a:t>16628.1770 m</a:t>
            </a:r>
          </a:p>
          <a:p>
            <a:r>
              <a:rPr lang="en-US" dirty="0" smtClean="0"/>
              <a:t>TANC.4R5</a:t>
            </a:r>
            <a:r>
              <a:rPr lang="en-US" baseline="0" dirty="0" smtClean="0"/>
              <a:t> in R571: DCUM: </a:t>
            </a:r>
            <a:r>
              <a:rPr lang="en-US" dirty="0" smtClean="0"/>
              <a:t>13471.8166 m</a:t>
            </a:r>
          </a:p>
          <a:p>
            <a:r>
              <a:rPr lang="en-US" dirty="0" smtClean="0"/>
              <a:t>TANC.4L5 in UJ53 (R532): DCUM: 13187.0666 m</a:t>
            </a:r>
          </a:p>
          <a:p>
            <a:endParaRPr lang="en-US" dirty="0" smtClean="0"/>
          </a:p>
          <a:p>
            <a:r>
              <a:rPr lang="en-US" dirty="0" smtClean="0"/>
              <a:t>Distance from PX64</a:t>
            </a:r>
            <a:r>
              <a:rPr lang="en-US" baseline="0" dirty="0" smtClean="0"/>
              <a:t> to </a:t>
            </a:r>
            <a:r>
              <a:rPr lang="en-US" dirty="0" smtClean="0"/>
              <a:t>TANC.4R5=3.156 km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Distance from PX64</a:t>
            </a:r>
            <a:r>
              <a:rPr lang="en-US" baseline="0" dirty="0" smtClean="0"/>
              <a:t> to </a:t>
            </a:r>
            <a:r>
              <a:rPr lang="en-US" dirty="0" smtClean="0"/>
              <a:t>TANC.4L5=3.441km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PX24:</a:t>
            </a:r>
            <a:r>
              <a:rPr lang="en-US" baseline="0" dirty="0" smtClean="0"/>
              <a:t> DCUM: </a:t>
            </a:r>
            <a:r>
              <a:rPr lang="en-US" dirty="0" smtClean="0"/>
              <a:t>3296.7504 m</a:t>
            </a:r>
          </a:p>
          <a:p>
            <a:r>
              <a:rPr lang="en-US" dirty="0" smtClean="0"/>
              <a:t>TANAL.4L1 IN RI132: DCUM: -142.3750m (LEFT OF IP1)</a:t>
            </a:r>
          </a:p>
          <a:p>
            <a:r>
              <a:rPr lang="en-US" dirty="0" smtClean="0"/>
              <a:t>TANAR.4R1</a:t>
            </a:r>
            <a:r>
              <a:rPr lang="en-US" baseline="0" dirty="0" smtClean="0"/>
              <a:t> IN RI171: DCUM: </a:t>
            </a:r>
            <a:r>
              <a:rPr lang="en-US" dirty="0" smtClean="0"/>
              <a:t>142.3750 m </a:t>
            </a:r>
          </a:p>
          <a:p>
            <a:endParaRPr lang="en-US" dirty="0" smtClean="0"/>
          </a:p>
          <a:p>
            <a:r>
              <a:rPr lang="en-US" dirty="0" smtClean="0"/>
              <a:t>Distance from PX24</a:t>
            </a:r>
            <a:r>
              <a:rPr lang="en-US" baseline="0" dirty="0" smtClean="0"/>
              <a:t> to </a:t>
            </a:r>
            <a:r>
              <a:rPr lang="en-US" dirty="0" smtClean="0"/>
              <a:t>TANAL.4L1= 3.439 km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Distance from PX24</a:t>
            </a:r>
            <a:r>
              <a:rPr lang="en-US" baseline="0" dirty="0" smtClean="0"/>
              <a:t> to </a:t>
            </a:r>
            <a:r>
              <a:rPr lang="en-US" dirty="0" smtClean="0"/>
              <a:t>TANC.4R1=3.154</a:t>
            </a:r>
            <a:r>
              <a:rPr lang="en-US" baseline="0" dirty="0" smtClean="0"/>
              <a:t> </a:t>
            </a:r>
            <a:r>
              <a:rPr lang="en-US" dirty="0" smtClean="0"/>
              <a:t>km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0F927-179C-4FDC-A6E0-C3AE674D976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796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0F927-179C-4FDC-A6E0-C3AE674D976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86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CBA6AC-388C-477C-9B9B-4545B9A5AE7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58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E0F8-BBF2-4489-B35A-C270418BD99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0D74-43F2-49C0-96E8-057B311FCA12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2135" y="223565"/>
            <a:ext cx="1421700" cy="13705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42950" y="23813"/>
            <a:ext cx="1421700" cy="137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660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E0F8-BBF2-4489-B35A-C270418BD99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0D74-43F2-49C0-96E8-057B311FC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737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E0F8-BBF2-4489-B35A-C270418BD99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0D74-43F2-49C0-96E8-057B311FC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911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E0F8-BBF2-4489-B35A-C270418BD99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0D74-43F2-49C0-96E8-057B311FC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889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72085" y="3337560"/>
            <a:ext cx="8640064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77400" y="1544812"/>
            <a:ext cx="8640064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7/6/2012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B3B3B">
                    <a:shade val="50000"/>
                  </a:srgbClr>
                </a:solidFill>
              </a:rPr>
              <a:t>11h LTEX Meeting - S. Bartolomé Jiménez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>
                <a:solidFill>
                  <a:srgbClr val="3B3B3B">
                    <a:shade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3B3B3B">
                  <a:shade val="50000"/>
                </a:srgbClr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9027" t="21884" r="7521" b="22292"/>
          <a:stretch>
            <a:fillRect/>
          </a:stretch>
        </p:blipFill>
        <p:spPr bwMode="auto">
          <a:xfrm>
            <a:off x="711200" y="76200"/>
            <a:ext cx="2438400" cy="336764"/>
          </a:xfrm>
          <a:prstGeom prst="rect">
            <a:avLst/>
          </a:prstGeom>
          <a:solidFill>
            <a:srgbClr val="F8A13A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3" name="Picture 6" descr="http://www.nsd-fusion.com/images/cern_logo_white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711201" cy="5163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92550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99568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7/6/2012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11h LTEX Meeting - S. Bartolomé Jiménez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>
                <a:solidFill>
                  <a:srgbClr val="3B3B3B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7231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583838"/>
            <a:ext cx="88392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485800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7/6/2012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11h LTEX Meeting - S. Bartolomé Jiménez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>
                <a:solidFill>
                  <a:srgbClr val="3B3B3B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90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7/6/2012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11h LTEX Meeting - S. Bartolomé Jiménez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>
                <a:solidFill>
                  <a:srgbClr val="3B3B3B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3562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86400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5486400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516912"/>
            <a:ext cx="5386917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516912"/>
            <a:ext cx="5389033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7/6/2012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11h LTEX Meeting - S. Bartolomé Jiménez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>
                <a:solidFill>
                  <a:srgbClr val="3B3B3B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0920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7/6/2012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lang="en-US" smtClean="0">
                <a:solidFill>
                  <a:srgbClr val="3B3B3B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11h LTEX Meeting - S. Bartolomé Jiménez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6708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7/6/2012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11h LTEX Meeting - S. Bartolomé Jiménez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>
                <a:solidFill>
                  <a:srgbClr val="3B3B3B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500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E0F8-BBF2-4489-B35A-C270418BD99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0D74-43F2-49C0-96E8-057B311FCA12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2135" y="223565"/>
            <a:ext cx="1421700" cy="13705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42950" y="23813"/>
            <a:ext cx="1421700" cy="137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0959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7/6/2012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11h LTEX Meeting - S. Bartolomé Jiménez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75264" y="6422065"/>
            <a:ext cx="1016000" cy="365125"/>
          </a:xfrm>
        </p:spPr>
        <p:txBody>
          <a:bodyPr/>
          <a:lstStyle/>
          <a:p>
            <a:fld id="{2AA957AF-53C0-420B-9C2D-77DB1416566C}" type="slidenum">
              <a:rPr lang="en-US" smtClean="0">
                <a:solidFill>
                  <a:srgbClr val="3B3B3B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154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20837" y="1019907"/>
            <a:ext cx="54864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422065"/>
            <a:ext cx="2844800" cy="365125"/>
          </a:xfrm>
        </p:spPr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7/6/2012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11h LTEX Meeting - S. Bartolomé Jiménez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>
                <a:solidFill>
                  <a:srgbClr val="3B3B3B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9864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7/6/2012</a:t>
            </a:r>
            <a:endParaRPr lang="en-US" dirty="0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11h LTEX Meeting - S. Bartolomé Jiménez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>
                <a:solidFill>
                  <a:srgbClr val="3B3B3B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6092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7/6/2012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11h LTEX Meeting - S. Bartolomé Jiménez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>
                <a:solidFill>
                  <a:srgbClr val="3B3B3B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105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E0F8-BBF2-4489-B35A-C270418BD99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0D74-43F2-49C0-96E8-057B311FC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819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E0F8-BBF2-4489-B35A-C270418BD99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0D74-43F2-49C0-96E8-057B311FC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061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E0F8-BBF2-4489-B35A-C270418BD99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0D74-43F2-49C0-96E8-057B311FC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955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E0F8-BBF2-4489-B35A-C270418BD99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0D74-43F2-49C0-96E8-057B311FC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527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E0F8-BBF2-4489-B35A-C270418BD99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0D74-43F2-49C0-96E8-057B311FC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2007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E0F8-BBF2-4489-B35A-C270418BD99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0D74-43F2-49C0-96E8-057B311FC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3885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E0F8-BBF2-4489-B35A-C270418BD99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0D74-43F2-49C0-96E8-057B311FC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433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4E0F8-BBF2-4489-B35A-C270418BD995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70D74-43F2-49C0-96E8-057B311FC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066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381000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7/6/2012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11h LTEX Meeting - S. Bartolomé Jiménez</a:t>
            </a:r>
            <a:endParaRPr lang="en-US" dirty="0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lang="en-US" smtClean="0">
                <a:solidFill>
                  <a:srgbClr val="3B3B3B">
                    <a:shade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3B3B3B">
                  <a:shade val="50000"/>
                </a:srgbClr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 l="9027" t="21884" r="7521" b="22292"/>
          <a:stretch>
            <a:fillRect/>
          </a:stretch>
        </p:blipFill>
        <p:spPr bwMode="auto">
          <a:xfrm>
            <a:off x="711200" y="76200"/>
            <a:ext cx="2438400" cy="336764"/>
          </a:xfrm>
          <a:prstGeom prst="rect">
            <a:avLst/>
          </a:prstGeom>
          <a:solidFill>
            <a:srgbClr val="F8A13A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5" name="Picture 6" descr="http://www.nsd-fusion.com/images/cern_logo_white.gif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" y="1"/>
            <a:ext cx="711201" cy="5163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5199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12.jpeg"/><Relationship Id="rId2" Type="http://schemas.openxmlformats.org/officeDocument/2006/relationships/video" Target="file:///\\cern.ch\dfs\Users\b\bravin\lhc\lumi\chamonix%25202006\LBL%2520Lumi%2520Detector.AVI" TargetMode="External"/><Relationship Id="rId1" Type="http://schemas.microsoft.com/office/2007/relationships/media" Target="file:///\\cern.ch\dfs\Users\b\bravin\lhc\lumi\chamonix%25202006\LBL%2520Lumi%2520Detector.AVI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461" y="1816171"/>
            <a:ext cx="7797460" cy="50418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8283" y="1550021"/>
            <a:ext cx="105936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</a:rPr>
              <a:t>TAXN AT P8, SOME CONSIDERATIONS TOWARDS CONCEPTUAL SPECIFICATION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61972" y="6488668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70C0"/>
                </a:solidFill>
              </a:rPr>
              <a:t>F. Sanchez Galan, WP8 meeting 4-11-14</a:t>
            </a:r>
            <a:endParaRPr lang="en-GB" sz="1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261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961972" y="6488668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F. Sanchez Galan, WP8 meeting 4-11-14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8682" y="643287"/>
            <a:ext cx="4728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</a:rPr>
              <a:t>TAXN- What to include, when?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48937" y="2141034"/>
            <a:ext cx="71925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Current lay-out is based on an independent absorber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BRAN is not included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LS2 or LS3 depending on what TAN?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252546" y="3958683"/>
            <a:ext cx="67576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IF LS2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Installation not trivial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Need to avoid hands-on during LS3, close equipment will change?  </a:t>
            </a:r>
          </a:p>
        </p:txBody>
      </p:sp>
    </p:spTree>
    <p:extLst>
      <p:ext uri="{BB962C8B-B14F-4D97-AF65-F5344CB8AC3E}">
        <p14:creationId xmlns:p14="http://schemas.microsoft.com/office/powerpoint/2010/main" val="501507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928519" y="6488668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70C0"/>
                </a:solidFill>
              </a:rPr>
              <a:t>F. Sanchez Galan, WP8 meeting 4-11-14</a:t>
            </a:r>
            <a:endParaRPr lang="en-GB" sz="1400" b="1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262" y="792718"/>
            <a:ext cx="8934450" cy="5695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96067" y="331053"/>
            <a:ext cx="4728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</a:rPr>
              <a:t>TAXN at P8 Timeline</a:t>
            </a:r>
            <a:endParaRPr lang="en-GB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743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Rappel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74676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sz="2100" dirty="0"/>
              <a:t>Four identical </a:t>
            </a:r>
          </a:p>
          <a:p>
            <a:pPr lvl="1">
              <a:buNone/>
            </a:pPr>
            <a:r>
              <a:rPr lang="en-US" sz="2100" dirty="0"/>
              <a:t>Neutral Beam Absorbers (TAN)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100" dirty="0"/>
              <a:t>First installation: TANC.4R5 (4-5 April 2006)</a:t>
            </a:r>
          </a:p>
          <a:p>
            <a:r>
              <a:rPr lang="en-US" sz="2100" dirty="0"/>
              <a:t>The TAN transport and installation was scheduled before the </a:t>
            </a:r>
            <a:r>
              <a:rPr lang="en-US" sz="2100" dirty="0" err="1"/>
              <a:t>cryomagnets</a:t>
            </a:r>
            <a:r>
              <a:rPr lang="en-US" sz="2100" dirty="0"/>
              <a:t> were installed in the concerned sectors.</a:t>
            </a:r>
            <a:r>
              <a:rPr lang="en-US" sz="2400" dirty="0"/>
              <a:t> </a:t>
            </a:r>
          </a:p>
          <a:p>
            <a:pPr>
              <a:buNone/>
            </a:pPr>
            <a:endParaRPr lang="en-US" sz="24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7/6/2012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3B3B3B">
                    <a:shade val="50000"/>
                  </a:srgbClr>
                </a:solidFill>
              </a:rPr>
              <a:t>11h LTEX Meeting - S. Bartolomé Jiménez</a:t>
            </a:r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>
                <a:solidFill>
                  <a:srgbClr val="3B3B3B">
                    <a:shade val="50000"/>
                  </a:srgbClr>
                </a:solidFill>
              </a:rPr>
              <a:pPr/>
              <a:t>3</a:t>
            </a:fld>
            <a:endParaRPr lang="en-US">
              <a:solidFill>
                <a:srgbClr val="3B3B3B">
                  <a:shade val="50000"/>
                </a:srgb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905001" y="3352800"/>
          <a:ext cx="8458201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990600"/>
                <a:gridCol w="1066800"/>
                <a:gridCol w="1143000"/>
                <a:gridCol w="1927336"/>
                <a:gridCol w="1166130"/>
                <a:gridCol w="1097535"/>
              </a:tblGrid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Official</a:t>
                      </a:r>
                      <a:r>
                        <a:rPr lang="en-US" sz="1200" baseline="0" dirty="0" smtClean="0"/>
                        <a:t> name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Location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Beam</a:t>
                      </a:r>
                      <a:r>
                        <a:rPr lang="en-US" sz="1200" baseline="0" dirty="0" smtClean="0"/>
                        <a:t> height (mm)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Tunnel access shaft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Average</a:t>
                      </a:r>
                      <a:r>
                        <a:rPr lang="en-US" sz="1200" baseline="0" dirty="0" smtClean="0"/>
                        <a:t> t</a:t>
                      </a:r>
                      <a:r>
                        <a:rPr lang="en-US" sz="1200" dirty="0" smtClean="0"/>
                        <a:t>ravel</a:t>
                      </a:r>
                      <a:r>
                        <a:rPr lang="en-US" sz="1200" baseline="0" dirty="0" smtClean="0"/>
                        <a:t> d</a:t>
                      </a:r>
                      <a:r>
                        <a:rPr lang="en-US" sz="1200" dirty="0" smtClean="0"/>
                        <a:t>istance</a:t>
                      </a:r>
                    </a:p>
                    <a:p>
                      <a:pPr algn="ctr"/>
                      <a:r>
                        <a:rPr lang="en-US" sz="1200" dirty="0" smtClean="0"/>
                        <a:t>(km)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Dcum</a:t>
                      </a:r>
                      <a:r>
                        <a:rPr lang="en-US" sz="1200" dirty="0" smtClean="0"/>
                        <a:t> (Start) (m)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Dcum</a:t>
                      </a:r>
                      <a:r>
                        <a:rPr lang="en-US" sz="1200" dirty="0" smtClean="0"/>
                        <a:t> (End)</a:t>
                      </a:r>
                    </a:p>
                    <a:p>
                      <a:pPr algn="ctr"/>
                      <a:r>
                        <a:rPr lang="en-US" sz="1200" dirty="0" smtClean="0"/>
                        <a:t>(m)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TANC.4R5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R571 (5R)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950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PX64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13469.6916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13473.9416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TANC.4L5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UJ53 (5L)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950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PX64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13184.9416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13189.1916 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TANAL.4L1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RI132 (1L)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PX24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26514.3832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26518.6332 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TANAR.4R1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RI171 (1R)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PX24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140.25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144.50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TAN_iso (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833605"/>
            <a:ext cx="3886200" cy="2512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961972" y="6488668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0070C0"/>
                </a:solidFill>
              </a:rPr>
              <a:t>F. Sanchez Galan, WP8 meeting 4-11-14</a:t>
            </a:r>
            <a:endParaRPr lang="en-GB" sz="1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21579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7"/>
          <p:cNvSpPr txBox="1">
            <a:spLocks noChangeArrowheads="1"/>
          </p:cNvSpPr>
          <p:nvPr/>
        </p:nvSpPr>
        <p:spPr bwMode="auto">
          <a:xfrm>
            <a:off x="3710557" y="885826"/>
            <a:ext cx="439575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each TAN </a:t>
            </a:r>
          </a:p>
          <a:p>
            <a:pPr algn="ctr" eaLnBrk="1" hangingPunct="1"/>
            <a:r>
              <a:rPr lang="en-GB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 slot with 10 movable Cu bars</a:t>
            </a:r>
          </a:p>
        </p:txBody>
      </p:sp>
      <p:sp>
        <p:nvSpPr>
          <p:cNvPr id="4" name="Line 38"/>
          <p:cNvSpPr>
            <a:spLocks noChangeShapeType="1"/>
          </p:cNvSpPr>
          <p:nvPr/>
        </p:nvSpPr>
        <p:spPr bwMode="auto">
          <a:xfrm flipV="1">
            <a:off x="3143251" y="1574800"/>
            <a:ext cx="587927" cy="198438"/>
          </a:xfrm>
          <a:prstGeom prst="line">
            <a:avLst/>
          </a:prstGeom>
          <a:noFill/>
          <a:ln w="28575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pic>
        <p:nvPicPr>
          <p:cNvPr id="6" name="Picture 40" descr="TAN_iso (2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9" y="2312988"/>
            <a:ext cx="4084637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1"/>
          <p:cNvSpPr>
            <a:spLocks noChangeShapeType="1"/>
          </p:cNvSpPr>
          <p:nvPr/>
        </p:nvSpPr>
        <p:spPr bwMode="auto">
          <a:xfrm>
            <a:off x="3143250" y="1773238"/>
            <a:ext cx="0" cy="1439862"/>
          </a:xfrm>
          <a:prstGeom prst="line">
            <a:avLst/>
          </a:prstGeom>
          <a:noFill/>
          <a:ln w="38100" cap="sq">
            <a:solidFill>
              <a:srgbClr val="FF0000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" name="Rectangle 42"/>
          <p:cNvSpPr>
            <a:spLocks noChangeArrowheads="1"/>
          </p:cNvSpPr>
          <p:nvPr/>
        </p:nvSpPr>
        <p:spPr bwMode="auto">
          <a:xfrm>
            <a:off x="4116389" y="6129339"/>
            <a:ext cx="396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000">
                <a:solidFill>
                  <a:srgbClr val="0000FF"/>
                </a:solidFill>
              </a:rPr>
              <a:t>Possibility to add instrumentation</a:t>
            </a:r>
            <a:r>
              <a:rPr lang="en-GB" sz="2000">
                <a:solidFill>
                  <a:schemeClr val="folHlink"/>
                </a:solidFill>
              </a:rPr>
              <a:t> </a:t>
            </a:r>
          </a:p>
        </p:txBody>
      </p:sp>
      <p:sp>
        <p:nvSpPr>
          <p:cNvPr id="9" name="AutoShape 43"/>
          <p:cNvSpPr>
            <a:spLocks noChangeArrowheads="1"/>
          </p:cNvSpPr>
          <p:nvPr/>
        </p:nvSpPr>
        <p:spPr bwMode="auto">
          <a:xfrm>
            <a:off x="5808663" y="4868864"/>
            <a:ext cx="431800" cy="865187"/>
          </a:xfrm>
          <a:prstGeom prst="downArrow">
            <a:avLst>
              <a:gd name="adj1" fmla="val 50000"/>
              <a:gd name="adj2" fmla="val 50092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rgbClr val="0000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" name="Picture 44" descr="Cubarr-6c"/>
          <p:cNvPicPr>
            <a:picLocks noChangeAspect="1" noChangeArrowheads="1"/>
          </p:cNvPicPr>
          <p:nvPr/>
        </p:nvPicPr>
        <p:blipFill>
          <a:blip r:embed="rId3">
            <a:lum bright="46000" contras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313" y="2060575"/>
            <a:ext cx="3740150" cy="306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45"/>
          <p:cNvSpPr>
            <a:spLocks noChangeShapeType="1"/>
          </p:cNvSpPr>
          <p:nvPr/>
        </p:nvSpPr>
        <p:spPr bwMode="auto">
          <a:xfrm>
            <a:off x="7932738" y="1773238"/>
            <a:ext cx="0" cy="13319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Text Box 46"/>
          <p:cNvSpPr txBox="1">
            <a:spLocks noChangeArrowheads="1"/>
          </p:cNvSpPr>
          <p:nvPr/>
        </p:nvSpPr>
        <p:spPr bwMode="auto">
          <a:xfrm>
            <a:off x="1524001" y="5084763"/>
            <a:ext cx="22145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/>
              <a:t>Slot : l1000 x w95 x h605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38529" y="116632"/>
            <a:ext cx="6882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Location in LHC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24000" y="6642556"/>
            <a:ext cx="9144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100" dirty="0">
                <a:solidFill>
                  <a:srgbClr val="FFFFFF"/>
                </a:solidFill>
                <a:latin typeface="Verdana" pitchFamily="34" charset="0"/>
              </a:rPr>
              <a:t>TAN study group, 21/09/2012	                        A. L. </a:t>
            </a:r>
            <a:r>
              <a:rPr lang="en-US" sz="1100" dirty="0">
                <a:solidFill>
                  <a:srgbClr val="FFFFFF"/>
                </a:solidFill>
                <a:latin typeface="Verdana" pitchFamily="34" charset="0"/>
              </a:rPr>
              <a:t>Perrot			                       </a:t>
            </a:r>
            <a:r>
              <a:rPr lang="en-US" sz="1100" dirty="0">
                <a:solidFill>
                  <a:srgbClr val="FFFFFF"/>
                </a:solidFill>
                <a:latin typeface="Verdana" pitchFamily="34" charset="0"/>
              </a:rPr>
              <a:t>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961972" y="6488668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0070C0"/>
                </a:solidFill>
              </a:rPr>
              <a:t>F. Sanchez Galan, WP8 meeting 4-11-14</a:t>
            </a:r>
            <a:endParaRPr lang="en-GB" sz="1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63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3"/>
          <p:cNvGrpSpPr>
            <a:grpSpLocks/>
          </p:cNvGrpSpPr>
          <p:nvPr/>
        </p:nvGrpSpPr>
        <p:grpSpPr bwMode="auto">
          <a:xfrm>
            <a:off x="2203617" y="1057564"/>
            <a:ext cx="7771787" cy="3542312"/>
            <a:chOff x="-177" y="502"/>
            <a:chExt cx="6114" cy="2924"/>
          </a:xfrm>
        </p:grpSpPr>
        <p:grpSp>
          <p:nvGrpSpPr>
            <p:cNvPr id="5" name="Group 79"/>
            <p:cNvGrpSpPr>
              <a:grpSpLocks/>
            </p:cNvGrpSpPr>
            <p:nvPr/>
          </p:nvGrpSpPr>
          <p:grpSpPr bwMode="auto">
            <a:xfrm>
              <a:off x="-177" y="1052"/>
              <a:ext cx="2895" cy="2374"/>
              <a:chOff x="-177" y="1052"/>
              <a:chExt cx="2895" cy="2374"/>
            </a:xfrm>
          </p:grpSpPr>
          <p:pic>
            <p:nvPicPr>
              <p:cNvPr id="23" name="Picture 19" descr="TAN-pt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6" y="1464"/>
                <a:ext cx="2494" cy="1876"/>
              </a:xfrm>
              <a:prstGeom prst="rect">
                <a:avLst/>
              </a:prstGeom>
              <a:noFill/>
            </p:spPr>
          </p:pic>
          <p:sp>
            <p:nvSpPr>
              <p:cNvPr id="24" name="Rectangle 23"/>
              <p:cNvSpPr>
                <a:spLocks noChangeArrowheads="1"/>
              </p:cNvSpPr>
              <p:nvPr/>
            </p:nvSpPr>
            <p:spPr bwMode="auto">
              <a:xfrm>
                <a:off x="1441" y="1374"/>
                <a:ext cx="1131" cy="24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Rectangle 30"/>
              <p:cNvSpPr>
                <a:spLocks noChangeArrowheads="1"/>
              </p:cNvSpPr>
              <p:nvPr/>
            </p:nvSpPr>
            <p:spPr bwMode="auto">
              <a:xfrm>
                <a:off x="1554" y="1800"/>
                <a:ext cx="550" cy="164"/>
              </a:xfrm>
              <a:prstGeom prst="rect">
                <a:avLst/>
              </a:prstGeom>
              <a:solidFill>
                <a:schemeClr val="bg1"/>
              </a:solidFill>
              <a:ln w="12700" cap="sq">
                <a:solidFill>
                  <a:schemeClr val="bg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Oval 20"/>
              <p:cNvSpPr>
                <a:spLocks noChangeArrowheads="1"/>
              </p:cNvSpPr>
              <p:nvPr/>
            </p:nvSpPr>
            <p:spPr bwMode="auto">
              <a:xfrm>
                <a:off x="1790" y="2334"/>
                <a:ext cx="217" cy="246"/>
              </a:xfrm>
              <a:prstGeom prst="ellips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Oval 21"/>
              <p:cNvSpPr>
                <a:spLocks noChangeArrowheads="1"/>
              </p:cNvSpPr>
              <p:nvPr/>
            </p:nvSpPr>
            <p:spPr bwMode="auto">
              <a:xfrm>
                <a:off x="1654" y="2238"/>
                <a:ext cx="135" cy="246"/>
              </a:xfrm>
              <a:prstGeom prst="ellips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Oval 22"/>
              <p:cNvSpPr>
                <a:spLocks noChangeArrowheads="1"/>
              </p:cNvSpPr>
              <p:nvPr/>
            </p:nvSpPr>
            <p:spPr bwMode="auto">
              <a:xfrm>
                <a:off x="1438" y="2173"/>
                <a:ext cx="216" cy="246"/>
              </a:xfrm>
              <a:prstGeom prst="ellipse">
                <a:avLst/>
              </a:prstGeom>
              <a:noFill/>
              <a:ln w="38100">
                <a:solidFill>
                  <a:srgbClr val="3399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endParaRPr lang="en-GB">
                  <a:solidFill>
                    <a:srgbClr val="D60093"/>
                  </a:solidFill>
                </a:endParaRPr>
              </a:p>
            </p:txBody>
          </p:sp>
          <p:sp>
            <p:nvSpPr>
              <p:cNvPr id="29" name="Text Box 25"/>
              <p:cNvSpPr txBox="1">
                <a:spLocks noChangeArrowheads="1"/>
              </p:cNvSpPr>
              <p:nvPr/>
            </p:nvSpPr>
            <p:spPr bwMode="auto">
              <a:xfrm>
                <a:off x="2009" y="1326"/>
                <a:ext cx="709" cy="2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n-US" sz="1200" b="1" dirty="0" err="1">
                    <a:solidFill>
                      <a:srgbClr val="0066FF"/>
                    </a:solidFill>
                  </a:rPr>
                  <a:t>LHCf</a:t>
                </a:r>
                <a:endParaRPr lang="en-GB" sz="1200" b="1" dirty="0">
                  <a:solidFill>
                    <a:srgbClr val="0066FF"/>
                  </a:solidFill>
                </a:endParaRPr>
              </a:p>
            </p:txBody>
          </p:sp>
          <p:sp>
            <p:nvSpPr>
              <p:cNvPr id="30" name="Line 27"/>
              <p:cNvSpPr>
                <a:spLocks noChangeShapeType="1"/>
              </p:cNvSpPr>
              <p:nvPr/>
            </p:nvSpPr>
            <p:spPr bwMode="auto">
              <a:xfrm>
                <a:off x="1364" y="1729"/>
                <a:ext cx="178" cy="396"/>
              </a:xfrm>
              <a:prstGeom prst="line">
                <a:avLst/>
              </a:prstGeom>
              <a:noFill/>
              <a:ln w="9525">
                <a:solidFill>
                  <a:srgbClr val="339933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Line 28"/>
              <p:cNvSpPr>
                <a:spLocks noChangeShapeType="1"/>
              </p:cNvSpPr>
              <p:nvPr/>
            </p:nvSpPr>
            <p:spPr bwMode="auto">
              <a:xfrm>
                <a:off x="1733" y="2064"/>
                <a:ext cx="0" cy="167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Line 29"/>
              <p:cNvSpPr>
                <a:spLocks noChangeShapeType="1"/>
              </p:cNvSpPr>
              <p:nvPr/>
            </p:nvSpPr>
            <p:spPr bwMode="auto">
              <a:xfrm flipH="1">
                <a:off x="1968" y="2127"/>
                <a:ext cx="214" cy="238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33" name="Picture 31" descr="LHCf_190106_image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31352" r="24739"/>
              <a:stretch>
                <a:fillRect/>
              </a:stretch>
            </p:blipFill>
            <p:spPr bwMode="auto">
              <a:xfrm>
                <a:off x="2123" y="1625"/>
                <a:ext cx="326" cy="505"/>
              </a:xfrm>
              <a:prstGeom prst="rect">
                <a:avLst/>
              </a:prstGeom>
              <a:noFill/>
            </p:spPr>
          </p:pic>
          <p:pic>
            <p:nvPicPr>
              <p:cNvPr id="34" name="LBL Lumi Detector.AVI">
                <a:hlinkClick r:id="" action="ppaction://media"/>
              </p:cNvPr>
              <p:cNvPicPr>
                <a:picLocks noRot="1" noChangeAspect="1" noChangeArrowheads="1"/>
              </p:cNvPicPr>
              <p:nvPr>
                <a:videoFile r:link="rId2"/>
                <p:extLst>
                  <p:ext uri="{DAA4B4D4-6D71-4841-9C94-3DE7FCFB9230}">
                    <p14:media xmlns:p14="http://schemas.microsoft.com/office/powerpoint/2010/main" r:link="rId1"/>
                  </p:ext>
                </p:extLst>
              </p:nvPr>
            </p:nvPicPr>
            <p:blipFill>
              <a:blip r:embed="rId6" cstate="print"/>
              <a:srcRect l="35625" t="7500" r="40001" b="17500"/>
              <a:stretch>
                <a:fillRect/>
              </a:stretch>
            </p:blipFill>
            <p:spPr bwMode="auto">
              <a:xfrm>
                <a:off x="1636" y="1541"/>
                <a:ext cx="205" cy="5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5" name="Picture 36" descr="ATLAS-symbol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149" y="1374"/>
                <a:ext cx="177" cy="470"/>
              </a:xfrm>
              <a:prstGeom prst="rect">
                <a:avLst/>
              </a:prstGeom>
              <a:noFill/>
              <a:ln w="19050">
                <a:solidFill>
                  <a:srgbClr val="008000"/>
                </a:solidFill>
                <a:miter lim="800000"/>
                <a:headEnd/>
                <a:tailEnd/>
              </a:ln>
            </p:spPr>
          </p:pic>
          <p:sp>
            <p:nvSpPr>
              <p:cNvPr id="36" name="Text Box 23"/>
              <p:cNvSpPr txBox="1">
                <a:spLocks noChangeArrowheads="1"/>
              </p:cNvSpPr>
              <p:nvPr/>
            </p:nvSpPr>
            <p:spPr bwMode="auto">
              <a:xfrm>
                <a:off x="817" y="1052"/>
                <a:ext cx="1107" cy="2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n-US" sz="1200" b="1" dirty="0">
                    <a:solidFill>
                      <a:srgbClr val="009900"/>
                    </a:solidFill>
                  </a:rPr>
                  <a:t>ATLAS ZDC</a:t>
                </a:r>
                <a:endParaRPr lang="en-GB" sz="1200" b="1" dirty="0">
                  <a:solidFill>
                    <a:srgbClr val="009900"/>
                  </a:solidFill>
                </a:endParaRPr>
              </a:p>
            </p:txBody>
          </p:sp>
          <p:sp>
            <p:nvSpPr>
              <p:cNvPr id="37" name="Text Box 24"/>
              <p:cNvSpPr txBox="1">
                <a:spLocks noChangeArrowheads="1"/>
              </p:cNvSpPr>
              <p:nvPr/>
            </p:nvSpPr>
            <p:spPr bwMode="auto">
              <a:xfrm>
                <a:off x="1413" y="1326"/>
                <a:ext cx="700" cy="2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n-US" sz="1200" b="1" dirty="0">
                    <a:solidFill>
                      <a:srgbClr val="FF0000"/>
                    </a:solidFill>
                  </a:rPr>
                  <a:t>BRAN</a:t>
                </a:r>
                <a:endParaRPr lang="en-GB" sz="12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8" name="Text Box 39"/>
              <p:cNvSpPr txBox="1">
                <a:spLocks noChangeArrowheads="1"/>
              </p:cNvSpPr>
              <p:nvPr/>
            </p:nvSpPr>
            <p:spPr bwMode="auto">
              <a:xfrm>
                <a:off x="-177" y="2943"/>
                <a:ext cx="1326" cy="483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solidFill>
                      <a:srgbClr val="FF0000"/>
                    </a:solidFill>
                  </a:rPr>
                  <a:t>TAN  detectors </a:t>
                </a:r>
              </a:p>
              <a:p>
                <a:r>
                  <a:rPr lang="en-US" sz="1600" b="1" dirty="0">
                    <a:solidFill>
                      <a:srgbClr val="FF0000"/>
                    </a:solidFill>
                  </a:rPr>
                  <a:t> Point </a:t>
                </a:r>
                <a:r>
                  <a:rPr lang="en-US" sz="1600" b="1" dirty="0">
                    <a:solidFill>
                      <a:srgbClr val="FF0000"/>
                    </a:solidFill>
                  </a:rPr>
                  <a:t>1</a:t>
                </a:r>
              </a:p>
            </p:txBody>
          </p:sp>
        </p:grpSp>
        <p:grpSp>
          <p:nvGrpSpPr>
            <p:cNvPr id="6" name="Group 80"/>
            <p:cNvGrpSpPr>
              <a:grpSpLocks/>
            </p:cNvGrpSpPr>
            <p:nvPr/>
          </p:nvGrpSpPr>
          <p:grpSpPr bwMode="auto">
            <a:xfrm>
              <a:off x="2860" y="502"/>
              <a:ext cx="3077" cy="2919"/>
              <a:chOff x="2860" y="502"/>
              <a:chExt cx="3077" cy="2919"/>
            </a:xfrm>
          </p:grpSpPr>
          <p:grpSp>
            <p:nvGrpSpPr>
              <p:cNvPr id="7" name="Group 68"/>
              <p:cNvGrpSpPr>
                <a:grpSpLocks/>
              </p:cNvGrpSpPr>
              <p:nvPr/>
            </p:nvGrpSpPr>
            <p:grpSpPr bwMode="auto">
              <a:xfrm>
                <a:off x="3175" y="1390"/>
                <a:ext cx="2494" cy="1944"/>
                <a:chOff x="3039" y="2115"/>
                <a:chExt cx="2494" cy="1944"/>
              </a:xfrm>
            </p:grpSpPr>
            <p:pic>
              <p:nvPicPr>
                <p:cNvPr id="20" name="Picture 45" descr="TAN-pt1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 flipH="1">
                  <a:off x="3039" y="2183"/>
                  <a:ext cx="2494" cy="1876"/>
                </a:xfrm>
                <a:prstGeom prst="rect">
                  <a:avLst/>
                </a:prstGeom>
                <a:noFill/>
              </p:spPr>
            </p:pic>
            <p:sp>
              <p:nvSpPr>
                <p:cNvPr id="21" name="Rectangle 47"/>
                <p:cNvSpPr>
                  <a:spLocks noChangeArrowheads="1"/>
                </p:cNvSpPr>
                <p:nvPr/>
              </p:nvSpPr>
              <p:spPr bwMode="auto">
                <a:xfrm>
                  <a:off x="4547" y="2684"/>
                  <a:ext cx="550" cy="164"/>
                </a:xfrm>
                <a:prstGeom prst="rect">
                  <a:avLst/>
                </a:prstGeom>
                <a:solidFill>
                  <a:schemeClr val="bg1"/>
                </a:solidFill>
                <a:ln w="12700" cap="sq">
                  <a:solidFill>
                    <a:schemeClr val="bg1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Rectangle 67"/>
                <p:cNvSpPr>
                  <a:spLocks noChangeArrowheads="1"/>
                </p:cNvSpPr>
                <p:nvPr/>
              </p:nvSpPr>
              <p:spPr bwMode="auto">
                <a:xfrm>
                  <a:off x="3311" y="2115"/>
                  <a:ext cx="907" cy="544"/>
                </a:xfrm>
                <a:prstGeom prst="rect">
                  <a:avLst/>
                </a:prstGeom>
                <a:solidFill>
                  <a:schemeClr val="bg1"/>
                </a:solidFill>
                <a:ln w="12700" cap="sq">
                  <a:solidFill>
                    <a:schemeClr val="bg1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" name="Text Box 60"/>
              <p:cNvSpPr txBox="1">
                <a:spLocks noChangeArrowheads="1"/>
              </p:cNvSpPr>
              <p:nvPr/>
            </p:nvSpPr>
            <p:spPr bwMode="auto">
              <a:xfrm>
                <a:off x="4702" y="2938"/>
                <a:ext cx="1235" cy="483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solidFill>
                      <a:srgbClr val="0033CC"/>
                    </a:solidFill>
                  </a:rPr>
                  <a:t>TAN detectors</a:t>
                </a:r>
              </a:p>
              <a:p>
                <a:r>
                  <a:rPr lang="en-US" sz="1600" b="1" dirty="0">
                    <a:solidFill>
                      <a:srgbClr val="0033CC"/>
                    </a:solidFill>
                  </a:rPr>
                  <a:t> Point </a:t>
                </a:r>
                <a:r>
                  <a:rPr lang="en-US" sz="1600" b="1" dirty="0">
                    <a:solidFill>
                      <a:srgbClr val="0033CC"/>
                    </a:solidFill>
                  </a:rPr>
                  <a:t>5</a:t>
                </a:r>
              </a:p>
            </p:txBody>
          </p:sp>
          <p:sp>
            <p:nvSpPr>
              <p:cNvPr id="9" name="Text Box 58"/>
              <p:cNvSpPr txBox="1">
                <a:spLocks noChangeArrowheads="1"/>
              </p:cNvSpPr>
              <p:nvPr/>
            </p:nvSpPr>
            <p:spPr bwMode="auto">
              <a:xfrm>
                <a:off x="4006" y="869"/>
                <a:ext cx="468" cy="2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>
                    <a:solidFill>
                      <a:srgbClr val="00B485"/>
                    </a:solidFill>
                    <a:latin typeface="Comic Sans MS" pitchFamily="66" charset="0"/>
                  </a:rPr>
                  <a:t>HCAL</a:t>
                </a:r>
                <a:endParaRPr lang="en-GB" sz="1200" b="1" dirty="0">
                  <a:solidFill>
                    <a:srgbClr val="00B485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" name="Text Box 59"/>
              <p:cNvSpPr txBox="1">
                <a:spLocks noChangeArrowheads="1"/>
              </p:cNvSpPr>
              <p:nvPr/>
            </p:nvSpPr>
            <p:spPr bwMode="auto">
              <a:xfrm>
                <a:off x="3405" y="1052"/>
                <a:ext cx="493" cy="2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sz="1200" b="1" dirty="0">
                    <a:solidFill>
                      <a:srgbClr val="FF0000"/>
                    </a:solidFill>
                  </a:rPr>
                  <a:t>BRAN</a:t>
                </a:r>
                <a:endParaRPr lang="en-GB" sz="1200" b="1" dirty="0">
                  <a:solidFill>
                    <a:srgbClr val="FF0000"/>
                  </a:solidFill>
                </a:endParaRPr>
              </a:p>
            </p:txBody>
          </p:sp>
          <p:pic>
            <p:nvPicPr>
              <p:cNvPr id="11" name="Picture 62" descr="CMS_ZDC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l="10435" t="11577" r="15363" b="13429"/>
              <a:stretch>
                <a:fillRect/>
              </a:stretch>
            </p:blipFill>
            <p:spPr bwMode="auto">
              <a:xfrm>
                <a:off x="3402" y="1340"/>
                <a:ext cx="909" cy="7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LBL Lumi Detector.AVI">
                <a:hlinkClick r:id="" action="ppaction://media"/>
              </p:cNvPr>
              <p:cNvPicPr>
                <a:picLocks noRot="1" noChangeAspect="1" noChangeArrowheads="1"/>
              </p:cNvPicPr>
              <p:nvPr>
                <a:videoFile r:link="rId2"/>
                <p:extLst>
                  <p:ext uri="{DAA4B4D4-6D71-4841-9C94-3DE7FCFB9230}">
                    <p14:media xmlns:p14="http://schemas.microsoft.com/office/powerpoint/2010/main" r:link="rId1"/>
                  </p:ext>
                </p:extLst>
              </p:nvPr>
            </p:nvPicPr>
            <p:blipFill>
              <a:blip r:embed="rId9" cstate="print"/>
              <a:srcRect l="35625" t="7500" r="40001" b="17500"/>
              <a:stretch>
                <a:fillRect/>
              </a:stretch>
            </p:blipFill>
            <p:spPr bwMode="auto">
              <a:xfrm>
                <a:off x="3501" y="1439"/>
                <a:ext cx="119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" name="Text Box 69"/>
              <p:cNvSpPr txBox="1">
                <a:spLocks noChangeArrowheads="1"/>
              </p:cNvSpPr>
              <p:nvPr/>
            </p:nvSpPr>
            <p:spPr bwMode="auto">
              <a:xfrm>
                <a:off x="2860" y="869"/>
                <a:ext cx="727" cy="2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 eaLnBrk="1" hangingPunct="1"/>
                <a:r>
                  <a:rPr lang="en-US" sz="1200" b="1" dirty="0">
                    <a:solidFill>
                      <a:srgbClr val="0000FF"/>
                    </a:solidFill>
                    <a:latin typeface="Comic Sans MS" pitchFamily="66" charset="0"/>
                  </a:rPr>
                  <a:t>ECAL</a:t>
                </a:r>
                <a:endParaRPr lang="en-GB" sz="1200" b="1" dirty="0">
                  <a:solidFill>
                    <a:srgbClr val="0000FF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4" name="Text Box 70"/>
              <p:cNvSpPr txBox="1">
                <a:spLocks noChangeArrowheads="1"/>
              </p:cNvSpPr>
              <p:nvPr/>
            </p:nvSpPr>
            <p:spPr bwMode="auto">
              <a:xfrm>
                <a:off x="3286" y="502"/>
                <a:ext cx="936" cy="229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sz="1200" b="1" dirty="0"/>
                  <a:t>CMS ZDC</a:t>
                </a:r>
              </a:p>
            </p:txBody>
          </p:sp>
          <p:sp>
            <p:nvSpPr>
              <p:cNvPr id="15" name="Line 71"/>
              <p:cNvSpPr>
                <a:spLocks noChangeShapeType="1"/>
              </p:cNvSpPr>
              <p:nvPr/>
            </p:nvSpPr>
            <p:spPr bwMode="auto">
              <a:xfrm flipH="1">
                <a:off x="3371" y="777"/>
                <a:ext cx="170" cy="183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triangle" w="sm" len="sm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6" name="Line 72"/>
              <p:cNvSpPr>
                <a:spLocks noChangeShapeType="1"/>
              </p:cNvSpPr>
              <p:nvPr/>
            </p:nvSpPr>
            <p:spPr bwMode="auto">
              <a:xfrm>
                <a:off x="3881" y="777"/>
                <a:ext cx="165" cy="172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triangle" w="sm" len="sm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7" name="Oval 74"/>
              <p:cNvSpPr>
                <a:spLocks noChangeArrowheads="1"/>
              </p:cNvSpPr>
              <p:nvPr/>
            </p:nvSpPr>
            <p:spPr bwMode="auto">
              <a:xfrm>
                <a:off x="3764" y="2297"/>
                <a:ext cx="137" cy="295"/>
              </a:xfrm>
              <a:prstGeom prst="ellipse">
                <a:avLst/>
              </a:prstGeom>
              <a:noFill/>
              <a:ln w="28575" cap="sq">
                <a:solidFill>
                  <a:srgbClr val="0000FF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Oval 75"/>
              <p:cNvSpPr>
                <a:spLocks noChangeArrowheads="1"/>
              </p:cNvSpPr>
              <p:nvPr/>
            </p:nvSpPr>
            <p:spPr bwMode="auto">
              <a:xfrm>
                <a:off x="3901" y="2251"/>
                <a:ext cx="181" cy="295"/>
              </a:xfrm>
              <a:prstGeom prst="ellipse">
                <a:avLst/>
              </a:prstGeom>
              <a:noFill/>
              <a:ln w="28575" cap="sq">
                <a:solidFill>
                  <a:srgbClr val="FF33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Oval 76"/>
              <p:cNvSpPr>
                <a:spLocks noChangeArrowheads="1"/>
              </p:cNvSpPr>
              <p:nvPr/>
            </p:nvSpPr>
            <p:spPr bwMode="auto">
              <a:xfrm>
                <a:off x="4059" y="2161"/>
                <a:ext cx="295" cy="340"/>
              </a:xfrm>
              <a:prstGeom prst="ellipse">
                <a:avLst/>
              </a:prstGeom>
              <a:noFill/>
              <a:ln w="28575" cap="sq">
                <a:solidFill>
                  <a:srgbClr val="00B485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/>
                <a:endParaRPr lang="en-GB">
                  <a:solidFill>
                    <a:srgbClr val="006600"/>
                  </a:solidFill>
                </a:endParaRPr>
              </a:p>
            </p:txBody>
          </p:sp>
        </p:grpSp>
      </p:grpSp>
      <p:sp>
        <p:nvSpPr>
          <p:cNvPr id="40" name="TextBox 39"/>
          <p:cNvSpPr txBox="1"/>
          <p:nvPr/>
        </p:nvSpPr>
        <p:spPr>
          <a:xfrm>
            <a:off x="2438529" y="116632"/>
            <a:ext cx="6882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Location in LHC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9" name="Text Box 39"/>
          <p:cNvSpPr txBox="1">
            <a:spLocks noChangeArrowheads="1"/>
          </p:cNvSpPr>
          <p:nvPr/>
        </p:nvSpPr>
        <p:spPr bwMode="auto">
          <a:xfrm>
            <a:off x="2180657" y="5677195"/>
            <a:ext cx="442941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b="1" dirty="0" err="1">
                <a:solidFill>
                  <a:srgbClr val="0000FF"/>
                </a:solidFill>
              </a:rPr>
              <a:t>LHCf</a:t>
            </a:r>
            <a:r>
              <a:rPr lang="en-US" dirty="0"/>
              <a:t>: </a:t>
            </a:r>
            <a:r>
              <a:rPr lang="en-US" b="1" dirty="0">
                <a:solidFill>
                  <a:srgbClr val="0000FF"/>
                </a:solidFill>
              </a:rPr>
              <a:t>LHC</a:t>
            </a:r>
            <a:r>
              <a:rPr lang="en-US" b="1" dirty="0"/>
              <a:t> </a:t>
            </a:r>
            <a:r>
              <a:rPr lang="en-US" b="1" dirty="0">
                <a:solidFill>
                  <a:srgbClr val="0000FF"/>
                </a:solidFill>
              </a:rPr>
              <a:t>f</a:t>
            </a:r>
            <a:r>
              <a:rPr lang="en-US" dirty="0"/>
              <a:t>orward physics</a:t>
            </a:r>
          </a:p>
          <a:p>
            <a:r>
              <a:rPr lang="en-US" b="1" dirty="0">
                <a:solidFill>
                  <a:srgbClr val="FF0000"/>
                </a:solidFill>
              </a:rPr>
              <a:t>BRAN</a:t>
            </a:r>
            <a:r>
              <a:rPr lang="en-US" dirty="0"/>
              <a:t>: </a:t>
            </a:r>
            <a:r>
              <a:rPr lang="en-US" b="1" dirty="0">
                <a:solidFill>
                  <a:srgbClr val="FF0000"/>
                </a:solidFill>
              </a:rPr>
              <a:t>B</a:t>
            </a:r>
            <a:r>
              <a:rPr lang="en-US" dirty="0"/>
              <a:t>eam </a:t>
            </a:r>
            <a:r>
              <a:rPr lang="en-US" b="1" dirty="0" err="1">
                <a:solidFill>
                  <a:srgbClr val="FF0000"/>
                </a:solidFill>
              </a:rPr>
              <a:t>RA</a:t>
            </a:r>
            <a:r>
              <a:rPr lang="en-US" dirty="0" err="1"/>
              <a:t>diation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N</a:t>
            </a:r>
            <a:r>
              <a:rPr lang="en-US" dirty="0"/>
              <a:t>eutrals</a:t>
            </a:r>
            <a:r>
              <a:rPr lang="en-US" b="1" dirty="0">
                <a:solidFill>
                  <a:schemeClr val="hlink"/>
                </a:solidFill>
              </a:rPr>
              <a:t> </a:t>
            </a:r>
            <a:r>
              <a:rPr lang="en-US" dirty="0"/>
              <a:t>monitor</a:t>
            </a:r>
          </a:p>
          <a:p>
            <a:r>
              <a:rPr lang="en-US" b="1" dirty="0">
                <a:solidFill>
                  <a:srgbClr val="00B485"/>
                </a:solidFill>
              </a:rPr>
              <a:t>ZDC</a:t>
            </a:r>
            <a:r>
              <a:rPr lang="en-US" dirty="0"/>
              <a:t>: </a:t>
            </a:r>
            <a:r>
              <a:rPr lang="en-US" b="1" dirty="0">
                <a:solidFill>
                  <a:srgbClr val="00B485"/>
                </a:solidFill>
              </a:rPr>
              <a:t>Z</a:t>
            </a:r>
            <a:r>
              <a:rPr lang="en-US" dirty="0"/>
              <a:t>ero </a:t>
            </a:r>
            <a:r>
              <a:rPr lang="en-US" b="1" dirty="0">
                <a:solidFill>
                  <a:srgbClr val="00B485"/>
                </a:solidFill>
              </a:rPr>
              <a:t>D</a:t>
            </a:r>
            <a:r>
              <a:rPr lang="en-US" dirty="0"/>
              <a:t>egree </a:t>
            </a:r>
            <a:r>
              <a:rPr lang="en-US" b="1" dirty="0">
                <a:solidFill>
                  <a:srgbClr val="00B485"/>
                </a:solidFill>
              </a:rPr>
              <a:t>C</a:t>
            </a:r>
            <a:r>
              <a:rPr lang="en-US" dirty="0"/>
              <a:t>alorimeter</a:t>
            </a:r>
          </a:p>
        </p:txBody>
      </p:sp>
      <p:sp>
        <p:nvSpPr>
          <p:cNvPr id="41" name="Text Box 40"/>
          <p:cNvSpPr txBox="1">
            <a:spLocks noChangeArrowheads="1"/>
          </p:cNvSpPr>
          <p:nvPr/>
        </p:nvSpPr>
        <p:spPr bwMode="auto">
          <a:xfrm>
            <a:off x="5943336" y="5677196"/>
            <a:ext cx="411522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en-US" b="1" dirty="0">
                <a:solidFill>
                  <a:srgbClr val="0000FF"/>
                </a:solidFill>
              </a:rPr>
              <a:t>ECAL</a:t>
            </a:r>
            <a:r>
              <a:rPr lang="en-US" dirty="0"/>
              <a:t> = </a:t>
            </a:r>
            <a:r>
              <a:rPr lang="en-US" b="1" dirty="0">
                <a:solidFill>
                  <a:srgbClr val="0000FF"/>
                </a:solidFill>
              </a:rPr>
              <a:t>E</a:t>
            </a:r>
            <a:r>
              <a:rPr lang="en-US" dirty="0"/>
              <a:t>lectromagnetic</a:t>
            </a:r>
            <a:r>
              <a:rPr lang="en-US" b="1" dirty="0"/>
              <a:t> </a:t>
            </a:r>
            <a:r>
              <a:rPr lang="en-US" b="1" dirty="0" err="1">
                <a:solidFill>
                  <a:srgbClr val="0000FF"/>
                </a:solidFill>
              </a:rPr>
              <a:t>CAL</a:t>
            </a:r>
            <a:r>
              <a:rPr lang="en-US" dirty="0" err="1"/>
              <a:t>orimeter</a:t>
            </a:r>
            <a:endParaRPr lang="en-US" dirty="0"/>
          </a:p>
          <a:p>
            <a:pPr algn="r"/>
            <a:r>
              <a:rPr lang="en-US" b="1" dirty="0">
                <a:solidFill>
                  <a:srgbClr val="00B485"/>
                </a:solidFill>
              </a:rPr>
              <a:t>HCAL</a:t>
            </a:r>
            <a:r>
              <a:rPr lang="en-US" dirty="0"/>
              <a:t> = </a:t>
            </a:r>
            <a:r>
              <a:rPr lang="en-US" b="1" dirty="0" err="1">
                <a:solidFill>
                  <a:srgbClr val="00B485"/>
                </a:solidFill>
              </a:rPr>
              <a:t>H</a:t>
            </a:r>
            <a:r>
              <a:rPr lang="en-US" dirty="0" err="1"/>
              <a:t>adronic</a:t>
            </a:r>
            <a:r>
              <a:rPr lang="en-US" dirty="0"/>
              <a:t> </a:t>
            </a:r>
            <a:r>
              <a:rPr lang="en-US" b="1" dirty="0" err="1">
                <a:solidFill>
                  <a:srgbClr val="00B485"/>
                </a:solidFill>
              </a:rPr>
              <a:t>CAL</a:t>
            </a:r>
            <a:r>
              <a:rPr lang="en-US" dirty="0" err="1"/>
              <a:t>orimeter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1524000" y="6642556"/>
            <a:ext cx="9144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100" dirty="0">
                <a:solidFill>
                  <a:srgbClr val="FFFFFF"/>
                </a:solidFill>
                <a:latin typeface="Verdana" pitchFamily="34" charset="0"/>
              </a:rPr>
              <a:t>TAN study group, 21/09/2012	                        A. L. </a:t>
            </a:r>
            <a:r>
              <a:rPr lang="en-US" sz="1100" dirty="0">
                <a:solidFill>
                  <a:srgbClr val="FFFFFF"/>
                </a:solidFill>
                <a:latin typeface="Verdana" pitchFamily="34" charset="0"/>
              </a:rPr>
              <a:t>Perrot			                       </a:t>
            </a:r>
            <a:r>
              <a:rPr lang="en-US" sz="1100" dirty="0">
                <a:solidFill>
                  <a:srgbClr val="FFFFFF"/>
                </a:solidFill>
                <a:latin typeface="Verdana" pitchFamily="34" charset="0"/>
              </a:rPr>
              <a:t>5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961972" y="6488668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0070C0"/>
                </a:solidFill>
              </a:rPr>
              <a:t>F. Sanchez Galan, WP8 meeting 4-11-14</a:t>
            </a:r>
            <a:endParaRPr lang="en-GB" sz="1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84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2459597" y="224644"/>
            <a:ext cx="655272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GB" sz="2400" dirty="0">
                <a:solidFill>
                  <a:schemeClr val="bg1"/>
                </a:solidFill>
              </a:rPr>
              <a:t>Beam </a:t>
            </a:r>
            <a:r>
              <a:rPr lang="en-GB" sz="2400" dirty="0" err="1">
                <a:solidFill>
                  <a:schemeClr val="bg1"/>
                </a:solidFill>
              </a:rPr>
              <a:t>RAte</a:t>
            </a:r>
            <a:r>
              <a:rPr lang="en-GB" sz="2400" dirty="0">
                <a:solidFill>
                  <a:schemeClr val="bg1"/>
                </a:solidFill>
              </a:rPr>
              <a:t> Neutrals </a:t>
            </a:r>
            <a:r>
              <a:rPr lang="en-GB" sz="2400" dirty="0">
                <a:solidFill>
                  <a:schemeClr val="bg1"/>
                </a:solidFill>
              </a:rPr>
              <a:t>monitor (BRAN)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1667508" y="1232756"/>
            <a:ext cx="7164388" cy="498598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solidFill>
                  <a:srgbClr val="008000"/>
                </a:solidFill>
              </a:rPr>
              <a:t>Role: </a:t>
            </a:r>
          </a:p>
          <a:p>
            <a:pPr eaLnBrk="0" hangingPunct="0"/>
            <a:r>
              <a:rPr lang="en-US" sz="2000" dirty="0"/>
              <a:t>monitor </a:t>
            </a:r>
            <a:r>
              <a:rPr lang="en-US" sz="2000" dirty="0"/>
              <a:t>and </a:t>
            </a:r>
            <a:r>
              <a:rPr lang="en-US" sz="2000" dirty="0" err="1"/>
              <a:t>optimise</a:t>
            </a:r>
            <a:r>
              <a:rPr lang="en-US" sz="2000" dirty="0"/>
              <a:t> the LHC relative luminosity on a bunch by bunch basis</a:t>
            </a:r>
          </a:p>
          <a:p>
            <a:pPr eaLnBrk="0" hangingPunct="0"/>
            <a:r>
              <a:rPr lang="en-US" dirty="0"/>
              <a:t>(idea</a:t>
            </a:r>
            <a:r>
              <a:rPr lang="en-US" dirty="0"/>
              <a:t>: </a:t>
            </a:r>
            <a:r>
              <a:rPr lang="en-US" dirty="0" err="1"/>
              <a:t>utilising</a:t>
            </a:r>
            <a:r>
              <a:rPr lang="en-US" dirty="0"/>
              <a:t> the very forward flux of </a:t>
            </a:r>
            <a:r>
              <a:rPr lang="en-US" dirty="0" err="1"/>
              <a:t>secondaries</a:t>
            </a:r>
            <a:r>
              <a:rPr lang="en-US" dirty="0"/>
              <a:t> from IP that are intercepted by the TAN)</a:t>
            </a:r>
            <a:endParaRPr lang="en-US" sz="2000" dirty="0"/>
          </a:p>
          <a:p>
            <a:pPr eaLnBrk="0" hangingPunct="0"/>
            <a:endParaRPr lang="en-US" sz="3200" dirty="0"/>
          </a:p>
          <a:p>
            <a:pPr eaLnBrk="0" hangingPunct="0"/>
            <a:r>
              <a:rPr lang="en-US" sz="2000" dirty="0">
                <a:solidFill>
                  <a:srgbClr val="008000"/>
                </a:solidFill>
              </a:rPr>
              <a:t>BRAN detector:</a:t>
            </a:r>
          </a:p>
          <a:p>
            <a:pPr eaLnBrk="0" hangingPunct="0"/>
            <a:r>
              <a:rPr lang="en-US" sz="2000" dirty="0"/>
              <a:t>- designed and built by Berkeley </a:t>
            </a:r>
          </a:p>
          <a:p>
            <a:pPr eaLnBrk="0" hangingPunct="0"/>
            <a:r>
              <a:rPr lang="en-US" sz="2000" dirty="0"/>
              <a:t>- work in collaboration with </a:t>
            </a:r>
            <a:r>
              <a:rPr lang="en-US" sz="2000" dirty="0"/>
              <a:t>BE/BI</a:t>
            </a:r>
            <a:endParaRPr lang="en-US" sz="2000" dirty="0"/>
          </a:p>
          <a:p>
            <a:pPr eaLnBrk="0" hangingPunct="0"/>
            <a:r>
              <a:rPr lang="en-US" sz="2000" dirty="0"/>
              <a:t>- segmented, multi-gap, pressurized Ar-N</a:t>
            </a:r>
            <a:r>
              <a:rPr lang="en-US" sz="2000" baseline="-25000" dirty="0"/>
              <a:t>2</a:t>
            </a:r>
            <a:r>
              <a:rPr lang="en-US" sz="2000" dirty="0"/>
              <a:t> </a:t>
            </a:r>
            <a:r>
              <a:rPr lang="en-US" sz="2000" dirty="0" err="1"/>
              <a:t>ionisation</a:t>
            </a:r>
            <a:r>
              <a:rPr lang="en-US" sz="2000" dirty="0"/>
              <a:t> chamber</a:t>
            </a:r>
          </a:p>
          <a:p>
            <a:pPr eaLnBrk="0" hangingPunct="0"/>
            <a:r>
              <a:rPr lang="en-US" sz="2000" dirty="0"/>
              <a:t> </a:t>
            </a:r>
            <a:r>
              <a:rPr lang="en-US" dirty="0"/>
              <a:t>(4 quadrants; 1 quadrant: 60 gaps of 0.5mm separated by 1mm thick Cu plates</a:t>
            </a:r>
            <a:r>
              <a:rPr lang="en-US" dirty="0"/>
              <a:t>)</a:t>
            </a:r>
          </a:p>
          <a:p>
            <a:pPr eaLnBrk="0" hangingPunct="0"/>
            <a:endParaRPr lang="en-US" sz="3200" dirty="0"/>
          </a:p>
          <a:p>
            <a:pPr lvl="0" eaLnBrk="0" hangingPunct="0"/>
            <a:r>
              <a:rPr lang="en-US" sz="2000" dirty="0">
                <a:solidFill>
                  <a:srgbClr val="008000"/>
                </a:solidFill>
              </a:rPr>
              <a:t>Location: </a:t>
            </a:r>
          </a:p>
          <a:p>
            <a:pPr lvl="0" eaLnBrk="0" hangingPunct="0"/>
            <a:r>
              <a:rPr lang="en-US" sz="2000" dirty="0">
                <a:solidFill>
                  <a:srgbClr val="000000"/>
                </a:solidFill>
              </a:rPr>
              <a:t>in both TANs on each side of IP1 and IP5</a:t>
            </a: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8745538" y="5696646"/>
            <a:ext cx="1771650" cy="244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en-US" sz="1000" i="1" dirty="0"/>
              <a:t>Courtesy of K. Chow-  LBNL</a:t>
            </a:r>
          </a:p>
        </p:txBody>
      </p:sp>
      <p:pic>
        <p:nvPicPr>
          <p:cNvPr id="6861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12325" y="1556793"/>
            <a:ext cx="1438275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524000" y="6642556"/>
            <a:ext cx="9144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100" dirty="0">
                <a:solidFill>
                  <a:srgbClr val="FFFFFF"/>
                </a:solidFill>
                <a:latin typeface="Verdana" pitchFamily="34" charset="0"/>
              </a:rPr>
              <a:t>TAN study group, 21/09/2012	                        A. L. </a:t>
            </a:r>
            <a:r>
              <a:rPr lang="en-US" sz="1100" dirty="0">
                <a:solidFill>
                  <a:srgbClr val="FFFFFF"/>
                </a:solidFill>
                <a:latin typeface="Verdana" pitchFamily="34" charset="0"/>
              </a:rPr>
              <a:t>Perrot			                       14</a:t>
            </a:r>
            <a:endParaRPr lang="en-US" sz="1100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61972" y="6488668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0070C0"/>
                </a:solidFill>
              </a:rPr>
              <a:t>F. Sanchez Galan, WP8 meeting 4-11-14</a:t>
            </a:r>
            <a:endParaRPr lang="en-GB" sz="1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29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53163" y="1279526"/>
            <a:ext cx="1535112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0076" y="1279526"/>
            <a:ext cx="1535113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6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7788" y="1279526"/>
            <a:ext cx="1535112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2782888" y="6021388"/>
            <a:ext cx="151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003B71"/>
                </a:solidFill>
                <a:latin typeface="Microsoft Sans Serif" pitchFamily="34" charset="0"/>
              </a:rPr>
              <a:t>Peel off case</a:t>
            </a: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4691064" y="6021388"/>
            <a:ext cx="2619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003B71"/>
                </a:solidFill>
                <a:latin typeface="Microsoft Sans Serif" pitchFamily="34" charset="0"/>
              </a:rPr>
              <a:t>Remove copper</a:t>
            </a:r>
          </a:p>
          <a:p>
            <a:pPr algn="ctr" eaLnBrk="0" hangingPunct="0"/>
            <a:r>
              <a:rPr lang="en-US">
                <a:solidFill>
                  <a:srgbClr val="003B71"/>
                </a:solidFill>
                <a:latin typeface="Microsoft Sans Serif" pitchFamily="34" charset="0"/>
              </a:rPr>
              <a:t> filler bars</a:t>
            </a:r>
          </a:p>
        </p:txBody>
      </p:sp>
      <p:sp>
        <p:nvSpPr>
          <p:cNvPr id="69639" name="Line 7"/>
          <p:cNvSpPr>
            <a:spLocks noChangeShapeType="1"/>
          </p:cNvSpPr>
          <p:nvPr/>
        </p:nvSpPr>
        <p:spPr bwMode="auto">
          <a:xfrm>
            <a:off x="3071813" y="5553075"/>
            <a:ext cx="990600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9640" name="Line 8"/>
          <p:cNvSpPr>
            <a:spLocks noChangeShapeType="1"/>
          </p:cNvSpPr>
          <p:nvPr/>
        </p:nvSpPr>
        <p:spPr bwMode="auto">
          <a:xfrm flipV="1">
            <a:off x="5087938" y="5589588"/>
            <a:ext cx="1230312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9641" name="Line 9"/>
          <p:cNvSpPr>
            <a:spLocks noChangeShapeType="1"/>
          </p:cNvSpPr>
          <p:nvPr/>
        </p:nvSpPr>
        <p:spPr bwMode="auto">
          <a:xfrm flipV="1">
            <a:off x="7510463" y="3716338"/>
            <a:ext cx="781050" cy="167005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6964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91514" y="1808163"/>
            <a:ext cx="158432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9643" name="Text Box 11"/>
          <p:cNvSpPr txBox="1">
            <a:spLocks noChangeArrowheads="1"/>
          </p:cNvSpPr>
          <p:nvPr/>
        </p:nvSpPr>
        <p:spPr bwMode="auto">
          <a:xfrm>
            <a:off x="8040689" y="1196975"/>
            <a:ext cx="2160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dirty="0">
                <a:solidFill>
                  <a:srgbClr val="008000"/>
                </a:solidFill>
                <a:latin typeface="Microsoft Sans Serif" pitchFamily="34" charset="0"/>
              </a:rPr>
              <a:t>Detail of ionization chamber area</a:t>
            </a:r>
          </a:p>
        </p:txBody>
      </p:sp>
      <p:pic>
        <p:nvPicPr>
          <p:cNvPr id="69644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91514" y="4292600"/>
            <a:ext cx="1584325" cy="200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9645" name="Line 13"/>
          <p:cNvSpPr>
            <a:spLocks noChangeShapeType="1"/>
          </p:cNvSpPr>
          <p:nvPr/>
        </p:nvSpPr>
        <p:spPr bwMode="auto">
          <a:xfrm>
            <a:off x="9228138" y="4005263"/>
            <a:ext cx="0" cy="468312"/>
          </a:xfrm>
          <a:prstGeom prst="line">
            <a:avLst/>
          </a:prstGeom>
          <a:noFill/>
          <a:ln w="19050" cap="sq">
            <a:solidFill>
              <a:schemeClr val="folHlink"/>
            </a:solidFill>
            <a:miter lim="800000"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69646" name="Rectangle 14"/>
          <p:cNvSpPr>
            <a:spLocks noChangeArrowheads="1"/>
          </p:cNvSpPr>
          <p:nvPr/>
        </p:nvSpPr>
        <p:spPr bwMode="auto">
          <a:xfrm>
            <a:off x="4548189" y="115889"/>
            <a:ext cx="3228769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GB" sz="2400" b="1" dirty="0">
                <a:solidFill>
                  <a:schemeClr val="bg1"/>
                </a:solidFill>
              </a:rPr>
              <a:t>BRAN – inside views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69647" name="Text Box 15"/>
          <p:cNvSpPr txBox="1">
            <a:spLocks noChangeArrowheads="1"/>
          </p:cNvSpPr>
          <p:nvPr/>
        </p:nvSpPr>
        <p:spPr bwMode="auto">
          <a:xfrm>
            <a:off x="8882336" y="6294439"/>
            <a:ext cx="1771650" cy="244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en-US" sz="1000" i="1" dirty="0"/>
              <a:t>Courtesy of K. Chow-  LBNL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524000" y="6642556"/>
            <a:ext cx="9144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100" dirty="0">
                <a:solidFill>
                  <a:srgbClr val="FFFFFF"/>
                </a:solidFill>
                <a:latin typeface="Verdana" pitchFamily="34" charset="0"/>
              </a:rPr>
              <a:t>TAN study group, 21/09/2012	                        A. L. </a:t>
            </a:r>
            <a:r>
              <a:rPr lang="en-US" sz="1100" dirty="0">
                <a:solidFill>
                  <a:srgbClr val="FFFFFF"/>
                </a:solidFill>
                <a:latin typeface="Verdana" pitchFamily="34" charset="0"/>
              </a:rPr>
              <a:t>Perrot			                       15</a:t>
            </a:r>
            <a:endParaRPr lang="en-US" sz="1100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61972" y="6488668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0070C0"/>
                </a:solidFill>
              </a:rPr>
              <a:t>F. Sanchez Galan, WP8 meeting 4-11-14</a:t>
            </a:r>
            <a:endParaRPr lang="en-GB" sz="1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42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/>
              <a:t>Transport and installation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/>
              <a:t>Main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1"/>
            <a:ext cx="7543800" cy="4525963"/>
          </a:xfrm>
        </p:spPr>
        <p:txBody>
          <a:bodyPr>
            <a:normAutofit/>
          </a:bodyPr>
          <a:lstStyle/>
          <a:p>
            <a:r>
              <a:rPr lang="en-US" sz="2000" dirty="0"/>
              <a:t>Access shafts: PX24 and PX64 </a:t>
            </a:r>
            <a:r>
              <a:rPr lang="en-US" sz="2000" dirty="0">
                <a:sym typeface="Symbol"/>
              </a:rPr>
              <a:t> travel distance in the tunnel ~3.3 km instead of 140 m.</a:t>
            </a:r>
          </a:p>
          <a:p>
            <a:endParaRPr lang="en-US" sz="2600" dirty="0">
              <a:sym typeface="Symbol"/>
            </a:endParaRPr>
          </a:p>
          <a:p>
            <a:endParaRPr lang="en-US" sz="2600" dirty="0">
              <a:sym typeface="Symbol"/>
            </a:endParaRPr>
          </a:p>
          <a:p>
            <a:endParaRPr lang="en-US" sz="2600" dirty="0">
              <a:sym typeface="Symbol"/>
            </a:endParaRPr>
          </a:p>
          <a:p>
            <a:endParaRPr lang="en-US" sz="2600" dirty="0">
              <a:sym typeface="Symbol"/>
            </a:endParaRPr>
          </a:p>
          <a:p>
            <a:endParaRPr lang="en-US" sz="2800" dirty="0">
              <a:sym typeface="Symbol"/>
            </a:endParaRPr>
          </a:p>
          <a:p>
            <a:endParaRPr lang="en-US" sz="2800" dirty="0">
              <a:sym typeface="Symbol"/>
            </a:endParaRPr>
          </a:p>
          <a:p>
            <a:endParaRPr lang="en-US" sz="2800" dirty="0">
              <a:sym typeface="Symbol"/>
            </a:endParaRPr>
          </a:p>
          <a:p>
            <a:endParaRPr lang="en-US" sz="2800" dirty="0">
              <a:sym typeface="Symbol"/>
            </a:endParaRPr>
          </a:p>
          <a:p>
            <a:endParaRPr lang="en-US" sz="2800" dirty="0">
              <a:sym typeface="Symbol"/>
            </a:endParaRPr>
          </a:p>
          <a:p>
            <a:endParaRPr lang="en-US" sz="2800" dirty="0">
              <a:sym typeface="Symbol"/>
            </a:endParaRPr>
          </a:p>
          <a:p>
            <a:endParaRPr lang="en-US" sz="2800" dirty="0">
              <a:sym typeface="Symbol"/>
            </a:endParaRPr>
          </a:p>
          <a:p>
            <a:endParaRPr lang="en-US" sz="2800" dirty="0">
              <a:sym typeface="Symbol"/>
            </a:endParaRPr>
          </a:p>
          <a:p>
            <a:endParaRPr lang="en-US" sz="2800" dirty="0">
              <a:sym typeface="Symbol"/>
            </a:endParaRPr>
          </a:p>
          <a:p>
            <a:pPr>
              <a:buNone/>
            </a:pPr>
            <a:endParaRPr lang="en-US" sz="8000" dirty="0"/>
          </a:p>
          <a:p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7/6/2012</a:t>
            </a:r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11h LTEX Meeting - S. Bartolomé Jiménez</a:t>
            </a:r>
            <a:endParaRPr kumimoji="0"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8</a:t>
            </a:fld>
            <a:endParaRPr kumimoji="0"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3136412" y="2362200"/>
            <a:ext cx="5626588" cy="4023360"/>
            <a:chOff x="1612412" y="2362200"/>
            <a:chExt cx="5626588" cy="402336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12412" y="2362200"/>
              <a:ext cx="5626588" cy="4023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Oval 3"/>
            <p:cNvSpPr>
              <a:spLocks noChangeArrowheads="1"/>
            </p:cNvSpPr>
            <p:nvPr/>
          </p:nvSpPr>
          <p:spPr bwMode="auto">
            <a:xfrm>
              <a:off x="3505200" y="5794717"/>
              <a:ext cx="222102" cy="22508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4"/>
            <p:cNvSpPr>
              <a:spLocks noChangeArrowheads="1"/>
            </p:cNvSpPr>
            <p:nvPr/>
          </p:nvSpPr>
          <p:spPr bwMode="auto">
            <a:xfrm>
              <a:off x="5562600" y="3124200"/>
              <a:ext cx="222102" cy="22508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5"/>
            <p:cNvSpPr>
              <a:spLocks noChangeShapeType="1"/>
            </p:cNvSpPr>
            <p:nvPr/>
          </p:nvSpPr>
          <p:spPr bwMode="auto">
            <a:xfrm flipH="1" flipV="1">
              <a:off x="5734265" y="3390314"/>
              <a:ext cx="507441" cy="26728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6"/>
            <p:cNvSpPr>
              <a:spLocks noChangeShapeType="1"/>
            </p:cNvSpPr>
            <p:nvPr/>
          </p:nvSpPr>
          <p:spPr bwMode="auto">
            <a:xfrm>
              <a:off x="2343496" y="5575495"/>
              <a:ext cx="1047274" cy="52050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7"/>
            <p:cNvSpPr>
              <a:spLocks noChangeShapeType="1"/>
            </p:cNvSpPr>
            <p:nvPr/>
          </p:nvSpPr>
          <p:spPr bwMode="auto">
            <a:xfrm>
              <a:off x="6446520" y="3124200"/>
              <a:ext cx="0" cy="45016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8"/>
            <p:cNvSpPr>
              <a:spLocks noChangeShapeType="1"/>
            </p:cNvSpPr>
            <p:nvPr/>
          </p:nvSpPr>
          <p:spPr bwMode="auto">
            <a:xfrm>
              <a:off x="2362005" y="4947139"/>
              <a:ext cx="0" cy="45016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4"/>
            <p:cNvSpPr>
              <a:spLocks noChangeArrowheads="1"/>
            </p:cNvSpPr>
            <p:nvPr/>
          </p:nvSpPr>
          <p:spPr bwMode="auto">
            <a:xfrm>
              <a:off x="4800600" y="2895600"/>
              <a:ext cx="222102" cy="22508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4"/>
            <p:cNvSpPr>
              <a:spLocks noChangeArrowheads="1"/>
            </p:cNvSpPr>
            <p:nvPr/>
          </p:nvSpPr>
          <p:spPr bwMode="auto">
            <a:xfrm>
              <a:off x="4114800" y="5867400"/>
              <a:ext cx="222102" cy="22508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961972" y="6488668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0070C0"/>
                </a:solidFill>
              </a:rPr>
              <a:t>F. Sanchez Galan, WP8 meeting 4-11-14</a:t>
            </a:r>
            <a:endParaRPr lang="en-GB" sz="1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47476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/>
              <a:t>Transport and installation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/>
              <a:t>Installation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7/6/2012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11h LTEX Meeting - S. Bartolomé Jiménez</a:t>
            </a:r>
            <a:endParaRPr kumimoji="0"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9</a:t>
            </a:fld>
            <a:endParaRPr kumimoji="0" lang="en-US"/>
          </a:p>
        </p:txBody>
      </p:sp>
      <p:pic>
        <p:nvPicPr>
          <p:cNvPr id="9220" name="Picture 4" descr="S:\TS-IC\LSS\TAN\Point 5\InstallationR571\IMGP0261.JPG"/>
          <p:cNvPicPr>
            <a:picLocks noChangeAspect="1" noChangeArrowheads="1"/>
          </p:cNvPicPr>
          <p:nvPr/>
        </p:nvPicPr>
        <p:blipFill>
          <a:blip r:embed="rId3" cstate="print"/>
          <a:srcRect r="14474" b="22807"/>
          <a:stretch>
            <a:fillRect/>
          </a:stretch>
        </p:blipFill>
        <p:spPr bwMode="auto">
          <a:xfrm>
            <a:off x="6546274" y="3810001"/>
            <a:ext cx="3893126" cy="2635347"/>
          </a:xfrm>
          <a:prstGeom prst="rect">
            <a:avLst/>
          </a:prstGeom>
          <a:noFill/>
        </p:spPr>
      </p:pic>
      <p:pic>
        <p:nvPicPr>
          <p:cNvPr id="9221" name="Picture 5" descr="S:\TS-IC\LSS\TAN\Point 5\transportsecteur6-5 006.jpg"/>
          <p:cNvPicPr>
            <a:picLocks noChangeAspect="1" noChangeArrowheads="1"/>
          </p:cNvPicPr>
          <p:nvPr/>
        </p:nvPicPr>
        <p:blipFill>
          <a:blip r:embed="rId4" cstate="print"/>
          <a:srcRect l="3038" t="18720" r="21801" b="7502"/>
          <a:stretch>
            <a:fillRect/>
          </a:stretch>
        </p:blipFill>
        <p:spPr bwMode="auto">
          <a:xfrm>
            <a:off x="6553201" y="1143000"/>
            <a:ext cx="3873689" cy="2852058"/>
          </a:xfrm>
          <a:prstGeom prst="rect">
            <a:avLst/>
          </a:prstGeom>
          <a:noFill/>
        </p:spPr>
      </p:pic>
      <p:pic>
        <p:nvPicPr>
          <p:cNvPr id="9222" name="Picture 6" descr="S:\TS-IC\LSS\TAN\Point 5\transportsecteur6-5 003.jpg"/>
          <p:cNvPicPr>
            <a:picLocks noChangeAspect="1" noChangeArrowheads="1"/>
          </p:cNvPicPr>
          <p:nvPr/>
        </p:nvPicPr>
        <p:blipFill>
          <a:blip r:embed="rId5" cstate="print"/>
          <a:srcRect l="37268" t="15271" r="1387" b="9114"/>
          <a:stretch>
            <a:fillRect/>
          </a:stretch>
        </p:blipFill>
        <p:spPr bwMode="auto">
          <a:xfrm>
            <a:off x="1752600" y="1752601"/>
            <a:ext cx="4724400" cy="436784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961972" y="6488668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0070C0"/>
                </a:solidFill>
              </a:rPr>
              <a:t>F. Sanchez Galan, WP8 meeting 4-11-14</a:t>
            </a:r>
            <a:endParaRPr lang="en-GB" sz="1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40648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525</Words>
  <Application>Microsoft Office PowerPoint</Application>
  <PresentationFormat>Widescreen</PresentationFormat>
  <Paragraphs>191</Paragraphs>
  <Slides>10</Slides>
  <Notes>6</Notes>
  <HiddenSlides>0</HiddenSlides>
  <MMClips>2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Arial Unicode MS</vt:lpstr>
      <vt:lpstr>Arial</vt:lpstr>
      <vt:lpstr>Calibri</vt:lpstr>
      <vt:lpstr>Calibri Light</vt:lpstr>
      <vt:lpstr>Comic Sans MS</vt:lpstr>
      <vt:lpstr>Franklin Gothic Book</vt:lpstr>
      <vt:lpstr>Microsoft Sans Serif</vt:lpstr>
      <vt:lpstr>Symbol</vt:lpstr>
      <vt:lpstr>Verdana</vt:lpstr>
      <vt:lpstr>Wingdings 2</vt:lpstr>
      <vt:lpstr>Office Theme</vt:lpstr>
      <vt:lpstr>Technic</vt:lpstr>
      <vt:lpstr>PowerPoint Presentation</vt:lpstr>
      <vt:lpstr>PowerPoint Presentation</vt:lpstr>
      <vt:lpstr>Rappel</vt:lpstr>
      <vt:lpstr>PowerPoint Presentation</vt:lpstr>
      <vt:lpstr>PowerPoint Presentation</vt:lpstr>
      <vt:lpstr>PowerPoint Presentation</vt:lpstr>
      <vt:lpstr>PowerPoint Presentation</vt:lpstr>
      <vt:lpstr>Transport and installation Main constraints</vt:lpstr>
      <vt:lpstr>Transport and installation Installation process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Francisco Sanchez Galan</dc:creator>
  <cp:lastModifiedBy>Francisco Sanchez Galan</cp:lastModifiedBy>
  <cp:revision>5</cp:revision>
  <dcterms:created xsi:type="dcterms:W3CDTF">2014-11-04T09:19:51Z</dcterms:created>
  <dcterms:modified xsi:type="dcterms:W3CDTF">2014-11-04T09:43:37Z</dcterms:modified>
</cp:coreProperties>
</file>