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1"/>
  </p:notesMasterIdLst>
  <p:sldIdLst>
    <p:sldId id="257" r:id="rId2"/>
    <p:sldId id="297" r:id="rId3"/>
    <p:sldId id="276" r:id="rId4"/>
    <p:sldId id="273" r:id="rId5"/>
    <p:sldId id="274" r:id="rId6"/>
    <p:sldId id="275" r:id="rId7"/>
    <p:sldId id="302" r:id="rId8"/>
    <p:sldId id="301" r:id="rId9"/>
    <p:sldId id="278" r:id="rId10"/>
    <p:sldId id="279" r:id="rId11"/>
    <p:sldId id="280" r:id="rId12"/>
    <p:sldId id="281" r:id="rId13"/>
    <p:sldId id="282" r:id="rId14"/>
    <p:sldId id="284" r:id="rId15"/>
    <p:sldId id="286" r:id="rId16"/>
    <p:sldId id="299" r:id="rId17"/>
    <p:sldId id="300" r:id="rId18"/>
    <p:sldId id="298" r:id="rId19"/>
    <p:sldId id="258"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4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84" d="100"/>
          <a:sy n="84" d="100"/>
        </p:scale>
        <p:origin x="1476"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image" Target="../media/image8.png"/></Relationships>
</file>

<file path=ppt/diagrams/_rels/data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6B40BE4-AA95-491D-A96D-0BFFF77B0760}" type="doc">
      <dgm:prSet loTypeId="urn:microsoft.com/office/officeart/2005/8/layout/pyramid1" loCatId="pyramid" qsTypeId="urn:microsoft.com/office/officeart/2005/8/quickstyle/simple1" qsCatId="simple" csTypeId="urn:microsoft.com/office/officeart/2005/8/colors/accent0_2" csCatId="mainScheme" phldr="1"/>
      <dgm:spPr/>
    </dgm:pt>
    <dgm:pt modelId="{FC355815-4C2D-40FE-AD8C-BDD620FE1836}">
      <dgm:prSet phldrT="[Text]" custT="1"/>
      <dgm:spPr/>
      <dgm:t>
        <a:bodyPr anchor="b"/>
        <a:lstStyle/>
        <a:p>
          <a:pPr defTabSz="800100">
            <a:lnSpc>
              <a:spcPct val="90000"/>
            </a:lnSpc>
            <a:spcBef>
              <a:spcPct val="0"/>
            </a:spcBef>
            <a:spcAft>
              <a:spcPct val="35000"/>
            </a:spcAft>
          </a:pPr>
          <a:r>
            <a:rPr lang="de-DE" sz="1050" b="1" dirty="0" smtClean="0">
              <a:solidFill>
                <a:schemeClr val="tx2"/>
              </a:solidFill>
              <a:latin typeface="Arial Narrow" pitchFamily="34" charset="0"/>
            </a:rPr>
            <a:t>Forschungs-arbeiten</a:t>
          </a:r>
          <a:endParaRPr lang="de-DE" sz="1000" b="1" dirty="0" smtClean="0">
            <a:solidFill>
              <a:schemeClr val="tx2"/>
            </a:solidFill>
            <a:latin typeface="Arial Narrow" pitchFamily="34" charset="0"/>
          </a:endParaRPr>
        </a:p>
      </dgm:t>
    </dgm:pt>
    <dgm:pt modelId="{C1D17BDC-DBD2-44F5-968D-6B42521687C3}" type="parTrans" cxnId="{AAE186EA-B8F7-478C-BF99-F24D02BF9D7D}">
      <dgm:prSet/>
      <dgm:spPr/>
      <dgm:t>
        <a:bodyPr/>
        <a:lstStyle/>
        <a:p>
          <a:endParaRPr lang="de-DE"/>
        </a:p>
      </dgm:t>
    </dgm:pt>
    <dgm:pt modelId="{260AD618-55DE-4291-8797-07868A84DA4F}" type="sibTrans" cxnId="{AAE186EA-B8F7-478C-BF99-F24D02BF9D7D}">
      <dgm:prSet/>
      <dgm:spPr/>
      <dgm:t>
        <a:bodyPr/>
        <a:lstStyle/>
        <a:p>
          <a:endParaRPr lang="de-DE"/>
        </a:p>
      </dgm:t>
    </dgm:pt>
    <dgm:pt modelId="{03EB5747-B6AF-4D1C-AFCF-97B0ACEC9A49}">
      <dgm:prSet phldrT="[Text]" custT="1"/>
      <dgm:spPr>
        <a:blipFill rotWithShape="0">
          <a:blip xmlns:r="http://schemas.openxmlformats.org/officeDocument/2006/relationships" r:embed="rId1" cstate="screen">
            <a:extLst>
              <a:ext uri="{28A0092B-C50C-407E-A947-70E740481C1C}">
                <a14:useLocalDpi xmlns:a14="http://schemas.microsoft.com/office/drawing/2010/main" val="0"/>
              </a:ext>
            </a:extLst>
          </a:blip>
          <a:stretch>
            <a:fillRect/>
          </a:stretch>
        </a:blipFill>
      </dgm:spPr>
      <dgm:t>
        <a:bodyPr/>
        <a:lstStyle/>
        <a:p>
          <a:pPr>
            <a:lnSpc>
              <a:spcPct val="100000"/>
            </a:lnSpc>
            <a:spcAft>
              <a:spcPts val="0"/>
            </a:spcAft>
          </a:pPr>
          <a:r>
            <a:rPr lang="de-DE" sz="1600" b="1" dirty="0" smtClean="0">
              <a:solidFill>
                <a:schemeClr val="bg1"/>
              </a:solidFill>
              <a:latin typeface="Arial Narrow" pitchFamily="34" charset="0"/>
            </a:rPr>
            <a:t>CERN-Workshops</a:t>
          </a:r>
        </a:p>
        <a:p>
          <a:pPr>
            <a:lnSpc>
              <a:spcPct val="100000"/>
            </a:lnSpc>
            <a:spcAft>
              <a:spcPts val="0"/>
            </a:spcAft>
          </a:pPr>
          <a:r>
            <a:rPr lang="de-DE" sz="1600" b="1" dirty="0" smtClean="0">
              <a:solidFill>
                <a:schemeClr val="bg1"/>
              </a:solidFill>
              <a:latin typeface="Arial Narrow" pitchFamily="34" charset="0"/>
            </a:rPr>
            <a:t>Projektwoche  </a:t>
          </a:r>
          <a:endParaRPr lang="de-DE" sz="1400" b="0" dirty="0">
            <a:solidFill>
              <a:schemeClr val="bg1"/>
            </a:solidFill>
            <a:latin typeface="Arial Narrow" pitchFamily="34" charset="0"/>
          </a:endParaRPr>
        </a:p>
      </dgm:t>
    </dgm:pt>
    <dgm:pt modelId="{E668A7FC-72D3-4577-A63A-63D6F967F99C}" type="parTrans" cxnId="{14911802-CED3-4C8B-83C7-3C0C8C423DE0}">
      <dgm:prSet/>
      <dgm:spPr/>
      <dgm:t>
        <a:bodyPr/>
        <a:lstStyle/>
        <a:p>
          <a:endParaRPr lang="de-DE"/>
        </a:p>
      </dgm:t>
    </dgm:pt>
    <dgm:pt modelId="{F0D80400-5D4C-45BB-A065-D2D734598402}" type="sibTrans" cxnId="{14911802-CED3-4C8B-83C7-3C0C8C423DE0}">
      <dgm:prSet/>
      <dgm:spPr/>
      <dgm:t>
        <a:bodyPr/>
        <a:lstStyle/>
        <a:p>
          <a:endParaRPr lang="de-DE"/>
        </a:p>
      </dgm:t>
    </dgm:pt>
    <dgm:pt modelId="{370161DC-D677-4D90-8C4D-37241B2E7795}">
      <dgm:prSet phldrT="[Text]" custT="1"/>
      <dgm:spPr/>
      <dgm:t>
        <a:bodyPr/>
        <a:lstStyle/>
        <a:p>
          <a:r>
            <a:rPr lang="de-DE" sz="1600" b="1" dirty="0" smtClean="0">
              <a:solidFill>
                <a:schemeClr val="tx2"/>
              </a:solidFill>
              <a:latin typeface="Arial Narrow" pitchFamily="34" charset="0"/>
            </a:rPr>
            <a:t>Aktive Mitarbeit</a:t>
          </a:r>
        </a:p>
        <a:p>
          <a:r>
            <a:rPr lang="de-DE" sz="1100" b="1" dirty="0" smtClean="0">
              <a:solidFill>
                <a:schemeClr val="tx2"/>
              </a:solidFill>
              <a:latin typeface="Arial Narrow" pitchFamily="34" charset="0"/>
            </a:rPr>
            <a:t>Weitergabe des Gelernten</a:t>
          </a:r>
          <a:endParaRPr lang="de-DE" sz="1100" dirty="0" smtClean="0">
            <a:solidFill>
              <a:schemeClr val="tx2"/>
            </a:solidFill>
            <a:latin typeface="Arial Narrow" pitchFamily="34" charset="0"/>
          </a:endParaRPr>
        </a:p>
        <a:p>
          <a:r>
            <a:rPr lang="de-DE" sz="1100" b="1" dirty="0" smtClean="0">
              <a:solidFill>
                <a:schemeClr val="tx2"/>
              </a:solidFill>
              <a:latin typeface="Arial Narrow" pitchFamily="34" charset="0"/>
            </a:rPr>
            <a:t>Astroteilchen-Forschungswochen </a:t>
          </a:r>
          <a:endParaRPr lang="de-DE" sz="1100" b="0" dirty="0" smtClean="0">
            <a:solidFill>
              <a:schemeClr val="tx2"/>
            </a:solidFill>
            <a:latin typeface="Arial Narrow" pitchFamily="34" charset="0"/>
          </a:endParaRPr>
        </a:p>
      </dgm:t>
    </dgm:pt>
    <dgm:pt modelId="{FA8825E3-580D-4380-958F-96EB1AD7962D}" type="parTrans" cxnId="{13031D9B-BBD5-423D-BE97-CE7AA95B65DB}">
      <dgm:prSet/>
      <dgm:spPr/>
      <dgm:t>
        <a:bodyPr/>
        <a:lstStyle/>
        <a:p>
          <a:endParaRPr lang="de-DE"/>
        </a:p>
      </dgm:t>
    </dgm:pt>
    <dgm:pt modelId="{7BDF914A-ACD7-4351-92E3-972B0FFF63B6}" type="sibTrans" cxnId="{13031D9B-BBD5-423D-BE97-CE7AA95B65DB}">
      <dgm:prSet/>
      <dgm:spPr/>
      <dgm:t>
        <a:bodyPr/>
        <a:lstStyle/>
        <a:p>
          <a:endParaRPr lang="de-DE"/>
        </a:p>
      </dgm:t>
    </dgm:pt>
    <dgm:pt modelId="{233F8F9F-A30B-4176-B837-003EF97DF78B}">
      <dgm:prSet phldrT="[Text]" custT="1"/>
      <dgm:spPr>
        <a:blipFill rotWithShape="0">
          <a:blip xmlns:r="http://schemas.openxmlformats.org/officeDocument/2006/relationships" r:embed="rId2" cstate="screen">
            <a:extLst>
              <a:ext uri="{28A0092B-C50C-407E-A947-70E740481C1C}">
                <a14:useLocalDpi xmlns:a14="http://schemas.microsoft.com/office/drawing/2010/main" val="0"/>
              </a:ext>
            </a:extLst>
          </a:blip>
          <a:stretch>
            <a:fillRect/>
          </a:stretch>
        </a:blipFill>
      </dgm:spPr>
      <dgm:t>
        <a:bodyPr/>
        <a:lstStyle/>
        <a:p>
          <a:pPr>
            <a:spcAft>
              <a:spcPct val="35000"/>
            </a:spcAft>
          </a:pPr>
          <a:r>
            <a:rPr lang="de-DE" sz="1800" b="1" dirty="0" smtClean="0">
              <a:solidFill>
                <a:schemeClr val="bg1"/>
              </a:solidFill>
              <a:latin typeface="Arial Narrow" pitchFamily="34" charset="0"/>
            </a:rPr>
            <a:t>Teilnahme an </a:t>
          </a:r>
          <a:r>
            <a:rPr lang="de-DE" sz="1800" b="1" dirty="0" err="1" smtClean="0">
              <a:solidFill>
                <a:schemeClr val="bg1"/>
              </a:solidFill>
              <a:latin typeface="Arial Narrow" pitchFamily="34" charset="0"/>
            </a:rPr>
            <a:t>Masterclasses</a:t>
          </a:r>
          <a:r>
            <a:rPr lang="de-DE" sz="1800" b="1" dirty="0" smtClean="0">
              <a:solidFill>
                <a:schemeClr val="bg1"/>
              </a:solidFill>
              <a:latin typeface="Arial Narrow" pitchFamily="34" charset="0"/>
            </a:rPr>
            <a:t> </a:t>
          </a:r>
        </a:p>
        <a:p>
          <a:pPr>
            <a:spcAft>
              <a:spcPct val="35000"/>
            </a:spcAft>
          </a:pPr>
          <a:r>
            <a:rPr lang="de-DE" sz="1200" b="0" dirty="0" smtClean="0">
              <a:solidFill>
                <a:schemeClr val="bg1"/>
              </a:solidFill>
              <a:latin typeface="Arial Narrow" pitchFamily="34" charset="0"/>
            </a:rPr>
            <a:t>(Teilchenphysik-, International-, Astroteilchen-</a:t>
          </a:r>
          <a:r>
            <a:rPr lang="de-DE" sz="1200" b="0" dirty="0" err="1" smtClean="0">
              <a:solidFill>
                <a:schemeClr val="bg1"/>
              </a:solidFill>
              <a:latin typeface="Arial Narrow" pitchFamily="34" charset="0"/>
            </a:rPr>
            <a:t>Masterclasses</a:t>
          </a:r>
          <a:r>
            <a:rPr lang="de-DE" sz="1200" b="0" dirty="0" smtClean="0">
              <a:solidFill>
                <a:schemeClr val="bg1"/>
              </a:solidFill>
              <a:latin typeface="Arial Narrow" pitchFamily="34" charset="0"/>
            </a:rPr>
            <a:t>)</a:t>
          </a:r>
        </a:p>
      </dgm:t>
    </dgm:pt>
    <dgm:pt modelId="{89A1B608-8F07-474B-8887-374317AD46C6}" type="parTrans" cxnId="{A8799564-141F-4E43-8D59-CE9C735F7418}">
      <dgm:prSet/>
      <dgm:spPr/>
      <dgm:t>
        <a:bodyPr/>
        <a:lstStyle/>
        <a:p>
          <a:endParaRPr lang="de-DE"/>
        </a:p>
      </dgm:t>
    </dgm:pt>
    <dgm:pt modelId="{13554750-A3D9-4D12-B21E-42CD99524CED}" type="sibTrans" cxnId="{A8799564-141F-4E43-8D59-CE9C735F7418}">
      <dgm:prSet/>
      <dgm:spPr/>
      <dgm:t>
        <a:bodyPr/>
        <a:lstStyle/>
        <a:p>
          <a:endParaRPr lang="de-DE"/>
        </a:p>
      </dgm:t>
    </dgm:pt>
    <dgm:pt modelId="{BD6064E0-B197-4AC1-952E-286247B1E38F}" type="pres">
      <dgm:prSet presAssocID="{76B40BE4-AA95-491D-A96D-0BFFF77B0760}" presName="Name0" presStyleCnt="0">
        <dgm:presLayoutVars>
          <dgm:dir val="rev"/>
          <dgm:animLvl val="lvl"/>
          <dgm:resizeHandles val="exact"/>
        </dgm:presLayoutVars>
      </dgm:prSet>
      <dgm:spPr/>
    </dgm:pt>
    <dgm:pt modelId="{3C08FD94-0533-4DBC-A72B-C73802A13205}" type="pres">
      <dgm:prSet presAssocID="{FC355815-4C2D-40FE-AD8C-BDD620FE1836}" presName="Name8" presStyleCnt="0"/>
      <dgm:spPr/>
    </dgm:pt>
    <dgm:pt modelId="{F034A420-C896-4030-BA6B-85BF9909575E}" type="pres">
      <dgm:prSet presAssocID="{FC355815-4C2D-40FE-AD8C-BDD620FE1836}" presName="level" presStyleLbl="node1" presStyleIdx="0" presStyleCnt="4">
        <dgm:presLayoutVars>
          <dgm:chMax val="1"/>
          <dgm:bulletEnabled val="1"/>
        </dgm:presLayoutVars>
      </dgm:prSet>
      <dgm:spPr/>
      <dgm:t>
        <a:bodyPr/>
        <a:lstStyle/>
        <a:p>
          <a:endParaRPr lang="de-DE"/>
        </a:p>
      </dgm:t>
    </dgm:pt>
    <dgm:pt modelId="{1BC36C91-CF34-4285-9333-9F98417431AD}" type="pres">
      <dgm:prSet presAssocID="{FC355815-4C2D-40FE-AD8C-BDD620FE1836}" presName="levelTx" presStyleLbl="revTx" presStyleIdx="0" presStyleCnt="0">
        <dgm:presLayoutVars>
          <dgm:chMax val="1"/>
          <dgm:bulletEnabled val="1"/>
        </dgm:presLayoutVars>
      </dgm:prSet>
      <dgm:spPr/>
      <dgm:t>
        <a:bodyPr/>
        <a:lstStyle/>
        <a:p>
          <a:endParaRPr lang="de-DE"/>
        </a:p>
      </dgm:t>
    </dgm:pt>
    <dgm:pt modelId="{3FFCDDAD-700D-4E7A-A2B0-CFDBA1CD0B16}" type="pres">
      <dgm:prSet presAssocID="{03EB5747-B6AF-4D1C-AFCF-97B0ACEC9A49}" presName="Name8" presStyleCnt="0"/>
      <dgm:spPr/>
    </dgm:pt>
    <dgm:pt modelId="{50420699-43F6-498E-9037-BDE130D2EDE6}" type="pres">
      <dgm:prSet presAssocID="{03EB5747-B6AF-4D1C-AFCF-97B0ACEC9A49}" presName="level" presStyleLbl="node1" presStyleIdx="1" presStyleCnt="4">
        <dgm:presLayoutVars>
          <dgm:chMax val="1"/>
          <dgm:bulletEnabled val="1"/>
        </dgm:presLayoutVars>
      </dgm:prSet>
      <dgm:spPr/>
      <dgm:t>
        <a:bodyPr/>
        <a:lstStyle/>
        <a:p>
          <a:endParaRPr lang="de-DE"/>
        </a:p>
      </dgm:t>
    </dgm:pt>
    <dgm:pt modelId="{0860BCD0-B109-4143-BFE6-5AB20AEB685E}" type="pres">
      <dgm:prSet presAssocID="{03EB5747-B6AF-4D1C-AFCF-97B0ACEC9A49}" presName="levelTx" presStyleLbl="revTx" presStyleIdx="0" presStyleCnt="0">
        <dgm:presLayoutVars>
          <dgm:chMax val="1"/>
          <dgm:bulletEnabled val="1"/>
        </dgm:presLayoutVars>
      </dgm:prSet>
      <dgm:spPr/>
      <dgm:t>
        <a:bodyPr/>
        <a:lstStyle/>
        <a:p>
          <a:endParaRPr lang="de-DE"/>
        </a:p>
      </dgm:t>
    </dgm:pt>
    <dgm:pt modelId="{CC42C74F-BA01-4335-8B78-F13527543630}" type="pres">
      <dgm:prSet presAssocID="{370161DC-D677-4D90-8C4D-37241B2E7795}" presName="Name8" presStyleCnt="0"/>
      <dgm:spPr/>
    </dgm:pt>
    <dgm:pt modelId="{25A16DCD-A6A5-48E6-9C04-4491BC497DC1}" type="pres">
      <dgm:prSet presAssocID="{370161DC-D677-4D90-8C4D-37241B2E7795}" presName="level" presStyleLbl="node1" presStyleIdx="2" presStyleCnt="4" custScaleY="90405">
        <dgm:presLayoutVars>
          <dgm:chMax val="1"/>
          <dgm:bulletEnabled val="1"/>
        </dgm:presLayoutVars>
      </dgm:prSet>
      <dgm:spPr/>
      <dgm:t>
        <a:bodyPr/>
        <a:lstStyle/>
        <a:p>
          <a:endParaRPr lang="de-DE"/>
        </a:p>
      </dgm:t>
    </dgm:pt>
    <dgm:pt modelId="{FCFDF76A-C0D3-4FAB-8C79-F3815BCC90BF}" type="pres">
      <dgm:prSet presAssocID="{370161DC-D677-4D90-8C4D-37241B2E7795}" presName="levelTx" presStyleLbl="revTx" presStyleIdx="0" presStyleCnt="0">
        <dgm:presLayoutVars>
          <dgm:chMax val="1"/>
          <dgm:bulletEnabled val="1"/>
        </dgm:presLayoutVars>
      </dgm:prSet>
      <dgm:spPr/>
      <dgm:t>
        <a:bodyPr/>
        <a:lstStyle/>
        <a:p>
          <a:endParaRPr lang="de-DE"/>
        </a:p>
      </dgm:t>
    </dgm:pt>
    <dgm:pt modelId="{2EC67CD0-B7EA-4C80-B6F1-6992215086CC}" type="pres">
      <dgm:prSet presAssocID="{233F8F9F-A30B-4176-B837-003EF97DF78B}" presName="Name8" presStyleCnt="0"/>
      <dgm:spPr/>
    </dgm:pt>
    <dgm:pt modelId="{B230546C-E536-4792-B484-0828FA2E30A4}" type="pres">
      <dgm:prSet presAssocID="{233F8F9F-A30B-4176-B837-003EF97DF78B}" presName="level" presStyleLbl="node1" presStyleIdx="3" presStyleCnt="4" custScaleY="140409" custLinFactNeighborX="12500" custLinFactNeighborY="28548">
        <dgm:presLayoutVars>
          <dgm:chMax val="1"/>
          <dgm:bulletEnabled val="1"/>
        </dgm:presLayoutVars>
      </dgm:prSet>
      <dgm:spPr/>
      <dgm:t>
        <a:bodyPr/>
        <a:lstStyle/>
        <a:p>
          <a:endParaRPr lang="de-DE"/>
        </a:p>
      </dgm:t>
    </dgm:pt>
    <dgm:pt modelId="{EC9641C0-C776-46E3-B9B7-5DCB426D5D6B}" type="pres">
      <dgm:prSet presAssocID="{233F8F9F-A30B-4176-B837-003EF97DF78B}" presName="levelTx" presStyleLbl="revTx" presStyleIdx="0" presStyleCnt="0">
        <dgm:presLayoutVars>
          <dgm:chMax val="1"/>
          <dgm:bulletEnabled val="1"/>
        </dgm:presLayoutVars>
      </dgm:prSet>
      <dgm:spPr/>
      <dgm:t>
        <a:bodyPr/>
        <a:lstStyle/>
        <a:p>
          <a:endParaRPr lang="de-DE"/>
        </a:p>
      </dgm:t>
    </dgm:pt>
  </dgm:ptLst>
  <dgm:cxnLst>
    <dgm:cxn modelId="{13031D9B-BBD5-423D-BE97-CE7AA95B65DB}" srcId="{76B40BE4-AA95-491D-A96D-0BFFF77B0760}" destId="{370161DC-D677-4D90-8C4D-37241B2E7795}" srcOrd="2" destOrd="0" parTransId="{FA8825E3-580D-4380-958F-96EB1AD7962D}" sibTransId="{7BDF914A-ACD7-4351-92E3-972B0FFF63B6}"/>
    <dgm:cxn modelId="{73727C47-0A8C-438A-AAEB-1D4D3B886666}" type="presOf" srcId="{370161DC-D677-4D90-8C4D-37241B2E7795}" destId="{FCFDF76A-C0D3-4FAB-8C79-F3815BCC90BF}" srcOrd="1" destOrd="0" presId="urn:microsoft.com/office/officeart/2005/8/layout/pyramid1"/>
    <dgm:cxn modelId="{6748523D-1DA8-46D7-981F-F4C06B5D86DF}" type="presOf" srcId="{03EB5747-B6AF-4D1C-AFCF-97B0ACEC9A49}" destId="{50420699-43F6-498E-9037-BDE130D2EDE6}" srcOrd="0" destOrd="0" presId="urn:microsoft.com/office/officeart/2005/8/layout/pyramid1"/>
    <dgm:cxn modelId="{2AC663DE-B142-4F4A-9033-966E0DB63DF7}" type="presOf" srcId="{FC355815-4C2D-40FE-AD8C-BDD620FE1836}" destId="{F034A420-C896-4030-BA6B-85BF9909575E}" srcOrd="0" destOrd="0" presId="urn:microsoft.com/office/officeart/2005/8/layout/pyramid1"/>
    <dgm:cxn modelId="{A8799564-141F-4E43-8D59-CE9C735F7418}" srcId="{76B40BE4-AA95-491D-A96D-0BFFF77B0760}" destId="{233F8F9F-A30B-4176-B837-003EF97DF78B}" srcOrd="3" destOrd="0" parTransId="{89A1B608-8F07-474B-8887-374317AD46C6}" sibTransId="{13554750-A3D9-4D12-B21E-42CD99524CED}"/>
    <dgm:cxn modelId="{AAE186EA-B8F7-478C-BF99-F24D02BF9D7D}" srcId="{76B40BE4-AA95-491D-A96D-0BFFF77B0760}" destId="{FC355815-4C2D-40FE-AD8C-BDD620FE1836}" srcOrd="0" destOrd="0" parTransId="{C1D17BDC-DBD2-44F5-968D-6B42521687C3}" sibTransId="{260AD618-55DE-4291-8797-07868A84DA4F}"/>
    <dgm:cxn modelId="{7E9546BB-8FA8-4A99-AFA1-D51F9D83C3EC}" type="presOf" srcId="{FC355815-4C2D-40FE-AD8C-BDD620FE1836}" destId="{1BC36C91-CF34-4285-9333-9F98417431AD}" srcOrd="1" destOrd="0" presId="urn:microsoft.com/office/officeart/2005/8/layout/pyramid1"/>
    <dgm:cxn modelId="{640A62F8-93D2-4948-B177-02ACF1B25BE8}" type="presOf" srcId="{03EB5747-B6AF-4D1C-AFCF-97B0ACEC9A49}" destId="{0860BCD0-B109-4143-BFE6-5AB20AEB685E}" srcOrd="1" destOrd="0" presId="urn:microsoft.com/office/officeart/2005/8/layout/pyramid1"/>
    <dgm:cxn modelId="{682086B5-BC3A-49B4-8D5A-9D5070898A14}" type="presOf" srcId="{76B40BE4-AA95-491D-A96D-0BFFF77B0760}" destId="{BD6064E0-B197-4AC1-952E-286247B1E38F}" srcOrd="0" destOrd="0" presId="urn:microsoft.com/office/officeart/2005/8/layout/pyramid1"/>
    <dgm:cxn modelId="{14911802-CED3-4C8B-83C7-3C0C8C423DE0}" srcId="{76B40BE4-AA95-491D-A96D-0BFFF77B0760}" destId="{03EB5747-B6AF-4D1C-AFCF-97B0ACEC9A49}" srcOrd="1" destOrd="0" parTransId="{E668A7FC-72D3-4577-A63A-63D6F967F99C}" sibTransId="{F0D80400-5D4C-45BB-A065-D2D734598402}"/>
    <dgm:cxn modelId="{6AFBC3B3-087E-4168-951B-C532CD85EC6E}" type="presOf" srcId="{233F8F9F-A30B-4176-B837-003EF97DF78B}" destId="{B230546C-E536-4792-B484-0828FA2E30A4}" srcOrd="0" destOrd="0" presId="urn:microsoft.com/office/officeart/2005/8/layout/pyramid1"/>
    <dgm:cxn modelId="{20109A3A-7472-4606-B4F1-79B1E6D3C1B4}" type="presOf" srcId="{370161DC-D677-4D90-8C4D-37241B2E7795}" destId="{25A16DCD-A6A5-48E6-9C04-4491BC497DC1}" srcOrd="0" destOrd="0" presId="urn:microsoft.com/office/officeart/2005/8/layout/pyramid1"/>
    <dgm:cxn modelId="{94D384D6-C290-4BA2-BBEB-816F433DDB1A}" type="presOf" srcId="{233F8F9F-A30B-4176-B837-003EF97DF78B}" destId="{EC9641C0-C776-46E3-B9B7-5DCB426D5D6B}" srcOrd="1" destOrd="0" presId="urn:microsoft.com/office/officeart/2005/8/layout/pyramid1"/>
    <dgm:cxn modelId="{E8D22E62-A7FF-47D6-93B5-AB591DFA2B1A}" type="presParOf" srcId="{BD6064E0-B197-4AC1-952E-286247B1E38F}" destId="{3C08FD94-0533-4DBC-A72B-C73802A13205}" srcOrd="0" destOrd="0" presId="urn:microsoft.com/office/officeart/2005/8/layout/pyramid1"/>
    <dgm:cxn modelId="{9649F1C7-1321-4900-A72D-55C88D33DCC1}" type="presParOf" srcId="{3C08FD94-0533-4DBC-A72B-C73802A13205}" destId="{F034A420-C896-4030-BA6B-85BF9909575E}" srcOrd="0" destOrd="0" presId="urn:microsoft.com/office/officeart/2005/8/layout/pyramid1"/>
    <dgm:cxn modelId="{1246CEA1-04DD-4CCC-8054-AFE0866974AC}" type="presParOf" srcId="{3C08FD94-0533-4DBC-A72B-C73802A13205}" destId="{1BC36C91-CF34-4285-9333-9F98417431AD}" srcOrd="1" destOrd="0" presId="urn:microsoft.com/office/officeart/2005/8/layout/pyramid1"/>
    <dgm:cxn modelId="{39A590B6-906E-42FE-BF6C-337FD9E466E9}" type="presParOf" srcId="{BD6064E0-B197-4AC1-952E-286247B1E38F}" destId="{3FFCDDAD-700D-4E7A-A2B0-CFDBA1CD0B16}" srcOrd="1" destOrd="0" presId="urn:microsoft.com/office/officeart/2005/8/layout/pyramid1"/>
    <dgm:cxn modelId="{2A5CC69A-73B5-4ED8-8E0C-18002074C456}" type="presParOf" srcId="{3FFCDDAD-700D-4E7A-A2B0-CFDBA1CD0B16}" destId="{50420699-43F6-498E-9037-BDE130D2EDE6}" srcOrd="0" destOrd="0" presId="urn:microsoft.com/office/officeart/2005/8/layout/pyramid1"/>
    <dgm:cxn modelId="{1FD7A07E-5EC2-404C-8335-55E84BD7E453}" type="presParOf" srcId="{3FFCDDAD-700D-4E7A-A2B0-CFDBA1CD0B16}" destId="{0860BCD0-B109-4143-BFE6-5AB20AEB685E}" srcOrd="1" destOrd="0" presId="urn:microsoft.com/office/officeart/2005/8/layout/pyramid1"/>
    <dgm:cxn modelId="{84485406-CB28-40BC-B3FA-0D4A4425226D}" type="presParOf" srcId="{BD6064E0-B197-4AC1-952E-286247B1E38F}" destId="{CC42C74F-BA01-4335-8B78-F13527543630}" srcOrd="2" destOrd="0" presId="urn:microsoft.com/office/officeart/2005/8/layout/pyramid1"/>
    <dgm:cxn modelId="{67742BE8-879C-4F00-A16B-B4DC487D3BFF}" type="presParOf" srcId="{CC42C74F-BA01-4335-8B78-F13527543630}" destId="{25A16DCD-A6A5-48E6-9C04-4491BC497DC1}" srcOrd="0" destOrd="0" presId="urn:microsoft.com/office/officeart/2005/8/layout/pyramid1"/>
    <dgm:cxn modelId="{A73B1423-541F-414F-A2DF-A5B1D97D3E34}" type="presParOf" srcId="{CC42C74F-BA01-4335-8B78-F13527543630}" destId="{FCFDF76A-C0D3-4FAB-8C79-F3815BCC90BF}" srcOrd="1" destOrd="0" presId="urn:microsoft.com/office/officeart/2005/8/layout/pyramid1"/>
    <dgm:cxn modelId="{E8466545-1FBB-41A5-BFF2-DCEBB522BE31}" type="presParOf" srcId="{BD6064E0-B197-4AC1-952E-286247B1E38F}" destId="{2EC67CD0-B7EA-4C80-B6F1-6992215086CC}" srcOrd="3" destOrd="0" presId="urn:microsoft.com/office/officeart/2005/8/layout/pyramid1"/>
    <dgm:cxn modelId="{9AF8409E-6758-4D29-A8A9-B5F1723E6245}" type="presParOf" srcId="{2EC67CD0-B7EA-4C80-B6F1-6992215086CC}" destId="{B230546C-E536-4792-B484-0828FA2E30A4}" srcOrd="0" destOrd="0" presId="urn:microsoft.com/office/officeart/2005/8/layout/pyramid1"/>
    <dgm:cxn modelId="{4E360102-7695-49D0-B4E8-249217D3DA3C}" type="presParOf" srcId="{2EC67CD0-B7EA-4C80-B6F1-6992215086CC}" destId="{EC9641C0-C776-46E3-B9B7-5DCB426D5D6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6B40BE4-AA95-491D-A96D-0BFFF77B0760}" type="doc">
      <dgm:prSet loTypeId="urn:microsoft.com/office/officeart/2005/8/layout/pyramid1" loCatId="pyramid" qsTypeId="urn:microsoft.com/office/officeart/2005/8/quickstyle/simple1" qsCatId="simple" csTypeId="urn:microsoft.com/office/officeart/2005/8/colors/accent0_2" csCatId="mainScheme" phldr="1"/>
      <dgm:spPr/>
    </dgm:pt>
    <dgm:pt modelId="{FC355815-4C2D-40FE-AD8C-BDD620FE1836}">
      <dgm:prSet phldrT="[Text]" custT="1"/>
      <dgm:spPr>
        <a:solidFill>
          <a:schemeClr val="bg1"/>
        </a:solidFill>
      </dgm:spPr>
      <dgm:t>
        <a:bodyPr/>
        <a:lstStyle/>
        <a:p>
          <a:endParaRPr lang="de-DE" sz="1050" b="1" dirty="0" smtClean="0">
            <a:solidFill>
              <a:schemeClr val="tx2"/>
            </a:solidFill>
            <a:latin typeface="Arial Narrow" pitchFamily="34" charset="0"/>
          </a:endParaRPr>
        </a:p>
        <a:p>
          <a:endParaRPr lang="de-DE" sz="1050" b="1" dirty="0" smtClean="0">
            <a:solidFill>
              <a:schemeClr val="tx2"/>
            </a:solidFill>
            <a:latin typeface="Arial Narrow" pitchFamily="34" charset="0"/>
          </a:endParaRPr>
        </a:p>
        <a:p>
          <a:endParaRPr lang="de-DE" sz="1050" b="1" dirty="0" smtClean="0">
            <a:solidFill>
              <a:schemeClr val="tx2"/>
            </a:solidFill>
            <a:latin typeface="Arial Narrow" pitchFamily="34" charset="0"/>
          </a:endParaRPr>
        </a:p>
        <a:p>
          <a:endParaRPr lang="de-DE" sz="1050" b="1" dirty="0" smtClean="0">
            <a:solidFill>
              <a:schemeClr val="tx2"/>
            </a:solidFill>
            <a:latin typeface="Arial Narrow" pitchFamily="34" charset="0"/>
          </a:endParaRPr>
        </a:p>
        <a:p>
          <a:r>
            <a:rPr lang="de-DE" sz="1050" b="1" dirty="0" smtClean="0">
              <a:solidFill>
                <a:schemeClr val="tx2"/>
              </a:solidFill>
              <a:latin typeface="Arial Narrow" pitchFamily="34" charset="0"/>
            </a:rPr>
            <a:t>Forschungs-projekte</a:t>
          </a:r>
        </a:p>
      </dgm:t>
    </dgm:pt>
    <dgm:pt modelId="{C1D17BDC-DBD2-44F5-968D-6B42521687C3}" type="parTrans" cxnId="{AAE186EA-B8F7-478C-BF99-F24D02BF9D7D}">
      <dgm:prSet/>
      <dgm:spPr/>
      <dgm:t>
        <a:bodyPr/>
        <a:lstStyle/>
        <a:p>
          <a:endParaRPr lang="de-DE"/>
        </a:p>
      </dgm:t>
    </dgm:pt>
    <dgm:pt modelId="{260AD618-55DE-4291-8797-07868A84DA4F}" type="sibTrans" cxnId="{AAE186EA-B8F7-478C-BF99-F24D02BF9D7D}">
      <dgm:prSet/>
      <dgm:spPr/>
      <dgm:t>
        <a:bodyPr/>
        <a:lstStyle/>
        <a:p>
          <a:endParaRPr lang="de-DE"/>
        </a:p>
      </dgm:t>
    </dgm:pt>
    <dgm:pt modelId="{03EB5747-B6AF-4D1C-AFCF-97B0ACEC9A49}">
      <dgm:prSet phldrT="[Text]" custT="1"/>
      <dgm:spPr>
        <a:blipFill rotWithShape="0">
          <a:blip xmlns:r="http://schemas.openxmlformats.org/officeDocument/2006/relationships" r:embed="rId1" cstate="screen">
            <a:extLst>
              <a:ext uri="{28A0092B-C50C-407E-A947-70E740481C1C}">
                <a14:useLocalDpi xmlns:a14="http://schemas.microsoft.com/office/drawing/2010/main" val="0"/>
              </a:ext>
            </a:extLst>
          </a:blip>
          <a:stretch>
            <a:fillRect/>
          </a:stretch>
        </a:blipFill>
      </dgm:spPr>
      <dgm:t>
        <a:bodyPr/>
        <a:lstStyle/>
        <a:p>
          <a:r>
            <a:rPr lang="de-DE" sz="1600" b="1" dirty="0" smtClean="0">
              <a:solidFill>
                <a:schemeClr val="bg1"/>
              </a:solidFill>
              <a:latin typeface="Arial Narrow" pitchFamily="34" charset="0"/>
            </a:rPr>
            <a:t>Vertiefte Schulung am CERN</a:t>
          </a:r>
          <a:endParaRPr lang="de-DE" sz="1400" dirty="0">
            <a:solidFill>
              <a:schemeClr val="bg1"/>
            </a:solidFill>
            <a:latin typeface="Arial Narrow" pitchFamily="34" charset="0"/>
          </a:endParaRPr>
        </a:p>
      </dgm:t>
    </dgm:pt>
    <dgm:pt modelId="{E668A7FC-72D3-4577-A63A-63D6F967F99C}" type="parTrans" cxnId="{14911802-CED3-4C8B-83C7-3C0C8C423DE0}">
      <dgm:prSet/>
      <dgm:spPr/>
      <dgm:t>
        <a:bodyPr/>
        <a:lstStyle/>
        <a:p>
          <a:endParaRPr lang="de-DE"/>
        </a:p>
      </dgm:t>
    </dgm:pt>
    <dgm:pt modelId="{F0D80400-5D4C-45BB-A065-D2D734598402}" type="sibTrans" cxnId="{14911802-CED3-4C8B-83C7-3C0C8C423DE0}">
      <dgm:prSet/>
      <dgm:spPr/>
      <dgm:t>
        <a:bodyPr/>
        <a:lstStyle/>
        <a:p>
          <a:endParaRPr lang="de-DE"/>
        </a:p>
      </dgm:t>
    </dgm:pt>
    <dgm:pt modelId="{370161DC-D677-4D90-8C4D-37241B2E7795}">
      <dgm:prSet phldrT="[Text]" custT="1"/>
      <dgm:spPr/>
      <dgm:t>
        <a:bodyPr/>
        <a:lstStyle/>
        <a:p>
          <a:r>
            <a:rPr lang="de-DE" sz="1600" b="1" dirty="0" smtClean="0">
              <a:solidFill>
                <a:schemeClr val="tx2"/>
              </a:solidFill>
              <a:latin typeface="Arial Narrow" pitchFamily="34" charset="0"/>
            </a:rPr>
            <a:t>Aktive Mitarbeit</a:t>
          </a:r>
        </a:p>
        <a:p>
          <a:r>
            <a:rPr lang="de-DE" sz="1100" b="1" dirty="0" smtClean="0">
              <a:solidFill>
                <a:schemeClr val="tx2"/>
              </a:solidFill>
              <a:latin typeface="Arial Narrow" pitchFamily="34" charset="0"/>
            </a:rPr>
            <a:t>Durchführung eigener Projekte </a:t>
          </a:r>
        </a:p>
      </dgm:t>
    </dgm:pt>
    <dgm:pt modelId="{FA8825E3-580D-4380-958F-96EB1AD7962D}" type="parTrans" cxnId="{13031D9B-BBD5-423D-BE97-CE7AA95B65DB}">
      <dgm:prSet/>
      <dgm:spPr/>
      <dgm:t>
        <a:bodyPr/>
        <a:lstStyle/>
        <a:p>
          <a:endParaRPr lang="de-DE"/>
        </a:p>
      </dgm:t>
    </dgm:pt>
    <dgm:pt modelId="{7BDF914A-ACD7-4351-92E3-972B0FFF63B6}" type="sibTrans" cxnId="{13031D9B-BBD5-423D-BE97-CE7AA95B65DB}">
      <dgm:prSet/>
      <dgm:spPr/>
      <dgm:t>
        <a:bodyPr/>
        <a:lstStyle/>
        <a:p>
          <a:endParaRPr lang="de-DE"/>
        </a:p>
      </dgm:t>
    </dgm:pt>
    <dgm:pt modelId="{233F8F9F-A30B-4176-B837-003EF97DF78B}">
      <dgm:prSet phldrT="[Text]" custT="1"/>
      <dgm:spPr>
        <a:blipFill rotWithShape="0">
          <a:blip xmlns:r="http://schemas.openxmlformats.org/officeDocument/2006/relationships" r:embed="rId2">
            <a:extLst>
              <a:ext uri="{28A0092B-C50C-407E-A947-70E740481C1C}">
                <a14:useLocalDpi xmlns:a14="http://schemas.microsoft.com/office/drawing/2010/main" val="0"/>
              </a:ext>
            </a:extLst>
          </a:blip>
          <a:stretch>
            <a:fillRect/>
          </a:stretch>
        </a:blipFill>
      </dgm:spPr>
      <dgm:t>
        <a:bodyPr/>
        <a:lstStyle/>
        <a:p>
          <a:r>
            <a:rPr lang="de-DE" sz="1800" b="1" dirty="0" smtClean="0">
              <a:solidFill>
                <a:schemeClr val="bg1"/>
              </a:solidFill>
              <a:latin typeface="Arial Narrow" pitchFamily="34" charset="0"/>
            </a:rPr>
            <a:t>Teilnahme an Fortbildungen und einführenden Veranstaltungen </a:t>
          </a:r>
        </a:p>
      </dgm:t>
    </dgm:pt>
    <dgm:pt modelId="{89A1B608-8F07-474B-8887-374317AD46C6}" type="parTrans" cxnId="{A8799564-141F-4E43-8D59-CE9C735F7418}">
      <dgm:prSet/>
      <dgm:spPr/>
      <dgm:t>
        <a:bodyPr/>
        <a:lstStyle/>
        <a:p>
          <a:endParaRPr lang="de-DE"/>
        </a:p>
      </dgm:t>
    </dgm:pt>
    <dgm:pt modelId="{13554750-A3D9-4D12-B21E-42CD99524CED}" type="sibTrans" cxnId="{A8799564-141F-4E43-8D59-CE9C735F7418}">
      <dgm:prSet/>
      <dgm:spPr/>
      <dgm:t>
        <a:bodyPr/>
        <a:lstStyle/>
        <a:p>
          <a:endParaRPr lang="de-DE"/>
        </a:p>
      </dgm:t>
    </dgm:pt>
    <dgm:pt modelId="{BD6064E0-B197-4AC1-952E-286247B1E38F}" type="pres">
      <dgm:prSet presAssocID="{76B40BE4-AA95-491D-A96D-0BFFF77B0760}" presName="Name0" presStyleCnt="0">
        <dgm:presLayoutVars>
          <dgm:dir val="rev"/>
          <dgm:animLvl val="lvl"/>
          <dgm:resizeHandles val="exact"/>
        </dgm:presLayoutVars>
      </dgm:prSet>
      <dgm:spPr/>
    </dgm:pt>
    <dgm:pt modelId="{3C08FD94-0533-4DBC-A72B-C73802A13205}" type="pres">
      <dgm:prSet presAssocID="{FC355815-4C2D-40FE-AD8C-BDD620FE1836}" presName="Name8" presStyleCnt="0"/>
      <dgm:spPr/>
    </dgm:pt>
    <dgm:pt modelId="{F034A420-C896-4030-BA6B-85BF9909575E}" type="pres">
      <dgm:prSet presAssocID="{FC355815-4C2D-40FE-AD8C-BDD620FE1836}" presName="level" presStyleLbl="node1" presStyleIdx="0" presStyleCnt="4" custScaleX="97835" custScaleY="131954" custLinFactNeighborX="2239">
        <dgm:presLayoutVars>
          <dgm:chMax val="1"/>
          <dgm:bulletEnabled val="1"/>
        </dgm:presLayoutVars>
      </dgm:prSet>
      <dgm:spPr/>
      <dgm:t>
        <a:bodyPr/>
        <a:lstStyle/>
        <a:p>
          <a:endParaRPr lang="de-DE"/>
        </a:p>
      </dgm:t>
    </dgm:pt>
    <dgm:pt modelId="{1BC36C91-CF34-4285-9333-9F98417431AD}" type="pres">
      <dgm:prSet presAssocID="{FC355815-4C2D-40FE-AD8C-BDD620FE1836}" presName="levelTx" presStyleLbl="revTx" presStyleIdx="0" presStyleCnt="0">
        <dgm:presLayoutVars>
          <dgm:chMax val="1"/>
          <dgm:bulletEnabled val="1"/>
        </dgm:presLayoutVars>
      </dgm:prSet>
      <dgm:spPr/>
      <dgm:t>
        <a:bodyPr/>
        <a:lstStyle/>
        <a:p>
          <a:endParaRPr lang="de-DE"/>
        </a:p>
      </dgm:t>
    </dgm:pt>
    <dgm:pt modelId="{3FFCDDAD-700D-4E7A-A2B0-CFDBA1CD0B16}" type="pres">
      <dgm:prSet presAssocID="{03EB5747-B6AF-4D1C-AFCF-97B0ACEC9A49}" presName="Name8" presStyleCnt="0"/>
      <dgm:spPr/>
    </dgm:pt>
    <dgm:pt modelId="{50420699-43F6-498E-9037-BDE130D2EDE6}" type="pres">
      <dgm:prSet presAssocID="{03EB5747-B6AF-4D1C-AFCF-97B0ACEC9A49}" presName="level" presStyleLbl="node1" presStyleIdx="1" presStyleCnt="4" custScaleX="100231" custScaleY="119824" custLinFactNeighborX="453">
        <dgm:presLayoutVars>
          <dgm:chMax val="1"/>
          <dgm:bulletEnabled val="1"/>
        </dgm:presLayoutVars>
      </dgm:prSet>
      <dgm:spPr/>
      <dgm:t>
        <a:bodyPr/>
        <a:lstStyle/>
        <a:p>
          <a:endParaRPr lang="de-DE"/>
        </a:p>
      </dgm:t>
    </dgm:pt>
    <dgm:pt modelId="{0860BCD0-B109-4143-BFE6-5AB20AEB685E}" type="pres">
      <dgm:prSet presAssocID="{03EB5747-B6AF-4D1C-AFCF-97B0ACEC9A49}" presName="levelTx" presStyleLbl="revTx" presStyleIdx="0" presStyleCnt="0">
        <dgm:presLayoutVars>
          <dgm:chMax val="1"/>
          <dgm:bulletEnabled val="1"/>
        </dgm:presLayoutVars>
      </dgm:prSet>
      <dgm:spPr/>
      <dgm:t>
        <a:bodyPr/>
        <a:lstStyle/>
        <a:p>
          <a:endParaRPr lang="de-DE"/>
        </a:p>
      </dgm:t>
    </dgm:pt>
    <dgm:pt modelId="{CC42C74F-BA01-4335-8B78-F13527543630}" type="pres">
      <dgm:prSet presAssocID="{370161DC-D677-4D90-8C4D-37241B2E7795}" presName="Name8" presStyleCnt="0"/>
      <dgm:spPr/>
    </dgm:pt>
    <dgm:pt modelId="{25A16DCD-A6A5-48E6-9C04-4491BC497DC1}" type="pres">
      <dgm:prSet presAssocID="{370161DC-D677-4D90-8C4D-37241B2E7795}" presName="level" presStyleLbl="node1" presStyleIdx="2" presStyleCnt="4" custScaleY="120108">
        <dgm:presLayoutVars>
          <dgm:chMax val="1"/>
          <dgm:bulletEnabled val="1"/>
        </dgm:presLayoutVars>
      </dgm:prSet>
      <dgm:spPr/>
      <dgm:t>
        <a:bodyPr/>
        <a:lstStyle/>
        <a:p>
          <a:endParaRPr lang="de-DE"/>
        </a:p>
      </dgm:t>
    </dgm:pt>
    <dgm:pt modelId="{FCFDF76A-C0D3-4FAB-8C79-F3815BCC90BF}" type="pres">
      <dgm:prSet presAssocID="{370161DC-D677-4D90-8C4D-37241B2E7795}" presName="levelTx" presStyleLbl="revTx" presStyleIdx="0" presStyleCnt="0">
        <dgm:presLayoutVars>
          <dgm:chMax val="1"/>
          <dgm:bulletEnabled val="1"/>
        </dgm:presLayoutVars>
      </dgm:prSet>
      <dgm:spPr/>
      <dgm:t>
        <a:bodyPr/>
        <a:lstStyle/>
        <a:p>
          <a:endParaRPr lang="de-DE"/>
        </a:p>
      </dgm:t>
    </dgm:pt>
    <dgm:pt modelId="{2EC67CD0-B7EA-4C80-B6F1-6992215086CC}" type="pres">
      <dgm:prSet presAssocID="{233F8F9F-A30B-4176-B837-003EF97DF78B}" presName="Name8" presStyleCnt="0"/>
      <dgm:spPr/>
    </dgm:pt>
    <dgm:pt modelId="{B230546C-E536-4792-B484-0828FA2E30A4}" type="pres">
      <dgm:prSet presAssocID="{233F8F9F-A30B-4176-B837-003EF97DF78B}" presName="level" presStyleLbl="node1" presStyleIdx="3" presStyleCnt="4" custScaleY="168474" custLinFactNeighborX="39873" custLinFactNeighborY="5360">
        <dgm:presLayoutVars>
          <dgm:chMax val="1"/>
          <dgm:bulletEnabled val="1"/>
        </dgm:presLayoutVars>
      </dgm:prSet>
      <dgm:spPr/>
      <dgm:t>
        <a:bodyPr/>
        <a:lstStyle/>
        <a:p>
          <a:endParaRPr lang="de-DE"/>
        </a:p>
      </dgm:t>
    </dgm:pt>
    <dgm:pt modelId="{EC9641C0-C776-46E3-B9B7-5DCB426D5D6B}" type="pres">
      <dgm:prSet presAssocID="{233F8F9F-A30B-4176-B837-003EF97DF78B}" presName="levelTx" presStyleLbl="revTx" presStyleIdx="0" presStyleCnt="0">
        <dgm:presLayoutVars>
          <dgm:chMax val="1"/>
          <dgm:bulletEnabled val="1"/>
        </dgm:presLayoutVars>
      </dgm:prSet>
      <dgm:spPr/>
      <dgm:t>
        <a:bodyPr/>
        <a:lstStyle/>
        <a:p>
          <a:endParaRPr lang="de-DE"/>
        </a:p>
      </dgm:t>
    </dgm:pt>
  </dgm:ptLst>
  <dgm:cxnLst>
    <dgm:cxn modelId="{13031D9B-BBD5-423D-BE97-CE7AA95B65DB}" srcId="{76B40BE4-AA95-491D-A96D-0BFFF77B0760}" destId="{370161DC-D677-4D90-8C4D-37241B2E7795}" srcOrd="2" destOrd="0" parTransId="{FA8825E3-580D-4380-958F-96EB1AD7962D}" sibTransId="{7BDF914A-ACD7-4351-92E3-972B0FFF63B6}"/>
    <dgm:cxn modelId="{DA7AB6A2-D934-460E-BF60-027EAA37FCBC}" type="presOf" srcId="{370161DC-D677-4D90-8C4D-37241B2E7795}" destId="{FCFDF76A-C0D3-4FAB-8C79-F3815BCC90BF}" srcOrd="1" destOrd="0" presId="urn:microsoft.com/office/officeart/2005/8/layout/pyramid1"/>
    <dgm:cxn modelId="{92F7D28C-E978-466F-A823-176DADBC53B1}" type="presOf" srcId="{03EB5747-B6AF-4D1C-AFCF-97B0ACEC9A49}" destId="{0860BCD0-B109-4143-BFE6-5AB20AEB685E}" srcOrd="1" destOrd="0" presId="urn:microsoft.com/office/officeart/2005/8/layout/pyramid1"/>
    <dgm:cxn modelId="{AF9B3222-B37A-463E-8C09-899267447B68}" type="presOf" srcId="{FC355815-4C2D-40FE-AD8C-BDD620FE1836}" destId="{1BC36C91-CF34-4285-9333-9F98417431AD}" srcOrd="1" destOrd="0" presId="urn:microsoft.com/office/officeart/2005/8/layout/pyramid1"/>
    <dgm:cxn modelId="{D76E7DD5-9EBF-4C64-8117-6E938493AB24}" type="presOf" srcId="{76B40BE4-AA95-491D-A96D-0BFFF77B0760}" destId="{BD6064E0-B197-4AC1-952E-286247B1E38F}" srcOrd="0" destOrd="0" presId="urn:microsoft.com/office/officeart/2005/8/layout/pyramid1"/>
    <dgm:cxn modelId="{A8799564-141F-4E43-8D59-CE9C735F7418}" srcId="{76B40BE4-AA95-491D-A96D-0BFFF77B0760}" destId="{233F8F9F-A30B-4176-B837-003EF97DF78B}" srcOrd="3" destOrd="0" parTransId="{89A1B608-8F07-474B-8887-374317AD46C6}" sibTransId="{13554750-A3D9-4D12-B21E-42CD99524CED}"/>
    <dgm:cxn modelId="{BBB9D529-86A6-49A2-838C-D16E8D7FDBAB}" type="presOf" srcId="{03EB5747-B6AF-4D1C-AFCF-97B0ACEC9A49}" destId="{50420699-43F6-498E-9037-BDE130D2EDE6}" srcOrd="0" destOrd="0" presId="urn:microsoft.com/office/officeart/2005/8/layout/pyramid1"/>
    <dgm:cxn modelId="{AAE186EA-B8F7-478C-BF99-F24D02BF9D7D}" srcId="{76B40BE4-AA95-491D-A96D-0BFFF77B0760}" destId="{FC355815-4C2D-40FE-AD8C-BDD620FE1836}" srcOrd="0" destOrd="0" parTransId="{C1D17BDC-DBD2-44F5-968D-6B42521687C3}" sibTransId="{260AD618-55DE-4291-8797-07868A84DA4F}"/>
    <dgm:cxn modelId="{CC60AF75-E8B3-443F-AF70-F2430FC5D62B}" type="presOf" srcId="{370161DC-D677-4D90-8C4D-37241B2E7795}" destId="{25A16DCD-A6A5-48E6-9C04-4491BC497DC1}" srcOrd="0" destOrd="0" presId="urn:microsoft.com/office/officeart/2005/8/layout/pyramid1"/>
    <dgm:cxn modelId="{A772C1D9-A5EC-43C8-8077-D7A88145C724}" type="presOf" srcId="{233F8F9F-A30B-4176-B837-003EF97DF78B}" destId="{B230546C-E536-4792-B484-0828FA2E30A4}" srcOrd="0" destOrd="0" presId="urn:microsoft.com/office/officeart/2005/8/layout/pyramid1"/>
    <dgm:cxn modelId="{B73C2D8C-8205-4C54-BE92-CD54D960BA40}" type="presOf" srcId="{233F8F9F-A30B-4176-B837-003EF97DF78B}" destId="{EC9641C0-C776-46E3-B9B7-5DCB426D5D6B}" srcOrd="1" destOrd="0" presId="urn:microsoft.com/office/officeart/2005/8/layout/pyramid1"/>
    <dgm:cxn modelId="{14911802-CED3-4C8B-83C7-3C0C8C423DE0}" srcId="{76B40BE4-AA95-491D-A96D-0BFFF77B0760}" destId="{03EB5747-B6AF-4D1C-AFCF-97B0ACEC9A49}" srcOrd="1" destOrd="0" parTransId="{E668A7FC-72D3-4577-A63A-63D6F967F99C}" sibTransId="{F0D80400-5D4C-45BB-A065-D2D734598402}"/>
    <dgm:cxn modelId="{A8D31590-9001-42BF-BA44-7E1BDA48C15D}" type="presOf" srcId="{FC355815-4C2D-40FE-AD8C-BDD620FE1836}" destId="{F034A420-C896-4030-BA6B-85BF9909575E}" srcOrd="0" destOrd="0" presId="urn:microsoft.com/office/officeart/2005/8/layout/pyramid1"/>
    <dgm:cxn modelId="{047F5A30-6C80-47AD-9903-4006B572F902}" type="presParOf" srcId="{BD6064E0-B197-4AC1-952E-286247B1E38F}" destId="{3C08FD94-0533-4DBC-A72B-C73802A13205}" srcOrd="0" destOrd="0" presId="urn:microsoft.com/office/officeart/2005/8/layout/pyramid1"/>
    <dgm:cxn modelId="{2B463017-A4BB-4F7F-A3C6-D8EB686A07FA}" type="presParOf" srcId="{3C08FD94-0533-4DBC-A72B-C73802A13205}" destId="{F034A420-C896-4030-BA6B-85BF9909575E}" srcOrd="0" destOrd="0" presId="urn:microsoft.com/office/officeart/2005/8/layout/pyramid1"/>
    <dgm:cxn modelId="{F2ED5643-3069-48A1-9E25-5CA1A13E475F}" type="presParOf" srcId="{3C08FD94-0533-4DBC-A72B-C73802A13205}" destId="{1BC36C91-CF34-4285-9333-9F98417431AD}" srcOrd="1" destOrd="0" presId="urn:microsoft.com/office/officeart/2005/8/layout/pyramid1"/>
    <dgm:cxn modelId="{D3094F84-0137-4513-8446-8301F75B98A2}" type="presParOf" srcId="{BD6064E0-B197-4AC1-952E-286247B1E38F}" destId="{3FFCDDAD-700D-4E7A-A2B0-CFDBA1CD0B16}" srcOrd="1" destOrd="0" presId="urn:microsoft.com/office/officeart/2005/8/layout/pyramid1"/>
    <dgm:cxn modelId="{C8EFE77C-F805-4CEC-A493-7EDEF6CFFD88}" type="presParOf" srcId="{3FFCDDAD-700D-4E7A-A2B0-CFDBA1CD0B16}" destId="{50420699-43F6-498E-9037-BDE130D2EDE6}" srcOrd="0" destOrd="0" presId="urn:microsoft.com/office/officeart/2005/8/layout/pyramid1"/>
    <dgm:cxn modelId="{1D678B2C-98EF-4687-ADA1-BDFFAB55D651}" type="presParOf" srcId="{3FFCDDAD-700D-4E7A-A2B0-CFDBA1CD0B16}" destId="{0860BCD0-B109-4143-BFE6-5AB20AEB685E}" srcOrd="1" destOrd="0" presId="urn:microsoft.com/office/officeart/2005/8/layout/pyramid1"/>
    <dgm:cxn modelId="{2C1F349B-004F-46F5-BBD5-D2BA8044C806}" type="presParOf" srcId="{BD6064E0-B197-4AC1-952E-286247B1E38F}" destId="{CC42C74F-BA01-4335-8B78-F13527543630}" srcOrd="2" destOrd="0" presId="urn:microsoft.com/office/officeart/2005/8/layout/pyramid1"/>
    <dgm:cxn modelId="{F89F9BED-FC26-418E-BEC0-0AED7A805DB2}" type="presParOf" srcId="{CC42C74F-BA01-4335-8B78-F13527543630}" destId="{25A16DCD-A6A5-48E6-9C04-4491BC497DC1}" srcOrd="0" destOrd="0" presId="urn:microsoft.com/office/officeart/2005/8/layout/pyramid1"/>
    <dgm:cxn modelId="{3F3323C5-CB9D-469B-9B26-ADAA6408F18B}" type="presParOf" srcId="{CC42C74F-BA01-4335-8B78-F13527543630}" destId="{FCFDF76A-C0D3-4FAB-8C79-F3815BCC90BF}" srcOrd="1" destOrd="0" presId="urn:microsoft.com/office/officeart/2005/8/layout/pyramid1"/>
    <dgm:cxn modelId="{1E64720B-636E-4408-A2BF-5AF802535E40}" type="presParOf" srcId="{BD6064E0-B197-4AC1-952E-286247B1E38F}" destId="{2EC67CD0-B7EA-4C80-B6F1-6992215086CC}" srcOrd="3" destOrd="0" presId="urn:microsoft.com/office/officeart/2005/8/layout/pyramid1"/>
    <dgm:cxn modelId="{EB09860B-8B37-42F5-AB57-E870A375481A}" type="presParOf" srcId="{2EC67CD0-B7EA-4C80-B6F1-6992215086CC}" destId="{B230546C-E536-4792-B484-0828FA2E30A4}" srcOrd="0" destOrd="0" presId="urn:microsoft.com/office/officeart/2005/8/layout/pyramid1"/>
    <dgm:cxn modelId="{AD3EABBA-50B3-46DD-AAEE-E2E5F0134FEF}" type="presParOf" srcId="{2EC67CD0-B7EA-4C80-B6F1-6992215086CC}" destId="{EC9641C0-C776-46E3-B9B7-5DCB426D5D6B}" srcOrd="1" destOrd="0" presId="urn:microsoft.com/office/officeart/2005/8/layout/pyramid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25.11.2014</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a:p>
        </p:txBody>
      </p:sp>
    </p:spTree>
    <p:extLst>
      <p:ext uri="{BB962C8B-B14F-4D97-AF65-F5344CB8AC3E}">
        <p14:creationId xmlns:p14="http://schemas.microsoft.com/office/powerpoint/2010/main" val="623314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925596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Basisprogramm</a:t>
            </a:r>
          </a:p>
          <a:p>
            <a:r>
              <a:rPr lang="de-DE" dirty="0" smtClean="0"/>
              <a:t>CERN:</a:t>
            </a:r>
            <a:r>
              <a:rPr lang="de-DE" baseline="0" dirty="0" smtClean="0"/>
              <a:t> Sahnehäubchen, </a:t>
            </a:r>
            <a:r>
              <a:rPr lang="de-DE" baseline="0" dirty="0" err="1" smtClean="0"/>
              <a:t>Multiplikatorenausbildung</a:t>
            </a:r>
            <a:r>
              <a:rPr lang="de-DE" baseline="0" dirty="0" smtClean="0"/>
              <a:t>, hohe Motivation, langanhaltender Effekt</a:t>
            </a:r>
          </a:p>
          <a:p>
            <a:r>
              <a:rPr lang="de-DE" baseline="0" dirty="0" smtClean="0"/>
              <a:t>Forschungsmitarbeit: wenig Lehrer, erfolgreiche Schüler</a:t>
            </a: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2193459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24437705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a:p>
        </p:txBody>
      </p:sp>
    </p:spTree>
    <p:extLst>
      <p:ext uri="{BB962C8B-B14F-4D97-AF65-F5344CB8AC3E}">
        <p14:creationId xmlns:p14="http://schemas.microsoft.com/office/powerpoint/2010/main" val="30705012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19</a:t>
            </a:fld>
            <a:endParaRPr lang="de-DE"/>
          </a:p>
        </p:txBody>
      </p:sp>
    </p:spTree>
    <p:extLst>
      <p:ext uri="{BB962C8B-B14F-4D97-AF65-F5344CB8AC3E}">
        <p14:creationId xmlns:p14="http://schemas.microsoft.com/office/powerpoint/2010/main" val="27602695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elfolie">
    <p:bg>
      <p:bgPr>
        <a:blipFill dpi="0" rotWithShape="1">
          <a:blip r:embed="rId2" cstate="print">
            <a:lum/>
            <a:extLst>
              <a:ext uri="{28A0092B-C50C-407E-A947-70E740481C1C}">
                <a14:useLocalDpi xmlns:a14="http://schemas.microsoft.com/office/drawing/2010/main" val="0"/>
              </a:ext>
            </a:extLst>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r">
              <a:defRPr sz="4800" b="0">
                <a:solidFill>
                  <a:srgbClr val="002060"/>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r">
              <a:buNone/>
              <a:defRPr b="0">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628650" y="6356361"/>
            <a:ext cx="1135414" cy="365125"/>
          </a:xfrm>
        </p:spPr>
        <p:txBody>
          <a:bodyPr/>
          <a:lstStyle/>
          <a:p>
            <a:r>
              <a:rPr lang="de-DE" smtClean="0"/>
              <a:t>26.11.2014</a:t>
            </a:r>
            <a:endParaRPr lang="de-DE"/>
          </a:p>
        </p:txBody>
      </p:sp>
      <p:sp>
        <p:nvSpPr>
          <p:cNvPr id="5" name="Footer Placeholder 4"/>
          <p:cNvSpPr>
            <a:spLocks noGrp="1"/>
          </p:cNvSpPr>
          <p:nvPr>
            <p:ph type="ftr" sz="quarter" idx="11"/>
          </p:nvPr>
        </p:nvSpPr>
        <p:spPr>
          <a:xfrm>
            <a:off x="3059832" y="6356361"/>
            <a:ext cx="3086100" cy="365125"/>
          </a:xfrm>
        </p:spPr>
        <p:txBody>
          <a:bodyPr/>
          <a:lstStyle>
            <a:lvl1pPr algn="ctr">
              <a:defRPr/>
            </a:lvl1pPr>
          </a:lstStyle>
          <a:p>
            <a:r>
              <a:rPr lang="de-DE" smtClean="0"/>
              <a:t>Uta Bilow, TU Dresden</a:t>
            </a:r>
            <a:endParaRPr lang="de-DE" dirty="0"/>
          </a:p>
        </p:txBody>
      </p:sp>
    </p:spTree>
    <p:extLst>
      <p:ext uri="{BB962C8B-B14F-4D97-AF65-F5344CB8AC3E}">
        <p14:creationId xmlns:p14="http://schemas.microsoft.com/office/powerpoint/2010/main" val="370053572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en-US" dirty="0" smtClean="0"/>
              <a:t>Click to edit Master title style</a:t>
            </a:r>
            <a:endParaRPr lang="de-DE" dirty="0"/>
          </a:p>
        </p:txBody>
      </p:sp>
      <p:sp>
        <p:nvSpPr>
          <p:cNvPr id="5" name="Foliennummernplatzhalter 4"/>
          <p:cNvSpPr>
            <a:spLocks noGrp="1"/>
          </p:cNvSpPr>
          <p:nvPr>
            <p:ph type="sldNum" sz="quarter" idx="12"/>
          </p:nvPr>
        </p:nvSpPr>
        <p:spPr>
          <a:xfrm>
            <a:off x="7452320" y="6356361"/>
            <a:ext cx="1063030" cy="365126"/>
          </a:xfrm>
          <a:prstGeom prst="rect">
            <a:avLst/>
          </a:prstGeom>
        </p:spPr>
        <p:txBody>
          <a:bodyP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lgn="ctr">
              <a:defRPr>
                <a:solidFill>
                  <a:srgbClr val="013476"/>
                </a:solidFill>
              </a:defRPr>
            </a:lvl1pPr>
          </a:lstStyle>
          <a:p>
            <a:r>
              <a:rPr lang="de-DE" smtClean="0"/>
              <a:t>26.11.2014</a:t>
            </a:r>
            <a:endParaRPr lang="de-DE" dirty="0"/>
          </a:p>
        </p:txBody>
      </p:sp>
      <p:sp>
        <p:nvSpPr>
          <p:cNvPr id="7" name="Footer Placeholder 4"/>
          <p:cNvSpPr>
            <a:spLocks noGrp="1"/>
          </p:cNvSpPr>
          <p:nvPr>
            <p:ph type="ftr" sz="quarter" idx="11"/>
          </p:nvPr>
        </p:nvSpPr>
        <p:spPr>
          <a:xfrm>
            <a:off x="2627784" y="6365710"/>
            <a:ext cx="4104456" cy="365125"/>
          </a:xfrm>
        </p:spPr>
        <p:txBody>
          <a:bodyPr/>
          <a:lstStyle>
            <a:lvl1pPr algn="ctr">
              <a:defRPr>
                <a:solidFill>
                  <a:srgbClr val="013476"/>
                </a:solidFill>
                <a:latin typeface="Arial Narrow" panose="020B0606020202030204" pitchFamily="34" charset="0"/>
              </a:defRPr>
            </a:lvl1pPr>
          </a:lstStyle>
          <a:p>
            <a:r>
              <a:rPr lang="de-DE" dirty="0" smtClean="0"/>
              <a:t>Uta Bilow, TU Dresden</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1845336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02060"/>
                </a:solidFill>
              </a:defRPr>
            </a:lvl1pPr>
          </a:lstStyle>
          <a:p>
            <a:r>
              <a:rPr lang="en-US" dirty="0" smtClean="0"/>
              <a:t>Click to edit Master title style</a:t>
            </a:r>
            <a:endParaRPr lang="de-DE" dirty="0"/>
          </a:p>
        </p:txBody>
      </p:sp>
      <p:sp>
        <p:nvSpPr>
          <p:cNvPr id="5"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p>
            <a:r>
              <a:rPr lang="de-DE" smtClean="0"/>
              <a:t>26.11.2014</a:t>
            </a:r>
            <a:endParaRPr lang="de-DE"/>
          </a:p>
        </p:txBody>
      </p:sp>
      <p:sp>
        <p:nvSpPr>
          <p:cNvPr id="7" name="Footer Placeholder 4"/>
          <p:cNvSpPr>
            <a:spLocks noGrp="1"/>
          </p:cNvSpPr>
          <p:nvPr>
            <p:ph type="ftr" sz="quarter" idx="11"/>
          </p:nvPr>
        </p:nvSpPr>
        <p:spPr>
          <a:xfrm>
            <a:off x="1907704" y="6356360"/>
            <a:ext cx="4104456" cy="365125"/>
          </a:xfrm>
        </p:spPr>
        <p:txBody>
          <a:bodyPr/>
          <a:lstStyle>
            <a:lvl1pPr algn="l">
              <a:defRPr/>
            </a:lvl1pPr>
          </a:lstStyle>
          <a:p>
            <a:r>
              <a:rPr lang="de-DE" smtClean="0"/>
              <a:t>Uta Bilow, TU Dresden</a:t>
            </a:r>
            <a:endParaRPr lang="de-DE" dirty="0"/>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4780585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r>
              <a:rPr lang="de-DE" smtClean="0"/>
              <a:t>26.11.2014</a:t>
            </a:r>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vl1pPr>
          </a:lstStyle>
          <a:p>
            <a:r>
              <a:rPr lang="de-DE" smtClean="0"/>
              <a:t>Uta Bilow, TU Dresden</a:t>
            </a:r>
            <a:endParaRPr lang="de-DE" dirty="0"/>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413798825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mp; Bild">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en-US" dirty="0" smtClean="0"/>
              <a:t>Click to edit Master title style</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de-DE"/>
          </a:p>
        </p:txBody>
      </p:sp>
      <p:sp>
        <p:nvSpPr>
          <p:cNvPr id="10"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
        <p:nvSpPr>
          <p:cNvPr id="11" name="Date Placeholder 3"/>
          <p:cNvSpPr>
            <a:spLocks noGrp="1"/>
          </p:cNvSpPr>
          <p:nvPr>
            <p:ph type="dt" sz="half" idx="10"/>
          </p:nvPr>
        </p:nvSpPr>
        <p:spPr>
          <a:xfrm>
            <a:off x="628650" y="6356361"/>
            <a:ext cx="1135414" cy="365125"/>
          </a:xfrm>
        </p:spPr>
        <p:txBody>
          <a:bodyPr/>
          <a:lstStyle/>
          <a:p>
            <a:r>
              <a:rPr lang="de-DE" smtClean="0"/>
              <a:t>26.11.2014</a:t>
            </a:r>
            <a:endParaRPr lang="de-DE"/>
          </a:p>
        </p:txBody>
      </p:sp>
      <p:sp>
        <p:nvSpPr>
          <p:cNvPr id="12" name="Footer Placeholder 4"/>
          <p:cNvSpPr>
            <a:spLocks noGrp="1"/>
          </p:cNvSpPr>
          <p:nvPr>
            <p:ph type="ftr" sz="quarter" idx="11"/>
          </p:nvPr>
        </p:nvSpPr>
        <p:spPr>
          <a:xfrm>
            <a:off x="1907704" y="6356360"/>
            <a:ext cx="4104456" cy="365125"/>
          </a:xfrm>
        </p:spPr>
        <p:txBody>
          <a:bodyPr/>
          <a:lstStyle>
            <a:lvl1pPr algn="l">
              <a:defRPr/>
            </a:lvl1pPr>
          </a:lstStyle>
          <a:p>
            <a:r>
              <a:rPr lang="de-DE" smtClean="0"/>
              <a:t>Uta Bilow, TU Dresden</a:t>
            </a:r>
            <a:endParaRPr lang="de-DE" dirty="0"/>
          </a:p>
        </p:txBody>
      </p:sp>
      <p:sp>
        <p:nvSpPr>
          <p:cNvPr id="13" name="Textplatzhalter 2"/>
          <p:cNvSpPr>
            <a:spLocks noGrp="1"/>
          </p:cNvSpPr>
          <p:nvPr>
            <p:ph type="body" idx="1" hasCustomPrompt="1"/>
          </p:nvPr>
        </p:nvSpPr>
        <p:spPr>
          <a:xfrm>
            <a:off x="971600" y="2060848"/>
            <a:ext cx="3528392" cy="3956805"/>
          </a:xfrm>
        </p:spPr>
        <p:txBody>
          <a:bodyPr>
            <a:noAutofit/>
          </a:bodyPr>
          <a:lstStyle>
            <a:lvl1pPr marL="0" indent="0">
              <a:buNone/>
              <a:defRPr sz="2400">
                <a:solidFill>
                  <a:srgbClr val="00206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text</a:t>
            </a:r>
          </a:p>
        </p:txBody>
      </p:sp>
    </p:spTree>
    <p:extLst>
      <p:ext uri="{BB962C8B-B14F-4D97-AF65-F5344CB8AC3E}">
        <p14:creationId xmlns:p14="http://schemas.microsoft.com/office/powerpoint/2010/main" val="165316185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28650" y="6356361"/>
            <a:ext cx="1135414" cy="365125"/>
          </a:xfrm>
        </p:spPr>
        <p:txBody>
          <a:bodyPr/>
          <a:lstStyle/>
          <a:p>
            <a:r>
              <a:rPr lang="de-DE" smtClean="0"/>
              <a:t>26.11.2014</a:t>
            </a:r>
            <a:endParaRPr lang="de-DE"/>
          </a:p>
        </p:txBody>
      </p:sp>
      <p:sp>
        <p:nvSpPr>
          <p:cNvPr id="6" name="Footer Placeholder 4"/>
          <p:cNvSpPr>
            <a:spLocks noGrp="1"/>
          </p:cNvSpPr>
          <p:nvPr>
            <p:ph type="ftr" sz="quarter" idx="11"/>
          </p:nvPr>
        </p:nvSpPr>
        <p:spPr>
          <a:xfrm>
            <a:off x="2017446" y="6356360"/>
            <a:ext cx="3086100" cy="365125"/>
          </a:xfrm>
        </p:spPr>
        <p:txBody>
          <a:bodyPr/>
          <a:lstStyle/>
          <a:p>
            <a:r>
              <a:rPr lang="de-DE" smtClean="0"/>
              <a:t>Uta Bilow, TU Dresden</a:t>
            </a:r>
            <a:endParaRPr lang="de-DE"/>
          </a:p>
        </p:txBody>
      </p:sp>
      <p:sp>
        <p:nvSpPr>
          <p:cNvPr id="7" name="Foliennummernplatzhalter 4"/>
          <p:cNvSpPr>
            <a:spLocks noGrp="1"/>
          </p:cNvSpPr>
          <p:nvPr>
            <p:ph type="sldNum" sz="quarter" idx="12"/>
          </p:nvPr>
        </p:nvSpPr>
        <p:spPr>
          <a:xfrm>
            <a:off x="6457950" y="6356361"/>
            <a:ext cx="2057400" cy="365125"/>
          </a:xfrm>
          <a:prstGeom prst="rect">
            <a:avLst/>
          </a:prstGeom>
        </p:spPr>
        <p:txBody>
          <a:bodyPr/>
          <a:lstStyle>
            <a:lvl1pPr algn="r">
              <a:defRPr sz="12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171128705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5227643" y="6045210"/>
            <a:ext cx="1520825" cy="676275"/>
          </a:xfrm>
        </p:spPr>
        <p:txBody>
          <a:bodyPr/>
          <a:lstStyle>
            <a:lvl1pPr>
              <a:defRPr/>
            </a:lvl1pPr>
          </a:lstStyle>
          <a:p>
            <a:r>
              <a:rPr lang="de-DE" dirty="0" smtClean="0"/>
              <a:t>Logo</a:t>
            </a:r>
            <a:endParaRPr lang="de-DE" dirty="0"/>
          </a:p>
        </p:txBody>
      </p:sp>
      <p:sp>
        <p:nvSpPr>
          <p:cNvPr id="6" name="Date Placeholder 3"/>
          <p:cNvSpPr>
            <a:spLocks noGrp="1"/>
          </p:cNvSpPr>
          <p:nvPr>
            <p:ph type="dt" sz="half" idx="10"/>
          </p:nvPr>
        </p:nvSpPr>
        <p:spPr>
          <a:xfrm>
            <a:off x="628650" y="6356361"/>
            <a:ext cx="1135414" cy="365125"/>
          </a:xfrm>
        </p:spPr>
        <p:txBody>
          <a:bodyPr/>
          <a:lstStyle>
            <a:lvl1pPr algn="ctr">
              <a:defRPr>
                <a:solidFill>
                  <a:srgbClr val="013476"/>
                </a:solidFill>
              </a:defRPr>
            </a:lvl1pPr>
          </a:lstStyle>
          <a:p>
            <a:r>
              <a:rPr lang="de-DE" smtClean="0"/>
              <a:t>26.11.2014</a:t>
            </a:r>
            <a:endParaRPr lang="de-DE" dirty="0"/>
          </a:p>
        </p:txBody>
      </p:sp>
      <p:pic>
        <p:nvPicPr>
          <p:cNvPr id="3" name="Grafik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08304" y="4941168"/>
            <a:ext cx="1630702" cy="893046"/>
          </a:xfrm>
          <a:prstGeom prst="rect">
            <a:avLst/>
          </a:prstGeom>
        </p:spPr>
      </p:pic>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smtClean="0"/>
              <a:t>Click to edit Master text styles</a:t>
            </a:r>
          </a:p>
        </p:txBody>
      </p:sp>
    </p:spTree>
    <p:extLst>
      <p:ext uri="{BB962C8B-B14F-4D97-AF65-F5344CB8AC3E}">
        <p14:creationId xmlns:p14="http://schemas.microsoft.com/office/powerpoint/2010/main" val="12071197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0"/>
            <a:ext cx="6781800" cy="659161"/>
          </a:xfrm>
        </p:spPr>
        <p:txBody>
          <a:bodyPr/>
          <a:lstStyle/>
          <a:p>
            <a:r>
              <a:rPr lang="de-DE" dirty="0" smtClean="0"/>
              <a:t>Mastertitelformat bearbeiten</a:t>
            </a:r>
            <a:endParaRPr lang="de-DE" dirty="0"/>
          </a:p>
        </p:txBody>
      </p:sp>
      <p:sp>
        <p:nvSpPr>
          <p:cNvPr id="4" name="Inhaltsplatzhalter 2"/>
          <p:cNvSpPr>
            <a:spLocks noGrp="1"/>
          </p:cNvSpPr>
          <p:nvPr>
            <p:ph idx="10"/>
          </p:nvPr>
        </p:nvSpPr>
        <p:spPr>
          <a:xfrm>
            <a:off x="1115616" y="980728"/>
            <a:ext cx="7571184" cy="5246043"/>
          </a:xfrm>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Datumsplatzhalter 4"/>
          <p:cNvSpPr>
            <a:spLocks noGrp="1"/>
          </p:cNvSpPr>
          <p:nvPr>
            <p:ph type="dt" sz="half" idx="11"/>
          </p:nvPr>
        </p:nvSpPr>
        <p:spPr>
          <a:xfrm>
            <a:off x="611188" y="6604396"/>
            <a:ext cx="2201862" cy="280988"/>
          </a:xfrm>
          <a:prstGeom prst="rect">
            <a:avLst/>
          </a:prstGeom>
        </p:spPr>
        <p:txBody>
          <a:bodyPr/>
          <a:lstStyle>
            <a:lvl1pPr>
              <a:defRPr sz="1200" u="none">
                <a:solidFill>
                  <a:srgbClr val="013476"/>
                </a:solidFill>
                <a:latin typeface="Arial Narrow" panose="020B0606020202030204" pitchFamily="34" charset="0"/>
              </a:defRPr>
            </a:lvl1pPr>
          </a:lstStyle>
          <a:p>
            <a:pPr fontAlgn="base">
              <a:spcBef>
                <a:spcPct val="0"/>
              </a:spcBef>
              <a:spcAft>
                <a:spcPct val="0"/>
              </a:spcAft>
              <a:defRPr/>
            </a:pPr>
            <a:r>
              <a:rPr lang="de-DE" smtClean="0">
                <a:cs typeface="Arial" charset="0"/>
              </a:rPr>
              <a:t>26.11.2014</a:t>
            </a:r>
            <a:endParaRPr lang="de-DE" dirty="0">
              <a:cs typeface="Arial" charset="0"/>
            </a:endParaRPr>
          </a:p>
        </p:txBody>
      </p:sp>
      <p:sp>
        <p:nvSpPr>
          <p:cNvPr id="6" name="Fußzeilenplatzhalter 5"/>
          <p:cNvSpPr>
            <a:spLocks noGrp="1"/>
          </p:cNvSpPr>
          <p:nvPr>
            <p:ph type="ftr" sz="quarter" idx="12"/>
          </p:nvPr>
        </p:nvSpPr>
        <p:spPr>
          <a:xfrm>
            <a:off x="2411760" y="6604396"/>
            <a:ext cx="4320480" cy="260870"/>
          </a:xfrm>
          <a:prstGeom prst="rect">
            <a:avLst/>
          </a:prstGeom>
        </p:spPr>
        <p:txBody>
          <a:bodyPr/>
          <a:lstStyle>
            <a:lvl1pPr>
              <a:defRPr sz="1200" u="none">
                <a:solidFill>
                  <a:srgbClr val="013476"/>
                </a:solidFill>
                <a:latin typeface="Arial Narrow" panose="020B0606020202030204" pitchFamily="34" charset="0"/>
              </a:defRPr>
            </a:lvl1pPr>
          </a:lstStyle>
          <a:p>
            <a:pPr fontAlgn="base">
              <a:spcBef>
                <a:spcPct val="0"/>
              </a:spcBef>
              <a:spcAft>
                <a:spcPct val="0"/>
              </a:spcAft>
              <a:defRPr/>
            </a:pPr>
            <a:r>
              <a:rPr lang="de-DE" smtClean="0">
                <a:cs typeface="Arial" charset="0"/>
              </a:rPr>
              <a:t>Uta Bilow, TU Dresden</a:t>
            </a:r>
            <a:endParaRPr lang="de-DE" dirty="0">
              <a:cs typeface="Arial" charset="0"/>
            </a:endParaRPr>
          </a:p>
        </p:txBody>
      </p:sp>
      <p:sp>
        <p:nvSpPr>
          <p:cNvPr id="7" name="Foliennummernplatzhalter 6"/>
          <p:cNvSpPr>
            <a:spLocks noGrp="1"/>
          </p:cNvSpPr>
          <p:nvPr>
            <p:ph type="sldNum" sz="quarter" idx="13"/>
          </p:nvPr>
        </p:nvSpPr>
        <p:spPr>
          <a:xfrm>
            <a:off x="6553200" y="6580188"/>
            <a:ext cx="1905000" cy="228600"/>
          </a:xfrm>
          <a:prstGeom prst="rect">
            <a:avLst/>
          </a:prstGeom>
        </p:spPr>
        <p:txBody>
          <a:bodyPr/>
          <a:lstStyle>
            <a:lvl1pPr algn="r">
              <a:defRPr sz="1200" u="none">
                <a:solidFill>
                  <a:srgbClr val="013476"/>
                </a:solidFill>
              </a:defRPr>
            </a:lvl1pPr>
          </a:lstStyle>
          <a:p>
            <a:pPr fontAlgn="base">
              <a:spcBef>
                <a:spcPct val="0"/>
              </a:spcBef>
              <a:spcAft>
                <a:spcPct val="0"/>
              </a:spcAft>
              <a:defRPr/>
            </a:pPr>
            <a:r>
              <a:rPr lang="de-DE" dirty="0" smtClean="0">
                <a:latin typeface="Arial" charset="0"/>
                <a:cs typeface="Arial" charset="0"/>
              </a:rPr>
              <a:t> </a:t>
            </a:r>
            <a:fld id="{D2CBE852-7D85-492E-932A-62B353DE2E0F}" type="slidenum">
              <a:rPr lang="de-DE" smtClean="0">
                <a:latin typeface="Arial Narrow" panose="020B0606020202030204" pitchFamily="34" charset="0"/>
                <a:cs typeface="Arial" charset="0"/>
              </a:rPr>
              <a:pPr fontAlgn="base">
                <a:spcBef>
                  <a:spcPct val="0"/>
                </a:spcBef>
                <a:spcAft>
                  <a:spcPct val="0"/>
                </a:spcAft>
                <a:defRPr/>
              </a:pPr>
              <a:t>‹Nr.›</a:t>
            </a:fld>
            <a:r>
              <a:rPr lang="de-DE" dirty="0" smtClean="0">
                <a:latin typeface="Arial" charset="0"/>
                <a:cs typeface="Arial" charset="0"/>
              </a:rPr>
              <a:t> </a:t>
            </a:r>
            <a:endParaRPr lang="de-DE" dirty="0">
              <a:latin typeface="Arial" charset="0"/>
              <a:cs typeface="Arial" charset="0"/>
            </a:endParaRPr>
          </a:p>
        </p:txBody>
      </p:sp>
    </p:spTree>
    <p:extLst>
      <p:ext uri="{BB962C8B-B14F-4D97-AF65-F5344CB8AC3E}">
        <p14:creationId xmlns:p14="http://schemas.microsoft.com/office/powerpoint/2010/main" val="2610784856"/>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28650" y="365129"/>
            <a:ext cx="7886700" cy="1325563"/>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628650" y="1825625"/>
            <a:ext cx="7886700"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smtClean="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smtClean="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smtClean="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r>
              <a:rPr lang="de-DE" smtClean="0"/>
              <a:t>26.11.2014</a:t>
            </a:r>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Uta Bilow, TU Dresden</a:t>
            </a:r>
            <a:endParaRPr lang="de-DE" dirty="0"/>
          </a:p>
        </p:txBody>
      </p:sp>
    </p:spTree>
    <p:extLst>
      <p:ext uri="{BB962C8B-B14F-4D97-AF65-F5344CB8AC3E}">
        <p14:creationId xmlns:p14="http://schemas.microsoft.com/office/powerpoint/2010/main" val="752829559"/>
      </p:ext>
    </p:extLst>
  </p:cSld>
  <p:clrMap bg1="lt1" tx1="dk1" bg2="lt2" tx2="dk2" accent1="accent1" accent2="accent2" accent3="accent3" accent4="accent4" accent5="accent5" accent6="accent6" hlink="hlink" folHlink="folHlink"/>
  <p:sldLayoutIdLst>
    <p:sldLayoutId id="2147483673" r:id="rId1"/>
    <p:sldLayoutId id="2147483665" r:id="rId2"/>
    <p:sldLayoutId id="2147483675" r:id="rId3"/>
    <p:sldLayoutId id="2147483676" r:id="rId4"/>
    <p:sldLayoutId id="2147483672" r:id="rId5"/>
    <p:sldLayoutId id="2147483666" r:id="rId6"/>
    <p:sldLayoutId id="2147483671" r:id="rId7"/>
    <p:sldLayoutId id="2147483677" r:id="rId8"/>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000" kern="1200">
          <a:solidFill>
            <a:schemeClr val="tx1"/>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800" kern="1200" baseline="0" dirty="0" smtClean="0">
          <a:solidFill>
            <a:schemeClr val="tx1"/>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Font typeface="Wingdings" panose="05000000000000000000" pitchFamily="2" charset="2"/>
        <a:buChar char="Ø"/>
        <a:defRPr lang="de-DE" sz="2200" kern="1200" dirty="0" smtClean="0">
          <a:solidFill>
            <a:schemeClr val="tx1"/>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chemeClr val="tx1"/>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5.tiff"/></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hyperlink" Target="https://indico.cern.ch/event/284169" TargetMode="External"/><Relationship Id="rId7" Type="http://schemas.openxmlformats.org/officeDocument/2006/relationships/image" Target="../media/image31.png"/><Relationship Id="rId2" Type="http://schemas.openxmlformats.org/officeDocument/2006/relationships/hyperlink" Target="http://www.leifiphysik.de/themenbereiche/teilchenphysik" TargetMode="Externa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hyperlink" Target="http://indico.cern.ch/event/288246/"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physicsmasterclasses.org/index.php?cat=schedul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55776" y="908720"/>
            <a:ext cx="6480720" cy="2952328"/>
          </a:xfrm>
        </p:spPr>
        <p:txBody>
          <a:bodyPr/>
          <a:lstStyle/>
          <a:p>
            <a:pPr algn="l"/>
            <a:r>
              <a:rPr lang="de-DE" sz="4000" dirty="0"/>
              <a:t>Netzwerk Teilchenwelt </a:t>
            </a:r>
            <a:r>
              <a:rPr lang="de-DE" sz="4000" dirty="0" smtClean="0"/>
              <a:t/>
            </a:r>
            <a:br>
              <a:rPr lang="de-DE" sz="4000" dirty="0" smtClean="0"/>
            </a:br>
            <a:r>
              <a:rPr lang="de-DE" sz="3200" dirty="0" smtClean="0"/>
              <a:t>Workshop zur Vermittlung von Teilchenphysik</a:t>
            </a:r>
            <a:r>
              <a:rPr lang="de-DE" dirty="0" smtClean="0"/>
              <a:t/>
            </a:r>
            <a:br>
              <a:rPr lang="de-DE" dirty="0" smtClean="0"/>
            </a:br>
            <a:r>
              <a:rPr lang="de-DE" sz="2400" dirty="0" smtClean="0"/>
              <a:t>Magdeburg, 25. – 27.11.2014</a:t>
            </a:r>
            <a:r>
              <a:rPr lang="de-DE" sz="3200" dirty="0" smtClean="0"/>
              <a:t/>
            </a:r>
            <a:br>
              <a:rPr lang="de-DE" sz="3200" dirty="0" smtClean="0"/>
            </a:br>
            <a:r>
              <a:rPr lang="de-DE" sz="3200" dirty="0"/>
              <a:t/>
            </a:r>
            <a:br>
              <a:rPr lang="de-DE" sz="3200" dirty="0"/>
            </a:br>
            <a:r>
              <a:rPr lang="de-DE" sz="3600" b="1" dirty="0" smtClean="0"/>
              <a:t>Aktuelles aus dem Netzwerk</a:t>
            </a:r>
            <a:r>
              <a:rPr lang="de-DE" sz="3200" b="0" dirty="0" smtClean="0"/>
              <a:t/>
            </a:r>
            <a:br>
              <a:rPr lang="de-DE" sz="3200" b="0" dirty="0" smtClean="0"/>
            </a:br>
            <a:endParaRPr lang="de-DE" sz="3200" b="0" dirty="0"/>
          </a:p>
        </p:txBody>
      </p:sp>
      <p:pic>
        <p:nvPicPr>
          <p:cNvPr id="3" name="Picture 2" descr="http://t0.gstatic.com/images?q=tbn:ANd9GcRKM_VzOoUg0NZmDHYuj14mDFZU3-jh7TUcajp4dwX_9zZ4iyzgr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5949280"/>
            <a:ext cx="1033588" cy="869154"/>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107504" y="6165304"/>
            <a:ext cx="4608512" cy="461665"/>
          </a:xfrm>
          <a:prstGeom prst="rect">
            <a:avLst/>
          </a:prstGeom>
          <a:noFill/>
        </p:spPr>
        <p:txBody>
          <a:bodyPr wrap="square" rtlCol="0">
            <a:spAutoFit/>
          </a:bodyPr>
          <a:lstStyle/>
          <a:p>
            <a:r>
              <a:rPr lang="de-DE" sz="2400" dirty="0">
                <a:solidFill>
                  <a:srgbClr val="013476"/>
                </a:solidFill>
                <a:latin typeface="Arial Narrow"/>
              </a:rPr>
              <a:t>Mit </a:t>
            </a:r>
            <a:r>
              <a:rPr lang="de-DE" sz="2400" dirty="0" smtClean="0">
                <a:solidFill>
                  <a:srgbClr val="013476"/>
                </a:solidFill>
                <a:latin typeface="Arial Narrow"/>
              </a:rPr>
              <a:t>großzügiger </a:t>
            </a:r>
            <a:r>
              <a:rPr lang="de-DE" sz="2400" dirty="0">
                <a:solidFill>
                  <a:srgbClr val="013476"/>
                </a:solidFill>
                <a:latin typeface="Arial Narrow"/>
              </a:rPr>
              <a:t>Unterstützung der</a:t>
            </a:r>
            <a:endParaRPr lang="de-DE" dirty="0">
              <a:solidFill>
                <a:srgbClr val="013476"/>
              </a:solidFill>
            </a:endParaRPr>
          </a:p>
        </p:txBody>
      </p:sp>
    </p:spTree>
    <p:extLst>
      <p:ext uri="{BB962C8B-B14F-4D97-AF65-F5344CB8AC3E}">
        <p14:creationId xmlns:p14="http://schemas.microsoft.com/office/powerpoint/2010/main" val="2532645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764704"/>
            <a:ext cx="7526660" cy="648072"/>
          </a:xfrm>
        </p:spPr>
        <p:txBody>
          <a:bodyPr/>
          <a:lstStyle/>
          <a:p>
            <a:r>
              <a:rPr lang="de-DE" dirty="0" smtClean="0"/>
              <a:t>Win</a:t>
            </a:r>
            <a:r>
              <a:rPr lang="de-DE" baseline="30000" dirty="0" smtClean="0"/>
              <a:t>4</a:t>
            </a:r>
            <a:r>
              <a:rPr lang="de-DE" dirty="0" smtClean="0"/>
              <a:t> Situation für alle Beteiligten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solidFill>
                  <a:srgbClr val="013476"/>
                </a:solidFill>
              </a:rPr>
              <a:pPr/>
              <a:t>10</a:t>
            </a:fld>
            <a:endParaRPr lang="de-DE" dirty="0">
              <a:solidFill>
                <a:srgbClr val="013476"/>
              </a:solidFill>
            </a:endParaRPr>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a:xfrm>
            <a:off x="2411760" y="6318539"/>
            <a:ext cx="4320480" cy="402947"/>
          </a:xfrm>
        </p:spPr>
        <p:txBody>
          <a:bodyPr/>
          <a:lstStyle/>
          <a:p>
            <a:pPr algn="ctr"/>
            <a:r>
              <a:rPr lang="de-DE" smtClean="0"/>
              <a:t>Uta Bilow, TU Dresden</a:t>
            </a:r>
            <a:endParaRPr lang="de-DE" dirty="0"/>
          </a:p>
        </p:txBody>
      </p:sp>
      <p:sp>
        <p:nvSpPr>
          <p:cNvPr id="6" name="Textplatzhalter 5"/>
          <p:cNvSpPr>
            <a:spLocks noGrp="1"/>
          </p:cNvSpPr>
          <p:nvPr>
            <p:ph type="body" idx="1"/>
          </p:nvPr>
        </p:nvSpPr>
        <p:spPr>
          <a:xfrm>
            <a:off x="993452" y="1526390"/>
            <a:ext cx="5090716" cy="5070961"/>
          </a:xfrm>
        </p:spPr>
        <p:txBody>
          <a:bodyPr/>
          <a:lstStyle/>
          <a:p>
            <a:pPr>
              <a:spcBef>
                <a:spcPts val="600"/>
              </a:spcBef>
            </a:pPr>
            <a:r>
              <a:rPr lang="de-DE" dirty="0" smtClean="0"/>
              <a:t>Vermittelnde Doktorand/</a:t>
            </a:r>
            <a:r>
              <a:rPr lang="de-DE" dirty="0" err="1" smtClean="0"/>
              <a:t>inn</a:t>
            </a:r>
            <a:r>
              <a:rPr lang="de-DE" dirty="0" smtClean="0"/>
              <a:t>/en </a:t>
            </a:r>
            <a:r>
              <a:rPr lang="de-DE" sz="2200" dirty="0" smtClean="0"/>
              <a:t> </a:t>
            </a:r>
          </a:p>
          <a:p>
            <a:pPr lvl="1">
              <a:spcBef>
                <a:spcPts val="0"/>
              </a:spcBef>
            </a:pPr>
            <a:r>
              <a:rPr lang="de-DE" dirty="0" smtClean="0"/>
              <a:t>Erkennen </a:t>
            </a:r>
            <a:r>
              <a:rPr lang="de-DE" dirty="0" err="1" smtClean="0"/>
              <a:t>gesellschaftl</a:t>
            </a:r>
            <a:r>
              <a:rPr lang="de-DE" dirty="0" smtClean="0"/>
              <a:t>. Relevanz ihrer Arbeit </a:t>
            </a:r>
          </a:p>
          <a:p>
            <a:pPr lvl="1">
              <a:spcBef>
                <a:spcPts val="0"/>
              </a:spcBef>
            </a:pPr>
            <a:r>
              <a:rPr lang="de-DE" dirty="0" smtClean="0"/>
              <a:t>Soft </a:t>
            </a:r>
            <a:r>
              <a:rPr lang="de-DE" dirty="0" err="1" smtClean="0"/>
              <a:t>skills</a:t>
            </a:r>
            <a:r>
              <a:rPr lang="de-DE" dirty="0" smtClean="0"/>
              <a:t>: Wissenschaftskommunikation, Didaktik</a:t>
            </a:r>
          </a:p>
          <a:p>
            <a:pPr lvl="1">
              <a:spcBef>
                <a:spcPts val="0"/>
              </a:spcBef>
            </a:pPr>
            <a:r>
              <a:rPr lang="de-DE" dirty="0" smtClean="0"/>
              <a:t>Fortbildung Vermittler-Workshop </a:t>
            </a:r>
          </a:p>
          <a:p>
            <a:pPr lvl="1">
              <a:spcBef>
                <a:spcPts val="0"/>
              </a:spcBef>
            </a:pPr>
            <a:r>
              <a:rPr lang="de-DE" dirty="0" smtClean="0"/>
              <a:t>Blick über den Tellerrand (Teilchen – </a:t>
            </a:r>
            <a:r>
              <a:rPr lang="de-DE" dirty="0" err="1" smtClean="0"/>
              <a:t>Astro</a:t>
            </a:r>
            <a:r>
              <a:rPr lang="de-DE" dirty="0" smtClean="0"/>
              <a:t>, Theorie – Experiment) </a:t>
            </a:r>
          </a:p>
          <a:p>
            <a:pPr marL="355600" lvl="1" indent="0">
              <a:spcBef>
                <a:spcPts val="0"/>
              </a:spcBef>
              <a:buNone/>
            </a:pPr>
            <a:endParaRPr lang="de-DE" dirty="0" smtClean="0"/>
          </a:p>
          <a:p>
            <a:pPr>
              <a:spcBef>
                <a:spcPts val="600"/>
              </a:spcBef>
            </a:pPr>
            <a:r>
              <a:rPr lang="de-DE" dirty="0" smtClean="0"/>
              <a:t>Standorte</a:t>
            </a:r>
          </a:p>
          <a:p>
            <a:pPr lvl="1">
              <a:spcBef>
                <a:spcPts val="0"/>
              </a:spcBef>
            </a:pPr>
            <a:r>
              <a:rPr lang="de-DE" dirty="0" smtClean="0"/>
              <a:t>Tragen eigene Forschung in Schulen und Öffentlichkeit</a:t>
            </a:r>
          </a:p>
          <a:p>
            <a:pPr lvl="1">
              <a:spcBef>
                <a:spcPts val="0"/>
              </a:spcBef>
            </a:pPr>
            <a:r>
              <a:rPr lang="de-DE" dirty="0" smtClean="0"/>
              <a:t>langfristige Kontakte mit den besten zukünftigen Studierenden</a:t>
            </a:r>
          </a:p>
          <a:p>
            <a:pPr lvl="1">
              <a:spcBef>
                <a:spcPts val="0"/>
              </a:spcBef>
            </a:pPr>
            <a:r>
              <a:rPr lang="de-DE" dirty="0" smtClean="0"/>
              <a:t>Unterstützung bei Organisation, Material und </a:t>
            </a:r>
            <a:r>
              <a:rPr lang="de-DE" dirty="0" err="1" smtClean="0"/>
              <a:t>ggflls</a:t>
            </a:r>
            <a:r>
              <a:rPr lang="de-DE" dirty="0" smtClean="0"/>
              <a:t> Personal</a:t>
            </a:r>
            <a:endParaRPr lang="de-DE" dirty="0"/>
          </a:p>
        </p:txBody>
      </p:sp>
      <p:pic>
        <p:nvPicPr>
          <p:cNvPr id="9" name="Picture 6" descr="_DSC8963"/>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5933610" y="1638019"/>
            <a:ext cx="2964261" cy="1974617"/>
          </a:xfrm>
          <a:prstGeom prst="rect">
            <a:avLst/>
          </a:prstGeom>
          <a:noFill/>
        </p:spPr>
      </p:pic>
      <p:pic>
        <p:nvPicPr>
          <p:cNvPr id="10" name="Picture 2" descr="_MG_726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6067" y="4204079"/>
            <a:ext cx="2971804" cy="2018351"/>
          </a:xfrm>
          <a:prstGeom prst="rect">
            <a:avLst/>
          </a:prstGeom>
          <a:noFill/>
        </p:spPr>
      </p:pic>
    </p:spTree>
    <p:extLst>
      <p:ext uri="{BB962C8B-B14F-4D97-AF65-F5344CB8AC3E}">
        <p14:creationId xmlns:p14="http://schemas.microsoft.com/office/powerpoint/2010/main" val="11397401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smtClean="0"/>
              <a:t>Aktivitäten</a:t>
            </a:r>
            <a:r>
              <a:rPr lang="de-DE" dirty="0" smtClean="0"/>
              <a:t/>
            </a:r>
            <a:br>
              <a:rPr lang="de-DE" dirty="0" smtClean="0"/>
            </a:br>
            <a:r>
              <a:rPr lang="de-DE" sz="1600" dirty="0" smtClean="0"/>
              <a:t>Feb. 2013 – Aug. 2014, vollständige Erhebung/Abfrage 2014 hat noch nicht stattgefunden)</a:t>
            </a:r>
            <a:endParaRPr lang="de-DE" sz="160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11</a:t>
            </a:fld>
            <a:endParaRPr lang="de-DE" dirty="0"/>
          </a:p>
        </p:txBody>
      </p:sp>
      <p:sp>
        <p:nvSpPr>
          <p:cNvPr id="4" name="Datumsplatzhalter 3"/>
          <p:cNvSpPr>
            <a:spLocks noGrp="1"/>
          </p:cNvSpPr>
          <p:nvPr>
            <p:ph type="dt" sz="half" idx="10"/>
          </p:nvPr>
        </p:nvSpPr>
        <p:spPr/>
        <p:txBody>
          <a:bodyPr/>
          <a:lstStyle/>
          <a:p>
            <a:r>
              <a:rPr lang="de-DE" smtClean="0"/>
              <a:t>26.11.2014</a:t>
            </a:r>
            <a:endParaRPr lang="de-DE"/>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mc:AlternateContent xmlns:mc="http://schemas.openxmlformats.org/markup-compatibility/2006" xmlns:a14="http://schemas.microsoft.com/office/drawing/2010/main">
        <mc:Choice Requires="a14">
          <p:sp>
            <p:nvSpPr>
              <p:cNvPr id="11" name="Text Placeholder 10"/>
              <p:cNvSpPr>
                <a:spLocks noGrp="1"/>
              </p:cNvSpPr>
              <p:nvPr>
                <p:ph type="body" idx="1"/>
              </p:nvPr>
            </p:nvSpPr>
            <p:spPr>
              <a:xfrm>
                <a:off x="971600" y="1632435"/>
                <a:ext cx="5472608" cy="5036925"/>
              </a:xfrm>
            </p:spPr>
            <p:txBody>
              <a:bodyPr/>
              <a:lstStyle/>
              <a:p>
                <a:pPr>
                  <a:lnSpc>
                    <a:spcPts val="2800"/>
                  </a:lnSpc>
                </a:pPr>
                <a:r>
                  <a:rPr lang="de-DE" dirty="0" smtClean="0"/>
                  <a:t>1. Basisprogramm</a:t>
                </a:r>
              </a:p>
              <a:p>
                <a:pPr lvl="1">
                  <a:lnSpc>
                    <a:spcPts val="2800"/>
                  </a:lnSpc>
                  <a:spcBef>
                    <a:spcPts val="0"/>
                  </a:spcBef>
                </a:pPr>
                <a14:m>
                  <m:oMath xmlns:m="http://schemas.openxmlformats.org/officeDocument/2006/math">
                    <m:r>
                      <m:rPr>
                        <m:nor/>
                      </m:rPr>
                      <a:rPr lang="de-DE" dirty="0"/>
                      <m:t>~</m:t>
                    </m:r>
                  </m:oMath>
                </a14:m>
                <a:r>
                  <a:rPr lang="de-DE" dirty="0" smtClean="0"/>
                  <a:t>170 Teilchenphysik-</a:t>
                </a:r>
                <a:r>
                  <a:rPr lang="de-DE" dirty="0" err="1" smtClean="0"/>
                  <a:t>Masterclasses</a:t>
                </a:r>
                <a:endParaRPr lang="de-DE" dirty="0"/>
              </a:p>
              <a:p>
                <a:pPr lvl="1">
                  <a:lnSpc>
                    <a:spcPts val="2800"/>
                  </a:lnSpc>
                  <a:spcBef>
                    <a:spcPts val="0"/>
                  </a:spcBef>
                </a:pPr>
                <a:r>
                  <a:rPr lang="de-DE" dirty="0" smtClean="0"/>
                  <a:t>    37 deutsche </a:t>
                </a:r>
                <a:r>
                  <a:rPr lang="de-DE" dirty="0"/>
                  <a:t>International </a:t>
                </a:r>
                <a:r>
                  <a:rPr lang="de-DE" dirty="0" err="1" smtClean="0"/>
                  <a:t>Masterclasses</a:t>
                </a:r>
                <a:endParaRPr lang="de-DE" dirty="0"/>
              </a:p>
              <a:p>
                <a:pPr lvl="1">
                  <a:lnSpc>
                    <a:spcPts val="2800"/>
                  </a:lnSpc>
                  <a:spcBef>
                    <a:spcPts val="0"/>
                  </a:spcBef>
                </a:pPr>
                <a:r>
                  <a:rPr lang="de-DE" dirty="0" smtClean="0"/>
                  <a:t>  ~65 </a:t>
                </a:r>
                <a:r>
                  <a:rPr lang="de-DE" dirty="0"/>
                  <a:t>einführende </a:t>
                </a:r>
                <a:r>
                  <a:rPr lang="de-DE" dirty="0" smtClean="0"/>
                  <a:t>Astroteilchen-Veranstaltungen</a:t>
                </a:r>
                <a:br>
                  <a:rPr lang="de-DE" dirty="0" smtClean="0"/>
                </a:br>
                <a:r>
                  <a:rPr lang="de-DE" dirty="0" smtClean="0"/>
                  <a:t>         und -Projektwochen</a:t>
                </a:r>
              </a:p>
              <a:p>
                <a:pPr lvl="1">
                  <a:lnSpc>
                    <a:spcPts val="2800"/>
                  </a:lnSpc>
                  <a:spcBef>
                    <a:spcPts val="0"/>
                  </a:spcBef>
                </a:pPr>
                <a:r>
                  <a:rPr lang="de-DE" dirty="0" smtClean="0"/>
                  <a:t>  ~20 </a:t>
                </a:r>
                <a:r>
                  <a:rPr lang="de-DE" dirty="0"/>
                  <a:t>Teilchenphysik-Fortbildungen für </a:t>
                </a:r>
                <a:r>
                  <a:rPr lang="de-DE" dirty="0" smtClean="0"/>
                  <a:t>Lehrkräfte</a:t>
                </a:r>
              </a:p>
              <a:p>
                <a:pPr lvl="1">
                  <a:lnSpc>
                    <a:spcPts val="2800"/>
                  </a:lnSpc>
                  <a:spcBef>
                    <a:spcPts val="0"/>
                  </a:spcBef>
                </a:pPr>
                <a:r>
                  <a:rPr lang="de-DE" dirty="0" smtClean="0"/>
                  <a:t>  ~10</a:t>
                </a:r>
                <a:r>
                  <a:rPr lang="de-DE" dirty="0" smtClean="0">
                    <a:solidFill>
                      <a:srgbClr val="FF0000"/>
                    </a:solidFill>
                  </a:rPr>
                  <a:t> </a:t>
                </a:r>
                <a:r>
                  <a:rPr lang="de-DE" dirty="0"/>
                  <a:t>Astroteilchenphysik-Fortbildungen für </a:t>
                </a:r>
                <a:r>
                  <a:rPr lang="de-DE" dirty="0" smtClean="0"/>
                  <a:t>Lehrkräfte</a:t>
                </a:r>
                <a:endParaRPr lang="de-DE" dirty="0"/>
              </a:p>
              <a:p>
                <a:pPr>
                  <a:lnSpc>
                    <a:spcPts val="2800"/>
                  </a:lnSpc>
                  <a:spcBef>
                    <a:spcPts val="1200"/>
                  </a:spcBef>
                </a:pPr>
                <a:r>
                  <a:rPr lang="de-DE" dirty="0"/>
                  <a:t>2. Qualifizierungsprogramm</a:t>
                </a:r>
              </a:p>
              <a:p>
                <a:pPr lvl="1">
                  <a:lnSpc>
                    <a:spcPts val="2800"/>
                  </a:lnSpc>
                  <a:spcBef>
                    <a:spcPts val="0"/>
                  </a:spcBef>
                </a:pPr>
                <a:r>
                  <a:rPr lang="de-DE" dirty="0" smtClean="0"/>
                  <a:t>~</a:t>
                </a:r>
                <a:r>
                  <a:rPr lang="de-DE" smtClean="0"/>
                  <a:t>200 Jugendliche </a:t>
                </a:r>
                <a:r>
                  <a:rPr lang="de-DE" dirty="0" smtClean="0"/>
                  <a:t>als aktive “Botschafter”</a:t>
                </a:r>
                <a:endParaRPr lang="de-DE" dirty="0"/>
              </a:p>
              <a:p>
                <a:pPr lvl="1">
                  <a:lnSpc>
                    <a:spcPts val="2800"/>
                  </a:lnSpc>
                  <a:spcBef>
                    <a:spcPts val="0"/>
                  </a:spcBef>
                </a:pPr>
                <a:r>
                  <a:rPr lang="de-DE" dirty="0" smtClean="0"/>
                  <a:t>~  95</a:t>
                </a:r>
                <a:r>
                  <a:rPr lang="de-DE" dirty="0" smtClean="0">
                    <a:solidFill>
                      <a:srgbClr val="FF0000"/>
                    </a:solidFill>
                  </a:rPr>
                  <a:t> </a:t>
                </a:r>
                <a:r>
                  <a:rPr lang="de-DE" dirty="0"/>
                  <a:t>Astroteilchen-Forschungswochen </a:t>
                </a:r>
                <a:endParaRPr lang="de-DE" dirty="0" smtClean="0"/>
              </a:p>
              <a:p>
                <a:pPr lvl="1">
                  <a:lnSpc>
                    <a:spcPts val="2800"/>
                  </a:lnSpc>
                  <a:spcBef>
                    <a:spcPts val="0"/>
                  </a:spcBef>
                </a:pPr>
                <a:r>
                  <a:rPr lang="de-DE" dirty="0" smtClean="0"/>
                  <a:t>~150 Lehrkräfte/Projektleiter als “Multiplikatoren”</a:t>
                </a:r>
                <a:endParaRPr lang="de-DE" dirty="0"/>
              </a:p>
            </p:txBody>
          </p:sp>
        </mc:Choice>
        <mc:Fallback xmlns="">
          <p:sp>
            <p:nvSpPr>
              <p:cNvPr id="11" name="Text Placeholder 10"/>
              <p:cNvSpPr>
                <a:spLocks noGrp="1" noRot="1" noChangeAspect="1" noMove="1" noResize="1" noEditPoints="1" noAdjustHandles="1" noChangeArrowheads="1" noChangeShapeType="1" noTextEdit="1"/>
              </p:cNvSpPr>
              <p:nvPr>
                <p:ph type="body" idx="1"/>
              </p:nvPr>
            </p:nvSpPr>
            <p:spPr>
              <a:xfrm>
                <a:off x="971600" y="1632435"/>
                <a:ext cx="5472608" cy="5036925"/>
              </a:xfrm>
              <a:blipFill rotWithShape="0">
                <a:blip r:embed="rId2"/>
                <a:stretch>
                  <a:fillRect l="-1114" t="-1090"/>
                </a:stretch>
              </a:blipFill>
            </p:spPr>
            <p:txBody>
              <a:bodyPr/>
              <a:lstStyle/>
              <a:p>
                <a:r>
                  <a:rPr lang="de-DE">
                    <a:noFill/>
                  </a:rPr>
                  <a:t> </a:t>
                </a:r>
              </a:p>
            </p:txBody>
          </p:sp>
        </mc:Fallback>
      </mc:AlternateContent>
      <p:pic>
        <p:nvPicPr>
          <p:cNvPr id="1026" name="Picture 2" descr="D:\Zwischenevaluierung NTW\8_Fotos\2014-03-07_physik_begreifen_CosmicLab_08_Zn.T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342654" y="4416386"/>
            <a:ext cx="2441305" cy="166306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Zwischenevaluierung NTW\8_Fotos\2013-11-13_physik_begreifen_CosmicLab_04_Zn.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42654" y="1853813"/>
            <a:ext cx="2441305" cy="16598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0548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smtClean="0"/>
              <a:t>Aktivitäten</a:t>
            </a:r>
            <a:br>
              <a:rPr lang="de-DE" sz="3200" dirty="0" smtClean="0"/>
            </a:br>
            <a:r>
              <a:rPr lang="de-DE" sz="1600" dirty="0" smtClean="0"/>
              <a:t>Feb. 2013 – Aug. 2014</a:t>
            </a:r>
            <a:endParaRPr lang="de-DE" sz="160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12</a:t>
            </a:fld>
            <a:endParaRPr lang="de-DE" dirty="0"/>
          </a:p>
        </p:txBody>
      </p:sp>
      <p:sp>
        <p:nvSpPr>
          <p:cNvPr id="4" name="Datumsplatzhalter 3"/>
          <p:cNvSpPr>
            <a:spLocks noGrp="1"/>
          </p:cNvSpPr>
          <p:nvPr>
            <p:ph type="dt" sz="half" idx="10"/>
          </p:nvPr>
        </p:nvSpPr>
        <p:spPr/>
        <p:txBody>
          <a:bodyPr/>
          <a:lstStyle/>
          <a:p>
            <a:r>
              <a:rPr lang="de-DE" smtClean="0"/>
              <a:t>26.11.2014</a:t>
            </a:r>
            <a:endParaRPr lang="de-DE"/>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11" name="Text Placeholder 10"/>
          <p:cNvSpPr>
            <a:spLocks noGrp="1"/>
          </p:cNvSpPr>
          <p:nvPr>
            <p:ph type="body" idx="1"/>
          </p:nvPr>
        </p:nvSpPr>
        <p:spPr>
          <a:xfrm>
            <a:off x="971600" y="1632435"/>
            <a:ext cx="6768752" cy="4604877"/>
          </a:xfrm>
        </p:spPr>
        <p:txBody>
          <a:bodyPr/>
          <a:lstStyle/>
          <a:p>
            <a:r>
              <a:rPr lang="de-DE" dirty="0" smtClean="0"/>
              <a:t>3</a:t>
            </a:r>
            <a:r>
              <a:rPr lang="de-DE" dirty="0"/>
              <a:t>. Vertiefungsprogramm </a:t>
            </a:r>
            <a:r>
              <a:rPr lang="de-DE" dirty="0" smtClean="0"/>
              <a:t>am CERN</a:t>
            </a:r>
            <a:endParaRPr lang="de-DE" dirty="0"/>
          </a:p>
          <a:p>
            <a:pPr lvl="1">
              <a:spcBef>
                <a:spcPts val="0"/>
              </a:spcBef>
            </a:pPr>
            <a:r>
              <a:rPr lang="de-DE" dirty="0" smtClean="0"/>
              <a:t>~ </a:t>
            </a:r>
            <a:r>
              <a:rPr lang="de-DE" smtClean="0"/>
              <a:t>90 Jugendliche/~</a:t>
            </a:r>
            <a:r>
              <a:rPr lang="de-DE" dirty="0" smtClean="0"/>
              <a:t>40 Lehrkräfte bei </a:t>
            </a:r>
            <a:r>
              <a:rPr lang="de-DE" dirty="0"/>
              <a:t>CERN-Workshops</a:t>
            </a:r>
          </a:p>
          <a:p>
            <a:pPr lvl="1">
              <a:spcBef>
                <a:spcPts val="0"/>
              </a:spcBef>
            </a:pPr>
            <a:r>
              <a:rPr lang="de-DE" dirty="0" smtClean="0"/>
              <a:t>7 </a:t>
            </a:r>
            <a:r>
              <a:rPr lang="de-DE" dirty="0"/>
              <a:t>Forschungsprojekte </a:t>
            </a:r>
            <a:r>
              <a:rPr lang="de-DE"/>
              <a:t>von </a:t>
            </a:r>
            <a:r>
              <a:rPr lang="de-DE" smtClean="0"/>
              <a:t>Jugendlichen </a:t>
            </a:r>
            <a:r>
              <a:rPr lang="de-DE" dirty="0" smtClean="0"/>
              <a:t>am CERN</a:t>
            </a:r>
            <a:endParaRPr lang="de-DE" dirty="0"/>
          </a:p>
          <a:p>
            <a:pPr>
              <a:spcBef>
                <a:spcPts val="1200"/>
              </a:spcBef>
            </a:pPr>
            <a:r>
              <a:rPr lang="de-DE" dirty="0" smtClean="0"/>
              <a:t>4. Forschungsarbeiten in Astro-</a:t>
            </a:r>
            <a:r>
              <a:rPr lang="de-DE" dirty="0"/>
              <a:t>/</a:t>
            </a:r>
            <a:r>
              <a:rPr lang="de-DE" dirty="0" smtClean="0"/>
              <a:t>Teilchenphysik</a:t>
            </a:r>
          </a:p>
          <a:p>
            <a:pPr lvl="1">
              <a:spcBef>
                <a:spcPts val="0"/>
              </a:spcBef>
            </a:pPr>
            <a:r>
              <a:rPr lang="de-DE" dirty="0" smtClean="0"/>
              <a:t>~15 </a:t>
            </a:r>
            <a:r>
              <a:rPr lang="de-DE" dirty="0"/>
              <a:t>Forschungsarbeiten </a:t>
            </a:r>
            <a:r>
              <a:rPr lang="de-DE"/>
              <a:t>von </a:t>
            </a:r>
            <a:r>
              <a:rPr lang="de-DE" smtClean="0"/>
              <a:t>Jugendlichen</a:t>
            </a:r>
            <a:r>
              <a:rPr lang="de-DE" dirty="0" smtClean="0"/>
              <a:t>, ~5 Preise</a:t>
            </a:r>
          </a:p>
          <a:p>
            <a:pPr lvl="1">
              <a:spcBef>
                <a:spcPts val="0"/>
              </a:spcBef>
            </a:pPr>
            <a:r>
              <a:rPr lang="de-DE" dirty="0" smtClean="0"/>
              <a:t>Bachelor-, Master- sowie Staatsexamensarbeiten</a:t>
            </a:r>
            <a:endParaRPr lang="de-DE" dirty="0"/>
          </a:p>
          <a:p>
            <a:pPr>
              <a:spcBef>
                <a:spcPts val="1200"/>
              </a:spcBef>
            </a:pPr>
            <a:r>
              <a:rPr lang="de-DE" dirty="0" smtClean="0"/>
              <a:t>Zusätzliche Aktivitäten</a:t>
            </a:r>
          </a:p>
          <a:p>
            <a:pPr lvl="1">
              <a:spcBef>
                <a:spcPts val="0"/>
              </a:spcBef>
            </a:pPr>
            <a:r>
              <a:rPr lang="de-DE" dirty="0" smtClean="0"/>
              <a:t>Einsatz in Lehrerausbildung, studentischer Ausbildung, Berufsorientierung </a:t>
            </a:r>
          </a:p>
          <a:p>
            <a:pPr lvl="1">
              <a:spcBef>
                <a:spcPts val="0"/>
              </a:spcBef>
            </a:pPr>
            <a:r>
              <a:rPr lang="de-DE" dirty="0" smtClean="0"/>
              <a:t>Teilnahme an öffentlichen Veranstaltungen</a:t>
            </a:r>
          </a:p>
          <a:p>
            <a:pPr marL="355600" lvl="1" indent="0">
              <a:spcBef>
                <a:spcPts val="0"/>
              </a:spcBef>
              <a:buNone/>
            </a:pPr>
            <a:r>
              <a:rPr lang="de-DE" dirty="0" smtClean="0"/>
              <a:t>     (Highlights der Physik, Lange Nächte der Wissenschaften, </a:t>
            </a:r>
            <a:br>
              <a:rPr lang="de-DE" dirty="0" smtClean="0"/>
            </a:br>
            <a:r>
              <a:rPr lang="de-DE" dirty="0" smtClean="0"/>
              <a:t>    Tage der offenen Tür, Ausbildungsmessen, etc.)</a:t>
            </a:r>
            <a:endParaRPr lang="de-DE" dirty="0"/>
          </a:p>
          <a:p>
            <a:pPr lvl="1">
              <a:spcBef>
                <a:spcPts val="0"/>
              </a:spcBef>
            </a:pPr>
            <a:r>
              <a:rPr lang="de-DE" dirty="0" smtClean="0"/>
              <a:t>Beiträge bei wissenschaftlichen Konferenzen</a:t>
            </a:r>
          </a:p>
        </p:txBody>
      </p:sp>
      <p:pic>
        <p:nvPicPr>
          <p:cNvPr id="9218" name="Picture 2" descr="Gruppe Jugendicher vor großer Halle, auf deren Außenseite das Bild eines Detektors gemalt i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9518" y="764704"/>
            <a:ext cx="1910466" cy="2277275"/>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8792" y="3246126"/>
            <a:ext cx="1907704" cy="1430778"/>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28792" y="4925583"/>
            <a:ext cx="1907704" cy="1430778"/>
          </a:xfrm>
          <a:prstGeom prst="rect">
            <a:avLst/>
          </a:prstGeom>
        </p:spPr>
      </p:pic>
    </p:spTree>
    <p:extLst>
      <p:ext uri="{BB962C8B-B14F-4D97-AF65-F5344CB8AC3E}">
        <p14:creationId xmlns:p14="http://schemas.microsoft.com/office/powerpoint/2010/main" val="23037047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smtClean="0"/>
              <a:t>Aktivitäten</a:t>
            </a:r>
            <a:br>
              <a:rPr lang="de-DE" sz="3200" dirty="0" smtClean="0"/>
            </a:br>
            <a:r>
              <a:rPr lang="de-DE" sz="1600" dirty="0" smtClean="0"/>
              <a:t>Feb. 2013 – Aug. 2014</a:t>
            </a:r>
            <a:endParaRPr lang="de-DE" sz="160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p:cNvSpPr>
            <a:spLocks noGrp="1"/>
          </p:cNvSpPr>
          <p:nvPr>
            <p:ph type="dt" sz="half" idx="10"/>
          </p:nvPr>
        </p:nvSpPr>
        <p:spPr/>
        <p:txBody>
          <a:bodyPr/>
          <a:lstStyle/>
          <a:p>
            <a:r>
              <a:rPr lang="de-DE" smtClean="0"/>
              <a:t>26.11.2014</a:t>
            </a:r>
            <a:endParaRPr lang="de-DE"/>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11" name="Text Placeholder 10"/>
          <p:cNvSpPr>
            <a:spLocks noGrp="1"/>
          </p:cNvSpPr>
          <p:nvPr>
            <p:ph type="body" idx="1"/>
          </p:nvPr>
        </p:nvSpPr>
        <p:spPr>
          <a:xfrm>
            <a:off x="971600" y="1632435"/>
            <a:ext cx="6768752" cy="4604877"/>
          </a:xfrm>
        </p:spPr>
        <p:txBody>
          <a:bodyPr/>
          <a:lstStyle/>
          <a:p>
            <a:r>
              <a:rPr lang="de-DE" dirty="0"/>
              <a:t>5. </a:t>
            </a:r>
            <a:r>
              <a:rPr lang="de-DE" smtClean="0"/>
              <a:t>Alumni (Jugendliche)</a:t>
            </a:r>
            <a:endParaRPr lang="de-DE" dirty="0"/>
          </a:p>
          <a:p>
            <a:pPr lvl="1">
              <a:spcBef>
                <a:spcPts val="0"/>
              </a:spcBef>
            </a:pPr>
            <a:r>
              <a:rPr lang="de-DE" dirty="0" smtClean="0"/>
              <a:t>~30 sehr aktive Alumni, ~90 im mail-Verteiler</a:t>
            </a:r>
          </a:p>
          <a:p>
            <a:pPr lvl="1">
              <a:spcBef>
                <a:spcPts val="0"/>
              </a:spcBef>
            </a:pPr>
            <a:r>
              <a:rPr lang="de-DE" dirty="0" smtClean="0"/>
              <a:t>2. Treffen </a:t>
            </a:r>
            <a:r>
              <a:rPr lang="de-DE" dirty="0"/>
              <a:t>S</a:t>
            </a:r>
            <a:r>
              <a:rPr lang="de-DE" dirty="0" smtClean="0"/>
              <a:t>ept. 2014 in Bonn</a:t>
            </a:r>
          </a:p>
          <a:p>
            <a:pPr lvl="1">
              <a:spcBef>
                <a:spcPts val="0"/>
              </a:spcBef>
            </a:pPr>
            <a:r>
              <a:rPr lang="de-DE" dirty="0" smtClean="0"/>
              <a:t>Eigene Ideen + Unterstützung des Netzwerks</a:t>
            </a:r>
          </a:p>
          <a:p>
            <a:pPr lvl="1">
              <a:spcBef>
                <a:spcPts val="0"/>
              </a:spcBef>
            </a:pPr>
            <a:endParaRPr lang="de-DE" dirty="0"/>
          </a:p>
          <a:p>
            <a:pPr>
              <a:spcBef>
                <a:spcPts val="0"/>
              </a:spcBef>
            </a:pPr>
            <a:r>
              <a:rPr lang="de-DE" dirty="0" smtClean="0"/>
              <a:t>6</a:t>
            </a:r>
            <a:r>
              <a:rPr lang="de-DE" dirty="0"/>
              <a:t>. Materialentwicklung</a:t>
            </a:r>
          </a:p>
          <a:p>
            <a:pPr lvl="1">
              <a:spcBef>
                <a:spcPts val="0"/>
              </a:spcBef>
            </a:pPr>
            <a:r>
              <a:rPr lang="de-DE" dirty="0"/>
              <a:t>Materialheft und Teilchensteckbriefe</a:t>
            </a:r>
          </a:p>
          <a:p>
            <a:pPr lvl="1">
              <a:spcBef>
                <a:spcPts val="0"/>
              </a:spcBef>
            </a:pPr>
            <a:r>
              <a:rPr lang="de-DE" dirty="0"/>
              <a:t>LEIFI </a:t>
            </a:r>
            <a:r>
              <a:rPr lang="de-DE" dirty="0" smtClean="0">
                <a:hlinkClick r:id="rId2"/>
              </a:rPr>
              <a:t>www.leifiphysik.de/themenbereiche/teilchenphysik</a:t>
            </a:r>
            <a:r>
              <a:rPr lang="de-DE" dirty="0" smtClean="0"/>
              <a:t> </a:t>
            </a:r>
            <a:endParaRPr lang="de-DE" dirty="0"/>
          </a:p>
          <a:p>
            <a:pPr lvl="2"/>
            <a:r>
              <a:rPr lang="de-DE" dirty="0"/>
              <a:t>s</a:t>
            </a:r>
            <a:r>
              <a:rPr lang="de-DE" dirty="0" smtClean="0"/>
              <a:t>eit </a:t>
            </a:r>
            <a:r>
              <a:rPr lang="de-DE" dirty="0"/>
              <a:t>9/2013 </a:t>
            </a:r>
            <a:r>
              <a:rPr lang="de-DE" dirty="0" smtClean="0"/>
              <a:t>mit Joachim Herz Stiftung</a:t>
            </a:r>
          </a:p>
          <a:p>
            <a:pPr lvl="2"/>
            <a:r>
              <a:rPr lang="de-DE" dirty="0" smtClean="0"/>
              <a:t>über </a:t>
            </a:r>
            <a:r>
              <a:rPr lang="de-DE" dirty="0"/>
              <a:t>40 Seiten Texte </a:t>
            </a:r>
            <a:r>
              <a:rPr lang="de-DE" dirty="0" smtClean="0"/>
              <a:t>u</a:t>
            </a:r>
            <a:r>
              <a:rPr lang="de-DE" dirty="0"/>
              <a:t>. Animationen </a:t>
            </a:r>
            <a:endParaRPr lang="de-DE" dirty="0" smtClean="0"/>
          </a:p>
          <a:p>
            <a:pPr lvl="1"/>
            <a:r>
              <a:rPr lang="de-DE" dirty="0" smtClean="0"/>
              <a:t>Unterrichtsmaterial</a:t>
            </a:r>
            <a:endParaRPr lang="de-DE" dirty="0"/>
          </a:p>
          <a:p>
            <a:pPr lvl="2"/>
            <a:r>
              <a:rPr lang="de-DE" dirty="0"/>
              <a:t>m</a:t>
            </a:r>
            <a:r>
              <a:rPr lang="de-DE" dirty="0" smtClean="0"/>
              <a:t>it Joachim Herz Stiftung bis 6/2015</a:t>
            </a:r>
          </a:p>
          <a:p>
            <a:pPr lvl="2"/>
            <a:r>
              <a:rPr lang="de-DE" dirty="0" smtClean="0"/>
              <a:t>Texte </a:t>
            </a:r>
            <a:r>
              <a:rPr lang="de-DE" dirty="0"/>
              <a:t>und insb. Aufgaben/Aktivitäten</a:t>
            </a:r>
          </a:p>
          <a:p>
            <a:pPr lvl="2"/>
            <a:r>
              <a:rPr lang="de-DE" dirty="0"/>
              <a:t>enge </a:t>
            </a:r>
            <a:r>
              <a:rPr lang="de-DE" dirty="0" smtClean="0"/>
              <a:t>Kooperation mit Lehrkräften </a:t>
            </a:r>
            <a:r>
              <a:rPr lang="de-DE" dirty="0"/>
              <a:t>(NTW Alumni)</a:t>
            </a:r>
          </a:p>
          <a:p>
            <a:pPr lvl="2"/>
            <a:r>
              <a:rPr lang="de-DE" dirty="0"/>
              <a:t>2 Workshops in </a:t>
            </a:r>
            <a:r>
              <a:rPr lang="de-DE" dirty="0">
                <a:hlinkClick r:id="rId3"/>
              </a:rPr>
              <a:t>Dresden</a:t>
            </a:r>
            <a:r>
              <a:rPr lang="de-DE" dirty="0"/>
              <a:t> und </a:t>
            </a:r>
            <a:r>
              <a:rPr lang="de-DE" dirty="0">
                <a:hlinkClick r:id="rId4"/>
              </a:rPr>
              <a:t>CERN</a:t>
            </a:r>
            <a:r>
              <a:rPr lang="de-DE" dirty="0"/>
              <a:t> </a:t>
            </a:r>
          </a:p>
        </p:txBody>
      </p:sp>
      <p:pic>
        <p:nvPicPr>
          <p:cNvPr id="8" name="Grafik 7" descr="Standardmodell_Uebersicht.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52982" y="2412335"/>
            <a:ext cx="780542" cy="159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Das Cover der Broschüre &quot;Materialsammlung - Kontextmaterialien für Lehrkräfte&quot;"/>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7733524" y="2757353"/>
            <a:ext cx="1370392" cy="1668722"/>
          </a:xfrm>
          <a:prstGeom prst="rect">
            <a:avLst/>
          </a:prstGeom>
          <a:noFill/>
          <a:ln>
            <a:noFill/>
          </a:ln>
        </p:spPr>
      </p:pic>
      <p:pic>
        <p:nvPicPr>
          <p:cNvPr id="12"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87158" y="4565231"/>
            <a:ext cx="1928665" cy="1811237"/>
          </a:xfrm>
          <a:prstGeom prst="rect">
            <a:avLst/>
          </a:prstGeom>
          <a:noFill/>
          <a:ln w="9525">
            <a:noFill/>
            <a:miter lim="800000"/>
            <a:headEnd/>
            <a:tailEnd/>
          </a:ln>
        </p:spPr>
      </p:pic>
      <p:pic>
        <p:nvPicPr>
          <p:cNvPr id="13" name="Picture 2" descr="C:\Users\Flora Brinckmann\Desktop\sortieren\Alumni-Treffen\Bilder\DSC_0121.JPG"/>
          <p:cNvPicPr>
            <a:picLocks noChangeAspect="1" noChangeArrowheads="1"/>
          </p:cNvPicPr>
          <p:nvPr/>
        </p:nvPicPr>
        <p:blipFill rotWithShape="1">
          <a:blip r:embed="rId8" cstate="screen">
            <a:extLst>
              <a:ext uri="{28A0092B-C50C-407E-A947-70E740481C1C}">
                <a14:useLocalDpi xmlns:a14="http://schemas.microsoft.com/office/drawing/2010/main" val="0"/>
              </a:ext>
            </a:extLst>
          </a:blip>
          <a:srcRect/>
          <a:stretch/>
        </p:blipFill>
        <p:spPr bwMode="auto">
          <a:xfrm>
            <a:off x="6321179" y="957829"/>
            <a:ext cx="2736304" cy="1316976"/>
          </a:xfrm>
          <a:prstGeom prst="rect">
            <a:avLst/>
          </a:prstGeom>
          <a:noFill/>
          <a:ln>
            <a:solidFill>
              <a:srgbClr val="00206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18838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solidFill>
                  <a:prstClr val="black"/>
                </a:solidFill>
              </a:rPr>
              <a:pPr/>
              <a:t>14</a:t>
            </a:fld>
            <a:endParaRPr lang="de-DE" dirty="0">
              <a:solidFill>
                <a:prstClr val="black"/>
              </a:solidFill>
            </a:endParaRPr>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pPr algn="ctr"/>
            <a:r>
              <a:rPr lang="de-DE" smtClean="0"/>
              <a:t>Uta Bilow, TU Dresden</a:t>
            </a:r>
            <a:endParaRPr lang="de-DE" dirty="0"/>
          </a:p>
        </p:txBody>
      </p:sp>
      <p:sp>
        <p:nvSpPr>
          <p:cNvPr id="6" name="Textplatzhalter 5"/>
          <p:cNvSpPr>
            <a:spLocks noGrp="1"/>
          </p:cNvSpPr>
          <p:nvPr>
            <p:ph type="body" idx="1"/>
          </p:nvPr>
        </p:nvSpPr>
        <p:spPr>
          <a:xfrm>
            <a:off x="800622" y="1484784"/>
            <a:ext cx="7704856" cy="4388853"/>
          </a:xfrm>
        </p:spPr>
        <p:txBody>
          <a:bodyPr/>
          <a:lstStyle/>
          <a:p>
            <a:r>
              <a:rPr lang="de-DE" sz="2400" dirty="0" smtClean="0"/>
              <a:t>Lehrkräfte</a:t>
            </a:r>
          </a:p>
          <a:p>
            <a:pPr lvl="1"/>
            <a:r>
              <a:rPr lang="de-DE" sz="2400" dirty="0" smtClean="0"/>
              <a:t>Rüdiger Weiß, Niedersachsen:</a:t>
            </a:r>
            <a:r>
              <a:rPr lang="de-DE" sz="2400" i="1" dirty="0" smtClean="0"/>
              <a:t> „</a:t>
            </a:r>
            <a:r>
              <a:rPr lang="de-DE" sz="2400" dirty="0" smtClean="0"/>
              <a:t> </a:t>
            </a:r>
            <a:r>
              <a:rPr lang="de-DE" sz="2400" i="1" dirty="0" smtClean="0"/>
              <a:t>Zusammenfassend lässt sich somit sagen, dass im Netzwerk Teilchenwelt sowohl die Elementar- als auch die Astroteilchenphysik tatsächlich intensiv erlebt, vermittelt und erforscht werden kann….können somit durch die zahlreichen Angebote des Netzwerks Teilchenwelt in Schule gelebt werden, so dass es meines Erachtens als ein hochgradig förderungswürdiges Programm eingestuft werden kann und sollte.“</a:t>
            </a:r>
          </a:p>
          <a:p>
            <a:pPr marL="355600" lvl="1" indent="0">
              <a:buNone/>
            </a:pPr>
            <a:endParaRPr lang="de-DE" sz="800" i="1" dirty="0" smtClean="0"/>
          </a:p>
          <a:p>
            <a:r>
              <a:rPr lang="de-DE" sz="2400" dirty="0" smtClean="0"/>
              <a:t>Alumni</a:t>
            </a:r>
          </a:p>
          <a:p>
            <a:pPr lvl="1">
              <a:spcBef>
                <a:spcPts val="0"/>
              </a:spcBef>
            </a:pPr>
            <a:r>
              <a:rPr lang="de-DE" sz="2400" dirty="0" smtClean="0"/>
              <a:t>Durchweg begeisterte </a:t>
            </a:r>
          </a:p>
          <a:p>
            <a:pPr marL="625475" lvl="1" indent="-269875">
              <a:spcBef>
                <a:spcPts val="0"/>
              </a:spcBef>
              <a:buNone/>
            </a:pPr>
            <a:r>
              <a:rPr lang="de-DE" sz="2400" dirty="0"/>
              <a:t>	</a:t>
            </a:r>
            <a:r>
              <a:rPr lang="de-DE" sz="2400" dirty="0" smtClean="0"/>
              <a:t>Rückmeldungen </a:t>
            </a:r>
            <a:endParaRPr lang="de-DE" sz="2400" dirty="0"/>
          </a:p>
          <a:p>
            <a:pPr lvl="1">
              <a:spcBef>
                <a:spcPts val="0"/>
              </a:spcBef>
            </a:pPr>
            <a:r>
              <a:rPr lang="de-DE" sz="2400" dirty="0" smtClean="0"/>
              <a:t>Einfluss auf Studienwahl</a:t>
            </a:r>
          </a:p>
        </p:txBody>
      </p:sp>
      <p:pic>
        <p:nvPicPr>
          <p:cNvPr id="276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4349746"/>
            <a:ext cx="3392538" cy="2400873"/>
          </a:xfrm>
          <a:prstGeom prst="rect">
            <a:avLst/>
          </a:prstGeom>
          <a:noFill/>
          <a:ln w="9525">
            <a:noFill/>
            <a:miter lim="800000"/>
            <a:headEnd/>
            <a:tailEnd/>
          </a:ln>
        </p:spPr>
      </p:pic>
      <p:sp>
        <p:nvSpPr>
          <p:cNvPr id="7" name="Titel 1"/>
          <p:cNvSpPr>
            <a:spLocks noGrp="1"/>
          </p:cNvSpPr>
          <p:nvPr>
            <p:ph type="title"/>
          </p:nvPr>
        </p:nvSpPr>
        <p:spPr>
          <a:xfrm>
            <a:off x="971600" y="764704"/>
            <a:ext cx="7526660" cy="648072"/>
          </a:xfrm>
        </p:spPr>
        <p:txBody>
          <a:bodyPr/>
          <a:lstStyle/>
          <a:p>
            <a:r>
              <a:rPr lang="de-DE" dirty="0" smtClean="0"/>
              <a:t>Bewertungen zur Zwischenevaluation</a:t>
            </a:r>
            <a:endParaRPr lang="de-DE" dirty="0"/>
          </a:p>
        </p:txBody>
      </p:sp>
    </p:spTree>
    <p:extLst>
      <p:ext uri="{BB962C8B-B14F-4D97-AF65-F5344CB8AC3E}">
        <p14:creationId xmlns:p14="http://schemas.microsoft.com/office/powerpoint/2010/main" val="34285355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dirty="0" smtClean="0"/>
              <a:t>Planung bis 01/2016</a:t>
            </a:r>
            <a:endParaRPr lang="de-DE" sz="320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15</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6" name="Textplatzhalter 5"/>
          <p:cNvSpPr>
            <a:spLocks noGrp="1"/>
          </p:cNvSpPr>
          <p:nvPr>
            <p:ph type="body" idx="1"/>
          </p:nvPr>
        </p:nvSpPr>
        <p:spPr/>
        <p:txBody>
          <a:bodyPr/>
          <a:lstStyle/>
          <a:p>
            <a:r>
              <a:rPr lang="de-DE" dirty="0" smtClean="0"/>
              <a:t>Teilchenphysik</a:t>
            </a:r>
          </a:p>
          <a:p>
            <a:pPr lvl="2"/>
            <a:r>
              <a:rPr lang="de-DE" dirty="0" smtClean="0"/>
              <a:t>fortführen und stetig aktualisieren (</a:t>
            </a:r>
            <a:r>
              <a:rPr lang="de-DE" dirty="0" smtClean="0">
                <a:sym typeface="Wingdings" panose="05000000000000000000" pitchFamily="2" charset="2"/>
              </a:rPr>
              <a:t></a:t>
            </a:r>
            <a:r>
              <a:rPr lang="de-DE" dirty="0" smtClean="0"/>
              <a:t> IPPOG)</a:t>
            </a:r>
          </a:p>
          <a:p>
            <a:pPr>
              <a:spcBef>
                <a:spcPts val="0"/>
              </a:spcBef>
            </a:pPr>
            <a:r>
              <a:rPr lang="de-DE" dirty="0" smtClean="0"/>
              <a:t>Astroteilchenphysik</a:t>
            </a:r>
          </a:p>
          <a:p>
            <a:pPr lvl="2"/>
            <a:r>
              <a:rPr lang="de-DE" dirty="0"/>
              <a:t>Entwicklung und Einbindungen von Formaten unabhängig von </a:t>
            </a:r>
            <a:r>
              <a:rPr lang="de-DE" dirty="0" smtClean="0"/>
              <a:t>Experimentiermöglichkeit</a:t>
            </a:r>
          </a:p>
          <a:p>
            <a:r>
              <a:rPr lang="de-DE" dirty="0" smtClean="0"/>
              <a:t>Materialien</a:t>
            </a:r>
          </a:p>
          <a:p>
            <a:pPr lvl="1"/>
            <a:r>
              <a:rPr lang="de-DE" dirty="0" smtClean="0"/>
              <a:t>Aktualisierung und Fortführung</a:t>
            </a:r>
          </a:p>
          <a:p>
            <a:pPr lvl="1"/>
            <a:r>
              <a:rPr lang="de-DE" dirty="0" smtClean="0"/>
              <a:t>Kooperation mit Joachim Herz Stiftung</a:t>
            </a:r>
          </a:p>
          <a:p>
            <a:pPr lvl="2"/>
            <a:r>
              <a:rPr lang="de-DE" dirty="0" smtClean="0"/>
              <a:t>Abschluss Projekt Unterrichtsmaterial</a:t>
            </a:r>
          </a:p>
          <a:p>
            <a:pPr lvl="2"/>
            <a:r>
              <a:rPr lang="de-DE" dirty="0" smtClean="0"/>
              <a:t>Konzeption und Durchführung von Lehrerfortbildungen</a:t>
            </a:r>
          </a:p>
          <a:p>
            <a:pPr lvl="2"/>
            <a:endParaRPr lang="de-DE" dirty="0" smtClean="0"/>
          </a:p>
          <a:p>
            <a:pPr lvl="1"/>
            <a:endParaRPr lang="de-DE" dirty="0"/>
          </a:p>
        </p:txBody>
      </p:sp>
    </p:spTree>
    <p:extLst>
      <p:ext uri="{BB962C8B-B14F-4D97-AF65-F5344CB8AC3E}">
        <p14:creationId xmlns:p14="http://schemas.microsoft.com/office/powerpoint/2010/main" val="2000906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20689"/>
            <a:ext cx="7848872" cy="1368152"/>
          </a:xfrm>
        </p:spPr>
        <p:txBody>
          <a:bodyPr/>
          <a:lstStyle/>
          <a:p>
            <a:r>
              <a:rPr lang="de-DE" dirty="0"/>
              <a:t>Merchandising-Artikel von Netzwerk </a:t>
            </a:r>
            <a:r>
              <a:rPr lang="de-DE" dirty="0" smtClean="0"/>
              <a:t>Teilchenwelt</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6" name="Textplatzhalter 5"/>
          <p:cNvSpPr>
            <a:spLocks noGrp="1"/>
          </p:cNvSpPr>
          <p:nvPr>
            <p:ph type="body" idx="1"/>
          </p:nvPr>
        </p:nvSpPr>
        <p:spPr>
          <a:xfrm>
            <a:off x="971600" y="1848459"/>
            <a:ext cx="7538988" cy="3956805"/>
          </a:xfrm>
        </p:spPr>
        <p:txBody>
          <a:bodyPr/>
          <a:lstStyle/>
          <a:p>
            <a:pPr marL="271463" lvl="0" indent="-271463"/>
            <a:r>
              <a:rPr lang="de-DE" sz="2000" b="1" dirty="0" smtClean="0"/>
              <a:t>Kugelschreiber</a:t>
            </a:r>
            <a:r>
              <a:rPr lang="de-DE" sz="2000" b="1" dirty="0"/>
              <a:t>:</a:t>
            </a:r>
            <a:r>
              <a:rPr lang="de-DE" sz="2000" dirty="0"/>
              <a:t> Zum Verteilen an </a:t>
            </a:r>
            <a:r>
              <a:rPr lang="de-DE" sz="2000" dirty="0" smtClean="0"/>
              <a:t>Jugendliche </a:t>
            </a:r>
            <a:r>
              <a:rPr lang="de-DE" sz="2000" dirty="0"/>
              <a:t>und Lehrer bei Masterclasses/Astroteilchen-Veranstaltungen. </a:t>
            </a:r>
            <a:r>
              <a:rPr lang="de-DE" sz="2000" dirty="0" smtClean="0"/>
              <a:t>TN </a:t>
            </a:r>
            <a:r>
              <a:rPr lang="de-DE" sz="2000" dirty="0"/>
              <a:t>dürfen die Kulis behalten</a:t>
            </a:r>
            <a:r>
              <a:rPr lang="de-DE" sz="2000" dirty="0" smtClean="0"/>
              <a:t>.</a:t>
            </a:r>
            <a:endParaRPr lang="de-DE" sz="2000" dirty="0"/>
          </a:p>
          <a:p>
            <a:pPr marL="271463" lvl="0" indent="-271463"/>
            <a:r>
              <a:rPr lang="de-DE" sz="2000" b="1" dirty="0"/>
              <a:t>Flyer:</a:t>
            </a:r>
            <a:r>
              <a:rPr lang="de-DE" sz="2000" dirty="0"/>
              <a:t> Quarks, Elektronen &amp; Co. für alle interessierten </a:t>
            </a:r>
            <a:r>
              <a:rPr lang="de-DE" sz="2000" dirty="0" smtClean="0"/>
              <a:t>Jugendlichen </a:t>
            </a:r>
            <a:r>
              <a:rPr lang="de-DE" sz="2000" dirty="0"/>
              <a:t>und Lehrkräfte zum Weitergeben und Auslegen</a:t>
            </a:r>
            <a:r>
              <a:rPr lang="de-DE" sz="2000" dirty="0" smtClean="0"/>
              <a:t>.</a:t>
            </a:r>
            <a:endParaRPr lang="de-DE" sz="2000" dirty="0"/>
          </a:p>
          <a:p>
            <a:pPr marL="271463" lvl="0" indent="-271463"/>
            <a:r>
              <a:rPr lang="de-DE" sz="2000" b="1" dirty="0"/>
              <a:t>Postkarten:</a:t>
            </a:r>
            <a:r>
              <a:rPr lang="de-DE" sz="2000" dirty="0"/>
              <a:t> ... ebenfalls zum Weitergeben und </a:t>
            </a:r>
            <a:r>
              <a:rPr lang="de-DE" sz="2000" dirty="0" smtClean="0"/>
              <a:t>Auslegen</a:t>
            </a:r>
            <a:r>
              <a:rPr lang="de-DE" sz="2000" b="1" dirty="0"/>
              <a:t> </a:t>
            </a:r>
            <a:endParaRPr lang="de-DE" sz="2000" dirty="0"/>
          </a:p>
          <a:p>
            <a:pPr marL="271463" lvl="0" indent="-271463"/>
            <a:r>
              <a:rPr lang="de-DE" sz="2000" b="1" dirty="0"/>
              <a:t>Plakate A2: </a:t>
            </a:r>
            <a:r>
              <a:rPr lang="de-DE" sz="2000" dirty="0"/>
              <a:t>Zum Aushängen </a:t>
            </a:r>
            <a:r>
              <a:rPr lang="de-DE" sz="2000" dirty="0" smtClean="0"/>
              <a:t>im </a:t>
            </a:r>
            <a:r>
              <a:rPr lang="de-DE" sz="2000" dirty="0"/>
              <a:t>Institut, an Schulen, Schülerlaboren etc</a:t>
            </a:r>
            <a:r>
              <a:rPr lang="de-DE" sz="2000" dirty="0" smtClean="0"/>
              <a:t>.</a:t>
            </a:r>
          </a:p>
          <a:p>
            <a:pPr marL="271463" lvl="0" indent="-271463"/>
            <a:endParaRPr lang="de-DE" sz="2000" dirty="0"/>
          </a:p>
          <a:p>
            <a:pPr marL="271463" lvl="0" indent="-271463"/>
            <a:r>
              <a:rPr lang="de-DE" sz="2000" b="1" dirty="0"/>
              <a:t>Steckbriefmappen: </a:t>
            </a:r>
            <a:r>
              <a:rPr lang="de-DE" sz="2000" dirty="0"/>
              <a:t>Für Vermittler und Lehrkräfte, um die Materie-, Antimaterie- und Austauschteilchen des Standardmodells der Teilchenphysik einzuführen oder ihre Eigenschaften zu wiederholen</a:t>
            </a:r>
            <a:r>
              <a:rPr lang="de-DE" sz="2000" dirty="0" smtClean="0"/>
              <a:t>.</a:t>
            </a:r>
            <a:endParaRPr lang="de-DE" sz="2000" dirty="0"/>
          </a:p>
          <a:p>
            <a:pPr marL="271463" lvl="0" indent="-271463"/>
            <a:r>
              <a:rPr lang="de-DE" sz="2000" b="1" dirty="0"/>
              <a:t>Broschüre </a:t>
            </a:r>
            <a:r>
              <a:rPr lang="de-DE" sz="2000" b="1" dirty="0" smtClean="0"/>
              <a:t>Materialsammlung:</a:t>
            </a:r>
            <a:r>
              <a:rPr lang="de-DE" sz="2000" dirty="0" smtClean="0"/>
              <a:t> </a:t>
            </a:r>
            <a:r>
              <a:rPr lang="de-DE" sz="2000" dirty="0"/>
              <a:t>Zum Verteilen an Lehrkräfte, insbesondere an die Lehrkräfte, die eine </a:t>
            </a:r>
            <a:r>
              <a:rPr lang="de-DE" sz="2000" dirty="0" err="1"/>
              <a:t>Masterclass</a:t>
            </a:r>
            <a:r>
              <a:rPr lang="de-DE" sz="2000" dirty="0"/>
              <a:t> an ihrer Schule machen, zur Nachbereitung des Themas</a:t>
            </a:r>
          </a:p>
          <a:p>
            <a:pPr marL="271463" indent="-271463"/>
            <a:endParaRPr lang="de-DE" dirty="0"/>
          </a:p>
        </p:txBody>
      </p:sp>
    </p:spTree>
    <p:extLst>
      <p:ext uri="{BB962C8B-B14F-4D97-AF65-F5344CB8AC3E}">
        <p14:creationId xmlns:p14="http://schemas.microsoft.com/office/powerpoint/2010/main" val="39272250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20689"/>
            <a:ext cx="7848872" cy="1368152"/>
          </a:xfrm>
        </p:spPr>
        <p:txBody>
          <a:bodyPr/>
          <a:lstStyle/>
          <a:p>
            <a:r>
              <a:rPr lang="de-DE" dirty="0"/>
              <a:t>Merchandising-Artikel von Netzwerk </a:t>
            </a:r>
            <a:r>
              <a:rPr lang="de-DE" dirty="0" smtClean="0"/>
              <a:t>Teilchenwelt</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6" name="Textplatzhalter 5"/>
          <p:cNvSpPr>
            <a:spLocks noGrp="1"/>
          </p:cNvSpPr>
          <p:nvPr>
            <p:ph type="body" idx="1"/>
          </p:nvPr>
        </p:nvSpPr>
        <p:spPr>
          <a:xfrm>
            <a:off x="971600" y="1916832"/>
            <a:ext cx="7538988" cy="3956805"/>
          </a:xfrm>
        </p:spPr>
        <p:txBody>
          <a:bodyPr/>
          <a:lstStyle/>
          <a:p>
            <a:pPr marL="271463" lvl="0" indent="-271463"/>
            <a:r>
              <a:rPr lang="de-DE" sz="2000" b="1" dirty="0" smtClean="0"/>
              <a:t>CERN-Mousepads</a:t>
            </a:r>
            <a:r>
              <a:rPr lang="de-DE" sz="2000" b="1" dirty="0"/>
              <a:t>: </a:t>
            </a:r>
            <a:r>
              <a:rPr lang="de-DE" sz="2000" dirty="0"/>
              <a:t>Als Preise für das Quiz bei den Teilchenphysik-Masterclasses, </a:t>
            </a:r>
            <a:r>
              <a:rPr lang="de-DE" sz="2000" b="1" dirty="0"/>
              <a:t>alternativ</a:t>
            </a:r>
            <a:r>
              <a:rPr lang="de-DE" sz="2000" dirty="0"/>
              <a:t> zu den Notizbüchern</a:t>
            </a:r>
            <a:r>
              <a:rPr lang="de-DE" sz="2000" dirty="0" smtClean="0"/>
              <a:t>.</a:t>
            </a:r>
            <a:endParaRPr lang="de-DE" sz="2000" dirty="0"/>
          </a:p>
          <a:p>
            <a:pPr marL="271463" lvl="0" indent="-271463"/>
            <a:r>
              <a:rPr lang="de-DE" sz="2000" b="1" dirty="0"/>
              <a:t>CERN-Notizbücher (NEU!):</a:t>
            </a:r>
            <a:r>
              <a:rPr lang="de-DE" sz="2000" dirty="0"/>
              <a:t> Als Preise für das Quiz bei den Teilchenphysik-Masterclasses, </a:t>
            </a:r>
            <a:r>
              <a:rPr lang="de-DE" sz="2000" b="1" dirty="0"/>
              <a:t>alternativ</a:t>
            </a:r>
            <a:r>
              <a:rPr lang="de-DE" sz="2000" dirty="0"/>
              <a:t> zu den Mousepads</a:t>
            </a:r>
            <a:r>
              <a:rPr lang="de-DE" sz="2000" dirty="0" smtClean="0"/>
              <a:t>.</a:t>
            </a:r>
            <a:endParaRPr lang="de-DE" sz="2000" dirty="0"/>
          </a:p>
          <a:p>
            <a:pPr marL="271463" lvl="0" indent="-271463"/>
            <a:r>
              <a:rPr lang="de-DE" sz="2000" b="1" dirty="0"/>
              <a:t>Taschen (LKW-Plane):</a:t>
            </a:r>
            <a:r>
              <a:rPr lang="de-DE" sz="2000" dirty="0"/>
              <a:t> Für engagierte Vermittler, zum Transportieren der NTW-Materialien, z.B. zu Masterclasses/ Astroteilchen-Veranstaltungen</a:t>
            </a:r>
            <a:r>
              <a:rPr lang="de-DE" sz="2000" dirty="0" smtClean="0"/>
              <a:t>.</a:t>
            </a:r>
            <a:endParaRPr lang="de-DE" sz="2000" dirty="0"/>
          </a:p>
          <a:p>
            <a:pPr marL="271463" lvl="0" indent="-271463"/>
            <a:r>
              <a:rPr lang="de-DE" sz="2000" b="1" dirty="0"/>
              <a:t>Stoffbeutel:</a:t>
            </a:r>
            <a:r>
              <a:rPr lang="de-DE" sz="2000" dirty="0"/>
              <a:t> Zum Verteilen an sehr engagierte </a:t>
            </a:r>
            <a:r>
              <a:rPr lang="de-DE" sz="2000" dirty="0" smtClean="0"/>
              <a:t>Jugendliche </a:t>
            </a:r>
            <a:r>
              <a:rPr lang="de-DE" sz="2000" dirty="0"/>
              <a:t>und Lehrkräfte in der Qualifizierungsstufe und im Vertiefungsprogramm</a:t>
            </a:r>
            <a:r>
              <a:rPr lang="de-DE" sz="2000" dirty="0" smtClean="0"/>
              <a:t>.</a:t>
            </a:r>
            <a:endParaRPr lang="de-DE" sz="2000" dirty="0"/>
          </a:p>
          <a:p>
            <a:pPr marL="271463" lvl="0" indent="-271463"/>
            <a:r>
              <a:rPr lang="de-DE" sz="2000" b="1" dirty="0"/>
              <a:t>Schlüssel-anhänger (mit </a:t>
            </a:r>
            <a:r>
              <a:rPr lang="de-DE" sz="2000" b="1" dirty="0" err="1"/>
              <a:t>Softcase</a:t>
            </a:r>
            <a:r>
              <a:rPr lang="de-DE" sz="2000" b="1" dirty="0"/>
              <a:t> für Namensschild): </a:t>
            </a:r>
            <a:r>
              <a:rPr lang="de-DE" sz="2000" dirty="0"/>
              <a:t>Für Vermittler und Standortkoordinatoren zum Umhängen bei </a:t>
            </a:r>
            <a:r>
              <a:rPr lang="de-DE" sz="2000" dirty="0" smtClean="0"/>
              <a:t>allen Veranstaltungen </a:t>
            </a:r>
          </a:p>
          <a:p>
            <a:pPr marL="271463" lvl="0" indent="-271463"/>
            <a:r>
              <a:rPr lang="de-DE" sz="2000" b="1" dirty="0" err="1" smtClean="0"/>
              <a:t>Masterclass</a:t>
            </a:r>
            <a:r>
              <a:rPr lang="de-DE" sz="2000" b="1" dirty="0" smtClean="0"/>
              <a:t> </a:t>
            </a:r>
            <a:r>
              <a:rPr lang="de-DE" sz="2000" b="1" dirty="0"/>
              <a:t>DVD 2013: </a:t>
            </a:r>
            <a:r>
              <a:rPr lang="de-DE" sz="2000" dirty="0"/>
              <a:t>Beinhaltet sämtliche Datenpakete und Materialien für die W-Pfad Messung (2013) sowie die gesammelten Teilchenwelt-Materialien und vieles mehr.</a:t>
            </a:r>
          </a:p>
          <a:p>
            <a:pPr marL="0" indent="0">
              <a:buNone/>
            </a:pPr>
            <a:endParaRPr lang="de-DE" dirty="0"/>
          </a:p>
          <a:p>
            <a:endParaRPr lang="de-DE" dirty="0"/>
          </a:p>
        </p:txBody>
      </p:sp>
    </p:spTree>
    <p:extLst>
      <p:ext uri="{BB962C8B-B14F-4D97-AF65-F5344CB8AC3E}">
        <p14:creationId xmlns:p14="http://schemas.microsoft.com/office/powerpoint/2010/main" val="2210520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International Masterclasses</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6" name="Textplatzhalter 5"/>
          <p:cNvSpPr>
            <a:spLocks noGrp="1"/>
          </p:cNvSpPr>
          <p:nvPr>
            <p:ph type="body" idx="1"/>
          </p:nvPr>
        </p:nvSpPr>
        <p:spPr/>
        <p:txBody>
          <a:bodyPr/>
          <a:lstStyle/>
          <a:p>
            <a:r>
              <a:rPr lang="de-DE" dirty="0" smtClean="0"/>
              <a:t>25.2. – 2.4.2015</a:t>
            </a:r>
          </a:p>
          <a:p>
            <a:r>
              <a:rPr lang="de-DE" dirty="0" smtClean="0"/>
              <a:t>41 Länder, 200 Institute</a:t>
            </a:r>
          </a:p>
          <a:p>
            <a:r>
              <a:rPr lang="de-DE" dirty="0" smtClean="0"/>
              <a:t>Daten von ATLAS, CMS, ALICE und LHCb</a:t>
            </a:r>
          </a:p>
          <a:p>
            <a:pPr marL="274638" indent="-274638"/>
            <a:r>
              <a:rPr lang="de-DE" dirty="0"/>
              <a:t>Aktueller Zeitplan: </a:t>
            </a:r>
            <a:r>
              <a:rPr lang="de-DE" dirty="0" smtClean="0">
                <a:hlinkClick r:id="rId2"/>
              </a:rPr>
              <a:t>www.physicsmasterclasses.org/index.php?cat=schedule</a:t>
            </a:r>
            <a:endParaRPr lang="de-DE" dirty="0" smtClean="0"/>
          </a:p>
          <a:p>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9910" y="865947"/>
            <a:ext cx="2084660" cy="841178"/>
          </a:xfrm>
          <a:prstGeom prst="rect">
            <a:avLst/>
          </a:prstGeom>
        </p:spPr>
      </p:pic>
    </p:spTree>
    <p:extLst>
      <p:ext uri="{BB962C8B-B14F-4D97-AF65-F5344CB8AC3E}">
        <p14:creationId xmlns:p14="http://schemas.microsoft.com/office/powerpoint/2010/main" val="2860966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1764064" y="0"/>
            <a:ext cx="5472232" cy="3789039"/>
          </a:xfrm>
        </p:spPr>
        <p:txBody>
          <a:bodyPr/>
          <a:lstStyle/>
          <a:p>
            <a:pPr>
              <a:lnSpc>
                <a:spcPct val="150000"/>
              </a:lnSpc>
            </a:pPr>
            <a:endParaRPr lang="de-DE" dirty="0" smtClean="0">
              <a:solidFill>
                <a:srgbClr val="013476"/>
              </a:solidFill>
            </a:endParaRPr>
          </a:p>
          <a:p>
            <a:pPr algn="ctr">
              <a:lnSpc>
                <a:spcPct val="150000"/>
              </a:lnSpc>
            </a:pPr>
            <a:r>
              <a:rPr lang="de-DE" dirty="0" smtClean="0">
                <a:solidFill>
                  <a:srgbClr val="013476"/>
                </a:solidFill>
              </a:rPr>
              <a:t>Danke für Eure Aufmerksamkeit!</a:t>
            </a:r>
          </a:p>
          <a:p>
            <a:pPr marL="801688" algn="ctr">
              <a:buClr>
                <a:srgbClr val="CCCC00"/>
              </a:buClr>
              <a:buSzPct val="90000"/>
              <a:tabLst>
                <a:tab pos="1965325" algn="l"/>
              </a:tabLst>
            </a:pPr>
            <a:r>
              <a:rPr lang="de-DE" dirty="0" smtClean="0">
                <a:solidFill>
                  <a:srgbClr val="002060"/>
                </a:solidFill>
              </a:rPr>
              <a:t>Feedback erwünscht!</a:t>
            </a:r>
            <a:endParaRPr lang="de-DE" dirty="0">
              <a:solidFill>
                <a:srgbClr val="002060"/>
              </a:solidFill>
            </a:endParaRPr>
          </a:p>
        </p:txBody>
      </p:sp>
      <p:sp>
        <p:nvSpPr>
          <p:cNvPr id="6" name="Textfeld 5"/>
          <p:cNvSpPr txBox="1"/>
          <p:nvPr/>
        </p:nvSpPr>
        <p:spPr>
          <a:xfrm>
            <a:off x="107504" y="6165304"/>
            <a:ext cx="4608512" cy="461665"/>
          </a:xfrm>
          <a:prstGeom prst="rect">
            <a:avLst/>
          </a:prstGeom>
          <a:noFill/>
        </p:spPr>
        <p:txBody>
          <a:bodyPr wrap="square" rtlCol="0">
            <a:spAutoFit/>
          </a:bodyPr>
          <a:lstStyle/>
          <a:p>
            <a:r>
              <a:rPr lang="de-DE" sz="2400" dirty="0">
                <a:solidFill>
                  <a:srgbClr val="013476"/>
                </a:solidFill>
                <a:latin typeface="Arial Narrow"/>
              </a:rPr>
              <a:t>Mit </a:t>
            </a:r>
            <a:r>
              <a:rPr lang="de-DE" sz="2400" dirty="0" smtClean="0">
                <a:solidFill>
                  <a:srgbClr val="013476"/>
                </a:solidFill>
                <a:latin typeface="Arial Narrow"/>
              </a:rPr>
              <a:t>großzügiger </a:t>
            </a:r>
            <a:r>
              <a:rPr lang="de-DE" sz="2400" dirty="0">
                <a:solidFill>
                  <a:srgbClr val="013476"/>
                </a:solidFill>
                <a:latin typeface="Arial Narrow"/>
              </a:rPr>
              <a:t>Unterstützung der</a:t>
            </a:r>
            <a:endParaRPr lang="de-DE" dirty="0">
              <a:solidFill>
                <a:srgbClr val="013476"/>
              </a:solidFill>
            </a:endParaRPr>
          </a:p>
        </p:txBody>
      </p:sp>
      <p:pic>
        <p:nvPicPr>
          <p:cNvPr id="7" name="Picture 2" descr="http://t0.gstatic.com/images?q=tbn:ANd9GcRKM_VzOoUg0NZmDHYuj14mDFZU3-jh7TUcajp4dwX_9zZ4iyzgr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5949280"/>
            <a:ext cx="1033588" cy="869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5547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663277"/>
            <a:ext cx="7526660" cy="893515"/>
          </a:xfrm>
        </p:spPr>
        <p:txBody>
          <a:bodyPr/>
          <a:lstStyle/>
          <a:p>
            <a:r>
              <a:rPr lang="de-DE" dirty="0" smtClean="0"/>
              <a:t>Projektteam</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sp>
        <p:nvSpPr>
          <p:cNvPr id="6" name="Textplatzhalter 5"/>
          <p:cNvSpPr>
            <a:spLocks noGrp="1"/>
          </p:cNvSpPr>
          <p:nvPr>
            <p:ph type="body" idx="1"/>
          </p:nvPr>
        </p:nvSpPr>
        <p:spPr>
          <a:xfrm>
            <a:off x="270434" y="3040114"/>
            <a:ext cx="4392488" cy="2837158"/>
          </a:xfrm>
        </p:spPr>
        <p:txBody>
          <a:bodyPr/>
          <a:lstStyle/>
          <a:p>
            <a:r>
              <a:rPr lang="de-DE" sz="2000" dirty="0" smtClean="0"/>
              <a:t>Kristin Walter (Finanzen, Administration)</a:t>
            </a:r>
          </a:p>
          <a:p>
            <a:r>
              <a:rPr lang="de-DE" sz="2000" dirty="0" smtClean="0"/>
              <a:t>Bernadette Schorn (</a:t>
            </a:r>
            <a:r>
              <a:rPr lang="de-DE" sz="2000" dirty="0" err="1" smtClean="0"/>
              <a:t>Koord</a:t>
            </a:r>
            <a:r>
              <a:rPr lang="de-DE" sz="2000" dirty="0" smtClean="0"/>
              <a:t>. + Materialentwicklung)</a:t>
            </a:r>
          </a:p>
          <a:p>
            <a:r>
              <a:rPr lang="de-DE" sz="2000" i="1" dirty="0" smtClean="0"/>
              <a:t>Anne Glück (Koordination, </a:t>
            </a:r>
            <a:r>
              <a:rPr lang="de-DE" sz="2000" i="1" dirty="0" err="1" smtClean="0"/>
              <a:t>i.E.</a:t>
            </a:r>
            <a:r>
              <a:rPr lang="de-DE" sz="2000" i="1" dirty="0" smtClean="0"/>
              <a:t>)</a:t>
            </a:r>
          </a:p>
          <a:p>
            <a:r>
              <a:rPr lang="de-DE" sz="2000" i="1" dirty="0" smtClean="0"/>
              <a:t>Kerstin Gedigk (Evaluation bis 2014)</a:t>
            </a:r>
          </a:p>
          <a:p>
            <a:r>
              <a:rPr lang="de-DE" sz="2000" dirty="0" smtClean="0"/>
              <a:t>Carmen Leuschel (Organisation)</a:t>
            </a:r>
          </a:p>
          <a:p>
            <a:r>
              <a:rPr lang="de-DE" sz="2000" dirty="0" smtClean="0"/>
              <a:t>Michael Kobel (Leitung)</a:t>
            </a:r>
          </a:p>
          <a:p>
            <a:r>
              <a:rPr lang="de-DE" sz="2000" dirty="0" smtClean="0"/>
              <a:t>Ulrike Behrens (Leitung TP </a:t>
            </a:r>
            <a:r>
              <a:rPr lang="de-DE" sz="2000" dirty="0" err="1" smtClean="0"/>
              <a:t>Astro</a:t>
            </a:r>
            <a:r>
              <a:rPr lang="de-DE" sz="2000" dirty="0" smtClean="0"/>
              <a:t>)</a:t>
            </a:r>
            <a:endParaRPr lang="de-DE" sz="2000" dirty="0"/>
          </a:p>
        </p:txBody>
      </p:sp>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048000" y="404664"/>
            <a:ext cx="6096000" cy="2181128"/>
          </a:xfrm>
          <a:prstGeom prst="rect">
            <a:avLst/>
          </a:prstGeom>
        </p:spPr>
      </p:pic>
      <p:sp>
        <p:nvSpPr>
          <p:cNvPr id="8" name="Textplatzhalter 5"/>
          <p:cNvSpPr txBox="1">
            <a:spLocks/>
          </p:cNvSpPr>
          <p:nvPr/>
        </p:nvSpPr>
        <p:spPr>
          <a:xfrm>
            <a:off x="4572000" y="3040114"/>
            <a:ext cx="4572000" cy="28371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nSpc>
                <a:spcPct val="100000"/>
              </a:lnSpc>
              <a:spcBef>
                <a:spcPts val="300"/>
              </a:spcBef>
            </a:pPr>
            <a:r>
              <a:rPr lang="de-DE" sz="2000" dirty="0" smtClean="0"/>
              <a:t>Franziska Viebach (Web und Medien)</a:t>
            </a:r>
          </a:p>
          <a:p>
            <a:pPr>
              <a:lnSpc>
                <a:spcPct val="100000"/>
              </a:lnSpc>
              <a:spcBef>
                <a:spcPts val="300"/>
              </a:spcBef>
            </a:pPr>
            <a:r>
              <a:rPr lang="de-DE" sz="2000" dirty="0" smtClean="0"/>
              <a:t>Uta Bilow (Leitung)</a:t>
            </a:r>
          </a:p>
          <a:p>
            <a:pPr>
              <a:lnSpc>
                <a:spcPct val="100000"/>
              </a:lnSpc>
              <a:spcBef>
                <a:spcPts val="300"/>
              </a:spcBef>
            </a:pPr>
            <a:r>
              <a:rPr lang="de-DE" sz="2000" i="1" dirty="0" smtClean="0"/>
              <a:t>Flora Brinckmann </a:t>
            </a:r>
            <a:r>
              <a:rPr lang="de-DE" sz="2000" i="1" dirty="0"/>
              <a:t>(Web und Medien, </a:t>
            </a:r>
            <a:r>
              <a:rPr lang="de-DE" sz="2000" i="1" dirty="0" err="1" smtClean="0"/>
              <a:t>i.E.</a:t>
            </a:r>
            <a:r>
              <a:rPr lang="de-DE" sz="2000" i="1" dirty="0" smtClean="0"/>
              <a:t>)</a:t>
            </a:r>
          </a:p>
          <a:p>
            <a:pPr>
              <a:lnSpc>
                <a:spcPct val="100000"/>
              </a:lnSpc>
              <a:spcBef>
                <a:spcPts val="300"/>
              </a:spcBef>
            </a:pPr>
            <a:r>
              <a:rPr lang="de-DE" sz="2000" dirty="0" smtClean="0"/>
              <a:t>Anneli Schulz (</a:t>
            </a:r>
            <a:r>
              <a:rPr lang="de-DE" sz="2000" dirty="0" err="1" smtClean="0"/>
              <a:t>Koord</a:t>
            </a:r>
            <a:r>
              <a:rPr lang="de-DE" sz="2000" dirty="0" smtClean="0"/>
              <a:t>. TP </a:t>
            </a:r>
            <a:r>
              <a:rPr lang="de-DE" sz="2000" dirty="0" err="1" smtClean="0"/>
              <a:t>Astro</a:t>
            </a:r>
            <a:r>
              <a:rPr lang="de-DE" sz="2000" dirty="0" smtClean="0"/>
              <a:t>)</a:t>
            </a:r>
          </a:p>
          <a:p>
            <a:pPr marL="0" indent="0">
              <a:lnSpc>
                <a:spcPct val="100000"/>
              </a:lnSpc>
              <a:spcBef>
                <a:spcPts val="300"/>
              </a:spcBef>
              <a:buNone/>
            </a:pPr>
            <a:endParaRPr lang="de-DE" sz="2000" dirty="0" smtClean="0">
              <a:solidFill>
                <a:srgbClr val="CCCC00"/>
              </a:solidFill>
            </a:endParaRPr>
          </a:p>
          <a:p>
            <a:pPr>
              <a:lnSpc>
                <a:spcPct val="100000"/>
              </a:lnSpc>
              <a:spcBef>
                <a:spcPts val="300"/>
              </a:spcBef>
            </a:pPr>
            <a:r>
              <a:rPr lang="de-DE" sz="2000" dirty="0" smtClean="0"/>
              <a:t>Sascha Schmeling (CERN)</a:t>
            </a:r>
          </a:p>
          <a:p>
            <a:pPr>
              <a:lnSpc>
                <a:spcPct val="100000"/>
              </a:lnSpc>
              <a:spcBef>
                <a:spcPts val="300"/>
              </a:spcBef>
            </a:pPr>
            <a:r>
              <a:rPr lang="de-DE" sz="2000" dirty="0" smtClean="0"/>
              <a:t>Günter Bachmann (Project Associate CERN bis 2014, ab 2015 N.N.)</a:t>
            </a:r>
          </a:p>
          <a:p>
            <a:pPr>
              <a:lnSpc>
                <a:spcPct val="100000"/>
              </a:lnSpc>
              <a:spcBef>
                <a:spcPts val="300"/>
              </a:spcBef>
            </a:pPr>
            <a:r>
              <a:rPr lang="de-DE" sz="2000" i="1" dirty="0" smtClean="0"/>
              <a:t>Carolin Schwerdt (</a:t>
            </a:r>
            <a:r>
              <a:rPr lang="de-DE" sz="2000" i="1" dirty="0" err="1" smtClean="0"/>
              <a:t>Koord</a:t>
            </a:r>
            <a:r>
              <a:rPr lang="de-DE" sz="2000" i="1" dirty="0" smtClean="0"/>
              <a:t>. TP </a:t>
            </a:r>
            <a:r>
              <a:rPr lang="de-DE" sz="2000" i="1" dirty="0" err="1" smtClean="0"/>
              <a:t>Astro</a:t>
            </a:r>
            <a:r>
              <a:rPr lang="de-DE" sz="2000" i="1" dirty="0" smtClean="0"/>
              <a:t>, </a:t>
            </a:r>
            <a:r>
              <a:rPr lang="de-DE" sz="2000" i="1" dirty="0" err="1" smtClean="0"/>
              <a:t>i.E.</a:t>
            </a:r>
            <a:r>
              <a:rPr lang="de-DE" sz="2000" i="1" dirty="0" smtClean="0"/>
              <a:t>)</a:t>
            </a:r>
            <a:endParaRPr lang="de-DE" sz="2000" i="1" dirty="0"/>
          </a:p>
        </p:txBody>
      </p:sp>
    </p:spTree>
    <p:extLst>
      <p:ext uri="{BB962C8B-B14F-4D97-AF65-F5344CB8AC3E}">
        <p14:creationId xmlns:p14="http://schemas.microsoft.com/office/powerpoint/2010/main" val="3534834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de-DE" smtClean="0"/>
              <a:t>26.11.2014</a:t>
            </a:r>
            <a:endParaRPr lang="de-DE"/>
          </a:p>
        </p:txBody>
      </p:sp>
      <p:sp>
        <p:nvSpPr>
          <p:cNvPr id="5" name="Footer Placeholder 4"/>
          <p:cNvSpPr>
            <a:spLocks noGrp="1"/>
          </p:cNvSpPr>
          <p:nvPr>
            <p:ph type="ftr" sz="quarter" idx="11"/>
          </p:nvPr>
        </p:nvSpPr>
        <p:spPr/>
        <p:txBody>
          <a:bodyPr/>
          <a:lstStyle/>
          <a:p>
            <a:r>
              <a:rPr lang="de-DE" smtClean="0"/>
              <a:t>Uta Bilow, TU Dresden</a:t>
            </a:r>
            <a:endParaRPr lang="de-DE" dirty="0"/>
          </a:p>
        </p:txBody>
      </p:sp>
      <p:sp>
        <p:nvSpPr>
          <p:cNvPr id="6" name="Slide Number Placeholder 5"/>
          <p:cNvSpPr>
            <a:spLocks noGrp="1"/>
          </p:cNvSpPr>
          <p:nvPr>
            <p:ph type="sldNum" sz="quarter" idx="12"/>
          </p:nvPr>
        </p:nvSpPr>
        <p:spPr/>
        <p:txBody>
          <a:bodyPr/>
          <a:lstStyle/>
          <a:p>
            <a:fld id="{13EBA283-81CD-428D-9703-4AE41BDC50AA}" type="slidenum">
              <a:rPr lang="de-DE" smtClean="0"/>
              <a:pPr/>
              <a:t>3</a:t>
            </a:fld>
            <a:endParaRPr lang="de-DE"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48064" y="984341"/>
            <a:ext cx="3816424" cy="5396987"/>
          </a:xfrm>
          <a:prstGeom prst="rect">
            <a:avLst/>
          </a:prstGeom>
        </p:spPr>
      </p:pic>
      <p:sp>
        <p:nvSpPr>
          <p:cNvPr id="2" name="Titel 1"/>
          <p:cNvSpPr>
            <a:spLocks noGrp="1"/>
          </p:cNvSpPr>
          <p:nvPr>
            <p:ph type="title"/>
          </p:nvPr>
        </p:nvSpPr>
        <p:spPr>
          <a:xfrm>
            <a:off x="971600" y="663277"/>
            <a:ext cx="6984776" cy="893515"/>
          </a:xfrm>
        </p:spPr>
        <p:txBody>
          <a:bodyPr>
            <a:noAutofit/>
          </a:bodyPr>
          <a:lstStyle/>
          <a:p>
            <a:r>
              <a:rPr lang="de-DE" sz="3200" dirty="0" smtClean="0"/>
              <a:t>Das Netzwerk = </a:t>
            </a:r>
            <a:r>
              <a:rPr lang="de-DE" dirty="0" smtClean="0"/>
              <a:t>Wir</a:t>
            </a:r>
            <a:r>
              <a:rPr lang="de-DE" sz="3200" dirty="0" smtClean="0"/>
              <a:t>!</a:t>
            </a:r>
            <a:endParaRPr lang="de-DE" sz="3200" dirty="0"/>
          </a:p>
        </p:txBody>
      </p:sp>
      <p:sp>
        <p:nvSpPr>
          <p:cNvPr id="4" name="Textplatzhalter 3"/>
          <p:cNvSpPr>
            <a:spLocks noGrp="1"/>
          </p:cNvSpPr>
          <p:nvPr>
            <p:ph type="body" idx="1"/>
          </p:nvPr>
        </p:nvSpPr>
        <p:spPr>
          <a:xfrm>
            <a:off x="971600" y="1412776"/>
            <a:ext cx="7538988" cy="4388853"/>
          </a:xfrm>
        </p:spPr>
        <p:txBody>
          <a:bodyPr>
            <a:normAutofit/>
          </a:bodyPr>
          <a:lstStyle/>
          <a:p>
            <a:pPr>
              <a:lnSpc>
                <a:spcPct val="110000"/>
              </a:lnSpc>
            </a:pPr>
            <a:r>
              <a:rPr lang="de-DE" dirty="0" smtClean="0">
                <a:latin typeface="Arial Narrow"/>
              </a:rPr>
              <a:t>22 Standorte in 11 Bundesländern</a:t>
            </a:r>
          </a:p>
          <a:p>
            <a:pPr lvl="1">
              <a:spcBef>
                <a:spcPts val="0"/>
              </a:spcBef>
            </a:pPr>
            <a:r>
              <a:rPr lang="de-DE" dirty="0" smtClean="0">
                <a:latin typeface="Arial Narrow"/>
              </a:rPr>
              <a:t>insgesamt 24 Institute</a:t>
            </a:r>
          </a:p>
          <a:p>
            <a:pPr lvl="1">
              <a:spcBef>
                <a:spcPts val="0"/>
              </a:spcBef>
            </a:pPr>
            <a:r>
              <a:rPr lang="de-DE" dirty="0" smtClean="0">
                <a:latin typeface="Arial Narrow"/>
              </a:rPr>
              <a:t>21 Institute Teilchenphysik-</a:t>
            </a:r>
            <a:r>
              <a:rPr lang="de-DE" dirty="0" err="1" smtClean="0">
                <a:latin typeface="Arial Narrow"/>
              </a:rPr>
              <a:t>Mastercl</a:t>
            </a:r>
            <a:r>
              <a:rPr lang="de-DE" dirty="0" smtClean="0">
                <a:latin typeface="Arial Narrow"/>
              </a:rPr>
              <a:t>. </a:t>
            </a:r>
          </a:p>
          <a:p>
            <a:pPr lvl="1">
              <a:spcBef>
                <a:spcPts val="0"/>
              </a:spcBef>
            </a:pPr>
            <a:r>
              <a:rPr lang="de-DE" dirty="0" smtClean="0">
                <a:latin typeface="Arial Narrow"/>
              </a:rPr>
              <a:t>15 Standorte Astroteilchen-Projekte</a:t>
            </a:r>
          </a:p>
          <a:p>
            <a:pPr lvl="1">
              <a:spcBef>
                <a:spcPts val="0"/>
              </a:spcBef>
            </a:pPr>
            <a:r>
              <a:rPr lang="de-DE" dirty="0">
                <a:latin typeface="Arial Narrow"/>
              </a:rPr>
              <a:t>8 Standorte Lehrerangebote</a:t>
            </a:r>
          </a:p>
          <a:p>
            <a:pPr lvl="1">
              <a:spcBef>
                <a:spcPts val="0"/>
              </a:spcBef>
            </a:pPr>
            <a:r>
              <a:rPr lang="de-DE" dirty="0" smtClean="0">
                <a:latin typeface="Arial Narrow"/>
              </a:rPr>
              <a:t>19 </a:t>
            </a:r>
            <a:r>
              <a:rPr lang="de-DE" dirty="0">
                <a:latin typeface="Arial Narrow"/>
              </a:rPr>
              <a:t>Institute Int. Masterclasses</a:t>
            </a:r>
          </a:p>
          <a:p>
            <a:pPr lvl="1">
              <a:spcBef>
                <a:spcPts val="0"/>
              </a:spcBef>
            </a:pPr>
            <a:endParaRPr lang="de-DE" sz="2200" dirty="0" smtClean="0"/>
          </a:p>
          <a:p>
            <a:pPr>
              <a:spcBef>
                <a:spcPts val="1200"/>
              </a:spcBef>
            </a:pPr>
            <a:r>
              <a:rPr lang="de-DE" dirty="0" smtClean="0">
                <a:latin typeface="Arial Narrow"/>
              </a:rPr>
              <a:t>Aktive vor Ort</a:t>
            </a:r>
            <a:endParaRPr lang="de-DE" dirty="0">
              <a:latin typeface="Arial Narrow"/>
            </a:endParaRPr>
          </a:p>
          <a:p>
            <a:pPr lvl="1">
              <a:spcBef>
                <a:spcPts val="0"/>
              </a:spcBef>
            </a:pPr>
            <a:r>
              <a:rPr lang="de-DE" dirty="0">
                <a:latin typeface="Arial Narrow"/>
              </a:rPr>
              <a:t>“</a:t>
            </a:r>
            <a:r>
              <a:rPr lang="de-DE" dirty="0" smtClean="0">
                <a:latin typeface="Arial Narrow"/>
              </a:rPr>
              <a:t>Teilchenwelt-Vermittler”</a:t>
            </a:r>
          </a:p>
          <a:p>
            <a:pPr lvl="2"/>
            <a:r>
              <a:rPr lang="de-DE" dirty="0" smtClean="0">
                <a:latin typeface="Arial Narrow"/>
              </a:rPr>
              <a:t>Über 100 </a:t>
            </a:r>
            <a:r>
              <a:rPr lang="de-DE" dirty="0">
                <a:latin typeface="Arial Narrow"/>
              </a:rPr>
              <a:t>Doktoranden, Diplomanden, </a:t>
            </a:r>
            <a:r>
              <a:rPr lang="de-DE" dirty="0" smtClean="0">
                <a:latin typeface="Arial Narrow"/>
              </a:rPr>
              <a:t/>
            </a:r>
            <a:br>
              <a:rPr lang="de-DE" dirty="0" smtClean="0">
                <a:latin typeface="Arial Narrow"/>
              </a:rPr>
            </a:br>
            <a:r>
              <a:rPr lang="de-DE" dirty="0" smtClean="0">
                <a:latin typeface="Arial Narrow"/>
              </a:rPr>
              <a:t>Masterstudenten </a:t>
            </a:r>
            <a:r>
              <a:rPr lang="de-DE" dirty="0">
                <a:latin typeface="Arial Narrow"/>
              </a:rPr>
              <a:t>sowie Post-</a:t>
            </a:r>
            <a:r>
              <a:rPr lang="de-DE" dirty="0" err="1">
                <a:latin typeface="Arial Narrow"/>
              </a:rPr>
              <a:t>Docs</a:t>
            </a:r>
            <a:endParaRPr lang="de-DE" dirty="0">
              <a:latin typeface="Arial Narrow"/>
            </a:endParaRPr>
          </a:p>
          <a:p>
            <a:pPr lvl="1">
              <a:spcBef>
                <a:spcPts val="0"/>
              </a:spcBef>
            </a:pPr>
            <a:r>
              <a:rPr lang="de-DE" dirty="0">
                <a:latin typeface="Arial Narrow"/>
              </a:rPr>
              <a:t>lokale </a:t>
            </a:r>
            <a:r>
              <a:rPr lang="de-DE" dirty="0" smtClean="0">
                <a:latin typeface="Arial Narrow"/>
              </a:rPr>
              <a:t>Ansprechpartner</a:t>
            </a:r>
          </a:p>
          <a:p>
            <a:pPr lvl="2"/>
            <a:r>
              <a:rPr lang="de-DE" dirty="0" smtClean="0">
                <a:latin typeface="Arial Narrow"/>
              </a:rPr>
              <a:t>Doktoranden</a:t>
            </a:r>
            <a:r>
              <a:rPr lang="de-DE" dirty="0">
                <a:latin typeface="Arial Narrow"/>
              </a:rPr>
              <a:t>, Post-</a:t>
            </a:r>
            <a:r>
              <a:rPr lang="de-DE" dirty="0" err="1">
                <a:latin typeface="Arial Narrow"/>
              </a:rPr>
              <a:t>Docs</a:t>
            </a:r>
            <a:r>
              <a:rPr lang="de-DE" dirty="0">
                <a:latin typeface="Arial Narrow"/>
              </a:rPr>
              <a:t> und </a:t>
            </a:r>
            <a:r>
              <a:rPr lang="de-DE" dirty="0" smtClean="0">
                <a:latin typeface="Arial Narrow"/>
              </a:rPr>
              <a:t>Professoren</a:t>
            </a:r>
            <a:endParaRPr lang="de-DE" dirty="0">
              <a:latin typeface="Arial Narrow"/>
            </a:endParaRPr>
          </a:p>
        </p:txBody>
      </p:sp>
    </p:spTree>
    <p:extLst>
      <p:ext uri="{BB962C8B-B14F-4D97-AF65-F5344CB8AC3E}">
        <p14:creationId xmlns:p14="http://schemas.microsoft.com/office/powerpoint/2010/main" val="935842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971600" y="673224"/>
            <a:ext cx="7848872" cy="595536"/>
          </a:xfrm>
        </p:spPr>
        <p:txBody>
          <a:bodyPr>
            <a:normAutofit fontScale="90000"/>
          </a:bodyPr>
          <a:lstStyle/>
          <a:p>
            <a:r>
              <a:rPr lang="de-DE" dirty="0" smtClean="0">
                <a:solidFill>
                  <a:srgbClr val="FF0000"/>
                </a:solidFill>
              </a:rPr>
              <a:t> </a:t>
            </a:r>
            <a:r>
              <a:rPr lang="de-DE" sz="3600" dirty="0" smtClean="0">
                <a:solidFill>
                  <a:srgbClr val="002060"/>
                </a:solidFill>
              </a:rPr>
              <a:t>Netzwerk Teilchenwelt: Das Konzept</a:t>
            </a:r>
            <a:endParaRPr lang="de-DE" sz="3600" b="1" dirty="0"/>
          </a:p>
        </p:txBody>
      </p:sp>
      <p:sp>
        <p:nvSpPr>
          <p:cNvPr id="3" name="Untertitel 2"/>
          <p:cNvSpPr>
            <a:spLocks noGrp="1"/>
          </p:cNvSpPr>
          <p:nvPr>
            <p:ph type="subTitle" idx="4294967295"/>
          </p:nvPr>
        </p:nvSpPr>
        <p:spPr>
          <a:xfrm>
            <a:off x="1157238" y="1588730"/>
            <a:ext cx="7126560" cy="5184576"/>
          </a:xfrm>
          <a:prstGeom prst="rect">
            <a:avLst/>
          </a:prstGeom>
        </p:spPr>
        <p:txBody>
          <a:bodyPr/>
          <a:lstStyle/>
          <a:p>
            <a:pPr>
              <a:buNone/>
            </a:pPr>
            <a:r>
              <a:rPr lang="de-DE" dirty="0" smtClean="0"/>
              <a:t> </a:t>
            </a:r>
            <a:endParaRPr lang="de-DE" i="1" dirty="0"/>
          </a:p>
        </p:txBody>
      </p:sp>
      <p:graphicFrame>
        <p:nvGraphicFramePr>
          <p:cNvPr id="4" name="Diagramm 3"/>
          <p:cNvGraphicFramePr/>
          <p:nvPr>
            <p:extLst/>
          </p:nvPr>
        </p:nvGraphicFramePr>
        <p:xfrm>
          <a:off x="4901654" y="1456903"/>
          <a:ext cx="3744416" cy="4524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m 4"/>
          <p:cNvGraphicFramePr/>
          <p:nvPr>
            <p:extLst/>
          </p:nvPr>
        </p:nvGraphicFramePr>
        <p:xfrm>
          <a:off x="581174" y="1372706"/>
          <a:ext cx="3888432" cy="460851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feld 6"/>
          <p:cNvSpPr txBox="1"/>
          <p:nvPr/>
        </p:nvSpPr>
        <p:spPr>
          <a:xfrm>
            <a:off x="3389486" y="1515556"/>
            <a:ext cx="2592288" cy="3785652"/>
          </a:xfrm>
          <a:prstGeom prst="rect">
            <a:avLst/>
          </a:prstGeom>
          <a:noFill/>
        </p:spPr>
        <p:txBody>
          <a:bodyPr wrap="square" rtlCol="0">
            <a:spAutoFit/>
          </a:bodyPr>
          <a:lstStyle/>
          <a:p>
            <a:pPr algn="ctr"/>
            <a:endParaRPr lang="de-DE" sz="2000" b="1" dirty="0" smtClean="0">
              <a:solidFill>
                <a:srgbClr val="B5BE1B"/>
              </a:solidFill>
              <a:latin typeface="Arial Narrow" pitchFamily="34" charset="0"/>
            </a:endParaRPr>
          </a:p>
          <a:p>
            <a:pPr algn="ctr"/>
            <a:r>
              <a:rPr lang="de-DE" sz="2000" b="1" dirty="0" smtClean="0">
                <a:solidFill>
                  <a:srgbClr val="B5BE1B"/>
                </a:solidFill>
                <a:latin typeface="Arial Narrow" pitchFamily="34" charset="0"/>
              </a:rPr>
              <a:t>Forschungsmitarbeit</a:t>
            </a:r>
          </a:p>
          <a:p>
            <a:pPr algn="ctr"/>
            <a:endParaRPr lang="de-DE" sz="2000" b="1" dirty="0" smtClean="0">
              <a:solidFill>
                <a:srgbClr val="B5BE1B"/>
              </a:solidFill>
              <a:latin typeface="Arial Narrow" pitchFamily="34" charset="0"/>
            </a:endParaRPr>
          </a:p>
          <a:p>
            <a:pPr algn="ctr"/>
            <a:endParaRPr lang="de-DE" sz="2000" b="1" dirty="0" smtClean="0">
              <a:solidFill>
                <a:srgbClr val="B5BE1B"/>
              </a:solidFill>
              <a:latin typeface="Arial Narrow" pitchFamily="34" charset="0"/>
            </a:endParaRPr>
          </a:p>
          <a:p>
            <a:pPr algn="ctr"/>
            <a:r>
              <a:rPr lang="de-DE" sz="2000" b="1" dirty="0" smtClean="0">
                <a:solidFill>
                  <a:srgbClr val="B5BE1B"/>
                </a:solidFill>
                <a:latin typeface="Arial Narrow" pitchFamily="34" charset="0"/>
              </a:rPr>
              <a:t>Vertiefungsprogramm (CERN)</a:t>
            </a:r>
          </a:p>
          <a:p>
            <a:pPr algn="ctr"/>
            <a:endParaRPr lang="de-DE" sz="2000" b="1" dirty="0" smtClean="0">
              <a:solidFill>
                <a:srgbClr val="B5BE1B"/>
              </a:solidFill>
              <a:latin typeface="Arial Narrow" pitchFamily="34" charset="0"/>
            </a:endParaRPr>
          </a:p>
          <a:p>
            <a:pPr algn="ctr"/>
            <a:r>
              <a:rPr lang="de-DE" sz="2000" b="1" dirty="0" smtClean="0">
                <a:solidFill>
                  <a:srgbClr val="B5BE1B"/>
                </a:solidFill>
                <a:latin typeface="Arial Narrow" pitchFamily="34" charset="0"/>
              </a:rPr>
              <a:t>Qualifizierungs- </a:t>
            </a:r>
            <a:r>
              <a:rPr lang="de-DE" sz="2000" b="1" dirty="0" err="1" smtClean="0">
                <a:solidFill>
                  <a:srgbClr val="B5BE1B"/>
                </a:solidFill>
                <a:latin typeface="Arial Narrow" pitchFamily="34" charset="0"/>
              </a:rPr>
              <a:t>programm</a:t>
            </a:r>
            <a:endParaRPr lang="de-DE" sz="2000" b="1" dirty="0" smtClean="0">
              <a:solidFill>
                <a:srgbClr val="B5BE1B"/>
              </a:solidFill>
              <a:latin typeface="Arial Narrow" pitchFamily="34" charset="0"/>
            </a:endParaRPr>
          </a:p>
          <a:p>
            <a:pPr algn="ctr"/>
            <a:endParaRPr lang="de-DE" sz="2000" b="1" dirty="0" smtClean="0">
              <a:solidFill>
                <a:srgbClr val="B5BE1B"/>
              </a:solidFill>
              <a:latin typeface="Arial Narrow" pitchFamily="34" charset="0"/>
            </a:endParaRPr>
          </a:p>
          <a:p>
            <a:pPr algn="ctr"/>
            <a:r>
              <a:rPr lang="de-DE" sz="2000" b="1" dirty="0" smtClean="0">
                <a:solidFill>
                  <a:srgbClr val="B5BE1B"/>
                </a:solidFill>
                <a:latin typeface="Arial Narrow" pitchFamily="34" charset="0"/>
              </a:rPr>
              <a:t>Basis-</a:t>
            </a:r>
          </a:p>
          <a:p>
            <a:pPr algn="ctr"/>
            <a:r>
              <a:rPr lang="de-DE" sz="2000" b="1" dirty="0" err="1" smtClean="0">
                <a:solidFill>
                  <a:srgbClr val="B5BE1B"/>
                </a:solidFill>
                <a:latin typeface="Arial Narrow" pitchFamily="34" charset="0"/>
              </a:rPr>
              <a:t>programm</a:t>
            </a:r>
            <a:endParaRPr lang="de-DE" sz="2000" b="1" dirty="0" smtClean="0">
              <a:solidFill>
                <a:srgbClr val="B5BE1B"/>
              </a:solidFill>
              <a:latin typeface="Arial Narrow" pitchFamily="34" charset="0"/>
            </a:endParaRPr>
          </a:p>
        </p:txBody>
      </p:sp>
      <p:sp>
        <p:nvSpPr>
          <p:cNvPr id="8" name="Textfeld 7"/>
          <p:cNvSpPr txBox="1"/>
          <p:nvPr/>
        </p:nvSpPr>
        <p:spPr>
          <a:xfrm>
            <a:off x="5664243" y="5951601"/>
            <a:ext cx="2520280" cy="461665"/>
          </a:xfrm>
          <a:prstGeom prst="rect">
            <a:avLst/>
          </a:prstGeom>
          <a:noFill/>
        </p:spPr>
        <p:txBody>
          <a:bodyPr wrap="square" rtlCol="0">
            <a:spAutoFit/>
          </a:bodyPr>
          <a:lstStyle/>
          <a:p>
            <a:pPr algn="ctr"/>
            <a:r>
              <a:rPr lang="de-DE" sz="2400" b="1" smtClean="0">
                <a:solidFill>
                  <a:srgbClr val="002060"/>
                </a:solidFill>
                <a:latin typeface="Arial Narrow" pitchFamily="34" charset="0"/>
              </a:rPr>
              <a:t>Jugendliche</a:t>
            </a:r>
            <a:r>
              <a:rPr lang="de-DE" smtClean="0">
                <a:solidFill>
                  <a:srgbClr val="002060"/>
                </a:solidFill>
                <a:latin typeface="Arial Narrow" pitchFamily="34" charset="0"/>
              </a:rPr>
              <a:t> </a:t>
            </a:r>
            <a:endParaRPr lang="de-DE" dirty="0">
              <a:solidFill>
                <a:srgbClr val="002060"/>
              </a:solidFill>
              <a:latin typeface="Arial Narrow" pitchFamily="34" charset="0"/>
            </a:endParaRPr>
          </a:p>
        </p:txBody>
      </p:sp>
      <p:sp>
        <p:nvSpPr>
          <p:cNvPr id="9" name="Textfeld 8"/>
          <p:cNvSpPr txBox="1"/>
          <p:nvPr/>
        </p:nvSpPr>
        <p:spPr>
          <a:xfrm>
            <a:off x="941214" y="5981218"/>
            <a:ext cx="3024335" cy="461665"/>
          </a:xfrm>
          <a:prstGeom prst="rect">
            <a:avLst/>
          </a:prstGeom>
          <a:noFill/>
        </p:spPr>
        <p:txBody>
          <a:bodyPr wrap="square" rtlCol="0">
            <a:spAutoFit/>
          </a:bodyPr>
          <a:lstStyle/>
          <a:p>
            <a:pPr algn="ctr"/>
            <a:r>
              <a:rPr lang="de-DE" sz="2400" b="1" dirty="0" smtClean="0">
                <a:solidFill>
                  <a:srgbClr val="002060"/>
                </a:solidFill>
                <a:latin typeface="Arial Narrow" pitchFamily="34" charset="0"/>
              </a:rPr>
              <a:t>Lehrkräfte</a:t>
            </a:r>
            <a:endParaRPr lang="de-DE" b="1" dirty="0">
              <a:solidFill>
                <a:srgbClr val="002060"/>
              </a:solidFill>
              <a:latin typeface="Arial Narrow" pitchFamily="34" charset="0"/>
            </a:endParaRPr>
          </a:p>
        </p:txBody>
      </p:sp>
      <p:grpSp>
        <p:nvGrpSpPr>
          <p:cNvPr id="16" name="Gruppieren 15"/>
          <p:cNvGrpSpPr/>
          <p:nvPr/>
        </p:nvGrpSpPr>
        <p:grpSpPr>
          <a:xfrm>
            <a:off x="1953130" y="1295506"/>
            <a:ext cx="1152128" cy="1197390"/>
            <a:chOff x="1500984" y="0"/>
            <a:chExt cx="928983" cy="1125382"/>
          </a:xfrm>
        </p:grpSpPr>
        <p:sp>
          <p:nvSpPr>
            <p:cNvPr id="17" name="Trapezoid 16"/>
            <p:cNvSpPr/>
            <p:nvPr/>
          </p:nvSpPr>
          <p:spPr>
            <a:xfrm>
              <a:off x="1500984" y="0"/>
              <a:ext cx="928983" cy="1125382"/>
            </a:xfrm>
            <a:prstGeom prst="trapezoid">
              <a:avLst>
                <a:gd name="adj" fmla="val 51106"/>
              </a:avLst>
            </a:prstGeom>
            <a:solidFill>
              <a:schemeClr val="bg1"/>
            </a:solidFill>
            <a:ln>
              <a:noFill/>
            </a:ln>
          </p:spPr>
          <p:style>
            <a:lnRef idx="2">
              <a:schemeClr val="dk2">
                <a:shade val="80000"/>
                <a:hueOff val="0"/>
                <a:satOff val="0"/>
                <a:lumOff val="0"/>
                <a:alphaOff val="0"/>
              </a:schemeClr>
            </a:lnRef>
            <a:fillRef idx="1">
              <a:scrgbClr r="0" g="0" b="0"/>
            </a:fillRef>
            <a:effectRef idx="0">
              <a:schemeClr val="lt1">
                <a:hueOff val="0"/>
                <a:satOff val="0"/>
                <a:lumOff val="0"/>
                <a:alphaOff val="0"/>
              </a:schemeClr>
            </a:effectRef>
            <a:fontRef idx="minor">
              <a:schemeClr val="dk2">
                <a:hueOff val="0"/>
                <a:satOff val="0"/>
                <a:lumOff val="0"/>
                <a:alphaOff val="0"/>
              </a:schemeClr>
            </a:fontRef>
          </p:style>
        </p:sp>
        <p:sp>
          <p:nvSpPr>
            <p:cNvPr id="18" name="Trapezoid 4"/>
            <p:cNvSpPr/>
            <p:nvPr/>
          </p:nvSpPr>
          <p:spPr>
            <a:xfrm>
              <a:off x="1500984" y="0"/>
              <a:ext cx="928983" cy="1125382"/>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de-DE" sz="1050" b="1" kern="1200" dirty="0" smtClean="0">
                <a:solidFill>
                  <a:schemeClr val="tx2"/>
                </a:solidFill>
                <a:latin typeface="Arial Narrow" pitchFamily="34" charset="0"/>
              </a:endParaRPr>
            </a:p>
            <a:p>
              <a:pPr lvl="0" algn="ctr" defTabSz="466725">
                <a:lnSpc>
                  <a:spcPct val="90000"/>
                </a:lnSpc>
                <a:spcBef>
                  <a:spcPct val="0"/>
                </a:spcBef>
                <a:spcAft>
                  <a:spcPct val="35000"/>
                </a:spcAft>
              </a:pPr>
              <a:endParaRPr lang="de-DE" sz="1050" b="1" kern="1200" dirty="0" smtClean="0">
                <a:solidFill>
                  <a:schemeClr val="tx2"/>
                </a:solidFill>
                <a:latin typeface="Arial Narrow" pitchFamily="34" charset="0"/>
              </a:endParaRPr>
            </a:p>
            <a:p>
              <a:pPr lvl="0" algn="ctr" defTabSz="466725">
                <a:lnSpc>
                  <a:spcPct val="90000"/>
                </a:lnSpc>
                <a:spcBef>
                  <a:spcPct val="0"/>
                </a:spcBef>
                <a:spcAft>
                  <a:spcPct val="35000"/>
                </a:spcAft>
              </a:pPr>
              <a:endParaRPr lang="de-DE" sz="1050" b="1" kern="1200" dirty="0" smtClean="0">
                <a:solidFill>
                  <a:schemeClr val="tx2"/>
                </a:solidFill>
                <a:latin typeface="Arial Narrow" pitchFamily="34" charset="0"/>
              </a:endParaRPr>
            </a:p>
            <a:p>
              <a:pPr lvl="0" algn="ctr" defTabSz="466725">
                <a:lnSpc>
                  <a:spcPct val="90000"/>
                </a:lnSpc>
                <a:spcBef>
                  <a:spcPct val="0"/>
                </a:spcBef>
                <a:spcAft>
                  <a:spcPct val="35000"/>
                </a:spcAft>
              </a:pPr>
              <a:endParaRPr lang="de-DE" sz="1050" b="1" kern="1200" dirty="0" smtClean="0">
                <a:solidFill>
                  <a:schemeClr val="tx2"/>
                </a:solidFill>
                <a:latin typeface="Arial Narrow" pitchFamily="34" charset="0"/>
              </a:endParaRPr>
            </a:p>
          </p:txBody>
        </p:sp>
      </p:grpSp>
      <p:sp>
        <p:nvSpPr>
          <p:cNvPr id="6" name="Datumsplatzhalter 5"/>
          <p:cNvSpPr>
            <a:spLocks noGrp="1"/>
          </p:cNvSpPr>
          <p:nvPr>
            <p:ph type="dt" sz="half" idx="11"/>
          </p:nvPr>
        </p:nvSpPr>
        <p:spPr>
          <a:xfrm>
            <a:off x="611188" y="6525344"/>
            <a:ext cx="2201862" cy="280988"/>
          </a:xfrm>
        </p:spPr>
        <p:txBody>
          <a:bodyPr/>
          <a:lstStyle/>
          <a:p>
            <a:pPr defTabSz="914400" fontAlgn="base">
              <a:spcBef>
                <a:spcPct val="0"/>
              </a:spcBef>
              <a:spcAft>
                <a:spcPct val="0"/>
              </a:spcAft>
              <a:defRPr/>
            </a:pPr>
            <a:r>
              <a:rPr lang="de-DE" smtClean="0">
                <a:cs typeface="Arial" charset="0"/>
              </a:rPr>
              <a:t>26.11.2014</a:t>
            </a:r>
            <a:endParaRPr lang="de-DE" dirty="0">
              <a:cs typeface="Arial" charset="0"/>
            </a:endParaRPr>
          </a:p>
        </p:txBody>
      </p:sp>
      <p:sp>
        <p:nvSpPr>
          <p:cNvPr id="10" name="Fußzeilenplatzhalter 9"/>
          <p:cNvSpPr>
            <a:spLocks noGrp="1"/>
          </p:cNvSpPr>
          <p:nvPr>
            <p:ph type="ftr" sz="quarter" idx="12"/>
          </p:nvPr>
        </p:nvSpPr>
        <p:spPr>
          <a:xfrm>
            <a:off x="2411760" y="6525344"/>
            <a:ext cx="4320480" cy="260870"/>
          </a:xfrm>
        </p:spPr>
        <p:txBody>
          <a:bodyPr/>
          <a:lstStyle/>
          <a:p>
            <a:pPr defTabSz="914400" fontAlgn="base">
              <a:spcBef>
                <a:spcPct val="0"/>
              </a:spcBef>
              <a:spcAft>
                <a:spcPct val="0"/>
              </a:spcAft>
              <a:defRPr/>
            </a:pPr>
            <a:r>
              <a:rPr lang="de-DE" smtClean="0">
                <a:cs typeface="Arial" charset="0"/>
              </a:rPr>
              <a:t>Uta Bilow, TU Dresden</a:t>
            </a:r>
            <a:endParaRPr lang="de-DE" dirty="0">
              <a:cs typeface="Arial" charset="0"/>
            </a:endParaRPr>
          </a:p>
        </p:txBody>
      </p:sp>
      <p:sp>
        <p:nvSpPr>
          <p:cNvPr id="11" name="Foliennummernplatzhalter 10"/>
          <p:cNvSpPr>
            <a:spLocks noGrp="1"/>
          </p:cNvSpPr>
          <p:nvPr>
            <p:ph type="sldNum" sz="quarter" idx="13"/>
          </p:nvPr>
        </p:nvSpPr>
        <p:spPr>
          <a:xfrm>
            <a:off x="6553200" y="6525344"/>
            <a:ext cx="1905000" cy="228600"/>
          </a:xfrm>
        </p:spPr>
        <p:txBody>
          <a:bodyPr/>
          <a:lstStyle/>
          <a:p>
            <a:pPr defTabSz="914400" fontAlgn="base">
              <a:spcBef>
                <a:spcPct val="0"/>
              </a:spcBef>
              <a:spcAft>
                <a:spcPct val="0"/>
              </a:spcAft>
              <a:defRPr/>
            </a:pPr>
            <a:r>
              <a:rPr lang="de-DE" dirty="0" smtClean="0">
                <a:latin typeface="Arial Narrow" panose="020B0606020202030204" pitchFamily="34" charset="0"/>
                <a:cs typeface="Arial" charset="0"/>
              </a:rPr>
              <a:t> </a:t>
            </a:r>
            <a:fld id="{D2CBE852-7D85-492E-932A-62B353DE2E0F}" type="slidenum">
              <a:rPr lang="de-DE" smtClean="0">
                <a:latin typeface="Arial Narrow" panose="020B0606020202030204" pitchFamily="34" charset="0"/>
                <a:cs typeface="Arial" charset="0"/>
              </a:rPr>
              <a:pPr defTabSz="914400" fontAlgn="base">
                <a:spcBef>
                  <a:spcPct val="0"/>
                </a:spcBef>
                <a:spcAft>
                  <a:spcPct val="0"/>
                </a:spcAft>
                <a:defRPr/>
              </a:pPr>
              <a:t>4</a:t>
            </a:fld>
            <a:r>
              <a:rPr lang="de-DE" dirty="0" smtClean="0">
                <a:latin typeface="Arial Narrow" panose="020B0606020202030204" pitchFamily="34" charset="0"/>
                <a:cs typeface="Arial" charset="0"/>
              </a:rPr>
              <a:t> </a:t>
            </a:r>
            <a:endParaRPr lang="de-DE" dirty="0">
              <a:latin typeface="Arial Narrow" panose="020B0606020202030204" pitchFamily="34" charset="0"/>
              <a:cs typeface="Arial" charset="0"/>
            </a:endParaRPr>
          </a:p>
        </p:txBody>
      </p:sp>
    </p:spTree>
    <p:extLst>
      <p:ext uri="{BB962C8B-B14F-4D97-AF65-F5344CB8AC3E}">
        <p14:creationId xmlns:p14="http://schemas.microsoft.com/office/powerpoint/2010/main" val="75066109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dirty="0" smtClean="0"/>
              <a:t>Mehrstufiges Angebot </a:t>
            </a:r>
            <a:r>
              <a:rPr lang="de-DE" sz="3200" smtClean="0"/>
              <a:t>für Jugendliche</a:t>
            </a:r>
            <a:endParaRPr lang="de-DE" sz="3200" dirty="0"/>
          </a:p>
        </p:txBody>
      </p:sp>
      <p:pic>
        <p:nvPicPr>
          <p:cNvPr id="5" name="Inhaltsplatzhalter 3" descr="projektschema-jugendliche-100707.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019" y="1700808"/>
            <a:ext cx="8123461" cy="2682275"/>
          </a:xfrm>
          <a:prstGeom prst="rect">
            <a:avLst/>
          </a:prstGeom>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3446" y="4316611"/>
            <a:ext cx="2275018" cy="1519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N:\4groups\zn_exps\Archive\ab 2006 Fotoarchiv\Meetings_Veranstaltungen\1_PR-Veranstaltung\2014\Masterclass\2_Schüler\Auswahl\IMG_1287.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1"/>
          <a:stretch/>
        </p:blipFill>
        <p:spPr bwMode="auto">
          <a:xfrm>
            <a:off x="1115616" y="4332843"/>
            <a:ext cx="2248650" cy="151971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_MG_726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912" y="4316611"/>
            <a:ext cx="2237611" cy="1519711"/>
          </a:xfrm>
          <a:prstGeom prst="rect">
            <a:avLst/>
          </a:prstGeom>
          <a:noFill/>
        </p:spPr>
      </p:pic>
      <p:sp>
        <p:nvSpPr>
          <p:cNvPr id="4" name="Date Placeholder 3"/>
          <p:cNvSpPr>
            <a:spLocks noGrp="1"/>
          </p:cNvSpPr>
          <p:nvPr>
            <p:ph type="dt" sz="half" idx="10"/>
          </p:nvPr>
        </p:nvSpPr>
        <p:spPr/>
        <p:txBody>
          <a:bodyPr/>
          <a:lstStyle/>
          <a:p>
            <a:r>
              <a:rPr lang="de-DE" smtClean="0"/>
              <a:t>26.11.2014</a:t>
            </a:r>
            <a:endParaRPr lang="de-DE"/>
          </a:p>
        </p:txBody>
      </p:sp>
      <p:sp>
        <p:nvSpPr>
          <p:cNvPr id="6" name="Footer Placeholder 5"/>
          <p:cNvSpPr>
            <a:spLocks noGrp="1"/>
          </p:cNvSpPr>
          <p:nvPr>
            <p:ph type="ftr" sz="quarter" idx="11"/>
          </p:nvPr>
        </p:nvSpPr>
        <p:spPr/>
        <p:txBody>
          <a:bodyPr/>
          <a:lstStyle/>
          <a:p>
            <a:r>
              <a:rPr lang="de-DE" smtClean="0"/>
              <a:t>Uta Bilow, TU Dresden</a:t>
            </a:r>
            <a:endParaRPr lang="de-DE" dirty="0"/>
          </a:p>
        </p:txBody>
      </p:sp>
      <p:sp>
        <p:nvSpPr>
          <p:cNvPr id="7" name="Slide Number Placeholder 6"/>
          <p:cNvSpPr>
            <a:spLocks noGrp="1"/>
          </p:cNvSpPr>
          <p:nvPr>
            <p:ph type="sldNum" sz="quarter" idx="12"/>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883546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dirty="0" smtClean="0"/>
              <a:t>Mehrstufiges Angebot für Lehrkräfte</a:t>
            </a:r>
            <a:endParaRPr lang="de-DE" sz="3200" dirty="0"/>
          </a:p>
        </p:txBody>
      </p:sp>
      <p:pic>
        <p:nvPicPr>
          <p:cNvPr id="4" name="Inhaltsplatzhalter 3" descr="projektschema-lehrkräfte100707.jpg"/>
          <p:cNvPicPr>
            <a:picLocks noGrp="1" noChangeAspect="1"/>
          </p:cNvPicPr>
          <p:nvPr>
            <p:ph idx="4294967295"/>
          </p:nvPr>
        </p:nvPicPr>
        <p:blipFill>
          <a:blip r:embed="rId2" cstate="print">
            <a:extLst>
              <a:ext uri="{28A0092B-C50C-407E-A947-70E740481C1C}">
                <a14:useLocalDpi xmlns:a14="http://schemas.microsoft.com/office/drawing/2010/main" val="0"/>
              </a:ext>
            </a:extLst>
          </a:blip>
          <a:stretch>
            <a:fillRect/>
          </a:stretch>
        </p:blipFill>
        <p:spPr>
          <a:xfrm>
            <a:off x="792091" y="1700809"/>
            <a:ext cx="8100389" cy="2657420"/>
          </a:xfrm>
        </p:spPr>
      </p:pic>
      <p:pic>
        <p:nvPicPr>
          <p:cNvPr id="6149" name="Picture 5" descr="Gruppe von Menschen beim Besuch am CERN, im Hintergrund ist ein großes CERN-Logo an der Wand zu seh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7696" y="4333467"/>
            <a:ext cx="2250250" cy="1512168"/>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43400" y="4333467"/>
            <a:ext cx="2274880" cy="1524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3110" y="4333467"/>
            <a:ext cx="2250250"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Date Placeholder 4"/>
          <p:cNvSpPr>
            <a:spLocks noGrp="1"/>
          </p:cNvSpPr>
          <p:nvPr>
            <p:ph type="dt" sz="half" idx="10"/>
          </p:nvPr>
        </p:nvSpPr>
        <p:spPr/>
        <p:txBody>
          <a:bodyPr/>
          <a:lstStyle/>
          <a:p>
            <a:r>
              <a:rPr lang="de-DE" smtClean="0"/>
              <a:t>26.11.2014</a:t>
            </a:r>
            <a:endParaRPr lang="de-DE"/>
          </a:p>
        </p:txBody>
      </p:sp>
      <p:sp>
        <p:nvSpPr>
          <p:cNvPr id="6" name="Footer Placeholder 5"/>
          <p:cNvSpPr>
            <a:spLocks noGrp="1"/>
          </p:cNvSpPr>
          <p:nvPr>
            <p:ph type="ftr" sz="quarter" idx="11"/>
          </p:nvPr>
        </p:nvSpPr>
        <p:spPr/>
        <p:txBody>
          <a:bodyPr/>
          <a:lstStyle/>
          <a:p>
            <a:r>
              <a:rPr lang="de-DE" smtClean="0"/>
              <a:t>Uta Bilow, TU Dresden</a:t>
            </a:r>
            <a:endParaRPr lang="de-DE" dirty="0"/>
          </a:p>
        </p:txBody>
      </p:sp>
      <p:sp>
        <p:nvSpPr>
          <p:cNvPr id="7" name="Slide Number Placeholder 6"/>
          <p:cNvSpPr>
            <a:spLocks noGrp="1"/>
          </p:cNvSpPr>
          <p:nvPr>
            <p:ph type="sldNum" sz="quarter" idx="12"/>
          </p:nvPr>
        </p:nvSpPr>
        <p:spPr/>
        <p:txBody>
          <a:bodyPr/>
          <a:lstStyle/>
          <a:p>
            <a:fld id="{13EBA283-81CD-428D-9703-4AE41BDC50AA}" type="slidenum">
              <a:rPr lang="de-DE" smtClean="0"/>
              <a:pPr/>
              <a:t>6</a:t>
            </a:fld>
            <a:endParaRPr lang="de-DE" dirty="0"/>
          </a:p>
        </p:txBody>
      </p:sp>
    </p:spTree>
    <p:extLst>
      <p:ext uri="{BB962C8B-B14F-4D97-AF65-F5344CB8AC3E}">
        <p14:creationId xmlns:p14="http://schemas.microsoft.com/office/powerpoint/2010/main" val="39513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e 7"/>
          <p:cNvGraphicFramePr>
            <a:graphicFrameLocks noGrp="1"/>
          </p:cNvGraphicFramePr>
          <p:nvPr>
            <p:extLst>
              <p:ext uri="{D42A27DB-BD31-4B8C-83A1-F6EECF244321}">
                <p14:modId xmlns:p14="http://schemas.microsoft.com/office/powerpoint/2010/main" val="219710858"/>
              </p:ext>
            </p:extLst>
          </p:nvPr>
        </p:nvGraphicFramePr>
        <p:xfrm>
          <a:off x="899592" y="366273"/>
          <a:ext cx="8244408" cy="6447103"/>
        </p:xfrm>
        <a:graphic>
          <a:graphicData uri="http://schemas.openxmlformats.org/drawingml/2006/table">
            <a:tbl>
              <a:tblPr firstRow="1" firstCol="1" bandRow="1"/>
              <a:tblGrid>
                <a:gridCol w="1728192"/>
                <a:gridCol w="5016188"/>
                <a:gridCol w="1500028"/>
              </a:tblGrid>
              <a:tr h="319296">
                <a:tc>
                  <a:txBody>
                    <a:bodyPr/>
                    <a:lstStyle/>
                    <a:p>
                      <a:pPr algn="just">
                        <a:lnSpc>
                          <a:spcPct val="115000"/>
                        </a:lnSpc>
                        <a:spcBef>
                          <a:spcPts val="200"/>
                        </a:spcBef>
                        <a:spcAft>
                          <a:spcPts val="200"/>
                        </a:spcAft>
                      </a:pPr>
                      <a:r>
                        <a:rPr lang="de-DE" sz="1500" b="1"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Veranst.name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c>
                  <a:txBody>
                    <a:bodyPr/>
                    <a:lstStyle/>
                    <a:p>
                      <a:pPr algn="just">
                        <a:lnSpc>
                          <a:spcPct val="115000"/>
                        </a:lnSpc>
                        <a:spcBef>
                          <a:spcPts val="200"/>
                        </a:spcBef>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Inhalt</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c>
                  <a:txBody>
                    <a:bodyPr/>
                    <a:lstStyle/>
                    <a:p>
                      <a:pPr algn="just">
                        <a:lnSpc>
                          <a:spcPct val="115000"/>
                        </a:lnSpc>
                        <a:spcBef>
                          <a:spcPts val="200"/>
                        </a:spcBef>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Zielgruppe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r>
              <a:tr h="303331">
                <a:tc gridSpan="3">
                  <a:txBody>
                    <a:bodyPr/>
                    <a:lstStyle/>
                    <a:p>
                      <a:pPr algn="ctr">
                        <a:lnSpc>
                          <a:spcPct val="115000"/>
                        </a:lnSpc>
                        <a:spcBef>
                          <a:spcPts val="200"/>
                        </a:spcBef>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Basisprogramm</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F2F2F2"/>
                    </a:solidFill>
                  </a:tcPr>
                </a:tc>
                <a:tc hMerge="1">
                  <a:txBody>
                    <a:bodyPr/>
                    <a:lstStyle/>
                    <a:p>
                      <a:endParaRPr lang="de-DE"/>
                    </a:p>
                  </a:txBody>
                  <a:tcPr/>
                </a:tc>
                <a:tc hMerge="1">
                  <a:txBody>
                    <a:bodyPr/>
                    <a:lstStyle/>
                    <a:p>
                      <a:endParaRPr lang="de-DE"/>
                    </a:p>
                  </a:txBody>
                  <a:tcPr/>
                </a:tc>
              </a:tr>
              <a:tr h="817533">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Teilchenphysik-</a:t>
                      </a:r>
                      <a:r>
                        <a:rPr lang="de-DE" sz="1500" b="1" dirty="0" err="1">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Mobile </a:t>
                      </a: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Teilchenphysik-MC </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von Netzwerk </a:t>
                      </a: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Teilchenwelt</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 </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49784">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Astroteilchen-</a:t>
                      </a:r>
                      <a:r>
                        <a:rPr lang="de-DE" sz="1500" b="1" dirty="0" err="1">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Eintägige Einführungs-</a:t>
                      </a:r>
                      <a:r>
                        <a:rPr lang="de-DE" sz="1500" dirty="0" err="1">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 zu Astroteilchenphysik und erste Messung mit Cosmic-Experimenten</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789367">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International </a:t>
                      </a:r>
                      <a:endParaRPr lang="de-DE" sz="1500" b="1"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endParaRPr>
                    </a:p>
                    <a:p>
                      <a:pPr algn="l">
                        <a:lnSpc>
                          <a:spcPct val="115000"/>
                        </a:lnSpc>
                        <a:spcAft>
                          <a:spcPts val="0"/>
                        </a:spcAft>
                      </a:pPr>
                      <a:r>
                        <a:rPr lang="de-DE" sz="1500" b="1" dirty="0" err="1"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 „International </a:t>
                      </a: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Masterclasses“, </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einmal im Jahr im März, findet an Institut/Universität selber statt</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41948">
                <a:tc>
                  <a:txBody>
                    <a:bodyPr/>
                    <a:lstStyle/>
                    <a:p>
                      <a:pPr algn="l">
                        <a:lnSpc>
                          <a:spcPct val="115000"/>
                        </a:lnSpc>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Teilchenphysik-Projektwoche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Projekttage an der Schule, geleitet vom Physiklehrer, ohne Betreuung von einem Teilchenwelt-Vermittler</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41948">
                <a:tc>
                  <a:txBody>
                    <a:bodyPr/>
                    <a:lstStyle/>
                    <a:p>
                      <a:pPr algn="l">
                        <a:lnSpc>
                          <a:spcPct val="115000"/>
                        </a:lnSpc>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Astroteilchen-Projektwoche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Projekttage an der Schule, geleitet vom Physiklehrer, ohne Betreuung von einem Teilchenwelt-Vermittler</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41948">
                <a:tc>
                  <a:txBody>
                    <a:bodyPr/>
                    <a:lstStyle/>
                    <a:p>
                      <a:pPr algn="l">
                        <a:lnSpc>
                          <a:spcPct val="115000"/>
                        </a:lnSpc>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Teilchenphysik-Fortbildung</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Meist eintägige Fortbildung in Teilchenphysik, i.d.R. in Verbindung mit </a:t>
                      </a:r>
                      <a:r>
                        <a:rPr lang="de-DE" sz="1500" dirty="0" err="1">
                          <a:solidFill>
                            <a:srgbClr val="013476"/>
                          </a:solidFill>
                          <a:effectLst/>
                          <a:latin typeface="Arial" panose="020B0604020202020204" pitchFamily="34" charset="0"/>
                          <a:ea typeface="Times New Roman" panose="02020603050405020304" pitchFamily="18" charset="0"/>
                          <a:cs typeface="Arial" panose="020B0604020202020204" pitchFamily="34" charset="0"/>
                        </a:rPr>
                        <a:t>Masterclass</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/Schulexperimenten</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Lehrkräfte/ </a:t>
                      </a: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Projektleiter</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41948">
                <a:tc>
                  <a:txBody>
                    <a:bodyPr/>
                    <a:lstStyle/>
                    <a:p>
                      <a:pPr algn="l">
                        <a:lnSpc>
                          <a:spcPct val="115000"/>
                        </a:lnSpc>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Astroteilchen-Fortbildung</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Meist eintägige Fortbildung in Astroteilchenphysik und Einführung in Astroteilchen-Experimente.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20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Lehrkräfte/ </a:t>
                      </a: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Projektleiter</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bl>
          </a:graphicData>
        </a:graphic>
      </p:graphicFrame>
    </p:spTree>
    <p:extLst>
      <p:ext uri="{BB962C8B-B14F-4D97-AF65-F5344CB8AC3E}">
        <p14:creationId xmlns:p14="http://schemas.microsoft.com/office/powerpoint/2010/main" val="2688889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Datumsplatzhalter 3"/>
          <p:cNvSpPr>
            <a:spLocks noGrp="1"/>
          </p:cNvSpPr>
          <p:nvPr>
            <p:ph type="dt" sz="half" idx="10"/>
          </p:nvPr>
        </p:nvSpPr>
        <p:spPr/>
        <p:txBody>
          <a:bodyPr/>
          <a:lstStyle/>
          <a:p>
            <a:r>
              <a:rPr lang="de-DE" smtClean="0"/>
              <a:t>26.11.2014</a:t>
            </a:r>
            <a:endParaRPr lang="de-DE" dirty="0"/>
          </a:p>
        </p:txBody>
      </p:sp>
      <p:sp>
        <p:nvSpPr>
          <p:cNvPr id="5" name="Fußzeilenplatzhalter 4"/>
          <p:cNvSpPr>
            <a:spLocks noGrp="1"/>
          </p:cNvSpPr>
          <p:nvPr>
            <p:ph type="ftr" sz="quarter" idx="11"/>
          </p:nvPr>
        </p:nvSpPr>
        <p:spPr/>
        <p:txBody>
          <a:bodyPr/>
          <a:lstStyle/>
          <a:p>
            <a:r>
              <a:rPr lang="de-DE" smtClean="0"/>
              <a:t>Uta Bilow, TU Dresden</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779049081"/>
              </p:ext>
            </p:extLst>
          </p:nvPr>
        </p:nvGraphicFramePr>
        <p:xfrm>
          <a:off x="1060699" y="908720"/>
          <a:ext cx="7687765" cy="4896544"/>
        </p:xfrm>
        <a:graphic>
          <a:graphicData uri="http://schemas.openxmlformats.org/drawingml/2006/table">
            <a:tbl>
              <a:tblPr firstRow="1" firstCol="1" bandRow="1"/>
              <a:tblGrid>
                <a:gridCol w="2428628"/>
                <a:gridCol w="3860388"/>
                <a:gridCol w="1398749"/>
              </a:tblGrid>
              <a:tr h="273104">
                <a:tc>
                  <a:txBody>
                    <a:bodyPr/>
                    <a:lstStyle/>
                    <a:p>
                      <a:pPr algn="just">
                        <a:lnSpc>
                          <a:spcPct val="115000"/>
                        </a:lnSpc>
                        <a:spcBef>
                          <a:spcPts val="200"/>
                        </a:spcBef>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Veranstaltungsname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c>
                  <a:txBody>
                    <a:bodyPr/>
                    <a:lstStyle/>
                    <a:p>
                      <a:pPr algn="just">
                        <a:lnSpc>
                          <a:spcPct val="115000"/>
                        </a:lnSpc>
                        <a:spcBef>
                          <a:spcPts val="200"/>
                        </a:spcBef>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Inhalt</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c>
                  <a:txBody>
                    <a:bodyPr/>
                    <a:lstStyle/>
                    <a:p>
                      <a:pPr algn="just">
                        <a:lnSpc>
                          <a:spcPct val="115000"/>
                        </a:lnSpc>
                        <a:spcBef>
                          <a:spcPts val="200"/>
                        </a:spcBef>
                        <a:spcAft>
                          <a:spcPts val="20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Zielgruppe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EAF1DD"/>
                    </a:solidFill>
                  </a:tcPr>
                </a:tc>
              </a:tr>
              <a:tr h="273104">
                <a:tc gridSpan="3">
                  <a:txBody>
                    <a:bodyPr/>
                    <a:lstStyle/>
                    <a:p>
                      <a:pPr algn="ctr">
                        <a:lnSpc>
                          <a:spcPct val="115000"/>
                        </a:lnSpc>
                        <a:spcBef>
                          <a:spcPts val="200"/>
                        </a:spcBef>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Qualifizierungsprogramm</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F2F2F2"/>
                    </a:solidFill>
                  </a:tcPr>
                </a:tc>
                <a:tc hMerge="1">
                  <a:txBody>
                    <a:bodyPr/>
                    <a:lstStyle/>
                    <a:p>
                      <a:endParaRPr lang="de-DE"/>
                    </a:p>
                  </a:txBody>
                  <a:tcPr/>
                </a:tc>
                <a:tc hMerge="1">
                  <a:txBody>
                    <a:bodyPr/>
                    <a:lstStyle/>
                    <a:p>
                      <a:endParaRPr lang="de-DE"/>
                    </a:p>
                  </a:txBody>
                  <a:tcPr/>
                </a:tc>
              </a:tr>
              <a:tr h="1168549">
                <a:tc>
                  <a:txBody>
                    <a:bodyPr/>
                    <a:lstStyle/>
                    <a:p>
                      <a:pPr algn="l">
                        <a:lnSpc>
                          <a:spcPct val="115000"/>
                        </a:lnSpc>
                        <a:spcAft>
                          <a:spcPts val="0"/>
                        </a:spcAft>
                      </a:pP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Astroteilchen- Forschungswoche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Forschungsprojekte an einer Universität/Forschungsinstitut/Schule/Schülerlabor, betreut von Wissenschaftler, </a:t>
                      </a:r>
                      <a:r>
                        <a:rPr lang="de-DE" sz="1500" u="sng">
                          <a:solidFill>
                            <a:srgbClr val="013476"/>
                          </a:solidFill>
                          <a:effectLst/>
                          <a:latin typeface="Arial" panose="020B0604020202020204" pitchFamily="34" charset="0"/>
                          <a:ea typeface="Times New Roman" panose="02020603050405020304" pitchFamily="18" charset="0"/>
                          <a:cs typeface="Arial" panose="020B0604020202020204" pitchFamily="34" charset="0"/>
                        </a:rPr>
                        <a:t>mit Abschlusspräsentation</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273104">
                <a:tc gridSpan="3">
                  <a:txBody>
                    <a:bodyPr/>
                    <a:lstStyle/>
                    <a:p>
                      <a:pPr algn="ctr">
                        <a:lnSpc>
                          <a:spcPct val="115000"/>
                        </a:lnSpc>
                        <a:spcBef>
                          <a:spcPts val="200"/>
                        </a:spcBef>
                        <a:spcAft>
                          <a:spcPts val="20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Vertiefungsprogramm (CERN)</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F2F2F2"/>
                    </a:solidFill>
                  </a:tcPr>
                </a:tc>
                <a:tc hMerge="1">
                  <a:txBody>
                    <a:bodyPr/>
                    <a:lstStyle/>
                    <a:p>
                      <a:endParaRPr lang="de-DE"/>
                    </a:p>
                  </a:txBody>
                  <a:tcPr/>
                </a:tc>
                <a:tc hMerge="1">
                  <a:txBody>
                    <a:bodyPr/>
                    <a:lstStyle/>
                    <a:p>
                      <a:endParaRPr lang="de-DE"/>
                    </a:p>
                  </a:txBody>
                  <a:tcPr/>
                </a:tc>
              </a:tr>
              <a:tr h="870067">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CERN-Workshop </a:t>
                      </a:r>
                      <a:r>
                        <a:rPr lang="de-DE" sz="1500" b="1">
                          <a:solidFill>
                            <a:srgbClr val="013476"/>
                          </a:solidFill>
                          <a:effectLst/>
                          <a:latin typeface="Arial" panose="020B0604020202020204" pitchFamily="34" charset="0"/>
                          <a:ea typeface="Times New Roman" panose="02020603050405020304" pitchFamily="18" charset="0"/>
                          <a:cs typeface="Arial" panose="020B0604020202020204" pitchFamily="34" charset="0"/>
                        </a:rPr>
                        <a:t>für </a:t>
                      </a:r>
                      <a:r>
                        <a:rPr lang="de-DE" sz="1500" b="1"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3-tägiger Workshop </a:t>
                      </a: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für </a:t>
                      </a: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 </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im Qualifizierungsprogramm(Teilchenwelt-Botschafter/innen) am CERN</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870067">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CERN-Workshop für Lehrkräfte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5-tägiger Workshop für Lehrkräfte im Qualifizierungsprogramm („Teilchenwelt-Multiplikator/innen“) am CERN</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Lehrkräfte</a:t>
                      </a:r>
                      <a:endParaRPr lang="de-DE" sz="150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r h="1168549">
                <a:tc>
                  <a:txBody>
                    <a:bodyPr/>
                    <a:lstStyle/>
                    <a:p>
                      <a:pPr algn="l">
                        <a:lnSpc>
                          <a:spcPct val="115000"/>
                        </a:lnSpc>
                        <a:spcAft>
                          <a:spcPts val="0"/>
                        </a:spcAft>
                      </a:pPr>
                      <a:r>
                        <a:rPr lang="de-DE" sz="1500" b="1"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CERN-Projektwochen</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14-tägiger Aufenthalt </a:t>
                      </a:r>
                      <a:r>
                        <a:rPr lang="de-DE" sz="1500">
                          <a:solidFill>
                            <a:srgbClr val="013476"/>
                          </a:solidFill>
                          <a:effectLst/>
                          <a:latin typeface="Arial" panose="020B0604020202020204" pitchFamily="34" charset="0"/>
                          <a:ea typeface="Times New Roman" panose="02020603050405020304" pitchFamily="18" charset="0"/>
                          <a:cs typeface="Arial" panose="020B0604020202020204" pitchFamily="34" charset="0"/>
                        </a:rPr>
                        <a:t>von </a:t>
                      </a:r>
                      <a:r>
                        <a:rPr lang="de-DE" sz="150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Jugendlichen </a:t>
                      </a:r>
                      <a:r>
                        <a:rPr lang="de-DE" sz="1500" dirty="0">
                          <a:solidFill>
                            <a:srgbClr val="013476"/>
                          </a:solidFill>
                          <a:effectLst/>
                          <a:latin typeface="Arial" panose="020B0604020202020204" pitchFamily="34" charset="0"/>
                          <a:ea typeface="Times New Roman" panose="02020603050405020304" pitchFamily="18" charset="0"/>
                          <a:cs typeface="Arial" panose="020B0604020202020204" pitchFamily="34" charset="0"/>
                        </a:rPr>
                        <a:t>zur Vertiefung von Forschungsarbeiten zum teilchenphysikalischen Themen und Mitarbeit in einer CERN-Arbeitsgruppe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l">
                        <a:lnSpc>
                          <a:spcPct val="115000"/>
                        </a:lnSpc>
                        <a:spcAft>
                          <a:spcPts val="0"/>
                        </a:spcAft>
                      </a:pPr>
                      <a:r>
                        <a:rPr lang="de-DE" sz="1500" dirty="0" smtClean="0">
                          <a:solidFill>
                            <a:srgbClr val="013476"/>
                          </a:solidFill>
                          <a:effectLst/>
                          <a:latin typeface="Arial" panose="020B0604020202020204" pitchFamily="34" charset="0"/>
                          <a:ea typeface="Times New Roman" panose="02020603050405020304" pitchFamily="18" charset="0"/>
                          <a:cs typeface="Arial" panose="020B0604020202020204" pitchFamily="34" charset="0"/>
                        </a:rPr>
                        <a:t>Jugendliche</a:t>
                      </a:r>
                      <a:endParaRPr lang="de-DE" sz="1500" dirty="0">
                        <a:solidFill>
                          <a:srgbClr val="013476"/>
                        </a:solidFill>
                        <a:effectLst/>
                        <a:latin typeface="Arial" panose="020B0604020202020204" pitchFamily="34" charset="0"/>
                        <a:ea typeface="Calibri" panose="020F0502020204030204" pitchFamily="34" charset="0"/>
                        <a:cs typeface="Times New Roman" panose="02020603050405020304" pitchFamily="18" charset="0"/>
                      </a:endParaRPr>
                    </a:p>
                  </a:txBody>
                  <a:tcPr marL="56988" marR="56988"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tcPr>
                </a:tc>
              </a:tr>
            </a:tbl>
          </a:graphicData>
        </a:graphic>
      </p:graphicFrame>
    </p:spTree>
    <p:extLst>
      <p:ext uri="{BB962C8B-B14F-4D97-AF65-F5344CB8AC3E}">
        <p14:creationId xmlns:p14="http://schemas.microsoft.com/office/powerpoint/2010/main" val="4056891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764704"/>
            <a:ext cx="7526660" cy="648072"/>
          </a:xfrm>
        </p:spPr>
        <p:txBody>
          <a:bodyPr/>
          <a:lstStyle/>
          <a:p>
            <a:r>
              <a:rPr lang="de-DE" dirty="0" smtClean="0"/>
              <a:t>Win</a:t>
            </a:r>
            <a:r>
              <a:rPr lang="de-DE" baseline="30000" dirty="0" smtClean="0"/>
              <a:t>4</a:t>
            </a:r>
            <a:r>
              <a:rPr lang="de-DE" dirty="0" smtClean="0"/>
              <a:t> Situation für alle Beteiligten</a:t>
            </a:r>
            <a:endParaRPr lang="de-DE" dirty="0"/>
          </a:p>
        </p:txBody>
      </p:sp>
      <p:sp>
        <p:nvSpPr>
          <p:cNvPr id="15" name="Foliennummernplatzhalter 14"/>
          <p:cNvSpPr>
            <a:spLocks noGrp="1"/>
          </p:cNvSpPr>
          <p:nvPr>
            <p:ph type="sldNum" sz="quarter" idx="12"/>
          </p:nvPr>
        </p:nvSpPr>
        <p:spPr/>
        <p:txBody>
          <a:bodyPr/>
          <a:lstStyle/>
          <a:p>
            <a:fld id="{13EBA283-81CD-428D-9703-4AE41BDC50AA}" type="slidenum">
              <a:rPr lang="de-DE" smtClean="0">
                <a:solidFill>
                  <a:srgbClr val="013476"/>
                </a:solidFill>
              </a:rPr>
              <a:pPr/>
              <a:t>9</a:t>
            </a:fld>
            <a:endParaRPr lang="de-DE" dirty="0">
              <a:solidFill>
                <a:srgbClr val="013476"/>
              </a:solidFill>
            </a:endParaRPr>
          </a:p>
        </p:txBody>
      </p:sp>
      <p:sp>
        <p:nvSpPr>
          <p:cNvPr id="13" name="Datumsplatzhalter 12"/>
          <p:cNvSpPr>
            <a:spLocks noGrp="1"/>
          </p:cNvSpPr>
          <p:nvPr>
            <p:ph type="dt" sz="half" idx="10"/>
          </p:nvPr>
        </p:nvSpPr>
        <p:spPr/>
        <p:txBody>
          <a:bodyPr/>
          <a:lstStyle/>
          <a:p>
            <a:r>
              <a:rPr lang="de-DE" smtClean="0"/>
              <a:t>26.11.2014</a:t>
            </a:r>
            <a:endParaRPr lang="de-DE" dirty="0"/>
          </a:p>
        </p:txBody>
      </p:sp>
      <p:sp>
        <p:nvSpPr>
          <p:cNvPr id="14" name="Fußzeilenplatzhalter 13"/>
          <p:cNvSpPr>
            <a:spLocks noGrp="1"/>
          </p:cNvSpPr>
          <p:nvPr>
            <p:ph type="ftr" sz="quarter" idx="11"/>
          </p:nvPr>
        </p:nvSpPr>
        <p:spPr>
          <a:xfrm>
            <a:off x="2483768" y="6356361"/>
            <a:ext cx="4248472" cy="385007"/>
          </a:xfrm>
        </p:spPr>
        <p:txBody>
          <a:bodyPr/>
          <a:lstStyle/>
          <a:p>
            <a:pPr algn="ctr"/>
            <a:r>
              <a:rPr lang="de-DE" smtClean="0"/>
              <a:t>Uta Bilow, TU Dresden</a:t>
            </a:r>
            <a:endParaRPr lang="de-DE" dirty="0"/>
          </a:p>
        </p:txBody>
      </p:sp>
      <p:sp>
        <p:nvSpPr>
          <p:cNvPr id="6" name="Textplatzhalter 5"/>
          <p:cNvSpPr>
            <a:spLocks noGrp="1"/>
          </p:cNvSpPr>
          <p:nvPr>
            <p:ph type="body" idx="1"/>
          </p:nvPr>
        </p:nvSpPr>
        <p:spPr>
          <a:xfrm>
            <a:off x="993452" y="1556792"/>
            <a:ext cx="4658668" cy="5184576"/>
          </a:xfrm>
        </p:spPr>
        <p:txBody>
          <a:bodyPr/>
          <a:lstStyle/>
          <a:p>
            <a:pPr>
              <a:spcBef>
                <a:spcPts val="0"/>
              </a:spcBef>
            </a:pPr>
            <a:r>
              <a:rPr lang="de-DE" smtClean="0"/>
              <a:t>Jugendliche </a:t>
            </a:r>
            <a:endParaRPr lang="de-DE" dirty="0" smtClean="0"/>
          </a:p>
          <a:p>
            <a:pPr lvl="1">
              <a:spcBef>
                <a:spcPts val="0"/>
              </a:spcBef>
            </a:pPr>
            <a:r>
              <a:rPr lang="de-DE" dirty="0" smtClean="0"/>
              <a:t>Faszination Forschung über eigene Messungen</a:t>
            </a:r>
          </a:p>
          <a:p>
            <a:pPr lvl="1">
              <a:spcBef>
                <a:spcPts val="0"/>
              </a:spcBef>
            </a:pPr>
            <a:r>
              <a:rPr lang="de-DE" dirty="0" smtClean="0"/>
              <a:t>Kontakte zu Unis und Forschern</a:t>
            </a:r>
          </a:p>
          <a:p>
            <a:pPr lvl="1">
              <a:spcBef>
                <a:spcPts val="0"/>
              </a:spcBef>
            </a:pPr>
            <a:r>
              <a:rPr lang="de-DE" dirty="0" smtClean="0"/>
              <a:t>bundesweite Kontakte untereinander (</a:t>
            </a:r>
            <a:r>
              <a:rPr lang="de-DE" dirty="0" err="1" smtClean="0"/>
              <a:t>facebook</a:t>
            </a:r>
            <a:r>
              <a:rPr lang="de-DE" dirty="0" smtClean="0"/>
              <a:t>, Alumni)</a:t>
            </a:r>
          </a:p>
          <a:p>
            <a:pPr lvl="1">
              <a:spcBef>
                <a:spcPts val="0"/>
              </a:spcBef>
            </a:pPr>
            <a:r>
              <a:rPr lang="de-DE" dirty="0" smtClean="0"/>
              <a:t>Festigung Studienentscheidung</a:t>
            </a:r>
          </a:p>
          <a:p>
            <a:pPr>
              <a:spcBef>
                <a:spcPts val="600"/>
              </a:spcBef>
            </a:pPr>
            <a:endParaRPr lang="de-DE" dirty="0"/>
          </a:p>
          <a:p>
            <a:pPr>
              <a:spcBef>
                <a:spcPts val="600"/>
              </a:spcBef>
            </a:pPr>
            <a:r>
              <a:rPr lang="de-DE" dirty="0" smtClean="0"/>
              <a:t>Lehrkräfte</a:t>
            </a:r>
          </a:p>
          <a:p>
            <a:pPr lvl="1">
              <a:spcBef>
                <a:spcPts val="0"/>
              </a:spcBef>
            </a:pPr>
            <a:r>
              <a:rPr lang="de-DE" dirty="0" smtClean="0"/>
              <a:t>eigene Weiterbildung</a:t>
            </a:r>
          </a:p>
          <a:p>
            <a:pPr lvl="1">
              <a:spcBef>
                <a:spcPts val="0"/>
              </a:spcBef>
            </a:pPr>
            <a:r>
              <a:rPr lang="de-DE" dirty="0" smtClean="0"/>
              <a:t>Austausch mit Kolleg/</a:t>
            </a:r>
            <a:r>
              <a:rPr lang="de-DE" dirty="0" err="1" smtClean="0"/>
              <a:t>inn</a:t>
            </a:r>
            <a:r>
              <a:rPr lang="de-DE" dirty="0" smtClean="0"/>
              <a:t>/en und Forschern</a:t>
            </a:r>
          </a:p>
          <a:p>
            <a:pPr lvl="1">
              <a:spcBef>
                <a:spcPts val="0"/>
              </a:spcBef>
            </a:pPr>
            <a:r>
              <a:rPr lang="de-DE" dirty="0" smtClean="0"/>
              <a:t>Anregungen und Materialien für den eigenen Unterricht</a:t>
            </a:r>
          </a:p>
        </p:txBody>
      </p:sp>
      <p:pic>
        <p:nvPicPr>
          <p:cNvPr id="7" name="Grafik 6" descr="pic-lehrer-cosmic-vermitteln3.jpg"/>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5731650" y="4221088"/>
            <a:ext cx="3198442" cy="2016224"/>
          </a:xfrm>
          <a:prstGeom prst="rect">
            <a:avLst/>
          </a:prstGeom>
        </p:spPr>
      </p:pic>
      <p:pic>
        <p:nvPicPr>
          <p:cNvPr id="8" name="Bildplatzhalter 6" descr="pic-gruppe-atlas-mura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5731650" y="1664296"/>
            <a:ext cx="3198442" cy="2052736"/>
          </a:xfrm>
          <a:prstGeom prst="rect">
            <a:avLst/>
          </a:prstGeom>
        </p:spPr>
      </p:pic>
    </p:spTree>
    <p:extLst>
      <p:ext uri="{BB962C8B-B14F-4D97-AF65-F5344CB8AC3E}">
        <p14:creationId xmlns:p14="http://schemas.microsoft.com/office/powerpoint/2010/main" val="681349251"/>
      </p:ext>
    </p:extLst>
  </p:cSld>
  <p:clrMapOvr>
    <a:masterClrMapping/>
  </p:clrMapOvr>
  <p:timing>
    <p:tnLst>
      <p:par>
        <p:cTn id="1" dur="indefinite" restart="never" nodeType="tmRoot"/>
      </p:par>
    </p:tnLst>
  </p:timing>
</p:sld>
</file>

<file path=ppt/theme/theme1.xml><?xml version="1.0" encoding="utf-8"?>
<a:theme xmlns:a="http://schemas.openxmlformats.org/drawingml/2006/main" name="NTV-Vorlage-201409">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iclhenwelt" id="{B03A18D6-998D-47F9-972A-539C2E93DA1C}" vid="{BFC9DBFC-556B-4A03-B1D2-7D93B37C89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NTV-Vorlage-201409</Template>
  <TotalTime>0</TotalTime>
  <Words>1086</Words>
  <Application>Microsoft Office PowerPoint</Application>
  <PresentationFormat>Bildschirmpräsentation (4:3)</PresentationFormat>
  <Paragraphs>269</Paragraphs>
  <Slides>19</Slides>
  <Notes>6</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19</vt:i4>
      </vt:variant>
    </vt:vector>
  </HeadingPairs>
  <TitlesOfParts>
    <vt:vector size="25" baseType="lpstr">
      <vt:lpstr>Arial</vt:lpstr>
      <vt:lpstr>Arial Narrow</vt:lpstr>
      <vt:lpstr>Calibri</vt:lpstr>
      <vt:lpstr>Times New Roman</vt:lpstr>
      <vt:lpstr>Wingdings</vt:lpstr>
      <vt:lpstr>NTV-Vorlage-201409</vt:lpstr>
      <vt:lpstr>Netzwerk Teilchenwelt  Workshop zur Vermittlung von Teilchenphysik Magdeburg, 25. – 27.11.2014  Aktuelles aus dem Netzwerk </vt:lpstr>
      <vt:lpstr>Projektteam</vt:lpstr>
      <vt:lpstr>Das Netzwerk = Wir!</vt:lpstr>
      <vt:lpstr> Netzwerk Teilchenwelt: Das Konzept</vt:lpstr>
      <vt:lpstr>Mehrstufiges Angebot für Jugendliche</vt:lpstr>
      <vt:lpstr>Mehrstufiges Angebot für Lehrkräfte</vt:lpstr>
      <vt:lpstr>PowerPoint-Präsentation</vt:lpstr>
      <vt:lpstr>PowerPoint-Präsentation</vt:lpstr>
      <vt:lpstr>Win4 Situation für alle Beteiligten</vt:lpstr>
      <vt:lpstr>Win4 Situation für alle Beteiligten</vt:lpstr>
      <vt:lpstr>Aktivitäten Feb. 2013 – Aug. 2014, vollständige Erhebung/Abfrage 2014 hat noch nicht stattgefunden)</vt:lpstr>
      <vt:lpstr>Aktivitäten Feb. 2013 – Aug. 2014</vt:lpstr>
      <vt:lpstr>Aktivitäten Feb. 2013 – Aug. 2014</vt:lpstr>
      <vt:lpstr>Bewertungen zur Zwischenevaluation</vt:lpstr>
      <vt:lpstr>Planung bis 01/2016</vt:lpstr>
      <vt:lpstr>Merchandising-Artikel von Netzwerk Teilchenwelt</vt:lpstr>
      <vt:lpstr>Merchandising-Artikel von Netzwerk Teilchenwelt</vt:lpstr>
      <vt:lpstr>International Masterclasses</vt:lpstr>
      <vt:lpstr>PowerPoint-Präsentation</vt:lpstr>
    </vt:vector>
  </TitlesOfParts>
  <Company>DESY Zeuthen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Ulrike Behrens</dc:creator>
  <cp:lastModifiedBy>Uta Bilow</cp:lastModifiedBy>
  <cp:revision>90</cp:revision>
  <dcterms:created xsi:type="dcterms:W3CDTF">2014-09-10T20:03:47Z</dcterms:created>
  <dcterms:modified xsi:type="dcterms:W3CDTF">2014-11-25T10:56:57Z</dcterms:modified>
</cp:coreProperties>
</file>