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avi" ContentType="video/avi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21.jpg" ContentType="image/jp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media/image70.jpg" ContentType="image/jpg"/>
  <Override PartName="/ppt/notesSlides/notesSlide22.xml" ContentType="application/vnd.openxmlformats-officedocument.presentationml.notesSlide+xml"/>
  <Override PartName="/ppt/media/image77.jpg" ContentType="image/jpg"/>
  <Override PartName="/ppt/media/image80.jpg" ContentType="image/jpg"/>
  <Override PartName="/ppt/media/image81.jpg" ContentType="image/jp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5"/>
  </p:notesMasterIdLst>
  <p:sldIdLst>
    <p:sldId id="503" r:id="rId2"/>
    <p:sldId id="504" r:id="rId3"/>
    <p:sldId id="505" r:id="rId4"/>
    <p:sldId id="506" r:id="rId5"/>
    <p:sldId id="507" r:id="rId6"/>
    <p:sldId id="411" r:id="rId7"/>
    <p:sldId id="508" r:id="rId8"/>
    <p:sldId id="509" r:id="rId9"/>
    <p:sldId id="449" r:id="rId10"/>
    <p:sldId id="495" r:id="rId11"/>
    <p:sldId id="510" r:id="rId12"/>
    <p:sldId id="511" r:id="rId13"/>
    <p:sldId id="512" r:id="rId14"/>
    <p:sldId id="513" r:id="rId15"/>
    <p:sldId id="514" r:id="rId16"/>
    <p:sldId id="515" r:id="rId17"/>
    <p:sldId id="516" r:id="rId18"/>
    <p:sldId id="517" r:id="rId19"/>
    <p:sldId id="518" r:id="rId20"/>
    <p:sldId id="519" r:id="rId21"/>
    <p:sldId id="496" r:id="rId22"/>
    <p:sldId id="497" r:id="rId23"/>
    <p:sldId id="539" r:id="rId24"/>
    <p:sldId id="498" r:id="rId25"/>
    <p:sldId id="520" r:id="rId26"/>
    <p:sldId id="521" r:id="rId27"/>
    <p:sldId id="522" r:id="rId28"/>
    <p:sldId id="523" r:id="rId29"/>
    <p:sldId id="524" r:id="rId30"/>
    <p:sldId id="525" r:id="rId31"/>
    <p:sldId id="526" r:id="rId32"/>
    <p:sldId id="479" r:id="rId33"/>
    <p:sldId id="463" r:id="rId34"/>
    <p:sldId id="464" r:id="rId35"/>
    <p:sldId id="465" r:id="rId36"/>
    <p:sldId id="466" r:id="rId37"/>
    <p:sldId id="527" r:id="rId38"/>
    <p:sldId id="528" r:id="rId39"/>
    <p:sldId id="529" r:id="rId40"/>
    <p:sldId id="421" r:id="rId41"/>
    <p:sldId id="424" r:id="rId42"/>
    <p:sldId id="530" r:id="rId43"/>
    <p:sldId id="500" r:id="rId44"/>
    <p:sldId id="445" r:id="rId45"/>
    <p:sldId id="501" r:id="rId46"/>
    <p:sldId id="531" r:id="rId47"/>
    <p:sldId id="446" r:id="rId48"/>
    <p:sldId id="447" r:id="rId49"/>
    <p:sldId id="542" r:id="rId50"/>
    <p:sldId id="533" r:id="rId51"/>
    <p:sldId id="545" r:id="rId52"/>
    <p:sldId id="543" r:id="rId53"/>
    <p:sldId id="502" r:id="rId54"/>
    <p:sldId id="472" r:id="rId55"/>
    <p:sldId id="534" r:id="rId56"/>
    <p:sldId id="540" r:id="rId57"/>
    <p:sldId id="535" r:id="rId58"/>
    <p:sldId id="536" r:id="rId59"/>
    <p:sldId id="537" r:id="rId60"/>
    <p:sldId id="473" r:id="rId61"/>
    <p:sldId id="475" r:id="rId62"/>
    <p:sldId id="476" r:id="rId63"/>
    <p:sldId id="538" r:id="rId64"/>
  </p:sldIdLst>
  <p:sldSz cx="10080625" cy="7559675"/>
  <p:notesSz cx="7772400" cy="10058400"/>
  <p:custShowLst>
    <p:custShow name="CERN Introduction - long" id="0">
      <p:sldLst/>
    </p:custShow>
    <p:custShow name="CERN Introduction - short" id="1">
      <p:sldLst/>
    </p:custShow>
  </p:custShow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8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20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00" y="1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441450" y="922338"/>
            <a:ext cx="4432300" cy="3322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66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46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62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862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904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165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255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6132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962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036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0425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9164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067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77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004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6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5132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839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254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6640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193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8138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8138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4985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720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116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60642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405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3170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959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14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6055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096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275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448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131888" y="4567238"/>
            <a:ext cx="5057775" cy="36877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0"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070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63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7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Lehrerfortbildung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Kloster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Jakobsberg</a:t>
            </a:r>
            <a:r>
              <a:rPr lang="en-GB" sz="1400" i="1" baseline="0" dirty="0" smtClean="0">
                <a:latin typeface="Luxi Sans" charset="0"/>
              </a:rPr>
              <a:t>  4.12.2014  –  Higgs &amp; Co.                          </a:t>
            </a:r>
            <a:r>
              <a:rPr lang="en-GB" sz="1400" i="1" dirty="0" smtClean="0">
                <a:latin typeface="Luxi Sans" charset="0"/>
              </a:rPr>
              <a:t>          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 err="1" smtClean="0">
                <a:latin typeface="Luxi Sans" charset="0"/>
              </a:rPr>
              <a:t>Seite</a:t>
            </a:r>
            <a:r>
              <a:rPr lang="en-GB" sz="1400" i="1" dirty="0" smtClean="0">
                <a:latin typeface="Luxi Sans" charset="0"/>
              </a:rPr>
              <a:t>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1.gif"/><Relationship Id="rId4" Type="http://schemas.openxmlformats.org/officeDocument/2006/relationships/image" Target="../media/image60.jpg"/><Relationship Id="rId9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8.png"/><Relationship Id="rId7" Type="http://schemas.openxmlformats.org/officeDocument/2006/relationships/image" Target="../media/image6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10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11" Type="http://schemas.openxmlformats.org/officeDocument/2006/relationships/image" Target="../media/image81.jpg"/><Relationship Id="rId5" Type="http://schemas.openxmlformats.org/officeDocument/2006/relationships/image" Target="../media/image75.png"/><Relationship Id="rId10" Type="http://schemas.openxmlformats.org/officeDocument/2006/relationships/image" Target="../media/image80.jp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9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8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3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10" Type="http://schemas.openxmlformats.org/officeDocument/2006/relationships/image" Target="../media/image111.png"/><Relationship Id="rId4" Type="http://schemas.openxmlformats.org/officeDocument/2006/relationships/image" Target="../media/image4.png"/><Relationship Id="rId9" Type="http://schemas.openxmlformats.org/officeDocument/2006/relationships/image" Target="../media/image11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microsoft.com/office/2007/relationships/media" Target="../media/media2.avi"/><Relationship Id="rId7" Type="http://schemas.openxmlformats.org/officeDocument/2006/relationships/image" Target="../media/image11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avi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6.png"/><Relationship Id="rId4" Type="http://schemas.openxmlformats.org/officeDocument/2006/relationships/image" Target="../media/image115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7" Type="http://schemas.openxmlformats.org/officeDocument/2006/relationships/image" Target="../media/image121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0.jpeg"/><Relationship Id="rId5" Type="http://schemas.openxmlformats.org/officeDocument/2006/relationships/image" Target="../media/image119.jpg"/><Relationship Id="rId4" Type="http://schemas.openxmlformats.org/officeDocument/2006/relationships/image" Target="../media/image118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5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6.jpg"/><Relationship Id="rId5" Type="http://schemas.openxmlformats.org/officeDocument/2006/relationships/image" Target="../media/image135.jpg"/><Relationship Id="rId4" Type="http://schemas.openxmlformats.org/officeDocument/2006/relationships/image" Target="../media/image134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jpg"/><Relationship Id="rId4" Type="http://schemas.openxmlformats.org/officeDocument/2006/relationships/image" Target="../media/image144.jp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tif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0703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" y="107429"/>
            <a:ext cx="9563224" cy="717241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9437"/>
            <a:ext cx="8569325" cy="792088"/>
          </a:xfr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3504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800" dirty="0" smtClean="0">
                <a:solidFill>
                  <a:srgbClr val="FFFF00"/>
                </a:solidFill>
              </a:rPr>
              <a:t>Higgs &amp; Co.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5868069"/>
            <a:ext cx="2473754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LHC </a:t>
            </a:r>
            <a:r>
              <a:rPr lang="en-US" sz="1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Beschleuniger</a:t>
            </a:r>
            <a:endParaRPr lang="en-GB" sz="1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393" y="1979637"/>
            <a:ext cx="9140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400" y="2123653"/>
            <a:ext cx="65274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Genf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 bwMode="auto">
          <a:xfrm rot="17859195">
            <a:off x="7760008" y="2495181"/>
            <a:ext cx="634145" cy="127417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5976" y="2843733"/>
            <a:ext cx="9941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Schweiz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4041" y="3334200"/>
            <a:ext cx="123303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8965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Wechselwirkungen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de-DE" dirty="0" smtClean="0"/>
              <a:t>Austausch von Kräften zwischen (Anti-)Materie-Teilchen erfolgt durch 4 verschiedene Wechselwirkungen</a:t>
            </a:r>
          </a:p>
          <a:p>
            <a:pPr lvl="1"/>
            <a:r>
              <a:rPr lang="de-DE" dirty="0" smtClean="0"/>
              <a:t>Vermittlung der Kräfte durch Kraftteilchen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Kraftteilchen sind Bosonen</a:t>
            </a:r>
          </a:p>
          <a:p>
            <a:pPr lvl="2"/>
            <a:r>
              <a:rPr lang="de-DE" dirty="0" smtClean="0"/>
              <a:t>ganzzahliger Spin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Materieteilchen sind Fermionen</a:t>
            </a:r>
          </a:p>
          <a:p>
            <a:pPr lvl="2"/>
            <a:r>
              <a:rPr lang="de-DE" dirty="0" err="1" smtClean="0"/>
              <a:t>halbzahliger</a:t>
            </a:r>
            <a:r>
              <a:rPr lang="de-DE" dirty="0" smtClean="0"/>
              <a:t> Spin </a:t>
            </a:r>
          </a:p>
          <a:p>
            <a:pPr marL="142875" indent="0">
              <a:buNone/>
            </a:pPr>
            <a:endParaRPr lang="de-DE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677712"/>
              </p:ext>
            </p:extLst>
          </p:nvPr>
        </p:nvGraphicFramePr>
        <p:xfrm>
          <a:off x="359792" y="4141460"/>
          <a:ext cx="9433048" cy="298595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88232"/>
                <a:gridCol w="1080120"/>
                <a:gridCol w="1440160"/>
                <a:gridCol w="1584176"/>
                <a:gridCol w="3240360"/>
              </a:tblGrid>
              <a:tr h="53285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Wechselwirkung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relative </a:t>
                      </a:r>
                      <a:r>
                        <a:rPr lang="en-US" dirty="0" err="1" smtClean="0"/>
                        <a:t>Stärke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Reichweite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Kraftteilchen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Wirkung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stark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-15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  <a:r>
                        <a:rPr lang="en-US" dirty="0" err="1" smtClean="0"/>
                        <a:t>Gluonen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Kernkraft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Zusammenhalt</a:t>
                      </a:r>
                      <a:r>
                        <a:rPr lang="en-US" baseline="0" dirty="0" smtClean="0"/>
                        <a:t> von </a:t>
                      </a:r>
                      <a:r>
                        <a:rPr lang="en-US" baseline="0" dirty="0" err="1" smtClean="0"/>
                        <a:t>Protonen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Neutronen</a:t>
                      </a:r>
                      <a:r>
                        <a:rPr lang="en-US" baseline="0" dirty="0" smtClean="0"/>
                        <a:t> etc.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elektro-magnetisch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∞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Elektrizität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Magnetismus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Licht</a:t>
                      </a:r>
                      <a:endParaRPr lang="en-US" baseline="0" dirty="0" smtClean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schwach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-18</a:t>
                      </a:r>
                      <a:r>
                        <a:rPr lang="en-US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W</a:t>
                      </a:r>
                      <a:r>
                        <a:rPr lang="en-US" baseline="30000" dirty="0" smtClean="0"/>
                        <a:t>–</a:t>
                      </a:r>
                      <a:r>
                        <a:rPr lang="en-US" baseline="0" dirty="0" smtClean="0"/>
                        <a:t>,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Radioaktivität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Zerfälle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Gravitation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-38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∞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“Graviton”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Schwerkraft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771" y="2466429"/>
            <a:ext cx="3656013" cy="103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09159" y="1907629"/>
            <a:ext cx="1036637" cy="19526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00FF"/>
                </a:solidFill>
                <a:latin typeface="Luxi Sans" charset="0"/>
              </a:rPr>
              <a:t> Kraftteilchen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950271" y="3728590"/>
            <a:ext cx="1216025" cy="1952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Materieteilchen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037834" y="3728590"/>
            <a:ext cx="1216025" cy="1952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Materieteilchen 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>
            <a:off x="6526534" y="3342729"/>
            <a:ext cx="231775" cy="30480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8112446" y="3342729"/>
            <a:ext cx="228600" cy="30480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7248846" y="2117179"/>
            <a:ext cx="228600" cy="307975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1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/>
          <p:cNvSpPr/>
          <p:nvPr/>
        </p:nvSpPr>
        <p:spPr>
          <a:xfrm>
            <a:off x="4968304" y="2675348"/>
            <a:ext cx="5071684" cy="48489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Nachweis</a:t>
            </a:r>
            <a:r>
              <a:rPr lang="en-US" dirty="0" smtClean="0"/>
              <a:t> des Gluons 1979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PETRA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 am DESY/Hamburg</a:t>
            </a:r>
          </a:p>
          <a:p>
            <a:pPr lvl="1"/>
            <a:r>
              <a:rPr lang="en-US" dirty="0" err="1" smtClean="0"/>
              <a:t>Erzeugung</a:t>
            </a:r>
            <a:r>
              <a:rPr lang="en-US" dirty="0" smtClean="0"/>
              <a:t> von Quark – Antiquark </a:t>
            </a:r>
            <a:r>
              <a:rPr lang="en-US" dirty="0" err="1" smtClean="0"/>
              <a:t>Paaren</a:t>
            </a:r>
            <a:r>
              <a:rPr lang="en-US" dirty="0" smtClean="0"/>
              <a:t> (2 Jets)</a:t>
            </a:r>
          </a:p>
          <a:p>
            <a:r>
              <a:rPr lang="en-US" dirty="0" err="1" smtClean="0"/>
              <a:t>Abstrahlung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Gluons </a:t>
            </a:r>
            <a:r>
              <a:rPr lang="en-US" dirty="0" err="1" smtClean="0"/>
              <a:t>erzeugt</a:t>
            </a:r>
            <a:r>
              <a:rPr lang="en-US" dirty="0" smtClean="0"/>
              <a:t> 3. Jet</a:t>
            </a:r>
            <a:endParaRPr lang="en-US" dirty="0"/>
          </a:p>
        </p:txBody>
      </p:sp>
      <p:sp>
        <p:nvSpPr>
          <p:cNvPr id="17" name="object 2"/>
          <p:cNvSpPr txBox="1"/>
          <p:nvPr/>
        </p:nvSpPr>
        <p:spPr>
          <a:xfrm>
            <a:off x="952915" y="5780485"/>
            <a:ext cx="2324735" cy="8874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u="heavy" spc="65" dirty="0" smtClean="0">
                <a:solidFill>
                  <a:srgbClr val="000000"/>
                </a:solidFill>
                <a:latin typeface="+mn-lt"/>
                <a:cs typeface="Tahoma"/>
              </a:rPr>
              <a:t>#</a:t>
            </a:r>
            <a:r>
              <a:rPr lang="en-US" sz="2700" u="heavy" spc="65" dirty="0" smtClean="0">
                <a:solidFill>
                  <a:srgbClr val="000000"/>
                </a:solidFill>
                <a:latin typeface="+mn-lt"/>
                <a:cs typeface="Tahoma"/>
              </a:rPr>
              <a:t> </a:t>
            </a:r>
            <a:r>
              <a:rPr sz="2700" u="heavy" spc="65" dirty="0" smtClean="0">
                <a:solidFill>
                  <a:srgbClr val="000000"/>
                </a:solidFill>
                <a:latin typeface="+mn-lt"/>
                <a:cs typeface="Tahoma"/>
              </a:rPr>
              <a:t>3</a:t>
            </a:r>
            <a:r>
              <a:rPr sz="2700" u="heavy" spc="-80" dirty="0" smtClean="0">
                <a:solidFill>
                  <a:srgbClr val="000000"/>
                </a:solidFill>
                <a:latin typeface="+mn-lt"/>
                <a:cs typeface="Times New Roman"/>
              </a:rPr>
              <a:t> </a:t>
            </a:r>
            <a:r>
              <a:rPr sz="2700" u="heavy" spc="-90" dirty="0">
                <a:solidFill>
                  <a:srgbClr val="000000"/>
                </a:solidFill>
                <a:latin typeface="+mn-lt"/>
                <a:cs typeface="Meiryo"/>
              </a:rPr>
              <a:t>−</a:t>
            </a:r>
            <a:r>
              <a:rPr sz="2700" u="heavy" spc="-80" dirty="0">
                <a:solidFill>
                  <a:srgbClr val="000000"/>
                </a:solidFill>
                <a:latin typeface="+mn-lt"/>
                <a:cs typeface="Times New Roman"/>
              </a:rPr>
              <a:t> </a:t>
            </a:r>
            <a:r>
              <a:rPr sz="2700" u="heavy" spc="50" dirty="0">
                <a:solidFill>
                  <a:srgbClr val="000000"/>
                </a:solidFill>
                <a:latin typeface="+mn-lt"/>
                <a:cs typeface="Tahoma"/>
              </a:rPr>
              <a:t>j</a:t>
            </a:r>
            <a:r>
              <a:rPr sz="2700" u="heavy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u="heavy" spc="140" dirty="0">
                <a:solidFill>
                  <a:srgbClr val="000000"/>
                </a:solidFill>
                <a:latin typeface="+mn-lt"/>
                <a:cs typeface="Tahoma"/>
              </a:rPr>
              <a:t>t</a:t>
            </a:r>
            <a:r>
              <a:rPr sz="2700" u="heavy" spc="95" dirty="0">
                <a:solidFill>
                  <a:srgbClr val="000000"/>
                </a:solidFill>
                <a:latin typeface="+mn-lt"/>
                <a:cs typeface="Times New Roman"/>
              </a:rPr>
              <a:t> </a:t>
            </a:r>
            <a:r>
              <a:rPr sz="2700" u="heavy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u="heavy" spc="25" dirty="0">
                <a:solidFill>
                  <a:srgbClr val="000000"/>
                </a:solidFill>
                <a:latin typeface="+mn-lt"/>
                <a:cs typeface="Tahoma"/>
              </a:rPr>
              <a:t>v</a:t>
            </a:r>
            <a:r>
              <a:rPr sz="2700" u="heavy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u="heavy" spc="-80" dirty="0">
                <a:solidFill>
                  <a:srgbClr val="000000"/>
                </a:solidFill>
                <a:latin typeface="+mn-lt"/>
                <a:cs typeface="Tahoma"/>
              </a:rPr>
              <a:t>n</a:t>
            </a:r>
            <a:r>
              <a:rPr sz="2700" u="heavy" spc="135" dirty="0">
                <a:solidFill>
                  <a:srgbClr val="000000"/>
                </a:solidFill>
                <a:latin typeface="+mn-lt"/>
                <a:cs typeface="Tahoma"/>
              </a:rPr>
              <a:t>t</a:t>
            </a:r>
            <a:r>
              <a:rPr sz="2700" u="heavy" spc="-145" dirty="0">
                <a:solidFill>
                  <a:srgbClr val="000000"/>
                </a:solidFill>
                <a:latin typeface="+mn-lt"/>
                <a:cs typeface="Tahoma"/>
              </a:rPr>
              <a:t>s</a:t>
            </a:r>
            <a:endParaRPr sz="2700" dirty="0">
              <a:solidFill>
                <a:srgbClr val="000000"/>
              </a:solidFill>
              <a:latin typeface="+mn-lt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sz="2700" spc="65" dirty="0" smtClean="0">
                <a:solidFill>
                  <a:srgbClr val="000000"/>
                </a:solidFill>
                <a:latin typeface="+mn-lt"/>
                <a:cs typeface="Tahoma"/>
              </a:rPr>
              <a:t>#</a:t>
            </a:r>
            <a:r>
              <a:rPr lang="en-US" sz="2700" spc="65" dirty="0" smtClean="0">
                <a:solidFill>
                  <a:srgbClr val="000000"/>
                </a:solidFill>
                <a:latin typeface="+mn-lt"/>
                <a:cs typeface="Tahoma"/>
              </a:rPr>
              <a:t> </a:t>
            </a:r>
            <a:r>
              <a:rPr sz="2700" spc="65" dirty="0" smtClean="0">
                <a:solidFill>
                  <a:srgbClr val="000000"/>
                </a:solidFill>
                <a:latin typeface="+mn-lt"/>
                <a:cs typeface="Tahoma"/>
              </a:rPr>
              <a:t>2</a:t>
            </a:r>
            <a:r>
              <a:rPr sz="2700" spc="-250" dirty="0" smtClean="0">
                <a:solidFill>
                  <a:srgbClr val="000000"/>
                </a:solidFill>
                <a:latin typeface="+mn-lt"/>
                <a:cs typeface="Tahoma"/>
              </a:rPr>
              <a:t> </a:t>
            </a:r>
            <a:r>
              <a:rPr sz="2700" spc="-90" dirty="0" smtClean="0">
                <a:solidFill>
                  <a:srgbClr val="000000"/>
                </a:solidFill>
                <a:latin typeface="+mn-lt"/>
                <a:cs typeface="Meiryo"/>
              </a:rPr>
              <a:t>−</a:t>
            </a:r>
            <a:r>
              <a:rPr sz="2700" spc="-320" dirty="0" smtClean="0">
                <a:solidFill>
                  <a:srgbClr val="000000"/>
                </a:solidFill>
                <a:latin typeface="+mn-lt"/>
                <a:cs typeface="Meiryo"/>
              </a:rPr>
              <a:t> </a:t>
            </a:r>
            <a:r>
              <a:rPr sz="2700" spc="50" dirty="0">
                <a:solidFill>
                  <a:srgbClr val="000000"/>
                </a:solidFill>
                <a:latin typeface="+mn-lt"/>
                <a:cs typeface="Tahoma"/>
              </a:rPr>
              <a:t>j</a:t>
            </a:r>
            <a:r>
              <a:rPr sz="2700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spc="140" dirty="0">
                <a:solidFill>
                  <a:srgbClr val="000000"/>
                </a:solidFill>
                <a:latin typeface="+mn-lt"/>
                <a:cs typeface="Tahoma"/>
              </a:rPr>
              <a:t>t</a:t>
            </a:r>
            <a:r>
              <a:rPr sz="2700" spc="-75" dirty="0">
                <a:solidFill>
                  <a:srgbClr val="000000"/>
                </a:solidFill>
                <a:latin typeface="+mn-lt"/>
                <a:cs typeface="Tahoma"/>
              </a:rPr>
              <a:t> </a:t>
            </a:r>
            <a:r>
              <a:rPr sz="2700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spc="25" dirty="0">
                <a:solidFill>
                  <a:srgbClr val="000000"/>
                </a:solidFill>
                <a:latin typeface="+mn-lt"/>
                <a:cs typeface="Tahoma"/>
              </a:rPr>
              <a:t>v</a:t>
            </a:r>
            <a:r>
              <a:rPr sz="2700" spc="-229" dirty="0">
                <a:solidFill>
                  <a:srgbClr val="000000"/>
                </a:solidFill>
                <a:latin typeface="+mn-lt"/>
                <a:cs typeface="Tahoma"/>
              </a:rPr>
              <a:t>e</a:t>
            </a:r>
            <a:r>
              <a:rPr sz="2700" spc="-80" dirty="0">
                <a:solidFill>
                  <a:srgbClr val="000000"/>
                </a:solidFill>
                <a:latin typeface="+mn-lt"/>
                <a:cs typeface="Tahoma"/>
              </a:rPr>
              <a:t>n</a:t>
            </a:r>
            <a:r>
              <a:rPr sz="2700" spc="135" dirty="0">
                <a:solidFill>
                  <a:srgbClr val="000000"/>
                </a:solidFill>
                <a:latin typeface="+mn-lt"/>
                <a:cs typeface="Tahoma"/>
              </a:rPr>
              <a:t>t</a:t>
            </a:r>
            <a:r>
              <a:rPr sz="2700" spc="-145" dirty="0">
                <a:solidFill>
                  <a:srgbClr val="000000"/>
                </a:solidFill>
                <a:latin typeface="+mn-lt"/>
                <a:cs typeface="Tahoma"/>
              </a:rPr>
              <a:t>s</a:t>
            </a:r>
            <a:endParaRPr sz="2700" dirty="0">
              <a:solidFill>
                <a:srgbClr val="000000"/>
              </a:solidFill>
              <a:latin typeface="+mn-lt"/>
              <a:cs typeface="Tahoma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3477922" y="6015650"/>
            <a:ext cx="1281430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71805" algn="l"/>
              </a:tabLst>
            </a:pPr>
            <a:r>
              <a:rPr sz="2700" spc="-90" dirty="0">
                <a:solidFill>
                  <a:srgbClr val="000000"/>
                </a:solidFill>
                <a:latin typeface="+mn-lt"/>
                <a:cs typeface="Meiryo"/>
              </a:rPr>
              <a:t>∼	</a:t>
            </a:r>
            <a:r>
              <a:rPr sz="2700" spc="175" dirty="0">
                <a:solidFill>
                  <a:srgbClr val="000000"/>
                </a:solidFill>
                <a:latin typeface="+mn-lt"/>
                <a:cs typeface="Arial"/>
              </a:rPr>
              <a:t>α</a:t>
            </a:r>
            <a:r>
              <a:rPr sz="2850" spc="202" baseline="-11695" dirty="0">
                <a:solidFill>
                  <a:srgbClr val="000000"/>
                </a:solidFill>
                <a:latin typeface="+mn-lt"/>
                <a:cs typeface="Bookman Old Style"/>
              </a:rPr>
              <a:t>s</a:t>
            </a:r>
            <a:r>
              <a:rPr sz="2700" dirty="0">
                <a:solidFill>
                  <a:srgbClr val="000000"/>
                </a:solidFill>
                <a:latin typeface="+mn-lt"/>
                <a:cs typeface="Tahoma"/>
              </a:rPr>
              <a:t>(</a:t>
            </a:r>
            <a:r>
              <a:rPr sz="2700" spc="-55" dirty="0">
                <a:solidFill>
                  <a:srgbClr val="000000"/>
                </a:solidFill>
                <a:latin typeface="+mn-lt"/>
                <a:cs typeface="Lucida Sans"/>
              </a:rPr>
              <a:t>s</a:t>
            </a:r>
            <a:r>
              <a:rPr sz="2700" spc="10" dirty="0">
                <a:solidFill>
                  <a:srgbClr val="000000"/>
                </a:solidFill>
                <a:latin typeface="+mn-lt"/>
                <a:cs typeface="Tahoma"/>
              </a:rPr>
              <a:t>)</a:t>
            </a:r>
            <a:endParaRPr sz="2700" dirty="0">
              <a:solidFill>
                <a:srgbClr val="000000"/>
              </a:solidFill>
              <a:latin typeface="+mn-lt"/>
              <a:cs typeface="Tahoma"/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8280672" y="2867218"/>
            <a:ext cx="1728192" cy="516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800" spc="-15" dirty="0">
                <a:solidFill>
                  <a:srgbClr val="000000"/>
                </a:solidFill>
                <a:latin typeface="+mn-lt"/>
                <a:cs typeface="Comic Sans MS"/>
              </a:rPr>
              <a:t>3-</a:t>
            </a:r>
            <a:r>
              <a:rPr sz="1800" spc="-5" dirty="0">
                <a:solidFill>
                  <a:srgbClr val="000000"/>
                </a:solidFill>
                <a:latin typeface="+mn-lt"/>
                <a:cs typeface="Comic Sans MS"/>
              </a:rPr>
              <a:t>je</a:t>
            </a:r>
            <a:r>
              <a:rPr sz="1800" dirty="0">
                <a:solidFill>
                  <a:srgbClr val="000000"/>
                </a:solidFill>
                <a:latin typeface="+mn-lt"/>
                <a:cs typeface="Comic Sans MS"/>
              </a:rPr>
              <a:t>t </a:t>
            </a:r>
            <a:r>
              <a:rPr sz="1800" dirty="0" smtClean="0">
                <a:solidFill>
                  <a:srgbClr val="000000"/>
                </a:solidFill>
                <a:latin typeface="+mn-lt"/>
                <a:cs typeface="Comic Sans MS"/>
              </a:rPr>
              <a:t>event</a:t>
            </a:r>
            <a:endParaRPr lang="en-US" sz="1800" dirty="0" smtClean="0">
              <a:solidFill>
                <a:srgbClr val="000000"/>
              </a:solidFill>
              <a:latin typeface="+mn-lt"/>
              <a:cs typeface="Comic Sans MS"/>
            </a:endParaRPr>
          </a:p>
          <a:p>
            <a:pPr marL="12700" marR="5080">
              <a:lnSpc>
                <a:spcPts val="2000"/>
              </a:lnSpc>
            </a:pPr>
            <a:r>
              <a:rPr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[</a:t>
            </a:r>
            <a:r>
              <a:rPr lang="en-US"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JADE Detektor</a:t>
            </a:r>
            <a:r>
              <a:rPr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]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0" name="object 8"/>
          <p:cNvSpPr/>
          <p:nvPr/>
        </p:nvSpPr>
        <p:spPr>
          <a:xfrm>
            <a:off x="822925" y="2971800"/>
            <a:ext cx="4397375" cy="2374900"/>
          </a:xfrm>
          <a:custGeom>
            <a:avLst/>
            <a:gdLst/>
            <a:ahLst/>
            <a:cxnLst/>
            <a:rect l="l" t="t" r="r" b="b"/>
            <a:pathLst>
              <a:path w="4397375" h="2374900">
                <a:moveTo>
                  <a:pt x="0" y="2374900"/>
                </a:moveTo>
                <a:lnTo>
                  <a:pt x="4396774" y="2374900"/>
                </a:lnTo>
                <a:lnTo>
                  <a:pt x="4396774" y="0"/>
                </a:lnTo>
                <a:lnTo>
                  <a:pt x="0" y="0"/>
                </a:lnTo>
                <a:lnTo>
                  <a:pt x="0" y="2374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object 9"/>
          <p:cNvSpPr/>
          <p:nvPr/>
        </p:nvSpPr>
        <p:spPr>
          <a:xfrm>
            <a:off x="1437189" y="3091593"/>
            <a:ext cx="3636404" cy="2130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object 10"/>
          <p:cNvSpPr txBox="1"/>
          <p:nvPr/>
        </p:nvSpPr>
        <p:spPr>
          <a:xfrm>
            <a:off x="1079872" y="3131765"/>
            <a:ext cx="47042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22" baseline="-20833" dirty="0">
                <a:solidFill>
                  <a:srgbClr val="000000"/>
                </a:solidFill>
                <a:latin typeface="+mn-lt"/>
                <a:cs typeface="Comic Sans MS"/>
              </a:rPr>
              <a:t>e</a:t>
            </a:r>
            <a:r>
              <a:rPr sz="1600" spc="-15" dirty="0">
                <a:solidFill>
                  <a:srgbClr val="000000"/>
                </a:solidFill>
                <a:latin typeface="+mn-lt"/>
                <a:cs typeface="Comic Sans MS"/>
              </a:rPr>
              <a:t>+</a:t>
            </a:r>
            <a:endParaRPr sz="16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1079872" y="4629535"/>
            <a:ext cx="360039" cy="374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22" baseline="-20833" dirty="0">
                <a:solidFill>
                  <a:srgbClr val="000000"/>
                </a:solidFill>
                <a:latin typeface="+mn-lt"/>
                <a:cs typeface="Comic Sans MS"/>
              </a:rPr>
              <a:t>e</a:t>
            </a:r>
            <a:r>
              <a:rPr sz="1600" spc="-10" dirty="0">
                <a:solidFill>
                  <a:srgbClr val="000000"/>
                </a:solidFill>
                <a:latin typeface="+mn-lt"/>
                <a:cs typeface="Comic Sans MS"/>
              </a:rPr>
              <a:t>-</a:t>
            </a:r>
            <a:endParaRPr sz="16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4" name="object 12"/>
          <p:cNvSpPr txBox="1"/>
          <p:nvPr/>
        </p:nvSpPr>
        <p:spPr>
          <a:xfrm>
            <a:off x="4617784" y="5075981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+mn-lt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5" name="object 13"/>
          <p:cNvSpPr txBox="1"/>
          <p:nvPr/>
        </p:nvSpPr>
        <p:spPr>
          <a:xfrm>
            <a:off x="5193848" y="3646854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+mn-lt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6" name="object 14"/>
          <p:cNvSpPr txBox="1"/>
          <p:nvPr/>
        </p:nvSpPr>
        <p:spPr>
          <a:xfrm>
            <a:off x="4608264" y="2771725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+mn-lt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sp>
        <p:nvSpPr>
          <p:cNvPr id="27" name="object 15"/>
          <p:cNvSpPr txBox="1"/>
          <p:nvPr/>
        </p:nvSpPr>
        <p:spPr>
          <a:xfrm>
            <a:off x="3323356" y="3276858"/>
            <a:ext cx="34880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 smtClean="0">
                <a:solidFill>
                  <a:schemeClr val="tx1"/>
                </a:solidFill>
                <a:latin typeface="+mn-lt"/>
                <a:cs typeface="Comic Sans MS"/>
              </a:rPr>
              <a:t>α</a:t>
            </a:r>
            <a:r>
              <a:rPr sz="2400" spc="-15" baseline="-8680" dirty="0" smtClean="0">
                <a:solidFill>
                  <a:schemeClr val="tx1"/>
                </a:solidFill>
                <a:latin typeface="+mn-lt"/>
                <a:cs typeface="Comic Sans MS"/>
              </a:rPr>
              <a:t>s</a:t>
            </a:r>
            <a:endParaRPr sz="2400" baseline="-8680" dirty="0">
              <a:solidFill>
                <a:schemeClr val="tx1"/>
              </a:solidFill>
              <a:latin typeface="+mn-lt"/>
              <a:cs typeface="Comic Sans MS"/>
            </a:endParaRPr>
          </a:p>
        </p:txBody>
      </p:sp>
      <p:sp>
        <p:nvSpPr>
          <p:cNvPr id="28" name="object 16"/>
          <p:cNvSpPr txBox="1"/>
          <p:nvPr/>
        </p:nvSpPr>
        <p:spPr>
          <a:xfrm>
            <a:off x="2705100" y="4288432"/>
            <a:ext cx="318988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00"/>
                </a:solidFill>
                <a:latin typeface="Symbol"/>
                <a:cs typeface="Symbol"/>
              </a:rPr>
              <a:t>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672176" y="3707829"/>
            <a:ext cx="180000" cy="180000"/>
          </a:xfrm>
          <a:prstGeom prst="ellipse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36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Kopplungsstärke</a:t>
            </a:r>
            <a:endParaRPr lang="en-US" alt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Die </a:t>
            </a:r>
            <a:r>
              <a:rPr lang="en-US" altLang="en-US" dirty="0" err="1" smtClean="0"/>
              <a:t>Stärken</a:t>
            </a:r>
            <a:r>
              <a:rPr lang="en-US" altLang="en-US" dirty="0" smtClean="0"/>
              <a:t> der </a:t>
            </a:r>
            <a:r>
              <a:rPr lang="en-US" altLang="en-US" dirty="0" err="1" smtClean="0"/>
              <a:t>Wechselwirkungen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Kopplungsstärke</a:t>
            </a:r>
            <a:r>
              <a:rPr lang="en-US" altLang="en-US" dirty="0" smtClean="0"/>
              <a:t>) </a:t>
            </a:r>
            <a:r>
              <a:rPr lang="en-US" altLang="en-US" dirty="0" err="1" smtClean="0"/>
              <a:t>sind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nicht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konstant</a:t>
            </a:r>
            <a:r>
              <a:rPr lang="en-US" altLang="en-US" dirty="0" smtClean="0"/>
              <a:t>!</a:t>
            </a:r>
          </a:p>
          <a:p>
            <a:pPr lvl="1"/>
            <a:r>
              <a:rPr lang="en-US" altLang="en-US" dirty="0" err="1" smtClean="0"/>
              <a:t>Kopplungsstärken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sind</a:t>
            </a:r>
            <a:r>
              <a:rPr lang="en-US" altLang="en-US" dirty="0" smtClean="0"/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energieabh</a:t>
            </a:r>
            <a:r>
              <a:rPr lang="de-DE" altLang="en-US" dirty="0" err="1" smtClean="0">
                <a:solidFill>
                  <a:srgbClr val="FF0000"/>
                </a:solidFill>
              </a:rPr>
              <a:t>ängig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lvl="2"/>
            <a:r>
              <a:rPr lang="en-US" altLang="en-US" dirty="0" err="1" smtClean="0"/>
              <a:t>Kopplungsstärke</a:t>
            </a:r>
            <a:r>
              <a:rPr lang="en-US" altLang="en-US" dirty="0" smtClean="0"/>
              <a:t> der </a:t>
            </a:r>
            <a:r>
              <a:rPr lang="en-US" altLang="en-US" dirty="0" err="1" smtClean="0"/>
              <a:t>elektro-magnetischen</a:t>
            </a:r>
            <a:r>
              <a:rPr lang="en-US" altLang="en-US" dirty="0" smtClean="0"/>
              <a:t> WW f</a:t>
            </a:r>
            <a:r>
              <a:rPr lang="de-DE" altLang="en-US" dirty="0" err="1" smtClean="0"/>
              <a:t>ür</a:t>
            </a:r>
            <a:r>
              <a:rPr lang="de-DE" altLang="en-US" dirty="0" smtClean="0"/>
              <a:t> kleine E („Feinstruktur</a:t>
            </a:r>
            <a:r>
              <a:rPr lang="de-DE" altLang="en-US" i="1" dirty="0" smtClean="0">
                <a:solidFill>
                  <a:srgbClr val="FF0000"/>
                </a:solidFill>
              </a:rPr>
              <a:t>konstante</a:t>
            </a:r>
            <a:r>
              <a:rPr lang="de-DE" altLang="en-US" dirty="0" smtClean="0"/>
              <a:t>“)</a:t>
            </a:r>
          </a:p>
          <a:p>
            <a:pPr lvl="2"/>
            <a:endParaRPr lang="de-DE" altLang="en-US" dirty="0"/>
          </a:p>
          <a:p>
            <a:pPr lvl="2"/>
            <a:endParaRPr lang="de-DE" altLang="en-US" dirty="0" smtClean="0"/>
          </a:p>
          <a:p>
            <a:pPr lvl="2"/>
            <a:endParaRPr lang="de-DE" altLang="en-US" dirty="0"/>
          </a:p>
          <a:p>
            <a:pPr lvl="2"/>
            <a:r>
              <a:rPr lang="de-DE" altLang="en-US" dirty="0" smtClean="0"/>
              <a:t>gemessenes </a:t>
            </a:r>
            <a:r>
              <a:rPr lang="de-DE" altLang="en-US" dirty="0" smtClean="0">
                <a:solidFill>
                  <a:srgbClr val="FF0000"/>
                </a:solidFill>
              </a:rPr>
              <a:t>„</a:t>
            </a:r>
            <a:r>
              <a:rPr lang="de-DE" altLang="en-US" dirty="0" err="1" smtClean="0">
                <a:solidFill>
                  <a:srgbClr val="FF0000"/>
                </a:solidFill>
              </a:rPr>
              <a:t>running</a:t>
            </a:r>
            <a:r>
              <a:rPr lang="de-DE" altLang="en-US" dirty="0" smtClean="0">
                <a:solidFill>
                  <a:srgbClr val="FF0000"/>
                </a:solidFill>
              </a:rPr>
              <a:t>“ </a:t>
            </a:r>
            <a:r>
              <a:rPr lang="el-GR" altLang="en-US" dirty="0" smtClean="0">
                <a:solidFill>
                  <a:srgbClr val="FF0000"/>
                </a:solidFill>
              </a:rPr>
              <a:t>α</a:t>
            </a:r>
            <a:r>
              <a:rPr lang="en-US" altLang="en-US" baseline="-25000" dirty="0" smtClean="0">
                <a:solidFill>
                  <a:srgbClr val="FF0000"/>
                </a:solidFill>
              </a:rPr>
              <a:t>s</a:t>
            </a:r>
            <a:r>
              <a:rPr lang="en-US" altLang="en-US" dirty="0" smtClean="0"/>
              <a:t> der </a:t>
            </a:r>
            <a:r>
              <a:rPr lang="en-US" altLang="en-US" dirty="0" err="1" smtClean="0"/>
              <a:t>starken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Wechselwirkung</a:t>
            </a:r>
            <a:endParaRPr lang="en-US" altLang="en-US" baseline="-25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488" y="2998105"/>
            <a:ext cx="3063854" cy="222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266" y="4227359"/>
            <a:ext cx="4246110" cy="2864846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80472" y="6074692"/>
            <a:ext cx="2952328" cy="29743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  <a:sym typeface="Wingdings" panose="05000000000000000000" pitchFamily="2" charset="2"/>
              </a:rPr>
              <a:t>  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Vakuumfluktuationen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44686" y="5580037"/>
            <a:ext cx="1503938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+mn-lt"/>
              </a:rPr>
              <a:t>Ursache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:</a:t>
            </a:r>
            <a:endParaRPr lang="en-GB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8" name="Picture 7" descr="alpha_e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" t="-2" r="40859" b="85541"/>
          <a:stretch/>
        </p:blipFill>
        <p:spPr>
          <a:xfrm>
            <a:off x="1829224" y="2861829"/>
            <a:ext cx="4219200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15-08-selfintera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0" t="70850" r="3796" b="1540"/>
          <a:stretch/>
        </p:blipFill>
        <p:spPr>
          <a:xfrm>
            <a:off x="4968304" y="6444133"/>
            <a:ext cx="1901010" cy="817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Vakuumfluktuationen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Vakuum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leer!</a:t>
            </a:r>
          </a:p>
          <a:p>
            <a:pPr lvl="1"/>
            <a:r>
              <a:rPr lang="en-US" dirty="0" err="1" smtClean="0"/>
              <a:t>Heisenberg’sche</a:t>
            </a:r>
            <a:r>
              <a:rPr lang="en-US" dirty="0" smtClean="0"/>
              <a:t> </a:t>
            </a:r>
            <a:r>
              <a:rPr lang="en-US" dirty="0" err="1" smtClean="0"/>
              <a:t>Unschärferelation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0000FF"/>
                </a:solidFill>
              </a:rPr>
              <a:t>Δx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Δp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≥ </a:t>
            </a:r>
            <a:r>
              <a:rPr lang="en-US" i="1" dirty="0" smtClean="0">
                <a:solidFill>
                  <a:srgbClr val="0000FF"/>
                </a:solidFill>
              </a:rPr>
              <a:t>h</a:t>
            </a:r>
          </a:p>
          <a:p>
            <a:pPr lvl="2"/>
            <a:r>
              <a:rPr lang="en-US" dirty="0" smtClean="0"/>
              <a:t>Ort und </a:t>
            </a:r>
            <a:r>
              <a:rPr lang="en-US" dirty="0" err="1" smtClean="0"/>
              <a:t>Impuls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Teilchens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gleichzeitig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beliebiger</a:t>
            </a:r>
            <a:r>
              <a:rPr lang="en-US" dirty="0" smtClean="0"/>
              <a:t> </a:t>
            </a:r>
            <a:r>
              <a:rPr lang="en-US" dirty="0" err="1" smtClean="0"/>
              <a:t>Genauigkeit</a:t>
            </a:r>
            <a:r>
              <a:rPr lang="en-US" dirty="0" smtClean="0"/>
              <a:t> </a:t>
            </a:r>
            <a:r>
              <a:rPr lang="en-US" dirty="0" err="1" smtClean="0"/>
              <a:t>bestimmt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endParaRPr lang="en-US" dirty="0"/>
          </a:p>
          <a:p>
            <a:pPr lvl="1"/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ΔE </a:t>
            </a:r>
            <a:r>
              <a:rPr lang="en-US" dirty="0" err="1" smtClean="0">
                <a:solidFill>
                  <a:srgbClr val="FF0000"/>
                </a:solidFill>
              </a:rPr>
              <a:t>Δt</a:t>
            </a:r>
            <a:r>
              <a:rPr lang="en-US" dirty="0" smtClean="0">
                <a:solidFill>
                  <a:srgbClr val="FF0000"/>
                </a:solidFill>
              </a:rPr>
              <a:t> ≥ h</a:t>
            </a:r>
          </a:p>
          <a:p>
            <a:pPr lvl="2"/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kurze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Δt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die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ΔE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Vakuum</a:t>
            </a:r>
            <a:r>
              <a:rPr lang="en-US" dirty="0" smtClean="0"/>
              <a:t> “</a:t>
            </a:r>
            <a:r>
              <a:rPr lang="en-US" dirty="0" err="1" smtClean="0"/>
              <a:t>geborgt</a:t>
            </a:r>
            <a:r>
              <a:rPr lang="en-US" dirty="0" smtClean="0"/>
              <a:t>” </a:t>
            </a:r>
            <a:r>
              <a:rPr lang="en-US" dirty="0" err="1" smtClean="0"/>
              <a:t>werden</a:t>
            </a:r>
            <a:endParaRPr lang="en-US" dirty="0" smtClean="0"/>
          </a:p>
          <a:p>
            <a:r>
              <a:rPr lang="en-US" dirty="0" err="1" smtClean="0"/>
              <a:t>Ursache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kurzzeitig</a:t>
            </a:r>
            <a:r>
              <a:rPr lang="en-US" dirty="0" smtClean="0"/>
              <a:t> </a:t>
            </a:r>
            <a:r>
              <a:rPr lang="en-US" dirty="0" err="1" smtClean="0"/>
              <a:t>auftauchende</a:t>
            </a:r>
            <a:r>
              <a:rPr lang="en-US" dirty="0" smtClean="0"/>
              <a:t> &amp; </a:t>
            </a:r>
            <a:r>
              <a:rPr lang="en-US" dirty="0" err="1" smtClean="0"/>
              <a:t>verschwindende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– </a:t>
            </a:r>
            <a:r>
              <a:rPr lang="en-US" dirty="0" err="1" smtClean="0"/>
              <a:t>Antiteilchen</a:t>
            </a:r>
            <a:r>
              <a:rPr lang="en-US" dirty="0" smtClean="0"/>
              <a:t> </a:t>
            </a:r>
            <a:r>
              <a:rPr lang="en-US" dirty="0" err="1" smtClean="0"/>
              <a:t>Paare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Vakuum</a:t>
            </a:r>
            <a:endParaRPr lang="en-US" dirty="0" smtClean="0"/>
          </a:p>
          <a:p>
            <a:pPr lvl="1"/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Abschirmung</a:t>
            </a:r>
            <a:r>
              <a:rPr lang="en-US" dirty="0" smtClean="0"/>
              <a:t> der </a:t>
            </a:r>
            <a:r>
              <a:rPr lang="en-US" dirty="0" err="1" smtClean="0"/>
              <a:t>Elektronladung</a:t>
            </a:r>
            <a:endParaRPr lang="en-US" dirty="0" smtClean="0"/>
          </a:p>
          <a:p>
            <a:pPr lvl="1"/>
            <a:r>
              <a:rPr lang="en-US" dirty="0" err="1" smtClean="0"/>
              <a:t>Messbar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Casimir-Effekt</a:t>
            </a:r>
            <a:endParaRPr lang="en-US" dirty="0" smtClean="0"/>
          </a:p>
          <a:p>
            <a:pPr lvl="2"/>
            <a:r>
              <a:rPr lang="en-US" dirty="0" err="1"/>
              <a:t>ä</a:t>
            </a:r>
            <a:r>
              <a:rPr lang="en-US" dirty="0" err="1" smtClean="0"/>
              <a:t>ußerer</a:t>
            </a:r>
            <a:r>
              <a:rPr lang="en-US" dirty="0" smtClean="0"/>
              <a:t> </a:t>
            </a:r>
            <a:r>
              <a:rPr lang="en-US" dirty="0" err="1" smtClean="0"/>
              <a:t>Druck</a:t>
            </a:r>
            <a:r>
              <a:rPr lang="en-US" dirty="0" smtClean="0"/>
              <a:t> auf 2 </a:t>
            </a:r>
            <a:r>
              <a:rPr lang="en-US" dirty="0" err="1" smtClean="0"/>
              <a:t>Metallplatten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kleinem</a:t>
            </a:r>
            <a:r>
              <a:rPr lang="en-US" dirty="0" smtClean="0"/>
              <a:t> </a:t>
            </a:r>
            <a:r>
              <a:rPr lang="en-US" dirty="0" err="1" smtClean="0"/>
              <a:t>Abstand</a:t>
            </a:r>
            <a:endParaRPr lang="en-US" dirty="0" smtClean="0"/>
          </a:p>
          <a:p>
            <a:pPr lvl="2"/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Moden</a:t>
            </a:r>
            <a:r>
              <a:rPr lang="en-US" dirty="0" smtClean="0"/>
              <a:t> </a:t>
            </a:r>
            <a:r>
              <a:rPr lang="en-US" dirty="0" err="1" smtClean="0"/>
              <a:t>passen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die </a:t>
            </a:r>
            <a:r>
              <a:rPr lang="en-US" dirty="0" err="1" smtClean="0"/>
              <a:t>Platten</a:t>
            </a:r>
            <a:endParaRPr lang="en-US" dirty="0" smtClean="0"/>
          </a:p>
          <a:p>
            <a:pPr lvl="3"/>
            <a:r>
              <a:rPr lang="en-US" dirty="0" err="1" smtClean="0"/>
              <a:t>Wellencharakter</a:t>
            </a:r>
            <a:r>
              <a:rPr lang="en-US" dirty="0" smtClean="0"/>
              <a:t> der </a:t>
            </a:r>
            <a:r>
              <a:rPr lang="en-US" dirty="0" err="1" smtClean="0"/>
              <a:t>Teilchen</a:t>
            </a:r>
            <a:r>
              <a:rPr lang="en-US" dirty="0" smtClean="0"/>
              <a:t>!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Vakuum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kompliziert</a:t>
            </a:r>
            <a:r>
              <a:rPr lang="en-US" dirty="0" smtClean="0"/>
              <a:t>!</a:t>
            </a:r>
          </a:p>
          <a:p>
            <a:pPr lvl="2"/>
            <a:r>
              <a:rPr lang="en-US" dirty="0" err="1"/>
              <a:t>v</a:t>
            </a:r>
            <a:r>
              <a:rPr lang="en-US" dirty="0" err="1" smtClean="0"/>
              <a:t>iele</a:t>
            </a:r>
            <a:r>
              <a:rPr lang="en-US" dirty="0" smtClean="0"/>
              <a:t> </a:t>
            </a:r>
            <a:r>
              <a:rPr lang="en-US" dirty="0" err="1" smtClean="0"/>
              <a:t>zusätzliche</a:t>
            </a:r>
            <a:r>
              <a:rPr lang="en-US" dirty="0" smtClean="0"/>
              <a:t> </a:t>
            </a:r>
            <a:r>
              <a:rPr lang="en-US" dirty="0" err="1" smtClean="0"/>
              <a:t>Beiträge</a:t>
            </a:r>
            <a:r>
              <a:rPr lang="en-US" dirty="0" smtClean="0"/>
              <a:t>,													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Schleifen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36" y="4427909"/>
            <a:ext cx="2570976" cy="2570976"/>
          </a:xfrm>
          <a:prstGeom prst="rect">
            <a:avLst/>
          </a:prstGeom>
        </p:spPr>
      </p:pic>
      <p:pic>
        <p:nvPicPr>
          <p:cNvPr id="5" name="Picture 4" descr="I15-08-selfintera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2" t="21344" r="26249" b="45481"/>
          <a:stretch/>
        </p:blipFill>
        <p:spPr>
          <a:xfrm>
            <a:off x="5760392" y="4375651"/>
            <a:ext cx="864096" cy="84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9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"/>
          <p:cNvSpPr>
            <a:spLocks noChangeAspect="1"/>
          </p:cNvSpPr>
          <p:nvPr/>
        </p:nvSpPr>
        <p:spPr>
          <a:xfrm>
            <a:off x="5764373" y="2987749"/>
            <a:ext cx="4172483" cy="4225408"/>
          </a:xfrm>
          <a:prstGeom prst="rect">
            <a:avLst/>
          </a:pr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75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Neutrale</a:t>
            </a:r>
            <a:r>
              <a:rPr lang="en-US" dirty="0" smtClean="0"/>
              <a:t> </a:t>
            </a:r>
            <a:r>
              <a:rPr lang="en-US" dirty="0" err="1" smtClean="0"/>
              <a:t>Ströme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Indirekter</a:t>
            </a:r>
            <a:r>
              <a:rPr lang="en-US" dirty="0" smtClean="0"/>
              <a:t> </a:t>
            </a:r>
            <a:r>
              <a:rPr lang="en-US" dirty="0" err="1" smtClean="0"/>
              <a:t>Hinweis</a:t>
            </a:r>
            <a:r>
              <a:rPr lang="en-US" dirty="0" smtClean="0"/>
              <a:t> auf </a:t>
            </a:r>
            <a:r>
              <a:rPr lang="en-US" dirty="0" err="1" smtClean="0"/>
              <a:t>Existenz</a:t>
            </a:r>
            <a:r>
              <a:rPr lang="en-US" dirty="0" smtClean="0"/>
              <a:t> des Z</a:t>
            </a:r>
            <a:r>
              <a:rPr lang="en-US" baseline="30000" dirty="0" smtClean="0"/>
              <a:t>0</a:t>
            </a:r>
            <a:r>
              <a:rPr lang="en-US" dirty="0" smtClean="0"/>
              <a:t> am CERN 1973</a:t>
            </a:r>
          </a:p>
          <a:p>
            <a:pPr lvl="1"/>
            <a:r>
              <a:rPr lang="en-US" dirty="0" err="1" smtClean="0"/>
              <a:t>elastischer</a:t>
            </a:r>
            <a:r>
              <a:rPr lang="en-US" dirty="0" smtClean="0"/>
              <a:t> </a:t>
            </a:r>
            <a:r>
              <a:rPr lang="en-US" dirty="0" err="1" smtClean="0"/>
              <a:t>Stoß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Neutrinos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der </a:t>
            </a:r>
            <a:r>
              <a:rPr lang="en-US" dirty="0" err="1" smtClean="0"/>
              <a:t>Atomhülle</a:t>
            </a:r>
            <a:endParaRPr lang="en-US" dirty="0" smtClean="0"/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schwache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Wechselwirkung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Austausch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eines</a:t>
            </a:r>
            <a:r>
              <a:rPr lang="en-US" dirty="0" smtClean="0">
                <a:solidFill>
                  <a:srgbClr val="FF0000"/>
                </a:solidFill>
              </a:rPr>
              <a:t> Z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(“</a:t>
            </a:r>
            <a:r>
              <a:rPr lang="en-US" dirty="0" err="1" smtClean="0">
                <a:solidFill>
                  <a:srgbClr val="FF0000"/>
                </a:solidFill>
              </a:rPr>
              <a:t>schwaches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Licht</a:t>
            </a:r>
            <a:r>
              <a:rPr lang="en-US" dirty="0" smtClean="0">
                <a:solidFill>
                  <a:srgbClr val="FF0000"/>
                </a:solidFill>
              </a:rPr>
              <a:t>”)</a:t>
            </a:r>
            <a:endParaRPr lang="en-US" dirty="0"/>
          </a:p>
          <a:p>
            <a:pPr lvl="2"/>
            <a:r>
              <a:rPr lang="en-US" dirty="0" err="1" smtClean="0"/>
              <a:t>keine</a:t>
            </a:r>
            <a:r>
              <a:rPr lang="en-US" dirty="0" smtClean="0"/>
              <a:t> el.-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Wechselwirkung</a:t>
            </a:r>
            <a:r>
              <a:rPr lang="en-US" dirty="0" smtClean="0"/>
              <a:t>, </a:t>
            </a:r>
            <a:r>
              <a:rPr lang="en-US" dirty="0" err="1" smtClean="0"/>
              <a:t>kein</a:t>
            </a:r>
            <a:r>
              <a:rPr lang="en-US" dirty="0" smtClean="0"/>
              <a:t> </a:t>
            </a:r>
            <a:r>
              <a:rPr lang="en-US" dirty="0" err="1" smtClean="0"/>
              <a:t>Photonaustausch</a:t>
            </a:r>
            <a:endParaRPr lang="en-US" dirty="0" smtClean="0"/>
          </a:p>
          <a:p>
            <a:pPr marL="142875" indent="0">
              <a:buNone/>
            </a:pPr>
            <a:endParaRPr lang="en-US" dirty="0"/>
          </a:p>
        </p:txBody>
      </p:sp>
      <p:sp>
        <p:nvSpPr>
          <p:cNvPr id="5" name="Straight Connector 4"/>
          <p:cNvSpPr/>
          <p:nvPr/>
        </p:nvSpPr>
        <p:spPr>
          <a:xfrm>
            <a:off x="1852480" y="2965580"/>
            <a:ext cx="737280" cy="35856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V="1">
            <a:off x="2572480" y="2965580"/>
            <a:ext cx="737280" cy="35856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V="1">
            <a:off x="1852480" y="3901580"/>
            <a:ext cx="737280" cy="35856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2572480" y="3901580"/>
            <a:ext cx="737280" cy="35856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2579680" y="3324140"/>
            <a:ext cx="0" cy="594001"/>
          </a:xfrm>
          <a:prstGeom prst="line">
            <a:avLst/>
          </a:prstGeom>
          <a:noFill/>
          <a:ln w="36720">
            <a:solidFill>
              <a:srgbClr val="008000"/>
            </a:solidFill>
            <a:custDash>
              <a:ds d="0" sp="0"/>
            </a:custDash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79240" y="3999501"/>
            <a:ext cx="246240" cy="356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2400" b="0" i="0" u="none" strike="noStrike" baseline="3000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9240" y="3999501"/>
            <a:ext cx="246240" cy="356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2400" b="0" i="0" u="none" strike="noStrike" baseline="3000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5360" y="3424941"/>
            <a:ext cx="358728" cy="322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</a:t>
            </a:r>
            <a:r>
              <a:rPr lang="en-US" sz="2400" b="0" i="0" u="none" strike="noStrike" baseline="3000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0</a:t>
            </a:r>
          </a:p>
        </p:txBody>
      </p:sp>
      <p:sp>
        <p:nvSpPr>
          <p:cNvPr id="16" name="Straight Connector 15"/>
          <p:cNvSpPr/>
          <p:nvPr/>
        </p:nvSpPr>
        <p:spPr>
          <a:xfrm>
            <a:off x="5266376" y="5228662"/>
            <a:ext cx="389160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7272560" y="4606573"/>
            <a:ext cx="214920" cy="389160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52600" y="4261693"/>
            <a:ext cx="1820160" cy="245930"/>
          </a:xfrm>
          <a:prstGeom prst="rect">
            <a:avLst/>
          </a:prstGeom>
          <a:solidFill>
            <a:srgbClr val="FFFF00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400 MeV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Elektron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6838041" y="5018421"/>
            <a:ext cx="434519" cy="4176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925200" y="4590731"/>
            <a:ext cx="3285007" cy="2489903"/>
            <a:chOff x="925200" y="4281120"/>
            <a:chExt cx="3648240" cy="2765218"/>
          </a:xfrm>
        </p:grpSpPr>
        <p:sp>
          <p:nvSpPr>
            <p:cNvPr id="29" name="TextBox 28"/>
            <p:cNvSpPr txBox="1"/>
            <p:nvPr/>
          </p:nvSpPr>
          <p:spPr>
            <a:xfrm rot="5400000">
              <a:off x="4321080" y="6793978"/>
              <a:ext cx="387000" cy="1177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8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CERN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925200" y="4281120"/>
              <a:ext cx="3493080" cy="27431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" name="TextBox 30"/>
          <p:cNvSpPr txBox="1"/>
          <p:nvPr/>
        </p:nvSpPr>
        <p:spPr>
          <a:xfrm>
            <a:off x="986400" y="6733799"/>
            <a:ext cx="2757768" cy="24593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Gargamelle</a:t>
            </a:r>
            <a:r>
              <a:rPr lang="en-US" sz="16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Blasenk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ammer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810380" y="4984942"/>
            <a:ext cx="445956" cy="425296"/>
            <a:chOff x="4810380" y="4984942"/>
            <a:chExt cx="445956" cy="425296"/>
          </a:xfrm>
        </p:grpSpPr>
        <p:grpSp>
          <p:nvGrpSpPr>
            <p:cNvPr id="13" name="Group 12"/>
            <p:cNvGrpSpPr/>
            <p:nvPr/>
          </p:nvGrpSpPr>
          <p:grpSpPr>
            <a:xfrm>
              <a:off x="4896296" y="4984942"/>
              <a:ext cx="298440" cy="389402"/>
              <a:chOff x="4774320" y="5645160"/>
              <a:chExt cx="298440" cy="38940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774320" y="5645160"/>
                <a:ext cx="298440" cy="3894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-25000" dirty="0">
                  <a:ln>
                    <a:noFill/>
                  </a:ln>
                  <a:solidFill>
                    <a:srgbClr val="FF0000"/>
                  </a:solidFill>
                  <a:latin typeface="Standard Symbols L" pitchFamily="34"/>
                  <a:ea typeface="Standard Symbols L" pitchFamily="2"/>
                  <a:cs typeface="Standard Symbols L" pitchFamily="2"/>
                </a:endParaRPr>
              </a:p>
            </p:txBody>
          </p:sp>
          <p:sp>
            <p:nvSpPr>
              <p:cNvPr id="15" name="Straight Connector 14"/>
              <p:cNvSpPr/>
              <p:nvPr/>
            </p:nvSpPr>
            <p:spPr>
              <a:xfrm>
                <a:off x="4784759" y="5747760"/>
                <a:ext cx="122761" cy="0"/>
              </a:xfrm>
              <a:prstGeom prst="line">
                <a:avLst/>
              </a:prstGeom>
              <a:noFill/>
              <a:ln w="18360">
                <a:solidFill>
                  <a:srgbClr val="FF0000"/>
                </a:solidFill>
                <a:prstDash val="solid"/>
              </a:ln>
            </p:spPr>
            <p:txBody>
              <a:bodyPr vert="horz" lIns="9000" tIns="9000" rIns="9000" bIns="900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810380" y="5003973"/>
              <a:ext cx="445956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ν</a:t>
              </a:r>
              <a:r>
                <a:rPr lang="el-GR" baseline="-25000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μ</a:t>
              </a:r>
              <a:endParaRPr lang="en-GB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498012" y="2778477"/>
            <a:ext cx="445956" cy="425296"/>
            <a:chOff x="4810380" y="4984942"/>
            <a:chExt cx="445956" cy="425296"/>
          </a:xfrm>
        </p:grpSpPr>
        <p:grpSp>
          <p:nvGrpSpPr>
            <p:cNvPr id="34" name="Group 33"/>
            <p:cNvGrpSpPr/>
            <p:nvPr/>
          </p:nvGrpSpPr>
          <p:grpSpPr>
            <a:xfrm>
              <a:off x="4896296" y="4984942"/>
              <a:ext cx="298440" cy="389402"/>
              <a:chOff x="4774320" y="5645160"/>
              <a:chExt cx="298440" cy="389402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774320" y="5645160"/>
                <a:ext cx="298440" cy="3894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-25000" dirty="0">
                  <a:ln>
                    <a:noFill/>
                  </a:ln>
                  <a:solidFill>
                    <a:srgbClr val="FF0000"/>
                  </a:solidFill>
                  <a:latin typeface="Standard Symbols L" pitchFamily="34"/>
                  <a:ea typeface="Standard Symbols L" pitchFamily="2"/>
                  <a:cs typeface="Standard Symbols L" pitchFamily="2"/>
                </a:endParaRPr>
              </a:p>
            </p:txBody>
          </p:sp>
          <p:sp>
            <p:nvSpPr>
              <p:cNvPr id="37" name="Straight Connector 36"/>
              <p:cNvSpPr/>
              <p:nvPr/>
            </p:nvSpPr>
            <p:spPr>
              <a:xfrm>
                <a:off x="4784759" y="5747760"/>
                <a:ext cx="122761" cy="0"/>
              </a:xfrm>
              <a:prstGeom prst="line">
                <a:avLst/>
              </a:prstGeom>
              <a:noFill/>
              <a:ln w="18360">
                <a:solidFill>
                  <a:srgbClr val="FF0000"/>
                </a:solidFill>
                <a:prstDash val="solid"/>
              </a:ln>
            </p:spPr>
            <p:txBody>
              <a:bodyPr vert="horz" lIns="9000" tIns="9000" rIns="9000" bIns="900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810380" y="5003973"/>
              <a:ext cx="445956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ν</a:t>
              </a:r>
              <a:r>
                <a:rPr lang="el-GR" baseline="-25000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μ</a:t>
              </a:r>
              <a:endParaRPr lang="en-GB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312120" y="2771725"/>
            <a:ext cx="445956" cy="425296"/>
            <a:chOff x="4810380" y="4984942"/>
            <a:chExt cx="445956" cy="425296"/>
          </a:xfrm>
        </p:grpSpPr>
        <p:grpSp>
          <p:nvGrpSpPr>
            <p:cNvPr id="39" name="Group 38"/>
            <p:cNvGrpSpPr/>
            <p:nvPr/>
          </p:nvGrpSpPr>
          <p:grpSpPr>
            <a:xfrm>
              <a:off x="4896296" y="4984942"/>
              <a:ext cx="298440" cy="389402"/>
              <a:chOff x="4774320" y="5645160"/>
              <a:chExt cx="298440" cy="389402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774320" y="5645160"/>
                <a:ext cx="298440" cy="3894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-25000" dirty="0">
                  <a:ln>
                    <a:noFill/>
                  </a:ln>
                  <a:solidFill>
                    <a:srgbClr val="FF0000"/>
                  </a:solidFill>
                  <a:latin typeface="Standard Symbols L" pitchFamily="34"/>
                  <a:ea typeface="Standard Symbols L" pitchFamily="2"/>
                  <a:cs typeface="Standard Symbols L" pitchFamily="2"/>
                </a:endParaRPr>
              </a:p>
            </p:txBody>
          </p:sp>
          <p:sp>
            <p:nvSpPr>
              <p:cNvPr id="42" name="Straight Connector 41"/>
              <p:cNvSpPr/>
              <p:nvPr/>
            </p:nvSpPr>
            <p:spPr>
              <a:xfrm>
                <a:off x="4784759" y="5747760"/>
                <a:ext cx="122761" cy="0"/>
              </a:xfrm>
              <a:prstGeom prst="line">
                <a:avLst/>
              </a:prstGeom>
              <a:noFill/>
              <a:ln w="18360">
                <a:solidFill>
                  <a:srgbClr val="FF0000"/>
                </a:solidFill>
                <a:prstDash val="solid"/>
              </a:ln>
            </p:spPr>
            <p:txBody>
              <a:bodyPr vert="horz" lIns="9000" tIns="9000" rIns="9000" bIns="900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810380" y="5003973"/>
              <a:ext cx="445956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ν</a:t>
              </a:r>
              <a:r>
                <a:rPr lang="el-GR" baseline="-25000" dirty="0" err="1" smtClean="0">
                  <a:solidFill>
                    <a:srgbClr val="FF0000"/>
                  </a:solidFill>
                  <a:latin typeface="Cambria Math"/>
                  <a:ea typeface="Cambria Math"/>
                </a:rPr>
                <a:t>μ</a:t>
              </a:r>
              <a:endParaRPr lang="en-GB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743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Direkte</a:t>
            </a:r>
            <a:r>
              <a:rPr lang="en-US" dirty="0" smtClean="0"/>
              <a:t> </a:t>
            </a:r>
            <a:r>
              <a:rPr lang="en-US" dirty="0" err="1" smtClean="0"/>
              <a:t>Entdeckung</a:t>
            </a:r>
            <a:r>
              <a:rPr lang="en-US" dirty="0" smtClean="0"/>
              <a:t> des W und Z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SppS</a:t>
            </a:r>
            <a:r>
              <a:rPr lang="en-US" dirty="0" smtClean="0"/>
              <a:t> collider am CERN 1983 </a:t>
            </a:r>
            <a:r>
              <a:rPr lang="en-US" sz="1600" dirty="0" smtClean="0"/>
              <a:t>(</a:t>
            </a:r>
            <a:r>
              <a:rPr lang="en-US" sz="1600" dirty="0" err="1" smtClean="0"/>
              <a:t>Nobelpreis</a:t>
            </a:r>
            <a:r>
              <a:rPr lang="en-US" sz="1600" dirty="0" smtClean="0"/>
              <a:t> 1984, C. Rubbia + S. van der Meer)</a:t>
            </a:r>
          </a:p>
          <a:p>
            <a:pPr lvl="1"/>
            <a:r>
              <a:rPr lang="en-US" dirty="0" smtClean="0"/>
              <a:t>Super Proton </a:t>
            </a:r>
            <a:r>
              <a:rPr lang="en-US" dirty="0" err="1" smtClean="0"/>
              <a:t>Synchroton</a:t>
            </a:r>
            <a:r>
              <a:rPr lang="en-US" dirty="0" smtClean="0"/>
              <a:t> </a:t>
            </a:r>
            <a:r>
              <a:rPr lang="en-US" dirty="0" err="1" smtClean="0"/>
              <a:t>betrieben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Proton – Antiproton Collider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Experimente</a:t>
            </a:r>
            <a:r>
              <a:rPr lang="en-US" dirty="0" smtClean="0"/>
              <a:t>/</a:t>
            </a:r>
            <a:r>
              <a:rPr lang="en-US" dirty="0" err="1" smtClean="0"/>
              <a:t>Detektoren</a:t>
            </a:r>
            <a:r>
              <a:rPr lang="en-US" dirty="0" smtClean="0"/>
              <a:t>: UA1 + UA2 (Underground Area 1 + 2)</a:t>
            </a:r>
          </a:p>
          <a:p>
            <a:pPr marL="142875" indent="0">
              <a:buNone/>
            </a:pPr>
            <a:endParaRPr lang="en-US" dirty="0" smtClean="0"/>
          </a:p>
        </p:txBody>
      </p:sp>
      <p:sp>
        <p:nvSpPr>
          <p:cNvPr id="5" name="object 3"/>
          <p:cNvSpPr>
            <a:spLocks noChangeAspect="1"/>
          </p:cNvSpPr>
          <p:nvPr/>
        </p:nvSpPr>
        <p:spPr>
          <a:xfrm>
            <a:off x="1439912" y="3582179"/>
            <a:ext cx="6048672" cy="32171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traight Connector 5"/>
          <p:cNvSpPr/>
          <p:nvPr/>
        </p:nvSpPr>
        <p:spPr>
          <a:xfrm flipH="1" flipV="1">
            <a:off x="6437584" y="6588149"/>
            <a:ext cx="402928" cy="3600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4311" y="6807813"/>
            <a:ext cx="2910537" cy="256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hochenergetisches</a:t>
            </a:r>
            <a:r>
              <a:rPr lang="en-US" sz="1800" u="none" strike="noStrike" dirty="0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 </a:t>
            </a:r>
            <a:r>
              <a:rPr lang="en-US" sz="1800" u="none" strike="noStrike" dirty="0" err="1" smtClean="0">
                <a:ln>
                  <a:noFill/>
                </a:ln>
                <a:solidFill>
                  <a:srgbClr val="FF0000"/>
                </a:solidFill>
                <a:latin typeface="+mn-lt"/>
                <a:ea typeface="HG Mincho Light J" pitchFamily="2"/>
                <a:cs typeface="HG Mincho Light J" pitchFamily="2"/>
              </a:rPr>
              <a:t>Elektron</a:t>
            </a:r>
            <a:endParaRPr lang="en-US" sz="1800" u="none" strike="noStrike" baseline="30000" dirty="0">
              <a:ln>
                <a:noFill/>
              </a:ln>
              <a:solidFill>
                <a:srgbClr val="FF0000"/>
              </a:solidFill>
              <a:latin typeface="+mn-lt"/>
              <a:ea typeface="HG Mincho Light J" pitchFamily="2"/>
              <a:cs typeface="HG Mincho Light J" pitchFamily="2"/>
            </a:endParaRPr>
          </a:p>
        </p:txBody>
      </p:sp>
      <p:pic>
        <p:nvPicPr>
          <p:cNvPr id="7" name="Picture 6" descr="Screen Shot 2014-08-31 at 10.06.37 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24" y="2786491"/>
            <a:ext cx="3770560" cy="474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4319" y="3275781"/>
            <a:ext cx="2365126" cy="623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Kollision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r>
              <a:rPr lang="en-US" sz="2000" b="1" dirty="0" err="1" smtClean="0">
                <a:solidFill>
                  <a:srgbClr val="000090"/>
                </a:solidFill>
              </a:rPr>
              <a:t>im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UA1 </a:t>
            </a:r>
            <a:r>
              <a:rPr lang="en-US" sz="2000" b="1" dirty="0" err="1" smtClean="0">
                <a:solidFill>
                  <a:srgbClr val="000090"/>
                </a:solidFill>
              </a:rPr>
              <a:t>Spurdetektor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464248" y="2757353"/>
            <a:ext cx="216024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188000" y="1296000"/>
            <a:ext cx="10800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4640125" y="2555701"/>
            <a:ext cx="1552315" cy="280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geladenes</a:t>
            </a:r>
            <a:r>
              <a:rPr lang="en-US" sz="1400" dirty="0" smtClean="0">
                <a:solidFill>
                  <a:srgbClr val="FF0000"/>
                </a:solidFill>
              </a:rPr>
              <a:t> lepton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808064" y="2764539"/>
            <a:ext cx="504056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36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LEP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Heutiger</a:t>
            </a:r>
            <a:r>
              <a:rPr lang="en-US" dirty="0" smtClean="0"/>
              <a:t> LHC Tunnel war </a:t>
            </a:r>
            <a:r>
              <a:rPr lang="en-US" dirty="0" err="1" smtClean="0"/>
              <a:t>geplant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LEP (1989 – 2000)</a:t>
            </a:r>
          </a:p>
          <a:p>
            <a:pPr lvl="2"/>
            <a:r>
              <a:rPr lang="en-US" dirty="0" smtClean="0"/>
              <a:t>LEP = 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arge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dirty="0" err="1" smtClean="0"/>
              <a:t>lektron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ositron collider</a:t>
            </a:r>
          </a:p>
          <a:p>
            <a:pPr lvl="1"/>
            <a:r>
              <a:rPr lang="en-US" dirty="0" err="1" smtClean="0"/>
              <a:t>Tunnelquerschnitt</a:t>
            </a:r>
            <a:r>
              <a:rPr lang="en-US" dirty="0" smtClean="0"/>
              <a:t> </a:t>
            </a:r>
            <a:r>
              <a:rPr lang="en-US" dirty="0" err="1" smtClean="0"/>
              <a:t>berücksichtigt</a:t>
            </a:r>
            <a:r>
              <a:rPr lang="en-US" dirty="0" smtClean="0"/>
              <a:t> 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schon</a:t>
            </a:r>
            <a:r>
              <a:rPr lang="en-US" dirty="0" smtClean="0"/>
              <a:t> </a:t>
            </a:r>
            <a:r>
              <a:rPr lang="en-US" dirty="0" err="1" smtClean="0"/>
              <a:t>möglichen</a:t>
            </a:r>
            <a:r>
              <a:rPr lang="en-US" dirty="0" smtClean="0"/>
              <a:t> LHC</a:t>
            </a:r>
            <a:endParaRPr lang="en-US" dirty="0"/>
          </a:p>
        </p:txBody>
      </p:sp>
      <p:sp>
        <p:nvSpPr>
          <p:cNvPr id="6" name="object 3"/>
          <p:cNvSpPr>
            <a:spLocks noChangeAspect="1"/>
          </p:cNvSpPr>
          <p:nvPr/>
        </p:nvSpPr>
        <p:spPr>
          <a:xfrm>
            <a:off x="491693" y="2627709"/>
            <a:ext cx="7390839" cy="4290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"/>
          <p:cNvSpPr txBox="1"/>
          <p:nvPr/>
        </p:nvSpPr>
        <p:spPr>
          <a:xfrm>
            <a:off x="8069321" y="5458018"/>
            <a:ext cx="1867535" cy="106465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9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80"/>
              </a:lnSpc>
            </a:pPr>
            <a:r>
              <a:rPr lang="de-DE"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  </a:t>
            </a:r>
            <a:r>
              <a:rPr lang="de-DE" sz="1800" spc="-5" dirty="0" err="1" smtClean="0">
                <a:solidFill>
                  <a:srgbClr val="000000"/>
                </a:solidFill>
                <a:latin typeface="+mn-lt"/>
                <a:cs typeface="Comic Sans MS"/>
              </a:rPr>
              <a:t>E</a:t>
            </a:r>
            <a:r>
              <a:rPr lang="de-DE" sz="1800" spc="-5" baseline="-25000" dirty="0" err="1" smtClean="0">
                <a:solidFill>
                  <a:srgbClr val="000000"/>
                </a:solidFill>
                <a:latin typeface="+mn-lt"/>
                <a:cs typeface="Comic Sans MS"/>
              </a:rPr>
              <a:t>cm</a:t>
            </a:r>
            <a:r>
              <a:rPr lang="de-DE"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 von 9</a:t>
            </a:r>
            <a:r>
              <a:rPr sz="1800" dirty="0" smtClean="0">
                <a:solidFill>
                  <a:srgbClr val="000000"/>
                </a:solidFill>
                <a:latin typeface="+mn-lt"/>
                <a:cs typeface="Comic Sans MS"/>
              </a:rPr>
              <a:t>0 </a:t>
            </a:r>
            <a:r>
              <a:rPr sz="1800" spc="-15" dirty="0" smtClean="0">
                <a:solidFill>
                  <a:srgbClr val="000000"/>
                </a:solidFill>
                <a:latin typeface="+mn-lt"/>
                <a:cs typeface="Comic Sans MS"/>
              </a:rPr>
              <a:t>GeV</a:t>
            </a:r>
            <a:endParaRPr lang="en-US" sz="1800" spc="-5" dirty="0">
              <a:solidFill>
                <a:srgbClr val="000000"/>
              </a:solidFill>
              <a:latin typeface="+mn-lt"/>
              <a:cs typeface="Comic Sans MS"/>
            </a:endParaRPr>
          </a:p>
          <a:p>
            <a:pPr marL="12700">
              <a:lnSpc>
                <a:spcPts val="2080"/>
              </a:lnSpc>
            </a:pPr>
            <a:r>
              <a:rPr lang="en-US"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        </a:t>
            </a:r>
            <a:r>
              <a:rPr lang="en-US" sz="1800" spc="-5" dirty="0" err="1" smtClean="0">
                <a:solidFill>
                  <a:srgbClr val="000000"/>
                </a:solidFill>
                <a:latin typeface="+mn-lt"/>
                <a:cs typeface="Comic Sans MS"/>
              </a:rPr>
              <a:t>bis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cs typeface="Comic Sans MS"/>
              </a:rPr>
              <a:t> </a:t>
            </a:r>
            <a:r>
              <a:rPr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20</a:t>
            </a:r>
            <a:r>
              <a:rPr sz="1800" dirty="0" smtClean="0">
                <a:solidFill>
                  <a:srgbClr val="000000"/>
                </a:solidFill>
                <a:latin typeface="+mn-lt"/>
                <a:cs typeface="Comic Sans MS"/>
              </a:rPr>
              <a:t>0 </a:t>
            </a:r>
            <a:r>
              <a:rPr sz="1800" spc="-15" dirty="0" smtClean="0">
                <a:solidFill>
                  <a:srgbClr val="000000"/>
                </a:solidFill>
                <a:latin typeface="+mn-lt"/>
                <a:cs typeface="Comic Sans MS"/>
              </a:rPr>
              <a:t>Ge</a:t>
            </a:r>
            <a:r>
              <a:rPr lang="en-US" sz="1800" spc="-15" dirty="0" smtClean="0">
                <a:solidFill>
                  <a:srgbClr val="000000"/>
                </a:solidFill>
                <a:latin typeface="+mn-lt"/>
                <a:cs typeface="Comic Sans MS"/>
              </a:rPr>
              <a:t>V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1650" dirty="0">
              <a:solidFill>
                <a:srgbClr val="000000"/>
              </a:solidFill>
              <a:latin typeface="+mn-lt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omic Sans MS"/>
              </a:rPr>
              <a:t>  </a:t>
            </a:r>
            <a:r>
              <a:rPr sz="1800" dirty="0" smtClean="0">
                <a:solidFill>
                  <a:srgbClr val="000000"/>
                </a:solidFill>
                <a:latin typeface="+mn-lt"/>
                <a:cs typeface="Comic Sans MS"/>
              </a:rPr>
              <a:t>4</a:t>
            </a:r>
            <a:r>
              <a:rPr sz="1800" spc="-5" dirty="0" smtClean="0">
                <a:solidFill>
                  <a:srgbClr val="000000"/>
                </a:solidFill>
                <a:latin typeface="+mn-lt"/>
                <a:cs typeface="Comic Sans MS"/>
              </a:rPr>
              <a:t> </a:t>
            </a:r>
            <a:r>
              <a:rPr sz="1800" dirty="0" smtClean="0">
                <a:solidFill>
                  <a:srgbClr val="000000"/>
                </a:solidFill>
                <a:latin typeface="+mn-lt"/>
                <a:cs typeface="Comic Sans MS"/>
              </a:rPr>
              <a:t>Experiment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cs typeface="Comic Sans MS"/>
              </a:rPr>
              <a:t>e</a:t>
            </a:r>
            <a:endParaRPr sz="1800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57468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GB" dirty="0" err="1" smtClean="0"/>
              <a:t>Vermessung</a:t>
            </a:r>
            <a:r>
              <a:rPr lang="en-GB" dirty="0" smtClean="0"/>
              <a:t> der Z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 err="1" smtClean="0"/>
              <a:t>Resonanzkurve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Kurvenform</a:t>
            </a:r>
            <a:r>
              <a:rPr lang="en-US" dirty="0" smtClean="0"/>
              <a:t>: </a:t>
            </a:r>
            <a:r>
              <a:rPr lang="en-US" dirty="0" err="1" smtClean="0"/>
              <a:t>Breit</a:t>
            </a:r>
            <a:r>
              <a:rPr lang="en-US" dirty="0" smtClean="0"/>
              <a:t>-Wigner </a:t>
            </a:r>
            <a:r>
              <a:rPr lang="en-US" sz="1800" dirty="0" smtClean="0"/>
              <a:t>(</a:t>
            </a:r>
            <a:r>
              <a:rPr lang="en-US" sz="1800" dirty="0" err="1" smtClean="0"/>
              <a:t>wie</a:t>
            </a:r>
            <a:r>
              <a:rPr lang="en-US" sz="1800" dirty="0" smtClean="0"/>
              <a:t> </a:t>
            </a:r>
            <a:r>
              <a:rPr lang="en-US" sz="1800" dirty="0" err="1" smtClean="0"/>
              <a:t>Spektralline</a:t>
            </a:r>
            <a:r>
              <a:rPr lang="en-US" sz="1800" dirty="0" smtClean="0"/>
              <a:t> </a:t>
            </a:r>
            <a:r>
              <a:rPr lang="en-US" sz="1800" dirty="0" err="1" smtClean="0"/>
              <a:t>oder</a:t>
            </a:r>
            <a:r>
              <a:rPr lang="en-US" sz="1800" dirty="0" smtClean="0"/>
              <a:t> </a:t>
            </a:r>
            <a:r>
              <a:rPr lang="en-US" sz="1800" dirty="0" err="1" smtClean="0"/>
              <a:t>harmonischer</a:t>
            </a:r>
            <a:r>
              <a:rPr lang="en-US" sz="1800" dirty="0" smtClean="0"/>
              <a:t> </a:t>
            </a:r>
            <a:r>
              <a:rPr lang="en-US" sz="1800" dirty="0" err="1" smtClean="0"/>
              <a:t>Oszillator</a:t>
            </a:r>
            <a:r>
              <a:rPr lang="en-US" sz="1800" dirty="0" smtClean="0"/>
              <a:t>)</a:t>
            </a:r>
            <a:endParaRPr lang="en-US" dirty="0"/>
          </a:p>
        </p:txBody>
      </p:sp>
      <p:sp>
        <p:nvSpPr>
          <p:cNvPr id="210" name="object 207"/>
          <p:cNvSpPr txBox="1"/>
          <p:nvPr/>
        </p:nvSpPr>
        <p:spPr>
          <a:xfrm>
            <a:off x="5780915" y="3563813"/>
            <a:ext cx="3795901" cy="11578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defTabSz="914400" fontAlgn="auto" hangingPunct="1">
              <a:lnSpc>
                <a:spcPct val="1135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55265" algn="l"/>
              </a:tabLst>
            </a:pPr>
            <a:r>
              <a:rPr sz="2200" spc="-5" dirty="0" smtClean="0">
                <a:solidFill>
                  <a:srgbClr val="B51A2B"/>
                </a:solidFill>
                <a:latin typeface="Comic Sans MS"/>
                <a:cs typeface="Comic Sans MS"/>
              </a:rPr>
              <a:t>Resonan</a:t>
            </a:r>
            <a:r>
              <a:rPr lang="en-US" sz="2200" spc="-5" dirty="0" smtClean="0">
                <a:solidFill>
                  <a:srgbClr val="B51A2B"/>
                </a:solidFill>
                <a:latin typeface="Comic Sans MS"/>
                <a:cs typeface="Comic Sans MS"/>
              </a:rPr>
              <a:t>ce </a:t>
            </a:r>
            <a:r>
              <a:rPr sz="2200" dirty="0" smtClean="0">
                <a:solidFill>
                  <a:srgbClr val="B51A2B"/>
                </a:solidFill>
                <a:latin typeface="Comic Sans MS"/>
                <a:cs typeface="Comic Sans MS"/>
              </a:rPr>
              <a:t>position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25" dirty="0">
                <a:solidFill>
                  <a:srgbClr val="B51A2B"/>
                </a:solidFill>
                <a:latin typeface="Comic Sans MS"/>
                <a:cs typeface="Comic Sans MS"/>
              </a:rPr>
              <a:t>M</a:t>
            </a:r>
            <a:r>
              <a:rPr sz="2175" spc="15" baseline="-7662" dirty="0">
                <a:solidFill>
                  <a:srgbClr val="B51A2B"/>
                </a:solidFill>
                <a:latin typeface="Comic Sans MS"/>
                <a:cs typeface="Comic Sans MS"/>
              </a:rPr>
              <a:t>Z</a:t>
            </a:r>
            <a:r>
              <a:rPr sz="2175" baseline="-7662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15" dirty="0">
                <a:solidFill>
                  <a:srgbClr val="B51A2B"/>
                </a:solidFill>
                <a:latin typeface="Comic Sans MS"/>
                <a:cs typeface="Comic Sans MS"/>
              </a:rPr>
              <a:t>Peak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15" dirty="0">
                <a:solidFill>
                  <a:srgbClr val="B51A2B"/>
                </a:solidFill>
                <a:latin typeface="Comic Sans MS"/>
                <a:cs typeface="Comic Sans MS"/>
              </a:rPr>
              <a:t>cross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section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7" baseline="-7662" dirty="0">
                <a:solidFill>
                  <a:srgbClr val="B51A2B"/>
                </a:solidFill>
                <a:latin typeface="Comic Sans MS"/>
                <a:cs typeface="Comic Sans MS"/>
              </a:rPr>
              <a:t>e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7" baseline="-7662" dirty="0">
                <a:solidFill>
                  <a:srgbClr val="B51A2B"/>
                </a:solidFill>
                <a:latin typeface="Comic Sans MS"/>
                <a:cs typeface="Comic Sans MS"/>
              </a:rPr>
              <a:t>f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Resonanc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e</a:t>
            </a:r>
            <a:r>
              <a:rPr sz="2200" spc="10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widt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h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15" baseline="-7662" dirty="0">
                <a:solidFill>
                  <a:srgbClr val="B51A2B"/>
                </a:solidFill>
                <a:latin typeface="Comic Sans MS"/>
                <a:cs typeface="Comic Sans MS"/>
              </a:rPr>
              <a:t>Z</a:t>
            </a:r>
            <a:endParaRPr sz="2175" baseline="-7662" dirty="0">
              <a:solidFill>
                <a:prstClr val="black"/>
              </a:solidFill>
              <a:latin typeface="Comic Sans MS"/>
              <a:cs typeface="Comic Sans MS"/>
            </a:endParaRPr>
          </a:p>
        </p:txBody>
      </p:sp>
      <p:sp>
        <p:nvSpPr>
          <p:cNvPr id="211" name="object 208"/>
          <p:cNvSpPr txBox="1"/>
          <p:nvPr/>
        </p:nvSpPr>
        <p:spPr>
          <a:xfrm>
            <a:off x="5531320" y="5508029"/>
            <a:ext cx="4333528" cy="830997"/>
          </a:xfrm>
          <a:prstGeom prst="rect">
            <a:avLst/>
          </a:prstGeom>
          <a:solidFill>
            <a:srgbClr val="FFFF00"/>
          </a:solidFill>
          <a:ln w="19050" cmpd="sng">
            <a:solidFill>
              <a:srgbClr val="00009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Form der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Resonanzkurve</a:t>
            </a: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stark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abhängig</a:t>
            </a:r>
            <a:endParaRPr lang="en-US" sz="1800" spc="-5" dirty="0" smtClean="0">
              <a:solidFill>
                <a:prstClr val="black"/>
              </a:solidFill>
              <a:latin typeface="+mn-lt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von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zusätzlichen</a:t>
            </a: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Beiträgen</a:t>
            </a:r>
            <a:r>
              <a:rPr lang="en-US" sz="1800" spc="-5" dirty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höherer</a:t>
            </a:r>
            <a:endParaRPr lang="en-US" sz="1800" spc="-5" dirty="0" smtClean="0">
              <a:solidFill>
                <a:prstClr val="black"/>
              </a:solidFill>
              <a:latin typeface="+mn-lt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Ordnung</a:t>
            </a: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(</a:t>
            </a:r>
            <a:r>
              <a:rPr lang="en-US" sz="1800" spc="-5" dirty="0" err="1" smtClean="0">
                <a:solidFill>
                  <a:prstClr val="black"/>
                </a:solidFill>
                <a:latin typeface="+mn-lt"/>
                <a:cs typeface="Comic Sans MS"/>
              </a:rPr>
              <a:t>Vakuumpolarisation</a:t>
            </a:r>
            <a:r>
              <a:rPr lang="en-US" sz="1800" spc="-5" dirty="0" smtClean="0">
                <a:solidFill>
                  <a:prstClr val="black"/>
                </a:solidFill>
                <a:latin typeface="+mn-lt"/>
                <a:cs typeface="Comic Sans MS"/>
              </a:rPr>
              <a:t> etc.)</a:t>
            </a:r>
            <a:endParaRPr sz="1800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pic>
        <p:nvPicPr>
          <p:cNvPr id="3" name="Picture 2" descr="Screen Shot 2014-08-31 at 21.40.46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051645"/>
            <a:ext cx="4890975" cy="4680520"/>
          </a:xfrm>
          <a:prstGeom prst="rect">
            <a:avLst/>
          </a:prstGeom>
        </p:spPr>
      </p:pic>
      <p:pic>
        <p:nvPicPr>
          <p:cNvPr id="5" name="Picture 4" descr="Screen Shot 2014-08-31 at 21.41.06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352" y="2195661"/>
            <a:ext cx="453805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10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Anzahl</a:t>
            </a:r>
            <a:r>
              <a:rPr lang="en-US" dirty="0" smtClean="0"/>
              <a:t> der </a:t>
            </a:r>
            <a:r>
              <a:rPr lang="en-US" dirty="0" err="1" smtClean="0"/>
              <a:t>Generationen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Resonanzform</a:t>
            </a:r>
            <a:r>
              <a:rPr lang="en-US" dirty="0" smtClean="0"/>
              <a:t> </a:t>
            </a:r>
            <a:r>
              <a:rPr lang="en-US" dirty="0" err="1" smtClean="0"/>
              <a:t>abhängig</a:t>
            </a:r>
            <a:r>
              <a:rPr lang="en-US" dirty="0" smtClean="0"/>
              <a:t> von </a:t>
            </a:r>
            <a:r>
              <a:rPr lang="en-US" dirty="0" err="1" smtClean="0"/>
              <a:t>Anzahl</a:t>
            </a:r>
            <a:r>
              <a:rPr lang="en-US" dirty="0" smtClean="0"/>
              <a:t> der (</a:t>
            </a:r>
            <a:r>
              <a:rPr lang="en-US" dirty="0" err="1" smtClean="0"/>
              <a:t>leichten</a:t>
            </a:r>
            <a:r>
              <a:rPr lang="en-US" dirty="0" smtClean="0"/>
              <a:t>) </a:t>
            </a:r>
            <a:r>
              <a:rPr lang="en-US" dirty="0" err="1" smtClean="0"/>
              <a:t>Neutrinogenerationen</a:t>
            </a:r>
            <a:endParaRPr lang="en-US" dirty="0"/>
          </a:p>
        </p:txBody>
      </p:sp>
      <p:sp>
        <p:nvSpPr>
          <p:cNvPr id="8" name="object 7"/>
          <p:cNvSpPr/>
          <p:nvPr/>
        </p:nvSpPr>
        <p:spPr>
          <a:xfrm>
            <a:off x="923503" y="2132776"/>
            <a:ext cx="4272280" cy="4471035"/>
          </a:xfrm>
          <a:custGeom>
            <a:avLst/>
            <a:gdLst/>
            <a:ahLst/>
            <a:cxnLst/>
            <a:rect l="l" t="t" r="r" b="b"/>
            <a:pathLst>
              <a:path w="4272280" h="4471035">
                <a:moveTo>
                  <a:pt x="0" y="4470420"/>
                </a:moveTo>
                <a:lnTo>
                  <a:pt x="4272008" y="4470420"/>
                </a:lnTo>
                <a:lnTo>
                  <a:pt x="4272008" y="0"/>
                </a:lnTo>
                <a:lnTo>
                  <a:pt x="0" y="0"/>
                </a:lnTo>
                <a:lnTo>
                  <a:pt x="0" y="4470420"/>
                </a:lnTo>
                <a:close/>
              </a:path>
            </a:pathLst>
          </a:custGeom>
          <a:ln w="20091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8"/>
          <p:cNvSpPr/>
          <p:nvPr/>
        </p:nvSpPr>
        <p:spPr>
          <a:xfrm>
            <a:off x="923503" y="2132776"/>
            <a:ext cx="0" cy="4471035"/>
          </a:xfrm>
          <a:custGeom>
            <a:avLst/>
            <a:gdLst/>
            <a:ahLst/>
            <a:cxnLst/>
            <a:rect l="l" t="t" r="r" b="b"/>
            <a:pathLst>
              <a:path h="4471035">
                <a:moveTo>
                  <a:pt x="0" y="4470420"/>
                </a:moveTo>
                <a:lnTo>
                  <a:pt x="0" y="0"/>
                </a:lnTo>
              </a:path>
            </a:pathLst>
          </a:custGeom>
          <a:ln w="3175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9"/>
          <p:cNvSpPr/>
          <p:nvPr/>
        </p:nvSpPr>
        <p:spPr>
          <a:xfrm>
            <a:off x="923503" y="6603196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0"/>
          <p:cNvSpPr/>
          <p:nvPr/>
        </p:nvSpPr>
        <p:spPr>
          <a:xfrm>
            <a:off x="923503" y="636712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1"/>
          <p:cNvSpPr/>
          <p:nvPr/>
        </p:nvSpPr>
        <p:spPr>
          <a:xfrm>
            <a:off x="923503" y="6133550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2"/>
          <p:cNvSpPr/>
          <p:nvPr/>
        </p:nvSpPr>
        <p:spPr>
          <a:xfrm>
            <a:off x="923503" y="589746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3"/>
          <p:cNvSpPr/>
          <p:nvPr/>
        </p:nvSpPr>
        <p:spPr>
          <a:xfrm>
            <a:off x="923503" y="566139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4"/>
          <p:cNvSpPr/>
          <p:nvPr/>
        </p:nvSpPr>
        <p:spPr>
          <a:xfrm>
            <a:off x="923503" y="542783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5"/>
          <p:cNvSpPr/>
          <p:nvPr/>
        </p:nvSpPr>
        <p:spPr>
          <a:xfrm>
            <a:off x="923503" y="5191750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6"/>
          <p:cNvSpPr/>
          <p:nvPr/>
        </p:nvSpPr>
        <p:spPr>
          <a:xfrm>
            <a:off x="923503" y="4955667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7"/>
          <p:cNvSpPr/>
          <p:nvPr/>
        </p:nvSpPr>
        <p:spPr>
          <a:xfrm>
            <a:off x="923503" y="4722104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8"/>
          <p:cNvSpPr/>
          <p:nvPr/>
        </p:nvSpPr>
        <p:spPr>
          <a:xfrm>
            <a:off x="923503" y="448601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19"/>
          <p:cNvSpPr/>
          <p:nvPr/>
        </p:nvSpPr>
        <p:spPr>
          <a:xfrm>
            <a:off x="923503" y="4249951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0"/>
          <p:cNvSpPr/>
          <p:nvPr/>
        </p:nvSpPr>
        <p:spPr>
          <a:xfrm>
            <a:off x="923503" y="4013867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1"/>
          <p:cNvSpPr/>
          <p:nvPr/>
        </p:nvSpPr>
        <p:spPr>
          <a:xfrm>
            <a:off x="923503" y="3780304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2"/>
          <p:cNvSpPr/>
          <p:nvPr/>
        </p:nvSpPr>
        <p:spPr>
          <a:xfrm>
            <a:off x="923503" y="3544221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3"/>
          <p:cNvSpPr/>
          <p:nvPr/>
        </p:nvSpPr>
        <p:spPr>
          <a:xfrm>
            <a:off x="923503" y="3308151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4"/>
          <p:cNvSpPr/>
          <p:nvPr/>
        </p:nvSpPr>
        <p:spPr>
          <a:xfrm>
            <a:off x="923503" y="3074575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84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5"/>
          <p:cNvSpPr/>
          <p:nvPr/>
        </p:nvSpPr>
        <p:spPr>
          <a:xfrm>
            <a:off x="923503" y="2838505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6"/>
          <p:cNvSpPr/>
          <p:nvPr/>
        </p:nvSpPr>
        <p:spPr>
          <a:xfrm>
            <a:off x="923503" y="260241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7"/>
          <p:cNvSpPr/>
          <p:nvPr/>
        </p:nvSpPr>
        <p:spPr>
          <a:xfrm>
            <a:off x="923503" y="236885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8"/>
          <p:cNvSpPr/>
          <p:nvPr/>
        </p:nvSpPr>
        <p:spPr>
          <a:xfrm>
            <a:off x="923503" y="213277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29"/>
          <p:cNvSpPr txBox="1"/>
          <p:nvPr/>
        </p:nvSpPr>
        <p:spPr>
          <a:xfrm>
            <a:off x="672199" y="6487533"/>
            <a:ext cx="15113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1" name="object 30"/>
          <p:cNvSpPr txBox="1"/>
          <p:nvPr/>
        </p:nvSpPr>
        <p:spPr>
          <a:xfrm>
            <a:off x="546626" y="531216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10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2" name="object 31"/>
          <p:cNvSpPr txBox="1"/>
          <p:nvPr/>
        </p:nvSpPr>
        <p:spPr>
          <a:xfrm>
            <a:off x="546626" y="4134281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20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3" name="object 32"/>
          <p:cNvSpPr txBox="1"/>
          <p:nvPr/>
        </p:nvSpPr>
        <p:spPr>
          <a:xfrm>
            <a:off x="546626" y="2958912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30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4" name="object 33"/>
          <p:cNvSpPr/>
          <p:nvPr/>
        </p:nvSpPr>
        <p:spPr>
          <a:xfrm>
            <a:off x="923503" y="6603196"/>
            <a:ext cx="4272280" cy="0"/>
          </a:xfrm>
          <a:custGeom>
            <a:avLst/>
            <a:gdLst/>
            <a:ahLst/>
            <a:cxnLst/>
            <a:rect l="l" t="t" r="r" b="b"/>
            <a:pathLst>
              <a:path w="4272280">
                <a:moveTo>
                  <a:pt x="0" y="0"/>
                </a:moveTo>
                <a:lnTo>
                  <a:pt x="4272008" y="0"/>
                </a:lnTo>
              </a:path>
            </a:pathLst>
          </a:custGeom>
          <a:ln w="3175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4"/>
          <p:cNvSpPr/>
          <p:nvPr/>
        </p:nvSpPr>
        <p:spPr>
          <a:xfrm>
            <a:off x="1373054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5"/>
          <p:cNvSpPr/>
          <p:nvPr/>
        </p:nvSpPr>
        <p:spPr>
          <a:xfrm>
            <a:off x="159908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6"/>
          <p:cNvSpPr/>
          <p:nvPr/>
        </p:nvSpPr>
        <p:spPr>
          <a:xfrm>
            <a:off x="1822604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7"/>
          <p:cNvSpPr/>
          <p:nvPr/>
        </p:nvSpPr>
        <p:spPr>
          <a:xfrm>
            <a:off x="204863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8"/>
          <p:cNvSpPr/>
          <p:nvPr/>
        </p:nvSpPr>
        <p:spPr>
          <a:xfrm>
            <a:off x="2272154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39"/>
          <p:cNvSpPr/>
          <p:nvPr/>
        </p:nvSpPr>
        <p:spPr>
          <a:xfrm>
            <a:off x="2498183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0"/>
          <p:cNvSpPr/>
          <p:nvPr/>
        </p:nvSpPr>
        <p:spPr>
          <a:xfrm>
            <a:off x="2721704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1"/>
          <p:cNvSpPr/>
          <p:nvPr/>
        </p:nvSpPr>
        <p:spPr>
          <a:xfrm>
            <a:off x="294774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2"/>
          <p:cNvSpPr/>
          <p:nvPr/>
        </p:nvSpPr>
        <p:spPr>
          <a:xfrm>
            <a:off x="3171268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3"/>
          <p:cNvSpPr/>
          <p:nvPr/>
        </p:nvSpPr>
        <p:spPr>
          <a:xfrm>
            <a:off x="339729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4"/>
          <p:cNvSpPr/>
          <p:nvPr/>
        </p:nvSpPr>
        <p:spPr>
          <a:xfrm>
            <a:off x="3623325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5"/>
          <p:cNvSpPr/>
          <p:nvPr/>
        </p:nvSpPr>
        <p:spPr>
          <a:xfrm>
            <a:off x="384684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6"/>
          <p:cNvSpPr/>
          <p:nvPr/>
        </p:nvSpPr>
        <p:spPr>
          <a:xfrm>
            <a:off x="4072889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7"/>
          <p:cNvSpPr/>
          <p:nvPr/>
        </p:nvSpPr>
        <p:spPr>
          <a:xfrm>
            <a:off x="4296411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8"/>
          <p:cNvSpPr/>
          <p:nvPr/>
        </p:nvSpPr>
        <p:spPr>
          <a:xfrm>
            <a:off x="4522439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49"/>
          <p:cNvSpPr/>
          <p:nvPr/>
        </p:nvSpPr>
        <p:spPr>
          <a:xfrm>
            <a:off x="4745961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0"/>
          <p:cNvSpPr/>
          <p:nvPr/>
        </p:nvSpPr>
        <p:spPr>
          <a:xfrm>
            <a:off x="4971990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1"/>
          <p:cNvSpPr/>
          <p:nvPr/>
        </p:nvSpPr>
        <p:spPr>
          <a:xfrm>
            <a:off x="114953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2"/>
          <p:cNvSpPr txBox="1"/>
          <p:nvPr/>
        </p:nvSpPr>
        <p:spPr>
          <a:xfrm>
            <a:off x="1234778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86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4" name="object 53"/>
          <p:cNvSpPr txBox="1"/>
          <p:nvPr/>
        </p:nvSpPr>
        <p:spPr>
          <a:xfrm>
            <a:off x="2133887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88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5" name="object 54"/>
          <p:cNvSpPr txBox="1"/>
          <p:nvPr/>
        </p:nvSpPr>
        <p:spPr>
          <a:xfrm>
            <a:off x="3032996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90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6" name="object 55"/>
          <p:cNvSpPr/>
          <p:nvPr/>
        </p:nvSpPr>
        <p:spPr>
          <a:xfrm>
            <a:off x="923502" y="6364606"/>
            <a:ext cx="663575" cy="93345"/>
          </a:xfrm>
          <a:custGeom>
            <a:avLst/>
            <a:gdLst/>
            <a:ahLst/>
            <a:cxnLst/>
            <a:rect l="l" t="t" r="r" b="b"/>
            <a:pathLst>
              <a:path w="663575" h="93345">
                <a:moveTo>
                  <a:pt x="0" y="92931"/>
                </a:moveTo>
                <a:lnTo>
                  <a:pt x="12549" y="92931"/>
                </a:lnTo>
                <a:lnTo>
                  <a:pt x="35151" y="90411"/>
                </a:lnTo>
                <a:lnTo>
                  <a:pt x="57754" y="87904"/>
                </a:lnTo>
                <a:lnTo>
                  <a:pt x="80357" y="85397"/>
                </a:lnTo>
                <a:lnTo>
                  <a:pt x="100453" y="82877"/>
                </a:lnTo>
                <a:lnTo>
                  <a:pt x="123056" y="80370"/>
                </a:lnTo>
                <a:lnTo>
                  <a:pt x="145659" y="77863"/>
                </a:lnTo>
                <a:lnTo>
                  <a:pt x="168262" y="75342"/>
                </a:lnTo>
                <a:lnTo>
                  <a:pt x="190865" y="72835"/>
                </a:lnTo>
                <a:lnTo>
                  <a:pt x="213467" y="70329"/>
                </a:lnTo>
                <a:lnTo>
                  <a:pt x="236070" y="67808"/>
                </a:lnTo>
                <a:lnTo>
                  <a:pt x="258673" y="65301"/>
                </a:lnTo>
                <a:lnTo>
                  <a:pt x="281276" y="62794"/>
                </a:lnTo>
                <a:lnTo>
                  <a:pt x="303879" y="57767"/>
                </a:lnTo>
                <a:lnTo>
                  <a:pt x="326482" y="55246"/>
                </a:lnTo>
                <a:lnTo>
                  <a:pt x="349085" y="52740"/>
                </a:lnTo>
                <a:lnTo>
                  <a:pt x="371687" y="50233"/>
                </a:lnTo>
                <a:lnTo>
                  <a:pt x="394290" y="45205"/>
                </a:lnTo>
                <a:lnTo>
                  <a:pt x="416893" y="42698"/>
                </a:lnTo>
                <a:lnTo>
                  <a:pt x="439496" y="40191"/>
                </a:lnTo>
                <a:lnTo>
                  <a:pt x="462099" y="35164"/>
                </a:lnTo>
                <a:lnTo>
                  <a:pt x="484702" y="32644"/>
                </a:lnTo>
                <a:lnTo>
                  <a:pt x="507305" y="27630"/>
                </a:lnTo>
                <a:lnTo>
                  <a:pt x="529907" y="25123"/>
                </a:lnTo>
                <a:lnTo>
                  <a:pt x="552510" y="20095"/>
                </a:lnTo>
                <a:lnTo>
                  <a:pt x="572606" y="17575"/>
                </a:lnTo>
                <a:lnTo>
                  <a:pt x="595209" y="12561"/>
                </a:lnTo>
                <a:lnTo>
                  <a:pt x="617812" y="7534"/>
                </a:lnTo>
                <a:lnTo>
                  <a:pt x="640415" y="5027"/>
                </a:lnTo>
                <a:lnTo>
                  <a:pt x="663018" y="0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6"/>
          <p:cNvSpPr/>
          <p:nvPr/>
        </p:nvSpPr>
        <p:spPr>
          <a:xfrm>
            <a:off x="1586520" y="5786972"/>
            <a:ext cx="1102995" cy="577850"/>
          </a:xfrm>
          <a:custGeom>
            <a:avLst/>
            <a:gdLst/>
            <a:ahLst/>
            <a:cxnLst/>
            <a:rect l="l" t="t" r="r" b="b"/>
            <a:pathLst>
              <a:path w="1102995" h="577850">
                <a:moveTo>
                  <a:pt x="0" y="577633"/>
                </a:moveTo>
                <a:lnTo>
                  <a:pt x="22602" y="572605"/>
                </a:lnTo>
                <a:lnTo>
                  <a:pt x="45205" y="567591"/>
                </a:lnTo>
                <a:lnTo>
                  <a:pt x="67808" y="562564"/>
                </a:lnTo>
                <a:lnTo>
                  <a:pt x="90411" y="557550"/>
                </a:lnTo>
                <a:lnTo>
                  <a:pt x="113014" y="552523"/>
                </a:lnTo>
                <a:lnTo>
                  <a:pt x="135617" y="547495"/>
                </a:lnTo>
                <a:lnTo>
                  <a:pt x="158233" y="542482"/>
                </a:lnTo>
                <a:lnTo>
                  <a:pt x="180836" y="537454"/>
                </a:lnTo>
                <a:lnTo>
                  <a:pt x="203439" y="529920"/>
                </a:lnTo>
                <a:lnTo>
                  <a:pt x="226042" y="524893"/>
                </a:lnTo>
                <a:lnTo>
                  <a:pt x="248631" y="517358"/>
                </a:lnTo>
                <a:lnTo>
                  <a:pt x="271234" y="512331"/>
                </a:lnTo>
                <a:lnTo>
                  <a:pt x="293850" y="504797"/>
                </a:lnTo>
                <a:lnTo>
                  <a:pt x="316453" y="497262"/>
                </a:lnTo>
                <a:lnTo>
                  <a:pt x="339056" y="492249"/>
                </a:lnTo>
                <a:lnTo>
                  <a:pt x="361659" y="484714"/>
                </a:lnTo>
                <a:lnTo>
                  <a:pt x="381755" y="477180"/>
                </a:lnTo>
                <a:lnTo>
                  <a:pt x="404344" y="469646"/>
                </a:lnTo>
                <a:lnTo>
                  <a:pt x="426947" y="459605"/>
                </a:lnTo>
                <a:lnTo>
                  <a:pt x="449550" y="452057"/>
                </a:lnTo>
                <a:lnTo>
                  <a:pt x="472153" y="444522"/>
                </a:lnTo>
                <a:lnTo>
                  <a:pt x="494755" y="434481"/>
                </a:lnTo>
                <a:lnTo>
                  <a:pt x="517372" y="424440"/>
                </a:lnTo>
                <a:lnTo>
                  <a:pt x="539975" y="416906"/>
                </a:lnTo>
                <a:lnTo>
                  <a:pt x="562578" y="406851"/>
                </a:lnTo>
                <a:lnTo>
                  <a:pt x="585180" y="394303"/>
                </a:lnTo>
                <a:lnTo>
                  <a:pt x="607783" y="384248"/>
                </a:lnTo>
                <a:lnTo>
                  <a:pt x="630386" y="374207"/>
                </a:lnTo>
                <a:lnTo>
                  <a:pt x="652989" y="361645"/>
                </a:lnTo>
                <a:lnTo>
                  <a:pt x="675592" y="349084"/>
                </a:lnTo>
                <a:lnTo>
                  <a:pt x="698195" y="336535"/>
                </a:lnTo>
                <a:lnTo>
                  <a:pt x="720798" y="323974"/>
                </a:lnTo>
                <a:lnTo>
                  <a:pt x="743400" y="311412"/>
                </a:lnTo>
                <a:lnTo>
                  <a:pt x="766003" y="296357"/>
                </a:lnTo>
                <a:lnTo>
                  <a:pt x="788606" y="281289"/>
                </a:lnTo>
                <a:lnTo>
                  <a:pt x="811209" y="266206"/>
                </a:lnTo>
                <a:lnTo>
                  <a:pt x="833812" y="251138"/>
                </a:lnTo>
                <a:lnTo>
                  <a:pt x="856415" y="236069"/>
                </a:lnTo>
                <a:lnTo>
                  <a:pt x="876511" y="218494"/>
                </a:lnTo>
                <a:lnTo>
                  <a:pt x="899114" y="200918"/>
                </a:lnTo>
                <a:lnTo>
                  <a:pt x="921716" y="180822"/>
                </a:lnTo>
                <a:lnTo>
                  <a:pt x="944319" y="163247"/>
                </a:lnTo>
                <a:lnTo>
                  <a:pt x="966922" y="140644"/>
                </a:lnTo>
                <a:lnTo>
                  <a:pt x="989525" y="120548"/>
                </a:lnTo>
                <a:lnTo>
                  <a:pt x="1012128" y="97945"/>
                </a:lnTo>
                <a:lnTo>
                  <a:pt x="1034731" y="75342"/>
                </a:lnTo>
                <a:lnTo>
                  <a:pt x="1057334" y="50219"/>
                </a:lnTo>
                <a:lnTo>
                  <a:pt x="1079936" y="25109"/>
                </a:lnTo>
                <a:lnTo>
                  <a:pt x="1102539" y="0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7"/>
          <p:cNvSpPr/>
          <p:nvPr/>
        </p:nvSpPr>
        <p:spPr>
          <a:xfrm>
            <a:off x="2689060" y="3009287"/>
            <a:ext cx="1102995" cy="2778125"/>
          </a:xfrm>
          <a:custGeom>
            <a:avLst/>
            <a:gdLst/>
            <a:ahLst/>
            <a:cxnLst/>
            <a:rect l="l" t="t" r="r" b="b"/>
            <a:pathLst>
              <a:path w="1102995" h="2778125">
                <a:moveTo>
                  <a:pt x="0" y="2777685"/>
                </a:moveTo>
                <a:lnTo>
                  <a:pt x="22602" y="2750055"/>
                </a:lnTo>
                <a:lnTo>
                  <a:pt x="45205" y="2719918"/>
                </a:lnTo>
                <a:lnTo>
                  <a:pt x="67808" y="2689780"/>
                </a:lnTo>
                <a:lnTo>
                  <a:pt x="90411" y="2659643"/>
                </a:lnTo>
                <a:lnTo>
                  <a:pt x="113014" y="2624479"/>
                </a:lnTo>
                <a:lnTo>
                  <a:pt x="135617" y="2591835"/>
                </a:lnTo>
                <a:lnTo>
                  <a:pt x="158220" y="2554163"/>
                </a:lnTo>
                <a:lnTo>
                  <a:pt x="180822" y="2516492"/>
                </a:lnTo>
                <a:lnTo>
                  <a:pt x="203425" y="2476300"/>
                </a:lnTo>
                <a:lnTo>
                  <a:pt x="226028" y="2433615"/>
                </a:lnTo>
                <a:lnTo>
                  <a:pt x="246124" y="2390916"/>
                </a:lnTo>
                <a:lnTo>
                  <a:pt x="268727" y="2343190"/>
                </a:lnTo>
                <a:lnTo>
                  <a:pt x="291330" y="2295477"/>
                </a:lnTo>
                <a:lnTo>
                  <a:pt x="313933" y="2245244"/>
                </a:lnTo>
                <a:lnTo>
                  <a:pt x="336535" y="2192516"/>
                </a:lnTo>
                <a:lnTo>
                  <a:pt x="359138" y="2137257"/>
                </a:lnTo>
                <a:lnTo>
                  <a:pt x="381741" y="2079490"/>
                </a:lnTo>
                <a:lnTo>
                  <a:pt x="404344" y="2019215"/>
                </a:lnTo>
                <a:lnTo>
                  <a:pt x="426947" y="1953914"/>
                </a:lnTo>
                <a:lnTo>
                  <a:pt x="449550" y="1888624"/>
                </a:lnTo>
                <a:lnTo>
                  <a:pt x="472153" y="1820803"/>
                </a:lnTo>
                <a:lnTo>
                  <a:pt x="494755" y="1747981"/>
                </a:lnTo>
                <a:lnTo>
                  <a:pt x="517358" y="1672638"/>
                </a:lnTo>
                <a:lnTo>
                  <a:pt x="539961" y="1594775"/>
                </a:lnTo>
                <a:lnTo>
                  <a:pt x="562578" y="1516925"/>
                </a:lnTo>
                <a:lnTo>
                  <a:pt x="585180" y="1434048"/>
                </a:lnTo>
                <a:lnTo>
                  <a:pt x="607783" y="1348650"/>
                </a:lnTo>
                <a:lnTo>
                  <a:pt x="630373" y="1260746"/>
                </a:lnTo>
                <a:lnTo>
                  <a:pt x="652976" y="1172855"/>
                </a:lnTo>
                <a:lnTo>
                  <a:pt x="675578" y="1082443"/>
                </a:lnTo>
                <a:lnTo>
                  <a:pt x="698181" y="992032"/>
                </a:lnTo>
                <a:lnTo>
                  <a:pt x="718277" y="899097"/>
                </a:lnTo>
                <a:lnTo>
                  <a:pt x="740880" y="808689"/>
                </a:lnTo>
                <a:lnTo>
                  <a:pt x="763483" y="718277"/>
                </a:lnTo>
                <a:lnTo>
                  <a:pt x="786086" y="627866"/>
                </a:lnTo>
                <a:lnTo>
                  <a:pt x="808689" y="542468"/>
                </a:lnTo>
                <a:lnTo>
                  <a:pt x="831291" y="459591"/>
                </a:lnTo>
                <a:lnTo>
                  <a:pt x="853894" y="379221"/>
                </a:lnTo>
                <a:lnTo>
                  <a:pt x="876497" y="306398"/>
                </a:lnTo>
                <a:lnTo>
                  <a:pt x="899100" y="238590"/>
                </a:lnTo>
                <a:lnTo>
                  <a:pt x="921716" y="178302"/>
                </a:lnTo>
                <a:lnTo>
                  <a:pt x="944319" y="125575"/>
                </a:lnTo>
                <a:lnTo>
                  <a:pt x="966922" y="82877"/>
                </a:lnTo>
                <a:lnTo>
                  <a:pt x="989525" y="47712"/>
                </a:lnTo>
                <a:lnTo>
                  <a:pt x="1034731" y="5013"/>
                </a:lnTo>
                <a:lnTo>
                  <a:pt x="1057320" y="0"/>
                </a:lnTo>
                <a:lnTo>
                  <a:pt x="1079936" y="2506"/>
                </a:lnTo>
                <a:lnTo>
                  <a:pt x="1102539" y="17575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8"/>
          <p:cNvSpPr/>
          <p:nvPr/>
        </p:nvSpPr>
        <p:spPr>
          <a:xfrm>
            <a:off x="3791600" y="3026862"/>
            <a:ext cx="1100455" cy="2458720"/>
          </a:xfrm>
          <a:custGeom>
            <a:avLst/>
            <a:gdLst/>
            <a:ahLst/>
            <a:cxnLst/>
            <a:rect l="l" t="t" r="r" b="b"/>
            <a:pathLst>
              <a:path w="1100454" h="2458720">
                <a:moveTo>
                  <a:pt x="0" y="0"/>
                </a:moveTo>
                <a:lnTo>
                  <a:pt x="45205" y="52740"/>
                </a:lnTo>
                <a:lnTo>
                  <a:pt x="67808" y="90411"/>
                </a:lnTo>
                <a:lnTo>
                  <a:pt x="87904" y="135617"/>
                </a:lnTo>
                <a:lnTo>
                  <a:pt x="110507" y="188357"/>
                </a:lnTo>
                <a:lnTo>
                  <a:pt x="133096" y="246124"/>
                </a:lnTo>
                <a:lnTo>
                  <a:pt x="155699" y="306398"/>
                </a:lnTo>
                <a:lnTo>
                  <a:pt x="178315" y="371699"/>
                </a:lnTo>
                <a:lnTo>
                  <a:pt x="200918" y="442015"/>
                </a:lnTo>
                <a:lnTo>
                  <a:pt x="223521" y="512345"/>
                </a:lnTo>
                <a:lnTo>
                  <a:pt x="246124" y="585167"/>
                </a:lnTo>
                <a:lnTo>
                  <a:pt x="268727" y="658003"/>
                </a:lnTo>
                <a:lnTo>
                  <a:pt x="291330" y="730839"/>
                </a:lnTo>
                <a:lnTo>
                  <a:pt x="313933" y="806182"/>
                </a:lnTo>
                <a:lnTo>
                  <a:pt x="336535" y="879018"/>
                </a:lnTo>
                <a:lnTo>
                  <a:pt x="359138" y="951854"/>
                </a:lnTo>
                <a:lnTo>
                  <a:pt x="381741" y="1024676"/>
                </a:lnTo>
                <a:lnTo>
                  <a:pt x="404344" y="1095005"/>
                </a:lnTo>
                <a:lnTo>
                  <a:pt x="426947" y="1165321"/>
                </a:lnTo>
                <a:lnTo>
                  <a:pt x="449550" y="1230622"/>
                </a:lnTo>
                <a:lnTo>
                  <a:pt x="472153" y="1298431"/>
                </a:lnTo>
                <a:lnTo>
                  <a:pt x="494755" y="1361211"/>
                </a:lnTo>
                <a:lnTo>
                  <a:pt x="517358" y="1424007"/>
                </a:lnTo>
                <a:lnTo>
                  <a:pt x="539961" y="1484281"/>
                </a:lnTo>
                <a:lnTo>
                  <a:pt x="560057" y="1542035"/>
                </a:lnTo>
                <a:lnTo>
                  <a:pt x="582660" y="1597295"/>
                </a:lnTo>
                <a:lnTo>
                  <a:pt x="605263" y="1652554"/>
                </a:lnTo>
                <a:lnTo>
                  <a:pt x="627866" y="1705282"/>
                </a:lnTo>
                <a:lnTo>
                  <a:pt x="650469" y="1755515"/>
                </a:lnTo>
                <a:lnTo>
                  <a:pt x="673071" y="1803228"/>
                </a:lnTo>
                <a:lnTo>
                  <a:pt x="695674" y="1850954"/>
                </a:lnTo>
                <a:lnTo>
                  <a:pt x="718277" y="1896160"/>
                </a:lnTo>
                <a:lnTo>
                  <a:pt x="740880" y="1941366"/>
                </a:lnTo>
                <a:lnTo>
                  <a:pt x="763482" y="1981543"/>
                </a:lnTo>
                <a:lnTo>
                  <a:pt x="786086" y="2021736"/>
                </a:lnTo>
                <a:lnTo>
                  <a:pt x="808689" y="2061914"/>
                </a:lnTo>
                <a:lnTo>
                  <a:pt x="831291" y="2099586"/>
                </a:lnTo>
                <a:lnTo>
                  <a:pt x="853894" y="2134750"/>
                </a:lnTo>
                <a:lnTo>
                  <a:pt x="876497" y="2169915"/>
                </a:lnTo>
                <a:lnTo>
                  <a:pt x="899100" y="2205066"/>
                </a:lnTo>
                <a:lnTo>
                  <a:pt x="921703" y="2237723"/>
                </a:lnTo>
                <a:lnTo>
                  <a:pt x="944306" y="2267860"/>
                </a:lnTo>
                <a:lnTo>
                  <a:pt x="966909" y="2297998"/>
                </a:lnTo>
                <a:lnTo>
                  <a:pt x="989511" y="2328135"/>
                </a:lnTo>
                <a:lnTo>
                  <a:pt x="1012114" y="2355765"/>
                </a:lnTo>
                <a:lnTo>
                  <a:pt x="1032209" y="2380873"/>
                </a:lnTo>
                <a:lnTo>
                  <a:pt x="1054813" y="2408491"/>
                </a:lnTo>
                <a:lnTo>
                  <a:pt x="1077416" y="2433615"/>
                </a:lnTo>
                <a:lnTo>
                  <a:pt x="1100019" y="2458724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59"/>
          <p:cNvSpPr/>
          <p:nvPr/>
        </p:nvSpPr>
        <p:spPr>
          <a:xfrm>
            <a:off x="4891620" y="5485587"/>
            <a:ext cx="304165" cy="258445"/>
          </a:xfrm>
          <a:custGeom>
            <a:avLst/>
            <a:gdLst/>
            <a:ahLst/>
            <a:cxnLst/>
            <a:rect l="l" t="t" r="r" b="b"/>
            <a:pathLst>
              <a:path w="304164" h="258445">
                <a:moveTo>
                  <a:pt x="0" y="0"/>
                </a:moveTo>
                <a:lnTo>
                  <a:pt x="22602" y="22602"/>
                </a:lnTo>
                <a:lnTo>
                  <a:pt x="45205" y="45205"/>
                </a:lnTo>
                <a:lnTo>
                  <a:pt x="67808" y="67808"/>
                </a:lnTo>
                <a:lnTo>
                  <a:pt x="90411" y="87904"/>
                </a:lnTo>
                <a:lnTo>
                  <a:pt x="113012" y="108000"/>
                </a:lnTo>
                <a:lnTo>
                  <a:pt x="135617" y="128082"/>
                </a:lnTo>
                <a:lnTo>
                  <a:pt x="158220" y="148178"/>
                </a:lnTo>
                <a:lnTo>
                  <a:pt x="180822" y="165767"/>
                </a:lnTo>
                <a:lnTo>
                  <a:pt x="203425" y="183343"/>
                </a:lnTo>
                <a:lnTo>
                  <a:pt x="226028" y="200918"/>
                </a:lnTo>
                <a:lnTo>
                  <a:pt x="248645" y="218507"/>
                </a:lnTo>
                <a:lnTo>
                  <a:pt x="271247" y="233576"/>
                </a:lnTo>
                <a:lnTo>
                  <a:pt x="293849" y="251151"/>
                </a:lnTo>
                <a:lnTo>
                  <a:pt x="303889" y="257845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0"/>
          <p:cNvSpPr/>
          <p:nvPr/>
        </p:nvSpPr>
        <p:spPr>
          <a:xfrm>
            <a:off x="923502" y="6362098"/>
            <a:ext cx="663575" cy="94615"/>
          </a:xfrm>
          <a:custGeom>
            <a:avLst/>
            <a:gdLst/>
            <a:ahLst/>
            <a:cxnLst/>
            <a:rect l="l" t="t" r="r" b="b"/>
            <a:pathLst>
              <a:path w="663575" h="94614">
                <a:moveTo>
                  <a:pt x="0" y="94317"/>
                </a:moveTo>
                <a:lnTo>
                  <a:pt x="12549" y="92918"/>
                </a:lnTo>
                <a:lnTo>
                  <a:pt x="35151" y="90411"/>
                </a:lnTo>
                <a:lnTo>
                  <a:pt x="57754" y="90411"/>
                </a:lnTo>
                <a:lnTo>
                  <a:pt x="80357" y="87904"/>
                </a:lnTo>
                <a:lnTo>
                  <a:pt x="100453" y="85384"/>
                </a:lnTo>
                <a:lnTo>
                  <a:pt x="123056" y="82877"/>
                </a:lnTo>
                <a:lnTo>
                  <a:pt x="145659" y="80370"/>
                </a:lnTo>
                <a:lnTo>
                  <a:pt x="168262" y="77849"/>
                </a:lnTo>
                <a:lnTo>
                  <a:pt x="190865" y="75342"/>
                </a:lnTo>
                <a:lnTo>
                  <a:pt x="213467" y="72835"/>
                </a:lnTo>
                <a:lnTo>
                  <a:pt x="236070" y="70315"/>
                </a:lnTo>
                <a:lnTo>
                  <a:pt x="258673" y="65301"/>
                </a:lnTo>
                <a:lnTo>
                  <a:pt x="281276" y="62781"/>
                </a:lnTo>
                <a:lnTo>
                  <a:pt x="303879" y="60274"/>
                </a:lnTo>
                <a:lnTo>
                  <a:pt x="326482" y="57753"/>
                </a:lnTo>
                <a:lnTo>
                  <a:pt x="349085" y="55246"/>
                </a:lnTo>
                <a:lnTo>
                  <a:pt x="371687" y="50233"/>
                </a:lnTo>
                <a:lnTo>
                  <a:pt x="394290" y="47712"/>
                </a:lnTo>
                <a:lnTo>
                  <a:pt x="416893" y="45205"/>
                </a:lnTo>
                <a:lnTo>
                  <a:pt x="439496" y="40178"/>
                </a:lnTo>
                <a:lnTo>
                  <a:pt x="462099" y="37671"/>
                </a:lnTo>
                <a:lnTo>
                  <a:pt x="484702" y="35150"/>
                </a:lnTo>
                <a:lnTo>
                  <a:pt x="507305" y="30137"/>
                </a:lnTo>
                <a:lnTo>
                  <a:pt x="529907" y="25109"/>
                </a:lnTo>
                <a:lnTo>
                  <a:pt x="552510" y="22602"/>
                </a:lnTo>
                <a:lnTo>
                  <a:pt x="572606" y="17575"/>
                </a:lnTo>
                <a:lnTo>
                  <a:pt x="595209" y="15068"/>
                </a:lnTo>
                <a:lnTo>
                  <a:pt x="617812" y="10041"/>
                </a:lnTo>
                <a:lnTo>
                  <a:pt x="640415" y="5027"/>
                </a:lnTo>
                <a:lnTo>
                  <a:pt x="663018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1"/>
          <p:cNvSpPr/>
          <p:nvPr/>
        </p:nvSpPr>
        <p:spPr>
          <a:xfrm>
            <a:off x="1586520" y="5764369"/>
            <a:ext cx="1102995" cy="598170"/>
          </a:xfrm>
          <a:custGeom>
            <a:avLst/>
            <a:gdLst/>
            <a:ahLst/>
            <a:cxnLst/>
            <a:rect l="l" t="t" r="r" b="b"/>
            <a:pathLst>
              <a:path w="1102995" h="598170">
                <a:moveTo>
                  <a:pt x="0" y="597729"/>
                </a:moveTo>
                <a:lnTo>
                  <a:pt x="22602" y="592701"/>
                </a:lnTo>
                <a:lnTo>
                  <a:pt x="45205" y="590194"/>
                </a:lnTo>
                <a:lnTo>
                  <a:pt x="67808" y="585167"/>
                </a:lnTo>
                <a:lnTo>
                  <a:pt x="90411" y="580153"/>
                </a:lnTo>
                <a:lnTo>
                  <a:pt x="113014" y="572605"/>
                </a:lnTo>
                <a:lnTo>
                  <a:pt x="135617" y="567591"/>
                </a:lnTo>
                <a:lnTo>
                  <a:pt x="158233" y="562564"/>
                </a:lnTo>
                <a:lnTo>
                  <a:pt x="180836" y="557537"/>
                </a:lnTo>
                <a:lnTo>
                  <a:pt x="203439" y="550002"/>
                </a:lnTo>
                <a:lnTo>
                  <a:pt x="226042" y="544989"/>
                </a:lnTo>
                <a:lnTo>
                  <a:pt x="248631" y="537454"/>
                </a:lnTo>
                <a:lnTo>
                  <a:pt x="271234" y="532427"/>
                </a:lnTo>
                <a:lnTo>
                  <a:pt x="293850" y="524893"/>
                </a:lnTo>
                <a:lnTo>
                  <a:pt x="316453" y="517358"/>
                </a:lnTo>
                <a:lnTo>
                  <a:pt x="339056" y="509824"/>
                </a:lnTo>
                <a:lnTo>
                  <a:pt x="361659" y="502290"/>
                </a:lnTo>
                <a:lnTo>
                  <a:pt x="381755" y="494755"/>
                </a:lnTo>
                <a:lnTo>
                  <a:pt x="404344" y="487221"/>
                </a:lnTo>
                <a:lnTo>
                  <a:pt x="426947" y="479687"/>
                </a:lnTo>
                <a:lnTo>
                  <a:pt x="449550" y="472153"/>
                </a:lnTo>
                <a:lnTo>
                  <a:pt x="472153" y="462111"/>
                </a:lnTo>
                <a:lnTo>
                  <a:pt x="494755" y="452057"/>
                </a:lnTo>
                <a:lnTo>
                  <a:pt x="517372" y="444522"/>
                </a:lnTo>
                <a:lnTo>
                  <a:pt x="539975" y="434481"/>
                </a:lnTo>
                <a:lnTo>
                  <a:pt x="562578" y="424440"/>
                </a:lnTo>
                <a:lnTo>
                  <a:pt x="585180" y="411878"/>
                </a:lnTo>
                <a:lnTo>
                  <a:pt x="607783" y="401837"/>
                </a:lnTo>
                <a:lnTo>
                  <a:pt x="630386" y="389275"/>
                </a:lnTo>
                <a:lnTo>
                  <a:pt x="652989" y="379234"/>
                </a:lnTo>
                <a:lnTo>
                  <a:pt x="675592" y="366673"/>
                </a:lnTo>
                <a:lnTo>
                  <a:pt x="698195" y="354111"/>
                </a:lnTo>
                <a:lnTo>
                  <a:pt x="720798" y="339042"/>
                </a:lnTo>
                <a:lnTo>
                  <a:pt x="743400" y="326494"/>
                </a:lnTo>
                <a:lnTo>
                  <a:pt x="766003" y="311412"/>
                </a:lnTo>
                <a:lnTo>
                  <a:pt x="788606" y="296344"/>
                </a:lnTo>
                <a:lnTo>
                  <a:pt x="811209" y="281289"/>
                </a:lnTo>
                <a:lnTo>
                  <a:pt x="833812" y="263700"/>
                </a:lnTo>
                <a:lnTo>
                  <a:pt x="856415" y="246124"/>
                </a:lnTo>
                <a:lnTo>
                  <a:pt x="876511" y="228535"/>
                </a:lnTo>
                <a:lnTo>
                  <a:pt x="899114" y="210960"/>
                </a:lnTo>
                <a:lnTo>
                  <a:pt x="921716" y="190864"/>
                </a:lnTo>
                <a:lnTo>
                  <a:pt x="944319" y="170781"/>
                </a:lnTo>
                <a:lnTo>
                  <a:pt x="966922" y="150685"/>
                </a:lnTo>
                <a:lnTo>
                  <a:pt x="989525" y="128082"/>
                </a:lnTo>
                <a:lnTo>
                  <a:pt x="1012128" y="105480"/>
                </a:lnTo>
                <a:lnTo>
                  <a:pt x="1034731" y="80370"/>
                </a:lnTo>
                <a:lnTo>
                  <a:pt x="1057334" y="55246"/>
                </a:lnTo>
                <a:lnTo>
                  <a:pt x="1079936" y="27616"/>
                </a:lnTo>
                <a:lnTo>
                  <a:pt x="1102539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2"/>
          <p:cNvSpPr/>
          <p:nvPr/>
        </p:nvSpPr>
        <p:spPr>
          <a:xfrm>
            <a:off x="2689060" y="2504476"/>
            <a:ext cx="1102995" cy="3260090"/>
          </a:xfrm>
          <a:custGeom>
            <a:avLst/>
            <a:gdLst/>
            <a:ahLst/>
            <a:cxnLst/>
            <a:rect l="l" t="t" r="r" b="b"/>
            <a:pathLst>
              <a:path w="1102995" h="3260090">
                <a:moveTo>
                  <a:pt x="0" y="3259893"/>
                </a:moveTo>
                <a:lnTo>
                  <a:pt x="22602" y="3232263"/>
                </a:lnTo>
                <a:lnTo>
                  <a:pt x="45205" y="3199619"/>
                </a:lnTo>
                <a:lnTo>
                  <a:pt x="67808" y="3169468"/>
                </a:lnTo>
                <a:lnTo>
                  <a:pt x="90411" y="3134317"/>
                </a:lnTo>
                <a:lnTo>
                  <a:pt x="113014" y="3099152"/>
                </a:lnTo>
                <a:lnTo>
                  <a:pt x="135617" y="3061481"/>
                </a:lnTo>
                <a:lnTo>
                  <a:pt x="158220" y="3023808"/>
                </a:lnTo>
                <a:lnTo>
                  <a:pt x="180822" y="2981111"/>
                </a:lnTo>
                <a:lnTo>
                  <a:pt x="203425" y="2938425"/>
                </a:lnTo>
                <a:lnTo>
                  <a:pt x="226028" y="2893220"/>
                </a:lnTo>
                <a:lnTo>
                  <a:pt x="246124" y="2845494"/>
                </a:lnTo>
                <a:lnTo>
                  <a:pt x="268727" y="2795273"/>
                </a:lnTo>
                <a:lnTo>
                  <a:pt x="291330" y="2742520"/>
                </a:lnTo>
                <a:lnTo>
                  <a:pt x="313933" y="2687273"/>
                </a:lnTo>
                <a:lnTo>
                  <a:pt x="336535" y="2629506"/>
                </a:lnTo>
                <a:lnTo>
                  <a:pt x="359138" y="2566725"/>
                </a:lnTo>
                <a:lnTo>
                  <a:pt x="381741" y="2503929"/>
                </a:lnTo>
                <a:lnTo>
                  <a:pt x="404344" y="2436135"/>
                </a:lnTo>
                <a:lnTo>
                  <a:pt x="426947" y="2363299"/>
                </a:lnTo>
                <a:lnTo>
                  <a:pt x="449550" y="2290463"/>
                </a:lnTo>
                <a:lnTo>
                  <a:pt x="472153" y="2210093"/>
                </a:lnTo>
                <a:lnTo>
                  <a:pt x="494755" y="2129723"/>
                </a:lnTo>
                <a:lnTo>
                  <a:pt x="517358" y="2044339"/>
                </a:lnTo>
                <a:lnTo>
                  <a:pt x="539961" y="1953927"/>
                </a:lnTo>
                <a:lnTo>
                  <a:pt x="562578" y="1860995"/>
                </a:lnTo>
                <a:lnTo>
                  <a:pt x="585180" y="1765557"/>
                </a:lnTo>
                <a:lnTo>
                  <a:pt x="607783" y="1665104"/>
                </a:lnTo>
                <a:lnTo>
                  <a:pt x="630373" y="1562131"/>
                </a:lnTo>
                <a:lnTo>
                  <a:pt x="652976" y="1456651"/>
                </a:lnTo>
                <a:lnTo>
                  <a:pt x="675578" y="1348664"/>
                </a:lnTo>
                <a:lnTo>
                  <a:pt x="698181" y="1238156"/>
                </a:lnTo>
                <a:lnTo>
                  <a:pt x="718277" y="1127649"/>
                </a:lnTo>
                <a:lnTo>
                  <a:pt x="740880" y="1014632"/>
                </a:lnTo>
                <a:lnTo>
                  <a:pt x="763483" y="904127"/>
                </a:lnTo>
                <a:lnTo>
                  <a:pt x="786086" y="793620"/>
                </a:lnTo>
                <a:lnTo>
                  <a:pt x="808689" y="685633"/>
                </a:lnTo>
                <a:lnTo>
                  <a:pt x="831291" y="582660"/>
                </a:lnTo>
                <a:lnTo>
                  <a:pt x="853894" y="482207"/>
                </a:lnTo>
                <a:lnTo>
                  <a:pt x="876497" y="389275"/>
                </a:lnTo>
                <a:lnTo>
                  <a:pt x="899100" y="303889"/>
                </a:lnTo>
                <a:lnTo>
                  <a:pt x="921716" y="226028"/>
                </a:lnTo>
                <a:lnTo>
                  <a:pt x="944319" y="158217"/>
                </a:lnTo>
                <a:lnTo>
                  <a:pt x="966922" y="102973"/>
                </a:lnTo>
                <a:lnTo>
                  <a:pt x="989525" y="57767"/>
                </a:lnTo>
                <a:lnTo>
                  <a:pt x="1012128" y="25107"/>
                </a:lnTo>
                <a:lnTo>
                  <a:pt x="1057320" y="0"/>
                </a:lnTo>
                <a:lnTo>
                  <a:pt x="1079936" y="5027"/>
                </a:lnTo>
                <a:lnTo>
                  <a:pt x="1102539" y="25107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3"/>
          <p:cNvSpPr/>
          <p:nvPr/>
        </p:nvSpPr>
        <p:spPr>
          <a:xfrm>
            <a:off x="3791600" y="2529583"/>
            <a:ext cx="1100455" cy="2893695"/>
          </a:xfrm>
          <a:custGeom>
            <a:avLst/>
            <a:gdLst/>
            <a:ahLst/>
            <a:cxnLst/>
            <a:rect l="l" t="t" r="r" b="b"/>
            <a:pathLst>
              <a:path w="1100454" h="2893695">
                <a:moveTo>
                  <a:pt x="0" y="0"/>
                </a:moveTo>
                <a:lnTo>
                  <a:pt x="45205" y="70331"/>
                </a:lnTo>
                <a:lnTo>
                  <a:pt x="67808" y="120564"/>
                </a:lnTo>
                <a:lnTo>
                  <a:pt x="87904" y="180839"/>
                </a:lnTo>
                <a:lnTo>
                  <a:pt x="110507" y="248647"/>
                </a:lnTo>
                <a:lnTo>
                  <a:pt x="133096" y="321483"/>
                </a:lnTo>
                <a:lnTo>
                  <a:pt x="155699" y="399329"/>
                </a:lnTo>
                <a:lnTo>
                  <a:pt x="178315" y="482210"/>
                </a:lnTo>
                <a:lnTo>
                  <a:pt x="200918" y="570115"/>
                </a:lnTo>
                <a:lnTo>
                  <a:pt x="223521" y="658006"/>
                </a:lnTo>
                <a:lnTo>
                  <a:pt x="246124" y="748431"/>
                </a:lnTo>
                <a:lnTo>
                  <a:pt x="268727" y="838842"/>
                </a:lnTo>
                <a:lnTo>
                  <a:pt x="291330" y="929253"/>
                </a:lnTo>
                <a:lnTo>
                  <a:pt x="313933" y="1019665"/>
                </a:lnTo>
                <a:lnTo>
                  <a:pt x="336535" y="1107569"/>
                </a:lnTo>
                <a:lnTo>
                  <a:pt x="359138" y="1195460"/>
                </a:lnTo>
                <a:lnTo>
                  <a:pt x="381741" y="1280858"/>
                </a:lnTo>
                <a:lnTo>
                  <a:pt x="404344" y="1363735"/>
                </a:lnTo>
                <a:lnTo>
                  <a:pt x="426947" y="1446612"/>
                </a:lnTo>
                <a:lnTo>
                  <a:pt x="449550" y="1524473"/>
                </a:lnTo>
                <a:lnTo>
                  <a:pt x="472153" y="1599805"/>
                </a:lnTo>
                <a:lnTo>
                  <a:pt x="494755" y="1675161"/>
                </a:lnTo>
                <a:lnTo>
                  <a:pt x="517358" y="1745477"/>
                </a:lnTo>
                <a:lnTo>
                  <a:pt x="539961" y="1815806"/>
                </a:lnTo>
                <a:lnTo>
                  <a:pt x="560057" y="1881094"/>
                </a:lnTo>
                <a:lnTo>
                  <a:pt x="582660" y="1946396"/>
                </a:lnTo>
                <a:lnTo>
                  <a:pt x="605263" y="2006670"/>
                </a:lnTo>
                <a:lnTo>
                  <a:pt x="627866" y="2066944"/>
                </a:lnTo>
                <a:lnTo>
                  <a:pt x="650469" y="2122191"/>
                </a:lnTo>
                <a:lnTo>
                  <a:pt x="673071" y="2177452"/>
                </a:lnTo>
                <a:lnTo>
                  <a:pt x="695674" y="2230192"/>
                </a:lnTo>
                <a:lnTo>
                  <a:pt x="718277" y="2280425"/>
                </a:lnTo>
                <a:lnTo>
                  <a:pt x="740880" y="2330658"/>
                </a:lnTo>
                <a:lnTo>
                  <a:pt x="763482" y="2375864"/>
                </a:lnTo>
                <a:lnTo>
                  <a:pt x="786086" y="2421069"/>
                </a:lnTo>
                <a:lnTo>
                  <a:pt x="808689" y="2463755"/>
                </a:lnTo>
                <a:lnTo>
                  <a:pt x="831291" y="2503946"/>
                </a:lnTo>
                <a:lnTo>
                  <a:pt x="853894" y="2544125"/>
                </a:lnTo>
                <a:lnTo>
                  <a:pt x="876497" y="2581796"/>
                </a:lnTo>
                <a:lnTo>
                  <a:pt x="899100" y="2619468"/>
                </a:lnTo>
                <a:lnTo>
                  <a:pt x="921703" y="2654632"/>
                </a:lnTo>
                <a:lnTo>
                  <a:pt x="944306" y="2689797"/>
                </a:lnTo>
                <a:lnTo>
                  <a:pt x="966909" y="2722441"/>
                </a:lnTo>
                <a:lnTo>
                  <a:pt x="989511" y="2752578"/>
                </a:lnTo>
                <a:lnTo>
                  <a:pt x="1012114" y="2782715"/>
                </a:lnTo>
                <a:lnTo>
                  <a:pt x="1032209" y="2812852"/>
                </a:lnTo>
                <a:lnTo>
                  <a:pt x="1054813" y="2840482"/>
                </a:lnTo>
                <a:lnTo>
                  <a:pt x="1077416" y="2868113"/>
                </a:lnTo>
                <a:lnTo>
                  <a:pt x="1100019" y="2893222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4"/>
          <p:cNvSpPr/>
          <p:nvPr/>
        </p:nvSpPr>
        <p:spPr>
          <a:xfrm>
            <a:off x="4891620" y="5422806"/>
            <a:ext cx="304165" cy="276860"/>
          </a:xfrm>
          <a:custGeom>
            <a:avLst/>
            <a:gdLst/>
            <a:ahLst/>
            <a:cxnLst/>
            <a:rect l="l" t="t" r="r" b="b"/>
            <a:pathLst>
              <a:path w="304164" h="276860">
                <a:moveTo>
                  <a:pt x="0" y="0"/>
                </a:moveTo>
                <a:lnTo>
                  <a:pt x="22602" y="25109"/>
                </a:lnTo>
                <a:lnTo>
                  <a:pt x="45205" y="50233"/>
                </a:lnTo>
                <a:lnTo>
                  <a:pt x="67808" y="72835"/>
                </a:lnTo>
                <a:lnTo>
                  <a:pt x="90411" y="95438"/>
                </a:lnTo>
                <a:lnTo>
                  <a:pt x="113012" y="118041"/>
                </a:lnTo>
                <a:lnTo>
                  <a:pt x="135617" y="138137"/>
                </a:lnTo>
                <a:lnTo>
                  <a:pt x="158220" y="158220"/>
                </a:lnTo>
                <a:lnTo>
                  <a:pt x="180822" y="178315"/>
                </a:lnTo>
                <a:lnTo>
                  <a:pt x="203425" y="198411"/>
                </a:lnTo>
                <a:lnTo>
                  <a:pt x="226028" y="215987"/>
                </a:lnTo>
                <a:lnTo>
                  <a:pt x="248645" y="236083"/>
                </a:lnTo>
                <a:lnTo>
                  <a:pt x="271247" y="251138"/>
                </a:lnTo>
                <a:lnTo>
                  <a:pt x="293849" y="268727"/>
                </a:lnTo>
                <a:lnTo>
                  <a:pt x="303889" y="276534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5"/>
          <p:cNvSpPr/>
          <p:nvPr/>
        </p:nvSpPr>
        <p:spPr>
          <a:xfrm>
            <a:off x="923502" y="6367126"/>
            <a:ext cx="663575" cy="92075"/>
          </a:xfrm>
          <a:custGeom>
            <a:avLst/>
            <a:gdLst/>
            <a:ahLst/>
            <a:cxnLst/>
            <a:rect l="l" t="t" r="r" b="b"/>
            <a:pathLst>
              <a:path w="663575" h="92075">
                <a:moveTo>
                  <a:pt x="0" y="91803"/>
                </a:moveTo>
                <a:lnTo>
                  <a:pt x="12549" y="90411"/>
                </a:lnTo>
                <a:lnTo>
                  <a:pt x="35151" y="87890"/>
                </a:lnTo>
                <a:lnTo>
                  <a:pt x="57754" y="85384"/>
                </a:lnTo>
                <a:lnTo>
                  <a:pt x="80357" y="82877"/>
                </a:lnTo>
                <a:lnTo>
                  <a:pt x="100453" y="80356"/>
                </a:lnTo>
                <a:lnTo>
                  <a:pt x="123056" y="77849"/>
                </a:lnTo>
                <a:lnTo>
                  <a:pt x="145659" y="75342"/>
                </a:lnTo>
                <a:lnTo>
                  <a:pt x="168262" y="72822"/>
                </a:lnTo>
                <a:lnTo>
                  <a:pt x="190865" y="70315"/>
                </a:lnTo>
                <a:lnTo>
                  <a:pt x="213467" y="67808"/>
                </a:lnTo>
                <a:lnTo>
                  <a:pt x="236070" y="65288"/>
                </a:lnTo>
                <a:lnTo>
                  <a:pt x="258673" y="62781"/>
                </a:lnTo>
                <a:lnTo>
                  <a:pt x="281276" y="60274"/>
                </a:lnTo>
                <a:lnTo>
                  <a:pt x="303879" y="57753"/>
                </a:lnTo>
                <a:lnTo>
                  <a:pt x="326482" y="55246"/>
                </a:lnTo>
                <a:lnTo>
                  <a:pt x="349085" y="50219"/>
                </a:lnTo>
                <a:lnTo>
                  <a:pt x="371687" y="47712"/>
                </a:lnTo>
                <a:lnTo>
                  <a:pt x="394290" y="45205"/>
                </a:lnTo>
                <a:lnTo>
                  <a:pt x="416893" y="42685"/>
                </a:lnTo>
                <a:lnTo>
                  <a:pt x="439496" y="37671"/>
                </a:lnTo>
                <a:lnTo>
                  <a:pt x="462099" y="35150"/>
                </a:lnTo>
                <a:lnTo>
                  <a:pt x="484702" y="30123"/>
                </a:lnTo>
                <a:lnTo>
                  <a:pt x="507305" y="27616"/>
                </a:lnTo>
                <a:lnTo>
                  <a:pt x="529907" y="22602"/>
                </a:lnTo>
                <a:lnTo>
                  <a:pt x="552510" y="20082"/>
                </a:lnTo>
                <a:lnTo>
                  <a:pt x="572606" y="15055"/>
                </a:lnTo>
                <a:lnTo>
                  <a:pt x="595209" y="12548"/>
                </a:lnTo>
                <a:lnTo>
                  <a:pt x="617812" y="7520"/>
                </a:lnTo>
                <a:lnTo>
                  <a:pt x="640415" y="2506"/>
                </a:lnTo>
                <a:lnTo>
                  <a:pt x="663018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6"/>
          <p:cNvSpPr/>
          <p:nvPr/>
        </p:nvSpPr>
        <p:spPr>
          <a:xfrm>
            <a:off x="1586520" y="5809575"/>
            <a:ext cx="1102995" cy="558165"/>
          </a:xfrm>
          <a:custGeom>
            <a:avLst/>
            <a:gdLst/>
            <a:ahLst/>
            <a:cxnLst/>
            <a:rect l="l" t="t" r="r" b="b"/>
            <a:pathLst>
              <a:path w="1102995" h="558164">
                <a:moveTo>
                  <a:pt x="0" y="557550"/>
                </a:moveTo>
                <a:lnTo>
                  <a:pt x="22602" y="552523"/>
                </a:lnTo>
                <a:lnTo>
                  <a:pt x="45205" y="547495"/>
                </a:lnTo>
                <a:lnTo>
                  <a:pt x="67808" y="542482"/>
                </a:lnTo>
                <a:lnTo>
                  <a:pt x="90411" y="537454"/>
                </a:lnTo>
                <a:lnTo>
                  <a:pt x="113014" y="532427"/>
                </a:lnTo>
                <a:lnTo>
                  <a:pt x="135617" y="527400"/>
                </a:lnTo>
                <a:lnTo>
                  <a:pt x="158233" y="522386"/>
                </a:lnTo>
                <a:lnTo>
                  <a:pt x="180836" y="517358"/>
                </a:lnTo>
                <a:lnTo>
                  <a:pt x="203439" y="509824"/>
                </a:lnTo>
                <a:lnTo>
                  <a:pt x="226042" y="504797"/>
                </a:lnTo>
                <a:lnTo>
                  <a:pt x="248631" y="497276"/>
                </a:lnTo>
                <a:lnTo>
                  <a:pt x="271234" y="492249"/>
                </a:lnTo>
                <a:lnTo>
                  <a:pt x="293850" y="484714"/>
                </a:lnTo>
                <a:lnTo>
                  <a:pt x="316453" y="479687"/>
                </a:lnTo>
                <a:lnTo>
                  <a:pt x="339056" y="472153"/>
                </a:lnTo>
                <a:lnTo>
                  <a:pt x="361659" y="464618"/>
                </a:lnTo>
                <a:lnTo>
                  <a:pt x="381755" y="457084"/>
                </a:lnTo>
                <a:lnTo>
                  <a:pt x="404344" y="449550"/>
                </a:lnTo>
                <a:lnTo>
                  <a:pt x="426947" y="442015"/>
                </a:lnTo>
                <a:lnTo>
                  <a:pt x="449550" y="434481"/>
                </a:lnTo>
                <a:lnTo>
                  <a:pt x="472153" y="424440"/>
                </a:lnTo>
                <a:lnTo>
                  <a:pt x="494755" y="416906"/>
                </a:lnTo>
                <a:lnTo>
                  <a:pt x="517372" y="406851"/>
                </a:lnTo>
                <a:lnTo>
                  <a:pt x="539975" y="396810"/>
                </a:lnTo>
                <a:lnTo>
                  <a:pt x="562578" y="389275"/>
                </a:lnTo>
                <a:lnTo>
                  <a:pt x="585180" y="379234"/>
                </a:lnTo>
                <a:lnTo>
                  <a:pt x="607783" y="366673"/>
                </a:lnTo>
                <a:lnTo>
                  <a:pt x="630386" y="356631"/>
                </a:lnTo>
                <a:lnTo>
                  <a:pt x="652989" y="346577"/>
                </a:lnTo>
                <a:lnTo>
                  <a:pt x="675592" y="334029"/>
                </a:lnTo>
                <a:lnTo>
                  <a:pt x="698195" y="321467"/>
                </a:lnTo>
                <a:lnTo>
                  <a:pt x="720798" y="308905"/>
                </a:lnTo>
                <a:lnTo>
                  <a:pt x="743400" y="296357"/>
                </a:lnTo>
                <a:lnTo>
                  <a:pt x="766003" y="283795"/>
                </a:lnTo>
                <a:lnTo>
                  <a:pt x="788606" y="268727"/>
                </a:lnTo>
                <a:lnTo>
                  <a:pt x="811209" y="253658"/>
                </a:lnTo>
                <a:lnTo>
                  <a:pt x="833812" y="238590"/>
                </a:lnTo>
                <a:lnTo>
                  <a:pt x="856415" y="223521"/>
                </a:lnTo>
                <a:lnTo>
                  <a:pt x="876511" y="205932"/>
                </a:lnTo>
                <a:lnTo>
                  <a:pt x="899114" y="190864"/>
                </a:lnTo>
                <a:lnTo>
                  <a:pt x="921716" y="170781"/>
                </a:lnTo>
                <a:lnTo>
                  <a:pt x="944319" y="153192"/>
                </a:lnTo>
                <a:lnTo>
                  <a:pt x="966922" y="133110"/>
                </a:lnTo>
                <a:lnTo>
                  <a:pt x="989525" y="113014"/>
                </a:lnTo>
                <a:lnTo>
                  <a:pt x="1012128" y="92918"/>
                </a:lnTo>
                <a:lnTo>
                  <a:pt x="1034731" y="70315"/>
                </a:lnTo>
                <a:lnTo>
                  <a:pt x="1057334" y="47712"/>
                </a:lnTo>
                <a:lnTo>
                  <a:pt x="1079936" y="25109"/>
                </a:lnTo>
                <a:lnTo>
                  <a:pt x="1102539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7"/>
          <p:cNvSpPr/>
          <p:nvPr/>
        </p:nvSpPr>
        <p:spPr>
          <a:xfrm>
            <a:off x="2689060" y="3426180"/>
            <a:ext cx="1102995" cy="2383790"/>
          </a:xfrm>
          <a:custGeom>
            <a:avLst/>
            <a:gdLst/>
            <a:ahLst/>
            <a:cxnLst/>
            <a:rect l="l" t="t" r="r" b="b"/>
            <a:pathLst>
              <a:path w="1102995" h="2383790">
                <a:moveTo>
                  <a:pt x="0" y="2383395"/>
                </a:moveTo>
                <a:lnTo>
                  <a:pt x="22602" y="2355765"/>
                </a:lnTo>
                <a:lnTo>
                  <a:pt x="45205" y="2328135"/>
                </a:lnTo>
                <a:lnTo>
                  <a:pt x="67808" y="2300518"/>
                </a:lnTo>
                <a:lnTo>
                  <a:pt x="90411" y="2270381"/>
                </a:lnTo>
                <a:lnTo>
                  <a:pt x="113014" y="2240244"/>
                </a:lnTo>
                <a:lnTo>
                  <a:pt x="135617" y="2207586"/>
                </a:lnTo>
                <a:lnTo>
                  <a:pt x="158220" y="2174942"/>
                </a:lnTo>
                <a:lnTo>
                  <a:pt x="180822" y="2137271"/>
                </a:lnTo>
                <a:lnTo>
                  <a:pt x="203425" y="2102105"/>
                </a:lnTo>
                <a:lnTo>
                  <a:pt x="226028" y="2061928"/>
                </a:lnTo>
                <a:lnTo>
                  <a:pt x="246124" y="2021736"/>
                </a:lnTo>
                <a:lnTo>
                  <a:pt x="268727" y="1979051"/>
                </a:lnTo>
                <a:lnTo>
                  <a:pt x="291330" y="1936352"/>
                </a:lnTo>
                <a:lnTo>
                  <a:pt x="313933" y="1888626"/>
                </a:lnTo>
                <a:lnTo>
                  <a:pt x="336535" y="1840913"/>
                </a:lnTo>
                <a:lnTo>
                  <a:pt x="359138" y="1790680"/>
                </a:lnTo>
                <a:lnTo>
                  <a:pt x="381741" y="1740460"/>
                </a:lnTo>
                <a:lnTo>
                  <a:pt x="404344" y="1685200"/>
                </a:lnTo>
                <a:lnTo>
                  <a:pt x="426947" y="1629952"/>
                </a:lnTo>
                <a:lnTo>
                  <a:pt x="449550" y="1569679"/>
                </a:lnTo>
                <a:lnTo>
                  <a:pt x="472153" y="1509404"/>
                </a:lnTo>
                <a:lnTo>
                  <a:pt x="494755" y="1446608"/>
                </a:lnTo>
                <a:lnTo>
                  <a:pt x="517358" y="1381308"/>
                </a:lnTo>
                <a:lnTo>
                  <a:pt x="539961" y="1313513"/>
                </a:lnTo>
                <a:lnTo>
                  <a:pt x="562578" y="1245691"/>
                </a:lnTo>
                <a:lnTo>
                  <a:pt x="585180" y="1172868"/>
                </a:lnTo>
                <a:lnTo>
                  <a:pt x="607783" y="1102539"/>
                </a:lnTo>
                <a:lnTo>
                  <a:pt x="630373" y="1027196"/>
                </a:lnTo>
                <a:lnTo>
                  <a:pt x="652976" y="951854"/>
                </a:lnTo>
                <a:lnTo>
                  <a:pt x="675578" y="876511"/>
                </a:lnTo>
                <a:lnTo>
                  <a:pt x="698181" y="801168"/>
                </a:lnTo>
                <a:lnTo>
                  <a:pt x="718277" y="725825"/>
                </a:lnTo>
                <a:lnTo>
                  <a:pt x="740880" y="650482"/>
                </a:lnTo>
                <a:lnTo>
                  <a:pt x="763483" y="575139"/>
                </a:lnTo>
                <a:lnTo>
                  <a:pt x="786086" y="504810"/>
                </a:lnTo>
                <a:lnTo>
                  <a:pt x="808689" y="434495"/>
                </a:lnTo>
                <a:lnTo>
                  <a:pt x="831291" y="366686"/>
                </a:lnTo>
                <a:lnTo>
                  <a:pt x="853894" y="303891"/>
                </a:lnTo>
                <a:lnTo>
                  <a:pt x="876497" y="243617"/>
                </a:lnTo>
                <a:lnTo>
                  <a:pt x="899100" y="190877"/>
                </a:lnTo>
                <a:lnTo>
                  <a:pt x="921716" y="143164"/>
                </a:lnTo>
                <a:lnTo>
                  <a:pt x="944319" y="100466"/>
                </a:lnTo>
                <a:lnTo>
                  <a:pt x="966922" y="65301"/>
                </a:lnTo>
                <a:lnTo>
                  <a:pt x="1012128" y="17589"/>
                </a:lnTo>
                <a:lnTo>
                  <a:pt x="1057320" y="0"/>
                </a:lnTo>
                <a:lnTo>
                  <a:pt x="1079936" y="0"/>
                </a:lnTo>
                <a:lnTo>
                  <a:pt x="1102539" y="10054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8"/>
          <p:cNvSpPr/>
          <p:nvPr/>
        </p:nvSpPr>
        <p:spPr>
          <a:xfrm>
            <a:off x="3791600" y="3436234"/>
            <a:ext cx="1100455" cy="2105025"/>
          </a:xfrm>
          <a:custGeom>
            <a:avLst/>
            <a:gdLst/>
            <a:ahLst/>
            <a:cxnLst/>
            <a:rect l="l" t="t" r="r" b="b"/>
            <a:pathLst>
              <a:path w="1100454" h="2105025">
                <a:moveTo>
                  <a:pt x="0" y="0"/>
                </a:moveTo>
                <a:lnTo>
                  <a:pt x="45205" y="40178"/>
                </a:lnTo>
                <a:lnTo>
                  <a:pt x="87904" y="105480"/>
                </a:lnTo>
                <a:lnTo>
                  <a:pt x="110507" y="145658"/>
                </a:lnTo>
                <a:lnTo>
                  <a:pt x="133096" y="190864"/>
                </a:lnTo>
                <a:lnTo>
                  <a:pt x="155699" y="238590"/>
                </a:lnTo>
                <a:lnTo>
                  <a:pt x="178315" y="291330"/>
                </a:lnTo>
                <a:lnTo>
                  <a:pt x="200918" y="346577"/>
                </a:lnTo>
                <a:lnTo>
                  <a:pt x="223521" y="404344"/>
                </a:lnTo>
                <a:lnTo>
                  <a:pt x="246124" y="464618"/>
                </a:lnTo>
                <a:lnTo>
                  <a:pt x="268727" y="522386"/>
                </a:lnTo>
                <a:lnTo>
                  <a:pt x="291330" y="585167"/>
                </a:lnTo>
                <a:lnTo>
                  <a:pt x="313933" y="645441"/>
                </a:lnTo>
                <a:lnTo>
                  <a:pt x="336535" y="708236"/>
                </a:lnTo>
                <a:lnTo>
                  <a:pt x="359138" y="768510"/>
                </a:lnTo>
                <a:lnTo>
                  <a:pt x="381741" y="828785"/>
                </a:lnTo>
                <a:lnTo>
                  <a:pt x="404344" y="889059"/>
                </a:lnTo>
                <a:lnTo>
                  <a:pt x="426947" y="946826"/>
                </a:lnTo>
                <a:lnTo>
                  <a:pt x="449550" y="1004580"/>
                </a:lnTo>
                <a:lnTo>
                  <a:pt x="472153" y="1062347"/>
                </a:lnTo>
                <a:lnTo>
                  <a:pt x="494755" y="1117608"/>
                </a:lnTo>
                <a:lnTo>
                  <a:pt x="517358" y="1170348"/>
                </a:lnTo>
                <a:lnTo>
                  <a:pt x="539961" y="1223088"/>
                </a:lnTo>
                <a:lnTo>
                  <a:pt x="560057" y="1275828"/>
                </a:lnTo>
                <a:lnTo>
                  <a:pt x="582660" y="1323541"/>
                </a:lnTo>
                <a:lnTo>
                  <a:pt x="605263" y="1371253"/>
                </a:lnTo>
                <a:lnTo>
                  <a:pt x="627866" y="1418979"/>
                </a:lnTo>
                <a:lnTo>
                  <a:pt x="650469" y="1464185"/>
                </a:lnTo>
                <a:lnTo>
                  <a:pt x="673071" y="1506884"/>
                </a:lnTo>
                <a:lnTo>
                  <a:pt x="695674" y="1549569"/>
                </a:lnTo>
                <a:lnTo>
                  <a:pt x="718277" y="1589761"/>
                </a:lnTo>
                <a:lnTo>
                  <a:pt x="740880" y="1629939"/>
                </a:lnTo>
                <a:lnTo>
                  <a:pt x="763482" y="1667611"/>
                </a:lnTo>
                <a:lnTo>
                  <a:pt x="786086" y="1705281"/>
                </a:lnTo>
                <a:lnTo>
                  <a:pt x="808689" y="1740447"/>
                </a:lnTo>
                <a:lnTo>
                  <a:pt x="831291" y="1773091"/>
                </a:lnTo>
                <a:lnTo>
                  <a:pt x="853894" y="1808255"/>
                </a:lnTo>
                <a:lnTo>
                  <a:pt x="876497" y="1838391"/>
                </a:lnTo>
                <a:lnTo>
                  <a:pt x="899100" y="1871050"/>
                </a:lnTo>
                <a:lnTo>
                  <a:pt x="921703" y="1898665"/>
                </a:lnTo>
                <a:lnTo>
                  <a:pt x="944306" y="1928804"/>
                </a:lnTo>
                <a:lnTo>
                  <a:pt x="966909" y="1956434"/>
                </a:lnTo>
                <a:lnTo>
                  <a:pt x="989511" y="1984063"/>
                </a:lnTo>
                <a:lnTo>
                  <a:pt x="1012114" y="2009174"/>
                </a:lnTo>
                <a:lnTo>
                  <a:pt x="1032209" y="2034284"/>
                </a:lnTo>
                <a:lnTo>
                  <a:pt x="1054813" y="2059407"/>
                </a:lnTo>
                <a:lnTo>
                  <a:pt x="1077416" y="2082010"/>
                </a:lnTo>
                <a:lnTo>
                  <a:pt x="1100019" y="2104613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69"/>
          <p:cNvSpPr/>
          <p:nvPr/>
        </p:nvSpPr>
        <p:spPr>
          <a:xfrm>
            <a:off x="4891620" y="5540848"/>
            <a:ext cx="304165" cy="243204"/>
          </a:xfrm>
          <a:custGeom>
            <a:avLst/>
            <a:gdLst/>
            <a:ahLst/>
            <a:cxnLst/>
            <a:rect l="l" t="t" r="r" b="b"/>
            <a:pathLst>
              <a:path w="304164" h="243204">
                <a:moveTo>
                  <a:pt x="0" y="0"/>
                </a:moveTo>
                <a:lnTo>
                  <a:pt x="22602" y="22602"/>
                </a:lnTo>
                <a:lnTo>
                  <a:pt x="45205" y="42698"/>
                </a:lnTo>
                <a:lnTo>
                  <a:pt x="67808" y="62781"/>
                </a:lnTo>
                <a:lnTo>
                  <a:pt x="90411" y="82877"/>
                </a:lnTo>
                <a:lnTo>
                  <a:pt x="113012" y="102973"/>
                </a:lnTo>
                <a:lnTo>
                  <a:pt x="135617" y="120548"/>
                </a:lnTo>
                <a:lnTo>
                  <a:pt x="158220" y="138124"/>
                </a:lnTo>
                <a:lnTo>
                  <a:pt x="180822" y="155699"/>
                </a:lnTo>
                <a:lnTo>
                  <a:pt x="203425" y="173288"/>
                </a:lnTo>
                <a:lnTo>
                  <a:pt x="226028" y="188357"/>
                </a:lnTo>
                <a:lnTo>
                  <a:pt x="248645" y="205946"/>
                </a:lnTo>
                <a:lnTo>
                  <a:pt x="271247" y="221001"/>
                </a:lnTo>
                <a:lnTo>
                  <a:pt x="293849" y="236069"/>
                </a:lnTo>
                <a:lnTo>
                  <a:pt x="303889" y="242762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0"/>
          <p:cNvSpPr/>
          <p:nvPr/>
        </p:nvSpPr>
        <p:spPr>
          <a:xfrm>
            <a:off x="2419612" y="598429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4" y="0"/>
                </a:moveTo>
                <a:lnTo>
                  <a:pt x="16447" y="2980"/>
                </a:lnTo>
                <a:lnTo>
                  <a:pt x="5600" y="11206"/>
                </a:lnTo>
                <a:lnTo>
                  <a:pt x="0" y="23145"/>
                </a:lnTo>
                <a:lnTo>
                  <a:pt x="2493" y="39116"/>
                </a:lnTo>
                <a:lnTo>
                  <a:pt x="9960" y="50466"/>
                </a:lnTo>
                <a:lnTo>
                  <a:pt x="21015" y="56619"/>
                </a:lnTo>
                <a:lnTo>
                  <a:pt x="37594" y="54563"/>
                </a:lnTo>
                <a:lnTo>
                  <a:pt x="49315" y="47695"/>
                </a:lnTo>
                <a:lnTo>
                  <a:pt x="55872" y="37308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object 71"/>
          <p:cNvSpPr/>
          <p:nvPr/>
        </p:nvSpPr>
        <p:spPr>
          <a:xfrm>
            <a:off x="2891765" y="5404144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4" y="0"/>
                </a:moveTo>
                <a:lnTo>
                  <a:pt x="16446" y="2980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5" y="50470"/>
                </a:lnTo>
                <a:lnTo>
                  <a:pt x="21005" y="56630"/>
                </a:lnTo>
                <a:lnTo>
                  <a:pt x="37585" y="54575"/>
                </a:lnTo>
                <a:lnTo>
                  <a:pt x="49307" y="47708"/>
                </a:lnTo>
                <a:lnTo>
                  <a:pt x="55868" y="37322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2"/>
          <p:cNvSpPr/>
          <p:nvPr/>
        </p:nvSpPr>
        <p:spPr>
          <a:xfrm>
            <a:off x="3271721" y="4367993"/>
            <a:ext cx="0" cy="175895"/>
          </a:xfrm>
          <a:custGeom>
            <a:avLst/>
            <a:gdLst/>
            <a:ahLst/>
            <a:cxnLst/>
            <a:rect l="l" t="t" r="r" b="b"/>
            <a:pathLst>
              <a:path h="175895">
                <a:moveTo>
                  <a:pt x="0" y="0"/>
                </a:moveTo>
                <a:lnTo>
                  <a:pt x="0" y="175795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3"/>
          <p:cNvSpPr/>
          <p:nvPr/>
        </p:nvSpPr>
        <p:spPr>
          <a:xfrm>
            <a:off x="3243381" y="4427183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1" y="0"/>
                </a:moveTo>
                <a:lnTo>
                  <a:pt x="16440" y="2980"/>
                </a:lnTo>
                <a:lnTo>
                  <a:pt x="5595" y="11206"/>
                </a:lnTo>
                <a:lnTo>
                  <a:pt x="0" y="23146"/>
                </a:lnTo>
                <a:lnTo>
                  <a:pt x="2491" y="39119"/>
                </a:lnTo>
                <a:lnTo>
                  <a:pt x="9953" y="50473"/>
                </a:lnTo>
                <a:lnTo>
                  <a:pt x="21004" y="56631"/>
                </a:lnTo>
                <a:lnTo>
                  <a:pt x="37579" y="54575"/>
                </a:lnTo>
                <a:lnTo>
                  <a:pt x="49303" y="47707"/>
                </a:lnTo>
                <a:lnTo>
                  <a:pt x="55867" y="37322"/>
                </a:lnTo>
                <a:lnTo>
                  <a:pt x="57227" y="28703"/>
                </a:lnTo>
                <a:lnTo>
                  <a:pt x="53773" y="15001"/>
                </a:lnTo>
                <a:lnTo>
                  <a:pt x="44604" y="4838"/>
                </a:lnTo>
                <a:lnTo>
                  <a:pt x="3151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object 74"/>
          <p:cNvSpPr/>
          <p:nvPr/>
        </p:nvSpPr>
        <p:spPr>
          <a:xfrm>
            <a:off x="3700465" y="2985601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1" y="0"/>
                </a:moveTo>
                <a:lnTo>
                  <a:pt x="16439" y="2980"/>
                </a:lnTo>
                <a:lnTo>
                  <a:pt x="5595" y="11205"/>
                </a:lnTo>
                <a:lnTo>
                  <a:pt x="0" y="23146"/>
                </a:lnTo>
                <a:lnTo>
                  <a:pt x="2491" y="39119"/>
                </a:lnTo>
                <a:lnTo>
                  <a:pt x="9953" y="50473"/>
                </a:lnTo>
                <a:lnTo>
                  <a:pt x="21004" y="56630"/>
                </a:lnTo>
                <a:lnTo>
                  <a:pt x="37580" y="54574"/>
                </a:lnTo>
                <a:lnTo>
                  <a:pt x="49304" y="47706"/>
                </a:lnTo>
                <a:lnTo>
                  <a:pt x="55868" y="37321"/>
                </a:lnTo>
                <a:lnTo>
                  <a:pt x="57227" y="28703"/>
                </a:lnTo>
                <a:lnTo>
                  <a:pt x="53773" y="15000"/>
                </a:lnTo>
                <a:lnTo>
                  <a:pt x="44604" y="4837"/>
                </a:lnTo>
                <a:lnTo>
                  <a:pt x="3151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5"/>
          <p:cNvSpPr/>
          <p:nvPr/>
        </p:nvSpPr>
        <p:spPr>
          <a:xfrm>
            <a:off x="4097999" y="3720030"/>
            <a:ext cx="0" cy="208915"/>
          </a:xfrm>
          <a:custGeom>
            <a:avLst/>
            <a:gdLst/>
            <a:ahLst/>
            <a:cxnLst/>
            <a:rect l="l" t="t" r="r" b="b"/>
            <a:pathLst>
              <a:path h="208914">
                <a:moveTo>
                  <a:pt x="0" y="0"/>
                </a:moveTo>
                <a:lnTo>
                  <a:pt x="0" y="208453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6"/>
          <p:cNvSpPr/>
          <p:nvPr/>
        </p:nvSpPr>
        <p:spPr>
          <a:xfrm>
            <a:off x="4069662" y="3796796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09" y="0"/>
                </a:moveTo>
                <a:lnTo>
                  <a:pt x="16441" y="2981"/>
                </a:lnTo>
                <a:lnTo>
                  <a:pt x="5597" y="11209"/>
                </a:lnTo>
                <a:lnTo>
                  <a:pt x="0" y="23150"/>
                </a:lnTo>
                <a:lnTo>
                  <a:pt x="2490" y="39127"/>
                </a:lnTo>
                <a:lnTo>
                  <a:pt x="9952" y="50479"/>
                </a:lnTo>
                <a:lnTo>
                  <a:pt x="21003" y="56632"/>
                </a:lnTo>
                <a:lnTo>
                  <a:pt x="37581" y="54576"/>
                </a:lnTo>
                <a:lnTo>
                  <a:pt x="49302" y="47707"/>
                </a:lnTo>
                <a:lnTo>
                  <a:pt x="55858" y="37318"/>
                </a:lnTo>
                <a:lnTo>
                  <a:pt x="57211" y="28718"/>
                </a:lnTo>
                <a:lnTo>
                  <a:pt x="53760" y="15012"/>
                </a:lnTo>
                <a:lnTo>
                  <a:pt x="44598" y="4842"/>
                </a:lnTo>
                <a:lnTo>
                  <a:pt x="31509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object 77"/>
          <p:cNvSpPr/>
          <p:nvPr/>
        </p:nvSpPr>
        <p:spPr>
          <a:xfrm>
            <a:off x="4494091" y="492193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21" y="0"/>
                </a:moveTo>
                <a:lnTo>
                  <a:pt x="16453" y="2980"/>
                </a:lnTo>
                <a:lnTo>
                  <a:pt x="5604" y="11204"/>
                </a:lnTo>
                <a:lnTo>
                  <a:pt x="0" y="23140"/>
                </a:lnTo>
                <a:lnTo>
                  <a:pt x="2489" y="39112"/>
                </a:lnTo>
                <a:lnTo>
                  <a:pt x="9950" y="50467"/>
                </a:lnTo>
                <a:lnTo>
                  <a:pt x="20999" y="56627"/>
                </a:lnTo>
                <a:lnTo>
                  <a:pt x="37582" y="54573"/>
                </a:lnTo>
                <a:lnTo>
                  <a:pt x="49306" y="47706"/>
                </a:lnTo>
                <a:lnTo>
                  <a:pt x="55866" y="37324"/>
                </a:lnTo>
                <a:lnTo>
                  <a:pt x="57223" y="28718"/>
                </a:lnTo>
                <a:lnTo>
                  <a:pt x="53772" y="15012"/>
                </a:lnTo>
                <a:lnTo>
                  <a:pt x="44609" y="4842"/>
                </a:lnTo>
                <a:lnTo>
                  <a:pt x="3152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8"/>
          <p:cNvSpPr/>
          <p:nvPr/>
        </p:nvSpPr>
        <p:spPr>
          <a:xfrm>
            <a:off x="4934318" y="5478053"/>
            <a:ext cx="0" cy="106045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493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79"/>
          <p:cNvSpPr/>
          <p:nvPr/>
        </p:nvSpPr>
        <p:spPr>
          <a:xfrm>
            <a:off x="4905966" y="5502090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3" y="0"/>
                </a:moveTo>
                <a:lnTo>
                  <a:pt x="16446" y="2981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6" y="50470"/>
                </a:lnTo>
                <a:lnTo>
                  <a:pt x="21006" y="56630"/>
                </a:lnTo>
                <a:lnTo>
                  <a:pt x="37586" y="54575"/>
                </a:lnTo>
                <a:lnTo>
                  <a:pt x="49308" y="47708"/>
                </a:lnTo>
                <a:lnTo>
                  <a:pt x="55868" y="37322"/>
                </a:lnTo>
                <a:lnTo>
                  <a:pt x="57226" y="28704"/>
                </a:lnTo>
                <a:lnTo>
                  <a:pt x="53773" y="14999"/>
                </a:lnTo>
                <a:lnTo>
                  <a:pt x="44607" y="4835"/>
                </a:lnTo>
                <a:lnTo>
                  <a:pt x="31513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object 80"/>
          <p:cNvSpPr/>
          <p:nvPr/>
        </p:nvSpPr>
        <p:spPr>
          <a:xfrm>
            <a:off x="1059121" y="4591501"/>
            <a:ext cx="0" cy="140970"/>
          </a:xfrm>
          <a:custGeom>
            <a:avLst/>
            <a:gdLst/>
            <a:ahLst/>
            <a:cxnLst/>
            <a:rect l="l" t="t" r="r" b="b"/>
            <a:pathLst>
              <a:path h="140970">
                <a:moveTo>
                  <a:pt x="0" y="0"/>
                </a:moveTo>
                <a:lnTo>
                  <a:pt x="0" y="14064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1"/>
          <p:cNvSpPr/>
          <p:nvPr/>
        </p:nvSpPr>
        <p:spPr>
          <a:xfrm>
            <a:off x="1030770" y="463312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4" h="57150">
                <a:moveTo>
                  <a:pt x="31514" y="0"/>
                </a:moveTo>
                <a:lnTo>
                  <a:pt x="16447" y="2981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5" y="50470"/>
                </a:lnTo>
                <a:lnTo>
                  <a:pt x="21006" y="56630"/>
                </a:lnTo>
                <a:lnTo>
                  <a:pt x="37585" y="54575"/>
                </a:lnTo>
                <a:lnTo>
                  <a:pt x="49307" y="47708"/>
                </a:lnTo>
                <a:lnTo>
                  <a:pt x="55868" y="37322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2"/>
          <p:cNvSpPr/>
          <p:nvPr/>
        </p:nvSpPr>
        <p:spPr>
          <a:xfrm>
            <a:off x="2447963" y="59728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0"/>
                </a:moveTo>
                <a:lnTo>
                  <a:pt x="0" y="82877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3"/>
          <p:cNvSpPr/>
          <p:nvPr/>
        </p:nvSpPr>
        <p:spPr>
          <a:xfrm>
            <a:off x="2447961" y="60130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4"/>
          <p:cNvSpPr/>
          <p:nvPr/>
        </p:nvSpPr>
        <p:spPr>
          <a:xfrm>
            <a:off x="2913838" y="544038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5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5"/>
          <p:cNvSpPr/>
          <p:nvPr/>
        </p:nvSpPr>
        <p:spPr>
          <a:xfrm>
            <a:off x="2913838" y="5425313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5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6"/>
          <p:cNvSpPr/>
          <p:nvPr/>
        </p:nvSpPr>
        <p:spPr>
          <a:xfrm>
            <a:off x="2920114" y="54328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7"/>
          <p:cNvSpPr/>
          <p:nvPr/>
        </p:nvSpPr>
        <p:spPr>
          <a:xfrm>
            <a:off x="3271719" y="44558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8"/>
          <p:cNvSpPr/>
          <p:nvPr/>
        </p:nvSpPr>
        <p:spPr>
          <a:xfrm>
            <a:off x="3722527" y="302058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2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89"/>
          <p:cNvSpPr/>
          <p:nvPr/>
        </p:nvSpPr>
        <p:spPr>
          <a:xfrm>
            <a:off x="3722527" y="3008020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2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0"/>
          <p:cNvSpPr/>
          <p:nvPr/>
        </p:nvSpPr>
        <p:spPr>
          <a:xfrm>
            <a:off x="3728803" y="30143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1"/>
          <p:cNvSpPr/>
          <p:nvPr/>
        </p:nvSpPr>
        <p:spPr>
          <a:xfrm>
            <a:off x="4097996" y="38255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2"/>
          <p:cNvSpPr/>
          <p:nvPr/>
        </p:nvSpPr>
        <p:spPr>
          <a:xfrm>
            <a:off x="4516161" y="49594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7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3"/>
          <p:cNvSpPr/>
          <p:nvPr/>
        </p:nvSpPr>
        <p:spPr>
          <a:xfrm>
            <a:off x="4516161" y="4941858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75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4"/>
          <p:cNvSpPr/>
          <p:nvPr/>
        </p:nvSpPr>
        <p:spPr>
          <a:xfrm>
            <a:off x="4522437" y="495065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object 96"/>
          <p:cNvSpPr/>
          <p:nvPr/>
        </p:nvSpPr>
        <p:spPr>
          <a:xfrm>
            <a:off x="1059120" y="46618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object 97"/>
          <p:cNvSpPr txBox="1"/>
          <p:nvPr/>
        </p:nvSpPr>
        <p:spPr>
          <a:xfrm>
            <a:off x="3883459" y="6630684"/>
            <a:ext cx="1325245" cy="67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0" defTabSz="914400" fontAlgn="auto" hangingPunct="1">
              <a:lnSpc>
                <a:spcPts val="22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62660" algn="l"/>
              </a:tabLst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92	94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defTabSz="914400" fontAlgn="auto" hangingPunct="1">
              <a:lnSpc>
                <a:spcPts val="2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300" b="1" dirty="0">
                <a:solidFill>
                  <a:srgbClr val="0A31FF"/>
                </a:solidFill>
                <a:latin typeface="Times New Roman"/>
                <a:cs typeface="Times New Roman"/>
              </a:rPr>
              <a:t>E</a:t>
            </a:r>
            <a:r>
              <a:rPr b="1" spc="15" baseline="-26041" dirty="0">
                <a:solidFill>
                  <a:srgbClr val="0A31FF"/>
                </a:solidFill>
                <a:latin typeface="Times New Roman"/>
                <a:cs typeface="Times New Roman"/>
              </a:rPr>
              <a:t>cm</a:t>
            </a:r>
            <a:r>
              <a:rPr b="1" spc="262" baseline="-26041" dirty="0">
                <a:solidFill>
                  <a:srgbClr val="0A31FF"/>
                </a:solidFill>
                <a:latin typeface="Times New Roman"/>
                <a:cs typeface="Times New Roman"/>
              </a:rPr>
              <a:t> 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</a:t>
            </a:r>
            <a:r>
              <a:rPr sz="2300" b="1" dirty="0">
                <a:solidFill>
                  <a:srgbClr val="0A31FF"/>
                </a:solidFill>
                <a:latin typeface="Times New Roman"/>
                <a:cs typeface="Times New Roman"/>
              </a:rPr>
              <a:t>Ge</a:t>
            </a:r>
            <a:r>
              <a:rPr sz="2300" b="1" spc="-5" dirty="0">
                <a:solidFill>
                  <a:srgbClr val="0A31FF"/>
                </a:solidFill>
                <a:latin typeface="Times New Roman"/>
                <a:cs typeface="Times New Roman"/>
              </a:rPr>
              <a:t>V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</a:t>
            </a:r>
            <a:endParaRPr sz="230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99" name="object 98"/>
          <p:cNvSpPr txBox="1"/>
          <p:nvPr/>
        </p:nvSpPr>
        <p:spPr>
          <a:xfrm>
            <a:off x="134657" y="2715989"/>
            <a:ext cx="353943" cy="534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3450" baseline="18115" dirty="0">
                <a:solidFill>
                  <a:srgbClr val="0A31FF"/>
                </a:solidFill>
                <a:latin typeface="Symbol"/>
                <a:cs typeface="Times New Roman"/>
                <a:sym typeface="Symbol"/>
              </a:rPr>
              <a:t></a:t>
            </a:r>
            <a:r>
              <a:rPr sz="1600" b="1" spc="-5" dirty="0" smtClean="0">
                <a:solidFill>
                  <a:srgbClr val="0A31FF"/>
                </a:solidFill>
                <a:latin typeface="Times New Roman"/>
                <a:cs typeface="Times New Roman"/>
              </a:rPr>
              <a:t>had</a:t>
            </a:r>
            <a:endParaRPr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0" name="object 99"/>
          <p:cNvSpPr txBox="1"/>
          <p:nvPr/>
        </p:nvSpPr>
        <p:spPr>
          <a:xfrm>
            <a:off x="120309" y="2120044"/>
            <a:ext cx="334010" cy="5480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</a:t>
            </a:r>
            <a:r>
              <a:rPr sz="2300" b="1" spc="-5" dirty="0">
                <a:solidFill>
                  <a:srgbClr val="0A31FF"/>
                </a:solidFill>
                <a:latin typeface="Times New Roman"/>
                <a:cs typeface="Times New Roman"/>
              </a:rPr>
              <a:t>nb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</a:t>
            </a:r>
            <a:endParaRPr sz="230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1" name="object 100"/>
          <p:cNvSpPr txBox="1"/>
          <p:nvPr/>
        </p:nvSpPr>
        <p:spPr>
          <a:xfrm>
            <a:off x="3675927" y="2743274"/>
            <a:ext cx="238760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3g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2" name="object 101"/>
          <p:cNvSpPr txBox="1"/>
          <p:nvPr/>
        </p:nvSpPr>
        <p:spPr>
          <a:xfrm>
            <a:off x="3675926" y="2195661"/>
            <a:ext cx="284265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2g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3" name="object 102"/>
          <p:cNvSpPr txBox="1"/>
          <p:nvPr/>
        </p:nvSpPr>
        <p:spPr>
          <a:xfrm>
            <a:off x="3653324" y="3493231"/>
            <a:ext cx="238760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4g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4" name="object 103"/>
          <p:cNvSpPr txBox="1"/>
          <p:nvPr/>
        </p:nvSpPr>
        <p:spPr>
          <a:xfrm>
            <a:off x="1182043" y="4568137"/>
            <a:ext cx="1908810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330" marR="5080" indent="-88265" defTabSz="914400" fontAlgn="auto" hangingPunct="1">
              <a:lnSpc>
                <a:spcPct val="79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average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measurements, error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bar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increased</a:t>
            </a:r>
            <a:endParaRPr sz="14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41300" defTabSz="914400" fontAlgn="auto" hangingPunct="1">
              <a:lnSpc>
                <a:spcPts val="13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by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factor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10</a:t>
            </a:r>
            <a:endParaRPr sz="145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5" name="object 104"/>
          <p:cNvSpPr txBox="1"/>
          <p:nvPr/>
        </p:nvSpPr>
        <p:spPr>
          <a:xfrm>
            <a:off x="1360353" y="2811355"/>
            <a:ext cx="1306195" cy="1417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defTabSz="914400" fontAlgn="auto" hangingPunct="1">
              <a:lnSpc>
                <a:spcPct val="88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600" b="1" spc="10" dirty="0">
                <a:solidFill>
                  <a:srgbClr val="0A31FF"/>
                </a:solidFill>
                <a:latin typeface="Times New Roman"/>
                <a:cs typeface="Times New Roman"/>
              </a:rPr>
              <a:t>ALEPH DELPHI </a:t>
            </a:r>
            <a:r>
              <a:rPr sz="2600" b="1" spc="15" dirty="0">
                <a:solidFill>
                  <a:srgbClr val="0A31FF"/>
                </a:solidFill>
                <a:latin typeface="Times New Roman"/>
                <a:cs typeface="Times New Roman"/>
              </a:rPr>
              <a:t>L3 OPAL</a:t>
            </a:r>
            <a:endParaRPr sz="26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112" name="Picture 111" descr="Screen Shot 2014-08-31 at 21.47.27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352" y="1907629"/>
            <a:ext cx="4442528" cy="2016224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6120432" y="5219997"/>
            <a:ext cx="313424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</a:rPr>
              <a:t>N</a:t>
            </a:r>
            <a:r>
              <a:rPr lang="en-US" baseline="-25000" dirty="0" err="1" smtClean="0">
                <a:solidFill>
                  <a:srgbClr val="000090"/>
                </a:solidFill>
              </a:rPr>
              <a:t>ν</a:t>
            </a:r>
            <a:r>
              <a:rPr lang="en-US" dirty="0" smtClean="0">
                <a:solidFill>
                  <a:srgbClr val="000090"/>
                </a:solidFill>
              </a:rPr>
              <a:t> = 2.9840 ± 0.0082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976416" y="4355901"/>
            <a:ext cx="3587491" cy="72943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Anzahl</a:t>
            </a:r>
            <a:r>
              <a:rPr lang="en-US" b="1" dirty="0" smtClean="0">
                <a:solidFill>
                  <a:srgbClr val="000090"/>
                </a:solidFill>
              </a:rPr>
              <a:t> der </a:t>
            </a:r>
            <a:r>
              <a:rPr lang="en-US" b="1" dirty="0" err="1" smtClean="0">
                <a:solidFill>
                  <a:srgbClr val="000090"/>
                </a:solidFill>
              </a:rPr>
              <a:t>leichten</a:t>
            </a:r>
            <a:r>
              <a:rPr lang="en-US" b="1" dirty="0" smtClean="0">
                <a:solidFill>
                  <a:srgbClr val="000090"/>
                </a:solidFill>
              </a:rPr>
              <a:t>(!)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neutrino </a:t>
            </a:r>
            <a:r>
              <a:rPr lang="en-US" b="1" dirty="0" err="1" smtClean="0">
                <a:solidFill>
                  <a:srgbClr val="000090"/>
                </a:solidFill>
              </a:rPr>
              <a:t>Generationen</a:t>
            </a:r>
            <a:r>
              <a:rPr lang="en-US" b="1" dirty="0" smtClean="0">
                <a:solidFill>
                  <a:srgbClr val="000090"/>
                </a:solidFill>
              </a:rPr>
              <a:t>: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904408" y="6084093"/>
            <a:ext cx="3528393" cy="570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</a:rPr>
              <a:t>“</a:t>
            </a:r>
            <a:r>
              <a:rPr lang="en-US" sz="1800" dirty="0" err="1" smtClean="0">
                <a:solidFill>
                  <a:srgbClr val="000090"/>
                </a:solidFill>
              </a:rPr>
              <a:t>leicht</a:t>
            </a:r>
            <a:r>
              <a:rPr lang="en-US" sz="1800" dirty="0" smtClean="0">
                <a:solidFill>
                  <a:srgbClr val="000090"/>
                </a:solidFill>
              </a:rPr>
              <a:t>” = </a:t>
            </a:r>
            <a:r>
              <a:rPr lang="en-US" sz="1800" dirty="0" err="1" smtClean="0">
                <a:solidFill>
                  <a:srgbClr val="000090"/>
                </a:solidFill>
              </a:rPr>
              <a:t>Zerfälle</a:t>
            </a:r>
            <a:r>
              <a:rPr lang="en-US" sz="1800" dirty="0" smtClean="0">
                <a:solidFill>
                  <a:srgbClr val="000090"/>
                </a:solidFill>
              </a:rPr>
              <a:t> Z</a:t>
            </a:r>
            <a:r>
              <a:rPr lang="en-US" sz="1800" baseline="30000" dirty="0" smtClean="0">
                <a:solidFill>
                  <a:srgbClr val="000090"/>
                </a:solidFill>
              </a:rPr>
              <a:t>0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</a:rPr>
              <a:t>νν</a:t>
            </a:r>
            <a:endParaRPr lang="en-US" sz="1800" dirty="0" smtClean="0">
              <a:solidFill>
                <a:srgbClr val="000090"/>
              </a:solidFill>
            </a:endParaRPr>
          </a:p>
          <a:p>
            <a:r>
              <a:rPr lang="en-US" sz="1800" dirty="0" err="1" smtClean="0">
                <a:solidFill>
                  <a:srgbClr val="000090"/>
                </a:solidFill>
              </a:rPr>
              <a:t>müssen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</a:rPr>
              <a:t>möglich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</a:rPr>
              <a:t>sein</a:t>
            </a:r>
            <a:r>
              <a:rPr lang="en-US" sz="1800" dirty="0" smtClean="0">
                <a:solidFill>
                  <a:srgbClr val="000090"/>
                </a:solidFill>
              </a:rPr>
              <a:t>: </a:t>
            </a:r>
            <a:r>
              <a:rPr lang="en-US" sz="1800" dirty="0" err="1" smtClean="0">
                <a:solidFill>
                  <a:srgbClr val="000090"/>
                </a:solidFill>
              </a:rPr>
              <a:t>M</a:t>
            </a:r>
            <a:r>
              <a:rPr lang="en-US" sz="1800" baseline="-25000" dirty="0" err="1" smtClean="0">
                <a:solidFill>
                  <a:srgbClr val="000090"/>
                </a:solidFill>
              </a:rPr>
              <a:t>v</a:t>
            </a:r>
            <a:r>
              <a:rPr lang="en-US" sz="1800" dirty="0" smtClean="0">
                <a:solidFill>
                  <a:srgbClr val="000090"/>
                </a:solidFill>
              </a:rPr>
              <a:t> &lt; ½ M</a:t>
            </a:r>
            <a:r>
              <a:rPr lang="en-US" sz="1800" baseline="-25000" dirty="0" smtClean="0">
                <a:solidFill>
                  <a:srgbClr val="000090"/>
                </a:solidFill>
              </a:rPr>
              <a:t>Z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>
            <a:off x="8460000" y="6156000"/>
            <a:ext cx="108704" cy="10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0541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Standardmodell</a:t>
            </a:r>
            <a:endParaRPr lang="en-US" alt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Wesentliche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Botschaften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Alle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Materie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ist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aus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nur</a:t>
            </a:r>
            <a:r>
              <a:rPr lang="en-US" altLang="en-US" dirty="0" smtClean="0"/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wenigen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elementaren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smtClean="0"/>
              <a:t>(= </a:t>
            </a:r>
            <a:r>
              <a:rPr lang="en-US" altLang="en-US" dirty="0" err="1" smtClean="0"/>
              <a:t>nicht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weiter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teilbaren</a:t>
            </a:r>
            <a:r>
              <a:rPr lang="en-US" altLang="en-US" dirty="0" smtClean="0"/>
              <a:t>) </a:t>
            </a:r>
            <a:r>
              <a:rPr lang="en-US" altLang="en-US" dirty="0" err="1" smtClean="0">
                <a:solidFill>
                  <a:srgbClr val="FF0000"/>
                </a:solidFill>
              </a:rPr>
              <a:t>Materieteilchen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/>
              <a:t>aufgebaut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Kräfte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zwischen</a:t>
            </a:r>
            <a:r>
              <a:rPr lang="en-US" altLang="en-US" dirty="0" smtClean="0"/>
              <a:t> den </a:t>
            </a:r>
            <a:r>
              <a:rPr lang="en-US" altLang="en-US" dirty="0" err="1" smtClean="0"/>
              <a:t>Materieteilchen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werden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durch</a:t>
            </a:r>
            <a:r>
              <a:rPr lang="en-US" altLang="en-US" dirty="0" smtClean="0"/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Kraftteilchen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übertragen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Analogie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Austausch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eines</a:t>
            </a:r>
            <a:r>
              <a:rPr lang="en-US" altLang="en-US" dirty="0" smtClean="0"/>
              <a:t> Balls </a:t>
            </a:r>
            <a:r>
              <a:rPr lang="en-US" altLang="en-US" dirty="0" err="1" smtClean="0"/>
              <a:t>zwischen</a:t>
            </a:r>
            <a:r>
              <a:rPr lang="en-US" altLang="en-US" dirty="0" smtClean="0"/>
              <a:t> 2 </a:t>
            </a:r>
            <a:r>
              <a:rPr lang="en-US" altLang="en-US" dirty="0" err="1" smtClean="0"/>
              <a:t>Booten</a:t>
            </a:r>
            <a:r>
              <a:rPr lang="en-US" altLang="en-US" dirty="0" smtClean="0"/>
              <a:t>)</a:t>
            </a:r>
          </a:p>
          <a:p>
            <a:pPr lvl="2"/>
            <a:r>
              <a:rPr lang="en-US" altLang="en-US" dirty="0" err="1" smtClean="0"/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gibt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4 </a:t>
            </a:r>
            <a:r>
              <a:rPr lang="en-US" altLang="en-US" dirty="0" err="1" smtClean="0">
                <a:solidFill>
                  <a:srgbClr val="FF0000"/>
                </a:solidFill>
              </a:rPr>
              <a:t>verschiedene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Kräfte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/>
              <a:t>mit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verschiedenen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Kraftteilchen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bekannteste</a:t>
            </a:r>
            <a:r>
              <a:rPr lang="en-US" altLang="en-US" dirty="0" smtClean="0"/>
              <a:t> Kraft: </a:t>
            </a:r>
            <a:r>
              <a:rPr lang="en-US" altLang="en-US" dirty="0" err="1" smtClean="0"/>
              <a:t>elektro-magnetische</a:t>
            </a:r>
            <a:r>
              <a:rPr lang="en-US" altLang="en-US" dirty="0" smtClean="0"/>
              <a:t> Kraft </a:t>
            </a:r>
            <a:r>
              <a:rPr lang="en-US" altLang="en-US" dirty="0" err="1" smtClean="0"/>
              <a:t>mit</a:t>
            </a:r>
            <a:r>
              <a:rPr lang="en-US" altLang="en-US" dirty="0" smtClean="0"/>
              <a:t> Photon </a:t>
            </a:r>
            <a:r>
              <a:rPr lang="en-US" altLang="en-US" dirty="0" err="1" smtClean="0"/>
              <a:t>als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Kraftteilchen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Die </a:t>
            </a:r>
            <a:r>
              <a:rPr lang="en-US" altLang="en-US" dirty="0" err="1" smtClean="0"/>
              <a:t>Materieteilchen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bestehen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aus</a:t>
            </a:r>
            <a:r>
              <a:rPr lang="en-US" altLang="en-US" dirty="0" smtClean="0"/>
              <a:t> 2 </a:t>
            </a:r>
            <a:r>
              <a:rPr lang="en-US" altLang="en-US" dirty="0" err="1" smtClean="0"/>
              <a:t>Gruppen</a:t>
            </a:r>
            <a:endParaRPr lang="en-US" altLang="en-US" dirty="0" smtClean="0"/>
          </a:p>
          <a:p>
            <a:pPr lvl="2"/>
            <a:r>
              <a:rPr lang="en-US" altLang="en-US" dirty="0" smtClean="0">
                <a:solidFill>
                  <a:srgbClr val="0000FF"/>
                </a:solidFill>
              </a:rPr>
              <a:t>Quarks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mit</a:t>
            </a:r>
            <a:r>
              <a:rPr lang="en-US" altLang="en-US" dirty="0" smtClean="0"/>
              <a:t> starker </a:t>
            </a:r>
            <a:r>
              <a:rPr lang="en-US" altLang="en-US" dirty="0" err="1" smtClean="0"/>
              <a:t>Wechselwirkung</a:t>
            </a:r>
            <a:r>
              <a:rPr lang="en-US" altLang="en-US" dirty="0" smtClean="0"/>
              <a:t>)</a:t>
            </a:r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Leptonen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smtClean="0"/>
              <a:t>(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ohne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starke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Wechselwirkung</a:t>
            </a:r>
            <a:r>
              <a:rPr lang="en-US" altLang="en-US" dirty="0" smtClean="0"/>
              <a:t>)</a:t>
            </a:r>
          </a:p>
          <a:p>
            <a:pPr lvl="1"/>
            <a:r>
              <a:rPr lang="en-US" altLang="en-US" dirty="0" smtClean="0"/>
              <a:t>Die </a:t>
            </a:r>
            <a:r>
              <a:rPr lang="en-US" altLang="en-US" dirty="0" err="1" smtClean="0"/>
              <a:t>Materieteilchen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treten</a:t>
            </a:r>
            <a:r>
              <a:rPr lang="en-US" altLang="en-US" dirty="0" smtClean="0"/>
              <a:t> in </a:t>
            </a:r>
            <a:r>
              <a:rPr lang="en-US" altLang="en-US" dirty="0" smtClean="0">
                <a:solidFill>
                  <a:srgbClr val="FF0000"/>
                </a:solidFill>
              </a:rPr>
              <a:t>3 </a:t>
            </a:r>
            <a:r>
              <a:rPr lang="en-US" altLang="en-US" dirty="0" err="1" smtClean="0">
                <a:solidFill>
                  <a:srgbClr val="FF0000"/>
                </a:solidFill>
              </a:rPr>
              <a:t>Generationen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/>
              <a:t>auf</a:t>
            </a:r>
          </a:p>
          <a:p>
            <a:pPr lvl="2"/>
            <a:r>
              <a:rPr lang="en-US" altLang="en-US" dirty="0" smtClean="0"/>
              <a:t>1. Generation: </a:t>
            </a:r>
            <a:r>
              <a:rPr lang="en-US" altLang="en-US" dirty="0" err="1" smtClean="0"/>
              <a:t>leicht</a:t>
            </a:r>
            <a:r>
              <a:rPr lang="en-US" altLang="en-US" dirty="0" smtClean="0"/>
              <a:t>, 2. Generation: </a:t>
            </a:r>
            <a:r>
              <a:rPr lang="en-US" altLang="en-US" dirty="0" err="1" smtClean="0"/>
              <a:t>schwer</a:t>
            </a:r>
            <a:r>
              <a:rPr lang="en-US" altLang="en-US" dirty="0" smtClean="0"/>
              <a:t>, 3. Generation: </a:t>
            </a:r>
            <a:r>
              <a:rPr lang="en-US" altLang="en-US" dirty="0" err="1" smtClean="0"/>
              <a:t>überschwer</a:t>
            </a:r>
            <a:endParaRPr lang="en-US" altLang="en-US" dirty="0" smtClean="0"/>
          </a:p>
          <a:p>
            <a:pPr lvl="3"/>
            <a:r>
              <a:rPr lang="en-US" altLang="en-US" dirty="0" err="1" smtClean="0"/>
              <a:t>wir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wissen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nicht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warum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3 </a:t>
            </a:r>
            <a:r>
              <a:rPr lang="en-US" altLang="en-US" dirty="0" err="1" smtClean="0"/>
              <a:t>Generationen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gibt</a:t>
            </a:r>
            <a:endParaRPr lang="en-US" altLang="en-US" dirty="0" smtClean="0"/>
          </a:p>
          <a:p>
            <a:pPr lvl="3"/>
            <a:r>
              <a:rPr lang="en-US" altLang="en-US" dirty="0" err="1" smtClean="0"/>
              <a:t>nur</a:t>
            </a:r>
            <a:r>
              <a:rPr lang="en-US" altLang="en-US" dirty="0" smtClean="0"/>
              <a:t> die </a:t>
            </a:r>
            <a:r>
              <a:rPr lang="en-US" altLang="en-US" dirty="0" err="1" smtClean="0"/>
              <a:t>Materieteilchen</a:t>
            </a:r>
            <a:r>
              <a:rPr lang="en-US" altLang="en-US" dirty="0" smtClean="0"/>
              <a:t> der </a:t>
            </a:r>
            <a:r>
              <a:rPr lang="en-US" altLang="en-US" dirty="0" err="1" smtClean="0"/>
              <a:t>ersten</a:t>
            </a:r>
            <a:r>
              <a:rPr lang="en-US" altLang="en-US" dirty="0" smtClean="0"/>
              <a:t> Generation </a:t>
            </a:r>
            <a:r>
              <a:rPr lang="en-US" altLang="en-US" dirty="0" err="1" smtClean="0"/>
              <a:t>sind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stabil</a:t>
            </a:r>
            <a:endParaRPr lang="en-US" altLang="en-US" dirty="0" smtClean="0"/>
          </a:p>
          <a:p>
            <a:pPr lvl="1"/>
            <a:r>
              <a:rPr lang="en-US" altLang="en-US" dirty="0" err="1" smtClean="0">
                <a:solidFill>
                  <a:srgbClr val="0000FF"/>
                </a:solidFill>
              </a:rPr>
              <a:t>Alle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Materie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besteht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aus</a:t>
            </a:r>
            <a:r>
              <a:rPr lang="en-US" altLang="en-US" dirty="0" smtClean="0">
                <a:solidFill>
                  <a:srgbClr val="0000FF"/>
                </a:solidFill>
              </a:rPr>
              <a:t> Quarks und </a:t>
            </a:r>
            <a:r>
              <a:rPr lang="en-US" altLang="en-US" dirty="0" err="1" smtClean="0">
                <a:solidFill>
                  <a:srgbClr val="0000FF"/>
                </a:solidFill>
              </a:rPr>
              <a:t>Leptonen</a:t>
            </a:r>
            <a:r>
              <a:rPr lang="en-US" altLang="en-US" dirty="0" smtClean="0">
                <a:solidFill>
                  <a:srgbClr val="0000FF"/>
                </a:solidFill>
              </a:rPr>
              <a:t> der </a:t>
            </a:r>
            <a:r>
              <a:rPr lang="en-US" altLang="en-US" dirty="0" err="1" smtClean="0">
                <a:solidFill>
                  <a:srgbClr val="0000FF"/>
                </a:solidFill>
              </a:rPr>
              <a:t>ersten</a:t>
            </a:r>
            <a:r>
              <a:rPr lang="en-US" altLang="en-US" dirty="0" smtClean="0">
                <a:solidFill>
                  <a:srgbClr val="0000FF"/>
                </a:solidFill>
              </a:rPr>
              <a:t> Generation</a:t>
            </a:r>
          </a:p>
          <a:p>
            <a:pPr lvl="2"/>
            <a:r>
              <a:rPr lang="en-US" altLang="en-US" dirty="0" smtClean="0"/>
              <a:t>Quarks: </a:t>
            </a:r>
            <a:r>
              <a:rPr lang="en-US" altLang="en-US" dirty="0" err="1" smtClean="0"/>
              <a:t>Protonen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Neutronen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Atomkerne</a:t>
            </a:r>
            <a:r>
              <a:rPr lang="en-US" altLang="en-US" dirty="0" smtClean="0"/>
              <a:t>), </a:t>
            </a:r>
            <a:r>
              <a:rPr lang="en-US" altLang="en-US" dirty="0" err="1" smtClean="0"/>
              <a:t>Leptonen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Atomhülle</a:t>
            </a:r>
            <a:endParaRPr lang="en-US" altLang="en-US" dirty="0" smtClean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36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46800"/>
            <a:ext cx="10080000" cy="112788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 err="1" smtClean="0"/>
              <a:t>Wichtige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r>
              <a:rPr lang="en-US" dirty="0" smtClean="0"/>
              <a:t> der </a:t>
            </a:r>
            <a:r>
              <a:rPr lang="en-US" dirty="0" err="1" smtClean="0"/>
              <a:t>Teilchenphysik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und der </a:t>
            </a:r>
            <a:r>
              <a:rPr lang="en-US" dirty="0" err="1" smtClean="0"/>
              <a:t>Detektorentwicklung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16000" y="1570319"/>
            <a:ext cx="9671760" cy="5441041"/>
            <a:chOff x="216000" y="1570319"/>
            <a:chExt cx="9671760" cy="5441041"/>
          </a:xfrm>
        </p:grpSpPr>
        <p:sp>
          <p:nvSpPr>
            <p:cNvPr id="4" name="Straight Connector 3"/>
            <p:cNvSpPr/>
            <p:nvPr/>
          </p:nvSpPr>
          <p:spPr>
            <a:xfrm>
              <a:off x="8445599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11304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20448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2959199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38736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47880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" name="Straight Connector 9"/>
            <p:cNvSpPr/>
            <p:nvPr/>
          </p:nvSpPr>
          <p:spPr>
            <a:xfrm>
              <a:off x="57024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" name="Straight Connector 10"/>
            <p:cNvSpPr/>
            <p:nvPr/>
          </p:nvSpPr>
          <p:spPr>
            <a:xfrm>
              <a:off x="66168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7531199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2160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9360000" y="4157640"/>
              <a:ext cx="0" cy="27432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76239" y="4499280"/>
              <a:ext cx="509760" cy="2638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48239" y="4499640"/>
              <a:ext cx="509760" cy="2638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1950</a:t>
              </a:r>
            </a:p>
          </p:txBody>
        </p:sp>
        <p:sp>
          <p:nvSpPr>
            <p:cNvPr id="17" name="Straight Connector 16"/>
            <p:cNvSpPr/>
            <p:nvPr/>
          </p:nvSpPr>
          <p:spPr>
            <a:xfrm flipV="1">
              <a:off x="687959" y="1608840"/>
              <a:ext cx="4320" cy="2692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8240" y="1592280"/>
              <a:ext cx="100044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1895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X-rays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W. C. Röntgen</a:t>
              </a:r>
            </a:p>
          </p:txBody>
        </p:sp>
        <p:sp>
          <p:nvSpPr>
            <p:cNvPr id="19" name="Straight Connector 18"/>
            <p:cNvSpPr/>
            <p:nvPr/>
          </p:nvSpPr>
          <p:spPr>
            <a:xfrm flipH="1" flipV="1">
              <a:off x="764640" y="2460600"/>
              <a:ext cx="900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0238" y="2492280"/>
              <a:ext cx="1031721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1896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Radioactivity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H. Becquerel</a:t>
              </a:r>
            </a:p>
          </p:txBody>
        </p:sp>
        <p:sp>
          <p:nvSpPr>
            <p:cNvPr id="21" name="Straight Connector 20"/>
            <p:cNvSpPr/>
            <p:nvPr/>
          </p:nvSpPr>
          <p:spPr>
            <a:xfrm flipH="1" flipV="1">
              <a:off x="1038959" y="3395880"/>
              <a:ext cx="9000" cy="9144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92600" y="3464279"/>
              <a:ext cx="1043279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1899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Electron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J. J. Thompson</a:t>
              </a:r>
            </a:p>
          </p:txBody>
        </p:sp>
        <p:sp>
          <p:nvSpPr>
            <p:cNvPr id="23" name="Straight Connector 22"/>
            <p:cNvSpPr/>
            <p:nvPr/>
          </p:nvSpPr>
          <p:spPr>
            <a:xfrm flipV="1">
              <a:off x="2138400" y="1570319"/>
              <a:ext cx="4680" cy="27432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08240" y="1592280"/>
              <a:ext cx="105840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1911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Atomic Nucleus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E. Rutherford</a:t>
              </a:r>
            </a:p>
          </p:txBody>
        </p:sp>
        <p:sp>
          <p:nvSpPr>
            <p:cNvPr id="25" name="Straight Connector 24"/>
            <p:cNvSpPr/>
            <p:nvPr/>
          </p:nvSpPr>
          <p:spPr>
            <a:xfrm flipH="1" flipV="1">
              <a:off x="2959199" y="2456999"/>
              <a:ext cx="9000" cy="18288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00600" y="2492280"/>
              <a:ext cx="76356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1920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Isotopes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E.W. Aston</a:t>
              </a:r>
            </a:p>
          </p:txBody>
        </p:sp>
        <p:sp>
          <p:nvSpPr>
            <p:cNvPr id="27" name="Straight Connector 26"/>
            <p:cNvSpPr/>
            <p:nvPr/>
          </p:nvSpPr>
          <p:spPr>
            <a:xfrm flipV="1">
              <a:off x="4054320" y="1570319"/>
              <a:ext cx="8999" cy="27432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91760" y="1658160"/>
              <a:ext cx="1066680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1932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Neutron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J. Chadwick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Positron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D. Anderson</a:t>
              </a:r>
            </a:p>
          </p:txBody>
        </p:sp>
        <p:sp>
          <p:nvSpPr>
            <p:cNvPr id="29" name="Straight Connector 28"/>
            <p:cNvSpPr/>
            <p:nvPr/>
          </p:nvSpPr>
          <p:spPr>
            <a:xfrm flipV="1">
              <a:off x="5428080" y="1570319"/>
              <a:ext cx="9000" cy="27432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20600" y="1592639"/>
              <a:ext cx="899279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1947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Pion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Powell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Kaon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G. Rochester</a:t>
              </a:r>
            </a:p>
          </p:txBody>
        </p:sp>
        <p:sp>
          <p:nvSpPr>
            <p:cNvPr id="31" name="Straight Connector 30"/>
            <p:cNvSpPr/>
            <p:nvPr/>
          </p:nvSpPr>
          <p:spPr>
            <a:xfrm flipH="1" flipV="1">
              <a:off x="5702400" y="2456999"/>
              <a:ext cx="9000" cy="18288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36600" y="2492280"/>
              <a:ext cx="933480" cy="9756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1950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QED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R. Feynman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J. Schwinger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S. Tomonaga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3" name="Straight Connector 32"/>
            <p:cNvSpPr/>
            <p:nvPr/>
          </p:nvSpPr>
          <p:spPr>
            <a:xfrm flipH="1" flipV="1">
              <a:off x="6251040" y="3398759"/>
              <a:ext cx="9000" cy="9144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312960" y="3464279"/>
              <a:ext cx="65232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1956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Neutrino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F. Reines</a:t>
              </a:r>
            </a:p>
          </p:txBody>
        </p:sp>
        <p:sp>
          <p:nvSpPr>
            <p:cNvPr id="35" name="Straight Connector 34"/>
            <p:cNvSpPr/>
            <p:nvPr/>
          </p:nvSpPr>
          <p:spPr>
            <a:xfrm flipV="1">
              <a:off x="7074000" y="1570319"/>
              <a:ext cx="9000" cy="27432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140960" y="1592639"/>
              <a:ext cx="906839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1960ies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El.-weak Th.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S.L. Glashow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A. Salam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S. Weinberg</a:t>
              </a:r>
            </a:p>
          </p:txBody>
        </p:sp>
        <p:sp>
          <p:nvSpPr>
            <p:cNvPr id="37" name="Straight Connector 36"/>
            <p:cNvSpPr/>
            <p:nvPr/>
          </p:nvSpPr>
          <p:spPr>
            <a:xfrm flipH="1" flipV="1">
              <a:off x="2959199" y="2456999"/>
              <a:ext cx="9000" cy="18288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00600" y="2492280"/>
              <a:ext cx="76356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1920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Isotopes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E.W. Aston</a:t>
              </a:r>
            </a:p>
          </p:txBody>
        </p:sp>
        <p:sp>
          <p:nvSpPr>
            <p:cNvPr id="39" name="Straight Connector 38"/>
            <p:cNvSpPr/>
            <p:nvPr/>
          </p:nvSpPr>
          <p:spPr>
            <a:xfrm flipH="1" flipV="1">
              <a:off x="3379320" y="3395880"/>
              <a:ext cx="9000" cy="9144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432960" y="3464279"/>
              <a:ext cx="1398240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1920ies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Quantum Mechanics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W. Heisenberg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E. Schrödinger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P. Dirac</a:t>
              </a:r>
            </a:p>
          </p:txBody>
        </p:sp>
        <p:sp>
          <p:nvSpPr>
            <p:cNvPr id="41" name="Straight Connector 40"/>
            <p:cNvSpPr/>
            <p:nvPr/>
          </p:nvSpPr>
          <p:spPr>
            <a:xfrm flipV="1">
              <a:off x="7758720" y="2456639"/>
              <a:ext cx="0" cy="18288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788600" y="2492280"/>
              <a:ext cx="933480" cy="5781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1973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Neutral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Currents</a:t>
              </a:r>
            </a:p>
          </p:txBody>
        </p:sp>
        <p:sp>
          <p:nvSpPr>
            <p:cNvPr id="43" name="Straight Connector 42"/>
            <p:cNvSpPr/>
            <p:nvPr/>
          </p:nvSpPr>
          <p:spPr>
            <a:xfrm flipV="1">
              <a:off x="7899479" y="3462840"/>
              <a:ext cx="0" cy="84852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932960" y="3464279"/>
              <a:ext cx="788040" cy="644535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1974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 smtClean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Standard Symbols L" pitchFamily="2"/>
                  <a:cs typeface="Standard Symbols L" pitchFamily="2"/>
                </a:rPr>
                <a:t>J/</a:t>
              </a:r>
              <a:r>
                <a:rPr lang="el-GR" sz="1200" b="0" i="0" u="none" strike="noStrike" baseline="0" dirty="0" smtClean="0">
                  <a:ln>
                    <a:noFill/>
                  </a:ln>
                  <a:solidFill>
                    <a:srgbClr val="000000"/>
                  </a:solidFill>
                  <a:latin typeface="Cambria Math"/>
                  <a:ea typeface="Cambria Math"/>
                  <a:cs typeface="Standard Symbols L" pitchFamily="2"/>
                </a:rPr>
                <a:t>ψ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tandard Symbols L" pitchFamily="34"/>
                <a:ea typeface="Standard Symbols L" pitchFamily="2"/>
                <a:cs typeface="Standard Symbols L" pitchFamily="2"/>
              </a:endParaRP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Standard Symbols L" pitchFamily="2"/>
                  <a:cs typeface="Standard Symbols L" pitchFamily="2"/>
                </a:rPr>
                <a:t>B. Richter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Standard Symbols L" pitchFamily="2"/>
                  <a:cs typeface="Standard Symbols L" pitchFamily="2"/>
                </a:rPr>
                <a:t>S.C.C. Ting</a:t>
              </a:r>
            </a:p>
          </p:txBody>
        </p:sp>
        <p:sp>
          <p:nvSpPr>
            <p:cNvPr id="45" name="Straight Connector 44"/>
            <p:cNvSpPr/>
            <p:nvPr/>
          </p:nvSpPr>
          <p:spPr>
            <a:xfrm flipV="1">
              <a:off x="7992000" y="1572840"/>
              <a:ext cx="0" cy="27432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40960" y="1592639"/>
              <a:ext cx="48384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1975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Tau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M. Perl</a:t>
              </a:r>
            </a:p>
          </p:txBody>
        </p:sp>
        <p:sp>
          <p:nvSpPr>
            <p:cNvPr id="47" name="Straight Connector 46"/>
            <p:cNvSpPr/>
            <p:nvPr/>
          </p:nvSpPr>
          <p:spPr>
            <a:xfrm flipV="1">
              <a:off x="8674200" y="2456999"/>
              <a:ext cx="0" cy="182880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24600" y="2492280"/>
              <a:ext cx="933480" cy="5781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1982/83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W/Z Bosons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Rubbia</a:t>
              </a:r>
            </a:p>
          </p:txBody>
        </p:sp>
        <p:sp>
          <p:nvSpPr>
            <p:cNvPr id="49" name="Straight Connector 48"/>
            <p:cNvSpPr/>
            <p:nvPr/>
          </p:nvSpPr>
          <p:spPr>
            <a:xfrm>
              <a:off x="1406880" y="4313160"/>
              <a:ext cx="0" cy="2692799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452600" y="6452279"/>
              <a:ext cx="113944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1903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Spinthariscope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W. Crookes</a:t>
              </a:r>
            </a:p>
          </p:txBody>
        </p:sp>
        <p:sp>
          <p:nvSpPr>
            <p:cNvPr id="51" name="Straight Connector 50"/>
            <p:cNvSpPr/>
            <p:nvPr/>
          </p:nvSpPr>
          <p:spPr>
            <a:xfrm>
              <a:off x="2137320" y="4296600"/>
              <a:ext cx="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172600" y="5516280"/>
              <a:ext cx="106668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1911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Cloud Chamber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T. R. Wilson</a:t>
              </a:r>
            </a:p>
          </p:txBody>
        </p:sp>
        <p:sp>
          <p:nvSpPr>
            <p:cNvPr id="53" name="Straight Connector 52"/>
            <p:cNvSpPr/>
            <p:nvPr/>
          </p:nvSpPr>
          <p:spPr>
            <a:xfrm>
              <a:off x="3690720" y="4313160"/>
              <a:ext cx="0" cy="2692799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756600" y="6180840"/>
              <a:ext cx="923400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1928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Geiger-Müller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tube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H. Geiger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W. Müller</a:t>
              </a:r>
            </a:p>
          </p:txBody>
        </p:sp>
        <p:sp>
          <p:nvSpPr>
            <p:cNvPr id="55" name="Straight Connector 54"/>
            <p:cNvSpPr/>
            <p:nvPr/>
          </p:nvSpPr>
          <p:spPr>
            <a:xfrm>
              <a:off x="3782160" y="4294800"/>
              <a:ext cx="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828959" y="5516280"/>
              <a:ext cx="971641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1929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Coincidences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W. Bothe</a:t>
              </a:r>
            </a:p>
          </p:txBody>
        </p:sp>
        <p:sp>
          <p:nvSpPr>
            <p:cNvPr id="57" name="Straight Connector 56"/>
            <p:cNvSpPr/>
            <p:nvPr/>
          </p:nvSpPr>
          <p:spPr>
            <a:xfrm>
              <a:off x="4239360" y="4294800"/>
              <a:ext cx="0" cy="9144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96960" y="4472280"/>
              <a:ext cx="1131120" cy="6559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1934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Photomultiplier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H. </a:t>
              </a:r>
              <a:r>
                <a:rPr lang="en-US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Iams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B. </a:t>
              </a:r>
              <a:r>
                <a:rPr lang="en-US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Salzberg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4513679" y="4285800"/>
              <a:ext cx="459719" cy="27255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78" h="7572" fill="none">
                  <a:moveTo>
                    <a:pt x="0" y="0"/>
                  </a:moveTo>
                  <a:lnTo>
                    <a:pt x="0" y="3330"/>
                  </a:lnTo>
                  <a:lnTo>
                    <a:pt x="1278" y="3330"/>
                  </a:lnTo>
                  <a:lnTo>
                    <a:pt x="1278" y="7572"/>
                  </a:lnTo>
                </a:path>
              </a:pathLst>
            </a:cu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016960" y="6452279"/>
              <a:ext cx="1193399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1937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Nuclear Emulsion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M. Blau</a:t>
              </a:r>
            </a:p>
          </p:txBody>
        </p:sp>
        <p:sp>
          <p:nvSpPr>
            <p:cNvPr id="61" name="Straight Connector 60"/>
            <p:cNvSpPr/>
            <p:nvPr/>
          </p:nvSpPr>
          <p:spPr>
            <a:xfrm>
              <a:off x="5885280" y="4294800"/>
              <a:ext cx="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916960" y="5516280"/>
              <a:ext cx="114300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1952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Bubble Chamber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D. Glaser</a:t>
              </a:r>
            </a:p>
          </p:txBody>
        </p:sp>
        <p:sp>
          <p:nvSpPr>
            <p:cNvPr id="63" name="Straight Connector 62"/>
            <p:cNvSpPr/>
            <p:nvPr/>
          </p:nvSpPr>
          <p:spPr>
            <a:xfrm>
              <a:off x="7348320" y="4294800"/>
              <a:ext cx="0" cy="9144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57320" y="4616280"/>
              <a:ext cx="771120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1968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MWPC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Charpak</a:t>
              </a:r>
            </a:p>
          </p:txBody>
        </p:sp>
        <p:sp>
          <p:nvSpPr>
            <p:cNvPr id="65" name="Straight Connector 64"/>
            <p:cNvSpPr/>
            <p:nvPr/>
          </p:nvSpPr>
          <p:spPr>
            <a:xfrm>
              <a:off x="7650720" y="4313160"/>
              <a:ext cx="0" cy="2692799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16600" y="6180840"/>
              <a:ext cx="949320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1971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Drift Chamber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A. H. Walenta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J. Heintze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B. Schürlein</a:t>
              </a:r>
            </a:p>
          </p:txBody>
        </p:sp>
        <p:sp>
          <p:nvSpPr>
            <p:cNvPr id="67" name="Straight Connector 66"/>
            <p:cNvSpPr/>
            <p:nvPr/>
          </p:nvSpPr>
          <p:spPr>
            <a:xfrm>
              <a:off x="7896960" y="4294800"/>
              <a:ext cx="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933320" y="5516280"/>
              <a:ext cx="686519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1974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TPC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D. Nygren</a:t>
              </a:r>
            </a:p>
          </p:txBody>
        </p:sp>
        <p:sp>
          <p:nvSpPr>
            <p:cNvPr id="69" name="Straight Connector 68"/>
            <p:cNvSpPr/>
            <p:nvPr/>
          </p:nvSpPr>
          <p:spPr>
            <a:xfrm>
              <a:off x="8719920" y="4294800"/>
              <a:ext cx="0" cy="9144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761680" y="4616280"/>
              <a:ext cx="1126080" cy="815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1983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Silicon Strip Det.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J. Kemmer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R. Klanner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B. Lutz</a:t>
              </a:r>
            </a:p>
          </p:txBody>
        </p:sp>
        <p:sp>
          <p:nvSpPr>
            <p:cNvPr id="71" name="Straight Connector 70"/>
            <p:cNvSpPr/>
            <p:nvPr/>
          </p:nvSpPr>
          <p:spPr>
            <a:xfrm flipH="1" flipV="1">
              <a:off x="4425840" y="2459880"/>
              <a:ext cx="9000" cy="182880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76600" y="2492280"/>
              <a:ext cx="1042199" cy="496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1936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Muon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C. D. Anderson</a:t>
              </a: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216000" y="4294800"/>
              <a:ext cx="9601200" cy="0"/>
            </a:xfrm>
            <a:prstGeom prst="line">
              <a:avLst/>
            </a:prstGeom>
            <a:noFill/>
            <a:ln w="91440">
              <a:solidFill>
                <a:srgbClr val="0000FF"/>
              </a:solidFill>
              <a:prstDash val="solid"/>
              <a:tailEnd type="arrow"/>
            </a:ln>
          </p:spPr>
          <p:txBody>
            <a:bodyPr vert="horz" lIns="45000" tIns="45000" rIns="45000" bIns="45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51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Higgs-Feld, Higgs-Teilchen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Das </a:t>
            </a:r>
            <a:r>
              <a:rPr lang="en-US" altLang="en-US" dirty="0" err="1" smtClean="0"/>
              <a:t>Standardmodell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ist</a:t>
            </a:r>
            <a:r>
              <a:rPr lang="en-US" altLang="en-US" dirty="0" smtClean="0"/>
              <a:t> (</a:t>
            </a:r>
            <a:r>
              <a:rPr lang="en-US" altLang="en-US" dirty="0" smtClean="0"/>
              <a:t>war) fast </a:t>
            </a:r>
            <a:r>
              <a:rPr lang="en-US" altLang="en-US" dirty="0" err="1" smtClean="0"/>
              <a:t>komplett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alle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Materie</a:t>
            </a:r>
            <a:r>
              <a:rPr lang="en-US" altLang="en-US" dirty="0" smtClean="0"/>
              <a:t>- und </a:t>
            </a:r>
            <a:r>
              <a:rPr lang="en-US" altLang="en-US" dirty="0" err="1" smtClean="0"/>
              <a:t>Kraftteilchen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wurden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gefunden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zuletzt</a:t>
            </a:r>
            <a:r>
              <a:rPr lang="en-US" altLang="en-US" dirty="0" smtClean="0"/>
              <a:t>: top-quark (1995), tau-neutrino (2000)</a:t>
            </a:r>
          </a:p>
          <a:p>
            <a:pPr lvl="1"/>
            <a:r>
              <a:rPr lang="en-US" altLang="en-US" dirty="0" err="1" smtClean="0">
                <a:solidFill>
                  <a:srgbClr val="FF0000"/>
                </a:solidFill>
              </a:rPr>
              <a:t>aber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 smtClean="0">
                <a:solidFill>
                  <a:srgbClr val="FF0000"/>
                </a:solidFill>
              </a:rPr>
              <a:t>alle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Teilchen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haben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im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Standardmodell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keine</a:t>
            </a:r>
            <a:r>
              <a:rPr lang="en-US" altLang="en-US" dirty="0" smtClean="0">
                <a:solidFill>
                  <a:srgbClr val="FF0000"/>
                </a:solidFill>
              </a:rPr>
              <a:t> Masse</a:t>
            </a:r>
          </a:p>
          <a:p>
            <a:r>
              <a:rPr lang="en-US" altLang="en-US" dirty="0" err="1" smtClean="0"/>
              <a:t>Idee</a:t>
            </a:r>
            <a:r>
              <a:rPr lang="en-US" altLang="en-US" dirty="0" smtClean="0"/>
              <a:t> von Peter Higgs (1964) und </a:t>
            </a:r>
            <a:r>
              <a:rPr lang="en-US" altLang="en-US" dirty="0" err="1" smtClean="0"/>
              <a:t>anderen</a:t>
            </a:r>
            <a:endParaRPr lang="en-US" altLang="en-US" dirty="0" smtClean="0"/>
          </a:p>
          <a:p>
            <a:pPr lvl="1"/>
            <a:r>
              <a:rPr lang="en-US" altLang="en-US" dirty="0" err="1" smtClean="0">
                <a:solidFill>
                  <a:srgbClr val="0000FF"/>
                </a:solidFill>
              </a:rPr>
              <a:t>masselose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wechselwirken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ständig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mit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einem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Higgs- Field</a:t>
            </a:r>
          </a:p>
          <a:p>
            <a:pPr lvl="2"/>
            <a:r>
              <a:rPr lang="en-US" altLang="en-US" dirty="0" smtClean="0"/>
              <a:t>Higgs-Feld = </a:t>
            </a:r>
            <a:r>
              <a:rPr lang="en-US" altLang="en-US" dirty="0" err="1" smtClean="0"/>
              <a:t>allumfassendes</a:t>
            </a:r>
            <a:r>
              <a:rPr lang="en-US" altLang="en-US" dirty="0" smtClean="0"/>
              <a:t> Feld </a:t>
            </a:r>
            <a:r>
              <a:rPr lang="en-US" altLang="en-US" dirty="0" err="1" smtClean="0"/>
              <a:t>ähnlich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elektrischem</a:t>
            </a:r>
            <a:r>
              <a:rPr lang="en-US" altLang="en-US" dirty="0" smtClean="0"/>
              <a:t> Feld </a:t>
            </a:r>
            <a:r>
              <a:rPr lang="en-US" altLang="en-US" dirty="0" err="1" smtClean="0"/>
              <a:t>oder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Magnetfeld</a:t>
            </a:r>
            <a:endParaRPr lang="en-US" altLang="en-US" dirty="0" smtClean="0"/>
          </a:p>
          <a:p>
            <a:pPr lvl="1"/>
            <a:r>
              <a:rPr lang="en-US" altLang="en-US" dirty="0" err="1" smtClean="0">
                <a:solidFill>
                  <a:srgbClr val="0000FF"/>
                </a:solidFill>
              </a:rPr>
              <a:t>Wechselwirkung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verursacht</a:t>
            </a:r>
            <a:r>
              <a:rPr lang="en-US" altLang="en-US" dirty="0" smtClean="0">
                <a:solidFill>
                  <a:srgbClr val="0000FF"/>
                </a:solidFill>
              </a:rPr>
              <a:t> “</a:t>
            </a:r>
            <a:r>
              <a:rPr lang="en-US" altLang="ja-JP" dirty="0" err="1" smtClean="0">
                <a:solidFill>
                  <a:srgbClr val="0000FF"/>
                </a:solidFill>
              </a:rPr>
              <a:t>Trägheit</a:t>
            </a:r>
            <a:r>
              <a:rPr lang="en-US" altLang="en-US" dirty="0" smtClean="0">
                <a:solidFill>
                  <a:srgbClr val="0000FF"/>
                </a:solidFill>
              </a:rPr>
              <a:t>”</a:t>
            </a:r>
            <a:r>
              <a:rPr lang="en-US" altLang="ja-JP" dirty="0" smtClean="0">
                <a:solidFill>
                  <a:srgbClr val="0000FF"/>
                </a:solidFill>
              </a:rPr>
              <a:t> = </a:t>
            </a:r>
            <a:r>
              <a:rPr lang="en-US" altLang="ja-JP" dirty="0" err="1" smtClean="0">
                <a:solidFill>
                  <a:srgbClr val="0000FF"/>
                </a:solidFill>
              </a:rPr>
              <a:t>Teilchen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err="1" smtClean="0">
                <a:solidFill>
                  <a:srgbClr val="0000FF"/>
                </a:solidFill>
              </a:rPr>
              <a:t>erhält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err="1" smtClean="0">
                <a:solidFill>
                  <a:srgbClr val="0000FF"/>
                </a:solidFill>
              </a:rPr>
              <a:t>träge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Masse</a:t>
            </a:r>
            <a:endParaRPr lang="en-US" altLang="ja-JP" dirty="0" smtClean="0">
              <a:solidFill>
                <a:srgbClr val="0000FF"/>
              </a:solidFill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1076325"/>
            <a:ext cx="1649413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7704138" y="944563"/>
            <a:ext cx="1152525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Peter Higgs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192" y="4785249"/>
            <a:ext cx="3600399" cy="216294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3848" y="4808561"/>
            <a:ext cx="2925288" cy="1923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tx1"/>
                </a:solidFill>
                <a:latin typeface="+mn-lt"/>
              </a:rPr>
              <a:t>keine</a:t>
            </a:r>
            <a:r>
              <a:rPr lang="en-US" sz="1400" b="1" dirty="0" smtClean="0">
                <a:solidFill>
                  <a:schemeClr val="tx1"/>
                </a:solidFill>
                <a:latin typeface="+mn-lt"/>
              </a:rPr>
              <a:t> Masse: Photon</a:t>
            </a:r>
          </a:p>
          <a:p>
            <a:pPr algn="r"/>
            <a:endParaRPr lang="en-US" sz="1400" b="1" dirty="0">
              <a:solidFill>
                <a:schemeClr val="accent2"/>
              </a:solidFill>
              <a:latin typeface="+mn-lt"/>
            </a:endParaRPr>
          </a:p>
          <a:p>
            <a:pPr algn="r"/>
            <a:endParaRPr lang="en-US" sz="1400" b="1" dirty="0" smtClean="0">
              <a:solidFill>
                <a:schemeClr val="accent2"/>
              </a:solidFill>
              <a:latin typeface="+mn-lt"/>
            </a:endParaRPr>
          </a:p>
          <a:p>
            <a:pPr algn="r"/>
            <a:r>
              <a:rPr lang="en-US" sz="1400" b="1" dirty="0" err="1" smtClean="0">
                <a:solidFill>
                  <a:srgbClr val="FF0000"/>
                </a:solidFill>
                <a:latin typeface="+mn-lt"/>
              </a:rPr>
              <a:t>geringe</a:t>
            </a: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 Masse: </a:t>
            </a:r>
            <a:r>
              <a:rPr lang="en-US" sz="1400" b="1" dirty="0" err="1" smtClean="0">
                <a:solidFill>
                  <a:srgbClr val="FF0000"/>
                </a:solidFill>
                <a:latin typeface="+mn-lt"/>
              </a:rPr>
              <a:t>Elektron</a:t>
            </a:r>
            <a:endParaRPr lang="en-US" sz="1400" b="1" dirty="0" smtClean="0">
              <a:solidFill>
                <a:srgbClr val="FF0000"/>
              </a:solidFill>
              <a:latin typeface="+mn-lt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+mn-lt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+mn-lt"/>
            </a:endParaRPr>
          </a:p>
          <a:p>
            <a:pPr algn="r"/>
            <a:r>
              <a:rPr lang="en-US" sz="1400" b="1" dirty="0" err="1" smtClean="0">
                <a:solidFill>
                  <a:srgbClr val="0070C0"/>
                </a:solidFill>
                <a:latin typeface="+mn-lt"/>
              </a:rPr>
              <a:t>mittelschwere</a:t>
            </a:r>
            <a:r>
              <a:rPr lang="en-US" sz="1400" b="1" dirty="0" smtClean="0">
                <a:solidFill>
                  <a:srgbClr val="0070C0"/>
                </a:solidFill>
                <a:latin typeface="+mn-lt"/>
              </a:rPr>
              <a:t> Masse: </a:t>
            </a:r>
            <a:r>
              <a:rPr lang="en-US" sz="1400" b="1" dirty="0" err="1" smtClean="0">
                <a:solidFill>
                  <a:srgbClr val="0070C0"/>
                </a:solidFill>
                <a:latin typeface="+mn-lt"/>
              </a:rPr>
              <a:t>Myon</a:t>
            </a:r>
            <a:endParaRPr lang="en-US" sz="1400" b="1" dirty="0" smtClean="0">
              <a:solidFill>
                <a:srgbClr val="0070C0"/>
              </a:solidFill>
              <a:latin typeface="+mn-lt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+mn-lt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+mn-lt"/>
            </a:endParaRPr>
          </a:p>
          <a:p>
            <a:pPr algn="r"/>
            <a:r>
              <a:rPr lang="en-US" sz="1400" b="1" dirty="0" err="1" smtClean="0">
                <a:solidFill>
                  <a:srgbClr val="00B050"/>
                </a:solidFill>
                <a:latin typeface="+mn-lt"/>
              </a:rPr>
              <a:t>sehr</a:t>
            </a:r>
            <a:r>
              <a:rPr lang="en-US" sz="14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1400" b="1" dirty="0" err="1" smtClean="0">
                <a:solidFill>
                  <a:srgbClr val="00B050"/>
                </a:solidFill>
                <a:latin typeface="+mn-lt"/>
              </a:rPr>
              <a:t>schwere</a:t>
            </a:r>
            <a:r>
              <a:rPr lang="en-US" sz="1400" b="1" dirty="0" smtClean="0">
                <a:solidFill>
                  <a:srgbClr val="00B050"/>
                </a:solidFill>
                <a:latin typeface="+mn-lt"/>
              </a:rPr>
              <a:t> Masse: Top-Quark</a:t>
            </a:r>
            <a:endParaRPr lang="en-GB" sz="1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8424" y="6516141"/>
            <a:ext cx="1377300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Higgs-Feld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91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Physikgeschichte</a:t>
            </a:r>
            <a:r>
              <a:rPr lang="en-US" dirty="0" smtClean="0"/>
              <a:t> 1964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Drei</a:t>
            </a:r>
            <a:r>
              <a:rPr lang="en-US" dirty="0" smtClean="0"/>
              <a:t> </a:t>
            </a:r>
            <a:r>
              <a:rPr lang="en-US" dirty="0" err="1" smtClean="0"/>
              <a:t>wichtige</a:t>
            </a:r>
            <a:r>
              <a:rPr lang="en-US" dirty="0" smtClean="0"/>
              <a:t> </a:t>
            </a:r>
            <a:r>
              <a:rPr lang="en-US" dirty="0" err="1" smtClean="0"/>
              <a:t>Veröffentlichungen</a:t>
            </a:r>
            <a:r>
              <a:rPr lang="en-US" dirty="0" smtClean="0"/>
              <a:t> in der </a:t>
            </a:r>
            <a:r>
              <a:rPr lang="en-US" dirty="0" err="1" smtClean="0"/>
              <a:t>gleichen</a:t>
            </a:r>
            <a:r>
              <a:rPr lang="en-US" dirty="0" smtClean="0"/>
              <a:t> </a:t>
            </a:r>
            <a:r>
              <a:rPr lang="en-US" dirty="0" err="1" smtClean="0"/>
              <a:t>Ausgabe</a:t>
            </a:r>
            <a:r>
              <a:rPr lang="en-US" dirty="0" smtClean="0"/>
              <a:t> von Physical Review Letters 1964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Erzeugung</a:t>
            </a:r>
            <a:r>
              <a:rPr lang="en-US" dirty="0" smtClean="0"/>
              <a:t> von Masse</a:t>
            </a:r>
          </a:p>
          <a:p>
            <a:pPr lvl="2"/>
            <a:r>
              <a:rPr lang="en-US" dirty="0"/>
              <a:t>Broken Symmetry and the Mass of Gauge Vector </a:t>
            </a:r>
            <a:r>
              <a:rPr lang="en-US" dirty="0" smtClean="0"/>
              <a:t>Mesons</a:t>
            </a:r>
            <a:br>
              <a:rPr lang="en-US" dirty="0" smtClean="0"/>
            </a:br>
            <a:r>
              <a:rPr lang="en-US" dirty="0" smtClean="0"/>
              <a:t>Francois </a:t>
            </a:r>
            <a:r>
              <a:rPr lang="en-US" dirty="0" err="1">
                <a:solidFill>
                  <a:srgbClr val="0000FF"/>
                </a:solidFill>
              </a:rPr>
              <a:t>Englert</a:t>
            </a:r>
            <a:r>
              <a:rPr lang="en-US" dirty="0"/>
              <a:t> and </a:t>
            </a:r>
            <a:r>
              <a:rPr lang="en-US" dirty="0" smtClean="0"/>
              <a:t>Robert </a:t>
            </a:r>
            <a:r>
              <a:rPr lang="en-US" dirty="0" err="1">
                <a:solidFill>
                  <a:srgbClr val="0000FF"/>
                </a:solidFill>
              </a:rPr>
              <a:t>Brout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321 (1964</a:t>
            </a:r>
            <a:r>
              <a:rPr lang="en-US" dirty="0" smtClean="0"/>
              <a:t>), </a:t>
            </a:r>
            <a:r>
              <a:rPr lang="en-US" dirty="0" err="1" smtClean="0"/>
              <a:t>eingesendet</a:t>
            </a:r>
            <a:r>
              <a:rPr lang="en-US" dirty="0" smtClean="0"/>
              <a:t> 26. </a:t>
            </a:r>
            <a:r>
              <a:rPr lang="en-US" dirty="0" err="1" smtClean="0"/>
              <a:t>Juni</a:t>
            </a:r>
            <a:r>
              <a:rPr lang="en-US" dirty="0" smtClean="0"/>
              <a:t> 1964</a:t>
            </a:r>
          </a:p>
          <a:p>
            <a:pPr lvl="2"/>
            <a:r>
              <a:rPr lang="en-US" dirty="0" smtClean="0"/>
              <a:t>Broken </a:t>
            </a:r>
            <a:r>
              <a:rPr lang="en-US" dirty="0"/>
              <a:t>Symmetries and the Masses of Gauge Bosons</a:t>
            </a:r>
            <a:br>
              <a:rPr lang="en-US" dirty="0"/>
            </a:br>
            <a:r>
              <a:rPr lang="en-US" dirty="0"/>
              <a:t>Peter W. </a:t>
            </a:r>
            <a:r>
              <a:rPr lang="en-US" dirty="0">
                <a:solidFill>
                  <a:srgbClr val="0000FF"/>
                </a:solidFill>
              </a:rPr>
              <a:t>Higgs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508 (1964</a:t>
            </a:r>
            <a:r>
              <a:rPr lang="en-US" dirty="0" smtClean="0"/>
              <a:t>), </a:t>
            </a:r>
            <a:r>
              <a:rPr lang="en-US" dirty="0" err="1" smtClean="0"/>
              <a:t>eingesendet</a:t>
            </a:r>
            <a:r>
              <a:rPr lang="en-US" dirty="0" smtClean="0"/>
              <a:t> 31. August 1964</a:t>
            </a:r>
          </a:p>
          <a:p>
            <a:pPr lvl="2"/>
            <a:r>
              <a:rPr lang="en-US" dirty="0"/>
              <a:t>Global Conservation Laws and Massless Particles</a:t>
            </a:r>
            <a:br>
              <a:rPr lang="en-US" dirty="0"/>
            </a:br>
            <a:r>
              <a:rPr lang="en-US" dirty="0" smtClean="0"/>
              <a:t>Gerald </a:t>
            </a:r>
            <a:r>
              <a:rPr lang="en-US" dirty="0"/>
              <a:t>S. </a:t>
            </a:r>
            <a:r>
              <a:rPr lang="en-US" dirty="0" err="1">
                <a:solidFill>
                  <a:srgbClr val="0000FF"/>
                </a:solidFill>
              </a:rPr>
              <a:t>Guralnik</a:t>
            </a:r>
            <a:r>
              <a:rPr lang="en-US" dirty="0"/>
              <a:t>, </a:t>
            </a:r>
            <a:r>
              <a:rPr lang="en-US" dirty="0" smtClean="0"/>
              <a:t>Carl </a:t>
            </a:r>
            <a:r>
              <a:rPr lang="en-US" dirty="0"/>
              <a:t>R. </a:t>
            </a:r>
            <a:r>
              <a:rPr lang="en-US" dirty="0">
                <a:solidFill>
                  <a:srgbClr val="0000FF"/>
                </a:solidFill>
              </a:rPr>
              <a:t>Hagen</a:t>
            </a:r>
            <a:r>
              <a:rPr lang="en-US" dirty="0"/>
              <a:t>, and </a:t>
            </a:r>
            <a:r>
              <a:rPr lang="en-US" dirty="0" smtClean="0"/>
              <a:t>Thomas </a:t>
            </a:r>
            <a:r>
              <a:rPr lang="en-US" dirty="0"/>
              <a:t>W. </a:t>
            </a:r>
            <a:r>
              <a:rPr lang="en-US" dirty="0">
                <a:solidFill>
                  <a:srgbClr val="0000FF"/>
                </a:solidFill>
              </a:rPr>
              <a:t>Kibble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585 (1964</a:t>
            </a:r>
            <a:r>
              <a:rPr lang="en-US" dirty="0" smtClean="0"/>
              <a:t>), </a:t>
            </a:r>
            <a:r>
              <a:rPr lang="en-US" dirty="0" err="1" smtClean="0"/>
              <a:t>eingesendet</a:t>
            </a:r>
            <a:r>
              <a:rPr lang="en-US" dirty="0" smtClean="0"/>
              <a:t> 12. </a:t>
            </a:r>
            <a:r>
              <a:rPr lang="en-US" dirty="0" err="1" smtClean="0"/>
              <a:t>Oktober</a:t>
            </a:r>
            <a:r>
              <a:rPr lang="en-US" dirty="0" smtClean="0"/>
              <a:t> 1964</a:t>
            </a:r>
          </a:p>
        </p:txBody>
      </p:sp>
      <p:pic>
        <p:nvPicPr>
          <p:cNvPr id="4" name="Picture 3" descr="1280px-AIP-Sakurai-bes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4432350"/>
            <a:ext cx="4320570" cy="2875879"/>
          </a:xfrm>
          <a:prstGeom prst="rect">
            <a:avLst/>
          </a:prstGeom>
        </p:spPr>
      </p:pic>
      <p:pic>
        <p:nvPicPr>
          <p:cNvPr id="5" name="Picture 4" descr="Higgs,_Peter_(1929)_cropp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432" y="4427908"/>
            <a:ext cx="2448272" cy="28667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7757" y="4534033"/>
            <a:ext cx="4468659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Kibble, </a:t>
            </a:r>
            <a:r>
              <a:rPr lang="en-US" sz="1600" dirty="0" err="1">
                <a:solidFill>
                  <a:srgbClr val="FFFF00"/>
                </a:solidFill>
              </a:rPr>
              <a:t>Guralnik</a:t>
            </a:r>
            <a:r>
              <a:rPr lang="en-US" sz="1600" dirty="0">
                <a:solidFill>
                  <a:srgbClr val="FFFF00"/>
                </a:solidFill>
              </a:rPr>
              <a:t>, Hagen, </a:t>
            </a:r>
            <a:r>
              <a:rPr lang="en-US" sz="1600" dirty="0" err="1" smtClean="0">
                <a:solidFill>
                  <a:srgbClr val="FFFF00"/>
                </a:solidFill>
              </a:rPr>
              <a:t>Englert</a:t>
            </a:r>
            <a:r>
              <a:rPr lang="en-US" sz="1600" dirty="0" smtClean="0">
                <a:solidFill>
                  <a:srgbClr val="FFFF00"/>
                </a:solidFill>
              </a:rPr>
              <a:t>, </a:t>
            </a:r>
            <a:r>
              <a:rPr lang="en-US" sz="1600" dirty="0" err="1" smtClean="0">
                <a:solidFill>
                  <a:srgbClr val="FFFF00"/>
                </a:solidFill>
              </a:rPr>
              <a:t>Brout</a:t>
            </a:r>
            <a:r>
              <a:rPr lang="en-US" sz="1600" baseline="30000" dirty="0" smtClean="0">
                <a:solidFill>
                  <a:srgbClr val="FFFF00"/>
                </a:solidFill>
                <a:latin typeface="Arial"/>
                <a:cs typeface="Arial"/>
              </a:rPr>
              <a:t>†</a:t>
            </a:r>
            <a:r>
              <a:rPr lang="en-US" sz="1600" dirty="0" smtClean="0">
                <a:solidFill>
                  <a:srgbClr val="FFFF00"/>
                </a:solidFill>
              </a:rPr>
              <a:t> (2011)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92631" y="4552180"/>
            <a:ext cx="135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Higgs (2009)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 smtClean="0"/>
              <a:t>Veröffentlichung</a:t>
            </a:r>
            <a:r>
              <a:rPr lang="en-US" dirty="0" smtClean="0"/>
              <a:t> von Higgs 1964 </a:t>
            </a:r>
            <a:r>
              <a:rPr lang="en-US" sz="2000" dirty="0" smtClean="0"/>
              <a:t>(1½ </a:t>
            </a:r>
            <a:r>
              <a:rPr lang="en-US" sz="2000" dirty="0" err="1" smtClean="0"/>
              <a:t>Seiten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52280" y="4283893"/>
            <a:ext cx="5121970" cy="3024336"/>
          </a:xfrm>
        </p:spPr>
        <p:txBody>
          <a:bodyPr/>
          <a:lstStyle/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/>
              <a:t>V</a:t>
            </a:r>
            <a:r>
              <a:rPr lang="en-US" dirty="0" smtClean="0"/>
              <a:t>ersion </a:t>
            </a:r>
            <a:r>
              <a:rPr lang="en-US" dirty="0" err="1" smtClean="0"/>
              <a:t>abgelehnt</a:t>
            </a:r>
            <a:endParaRPr lang="en-US" dirty="0" smtClean="0"/>
          </a:p>
          <a:p>
            <a:pPr lvl="2"/>
            <a:r>
              <a:rPr lang="en-US" dirty="0" err="1" smtClean="0"/>
              <a:t>Gutachter</a:t>
            </a:r>
            <a:r>
              <a:rPr lang="en-US" dirty="0" smtClean="0"/>
              <a:t> war </a:t>
            </a:r>
            <a:r>
              <a:rPr lang="en-US" dirty="0" err="1"/>
              <a:t>Yoichiro</a:t>
            </a:r>
            <a:r>
              <a:rPr lang="en-US" dirty="0"/>
              <a:t> </a:t>
            </a:r>
            <a:r>
              <a:rPr lang="en-US" dirty="0" err="1"/>
              <a:t>Nambu</a:t>
            </a:r>
            <a:r>
              <a:rPr lang="en-US" dirty="0"/>
              <a:t>, </a:t>
            </a:r>
            <a:r>
              <a:rPr lang="en-US" dirty="0" smtClean="0"/>
              <a:t>der </a:t>
            </a:r>
            <a:r>
              <a:rPr lang="en-US" dirty="0" err="1" smtClean="0"/>
              <a:t>vorschlug</a:t>
            </a:r>
            <a:r>
              <a:rPr lang="en-US" dirty="0" smtClean="0"/>
              <a:t>,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Abschnitt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die </a:t>
            </a:r>
            <a:r>
              <a:rPr lang="en-US" dirty="0" err="1" smtClean="0"/>
              <a:t>Auswirkungen</a:t>
            </a:r>
            <a:r>
              <a:rPr lang="en-US" dirty="0" smtClean="0"/>
              <a:t> der </a:t>
            </a:r>
            <a:r>
              <a:rPr lang="en-US" dirty="0" err="1" smtClean="0"/>
              <a:t>Theorie</a:t>
            </a:r>
            <a:r>
              <a:rPr lang="en-US" dirty="0" smtClean="0"/>
              <a:t> </a:t>
            </a:r>
            <a:r>
              <a:rPr lang="en-US" dirty="0" err="1" smtClean="0"/>
              <a:t>hinzuzufügen</a:t>
            </a:r>
            <a:endParaRPr lang="en-US" dirty="0" smtClean="0"/>
          </a:p>
          <a:p>
            <a:pPr lvl="2"/>
            <a:r>
              <a:rPr lang="en-US" dirty="0"/>
              <a:t>Higgs </a:t>
            </a:r>
            <a:r>
              <a:rPr lang="en-US" dirty="0" err="1" smtClean="0"/>
              <a:t>ergänzte</a:t>
            </a:r>
            <a:r>
              <a:rPr lang="en-US" dirty="0" smtClean="0"/>
              <a:t>, </a:t>
            </a:r>
            <a:r>
              <a:rPr lang="en-US" dirty="0" err="1" smtClean="0"/>
              <a:t>daß</a:t>
            </a:r>
            <a:r>
              <a:rPr lang="en-US" dirty="0" smtClean="0"/>
              <a:t> die </a:t>
            </a:r>
            <a:r>
              <a:rPr lang="en-US" dirty="0" err="1" smtClean="0"/>
              <a:t>Anregung</a:t>
            </a:r>
            <a:r>
              <a:rPr lang="en-US" dirty="0" smtClean="0"/>
              <a:t> des </a:t>
            </a:r>
            <a:r>
              <a:rPr lang="en-US" dirty="0" err="1" smtClean="0"/>
              <a:t>Feldes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neuen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führen</a:t>
            </a:r>
            <a:r>
              <a:rPr lang="en-US" dirty="0" smtClean="0"/>
              <a:t> </a:t>
            </a:r>
            <a:r>
              <a:rPr lang="en-US" dirty="0" err="1" smtClean="0"/>
              <a:t>würde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…</a:t>
            </a:r>
            <a:r>
              <a:rPr lang="en-US" dirty="0" err="1" smtClean="0"/>
              <a:t>getauft</a:t>
            </a:r>
            <a:r>
              <a:rPr lang="en-US" dirty="0" smtClean="0"/>
              <a:t> “</a:t>
            </a:r>
            <a:r>
              <a:rPr lang="en-US" dirty="0" smtClean="0">
                <a:solidFill>
                  <a:srgbClr val="FF0000"/>
                </a:solidFill>
              </a:rPr>
              <a:t>Higgs boson</a:t>
            </a:r>
            <a:r>
              <a:rPr lang="en-US" dirty="0" smtClean="0"/>
              <a:t>”</a:t>
            </a:r>
            <a:endParaRPr lang="en-US" dirty="0"/>
          </a:p>
          <a:p>
            <a:pPr lvl="2"/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Theoretiker</a:t>
            </a:r>
            <a:r>
              <a:rPr lang="en-US" dirty="0" smtClean="0"/>
              <a:t> Ben Lee auf der Rochester </a:t>
            </a:r>
            <a:r>
              <a:rPr lang="en-US" dirty="0" err="1" smtClean="0"/>
              <a:t>Konferenz</a:t>
            </a:r>
            <a:r>
              <a:rPr lang="en-US" dirty="0" smtClean="0"/>
              <a:t> 1966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824" y="1006562"/>
            <a:ext cx="4320479" cy="5696231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/>
          <a:srcRect t="-22" b="44043"/>
          <a:stretch/>
        </p:blipFill>
        <p:spPr bwMode="auto">
          <a:xfrm>
            <a:off x="5184328" y="1023445"/>
            <a:ext cx="4320480" cy="3188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56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Higgs-Feld</a:t>
            </a:r>
            <a:endParaRPr lang="en-GB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Higgs-</a:t>
            </a:r>
            <a:r>
              <a:rPr lang="de-DE" dirty="0" smtClean="0"/>
              <a:t>Feld existiert überall im gesamten Universum</a:t>
            </a:r>
          </a:p>
          <a:p>
            <a:pPr lvl="1"/>
            <a:r>
              <a:rPr lang="de-DE" dirty="0"/>
              <a:t>Das Vakuum ist nie leer, sondern immer erfüllt mit dem </a:t>
            </a:r>
            <a:r>
              <a:rPr lang="de-DE" dirty="0" smtClean="0"/>
              <a:t>Higgs-Feld</a:t>
            </a:r>
          </a:p>
          <a:p>
            <a:pPr lvl="2"/>
            <a:r>
              <a:rPr lang="de-DE" dirty="0" smtClean="0"/>
              <a:t>Higgs-Feld ähnlich </a:t>
            </a:r>
            <a:r>
              <a:rPr lang="de-DE" dirty="0"/>
              <a:t>elektrischem Feld oder </a:t>
            </a:r>
            <a:r>
              <a:rPr lang="de-DE" dirty="0" smtClean="0"/>
              <a:t>Magnetfeld</a:t>
            </a:r>
          </a:p>
          <a:p>
            <a:pPr lvl="1"/>
            <a:r>
              <a:rPr lang="de-DE" dirty="0" smtClean="0"/>
              <a:t>(Ein) wesentlicher Unterschied:</a:t>
            </a:r>
          </a:p>
          <a:p>
            <a:pPr lvl="2"/>
            <a:r>
              <a:rPr lang="de-DE" dirty="0" err="1" smtClean="0"/>
              <a:t>el</a:t>
            </a:r>
            <a:r>
              <a:rPr lang="de-DE" dirty="0" smtClean="0"/>
              <a:t>. + magn. Felder sind gerichtet (Vektorfelder),							         Higgs-Feld hat keine Richtung (</a:t>
            </a:r>
            <a:r>
              <a:rPr lang="de-DE" dirty="0" err="1" smtClean="0"/>
              <a:t>Skalarfeld</a:t>
            </a:r>
            <a:r>
              <a:rPr lang="de-DE" dirty="0" smtClean="0"/>
              <a:t>)</a:t>
            </a:r>
          </a:p>
          <a:p>
            <a:r>
              <a:rPr lang="de-DE" dirty="0" smtClean="0"/>
              <a:t>Potential V(</a:t>
            </a:r>
            <a:r>
              <a:rPr lang="de-DE" dirty="0" smtClean="0">
                <a:sym typeface="Symbol"/>
              </a:rPr>
              <a:t></a:t>
            </a:r>
            <a:r>
              <a:rPr lang="de-DE" dirty="0" smtClean="0"/>
              <a:t>) des Higgs-Feldes </a:t>
            </a:r>
            <a:r>
              <a:rPr lang="de-DE" dirty="0" smtClean="0">
                <a:sym typeface="Symbol"/>
              </a:rPr>
              <a:t></a:t>
            </a:r>
            <a:endParaRPr lang="de-DE" dirty="0">
              <a:sym typeface="Symbol"/>
            </a:endParaRPr>
          </a:p>
          <a:p>
            <a:pPr lvl="2"/>
            <a:endParaRPr lang="de-DE" dirty="0" smtClean="0">
              <a:sym typeface="Symbol"/>
            </a:endParaRPr>
          </a:p>
          <a:p>
            <a:pPr marL="647700" lvl="2" indent="0"/>
            <a:endParaRPr lang="de-DE" dirty="0" smtClean="0">
              <a:sym typeface="Symbol"/>
            </a:endParaRPr>
          </a:p>
          <a:p>
            <a:pPr lvl="1"/>
            <a:r>
              <a:rPr lang="de-DE" dirty="0" smtClean="0">
                <a:sym typeface="Symbol"/>
              </a:rPr>
              <a:t>Sombrero-artige Form (“Mexikanischer Hut“)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err="1" smtClean="0">
                <a:sym typeface="Symbol"/>
              </a:rPr>
              <a:t>Entstehung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unmittelbar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nach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dem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Urknall</a:t>
            </a:r>
            <a:endParaRPr lang="de-DE" dirty="0" smtClean="0">
              <a:sym typeface="Symbol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r="46096"/>
          <a:stretch/>
        </p:blipFill>
        <p:spPr>
          <a:xfrm>
            <a:off x="6696496" y="2267669"/>
            <a:ext cx="2568403" cy="3096344"/>
          </a:xfrm>
          <a:prstGeom prst="rect">
            <a:avLst/>
          </a:prstGeom>
        </p:spPr>
      </p:pic>
      <p:sp>
        <p:nvSpPr>
          <p:cNvPr id="75" name="object 5"/>
          <p:cNvSpPr txBox="1"/>
          <p:nvPr/>
        </p:nvSpPr>
        <p:spPr>
          <a:xfrm>
            <a:off x="6984528" y="5868069"/>
            <a:ext cx="280831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 smtClean="0">
                <a:solidFill>
                  <a:srgbClr val="0000FF"/>
                </a:solidFill>
                <a:latin typeface="+mn-lt"/>
                <a:cs typeface="Comic Sans MS"/>
              </a:rPr>
              <a:t>Minimum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cs typeface="Comic Sans MS"/>
              </a:rPr>
              <a:t>bei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cs typeface="Comic Sans MS"/>
              </a:rPr>
              <a:t> </a:t>
            </a:r>
            <a:r>
              <a:rPr lang="en-US" sz="1600" spc="-15" dirty="0" smtClean="0">
                <a:solidFill>
                  <a:srgbClr val="0000FF"/>
                </a:solidFill>
                <a:latin typeface="Cambria Math"/>
                <a:ea typeface="Cambria Math"/>
                <a:cs typeface="Comic Sans MS"/>
                <a:sym typeface="Symbol"/>
              </a:rPr>
              <a:t>|| ≠ 0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(“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Vakuumerwartungswert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” = v)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600" spc="-15" dirty="0">
              <a:solidFill>
                <a:srgbClr val="0000FF"/>
              </a:solidFill>
              <a:latin typeface="+mn-lt"/>
              <a:ea typeface="Cambria Math"/>
              <a:cs typeface="Comic Sans MS"/>
              <a:sym typeface="Symbol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v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entspricht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einer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Energie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 des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Vakuums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 von 246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ea typeface="Cambria Math"/>
                <a:cs typeface="Comic Sans MS"/>
                <a:sym typeface="Symbol"/>
              </a:rPr>
              <a:t>GeV</a:t>
            </a:r>
            <a:endParaRPr sz="1600" dirty="0">
              <a:solidFill>
                <a:srgbClr val="0000FF"/>
              </a:solidFill>
              <a:latin typeface="+mn-lt"/>
              <a:cs typeface="Comic Sans MS"/>
            </a:endParaRPr>
          </a:p>
        </p:txBody>
      </p:sp>
      <p:sp>
        <p:nvSpPr>
          <p:cNvPr id="76" name="Straight Connector 75"/>
          <p:cNvSpPr/>
          <p:nvPr/>
        </p:nvSpPr>
        <p:spPr>
          <a:xfrm flipV="1">
            <a:off x="8568704" y="5364013"/>
            <a:ext cx="0" cy="462177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5940077"/>
            <a:ext cx="4064943" cy="1300540"/>
          </a:xfrm>
          <a:prstGeom prst="rect">
            <a:avLst/>
          </a:prstGeom>
        </p:spPr>
      </p:pic>
      <p:sp>
        <p:nvSpPr>
          <p:cNvPr id="78" name="object 5"/>
          <p:cNvSpPr txBox="1"/>
          <p:nvPr/>
        </p:nvSpPr>
        <p:spPr>
          <a:xfrm>
            <a:off x="1079872" y="5437182"/>
            <a:ext cx="4752528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          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heiss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               k</a:t>
            </a:r>
            <a:r>
              <a:rPr lang="de-DE" sz="16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ühler</a:t>
            </a:r>
            <a:r>
              <a:rPr lang="de-DE" sz="16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                  kalt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</a:t>
            </a:r>
            <a:r>
              <a:rPr lang="de-DE" sz="1200" spc="-15" dirty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(E </a:t>
            </a:r>
            <a:r>
              <a:rPr lang="en-US" sz="1200" spc="-15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&gt; 10</a:t>
            </a:r>
            <a:r>
              <a:rPr lang="en-US" sz="1200" spc="-15" baseline="30000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15</a:t>
            </a:r>
            <a:r>
              <a:rPr lang="en-US" sz="1200" spc="-15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 </a:t>
            </a:r>
            <a:r>
              <a:rPr lang="en-US" sz="1200" spc="-15" dirty="0" err="1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GeV</a:t>
            </a:r>
            <a:r>
              <a:rPr lang="en-US" sz="1200" spc="-15" dirty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, T </a:t>
            </a:r>
            <a:r>
              <a:rPr lang="en-US" sz="1200" spc="-15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&gt; 10</a:t>
            </a:r>
            <a:r>
              <a:rPr lang="en-US" sz="1200" spc="-15" baseline="30000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30</a:t>
            </a:r>
            <a:r>
              <a:rPr lang="en-US" sz="1200" spc="-15" dirty="0" smtClean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 </a:t>
            </a:r>
            <a:r>
              <a:rPr lang="en-US" sz="1200" spc="-15" dirty="0">
                <a:solidFill>
                  <a:srgbClr val="0000FF"/>
                </a:solidFill>
                <a:latin typeface="Luxi Sans"/>
                <a:cs typeface="Comic Sans MS"/>
                <a:sym typeface="Symbol"/>
              </a:rPr>
              <a:t>K)</a:t>
            </a:r>
            <a:r>
              <a:rPr lang="de-DE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                         (E </a:t>
            </a:r>
            <a:r>
              <a:rPr lang="en-US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&lt; 10</a:t>
            </a:r>
            <a:r>
              <a:rPr lang="en-US" sz="1200" spc="-15" baseline="30000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14</a:t>
            </a:r>
            <a:r>
              <a:rPr lang="en-US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</a:t>
            </a:r>
            <a:r>
              <a:rPr lang="en-US" sz="12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GeV</a:t>
            </a:r>
            <a:r>
              <a:rPr lang="en-US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, T &lt; 10</a:t>
            </a:r>
            <a:r>
              <a:rPr lang="en-US" sz="1200" spc="-15" baseline="30000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29</a:t>
            </a:r>
            <a:r>
              <a:rPr lang="en-US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K)</a:t>
            </a:r>
            <a:r>
              <a:rPr lang="de-DE" sz="12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</a:t>
            </a:r>
            <a:endParaRPr lang="en-US" sz="1200" spc="-15" dirty="0" smtClean="0">
              <a:solidFill>
                <a:srgbClr val="0000FF"/>
              </a:solidFill>
              <a:latin typeface="Cambria Math"/>
              <a:ea typeface="Cambria Math"/>
              <a:cs typeface="Comic Sans MS"/>
              <a:sym typeface="Symbol"/>
            </a:endParaRPr>
          </a:p>
        </p:txBody>
      </p:sp>
      <p:sp>
        <p:nvSpPr>
          <p:cNvPr id="9" name="object 4"/>
          <p:cNvSpPr/>
          <p:nvPr/>
        </p:nvSpPr>
        <p:spPr>
          <a:xfrm>
            <a:off x="1416977" y="3850963"/>
            <a:ext cx="3191287" cy="7209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 txBox="1"/>
          <p:nvPr/>
        </p:nvSpPr>
        <p:spPr>
          <a:xfrm>
            <a:off x="4985741" y="4067869"/>
            <a:ext cx="1422723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F"/>
            </a:pPr>
            <a:r>
              <a:rPr lang="en-US" sz="16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ist</a:t>
            </a:r>
            <a:r>
              <a:rPr lang="en-US" sz="16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</a:t>
            </a:r>
            <a:r>
              <a:rPr lang="en-US" sz="16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komplex</a:t>
            </a:r>
            <a:endParaRPr lang="en-US" sz="1600" spc="-15" dirty="0">
              <a:solidFill>
                <a:srgbClr val="0000FF"/>
              </a:solidFill>
              <a:latin typeface="+mn-lt"/>
              <a:cs typeface="Comic Sans MS"/>
              <a:sym typeface="Symbol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1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      (2 </a:t>
            </a:r>
            <a:r>
              <a:rPr lang="en-US" sz="1100" spc="-15" dirty="0" err="1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Komponenten</a:t>
            </a:r>
            <a:r>
              <a:rPr lang="en-US" sz="1100" spc="-15" dirty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)</a:t>
            </a:r>
            <a:r>
              <a:rPr lang="de-DE" sz="1100" spc="-15" dirty="0" smtClean="0">
                <a:solidFill>
                  <a:srgbClr val="0000FF"/>
                </a:solidFill>
                <a:latin typeface="+mn-lt"/>
                <a:cs typeface="Comic Sans MS"/>
                <a:sym typeface="Symbol"/>
              </a:rPr>
              <a:t> </a:t>
            </a:r>
            <a:endParaRPr lang="en-US" sz="1100" spc="-15" dirty="0" smtClean="0">
              <a:solidFill>
                <a:srgbClr val="0000FF"/>
              </a:solidFill>
              <a:latin typeface="Cambria Math"/>
              <a:ea typeface="Cambria Math"/>
              <a:cs typeface="Comic Sans M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335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Higgs-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Mechanismus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Analogie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Veranschaulichung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im</a:t>
            </a:r>
            <a:r>
              <a:rPr lang="en-US" altLang="en-US" dirty="0" smtClean="0"/>
              <a:t> “</a:t>
            </a:r>
            <a:r>
              <a:rPr lang="en-US" altLang="ja-JP" dirty="0" err="1" smtClean="0"/>
              <a:t>Klassischen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Bild</a:t>
            </a:r>
            <a:r>
              <a:rPr lang="en-US" altLang="en-US" dirty="0" smtClean="0"/>
              <a:t>”</a:t>
            </a:r>
            <a:endParaRPr lang="en-US" altLang="ja-JP" dirty="0" smtClean="0"/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von </a:t>
            </a:r>
            <a:r>
              <a:rPr lang="en-US" altLang="en-US" dirty="0" smtClean="0">
                <a:solidFill>
                  <a:srgbClr val="0000FF"/>
                </a:solidFill>
              </a:rPr>
              <a:t>David Miller </a:t>
            </a:r>
            <a:r>
              <a:rPr lang="en-US" altLang="en-US" dirty="0" smtClean="0"/>
              <a:t>(UC London) 1993 </a:t>
            </a:r>
            <a:r>
              <a:rPr lang="en-US" altLang="en-US" dirty="0" err="1" smtClean="0"/>
              <a:t>zum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damaligen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britischen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Wissenschaftsminister</a:t>
            </a:r>
            <a:r>
              <a:rPr lang="en-US" altLang="en-US" dirty="0" smtClean="0"/>
              <a:t> auf </a:t>
            </a:r>
            <a:r>
              <a:rPr lang="en-US" altLang="en-US" dirty="0" err="1" smtClean="0"/>
              <a:t>dessen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Frage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zur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Bedeutung</a:t>
            </a:r>
            <a:r>
              <a:rPr lang="en-US" altLang="en-US" dirty="0" smtClean="0"/>
              <a:t> des Higgs-</a:t>
            </a:r>
            <a:r>
              <a:rPr lang="en-US" altLang="en-US" dirty="0" err="1" smtClean="0"/>
              <a:t>Teilchens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…und </a:t>
            </a:r>
            <a:r>
              <a:rPr lang="en-US" altLang="en-US" dirty="0" err="1" smtClean="0"/>
              <a:t>warum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dafür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Steuergelder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ausgeben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sollte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Vergleich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politischer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Partei</a:t>
            </a:r>
            <a:r>
              <a:rPr lang="en-US" altLang="en-US" dirty="0" smtClean="0"/>
              <a:t> (</a:t>
            </a:r>
            <a:r>
              <a:rPr lang="en-US" altLang="en-US" dirty="0" err="1" smtClean="0">
                <a:solidFill>
                  <a:srgbClr val="0000FF"/>
                </a:solidFill>
              </a:rPr>
              <a:t>Parteimitglieder</a:t>
            </a:r>
            <a:r>
              <a:rPr lang="en-US" altLang="en-US" dirty="0" smtClean="0">
                <a:solidFill>
                  <a:srgbClr val="0000FF"/>
                </a:solidFill>
              </a:rPr>
              <a:t> = Higgs-Feld</a:t>
            </a:r>
            <a:r>
              <a:rPr lang="en-US" altLang="en-US" dirty="0" smtClean="0"/>
              <a:t>) und </a:t>
            </a:r>
            <a:r>
              <a:rPr lang="en-US" altLang="en-US" dirty="0" err="1" smtClean="0"/>
              <a:t>dem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plötzlichen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Auftreten</a:t>
            </a:r>
            <a:r>
              <a:rPr lang="en-US" altLang="en-US" dirty="0" smtClean="0"/>
              <a:t> der </a:t>
            </a:r>
            <a:r>
              <a:rPr lang="en-US" altLang="en-US" dirty="0" err="1" smtClean="0">
                <a:solidFill>
                  <a:srgbClr val="0000FF"/>
                </a:solidFill>
              </a:rPr>
              <a:t>Parteivorsitzenden</a:t>
            </a:r>
            <a:r>
              <a:rPr lang="en-US" altLang="en-US" dirty="0" smtClean="0">
                <a:solidFill>
                  <a:srgbClr val="0000FF"/>
                </a:solidFill>
              </a:rPr>
              <a:t> (</a:t>
            </a:r>
            <a:r>
              <a:rPr lang="en-US" altLang="en-US" dirty="0" err="1" smtClean="0">
                <a:solidFill>
                  <a:srgbClr val="0000FF"/>
                </a:solidFill>
              </a:rPr>
              <a:t>masseloses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)</a:t>
            </a:r>
          </a:p>
          <a:p>
            <a:pPr lvl="1"/>
            <a:endParaRPr lang="en-US" alt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7" y="4787949"/>
            <a:ext cx="2734741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712" y="4787949"/>
            <a:ext cx="2734744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058" y="4787949"/>
            <a:ext cx="2734742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954113" y="6228233"/>
            <a:ext cx="1069975" cy="2159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Higgs-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F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eld 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63600" y="4274492"/>
            <a:ext cx="2081213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>
                <a:solidFill>
                  <a:srgbClr val="0000FF"/>
                </a:solidFill>
                <a:latin typeface="Luxi Sans" charset="0"/>
              </a:rPr>
              <a:t> “masseloses” Teilchen 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>
            <a:off x="935856" y="4599011"/>
            <a:ext cx="581794" cy="548977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605213" y="4045892"/>
            <a:ext cx="2081212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altLang="ja-JP" sz="1400" b="1">
                <a:solidFill>
                  <a:srgbClr val="0000FF"/>
                </a:solidFill>
                <a:latin typeface="Luxi Sans" charset="0"/>
              </a:rPr>
              <a:t>masseloses</a:t>
            </a:r>
            <a:r>
              <a:rPr lang="en-US" altLang="en-US" sz="1400" b="1">
                <a:solidFill>
                  <a:srgbClr val="0000FF"/>
                </a:solidFill>
                <a:latin typeface="Luxi Sans" charset="0"/>
              </a:rPr>
              <a:t>”</a:t>
            </a:r>
            <a:r>
              <a:rPr lang="en-US" altLang="ja-JP" sz="1400" b="1">
                <a:solidFill>
                  <a:srgbClr val="0000FF"/>
                </a:solidFill>
                <a:latin typeface="Luxi Sans" charset="0"/>
              </a:rPr>
              <a:t> Teilchen </a:t>
            </a:r>
          </a:p>
          <a:p>
            <a:pPr eaLnBrk="1">
              <a:lnSpc>
                <a:spcPct val="94000"/>
              </a:lnSpc>
              <a:buSzPct val="100000"/>
            </a:pPr>
            <a:r>
              <a:rPr lang="en-US" altLang="en-US" sz="1400" b="1">
                <a:solidFill>
                  <a:srgbClr val="0000FF"/>
                </a:solidFill>
                <a:latin typeface="Luxi Sans" charset="0"/>
              </a:rPr>
              <a:t>         im Higgs-Feld 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438649" y="4599012"/>
            <a:ext cx="833229" cy="981025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21000000">
            <a:off x="4780704" y="5408918"/>
            <a:ext cx="982350" cy="884635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929038" y="6879604"/>
            <a:ext cx="1695450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>
                <a:solidFill>
                  <a:srgbClr val="FF00FF"/>
                </a:solidFill>
                <a:latin typeface="Luxi Sans" charset="0"/>
              </a:rPr>
              <a:t>effektives</a:t>
            </a: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>
                <a:solidFill>
                  <a:srgbClr val="FF00FF"/>
                </a:solidFill>
                <a:latin typeface="Luxi Sans" charset="0"/>
              </a:rPr>
              <a:t> massives Teilchen </a:t>
            </a: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H="1" flipV="1">
            <a:off x="5476230" y="6372124"/>
            <a:ext cx="178085" cy="435471"/>
          </a:xfrm>
          <a:prstGeom prst="line">
            <a:avLst/>
          </a:prstGeom>
          <a:noFill/>
          <a:ln w="18360">
            <a:solidFill>
              <a:srgbClr val="FF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072188" y="4045892"/>
            <a:ext cx="3576637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Spontanes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Zusammenziehen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des </a:t>
            </a: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Higgs-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F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eldes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=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massives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Higgs-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T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eilchen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 rot="21000000">
            <a:off x="7830336" y="5387046"/>
            <a:ext cx="1157619" cy="719990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7361237" y="4599012"/>
            <a:ext cx="704191" cy="731334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00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Higgs-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Mechanismus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Analogie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Alternatives </a:t>
            </a:r>
            <a:r>
              <a:rPr lang="en-US" altLang="en-US" dirty="0" err="1" smtClean="0"/>
              <a:t>Bild</a:t>
            </a:r>
            <a:r>
              <a:rPr lang="en-US" altLang="en-US" dirty="0" smtClean="0"/>
              <a:t>: </a:t>
            </a:r>
            <a:r>
              <a:rPr lang="en-US" altLang="en-US" dirty="0" smtClean="0">
                <a:solidFill>
                  <a:srgbClr val="FF0000"/>
                </a:solidFill>
              </a:rPr>
              <a:t>Higgs-Feld </a:t>
            </a:r>
            <a:r>
              <a:rPr lang="en-US" altLang="en-US" dirty="0" err="1" smtClean="0">
                <a:solidFill>
                  <a:srgbClr val="FF0000"/>
                </a:solidFill>
              </a:rPr>
              <a:t>als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zähe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Flüssigkeit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lvl="2"/>
            <a:r>
              <a:rPr lang="en-US" altLang="en-US" dirty="0" err="1" smtClean="0"/>
              <a:t>masselose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durchqueren</a:t>
            </a:r>
            <a:r>
              <a:rPr lang="en-US" altLang="en-US" dirty="0" smtClean="0"/>
              <a:t> die </a:t>
            </a:r>
            <a:r>
              <a:rPr lang="en-US" altLang="en-US" dirty="0" err="1" smtClean="0"/>
              <a:t>Flüssigkeit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zunächst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lichtschnelle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masselos</a:t>
            </a:r>
            <a:r>
              <a:rPr lang="en-US" altLang="en-US" dirty="0" smtClean="0"/>
              <a:t>) </a:t>
            </a:r>
            <a:r>
              <a:rPr lang="en-US" altLang="en-US" dirty="0" err="1" smtClean="0"/>
              <a:t>werden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durch</a:t>
            </a:r>
            <a:r>
              <a:rPr lang="en-US" altLang="en-US" dirty="0" smtClean="0"/>
              <a:t> die </a:t>
            </a:r>
            <a:r>
              <a:rPr lang="en-US" altLang="en-US" dirty="0" err="1" smtClean="0"/>
              <a:t>zähe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Flüssigkeit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verlangsamt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Verleihung</a:t>
            </a:r>
            <a:r>
              <a:rPr lang="en-US" altLang="en-US" dirty="0" smtClean="0"/>
              <a:t> von Masse)</a:t>
            </a:r>
          </a:p>
          <a:p>
            <a:pPr lvl="1"/>
            <a:r>
              <a:rPr lang="en-US" altLang="en-US" dirty="0" err="1" smtClean="0">
                <a:solidFill>
                  <a:srgbClr val="0000FF"/>
                </a:solidFill>
              </a:rPr>
              <a:t>Verschiedene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erfahren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unterschiedliche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Viskositäten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unterschiedlich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starke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Wechselwirkung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dem</a:t>
            </a:r>
            <a:r>
              <a:rPr lang="en-US" altLang="en-US" dirty="0" smtClean="0"/>
              <a:t> Higgs-Feld)</a:t>
            </a:r>
          </a:p>
          <a:p>
            <a:pPr lvl="2"/>
            <a:r>
              <a:rPr lang="en-US" altLang="en-US" dirty="0" err="1" smtClean="0"/>
              <a:t>wenig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Viskosität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Luft</a:t>
            </a:r>
            <a:r>
              <a:rPr lang="en-US" altLang="en-US" dirty="0" smtClean="0"/>
              <a:t>) = </a:t>
            </a:r>
            <a:r>
              <a:rPr lang="en-US" altLang="en-US" dirty="0" err="1" smtClean="0"/>
              <a:t>wenig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Verlangsamung</a:t>
            </a:r>
            <a:r>
              <a:rPr lang="en-US" altLang="en-US" dirty="0" smtClean="0"/>
              <a:t> = </a:t>
            </a:r>
            <a:r>
              <a:rPr lang="en-US" altLang="en-US" dirty="0" err="1" smtClean="0"/>
              <a:t>leichtes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mittlere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Viskosität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Wasser</a:t>
            </a:r>
            <a:r>
              <a:rPr lang="en-US" altLang="en-US" dirty="0" smtClean="0"/>
              <a:t>) = </a:t>
            </a:r>
            <a:r>
              <a:rPr lang="en-US" altLang="en-US" dirty="0" err="1" smtClean="0"/>
              <a:t>stärkere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Verlangsamung</a:t>
            </a:r>
            <a:r>
              <a:rPr lang="en-US" altLang="en-US" dirty="0" smtClean="0"/>
              <a:t> = </a:t>
            </a:r>
            <a:r>
              <a:rPr lang="en-US" altLang="en-US" dirty="0" err="1" smtClean="0"/>
              <a:t>mittelschweres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hohe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Viskosität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Sirup</a:t>
            </a:r>
            <a:r>
              <a:rPr lang="en-US" altLang="en-US" dirty="0" smtClean="0"/>
              <a:t>) = </a:t>
            </a:r>
            <a:r>
              <a:rPr lang="en-US" altLang="en-US" dirty="0" err="1" smtClean="0"/>
              <a:t>starke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Verlangsamung</a:t>
            </a:r>
            <a:r>
              <a:rPr lang="en-US" altLang="en-US" dirty="0" smtClean="0"/>
              <a:t> = </a:t>
            </a:r>
            <a:r>
              <a:rPr lang="en-US" altLang="en-US" dirty="0" err="1" smtClean="0"/>
              <a:t>schweres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</a:t>
            </a:r>
            <a:endParaRPr lang="en-US" altLang="en-US" dirty="0" smtClean="0"/>
          </a:p>
          <a:p>
            <a:pPr lvl="1"/>
            <a:r>
              <a:rPr lang="en-US" altLang="en-US" dirty="0" smtClean="0">
                <a:solidFill>
                  <a:srgbClr val="FF0000"/>
                </a:solidFill>
              </a:rPr>
              <a:t>Higgs-</a:t>
            </a:r>
            <a:r>
              <a:rPr lang="en-US" altLang="en-US" dirty="0" err="1" smtClean="0">
                <a:solidFill>
                  <a:srgbClr val="FF0000"/>
                </a:solidFill>
              </a:rPr>
              <a:t>Teilchen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als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kurzzeitiger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Anregungszustand</a:t>
            </a:r>
            <a:r>
              <a:rPr lang="en-US" altLang="en-US" dirty="0" smtClean="0">
                <a:solidFill>
                  <a:srgbClr val="FF0000"/>
                </a:solidFill>
              </a:rPr>
              <a:t> der </a:t>
            </a:r>
            <a:r>
              <a:rPr lang="en-US" altLang="en-US" dirty="0" err="1" smtClean="0">
                <a:solidFill>
                  <a:srgbClr val="FF0000"/>
                </a:solidFill>
              </a:rPr>
              <a:t>zähen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Flüssigkeit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/>
              <a:t>(Higgs-Feld)</a:t>
            </a:r>
          </a:p>
        </p:txBody>
      </p:sp>
      <p:pic>
        <p:nvPicPr>
          <p:cNvPr id="15363" name="Picture 17" descr="Luftballon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88" y="5400675"/>
            <a:ext cx="1109662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8" descr="wass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5400675"/>
            <a:ext cx="1249363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9" descr="syrup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63" y="5400675"/>
            <a:ext cx="16637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 bwMode="auto">
          <a:xfrm>
            <a:off x="1655763" y="6083300"/>
            <a:ext cx="799306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accent2">
                <a:alpha val="70000"/>
              </a:schemeClr>
            </a:solidFill>
            <a:prstDash val="solid"/>
            <a:round/>
            <a:headEnd type="none" w="med" len="med"/>
            <a:tailEnd type="triangle" w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3384550" y="6794500"/>
            <a:ext cx="57150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leicht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548313" y="6794500"/>
            <a:ext cx="57150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mittel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7924800" y="6794500"/>
            <a:ext cx="715963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schwer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1633538" y="5791200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Teilchen</a:t>
            </a:r>
            <a:endParaRPr lang="en-US" sz="18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2209701" y="6799534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Masse 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sym typeface="Wingdings" panose="05000000000000000000" pitchFamily="2" charset="2"/>
              </a:rPr>
              <a:t></a:t>
            </a:r>
            <a:endParaRPr lang="en-US" sz="1800" b="1" dirty="0" smtClean="0">
              <a:solidFill>
                <a:srgbClr val="0000FF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13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“Das </a:t>
            </a:r>
            <a:r>
              <a:rPr lang="en-US" dirty="0" err="1" smtClean="0"/>
              <a:t>Gottesteilchen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6781898" cy="5942012"/>
          </a:xfrm>
        </p:spPr>
        <p:txBody>
          <a:bodyPr/>
          <a:lstStyle/>
          <a:p>
            <a:pPr lvl="0"/>
            <a:r>
              <a:rPr lang="en-US" dirty="0" smtClean="0"/>
              <a:t>“</a:t>
            </a:r>
            <a:r>
              <a:rPr lang="en-US" dirty="0" err="1" smtClean="0"/>
              <a:t>erfunden</a:t>
            </a:r>
            <a:r>
              <a:rPr lang="en-US" dirty="0" smtClean="0"/>
              <a:t>” von Leon </a:t>
            </a:r>
            <a:r>
              <a:rPr lang="en-US" dirty="0"/>
              <a:t>M. </a:t>
            </a:r>
            <a:r>
              <a:rPr lang="en-US" dirty="0" smtClean="0"/>
              <a:t>Lederman</a:t>
            </a:r>
          </a:p>
          <a:p>
            <a:pPr lvl="1"/>
            <a:r>
              <a:rPr lang="en-US" dirty="0" err="1" smtClean="0"/>
              <a:t>geboren</a:t>
            </a:r>
            <a:r>
              <a:rPr lang="en-US" dirty="0" smtClean="0"/>
              <a:t> 1922, </a:t>
            </a:r>
            <a:r>
              <a:rPr lang="en-US" dirty="0" err="1" smtClean="0"/>
              <a:t>fr</a:t>
            </a:r>
            <a:r>
              <a:rPr lang="de-DE" dirty="0" err="1" smtClean="0"/>
              <a:t>üherer</a:t>
            </a:r>
            <a:r>
              <a:rPr lang="en-US" dirty="0" smtClean="0"/>
              <a:t> </a:t>
            </a:r>
            <a:r>
              <a:rPr lang="en-US" dirty="0" err="1" smtClean="0"/>
              <a:t>Fermilab</a:t>
            </a:r>
            <a:r>
              <a:rPr lang="en-US" dirty="0" smtClean="0"/>
              <a:t> </a:t>
            </a:r>
            <a:r>
              <a:rPr lang="en-US" dirty="0" err="1" smtClean="0"/>
              <a:t>Direktor</a:t>
            </a:r>
            <a:endParaRPr lang="en-US" dirty="0" smtClean="0"/>
          </a:p>
          <a:p>
            <a:pPr lvl="1"/>
            <a:r>
              <a:rPr lang="en-US" dirty="0" err="1" smtClean="0"/>
              <a:t>Nobelpreis</a:t>
            </a:r>
            <a:r>
              <a:rPr lang="en-US" dirty="0" smtClean="0"/>
              <a:t> 1988 (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/>
              <a:t>Melvin Schwartz </a:t>
            </a:r>
            <a:r>
              <a:rPr lang="en-US" dirty="0" smtClean="0"/>
              <a:t>und </a:t>
            </a:r>
            <a:r>
              <a:rPr lang="en-US" dirty="0"/>
              <a:t>Jack </a:t>
            </a:r>
            <a:r>
              <a:rPr lang="en-US" dirty="0" smtClean="0"/>
              <a:t>Steinberger)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Entdeckung</a:t>
            </a:r>
            <a:r>
              <a:rPr lang="en-US" dirty="0" smtClean="0"/>
              <a:t> des </a:t>
            </a:r>
            <a:r>
              <a:rPr lang="en-US" dirty="0" err="1" smtClean="0"/>
              <a:t>Myon</a:t>
            </a:r>
            <a:r>
              <a:rPr lang="en-US" dirty="0" smtClean="0"/>
              <a:t> Neutrinos 1962</a:t>
            </a:r>
          </a:p>
          <a:p>
            <a:r>
              <a:rPr lang="en-US" dirty="0" smtClean="0"/>
              <a:t>Lederman </a:t>
            </a:r>
            <a:r>
              <a:rPr lang="en-US" dirty="0" err="1" smtClean="0"/>
              <a:t>schrieb</a:t>
            </a:r>
            <a:r>
              <a:rPr lang="en-US" dirty="0" smtClean="0"/>
              <a:t> 1993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Teilchenphysik</a:t>
            </a:r>
            <a:r>
              <a:rPr lang="en-US" dirty="0" smtClean="0"/>
              <a:t> und das Higgs Boson</a:t>
            </a:r>
            <a:r>
              <a:rPr lang="en-US" sz="1600" dirty="0" smtClean="0"/>
              <a:t> (</a:t>
            </a:r>
            <a:r>
              <a:rPr lang="en-US" sz="1600" dirty="0" err="1" smtClean="0"/>
              <a:t>mit</a:t>
            </a:r>
            <a:r>
              <a:rPr lang="en-US" sz="1600" dirty="0" smtClean="0"/>
              <a:t> </a:t>
            </a:r>
            <a:r>
              <a:rPr lang="en-US" sz="1600" dirty="0" err="1" smtClean="0"/>
              <a:t>Wissenschaftsjournalist</a:t>
            </a:r>
            <a:r>
              <a:rPr lang="en-US" sz="1600" dirty="0" smtClean="0"/>
              <a:t> Dick </a:t>
            </a:r>
            <a:r>
              <a:rPr lang="en-US" sz="1600" dirty="0" err="1" smtClean="0"/>
              <a:t>Teresi</a:t>
            </a:r>
            <a:r>
              <a:rPr lang="en-US" sz="1600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und gab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/>
              <a:t>Higgs </a:t>
            </a:r>
            <a:r>
              <a:rPr lang="en-US" dirty="0" smtClean="0"/>
              <a:t>Boson den </a:t>
            </a:r>
            <a:r>
              <a:rPr lang="en-US" dirty="0" err="1" smtClean="0"/>
              <a:t>Spitznamen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Das </a:t>
            </a:r>
            <a:r>
              <a:rPr lang="en-US" dirty="0" err="1" smtClean="0">
                <a:solidFill>
                  <a:srgbClr val="FF0000"/>
                </a:solidFill>
              </a:rPr>
              <a:t>Gottesteilchen</a:t>
            </a:r>
            <a:r>
              <a:rPr lang="en-US" dirty="0" smtClean="0"/>
              <a:t>”</a:t>
            </a:r>
          </a:p>
          <a:p>
            <a:pPr lvl="2"/>
            <a:r>
              <a:rPr lang="en-US" dirty="0" err="1" smtClean="0"/>
              <a:t>weil</a:t>
            </a:r>
            <a:r>
              <a:rPr lang="en-US" dirty="0" smtClean="0"/>
              <a:t> das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/>
              <a:t>"so central to the state of physics today, so crucial to our final understanding of the structure of matter, yet so </a:t>
            </a:r>
            <a:r>
              <a:rPr lang="en-US" dirty="0" smtClean="0"/>
              <a:t>elusive”</a:t>
            </a:r>
          </a:p>
          <a:p>
            <a:pPr lvl="2"/>
            <a:r>
              <a:rPr lang="en-US" dirty="0" smtClean="0"/>
              <a:t>und </a:t>
            </a:r>
            <a:r>
              <a:rPr lang="en-US" dirty="0" err="1" smtClean="0"/>
              <a:t>weil</a:t>
            </a:r>
            <a:r>
              <a:rPr lang="en-US" dirty="0" smtClean="0"/>
              <a:t> "the </a:t>
            </a:r>
            <a:r>
              <a:rPr lang="en-US" dirty="0"/>
              <a:t>publisher wouldn't let us call it the Goddamn Particle, though that might be a more appropriate title, given its villainous nature and the expense it is causing."</a:t>
            </a:r>
            <a:endParaRPr lang="en-US" dirty="0" smtClean="0"/>
          </a:p>
        </p:txBody>
      </p:sp>
      <p:pic>
        <p:nvPicPr>
          <p:cNvPr id="7" name="Picture 6" descr="Leon_M._Lederman (2007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28" y="827509"/>
            <a:ext cx="2808312" cy="2106234"/>
          </a:xfrm>
          <a:prstGeom prst="rect">
            <a:avLst/>
          </a:prstGeom>
        </p:spPr>
      </p:pic>
      <p:pic>
        <p:nvPicPr>
          <p:cNvPr id="8" name="Picture 7" descr="The_God_Particle_-_If_the_Universe_Is_the_Answer,_What_Is_the_Question_(book_cover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44" y="3347789"/>
            <a:ext cx="2679700" cy="381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88584" y="2771725"/>
            <a:ext cx="2031776" cy="25391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  <a:latin typeface="+mn-lt"/>
              </a:rPr>
              <a:t>Leon M. Lederman (2007)</a:t>
            </a:r>
            <a:endParaRPr lang="en-GB" sz="12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25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VT1XY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51064" y="1043533"/>
            <a:ext cx="5257800" cy="3690720"/>
          </a:xfrm>
          <a:prstGeom prst="rect">
            <a:avLst/>
          </a:prstGeom>
          <a:noFill/>
          <a:ln w="9360">
            <a:solidFill>
              <a:srgbClr val="000000"/>
            </a:solidFill>
            <a:prstDash val="solid"/>
            <a:miter/>
          </a:ln>
        </p:spPr>
      </p:pic>
      <p:pic>
        <p:nvPicPr>
          <p:cNvPr id="3" name="aleph_vertices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766759" y="4793400"/>
            <a:ext cx="5209920" cy="2465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eform 3"/>
          <p:cNvSpPr/>
          <p:nvPr/>
        </p:nvSpPr>
        <p:spPr>
          <a:xfrm>
            <a:off x="4608264" y="3966120"/>
            <a:ext cx="2809992" cy="9005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oldener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”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4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-Jet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Kandidat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(ALEPH,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14.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Juni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2000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Masse: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114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Luxi Sans" pitchFamily="34"/>
                <a:cs typeface="Luxi Sans" pitchFamily="34"/>
              </a:rPr>
              <a:t>±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Luxi Sans" pitchFamily="34"/>
                <a:cs typeface="Luxi Sans" pitchFamily="34"/>
              </a:rPr>
              <a:t> 3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Luxi Sans" pitchFamily="34"/>
                <a:cs typeface="Luxi Sans" pitchFamily="34"/>
              </a:rPr>
              <a:t>GeV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Luxi Sans" pitchFamily="34"/>
              <a:cs typeface="Luxi Sans" pitchFamily="34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80672" y="1467000"/>
            <a:ext cx="1643808" cy="604793"/>
            <a:chOff x="8541360" y="1467000"/>
            <a:chExt cx="1383120" cy="604793"/>
          </a:xfrm>
        </p:grpSpPr>
        <p:sp>
          <p:nvSpPr>
            <p:cNvPr id="6" name="Freeform 5"/>
            <p:cNvSpPr/>
            <p:nvPr/>
          </p:nvSpPr>
          <p:spPr>
            <a:xfrm>
              <a:off x="8541360" y="1700280"/>
              <a:ext cx="1381679" cy="37151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 dirty="0" smtClean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  </a:t>
              </a:r>
              <a:r>
                <a:rPr lang="en-US" sz="1800" b="0" i="0" u="none" strike="noStrike" baseline="0" dirty="0" err="1" smtClean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1800" b="0" i="0" u="none" strike="noStrike" baseline="30000" dirty="0" err="1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+</a:t>
              </a:r>
              <a:r>
                <a:rPr lang="en-US" sz="18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1800" b="0" i="0" u="none" strike="noStrike" baseline="30000" dirty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-</a:t>
              </a:r>
              <a:r>
                <a:rPr lang="en-US" sz="1800" b="0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 </a:t>
              </a:r>
              <a:r>
                <a:rPr lang="en-US" sz="1800" dirty="0" smtClean="0">
                  <a:solidFill>
                    <a:srgbClr val="FFFFFF"/>
                  </a:solidFill>
                  <a:latin typeface="OpenSymbol" pitchFamily="34"/>
                  <a:ea typeface="OpenSymbol" pitchFamily="2"/>
                  <a:cs typeface="OpenSymbol" pitchFamily="2"/>
                  <a:sym typeface="Wingdings"/>
                </a:rPr>
                <a:t> </a:t>
              </a:r>
              <a:r>
                <a:rPr lang="en-US" sz="1800" b="0" i="0" u="none" strike="noStrike" baseline="0" dirty="0" err="1" smtClean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bbqq</a:t>
              </a:r>
              <a:endParaRPr lang="en-US" sz="18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9370080" y="1467360"/>
              <a:ext cx="307800" cy="3682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_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9616680" y="1467000"/>
              <a:ext cx="307800" cy="392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_</a:t>
              </a:r>
            </a:p>
          </p:txBody>
        </p:sp>
      </p:grpSp>
      <p:sp>
        <p:nvSpPr>
          <p:cNvPr id="11" name="Title 10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LEP Higgs Hunting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84720" y="2388421"/>
            <a:ext cx="1809360" cy="146342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12"/>
          <p:cNvSpPr txBox="1">
            <a:spLocks noGrp="1"/>
          </p:cNvSpPr>
          <p:nvPr>
            <p:ph type="body" idx="4294967295"/>
          </p:nvPr>
        </p:nvSpPr>
        <p:spPr>
          <a:xfrm>
            <a:off x="236880" y="1187549"/>
            <a:ext cx="4299376" cy="594513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6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7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8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9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Erwartete</a:t>
            </a:r>
            <a:r>
              <a:rPr lang="en-GB" dirty="0" smtClean="0">
                <a:latin typeface="" pitchFamily="16"/>
              </a:rPr>
              <a:t> Higgs </a:t>
            </a:r>
            <a:r>
              <a:rPr lang="en-GB" dirty="0" err="1" smtClean="0">
                <a:latin typeface="" pitchFamily="16"/>
              </a:rPr>
              <a:t>Erzeugung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LEP </a:t>
            </a:r>
            <a:r>
              <a:rPr lang="en-GB" dirty="0" err="1" smtClean="0">
                <a:latin typeface="" pitchFamily="16"/>
              </a:rPr>
              <a:t>über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“</a:t>
            </a:r>
            <a:r>
              <a:rPr lang="en-GB" dirty="0" err="1">
                <a:latin typeface="" pitchFamily="16"/>
              </a:rPr>
              <a:t>Higgsstrahlung</a:t>
            </a:r>
            <a:r>
              <a:rPr lang="en-GB" dirty="0">
                <a:latin typeface="" pitchFamily="16"/>
              </a:rPr>
              <a:t>”</a:t>
            </a: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Zerfall</a:t>
            </a:r>
            <a:r>
              <a:rPr lang="en-GB" dirty="0" smtClean="0">
                <a:latin typeface="" pitchFamily="16"/>
              </a:rPr>
              <a:t> von Z</a:t>
            </a:r>
            <a:r>
              <a:rPr lang="en-GB" baseline="30000" dirty="0" smtClean="0">
                <a:latin typeface="" pitchFamily="16"/>
              </a:rPr>
              <a:t>0</a:t>
            </a:r>
            <a:r>
              <a:rPr lang="en-GB" dirty="0" smtClean="0">
                <a:latin typeface="" pitchFamily="16"/>
              </a:rPr>
              <a:t> und </a:t>
            </a:r>
            <a:r>
              <a:rPr lang="en-GB" dirty="0">
                <a:latin typeface="" pitchFamily="16"/>
              </a:rPr>
              <a:t>Higgs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Z</a:t>
            </a:r>
            <a:r>
              <a:rPr lang="en-GB" baseline="30000" dirty="0" smtClean="0">
                <a:solidFill>
                  <a:srgbClr val="FF0000"/>
                </a:solidFill>
                <a:latin typeface="" pitchFamily="16"/>
              </a:rPr>
              <a:t>0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" pitchFamily="16"/>
                <a:sym typeface="Wingdings"/>
              </a:rPr>
              <a:t></a:t>
            </a:r>
            <a:r>
              <a:rPr lang="en-GB" dirty="0" smtClean="0">
                <a:solidFill>
                  <a:srgbClr val="FF0000"/>
                </a:solidFill>
                <a:latin typeface="Luxi Sans" pitchFamily="18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Luxi Sans" pitchFamily="18"/>
              </a:rPr>
              <a:t>qq</a:t>
            </a:r>
            <a:r>
              <a:rPr lang="en-GB" dirty="0">
                <a:latin typeface="Luxi Sans" pitchFamily="18"/>
              </a:rPr>
              <a:t>  (2 </a:t>
            </a:r>
            <a:r>
              <a:rPr lang="en-GB" dirty="0" smtClean="0">
                <a:latin typeface="Luxi Sans" pitchFamily="18"/>
              </a:rPr>
              <a:t>Quark Jets</a:t>
            </a:r>
            <a:r>
              <a:rPr lang="en-GB" dirty="0">
                <a:latin typeface="Luxi Sans" pitchFamily="18"/>
              </a:rPr>
              <a:t>)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  <a:latin typeface="Luxi Sans" pitchFamily="18"/>
              </a:rPr>
              <a:t>H </a:t>
            </a:r>
            <a:r>
              <a:rPr lang="en-GB" dirty="0" smtClean="0">
                <a:solidFill>
                  <a:srgbClr val="FF0000"/>
                </a:solidFill>
                <a:latin typeface="Luxi Sans" pitchFamily="18"/>
                <a:sym typeface="Wingdings"/>
              </a:rPr>
              <a:t></a:t>
            </a:r>
            <a:r>
              <a:rPr lang="en-GB" dirty="0" smtClean="0">
                <a:solidFill>
                  <a:srgbClr val="FF0000"/>
                </a:solidFill>
                <a:latin typeface="Luxi Sans" pitchFamily="18"/>
              </a:rPr>
              <a:t> </a:t>
            </a:r>
            <a:r>
              <a:rPr lang="en-GB" dirty="0">
                <a:solidFill>
                  <a:srgbClr val="FF0000"/>
                </a:solidFill>
                <a:latin typeface="Luxi Sans" pitchFamily="18"/>
              </a:rPr>
              <a:t>bb</a:t>
            </a:r>
            <a:r>
              <a:rPr lang="en-GB" dirty="0">
                <a:latin typeface="Luxi Sans" pitchFamily="18"/>
              </a:rPr>
              <a:t>  (2 b</a:t>
            </a:r>
            <a:r>
              <a:rPr lang="en-GB" dirty="0" smtClean="0">
                <a:latin typeface="Luxi Sans" pitchFamily="18"/>
              </a:rPr>
              <a:t>-Quark </a:t>
            </a:r>
            <a:r>
              <a:rPr lang="en-GB" dirty="0">
                <a:latin typeface="Luxi Sans" pitchFamily="18"/>
              </a:rPr>
              <a:t>J</a:t>
            </a:r>
            <a:r>
              <a:rPr lang="en-GB" dirty="0" smtClean="0">
                <a:latin typeface="Luxi Sans" pitchFamily="18"/>
              </a:rPr>
              <a:t>ets</a:t>
            </a:r>
            <a:r>
              <a:rPr lang="en-GB" dirty="0">
                <a:latin typeface="Luxi Sans" pitchFamily="18"/>
              </a:rPr>
              <a:t>)</a:t>
            </a:r>
          </a:p>
          <a:p>
            <a:pPr lvl="1"/>
            <a:r>
              <a:rPr lang="en-GB" dirty="0">
                <a:latin typeface="Luxi Sans" pitchFamily="18"/>
              </a:rPr>
              <a:t>b</a:t>
            </a:r>
            <a:r>
              <a:rPr lang="en-GB" dirty="0" smtClean="0">
                <a:latin typeface="Luxi Sans" pitchFamily="18"/>
              </a:rPr>
              <a:t>-</a:t>
            </a:r>
            <a:r>
              <a:rPr lang="en-GB" dirty="0" err="1" smtClean="0">
                <a:latin typeface="Luxi Sans" pitchFamily="18"/>
              </a:rPr>
              <a:t>Mesonen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haben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lange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Lebensdauer</a:t>
            </a:r>
            <a:endParaRPr lang="en-GB" dirty="0">
              <a:latin typeface="Luxi Sans" pitchFamily="18"/>
            </a:endParaRPr>
          </a:p>
          <a:p>
            <a:pPr lvl="2"/>
            <a:r>
              <a:rPr lang="en-GB" dirty="0" err="1" smtClean="0">
                <a:latin typeface="Luxi Sans" pitchFamily="18"/>
              </a:rPr>
              <a:t>sichtbare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sekundäre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Zerfälle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abseits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vom</a:t>
            </a:r>
            <a:r>
              <a:rPr lang="en-GB" dirty="0" smtClean="0">
                <a:latin typeface="Luxi Sans" pitchFamily="18"/>
              </a:rPr>
              <a:t> </a:t>
            </a:r>
            <a:r>
              <a:rPr lang="en-GB" dirty="0" err="1" smtClean="0">
                <a:latin typeface="Luxi Sans" pitchFamily="18"/>
              </a:rPr>
              <a:t>Kollisionspunkt</a:t>
            </a:r>
            <a:endParaRPr lang="en-GB" dirty="0">
              <a:latin typeface="Luxi Sans" pitchFamily="18"/>
            </a:endParaRPr>
          </a:p>
        </p:txBody>
      </p:sp>
      <p:sp>
        <p:nvSpPr>
          <p:cNvPr id="14" name="Straight Connector 13"/>
          <p:cNvSpPr/>
          <p:nvPr/>
        </p:nvSpPr>
        <p:spPr>
          <a:xfrm flipV="1">
            <a:off x="5328344" y="5562719"/>
            <a:ext cx="411856" cy="881413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6768504" y="6184800"/>
            <a:ext cx="1346976" cy="475357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245120" y="6571440"/>
            <a:ext cx="2379368" cy="5927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sekundäre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ertices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von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Meson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Zerfällen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>
            <a:off x="1546496" y="4554000"/>
            <a:ext cx="109440" cy="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360" tIns="9360" rIns="9360" bIns="9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1452600" y="4968000"/>
            <a:ext cx="109440" cy="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360" tIns="9360" rIns="9360" bIns="9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5795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LEP </a:t>
            </a:r>
            <a:r>
              <a:rPr lang="en-US" dirty="0" smtClean="0"/>
              <a:t>“Higgs”</a:t>
            </a:r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smtClean="0"/>
              <a:t>Am </a:t>
            </a:r>
            <a:r>
              <a:rPr lang="en-US" dirty="0" err="1" smtClean="0"/>
              <a:t>Ende</a:t>
            </a:r>
            <a:r>
              <a:rPr lang="en-US" dirty="0" smtClean="0"/>
              <a:t> des </a:t>
            </a:r>
            <a:r>
              <a:rPr lang="en-US" dirty="0" err="1" smtClean="0"/>
              <a:t>geplanten</a:t>
            </a:r>
            <a:r>
              <a:rPr lang="en-US" dirty="0" smtClean="0"/>
              <a:t> LEP </a:t>
            </a:r>
            <a:r>
              <a:rPr lang="en-US" dirty="0" err="1" smtClean="0"/>
              <a:t>Betriebs</a:t>
            </a:r>
            <a:r>
              <a:rPr lang="en-US" dirty="0" smtClean="0"/>
              <a:t> (November </a:t>
            </a:r>
            <a:r>
              <a:rPr lang="en-US" dirty="0"/>
              <a:t>2000)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Hinweise</a:t>
            </a:r>
            <a:r>
              <a:rPr lang="en-US" dirty="0" smtClean="0"/>
              <a:t> auf </a:t>
            </a:r>
            <a:r>
              <a:rPr lang="en-US" dirty="0" err="1" smtClean="0"/>
              <a:t>ein</a:t>
            </a:r>
            <a:r>
              <a:rPr lang="en-US" dirty="0" smtClean="0"/>
              <a:t> Higgs </a:t>
            </a:r>
            <a:r>
              <a:rPr lang="en-US" dirty="0"/>
              <a:t>S</a:t>
            </a:r>
            <a:r>
              <a:rPr lang="en-US" dirty="0" smtClean="0"/>
              <a:t>ignal</a:t>
            </a:r>
            <a:r>
              <a:rPr lang="en-US" dirty="0"/>
              <a:t>, </a:t>
            </a:r>
            <a:r>
              <a:rPr lang="en-US" dirty="0" err="1" smtClean="0"/>
              <a:t>einige</a:t>
            </a:r>
            <a:r>
              <a:rPr lang="en-US" dirty="0" smtClean="0"/>
              <a:t> </a:t>
            </a:r>
            <a:r>
              <a:rPr lang="en-US" dirty="0" err="1" smtClean="0"/>
              <a:t>Ereignisse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baseline="-33000" dirty="0" err="1"/>
              <a:t>Higgs</a:t>
            </a:r>
            <a:r>
              <a:rPr lang="en-US" dirty="0"/>
              <a:t> ~ </a:t>
            </a:r>
            <a:r>
              <a:rPr lang="en-US" dirty="0" smtClean="0"/>
              <a:t>115 </a:t>
            </a:r>
            <a:r>
              <a:rPr lang="en-US" dirty="0" err="1" smtClean="0"/>
              <a:t>GeV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  2-3 σ </a:t>
            </a:r>
            <a:r>
              <a:rPr lang="de-DE" dirty="0" smtClean="0"/>
              <a:t>über dem erwarteten Untergrund</a:t>
            </a:r>
            <a:r>
              <a:rPr lang="en-US" dirty="0" smtClean="0"/>
              <a:t>... “very exciting”!!!</a:t>
            </a:r>
            <a:endParaRPr lang="en-US" dirty="0"/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</a:t>
            </a:r>
            <a:r>
              <a:rPr lang="en-US" sz="1600" dirty="0" smtClean="0">
                <a:solidFill>
                  <a:srgbClr val="000000"/>
                </a:solidFill>
              </a:rPr>
              <a:t>	&gt; </a:t>
            </a:r>
            <a:r>
              <a:rPr lang="en-US" sz="1600" dirty="0">
                <a:solidFill>
                  <a:srgbClr val="000000"/>
                </a:solidFill>
              </a:rPr>
              <a:t>3 </a:t>
            </a:r>
            <a:r>
              <a:rPr lang="en-US" sz="1600" dirty="0" smtClean="0">
                <a:solidFill>
                  <a:srgbClr val="000000"/>
                </a:solidFill>
              </a:rPr>
              <a:t>σ: </a:t>
            </a:r>
            <a:r>
              <a:rPr lang="en-US" sz="1600" dirty="0">
                <a:solidFill>
                  <a:srgbClr val="000000"/>
                </a:solidFill>
              </a:rPr>
              <a:t>“evidence for...” </a:t>
            </a:r>
            <a:r>
              <a:rPr lang="en-US" sz="1600" dirty="0" smtClean="0">
                <a:solidFill>
                  <a:srgbClr val="000000"/>
                </a:solidFill>
              </a:rPr>
              <a:t>(F</a:t>
            </a:r>
            <a:r>
              <a:rPr lang="de-DE" sz="1600" dirty="0" smtClean="0">
                <a:solidFill>
                  <a:srgbClr val="000000"/>
                </a:solidFill>
              </a:rPr>
              <a:t>lüge nach </a:t>
            </a:r>
            <a:r>
              <a:rPr lang="en-US" sz="1600" dirty="0" smtClean="0">
                <a:solidFill>
                  <a:srgbClr val="000000"/>
                </a:solidFill>
              </a:rPr>
              <a:t>Stockholm </a:t>
            </a:r>
            <a:r>
              <a:rPr lang="en-US" sz="1600" dirty="0" err="1" smtClean="0">
                <a:solidFill>
                  <a:srgbClr val="000000"/>
                </a:solidFill>
              </a:rPr>
              <a:t>checken</a:t>
            </a:r>
            <a:r>
              <a:rPr lang="en-US" sz="1600" dirty="0" smtClean="0">
                <a:solidFill>
                  <a:srgbClr val="000000"/>
                </a:solidFill>
              </a:rPr>
              <a:t>…)</a:t>
            </a:r>
            <a:endParaRPr lang="en-US" sz="1600" dirty="0">
              <a:solidFill>
                <a:srgbClr val="000000"/>
              </a:solidFill>
            </a:endParaRPr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</a:t>
            </a:r>
            <a:r>
              <a:rPr lang="en-US" sz="1600" dirty="0" smtClean="0">
                <a:solidFill>
                  <a:srgbClr val="000000"/>
                </a:solidFill>
              </a:rPr>
              <a:t>	&gt; </a:t>
            </a:r>
            <a:r>
              <a:rPr lang="en-US" sz="1600" dirty="0">
                <a:solidFill>
                  <a:srgbClr val="000000"/>
                </a:solidFill>
              </a:rPr>
              <a:t>4 </a:t>
            </a:r>
            <a:r>
              <a:rPr lang="en-US" sz="1600" dirty="0" smtClean="0">
                <a:solidFill>
                  <a:srgbClr val="000000"/>
                </a:solidFill>
              </a:rPr>
              <a:t>σ: </a:t>
            </a:r>
            <a:r>
              <a:rPr lang="en-US" sz="1600" dirty="0">
                <a:solidFill>
                  <a:srgbClr val="000000"/>
                </a:solidFill>
              </a:rPr>
              <a:t>“strong evidence for...”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Flug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nach</a:t>
            </a:r>
            <a:r>
              <a:rPr lang="en-US" sz="1600" dirty="0" smtClean="0">
                <a:solidFill>
                  <a:srgbClr val="000000"/>
                </a:solidFill>
              </a:rPr>
              <a:t> Stockholm </a:t>
            </a:r>
            <a:r>
              <a:rPr lang="en-US" sz="1600" dirty="0" err="1" smtClean="0">
                <a:solidFill>
                  <a:srgbClr val="000000"/>
                </a:solidFill>
              </a:rPr>
              <a:t>buchen</a:t>
            </a:r>
            <a:r>
              <a:rPr lang="en-US" sz="1600" dirty="0" smtClean="0">
                <a:solidFill>
                  <a:srgbClr val="000000"/>
                </a:solidFill>
              </a:rPr>
              <a:t>…)</a:t>
            </a:r>
            <a:endParaRPr lang="en-US" sz="1600" dirty="0">
              <a:solidFill>
                <a:srgbClr val="000000"/>
              </a:solidFill>
            </a:endParaRPr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</a:t>
            </a:r>
            <a:r>
              <a:rPr lang="en-US" sz="1600" dirty="0" smtClean="0">
                <a:solidFill>
                  <a:srgbClr val="000000"/>
                </a:solidFill>
              </a:rPr>
              <a:t>	&gt; </a:t>
            </a:r>
            <a:r>
              <a:rPr lang="en-US" sz="1600" dirty="0">
                <a:solidFill>
                  <a:srgbClr val="000000"/>
                </a:solidFill>
              </a:rPr>
              <a:t>5 </a:t>
            </a:r>
            <a:r>
              <a:rPr lang="en-US" sz="1600" dirty="0" smtClean="0">
                <a:solidFill>
                  <a:srgbClr val="000000"/>
                </a:solidFill>
              </a:rPr>
              <a:t>σ: </a:t>
            </a:r>
            <a:r>
              <a:rPr lang="en-US" sz="1600" dirty="0">
                <a:solidFill>
                  <a:srgbClr val="000000"/>
                </a:solidFill>
              </a:rPr>
              <a:t>“discovery of...”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Nach</a:t>
            </a:r>
            <a:r>
              <a:rPr lang="en-US" sz="1600" dirty="0" smtClean="0">
                <a:solidFill>
                  <a:srgbClr val="000000"/>
                </a:solidFill>
              </a:rPr>
              <a:t> Stockholm </a:t>
            </a:r>
            <a:r>
              <a:rPr lang="en-US" sz="1600" dirty="0" err="1" smtClean="0">
                <a:solidFill>
                  <a:srgbClr val="000000"/>
                </a:solidFill>
              </a:rPr>
              <a:t>fliegen</a:t>
            </a:r>
            <a:r>
              <a:rPr lang="en-US" sz="1600" dirty="0" smtClean="0">
                <a:solidFill>
                  <a:srgbClr val="000000"/>
                </a:solidFill>
              </a:rPr>
              <a:t>…)</a:t>
            </a:r>
            <a:endParaRPr lang="en-US" sz="1600" dirty="0">
              <a:solidFill>
                <a:srgbClr val="000000"/>
              </a:solidFill>
            </a:endParaRP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laaange</a:t>
            </a:r>
            <a:r>
              <a:rPr lang="en-US" dirty="0" smtClean="0"/>
              <a:t> </a:t>
            </a:r>
            <a:r>
              <a:rPr lang="en-US" dirty="0" err="1" smtClean="0"/>
              <a:t>Diskussion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 smtClean="0"/>
              <a:t>Komitees</a:t>
            </a:r>
            <a:r>
              <a:rPr lang="en-US" dirty="0" smtClean="0"/>
              <a:t> </a:t>
            </a:r>
            <a:r>
              <a:rPr lang="en-US" dirty="0"/>
              <a:t>+ CERN </a:t>
            </a:r>
            <a:r>
              <a:rPr lang="en-US" dirty="0" smtClean="0"/>
              <a:t>Management</a:t>
            </a:r>
            <a:r>
              <a:rPr lang="en-US" dirty="0"/>
              <a:t>		</a:t>
            </a:r>
            <a:r>
              <a:rPr lang="en-US" dirty="0" smtClean="0"/>
              <a:t>	        </a:t>
            </a:r>
            <a:r>
              <a:rPr lang="en-US" dirty="0" err="1" smtClean="0">
                <a:solidFill>
                  <a:srgbClr val="FF0000"/>
                </a:solidFill>
              </a:rPr>
              <a:t>weiteres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Jahr</a:t>
            </a:r>
            <a:r>
              <a:rPr lang="en-US" dirty="0" smtClean="0">
                <a:solidFill>
                  <a:srgbClr val="FF0000"/>
                </a:solidFill>
              </a:rPr>
              <a:t> LEP </a:t>
            </a:r>
            <a:r>
              <a:rPr lang="en-US" dirty="0" err="1" smtClean="0">
                <a:solidFill>
                  <a:srgbClr val="FF0000"/>
                </a:solidFill>
              </a:rPr>
              <a:t>Betrieb</a:t>
            </a:r>
            <a:r>
              <a:rPr lang="en-US" dirty="0" smtClean="0">
                <a:solidFill>
                  <a:srgbClr val="FF0000"/>
                </a:solidFill>
              </a:rPr>
              <a:t>? </a:t>
            </a:r>
            <a:r>
              <a:rPr lang="en-US" dirty="0" err="1" smtClean="0">
                <a:solidFill>
                  <a:srgbClr val="FF0000"/>
                </a:solidFill>
              </a:rPr>
              <a:t>oder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nicht</a:t>
            </a:r>
            <a:r>
              <a:rPr lang="en-US" dirty="0" smtClean="0">
                <a:solidFill>
                  <a:srgbClr val="FF0000"/>
                </a:solidFill>
              </a:rPr>
              <a:t>? </a:t>
            </a:r>
            <a:r>
              <a:rPr lang="en-US" dirty="0" err="1" smtClean="0">
                <a:solidFill>
                  <a:srgbClr val="FF0000"/>
                </a:solidFill>
              </a:rPr>
              <a:t>Einflu</a:t>
            </a:r>
            <a:r>
              <a:rPr lang="de-DE" dirty="0" smtClean="0">
                <a:solidFill>
                  <a:srgbClr val="FF0000"/>
                </a:solidFill>
              </a:rPr>
              <a:t>ß auf LHC Bau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469085"/>
            <a:ext cx="5486400" cy="255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4302125"/>
            <a:ext cx="27432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458841" y="4139877"/>
            <a:ext cx="3398645" cy="8418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2000"/>
              </a:lnSpc>
            </a:pP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LEP Higgs Working Group </a:t>
            </a:r>
          </a:p>
          <a:p>
            <a:pPr algn="ctr">
              <a:lnSpc>
                <a:spcPct val="102000"/>
              </a:lnSpc>
            </a:pP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beim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LEPC 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Seminar am 3. November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2000,</a:t>
            </a:r>
          </a:p>
          <a:p>
            <a:pPr algn="ctr">
              <a:lnSpc>
                <a:spcPct val="102000"/>
              </a:lnSpc>
            </a:pP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einen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(!) Tag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nachdem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LEP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abgeschaltet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war</a:t>
            </a:r>
            <a:endParaRPr lang="en-US" sz="1200" b="1" dirty="0">
              <a:solidFill>
                <a:srgbClr val="FF0000"/>
              </a:solidFill>
              <a:latin typeface="Luxi Sans" charset="0"/>
            </a:endParaRPr>
          </a:p>
          <a:p>
            <a:pPr algn="ctr">
              <a:lnSpc>
                <a:spcPct val="102000"/>
              </a:lnSpc>
            </a:pP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(Peter </a:t>
            </a:r>
            <a:r>
              <a:rPr lang="en-US" sz="1200" b="1" dirty="0" err="1">
                <a:solidFill>
                  <a:srgbClr val="0000FF"/>
                </a:solidFill>
                <a:latin typeface="Luxi Sans" charset="0"/>
              </a:rPr>
              <a:t>Igo-Kemenes</a:t>
            </a: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)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642100" y="5335588"/>
            <a:ext cx="29733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...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endgültige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Entscheidung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das CERN Council...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88" y="6105525"/>
            <a:ext cx="11430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408464" y="6091238"/>
            <a:ext cx="1458167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4233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4800" b="1" dirty="0" smtClean="0">
                <a:solidFill>
                  <a:srgbClr val="FF0000"/>
                </a:solidFill>
                <a:latin typeface="Luxi Sans" charset="0"/>
              </a:rPr>
              <a:t>NEIN</a:t>
            </a:r>
            <a:endParaRPr lang="en-US" sz="48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5808663" y="4914900"/>
            <a:ext cx="803275" cy="43815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380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LEP </a:t>
            </a:r>
            <a:r>
              <a:rPr lang="en-US" dirty="0" smtClean="0"/>
              <a:t>Higgs </a:t>
            </a:r>
            <a:r>
              <a:rPr lang="en-US" dirty="0"/>
              <a:t>(</a:t>
            </a:r>
            <a:r>
              <a:rPr lang="en-US" dirty="0" err="1" smtClean="0"/>
              <a:t>Juli</a:t>
            </a:r>
            <a:r>
              <a:rPr lang="en-US" dirty="0" smtClean="0"/>
              <a:t> 2008, </a:t>
            </a:r>
            <a:r>
              <a:rPr lang="en-US" dirty="0" err="1" smtClean="0"/>
              <a:t>vor</a:t>
            </a:r>
            <a:r>
              <a:rPr lang="en-US" dirty="0" smtClean="0"/>
              <a:t> LHC Start)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211014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smtClean="0">
                <a:latin typeface="" pitchFamily="16"/>
              </a:rPr>
              <a:t>LEP </a:t>
            </a:r>
            <a:r>
              <a:rPr lang="en-GB" dirty="0" err="1" smtClean="0">
                <a:latin typeface="" pitchFamily="16"/>
              </a:rPr>
              <a:t>Ausschlußgrenzen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vor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Beginn</a:t>
            </a:r>
            <a:r>
              <a:rPr lang="en-GB" dirty="0" smtClean="0">
                <a:latin typeface="" pitchFamily="16"/>
              </a:rPr>
              <a:t> des LHC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&gt; 114.4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 </a:t>
            </a:r>
            <a:r>
              <a:rPr lang="en-GB" dirty="0" smtClean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direkte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Suche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nach</a:t>
            </a:r>
            <a:r>
              <a:rPr lang="en-GB" dirty="0" smtClean="0">
                <a:latin typeface="" pitchFamily="16"/>
              </a:rPr>
              <a:t> Higgs-</a:t>
            </a:r>
            <a:r>
              <a:rPr lang="en-GB" dirty="0" err="1" smtClean="0">
                <a:latin typeface="" pitchFamily="16"/>
              </a:rPr>
              <a:t>Zerfällen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&lt; </a:t>
            </a:r>
            <a:r>
              <a:rPr lang="en-GB" dirty="0" smtClean="0">
                <a:latin typeface="" pitchFamily="16"/>
              </a:rPr>
              <a:t>154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indirekt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aus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Präzisionsmessungen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anderer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Zerfälle</a:t>
            </a:r>
            <a:r>
              <a:rPr lang="en-GB" dirty="0" smtClean="0">
                <a:latin typeface="" pitchFamily="16"/>
              </a:rPr>
              <a:t>)</a:t>
            </a:r>
          </a:p>
          <a:p>
            <a:pPr lvl="1"/>
            <a:r>
              <a:rPr lang="en-GB" dirty="0" err="1" smtClean="0">
                <a:latin typeface="" pitchFamily="16"/>
              </a:rPr>
              <a:t>wahrscheinlichster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Wert</a:t>
            </a:r>
            <a:r>
              <a:rPr lang="en-GB" dirty="0">
                <a:latin typeface="" pitchFamily="16"/>
              </a:rPr>
              <a:t>: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</a:t>
            </a:r>
            <a:r>
              <a:rPr lang="en-GB" dirty="0" smtClean="0">
                <a:latin typeface="" pitchFamily="16"/>
              </a:rPr>
              <a:t>= 84 (</a:t>
            </a:r>
            <a:r>
              <a:rPr lang="en-GB" baseline="30000" dirty="0" smtClean="0">
                <a:latin typeface="" pitchFamily="16"/>
              </a:rPr>
              <a:t>+34 </a:t>
            </a:r>
            <a:r>
              <a:rPr lang="en-GB" baseline="-25000" dirty="0" smtClean="0">
                <a:latin typeface="" pitchFamily="16"/>
              </a:rPr>
              <a:t>-26</a:t>
            </a:r>
            <a:r>
              <a:rPr lang="en-GB" dirty="0" smtClean="0">
                <a:latin typeface="" pitchFamily="16"/>
              </a:rPr>
              <a:t>) </a:t>
            </a:r>
            <a:r>
              <a:rPr lang="en-GB" dirty="0" err="1" smtClean="0">
                <a:latin typeface="" pitchFamily="16"/>
              </a:rPr>
              <a:t>GeV</a:t>
            </a:r>
            <a:endParaRPr lang="en-GB" dirty="0" smtClean="0">
              <a:latin typeface="" pitchFamily="16"/>
            </a:endParaRPr>
          </a:p>
          <a:p>
            <a:pPr lvl="2"/>
            <a:r>
              <a:rPr lang="en-GB" dirty="0" smtClean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nicht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weit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entfernt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vom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derzeitigen</a:t>
            </a:r>
            <a:r>
              <a:rPr lang="en-GB" dirty="0" smtClean="0">
                <a:latin typeface="" pitchFamily="16"/>
              </a:rPr>
              <a:t> LHC </a:t>
            </a:r>
            <a:r>
              <a:rPr lang="en-GB" dirty="0" err="1" smtClean="0">
                <a:latin typeface="" pitchFamily="16"/>
              </a:rPr>
              <a:t>Wert</a:t>
            </a:r>
            <a:r>
              <a:rPr lang="en-GB" dirty="0" smtClean="0">
                <a:latin typeface="" pitchFamily="16"/>
              </a:rPr>
              <a:t>: 125.5 </a:t>
            </a:r>
            <a:r>
              <a:rPr lang="en-GB" dirty="0" err="1" smtClean="0">
                <a:latin typeface="" pitchFamily="16"/>
              </a:rPr>
              <a:t>GeV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727944" y="3563813"/>
            <a:ext cx="1872208" cy="33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DCFF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“blue-band plot”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b="13801"/>
          <a:stretch>
            <a:fillRect/>
          </a:stretch>
        </p:blipFill>
        <p:spPr>
          <a:xfrm>
            <a:off x="7593840" y="4059360"/>
            <a:ext cx="2331720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4330440" y="4075560"/>
            <a:ext cx="3098879" cy="108521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Abweichung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σ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besten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Anpassung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an die Standard Modell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Messergebnisse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-2500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Higgs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als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freiem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Parameter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7454879" y="4241880"/>
            <a:ext cx="508321" cy="15228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21440" y="6019919"/>
            <a:ext cx="2663088" cy="5927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OpenSymbol" pitchFamily="2"/>
                <a:cs typeface="OpenSymbol" pitchFamily="2"/>
              </a:rPr>
              <a:t>χ</a:t>
            </a:r>
            <a:r>
              <a:rPr lang="en-US" sz="1600" b="1" i="0" u="none" strike="noStrike" baseline="3000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OpenSymbol" pitchFamily="2"/>
                <a:cs typeface="OpenSymbol" pitchFamily="2"/>
              </a:rPr>
              <a:t>2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–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Wahrscheinlichkeit</a:t>
            </a:r>
            <a:endParaRPr lang="en-US" sz="1600" b="1" dirty="0"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für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-2500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Higgs</a:t>
            </a:r>
            <a:endParaRPr lang="en-US" sz="1600" b="1" i="0" u="none" strike="noStrike" baseline="-2500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H="1" flipV="1">
            <a:off x="3403800" y="5850344"/>
            <a:ext cx="774719" cy="21600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293" name="Picture 292" descr="Untitled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56" y="3961849"/>
            <a:ext cx="3342952" cy="334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4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10800000" flipH="1">
            <a:off x="1664280" y="3203279"/>
            <a:ext cx="32004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 smtClean="0"/>
              <a:t>Entdeckung</a:t>
            </a:r>
            <a:r>
              <a:rPr lang="en-US" dirty="0" smtClean="0"/>
              <a:t> des Positrons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1285300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Positronnachweis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durch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Nebelkammer</a:t>
            </a:r>
            <a:r>
              <a:rPr lang="en-US" dirty="0">
                <a:latin typeface="" pitchFamily="16"/>
              </a:rPr>
              <a:t>						</a:t>
            </a:r>
          </a:p>
          <a:p>
            <a:pPr lvl="1"/>
            <a:r>
              <a:rPr lang="en-US" dirty="0" smtClean="0">
                <a:latin typeface="" pitchFamily="16"/>
              </a:rPr>
              <a:t>e</a:t>
            </a:r>
            <a:r>
              <a:rPr lang="en-US" baseline="30000" dirty="0" smtClean="0">
                <a:latin typeface="" pitchFamily="16"/>
              </a:rPr>
              <a:t>+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vorhergesagt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>
                <a:latin typeface="" pitchFamily="16"/>
              </a:rPr>
              <a:t>Paul Dirac 1928 (</a:t>
            </a:r>
            <a:r>
              <a:rPr lang="en-US" dirty="0" err="1" smtClean="0">
                <a:latin typeface="" pitchFamily="16"/>
              </a:rPr>
              <a:t>Nobelpreis</a:t>
            </a:r>
            <a:r>
              <a:rPr lang="en-US" dirty="0" smtClean="0">
                <a:latin typeface="" pitchFamily="16"/>
              </a:rPr>
              <a:t> 1933</a:t>
            </a:r>
            <a:r>
              <a:rPr lang="en-US" dirty="0">
                <a:latin typeface="" pitchFamily="16"/>
              </a:rPr>
              <a:t>)</a:t>
            </a:r>
          </a:p>
          <a:p>
            <a:pPr lvl="1"/>
            <a:r>
              <a:rPr lang="en-US" dirty="0" err="1" smtClean="0">
                <a:latin typeface="" pitchFamily="16"/>
              </a:rPr>
              <a:t>gefunden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>
                <a:latin typeface="" pitchFamily="16"/>
              </a:rPr>
              <a:t>Carl D. Anderson 1932 </a:t>
            </a:r>
            <a:r>
              <a:rPr lang="en-US" dirty="0" smtClean="0">
                <a:latin typeface="" pitchFamily="16"/>
              </a:rPr>
              <a:t>(</a:t>
            </a:r>
            <a:r>
              <a:rPr lang="en-US" dirty="0" err="1" smtClean="0">
                <a:latin typeface="" pitchFamily="16"/>
              </a:rPr>
              <a:t>Nobelpreis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1936)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1440" y="4622400"/>
            <a:ext cx="1859759" cy="28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6 mm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Bleiplatte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4821480" y="4802400"/>
            <a:ext cx="664199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2755439" y="5865119"/>
            <a:ext cx="259921" cy="32904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2800800" y="3534480"/>
            <a:ext cx="247680" cy="442799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440" y="3146759"/>
            <a:ext cx="4066832" cy="24593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von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oben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einlaufendes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Positron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63 MeV</a:t>
            </a:r>
          </a:p>
        </p:txBody>
      </p:sp>
      <p:sp>
        <p:nvSpPr>
          <p:cNvPr id="11" name="Freeform 10"/>
          <p:cNvSpPr/>
          <p:nvPr/>
        </p:nvSpPr>
        <p:spPr>
          <a:xfrm>
            <a:off x="4834440" y="5291279"/>
            <a:ext cx="263160" cy="26316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99"/>
          </a:solidFill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29440" y="5270399"/>
            <a:ext cx="1943120" cy="27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1.5 T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Magnetfeld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8768" y="5232240"/>
            <a:ext cx="1803272" cy="181436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Positron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verliert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Blei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23 MeV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</a:t>
            </a:r>
            <a:endParaRPr lang="en-US" sz="1600" b="1" dirty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Durchgang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  <a:sym typeface="Wingdings" panose="05000000000000000000" pitchFamily="2" charset="2"/>
              </a:rPr>
              <a:t>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Standard Symbols L" pitchFamily="34"/>
              <a:ea typeface="Standard Symbols L" pitchFamily="2"/>
              <a:cs typeface="Standard Symbols L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Kleinerer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adius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dies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definiert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die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Flugrichtung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!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944479" y="4084560"/>
            <a:ext cx="1654919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7899119" y="3817800"/>
            <a:ext cx="1786680" cy="2563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Carl D. Anderson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7831440" y="926280"/>
            <a:ext cx="2039039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8660280" y="649800"/>
            <a:ext cx="1132560" cy="2563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Paul Dirac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03720" y="2828519"/>
            <a:ext cx="4768559" cy="143208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Anderson </a:t>
            </a:r>
            <a:r>
              <a:rPr lang="en-US" sz="20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fand</a:t>
            </a:r>
            <a:r>
              <a:rPr lang="en-US" sz="20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1936 </a:t>
            </a:r>
            <a:r>
              <a:rPr lang="en-US" sz="20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auch</a:t>
            </a:r>
            <a:r>
              <a:rPr lang="en-US" sz="20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das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20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yon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2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erstes</a:t>
            </a:r>
            <a:r>
              <a:rPr lang="en-US" sz="20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20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2. </a:t>
            </a:r>
            <a:r>
              <a:rPr lang="en-US" sz="20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eneration</a:t>
            </a:r>
            <a:endParaRPr lang="en-US" sz="2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Standardmodell</a:t>
            </a:r>
            <a:endParaRPr lang="en-US" sz="2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endParaRPr lang="en-US" sz="1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Isidor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Isaac Rabi </a:t>
            </a:r>
            <a:r>
              <a:rPr lang="en-US" sz="16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meinte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: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“Who ordered that?”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4943159" y="5400000"/>
            <a:ext cx="45719" cy="45719"/>
          </a:xfrm>
          <a:prstGeom prst="ellipse">
            <a:avLst/>
          </a:prstGeom>
          <a:solidFill>
            <a:srgbClr val="0000FF"/>
          </a:solidFill>
          <a:ln w="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66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Tevatr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64" y="3059757"/>
            <a:ext cx="5328592" cy="41145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</a:t>
            </a:r>
            <a:r>
              <a:rPr lang="en-US" dirty="0" err="1" smtClean="0"/>
              <a:t>übernimmt</a:t>
            </a:r>
            <a:r>
              <a:rPr lang="en-US" dirty="0" smtClean="0"/>
              <a:t> von LEP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 von LEP, </a:t>
            </a:r>
            <a:r>
              <a:rPr lang="en-US" dirty="0" err="1" smtClean="0"/>
              <a:t>weitere</a:t>
            </a:r>
            <a:r>
              <a:rPr lang="en-US" dirty="0" smtClean="0"/>
              <a:t> Higgs </a:t>
            </a:r>
            <a:r>
              <a:rPr lang="en-US" dirty="0" err="1" smtClean="0"/>
              <a:t>Jagd</a:t>
            </a:r>
            <a:r>
              <a:rPr lang="en-US" dirty="0" smtClean="0"/>
              <a:t> in USA</a:t>
            </a:r>
          </a:p>
          <a:p>
            <a:pPr marL="142875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Tevatron</a:t>
            </a:r>
            <a:r>
              <a:rPr lang="en-US" dirty="0" smtClean="0"/>
              <a:t> collider am </a:t>
            </a:r>
            <a:r>
              <a:rPr lang="en-US" dirty="0" err="1" smtClean="0"/>
              <a:t>Fermilab</a:t>
            </a:r>
            <a:r>
              <a:rPr lang="en-US" dirty="0" smtClean="0"/>
              <a:t> (FNAL, 50 km </a:t>
            </a:r>
            <a:r>
              <a:rPr lang="en-US" dirty="0" err="1" smtClean="0"/>
              <a:t>westlich</a:t>
            </a:r>
            <a:r>
              <a:rPr lang="en-US" dirty="0" smtClean="0"/>
              <a:t> Chicago)</a:t>
            </a:r>
          </a:p>
          <a:p>
            <a:pPr lvl="1"/>
            <a:r>
              <a:rPr lang="en-US" dirty="0" err="1" smtClean="0"/>
              <a:t>Protonen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 </a:t>
            </a:r>
            <a:r>
              <a:rPr lang="en-US" dirty="0" err="1" smtClean="0"/>
              <a:t>Antiprotonen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2 × 0.98 TeV</a:t>
            </a:r>
          </a:p>
          <a:p>
            <a:pPr lvl="2"/>
            <a:r>
              <a:rPr lang="en-US" dirty="0" err="1" smtClean="0"/>
              <a:t>Energie</a:t>
            </a:r>
            <a:r>
              <a:rPr lang="en-US" dirty="0" smtClean="0"/>
              <a:t> 4 × </a:t>
            </a:r>
            <a:r>
              <a:rPr lang="en-US" dirty="0" err="1" smtClean="0"/>
              <a:t>geringer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LHC Run1 , </a:t>
            </a:r>
            <a:r>
              <a:rPr lang="en-US" dirty="0" err="1" smtClean="0"/>
              <a:t>Luminosität</a:t>
            </a:r>
            <a:r>
              <a:rPr lang="en-US" dirty="0" smtClean="0"/>
              <a:t> (~ </a:t>
            </a:r>
            <a:r>
              <a:rPr lang="en-US" dirty="0" err="1" smtClean="0"/>
              <a:t>Anzahl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r>
              <a:rPr lang="en-US" dirty="0" smtClean="0"/>
              <a:t>) 20 × </a:t>
            </a:r>
            <a:r>
              <a:rPr lang="en-US" dirty="0" err="1" smtClean="0"/>
              <a:t>geringer</a:t>
            </a:r>
            <a:endParaRPr lang="en-US" dirty="0" smtClean="0"/>
          </a:p>
          <a:p>
            <a:r>
              <a:rPr lang="en-US" dirty="0" smtClean="0"/>
              <a:t>2 </a:t>
            </a:r>
            <a:r>
              <a:rPr lang="en-US" dirty="0" err="1"/>
              <a:t>E</a:t>
            </a:r>
            <a:r>
              <a:rPr lang="en-US" dirty="0" err="1" smtClean="0"/>
              <a:t>xperimente</a:t>
            </a:r>
            <a:endParaRPr lang="en-US" dirty="0" smtClean="0"/>
          </a:p>
          <a:p>
            <a:pPr lvl="1"/>
            <a:r>
              <a:rPr lang="en-US" dirty="0" smtClean="0"/>
              <a:t>CDF, D0</a:t>
            </a:r>
          </a:p>
          <a:p>
            <a:pPr lvl="1"/>
            <a:r>
              <a:rPr lang="en-US" dirty="0" smtClean="0"/>
              <a:t>top Quark </a:t>
            </a:r>
            <a:r>
              <a:rPr lang="en-US" dirty="0" err="1" smtClean="0"/>
              <a:t>Entdeckung</a:t>
            </a:r>
            <a:r>
              <a:rPr lang="en-US" dirty="0" smtClean="0"/>
              <a:t> 1995</a:t>
            </a:r>
          </a:p>
          <a:p>
            <a:pPr lvl="1"/>
            <a:r>
              <a:rPr lang="en-US" dirty="0" err="1" smtClean="0"/>
              <a:t>wichtige</a:t>
            </a:r>
            <a:r>
              <a:rPr lang="en-US" dirty="0" smtClean="0"/>
              <a:t> </a:t>
            </a:r>
            <a:r>
              <a:rPr lang="en-US" dirty="0" err="1" smtClean="0"/>
              <a:t>Messungen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top											</a:t>
            </a:r>
            <a:r>
              <a:rPr lang="en-US" dirty="0"/>
              <a:t> </a:t>
            </a:r>
            <a:r>
              <a:rPr lang="en-US" dirty="0" smtClean="0"/>
              <a:t>  und bottom Quark											    </a:t>
            </a:r>
            <a:r>
              <a:rPr lang="en-US" dirty="0" err="1" smtClean="0"/>
              <a:t>Eigenschaften</a:t>
            </a:r>
            <a:endParaRPr lang="en-US" dirty="0" smtClean="0"/>
          </a:p>
          <a:p>
            <a:pPr lvl="1"/>
            <a:r>
              <a:rPr lang="en-US" dirty="0" smtClean="0"/>
              <a:t>top </a:t>
            </a:r>
            <a:r>
              <a:rPr lang="en-US" dirty="0"/>
              <a:t>Q</a:t>
            </a:r>
            <a:r>
              <a:rPr lang="en-US" dirty="0" smtClean="0"/>
              <a:t>uark </a:t>
            </a:r>
            <a:r>
              <a:rPr lang="en-US" dirty="0"/>
              <a:t>M</a:t>
            </a:r>
            <a:r>
              <a:rPr lang="en-US" dirty="0" smtClean="0"/>
              <a:t>asse!</a:t>
            </a:r>
          </a:p>
          <a:p>
            <a:pPr lvl="2"/>
            <a:r>
              <a:rPr lang="en-US" dirty="0" err="1" smtClean="0"/>
              <a:t>wichtig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Berechnungen</a:t>
            </a:r>
            <a:r>
              <a:rPr lang="en-US" dirty="0"/>
              <a:t>	</a:t>
            </a:r>
            <a:r>
              <a:rPr lang="en-US" dirty="0" smtClean="0"/>
              <a:t>										      und </a:t>
            </a:r>
            <a:r>
              <a:rPr lang="en-US" dirty="0" err="1" smtClean="0"/>
              <a:t>Korrekturen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59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2232000" y="4859957"/>
            <a:ext cx="1872208" cy="43204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r>
              <a:rPr lang="en-US" dirty="0" smtClean="0"/>
              <a:t>                            </a:t>
            </a:r>
            <a:endParaRPr lang="en-US" dirty="0"/>
          </a:p>
        </p:txBody>
      </p:sp>
      <p:pic>
        <p:nvPicPr>
          <p:cNvPr id="4" name="Picture 3" descr="Tevatron-Higgs-results-20120702-m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28" y="3419797"/>
            <a:ext cx="5099620" cy="3837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Higgs </a:t>
            </a:r>
            <a:r>
              <a:rPr lang="en-US" dirty="0" err="1" smtClean="0"/>
              <a:t>Jagd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Seit</a:t>
            </a:r>
            <a:r>
              <a:rPr lang="en-US" dirty="0" smtClean="0"/>
              <a:t> 2000 Higgs </a:t>
            </a:r>
            <a:r>
              <a:rPr lang="en-US" dirty="0" err="1" smtClean="0"/>
              <a:t>Jagd</a:t>
            </a:r>
            <a:r>
              <a:rPr lang="en-US" dirty="0" smtClean="0"/>
              <a:t> am </a:t>
            </a:r>
            <a:r>
              <a:rPr lang="en-US" dirty="0" err="1" smtClean="0"/>
              <a:t>Tevatron</a:t>
            </a:r>
            <a:endParaRPr lang="en-US" dirty="0" smtClean="0"/>
          </a:p>
          <a:p>
            <a:pPr lvl="1"/>
            <a:r>
              <a:rPr lang="en-US" dirty="0" err="1" smtClean="0"/>
              <a:t>Energie</a:t>
            </a:r>
            <a:r>
              <a:rPr lang="en-US" dirty="0" smtClean="0"/>
              <a:t> und </a:t>
            </a:r>
            <a:r>
              <a:rPr lang="en-US" dirty="0" err="1" smtClean="0"/>
              <a:t>Luminosität</a:t>
            </a:r>
            <a:r>
              <a:rPr lang="en-US" dirty="0" smtClean="0"/>
              <a:t> </a:t>
            </a:r>
            <a:r>
              <a:rPr lang="en-US" dirty="0" err="1" smtClean="0"/>
              <a:t>geringer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LHC</a:t>
            </a:r>
          </a:p>
          <a:p>
            <a:pPr lvl="1"/>
            <a:r>
              <a:rPr lang="en-US" dirty="0" smtClean="0"/>
              <a:t>Higgs </a:t>
            </a:r>
            <a:r>
              <a:rPr lang="en-US" dirty="0" err="1" smtClean="0"/>
              <a:t>Entdeckung</a:t>
            </a:r>
            <a:r>
              <a:rPr lang="en-US" dirty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möglich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Bereich</a:t>
            </a:r>
            <a:r>
              <a:rPr lang="en-US" dirty="0" smtClean="0"/>
              <a:t> 160…170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err="1" smtClean="0"/>
              <a:t>abgeschaltet</a:t>
            </a:r>
            <a:r>
              <a:rPr lang="en-US" dirty="0" smtClean="0"/>
              <a:t> am 30. September 2011 </a:t>
            </a:r>
            <a:r>
              <a:rPr lang="en-US" dirty="0" err="1" smtClean="0"/>
              <a:t>nach</a:t>
            </a:r>
            <a:r>
              <a:rPr lang="en-US" dirty="0" smtClean="0"/>
              <a:t> 25 </a:t>
            </a:r>
            <a:r>
              <a:rPr lang="en-US" dirty="0" err="1" smtClean="0"/>
              <a:t>Jahren</a:t>
            </a:r>
            <a:r>
              <a:rPr lang="en-US" dirty="0" smtClean="0"/>
              <a:t> </a:t>
            </a:r>
            <a:r>
              <a:rPr lang="en-US" dirty="0" err="1" smtClean="0"/>
              <a:t>Betrieb</a:t>
            </a:r>
            <a:endParaRPr lang="en-US" dirty="0" smtClean="0"/>
          </a:p>
          <a:p>
            <a:r>
              <a:rPr lang="en-US" dirty="0" smtClean="0"/>
              <a:t>Higgs </a:t>
            </a:r>
            <a:r>
              <a:rPr lang="en-US" dirty="0" err="1" smtClean="0"/>
              <a:t>Endergebnisse</a:t>
            </a:r>
            <a:r>
              <a:rPr lang="en-US" dirty="0" smtClean="0"/>
              <a:t> </a:t>
            </a:r>
            <a:r>
              <a:rPr lang="en-US" dirty="0" err="1" smtClean="0"/>
              <a:t>verkündet</a:t>
            </a:r>
            <a:r>
              <a:rPr lang="en-US" dirty="0" smtClean="0"/>
              <a:t> am 2. </a:t>
            </a:r>
            <a:r>
              <a:rPr lang="en-US" dirty="0" err="1" smtClean="0"/>
              <a:t>Juli</a:t>
            </a:r>
            <a:r>
              <a:rPr lang="en-US" dirty="0" smtClean="0"/>
              <a:t> 2012				      </a:t>
            </a:r>
            <a:r>
              <a:rPr lang="en-US" sz="1400" dirty="0" smtClean="0"/>
              <a:t>(2 </a:t>
            </a:r>
            <a:r>
              <a:rPr lang="en-US" sz="1400" dirty="0" err="1" smtClean="0"/>
              <a:t>Tage</a:t>
            </a:r>
            <a:r>
              <a:rPr lang="en-US" sz="1400" dirty="0" smtClean="0"/>
              <a:t> </a:t>
            </a:r>
            <a:r>
              <a:rPr lang="en-US" sz="1400" dirty="0" err="1" smtClean="0"/>
              <a:t>vor</a:t>
            </a:r>
            <a:r>
              <a:rPr lang="en-US" sz="1400" dirty="0" smtClean="0"/>
              <a:t> </a:t>
            </a:r>
            <a:r>
              <a:rPr lang="en-US" sz="1400" dirty="0" err="1" smtClean="0"/>
              <a:t>dem</a:t>
            </a:r>
            <a:r>
              <a:rPr lang="en-US" sz="1400" dirty="0" smtClean="0"/>
              <a:t> </a:t>
            </a:r>
            <a:r>
              <a:rPr lang="en-US" sz="1400" dirty="0" err="1" smtClean="0"/>
              <a:t>historischen</a:t>
            </a:r>
            <a:r>
              <a:rPr lang="en-US" sz="1400" dirty="0" smtClean="0"/>
              <a:t>  CERN Seminar </a:t>
            </a:r>
            <a:r>
              <a:rPr lang="en-US" sz="1400" dirty="0" err="1" smtClean="0"/>
              <a:t>mit</a:t>
            </a:r>
            <a:r>
              <a:rPr lang="en-US" sz="1400" dirty="0" smtClean="0"/>
              <a:t> der Higgs </a:t>
            </a:r>
            <a:r>
              <a:rPr lang="en-US" sz="1400" dirty="0" err="1" smtClean="0"/>
              <a:t>Entdeckung</a:t>
            </a:r>
            <a:r>
              <a:rPr lang="en-US" sz="1400" dirty="0" smtClean="0"/>
              <a:t>)</a:t>
            </a:r>
          </a:p>
          <a:p>
            <a:pPr lvl="1"/>
            <a:r>
              <a:rPr lang="en-US" dirty="0" smtClean="0"/>
              <a:t>2.9 </a:t>
            </a:r>
            <a:r>
              <a:rPr lang="en-US" dirty="0"/>
              <a:t>σ </a:t>
            </a:r>
            <a:r>
              <a:rPr lang="en-US" dirty="0" err="1" smtClean="0"/>
              <a:t>Anhäufung</a:t>
            </a:r>
            <a:r>
              <a:rPr lang="en-US" dirty="0"/>
              <a:t> </a:t>
            </a:r>
            <a:r>
              <a:rPr lang="en-US" dirty="0" err="1" smtClean="0"/>
              <a:t>im</a:t>
            </a:r>
            <a:r>
              <a:rPr lang="en-US" dirty="0"/>
              <a:t>	</a:t>
            </a:r>
            <a:r>
              <a:rPr lang="en-US" dirty="0" smtClean="0"/>
              <a:t>												      </a:t>
            </a:r>
            <a:r>
              <a:rPr lang="en-US" dirty="0" err="1" smtClean="0"/>
              <a:t>Massenbereich</a:t>
            </a:r>
            <a:r>
              <a:rPr lang="en-US" dirty="0" smtClean="0"/>
              <a:t> 115 – 135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err="1" smtClean="0"/>
              <a:t>Typischer</a:t>
            </a:r>
            <a:r>
              <a:rPr lang="en-US" dirty="0" smtClean="0"/>
              <a:t> “</a:t>
            </a:r>
            <a:r>
              <a:rPr lang="en-US" i="1" dirty="0" smtClean="0">
                <a:solidFill>
                  <a:srgbClr val="00FF00"/>
                </a:solidFill>
              </a:rPr>
              <a:t>B</a:t>
            </a:r>
            <a:r>
              <a:rPr lang="en-US" i="1" dirty="0" smtClean="0">
                <a:solidFill>
                  <a:srgbClr val="FFFF00"/>
                </a:solidFill>
              </a:rPr>
              <a:t>r</a:t>
            </a:r>
            <a:r>
              <a:rPr lang="en-US" i="1" dirty="0" smtClean="0">
                <a:solidFill>
                  <a:srgbClr val="00FF00"/>
                </a:solidFill>
              </a:rPr>
              <a:t>a</a:t>
            </a:r>
            <a:r>
              <a:rPr lang="en-US" i="1" dirty="0" smtClean="0">
                <a:solidFill>
                  <a:srgbClr val="FFFF00"/>
                </a:solidFill>
              </a:rPr>
              <a:t>z</a:t>
            </a:r>
            <a:r>
              <a:rPr lang="en-US" i="1" dirty="0" smtClean="0">
                <a:solidFill>
                  <a:srgbClr val="00FF00"/>
                </a:solidFill>
              </a:rPr>
              <a:t>i</a:t>
            </a:r>
            <a:r>
              <a:rPr lang="en-US" i="1" dirty="0" smtClean="0">
                <a:solidFill>
                  <a:srgbClr val="FFFF00"/>
                </a:solidFill>
              </a:rPr>
              <a:t>l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FF00"/>
                </a:solidFill>
              </a:rPr>
              <a:t>p</a:t>
            </a:r>
            <a:r>
              <a:rPr lang="en-US" i="1" dirty="0" smtClean="0">
                <a:solidFill>
                  <a:srgbClr val="FFFF00"/>
                </a:solidFill>
              </a:rPr>
              <a:t>l</a:t>
            </a:r>
            <a:r>
              <a:rPr lang="en-US" i="1" dirty="0" smtClean="0">
                <a:solidFill>
                  <a:srgbClr val="00FF00"/>
                </a:solidFill>
              </a:rPr>
              <a:t>o</a:t>
            </a:r>
            <a:r>
              <a:rPr lang="en-US" i="1" dirty="0" smtClean="0">
                <a:solidFill>
                  <a:srgbClr val="FFFF00"/>
                </a:solidFill>
              </a:rPr>
              <a:t>t</a:t>
            </a:r>
            <a:r>
              <a:rPr lang="en-US" dirty="0" smtClean="0"/>
              <a:t>”</a:t>
            </a:r>
          </a:p>
          <a:p>
            <a:pPr lvl="1"/>
            <a:r>
              <a:rPr lang="en-US" dirty="0" err="1"/>
              <a:t>Abweichung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l-GR" dirty="0" smtClean="0"/>
              <a:t>σ</a:t>
            </a:r>
            <a:r>
              <a:rPr lang="de-DE" dirty="0" smtClean="0"/>
              <a:t> </a:t>
            </a:r>
            <a:r>
              <a:rPr lang="en-US" dirty="0" smtClean="0"/>
              <a:t>von den											     </a:t>
            </a:r>
            <a:r>
              <a:rPr lang="en-US" dirty="0" err="1" smtClean="0"/>
              <a:t>erwarteten</a:t>
            </a:r>
            <a:r>
              <a:rPr lang="en-US" dirty="0" smtClean="0"/>
              <a:t> </a:t>
            </a:r>
            <a:r>
              <a:rPr lang="en-US" dirty="0" err="1" smtClean="0"/>
              <a:t>Ergebnissen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										        “</a:t>
            </a:r>
            <a:r>
              <a:rPr lang="en-US" dirty="0" err="1" smtClean="0"/>
              <a:t>kein</a:t>
            </a:r>
            <a:r>
              <a:rPr lang="en-US" dirty="0" smtClean="0"/>
              <a:t> Higgs”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gesamten</a:t>
            </a:r>
            <a:r>
              <a:rPr lang="en-US" dirty="0"/>
              <a:t>	</a:t>
            </a:r>
            <a:r>
              <a:rPr lang="en-US" dirty="0" smtClean="0"/>
              <a:t>								   </a:t>
            </a:r>
            <a:r>
              <a:rPr lang="en-US" dirty="0" err="1" smtClean="0"/>
              <a:t>Massenbereich</a:t>
            </a:r>
            <a:r>
              <a:rPr lang="en-US" dirty="0" smtClean="0"/>
              <a:t> der </a:t>
            </a:r>
            <a:r>
              <a:rPr lang="en-US" dirty="0" err="1" smtClean="0"/>
              <a:t>Suche</a:t>
            </a:r>
            <a:endParaRPr lang="en-US" dirty="0" smtClean="0"/>
          </a:p>
          <a:p>
            <a:pPr lvl="2"/>
            <a:r>
              <a:rPr lang="en-US" dirty="0"/>
              <a:t>1 σ </a:t>
            </a:r>
            <a:r>
              <a:rPr lang="en-US" dirty="0" smtClean="0"/>
              <a:t>= </a:t>
            </a:r>
            <a:r>
              <a:rPr lang="en-US" dirty="0" err="1" smtClean="0"/>
              <a:t>grün</a:t>
            </a:r>
            <a:r>
              <a:rPr lang="en-US" dirty="0" smtClean="0"/>
              <a:t>, </a:t>
            </a:r>
            <a:r>
              <a:rPr lang="en-US" dirty="0"/>
              <a:t>2 σ </a:t>
            </a:r>
            <a:r>
              <a:rPr lang="en-US" dirty="0" smtClean="0"/>
              <a:t>= </a:t>
            </a:r>
            <a:r>
              <a:rPr lang="en-US" dirty="0" err="1" smtClean="0"/>
              <a:t>gelb</a:t>
            </a:r>
            <a:endParaRPr lang="en-US" dirty="0"/>
          </a:p>
        </p:txBody>
      </p:sp>
      <p:sp>
        <p:nvSpPr>
          <p:cNvPr id="5" name="Donut 4"/>
          <p:cNvSpPr/>
          <p:nvPr/>
        </p:nvSpPr>
        <p:spPr bwMode="auto">
          <a:xfrm>
            <a:off x="5688384" y="4873842"/>
            <a:ext cx="1800200" cy="1138243"/>
          </a:xfrm>
          <a:prstGeom prst="donut">
            <a:avLst>
              <a:gd name="adj" fmla="val 389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/>
          <a:lstStyle/>
          <a:p>
            <a:endParaRPr lang="en-US"/>
          </a:p>
        </p:txBody>
      </p:sp>
      <p:sp>
        <p:nvSpPr>
          <p:cNvPr id="6" name="Up Arrow 5"/>
          <p:cNvSpPr/>
          <p:nvPr/>
        </p:nvSpPr>
        <p:spPr bwMode="auto">
          <a:xfrm>
            <a:off x="6408464" y="5130934"/>
            <a:ext cx="117355" cy="521111"/>
          </a:xfrm>
          <a:prstGeom prst="upArrow">
            <a:avLst>
              <a:gd name="adj1" fmla="val 50000"/>
              <a:gd name="adj2" fmla="val 104646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/>
          <a:lstStyle/>
          <a:p>
            <a:endParaRPr lang="en-US"/>
          </a:p>
        </p:txBody>
      </p:sp>
      <p:sp>
        <p:nvSpPr>
          <p:cNvPr id="11" name="Right Arrow 10"/>
          <p:cNvSpPr/>
          <p:nvPr/>
        </p:nvSpPr>
        <p:spPr bwMode="auto">
          <a:xfrm rot="1197437">
            <a:off x="3279105" y="4701398"/>
            <a:ext cx="2465136" cy="106420"/>
          </a:xfrm>
          <a:prstGeom prst="rightArrow">
            <a:avLst>
              <a:gd name="adj1" fmla="val 52098"/>
              <a:gd name="adj2" fmla="val 145382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“</a:t>
            </a:r>
            <a:r>
              <a:rPr lang="en-US" dirty="0" err="1" smtClean="0"/>
              <a:t>Erstes</a:t>
            </a:r>
            <a:r>
              <a:rPr lang="en-US" dirty="0" smtClean="0"/>
              <a:t> Higgs” am </a:t>
            </a:r>
            <a:r>
              <a:rPr lang="en-US" dirty="0"/>
              <a:t>LHC (</a:t>
            </a:r>
            <a:r>
              <a:rPr lang="en-US" dirty="0" smtClean="0"/>
              <a:t>4. </a:t>
            </a:r>
            <a:r>
              <a:rPr lang="en-US" dirty="0"/>
              <a:t>April 2008)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000125"/>
            <a:ext cx="9144000" cy="6088063"/>
          </a:xfrm>
          <a:prstGeom prst="rect">
            <a:avLst/>
          </a:prstGeom>
          <a:noFill/>
          <a:ln w="18360">
            <a:solidFill>
              <a:srgbClr val="000080"/>
            </a:solidFill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1067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Start – 10. September 2008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2843733"/>
            <a:ext cx="4753301" cy="4287316"/>
          </a:xfrm>
        </p:spPr>
        <p:txBody>
          <a:bodyPr/>
          <a:lstStyle/>
          <a:p>
            <a:r>
              <a:rPr lang="de-DE" dirty="0" smtClean="0"/>
              <a:t>Größtes Medienevent in der Geschichte der Wissenschaft</a:t>
            </a:r>
          </a:p>
          <a:p>
            <a:pPr lvl="3"/>
            <a:r>
              <a:rPr lang="de-DE" dirty="0" smtClean="0"/>
              <a:t>Top News weltweit (keine weiteren Katastrophen, Politikevents etc.)</a:t>
            </a:r>
          </a:p>
          <a:p>
            <a:pPr lvl="1"/>
            <a:r>
              <a:rPr lang="en-US" altLang="en-US" dirty="0"/>
              <a:t>Eurovision live satellite feed </a:t>
            </a:r>
            <a:r>
              <a:rPr lang="en-US" altLang="en-US" dirty="0" smtClean="0"/>
              <a:t>von </a:t>
            </a:r>
            <a:r>
              <a:rPr lang="en-US" altLang="en-US" dirty="0"/>
              <a:t>9:00-18:00 +</a:t>
            </a:r>
            <a:r>
              <a:rPr lang="en-US" altLang="en-US" dirty="0" smtClean="0"/>
              <a:t> </a:t>
            </a:r>
            <a:r>
              <a:rPr lang="en-US" altLang="en-US" dirty="0"/>
              <a:t>W</a:t>
            </a:r>
            <a:r>
              <a:rPr lang="en-US" altLang="en-US" dirty="0" smtClean="0"/>
              <a:t>ebcast</a:t>
            </a:r>
          </a:p>
          <a:p>
            <a:pPr lvl="2"/>
            <a:r>
              <a:rPr lang="de-DE" dirty="0"/>
              <a:t>2500 TV Ausstrahlungen</a:t>
            </a:r>
          </a:p>
          <a:p>
            <a:pPr lvl="2"/>
            <a:r>
              <a:rPr lang="de-DE" dirty="0" smtClean="0"/>
              <a:t>mehrere </a:t>
            </a:r>
            <a:r>
              <a:rPr lang="de-DE" dirty="0"/>
              <a:t>hundert Millionen </a:t>
            </a:r>
            <a:r>
              <a:rPr lang="de-DE" dirty="0" smtClean="0"/>
              <a:t>Zuschauer</a:t>
            </a:r>
          </a:p>
          <a:p>
            <a:pPr lvl="1"/>
            <a:r>
              <a:rPr lang="de-DE" dirty="0"/>
              <a:t>260 </a:t>
            </a:r>
            <a:r>
              <a:rPr lang="de-DE" dirty="0" smtClean="0"/>
              <a:t>akkreditierte Journalisten</a:t>
            </a:r>
            <a:endParaRPr lang="de-DE" dirty="0"/>
          </a:p>
          <a:p>
            <a:pPr lvl="2"/>
            <a:r>
              <a:rPr lang="de-DE" dirty="0"/>
              <a:t>5800 </a:t>
            </a:r>
            <a:r>
              <a:rPr lang="de-DE" dirty="0" smtClean="0"/>
              <a:t>Presseartikel</a:t>
            </a:r>
          </a:p>
          <a:p>
            <a:pPr lvl="1"/>
            <a:r>
              <a:rPr lang="de-DE" dirty="0" smtClean="0"/>
              <a:t>100 Millionen Hits auf den CERN Webseiten</a:t>
            </a:r>
          </a:p>
        </p:txBody>
      </p:sp>
      <p:sp>
        <p:nvSpPr>
          <p:cNvPr id="3" name="object 8"/>
          <p:cNvSpPr/>
          <p:nvPr/>
        </p:nvSpPr>
        <p:spPr>
          <a:xfrm>
            <a:off x="5348365" y="1231166"/>
            <a:ext cx="4156443" cy="27646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5" name="Picture 6" descr="lh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899517"/>
            <a:ext cx="4191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CC 10 September c.jpg"/>
          <p:cNvPicPr>
            <a:picLocks noChangeAspect="1"/>
          </p:cNvPicPr>
          <p:nvPr/>
        </p:nvPicPr>
        <p:blipFill rotWithShape="1">
          <a:blip r:embed="rId5"/>
          <a:srcRect t="24224" b="69"/>
          <a:stretch/>
        </p:blipFill>
        <p:spPr bwMode="auto">
          <a:xfrm>
            <a:off x="5150401" y="4499917"/>
            <a:ext cx="4714447" cy="237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5635054" y="4139877"/>
            <a:ext cx="3653730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CERN Control Centre (LHC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Kontrollraum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)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Start in deutschen Medien</a:t>
            </a:r>
            <a:endParaRPr lang="en-GB" dirty="0"/>
          </a:p>
        </p:txBody>
      </p:sp>
      <p:sp>
        <p:nvSpPr>
          <p:cNvPr id="3" name="object 3"/>
          <p:cNvSpPr/>
          <p:nvPr/>
        </p:nvSpPr>
        <p:spPr>
          <a:xfrm>
            <a:off x="6026721" y="992344"/>
            <a:ext cx="3549078" cy="2133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08306" y="3120875"/>
            <a:ext cx="3266501" cy="18879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5256" y="7116920"/>
            <a:ext cx="3189325" cy="446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67311" y="4956684"/>
            <a:ext cx="3805820" cy="22048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76701" y="996240"/>
            <a:ext cx="2786427" cy="23751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1800" y="971525"/>
            <a:ext cx="3322192" cy="295622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1800" y="2581581"/>
            <a:ext cx="3491877" cy="24058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1800" y="4605265"/>
            <a:ext cx="4428980" cy="25562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9663" y="3372511"/>
            <a:ext cx="2401922" cy="31683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45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LHC </a:t>
            </a:r>
            <a:r>
              <a:rPr lang="en-US" dirty="0" err="1" smtClean="0"/>
              <a:t>Unfall</a:t>
            </a:r>
            <a:r>
              <a:rPr lang="en-US" dirty="0" smtClean="0"/>
              <a:t> – 19. September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125714" cy="5942012"/>
          </a:xfrm>
        </p:spPr>
        <p:txBody>
          <a:bodyPr/>
          <a:lstStyle/>
          <a:p>
            <a:r>
              <a:rPr lang="en-US" dirty="0" err="1" smtClean="0"/>
              <a:t>Aufschmelzen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schlechten</a:t>
            </a:r>
            <a:r>
              <a:rPr lang="en-US" dirty="0" smtClean="0"/>
              <a:t> </a:t>
            </a:r>
            <a:r>
              <a:rPr lang="en-US" dirty="0" err="1" smtClean="0"/>
              <a:t>Stromverbindung</a:t>
            </a:r>
            <a:r>
              <a:rPr lang="en-US" dirty="0" smtClean="0"/>
              <a:t> (13’000 A)</a:t>
            </a:r>
          </a:p>
          <a:p>
            <a:pPr lvl="2"/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heisser</a:t>
            </a:r>
            <a:r>
              <a:rPr lang="en-US" dirty="0" smtClean="0"/>
              <a:t> </a:t>
            </a:r>
            <a:r>
              <a:rPr lang="en-US" dirty="0" err="1" smtClean="0"/>
              <a:t>elektischer</a:t>
            </a:r>
            <a:r>
              <a:rPr lang="en-US" dirty="0" smtClean="0"/>
              <a:t> </a:t>
            </a:r>
            <a:r>
              <a:rPr lang="en-US" dirty="0" err="1" smtClean="0"/>
              <a:t>Lichtbogen</a:t>
            </a:r>
            <a:endParaRPr lang="en-US" dirty="0" smtClean="0"/>
          </a:p>
          <a:p>
            <a:pPr lvl="2"/>
            <a:r>
              <a:rPr lang="en-US" dirty="0" err="1" smtClean="0"/>
              <a:t>Zerst</a:t>
            </a:r>
            <a:r>
              <a:rPr lang="de-DE" dirty="0" err="1" smtClean="0"/>
              <a:t>örung</a:t>
            </a:r>
            <a:r>
              <a:rPr lang="de-DE" dirty="0" smtClean="0"/>
              <a:t> der unmittelbaren Umgebung</a:t>
            </a:r>
          </a:p>
          <a:p>
            <a:pPr lvl="1"/>
            <a:r>
              <a:rPr lang="de-DE" dirty="0" smtClean="0"/>
              <a:t>+ Heliumgas Druckwelle</a:t>
            </a:r>
          </a:p>
          <a:p>
            <a:pPr lvl="2"/>
            <a:r>
              <a:rPr lang="de-DE" dirty="0" smtClean="0"/>
              <a:t>weitere mechanische Verschiebungen über 700 m Strecke </a:t>
            </a:r>
            <a:endParaRPr lang="en-US" dirty="0" smtClean="0"/>
          </a:p>
          <a:p>
            <a:r>
              <a:rPr lang="en-US" dirty="0" err="1" smtClean="0"/>
              <a:t>Reparatur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1 </a:t>
            </a:r>
            <a:r>
              <a:rPr lang="en-US" dirty="0" err="1" smtClean="0"/>
              <a:t>Jahr</a:t>
            </a:r>
            <a:endParaRPr lang="en-US" dirty="0" smtClean="0"/>
          </a:p>
          <a:p>
            <a:pPr lvl="2"/>
            <a:r>
              <a:rPr lang="en-US" dirty="0" err="1" smtClean="0"/>
              <a:t>Entdeckung</a:t>
            </a:r>
            <a:r>
              <a:rPr lang="en-US" dirty="0" smtClean="0"/>
              <a:t> </a:t>
            </a:r>
            <a:r>
              <a:rPr lang="en-US" dirty="0" err="1" smtClean="0"/>
              <a:t>weiterer</a:t>
            </a:r>
            <a:r>
              <a:rPr lang="en-US" dirty="0" smtClean="0"/>
              <a:t> </a:t>
            </a:r>
            <a:r>
              <a:rPr lang="en-US" dirty="0" err="1" smtClean="0"/>
              <a:t>Schwachstellen</a:t>
            </a:r>
            <a:r>
              <a:rPr lang="en-US" dirty="0" smtClean="0"/>
              <a:t>, die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 </a:t>
            </a:r>
            <a:r>
              <a:rPr lang="en-US" dirty="0" err="1" smtClean="0"/>
              <a:t>benötigt</a:t>
            </a:r>
            <a:r>
              <a:rPr lang="en-US" dirty="0" smtClean="0"/>
              <a:t> </a:t>
            </a:r>
            <a:r>
              <a:rPr lang="en-US" dirty="0" err="1" smtClean="0"/>
              <a:t>hätten</a:t>
            </a:r>
            <a:endParaRPr lang="en-US" dirty="0" smtClean="0"/>
          </a:p>
          <a:p>
            <a:pPr lvl="1"/>
            <a:r>
              <a:rPr lang="en-US" dirty="0" err="1" smtClean="0"/>
              <a:t>Entscheidung</a:t>
            </a:r>
            <a:r>
              <a:rPr lang="en-US" dirty="0" smtClean="0"/>
              <a:t> 2009: LHC </a:t>
            </a:r>
            <a:r>
              <a:rPr lang="en-US" dirty="0" err="1" smtClean="0"/>
              <a:t>Betrieb</a:t>
            </a:r>
            <a:r>
              <a:rPr lang="en-US" dirty="0" smtClean="0"/>
              <a:t> </a:t>
            </a:r>
            <a:r>
              <a:rPr lang="en-US" dirty="0" err="1" smtClean="0"/>
              <a:t>vorerst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~½ </a:t>
            </a:r>
            <a:r>
              <a:rPr lang="en-US" dirty="0" err="1" smtClean="0">
                <a:solidFill>
                  <a:srgbClr val="FF0000"/>
                </a:solidFill>
              </a:rPr>
              <a:t>Energie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von 2010-12</a:t>
            </a:r>
          </a:p>
          <a:p>
            <a:pPr lvl="2"/>
            <a:r>
              <a:rPr lang="en-US" dirty="0" err="1" smtClean="0"/>
              <a:t>danach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Instandsetzungsphase</a:t>
            </a:r>
            <a:r>
              <a:rPr lang="en-US" dirty="0" smtClean="0"/>
              <a:t> 2013-14</a:t>
            </a:r>
          </a:p>
          <a:p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dirty="0" err="1" smtClean="0">
                <a:solidFill>
                  <a:srgbClr val="FF0000"/>
                </a:solidFill>
              </a:rPr>
              <a:t>olle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Energie</a:t>
            </a:r>
            <a:r>
              <a:rPr lang="en-US" dirty="0" smtClean="0">
                <a:solidFill>
                  <a:srgbClr val="FF0000"/>
                </a:solidFill>
              </a:rPr>
              <a:t> ab 2015</a:t>
            </a:r>
          </a:p>
        </p:txBody>
      </p:sp>
      <p:pic>
        <p:nvPicPr>
          <p:cNvPr id="5" name="Picture 4" descr="0811007_29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44" y="4643933"/>
            <a:ext cx="4053607" cy="2702404"/>
          </a:xfrm>
          <a:prstGeom prst="rect">
            <a:avLst/>
          </a:prstGeom>
          <a:effectLst/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544368" y="827509"/>
            <a:ext cx="3052909" cy="1990750"/>
            <a:chOff x="1079873" y="2627709"/>
            <a:chExt cx="4176464" cy="27234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" name="Picture 4" descr="0505004_01-A5-at-72-dp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873" y="2627709"/>
              <a:ext cx="4176464" cy="272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2304008" y="3119193"/>
              <a:ext cx="720080" cy="732652"/>
            </a:xfrm>
            <a:prstGeom prst="straightConnector1">
              <a:avLst/>
            </a:prstGeom>
            <a:noFill/>
            <a:ln w="57150" algn="ctr">
              <a:solidFill>
                <a:srgbClr val="FFC000"/>
              </a:solidFill>
              <a:prstDash val="sys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2137129" y="2843733"/>
              <a:ext cx="2585930" cy="30525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b="1" dirty="0" err="1" smtClean="0">
                  <a:solidFill>
                    <a:srgbClr val="0000FF"/>
                  </a:solidFill>
                  <a:latin typeface="+mn-lt"/>
                </a:rPr>
                <a:t>Stromverbindung</a:t>
              </a:r>
              <a:r>
                <a:rPr lang="en-US" sz="1000" b="1" dirty="0" smtClean="0">
                  <a:solidFill>
                    <a:srgbClr val="0000FF"/>
                  </a:solidFill>
                  <a:latin typeface="+mn-lt"/>
                </a:rPr>
                <a:t> (13’000 A)</a:t>
              </a:r>
              <a:endParaRPr lang="en-US" sz="10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4084396" y="3300073"/>
              <a:ext cx="1097782" cy="30525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b="1" dirty="0" err="1" smtClean="0">
                  <a:solidFill>
                    <a:srgbClr val="0000FF"/>
                  </a:solidFill>
                  <a:latin typeface="+mn-lt"/>
                </a:rPr>
                <a:t>Strahlrohr</a:t>
              </a:r>
              <a:endParaRPr lang="en-US" sz="1000" b="1" dirty="0">
                <a:solidFill>
                  <a:srgbClr val="0000FF"/>
                </a:solidFill>
                <a:latin typeface="+mn-lt"/>
              </a:endParaRPr>
            </a:p>
          </p:txBody>
        </p:sp>
        <p:cxnSp>
          <p:nvCxnSpPr>
            <p:cNvPr id="22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3024088" y="3627227"/>
              <a:ext cx="1828800" cy="728674"/>
            </a:xfrm>
            <a:prstGeom prst="straightConnector1">
              <a:avLst/>
            </a:prstGeom>
            <a:noFill/>
            <a:ln w="57150" algn="ctr">
              <a:solidFill>
                <a:srgbClr val="FFC000"/>
              </a:solidFill>
              <a:prstDash val="sys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" name="Picture 3" descr="0811007_13-A4-at-144-dpi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176" y="2661823"/>
            <a:ext cx="2869595" cy="19101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406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1445"/>
            <a:ext cx="10080625" cy="912812"/>
          </a:xfrm>
        </p:spPr>
        <p:txBody>
          <a:bodyPr/>
          <a:lstStyle/>
          <a:p>
            <a:r>
              <a:rPr lang="en-US" dirty="0" err="1" smtClean="0"/>
              <a:t>Erste</a:t>
            </a:r>
            <a:r>
              <a:rPr lang="en-US" dirty="0" smtClean="0"/>
              <a:t> LHC </a:t>
            </a:r>
            <a:r>
              <a:rPr lang="en-US" dirty="0" err="1" smtClean="0"/>
              <a:t>Kollisionen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/>
              <a:t> </a:t>
            </a:r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sz="800" dirty="0"/>
              <a:t/>
            </a:r>
            <a:br>
              <a:rPr lang="en-US" sz="800" dirty="0"/>
            </a:br>
            <a:r>
              <a:rPr lang="en-US" sz="3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>30. </a:t>
            </a:r>
            <a:r>
              <a:rPr lang="en-US" dirty="0" err="1" smtClean="0">
                <a:solidFill>
                  <a:srgbClr val="000090"/>
                </a:solidFill>
              </a:rPr>
              <a:t>März</a:t>
            </a:r>
            <a:r>
              <a:rPr lang="en-US" dirty="0" smtClean="0">
                <a:solidFill>
                  <a:srgbClr val="000090"/>
                </a:solidFill>
              </a:rPr>
              <a:t> 2010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× 3.5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2"/>
            <a:r>
              <a:rPr lang="en-US" dirty="0"/>
              <a:t>(</a:t>
            </a:r>
            <a:r>
              <a:rPr lang="en-US" dirty="0" err="1" smtClean="0"/>
              <a:t>noch</a:t>
            </a:r>
            <a:r>
              <a:rPr lang="en-US" dirty="0" smtClean="0"/>
              <a:t>) </a:t>
            </a:r>
            <a:r>
              <a:rPr lang="en-US" dirty="0" err="1" smtClean="0"/>
              <a:t>nicht</a:t>
            </a:r>
            <a:r>
              <a:rPr lang="en-US" dirty="0" smtClean="0"/>
              <a:t> super-</a:t>
            </a:r>
            <a:r>
              <a:rPr lang="en-US" dirty="0" err="1" smtClean="0"/>
              <a:t>spektakulär</a:t>
            </a:r>
            <a:r>
              <a:rPr lang="en-US" dirty="0" smtClean="0"/>
              <a:t> (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die </a:t>
            </a:r>
            <a:r>
              <a:rPr lang="en-US" dirty="0" err="1" smtClean="0"/>
              <a:t>ersten</a:t>
            </a:r>
            <a:r>
              <a:rPr lang="en-US" dirty="0" smtClean="0"/>
              <a:t> </a:t>
            </a:r>
            <a:r>
              <a:rPr lang="en-US" dirty="0" err="1" smtClean="0"/>
              <a:t>Kollisione</a:t>
            </a:r>
            <a:r>
              <a:rPr lang="en-US" dirty="0" err="1"/>
              <a:t>n</a:t>
            </a:r>
            <a:r>
              <a:rPr lang="en-US" dirty="0" smtClean="0"/>
              <a:t>…)</a:t>
            </a:r>
            <a:endParaRPr lang="en-GB" dirty="0"/>
          </a:p>
        </p:txBody>
      </p:sp>
      <p:pic>
        <p:nvPicPr>
          <p:cNvPr id="4" name="Picture 14" descr="ALI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720" y="2051645"/>
            <a:ext cx="2801880" cy="2743199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5" name="Picture 15" descr="atla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336" y="2025653"/>
            <a:ext cx="3888360" cy="26182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6" name="Picture 16" descr="CMS1stEven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8280" y="4724141"/>
            <a:ext cx="4574520" cy="25120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7" name="Picture 17" descr="LHC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040" y="4969661"/>
            <a:ext cx="3985200" cy="226656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TextBox 20"/>
          <p:cNvSpPr txBox="1"/>
          <p:nvPr/>
        </p:nvSpPr>
        <p:spPr>
          <a:xfrm>
            <a:off x="5315841" y="6777581"/>
            <a:ext cx="74952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pitchFamily="34"/>
                <a:ea typeface="ＭＳ Ｐゴシック" pitchFamily="2"/>
                <a:cs typeface="ＭＳ Ｐゴシック" pitchFamily="2"/>
              </a:rPr>
              <a:t>CMS</a:t>
            </a:r>
          </a:p>
        </p:txBody>
      </p:sp>
      <p:sp>
        <p:nvSpPr>
          <p:cNvPr id="9" name="TextBox 21"/>
          <p:cNvSpPr txBox="1"/>
          <p:nvPr/>
        </p:nvSpPr>
        <p:spPr>
          <a:xfrm>
            <a:off x="1143720" y="2051645"/>
            <a:ext cx="918359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pitchFamily="34"/>
                <a:ea typeface="ＭＳ Ｐゴシック" pitchFamily="2"/>
                <a:cs typeface="ＭＳ Ｐゴシック" pitchFamily="2"/>
              </a:rPr>
              <a:t>ALICE</a:t>
            </a:r>
          </a:p>
        </p:txBody>
      </p:sp>
      <p:sp>
        <p:nvSpPr>
          <p:cNvPr id="10" name="TextBox 22"/>
          <p:cNvSpPr txBox="1"/>
          <p:nvPr/>
        </p:nvSpPr>
        <p:spPr>
          <a:xfrm>
            <a:off x="407040" y="5121941"/>
            <a:ext cx="83628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pitchFamily="34"/>
                <a:ea typeface="ＭＳ Ｐゴシック" pitchFamily="2"/>
                <a:cs typeface="ＭＳ Ｐゴシック" pitchFamily="2"/>
              </a:rPr>
              <a:t>LHCb</a:t>
            </a:r>
          </a:p>
        </p:txBody>
      </p:sp>
      <p:sp>
        <p:nvSpPr>
          <p:cNvPr id="11" name="TextBox 21"/>
          <p:cNvSpPr txBox="1"/>
          <p:nvPr/>
        </p:nvSpPr>
        <p:spPr>
          <a:xfrm>
            <a:off x="5532816" y="3753652"/>
            <a:ext cx="973440" cy="396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pitchFamily="34"/>
                <a:ea typeface="ＭＳ Ｐゴシック" pitchFamily="2"/>
                <a:cs typeface="ＭＳ Ｐゴシック" pitchFamily="2"/>
              </a:rPr>
              <a:t>ATLAS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09716" y="758215"/>
            <a:ext cx="9827140" cy="6550014"/>
            <a:chOff x="7238508" y="830223"/>
            <a:chExt cx="9827140" cy="655001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508" y="830223"/>
              <a:ext cx="9827140" cy="655001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12601152" y="1331565"/>
              <a:ext cx="2736304" cy="347663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" tIns="9000" rIns="9000" bIns="9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2000" b="1" dirty="0" smtClean="0">
                  <a:solidFill>
                    <a:srgbClr val="002060"/>
                  </a:solidFill>
                  <a:latin typeface="Luxi Sans" charset="0"/>
                </a:rPr>
                <a:t>ATLAS </a:t>
              </a:r>
              <a:r>
                <a:rPr lang="en-US" sz="2000" b="1" dirty="0" err="1" smtClean="0">
                  <a:solidFill>
                    <a:srgbClr val="002060"/>
                  </a:solidFill>
                  <a:latin typeface="Luxi Sans" charset="0"/>
                </a:rPr>
                <a:t>Kontrollraum</a:t>
              </a:r>
              <a:r>
                <a:rPr lang="en-US" sz="2000" b="1" dirty="0" smtClean="0">
                  <a:solidFill>
                    <a:srgbClr val="002060"/>
                  </a:solidFill>
                  <a:latin typeface="Luxi Sans" charset="0"/>
                </a:rPr>
                <a:t>  </a:t>
              </a:r>
              <a:endParaRPr lang="en-US" sz="2000" b="1" dirty="0">
                <a:solidFill>
                  <a:srgbClr val="002060"/>
                </a:solidFill>
                <a:latin typeface="Luxi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33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Produktion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 </a:t>
            </a:r>
            <a:r>
              <a:rPr lang="en-US" dirty="0" err="1" smtClean="0"/>
              <a:t>Zerfall</a:t>
            </a:r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184" y="4607321"/>
            <a:ext cx="3687450" cy="2628900"/>
          </a:xfrm>
          <a:prstGeom prst="rect">
            <a:avLst/>
          </a:prstGeom>
          <a:noFill/>
        </p:spPr>
      </p:pic>
      <p:sp>
        <p:nvSpPr>
          <p:cNvPr id="17" name="Content Placeholder 9"/>
          <p:cNvSpPr txBox="1">
            <a:spLocks/>
          </p:cNvSpPr>
          <p:nvPr/>
        </p:nvSpPr>
        <p:spPr>
          <a:xfrm>
            <a:off x="274638" y="1189038"/>
            <a:ext cx="7934026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lvl="0" indent="-355600">
              <a:buBlip>
                <a:blip r:embed="rId7"/>
              </a:buBlip>
            </a:pPr>
            <a:r>
              <a:rPr lang="en-US" dirty="0" smtClean="0"/>
              <a:t>Higgs-</a:t>
            </a:r>
            <a:r>
              <a:rPr lang="en-US" dirty="0"/>
              <a:t>F</a:t>
            </a:r>
            <a:r>
              <a:rPr lang="en-US" dirty="0" smtClean="0"/>
              <a:t>eld </a:t>
            </a:r>
            <a:r>
              <a:rPr lang="en-US" dirty="0" err="1" smtClean="0"/>
              <a:t>Nachweis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Higgs-</a:t>
            </a:r>
            <a:r>
              <a:rPr lang="en-US" dirty="0" err="1" smtClean="0"/>
              <a:t>Teilchen</a:t>
            </a:r>
            <a:endParaRPr lang="en-US" dirty="0" smtClean="0"/>
          </a:p>
          <a:p>
            <a:pPr lvl="1"/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= </a:t>
            </a:r>
            <a:r>
              <a:rPr lang="en-US" dirty="0" err="1" smtClean="0"/>
              <a:t>kurzzeitige</a:t>
            </a:r>
            <a:r>
              <a:rPr lang="en-US" dirty="0" smtClean="0"/>
              <a:t> </a:t>
            </a:r>
            <a:r>
              <a:rPr lang="en-US" dirty="0" err="1" smtClean="0"/>
              <a:t>Anregung</a:t>
            </a:r>
            <a:r>
              <a:rPr lang="en-US" dirty="0" smtClean="0"/>
              <a:t> des Higgs-Felds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Ähnlich</a:t>
            </a:r>
            <a:r>
              <a:rPr lang="en-US" dirty="0" smtClean="0"/>
              <a:t>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Wirbel</a:t>
            </a:r>
            <a:r>
              <a:rPr lang="en-US" dirty="0" smtClean="0"/>
              <a:t> ~ </a:t>
            </a:r>
            <a:r>
              <a:rPr lang="en-US" dirty="0" err="1" smtClean="0"/>
              <a:t>Anregung</a:t>
            </a:r>
            <a:r>
              <a:rPr lang="en-US" dirty="0" smtClean="0"/>
              <a:t> der </a:t>
            </a:r>
            <a:r>
              <a:rPr lang="en-US" dirty="0" err="1" smtClean="0"/>
              <a:t>Luft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				       </a:t>
            </a:r>
            <a:r>
              <a:rPr lang="en-US" dirty="0" err="1" smtClean="0"/>
              <a:t>kollidieren</a:t>
            </a:r>
            <a:r>
              <a:rPr lang="en-US" dirty="0" smtClean="0"/>
              <a:t>, das Higgs-Feld </a:t>
            </a:r>
            <a:r>
              <a:rPr lang="en-US" dirty="0" err="1" smtClean="0"/>
              <a:t>anzuregen</a:t>
            </a:r>
            <a:r>
              <a:rPr lang="en-US" dirty="0" smtClean="0"/>
              <a:t>					  und </a:t>
            </a:r>
            <a:r>
              <a:rPr lang="en-US" dirty="0" err="1" smtClean="0"/>
              <a:t>ein</a:t>
            </a:r>
            <a:r>
              <a:rPr lang="en-US" dirty="0" smtClean="0"/>
              <a:t> 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erzeugen</a:t>
            </a:r>
            <a:endParaRPr lang="en-US" dirty="0" smtClean="0"/>
          </a:p>
          <a:p>
            <a:pPr marL="498475" lvl="0" indent="-355600">
              <a:buBlip>
                <a:blip r:embed="rId7"/>
              </a:buBlip>
            </a:pPr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Zerfälle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bekannt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abhängig</a:t>
            </a:r>
            <a:r>
              <a:rPr lang="en-US" dirty="0" smtClean="0"/>
              <a:t> von der (</a:t>
            </a:r>
            <a:r>
              <a:rPr lang="en-US" dirty="0" err="1" smtClean="0"/>
              <a:t>zunächst</a:t>
            </a:r>
            <a:r>
              <a:rPr lang="en-US" dirty="0" smtClean="0"/>
              <a:t> </a:t>
            </a:r>
            <a:r>
              <a:rPr lang="en-US" dirty="0" err="1" smtClean="0"/>
              <a:t>unbekannten</a:t>
            </a:r>
            <a:r>
              <a:rPr lang="en-US" dirty="0" smtClean="0"/>
              <a:t>) Masse</a:t>
            </a:r>
            <a:endParaRPr lang="en-US" baseline="-25000" dirty="0" smtClean="0"/>
          </a:p>
          <a:p>
            <a:pPr lvl="1"/>
            <a:r>
              <a:rPr lang="en-US" dirty="0" err="1" smtClean="0"/>
              <a:t>Vektor</a:t>
            </a:r>
            <a:r>
              <a:rPr lang="en-US" dirty="0" smtClean="0"/>
              <a:t> Boson </a:t>
            </a:r>
            <a:r>
              <a:rPr lang="en-US" dirty="0" err="1" smtClean="0"/>
              <a:t>Zerfälle</a:t>
            </a:r>
            <a:endParaRPr lang="en-US" dirty="0" smtClean="0"/>
          </a:p>
          <a:p>
            <a:pPr lvl="2"/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ZZ (</a:t>
            </a:r>
            <a:r>
              <a:rPr lang="en-US" dirty="0" err="1" smtClean="0">
                <a:sym typeface="Wingdings"/>
              </a:rPr>
              <a:t>wenn</a:t>
            </a:r>
            <a:r>
              <a:rPr lang="en-US" dirty="0" smtClean="0">
                <a:sym typeface="Wingdings"/>
              </a:rPr>
              <a:t> M</a:t>
            </a:r>
            <a:r>
              <a:rPr lang="en-US" baseline="-25000" dirty="0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groß</a:t>
            </a:r>
            <a:r>
              <a:rPr lang="en-US" dirty="0" smtClean="0">
                <a:sym typeface="Wingdings"/>
              </a:rPr>
              <a:t>)</a:t>
            </a:r>
          </a:p>
          <a:p>
            <a:pPr lvl="2"/>
            <a:r>
              <a:rPr lang="en-US" dirty="0" smtClean="0">
                <a:sym typeface="Wingdings"/>
              </a:rPr>
              <a:t>H  WW (</a:t>
            </a:r>
            <a:r>
              <a:rPr lang="en-US" dirty="0" err="1" smtClean="0">
                <a:sym typeface="Wingdings"/>
              </a:rPr>
              <a:t>wenn</a:t>
            </a:r>
            <a:r>
              <a:rPr lang="en-US" dirty="0" smtClean="0">
                <a:sym typeface="Wingdings"/>
              </a:rPr>
              <a:t> M</a:t>
            </a:r>
            <a:r>
              <a:rPr lang="en-US" baseline="-25000" dirty="0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g</a:t>
            </a:r>
            <a:r>
              <a:rPr lang="en-US" dirty="0" err="1" smtClean="0">
                <a:sym typeface="Wingdings"/>
              </a:rPr>
              <a:t>roß</a:t>
            </a:r>
            <a:r>
              <a:rPr lang="en-US" dirty="0" smtClean="0">
                <a:sym typeface="Wingdings"/>
              </a:rPr>
              <a:t>)</a:t>
            </a:r>
          </a:p>
          <a:p>
            <a:pPr lvl="2"/>
            <a:r>
              <a:rPr lang="en-US" dirty="0" smtClean="0">
                <a:sym typeface="Wingdings"/>
              </a:rPr>
              <a:t>H  </a:t>
            </a:r>
            <a:r>
              <a:rPr lang="el-GR" dirty="0" err="1" smtClean="0">
                <a:latin typeface="Calibri"/>
                <a:cs typeface="Arial"/>
              </a:rPr>
              <a:t>γγ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wenn</a:t>
            </a:r>
            <a:r>
              <a:rPr lang="en-US" dirty="0" smtClean="0">
                <a:sym typeface="Wingdings"/>
              </a:rPr>
              <a:t> M</a:t>
            </a:r>
            <a:r>
              <a:rPr lang="en-US" baseline="-25000" dirty="0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klein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err="1" smtClean="0">
                <a:sym typeface="Wingdings"/>
              </a:rPr>
              <a:t>Zerfälle</a:t>
            </a:r>
            <a:r>
              <a:rPr lang="en-US" dirty="0" smtClean="0">
                <a:sym typeface="Wingdings"/>
              </a:rPr>
              <a:t> in </a:t>
            </a:r>
            <a:r>
              <a:rPr lang="en-US" dirty="0" err="1" smtClean="0">
                <a:sym typeface="Wingdings"/>
              </a:rPr>
              <a:t>Fermionen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>
                <a:sym typeface="Wingdings"/>
              </a:rPr>
              <a:t>H  </a:t>
            </a:r>
            <a:r>
              <a:rPr lang="el-GR" dirty="0" err="1" smtClean="0">
                <a:latin typeface="Calibri"/>
                <a:cs typeface="Arial"/>
              </a:rPr>
              <a:t>ττ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wenn</a:t>
            </a:r>
            <a:r>
              <a:rPr lang="en-US" dirty="0" smtClean="0">
                <a:sym typeface="Wingdings"/>
              </a:rPr>
              <a:t> M</a:t>
            </a:r>
            <a:r>
              <a:rPr lang="en-US" baseline="-25000" dirty="0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klein</a:t>
            </a:r>
            <a:r>
              <a:rPr lang="en-US" dirty="0" smtClean="0">
                <a:sym typeface="Wingdings"/>
              </a:rPr>
              <a:t>)</a:t>
            </a:r>
          </a:p>
          <a:p>
            <a:pPr lvl="2"/>
            <a:r>
              <a:rPr lang="en-US" dirty="0">
                <a:sym typeface="Wingdings"/>
              </a:rPr>
              <a:t>H  </a:t>
            </a:r>
            <a:r>
              <a:rPr lang="en-US" dirty="0" smtClean="0">
                <a:sym typeface="Wingdings"/>
              </a:rPr>
              <a:t>bb (</a:t>
            </a:r>
            <a:r>
              <a:rPr lang="en-US" dirty="0" err="1" smtClean="0">
                <a:sym typeface="Wingdings"/>
              </a:rPr>
              <a:t>wenn</a:t>
            </a:r>
            <a:r>
              <a:rPr lang="en-US" dirty="0" smtClean="0">
                <a:sym typeface="Wingdings"/>
              </a:rPr>
              <a:t> M</a:t>
            </a:r>
            <a:r>
              <a:rPr lang="en-US" baseline="-25000" dirty="0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klein</a:t>
            </a:r>
            <a:r>
              <a:rPr lang="en-US" dirty="0" smtClean="0">
                <a:sym typeface="Wingdings"/>
              </a:rPr>
              <a:t>)</a:t>
            </a:r>
            <a:endParaRPr lang="en-US" dirty="0">
              <a:sym typeface="Wingdings"/>
            </a:endParaRPr>
          </a:p>
          <a:p>
            <a:pPr lvl="2"/>
            <a:endParaRPr lang="en-US" dirty="0">
              <a:sym typeface="Wingdings"/>
            </a:endParaRPr>
          </a:p>
          <a:p>
            <a:pPr lvl="1"/>
            <a:endParaRPr lang="en-US" dirty="0" smtClean="0"/>
          </a:p>
          <a:p>
            <a:pPr marL="0"/>
            <a:endParaRPr lang="en-US" dirty="0" smtClean="0"/>
          </a:p>
          <a:p>
            <a:endParaRPr lang="en-US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97780" y="2195661"/>
            <a:ext cx="2050844" cy="1349931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44467" y="1619597"/>
            <a:ext cx="1992389" cy="5058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66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Produktionsrate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3685554" cy="5942012"/>
          </a:xfrm>
        </p:spPr>
        <p:txBody>
          <a:bodyPr/>
          <a:lstStyle/>
          <a:p>
            <a:r>
              <a:rPr lang="en-US" dirty="0" err="1" smtClean="0"/>
              <a:t>Produktionrate</a:t>
            </a:r>
            <a:r>
              <a:rPr lang="en-US" dirty="0" smtClean="0"/>
              <a:t>:   ~100 Higgs-</a:t>
            </a:r>
            <a:r>
              <a:rPr lang="en-US" dirty="0" err="1" smtClean="0"/>
              <a:t>Teilchen</a:t>
            </a:r>
            <a:r>
              <a:rPr lang="en-US" dirty="0" smtClean="0"/>
              <a:t> pro </a:t>
            </a:r>
            <a:r>
              <a:rPr lang="en-US" dirty="0" err="1" smtClean="0"/>
              <a:t>Stunde</a:t>
            </a:r>
            <a:endParaRPr lang="en-US" dirty="0" smtClean="0"/>
          </a:p>
          <a:p>
            <a:pPr lvl="1"/>
            <a:r>
              <a:rPr lang="en-US" dirty="0" err="1" smtClean="0"/>
              <a:t>Seit</a:t>
            </a:r>
            <a:r>
              <a:rPr lang="en-US" dirty="0" smtClean="0"/>
              <a:t> </a:t>
            </a:r>
            <a:r>
              <a:rPr lang="en-US" dirty="0" err="1" smtClean="0"/>
              <a:t>Beginn</a:t>
            </a:r>
            <a:r>
              <a:rPr lang="en-US" dirty="0" smtClean="0"/>
              <a:t> der ATLAS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r>
              <a:rPr lang="en-US" dirty="0" smtClean="0"/>
              <a:t> ca. 300’000 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produziert</a:t>
            </a:r>
            <a:endParaRPr lang="en-US" dirty="0" smtClean="0"/>
          </a:p>
          <a:p>
            <a:r>
              <a:rPr lang="en-US" dirty="0" smtClean="0"/>
              <a:t>ABER: 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zerfallen</a:t>
            </a:r>
            <a:r>
              <a:rPr lang="en-US" dirty="0" smtClean="0"/>
              <a:t> </a:t>
            </a:r>
            <a:r>
              <a:rPr lang="en-US" dirty="0" err="1" smtClean="0"/>
              <a:t>sofort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der </a:t>
            </a:r>
            <a:r>
              <a:rPr lang="en-US" dirty="0" err="1" smtClean="0"/>
              <a:t>Erzeugung</a:t>
            </a:r>
            <a:endParaRPr lang="en-US" dirty="0" smtClean="0"/>
          </a:p>
          <a:p>
            <a:pPr lvl="2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wenige</a:t>
            </a:r>
            <a:r>
              <a:rPr lang="en-US" dirty="0" smtClean="0"/>
              <a:t> (</a:t>
            </a:r>
            <a:r>
              <a:rPr lang="en-US" dirty="0" err="1" smtClean="0"/>
              <a:t>seltene</a:t>
            </a:r>
            <a:r>
              <a:rPr lang="en-US" dirty="0" smtClean="0"/>
              <a:t>) </a:t>
            </a:r>
            <a:r>
              <a:rPr lang="en-US" dirty="0" err="1" smtClean="0"/>
              <a:t>Zerfalls</a:t>
            </a:r>
            <a:r>
              <a:rPr lang="de-DE" dirty="0" err="1" smtClean="0"/>
              <a:t>kanäle</a:t>
            </a:r>
            <a:r>
              <a:rPr lang="de-DE" dirty="0" smtClean="0"/>
              <a:t> eignen sich zum Nachweis</a:t>
            </a:r>
          </a:p>
          <a:p>
            <a:pPr lvl="1"/>
            <a:r>
              <a:rPr lang="de-DE" dirty="0" smtClean="0"/>
              <a:t>nur ~1‘000 </a:t>
            </a:r>
            <a:r>
              <a:rPr lang="de-DE" dirty="0" err="1" smtClean="0"/>
              <a:t>Higgs</a:t>
            </a:r>
            <a:r>
              <a:rPr lang="de-DE" dirty="0" smtClean="0"/>
              <a:t>-Teilchen wurden nachgewiesen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960192" y="1400067"/>
            <a:ext cx="4583938" cy="5548122"/>
            <a:chOff x="4896296" y="1400067"/>
            <a:chExt cx="4583938" cy="5548122"/>
          </a:xfrm>
        </p:grpSpPr>
        <p:sp>
          <p:nvSpPr>
            <p:cNvPr id="4" name="object 3"/>
            <p:cNvSpPr/>
            <p:nvPr/>
          </p:nvSpPr>
          <p:spPr>
            <a:xfrm>
              <a:off x="4896296" y="1400067"/>
              <a:ext cx="4583938" cy="554812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7704608" y="4571925"/>
              <a:ext cx="864096" cy="468000"/>
            </a:xfrm>
            <a:custGeom>
              <a:avLst/>
              <a:gdLst/>
              <a:ahLst/>
              <a:cxnLst/>
              <a:rect l="l" t="t" r="r" b="b"/>
              <a:pathLst>
                <a:path w="1440179" h="432435">
                  <a:moveTo>
                    <a:pt x="0" y="431927"/>
                  </a:moveTo>
                  <a:lnTo>
                    <a:pt x="14401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7"/>
            <p:cNvSpPr>
              <a:spLocks noChangeAspect="1"/>
            </p:cNvSpPr>
            <p:nvPr/>
          </p:nvSpPr>
          <p:spPr>
            <a:xfrm>
              <a:off x="5652196" y="5580037"/>
              <a:ext cx="468236" cy="432048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9" name="object 7"/>
          <p:cNvSpPr txBox="1">
            <a:spLocks noChangeAspect="1"/>
          </p:cNvSpPr>
          <p:nvPr/>
        </p:nvSpPr>
        <p:spPr>
          <a:xfrm>
            <a:off x="8208664" y="270029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Produktionsrate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object 7"/>
          <p:cNvSpPr txBox="1">
            <a:spLocks noChangeAspect="1"/>
          </p:cNvSpPr>
          <p:nvPr/>
        </p:nvSpPr>
        <p:spPr>
          <a:xfrm>
            <a:off x="3960192" y="666015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 smtClean="0">
                <a:solidFill>
                  <a:srgbClr val="000000"/>
                </a:solidFill>
                <a:latin typeface="+mj-lt"/>
                <a:cs typeface="Calibri"/>
              </a:rPr>
              <a:t>Kollisionsenergie</a:t>
            </a:r>
            <a:endParaRPr lang="en-US" sz="1400" b="1" dirty="0" smtClean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984528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6948536" y="4859957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96696" y="4722038"/>
            <a:ext cx="1267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0.1 </a:t>
            </a:r>
            <a:r>
              <a:rPr lang="de-DE" sz="1600" b="1" dirty="0" err="1" smtClean="0">
                <a:solidFill>
                  <a:srgbClr val="FF0000"/>
                </a:solidFill>
                <a:latin typeface="+mj-lt"/>
              </a:rPr>
              <a:t>Higgs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0512" y="6804173"/>
            <a:ext cx="8501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  <a:latin typeface="+mj-lt"/>
              </a:rPr>
              <a:t>7 TeV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7920632" y="4896000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bject 4"/>
          <p:cNvSpPr/>
          <p:nvPr/>
        </p:nvSpPr>
        <p:spPr>
          <a:xfrm>
            <a:off x="6048424" y="1835621"/>
            <a:ext cx="1584176" cy="72008"/>
          </a:xfrm>
          <a:custGeom>
            <a:avLst/>
            <a:gdLst/>
            <a:ahLst/>
            <a:cxnLst/>
            <a:rect l="l" t="t" r="r" b="b"/>
            <a:pathLst>
              <a:path w="1440179" h="432435">
                <a:moveTo>
                  <a:pt x="0" y="431927"/>
                </a:moveTo>
                <a:lnTo>
                  <a:pt x="144018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6948536" y="1799629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0712" y="1619597"/>
            <a:ext cx="1313781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Gesamtrate</a:t>
            </a:r>
          </a:p>
          <a:p>
            <a:r>
              <a:rPr lang="de-DE" sz="1600" b="1" dirty="0" smtClean="0">
                <a:solidFill>
                  <a:srgbClr val="FF0000"/>
                </a:solidFill>
                <a:latin typeface="+mj-lt"/>
              </a:rPr>
              <a:t>10</a:t>
            </a:r>
            <a:r>
              <a:rPr lang="de-DE" sz="1600" b="1" baseline="30000" dirty="0" smtClean="0">
                <a:solidFill>
                  <a:srgbClr val="FF0000"/>
                </a:solidFill>
                <a:latin typeface="+mj-lt"/>
              </a:rPr>
              <a:t>9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8073032" y="1865567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74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Entwicklung</a:t>
            </a:r>
            <a:r>
              <a:rPr lang="en-US" dirty="0" smtClean="0"/>
              <a:t> der LHC </a:t>
            </a:r>
            <a:r>
              <a:rPr lang="en-US" dirty="0" err="1" smtClean="0"/>
              <a:t>Luminosität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S</a:t>
            </a:r>
            <a:r>
              <a:rPr lang="en-US" dirty="0" smtClean="0"/>
              <a:t>tart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März</a:t>
            </a:r>
            <a:r>
              <a:rPr lang="en-US" dirty="0" smtClean="0"/>
              <a:t> 2010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hochenergetischen</a:t>
            </a:r>
            <a:r>
              <a:rPr lang="en-US" dirty="0" smtClean="0"/>
              <a:t> </a:t>
            </a:r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710783"/>
            <a:ext cx="7488832" cy="538142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079872" y="4528800"/>
            <a:ext cx="6620889" cy="8001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66006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632600" y="4283893"/>
            <a:ext cx="1980029" cy="406265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Ziel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</a:rPr>
              <a:t>für</a:t>
            </a:r>
            <a:r>
              <a:rPr lang="en-US" b="1" dirty="0" smtClean="0">
                <a:solidFill>
                  <a:srgbClr val="000090"/>
                </a:solidFill>
              </a:rPr>
              <a:t> 2012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6984528" y="5508029"/>
            <a:ext cx="576064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7632600" y="5328000"/>
            <a:ext cx="15504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n-lt"/>
              </a:rPr>
              <a:t>4. </a:t>
            </a:r>
            <a:r>
              <a:rPr lang="en-US" sz="2000" b="1" dirty="0" err="1" smtClean="0">
                <a:solidFill>
                  <a:schemeClr val="accent2"/>
                </a:solidFill>
                <a:latin typeface="+mn-lt"/>
              </a:rPr>
              <a:t>Juli</a:t>
            </a:r>
            <a:r>
              <a:rPr lang="en-US" sz="2000" b="1" dirty="0" smtClean="0">
                <a:solidFill>
                  <a:schemeClr val="accent2"/>
                </a:solidFill>
                <a:latin typeface="+mn-lt"/>
              </a:rPr>
              <a:t> 2012</a:t>
            </a:r>
            <a:endParaRPr lang="en-GB" sz="2000" b="1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607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Mesonen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Entdeckung</a:t>
            </a:r>
            <a:r>
              <a:rPr lang="en-US" dirty="0" smtClean="0">
                <a:latin typeface="" pitchFamily="16"/>
              </a:rPr>
              <a:t> des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ion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in </a:t>
            </a:r>
            <a:r>
              <a:rPr lang="en-US" dirty="0" err="1" smtClean="0">
                <a:latin typeface="" pitchFamily="16"/>
              </a:rPr>
              <a:t>Kosmischer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Strahlung</a:t>
            </a:r>
            <a:r>
              <a:rPr lang="en-US" dirty="0" smtClean="0">
                <a:latin typeface="" pitchFamily="16"/>
              </a:rPr>
              <a:t>					</a:t>
            </a:r>
            <a:r>
              <a:rPr lang="en-US" dirty="0" err="1" smtClean="0">
                <a:latin typeface="" pitchFamily="16"/>
              </a:rPr>
              <a:t>durch</a:t>
            </a:r>
            <a:r>
              <a:rPr lang="en-US" dirty="0" smtClean="0">
                <a:latin typeface="" pitchFamily="16"/>
              </a:rPr>
              <a:t> Cecil </a:t>
            </a:r>
            <a:r>
              <a:rPr lang="en-US" dirty="0">
                <a:latin typeface="" pitchFamily="16"/>
              </a:rPr>
              <a:t>Powell 1947 (</a:t>
            </a:r>
            <a:r>
              <a:rPr lang="en-US" dirty="0" err="1" smtClean="0">
                <a:latin typeface="" pitchFamily="16"/>
              </a:rPr>
              <a:t>Nobelpreis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1950)	</a:t>
            </a:r>
          </a:p>
          <a:p>
            <a:pPr lvl="0"/>
            <a:r>
              <a:rPr lang="en-US" dirty="0" err="1" smtClean="0">
                <a:latin typeface="" pitchFamily="16"/>
              </a:rPr>
              <a:t>Entdeckung</a:t>
            </a:r>
            <a:r>
              <a:rPr lang="en-US" dirty="0" smtClean="0">
                <a:latin typeface="" pitchFamily="16"/>
              </a:rPr>
              <a:t> des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K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aon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1949 (G. Rochester)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519600" y="3574800"/>
            <a:ext cx="313524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7"/>
          <p:cNvSpPr/>
          <p:nvPr/>
        </p:nvSpPr>
        <p:spPr>
          <a:xfrm>
            <a:off x="8579520" y="5644800"/>
            <a:ext cx="951199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aon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TextBox 8"/>
          <p:cNvSpPr/>
          <p:nvPr/>
        </p:nvSpPr>
        <p:spPr>
          <a:xfrm>
            <a:off x="7169760" y="366372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10"/>
          <p:cNvSpPr/>
          <p:nvPr/>
        </p:nvSpPr>
        <p:spPr>
          <a:xfrm>
            <a:off x="6356880" y="605340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11"/>
          <p:cNvSpPr/>
          <p:nvPr/>
        </p:nvSpPr>
        <p:spPr>
          <a:xfrm>
            <a:off x="8084160" y="654660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806313" y="1240445"/>
            <a:ext cx="1554479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935193" y="971525"/>
            <a:ext cx="1314360" cy="2563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Cecil Powell</a:t>
            </a:r>
          </a:p>
        </p:txBody>
      </p:sp>
      <p:sp>
        <p:nvSpPr>
          <p:cNvPr id="11" name="Freeform 10"/>
          <p:cNvSpPr/>
          <p:nvPr/>
        </p:nvSpPr>
        <p:spPr>
          <a:xfrm>
            <a:off x="753840" y="5564880"/>
            <a:ext cx="1371599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72960" y="4498200"/>
            <a:ext cx="184320" cy="30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39640" y="3249000"/>
            <a:ext cx="4869000" cy="3584520"/>
          </a:xfrm>
          <a:prstGeom prst="rect">
            <a:avLst/>
          </a:prstGeom>
          <a:noFill/>
          <a:ln w="19080">
            <a:solidFill>
              <a:srgbClr val="000000"/>
            </a:solidFill>
            <a:prstDash val="solid"/>
            <a:miter/>
          </a:ln>
        </p:spPr>
      </p:pic>
      <p:sp>
        <p:nvSpPr>
          <p:cNvPr id="14" name="Freeform 13"/>
          <p:cNvSpPr/>
          <p:nvPr/>
        </p:nvSpPr>
        <p:spPr>
          <a:xfrm>
            <a:off x="828719" y="4041719"/>
            <a:ext cx="183960" cy="274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568800" y="4244400"/>
            <a:ext cx="848557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093760" y="3704399"/>
            <a:ext cx="985313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on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405319" y="2493360"/>
            <a:ext cx="1413165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lektron</a:t>
            </a:r>
            <a:endParaRPr lang="en-US" sz="2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 flipV="1">
            <a:off x="996704" y="3752640"/>
            <a:ext cx="11160" cy="49896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>
            <a:off x="2987640" y="3825000"/>
            <a:ext cx="504719" cy="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89640" tIns="46440" rIns="89640" bIns="4644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 flipV="1">
            <a:off x="5010480" y="2887559"/>
            <a:ext cx="5400" cy="540721"/>
          </a:xfrm>
          <a:prstGeom prst="line">
            <a:avLst/>
          </a:prstGeom>
          <a:noFill/>
          <a:ln w="1908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 flipH="1" flipV="1">
            <a:off x="8122319" y="5559120"/>
            <a:ext cx="519481" cy="294479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 flipH="1" flipV="1">
            <a:off x="7461360" y="4098960"/>
            <a:ext cx="190440" cy="50220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3" name="Straight Connector 22"/>
          <p:cNvSpPr/>
          <p:nvPr/>
        </p:nvSpPr>
        <p:spPr>
          <a:xfrm flipH="1">
            <a:off x="7135200" y="5853599"/>
            <a:ext cx="450000" cy="294481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>
            <a:off x="8035560" y="6130800"/>
            <a:ext cx="450360" cy="41544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520" y="2935800"/>
            <a:ext cx="2652536" cy="256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stoppt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und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zerfällt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58360" y="3310919"/>
            <a:ext cx="410760" cy="3942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59880" y="3907800"/>
            <a:ext cx="1500512" cy="5082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on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stoppt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zerf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ällt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626720" y="3491279"/>
            <a:ext cx="410760" cy="3942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95896" y="5868069"/>
            <a:ext cx="2592288" cy="4834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Spuren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weiterer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ion/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Myon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Zerfälle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onen</a:t>
            </a:r>
            <a:r>
              <a:rPr lang="en-US" sz="12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haben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jeweils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gleiche</a:t>
            </a:r>
            <a:endParaRPr lang="en-US" sz="1200" b="1" dirty="0"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Spurlänge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gleiche</a:t>
            </a:r>
            <a:r>
              <a:rPr lang="en-US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nergie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0" name="Straight Connector 29"/>
          <p:cNvSpPr/>
          <p:nvPr/>
        </p:nvSpPr>
        <p:spPr>
          <a:xfrm>
            <a:off x="2102040" y="4844880"/>
            <a:ext cx="344880" cy="0"/>
          </a:xfrm>
          <a:prstGeom prst="line">
            <a:avLst/>
          </a:prstGeom>
          <a:noFill/>
          <a:ln w="18360">
            <a:solidFill>
              <a:srgbClr val="000080"/>
            </a:solidFill>
            <a:prstDash val="solid"/>
            <a:headEnd type="arrow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60560" y="4923720"/>
            <a:ext cx="594360" cy="205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100 </a:t>
            </a:r>
            <a:r>
              <a:rPr lang="en-US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Luxi Sans" pitchFamily="34"/>
                <a:cs typeface="Luxi Sans" pitchFamily="34"/>
              </a:rPr>
              <a:t>µm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75509" y="6874584"/>
            <a:ext cx="2037011" cy="36163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</a:rPr>
              <a:t>Photoemulsion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5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Entdeckung</a:t>
            </a:r>
            <a:r>
              <a:rPr lang="en-US" dirty="0" smtClean="0"/>
              <a:t> 4. </a:t>
            </a:r>
            <a:r>
              <a:rPr lang="en-US" dirty="0" err="1" smtClean="0"/>
              <a:t>Juli</a:t>
            </a:r>
            <a:r>
              <a:rPr lang="en-US" dirty="0" smtClean="0"/>
              <a:t> 2012</a:t>
            </a:r>
            <a:endParaRPr lang="en-US" dirty="0"/>
          </a:p>
        </p:txBody>
      </p:sp>
      <p:pic>
        <p:nvPicPr>
          <p:cNvPr id="6" name="Picture 5" descr="1207136_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3896876"/>
            <a:ext cx="4572000" cy="305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G_13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0" y="3896876"/>
            <a:ext cx="45720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79906" y="4334183"/>
            <a:ext cx="132490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Peter Higgs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Oval 2"/>
          <p:cNvSpPr/>
          <p:nvPr/>
        </p:nvSpPr>
        <p:spPr bwMode="auto">
          <a:xfrm rot="1317646">
            <a:off x="7068108" y="5179743"/>
            <a:ext cx="1555677" cy="1133923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8064648" y="4713968"/>
            <a:ext cx="576064" cy="8640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 descr="1207136_42-A4-at-144-dpi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25314"/>
          <a:stretch/>
        </p:blipFill>
        <p:spPr>
          <a:xfrm>
            <a:off x="385703" y="1547855"/>
            <a:ext cx="2062321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1207136_62-A4-at-144-dpi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21962"/>
          <a:stretch/>
        </p:blipFill>
        <p:spPr>
          <a:xfrm>
            <a:off x="7586534" y="1547609"/>
            <a:ext cx="2062290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1207136_1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88" y="1043533"/>
            <a:ext cx="3960440" cy="2643163"/>
          </a:xfrm>
          <a:prstGeom prst="rect">
            <a:avLst/>
          </a:prstGeom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024088" y="2267669"/>
            <a:ext cx="1080120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Fran</a:t>
            </a: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ois</a:t>
            </a:r>
          </a:p>
          <a:p>
            <a:r>
              <a:rPr lang="en-US" sz="1600" b="1" dirty="0" err="1" smtClean="0">
                <a:solidFill>
                  <a:srgbClr val="FFFF00"/>
                </a:solidFill>
                <a:latin typeface="Arial"/>
                <a:cs typeface="Arial"/>
              </a:rPr>
              <a:t>Englert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47934" y="3131765"/>
            <a:ext cx="876554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Peter</a:t>
            </a:r>
          </a:p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Higgs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5843" y="3364339"/>
            <a:ext cx="168988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Joe </a:t>
            </a:r>
            <a:r>
              <a:rPr lang="en-US" sz="1200" b="1" dirty="0" err="1" smtClean="0">
                <a:solidFill>
                  <a:srgbClr val="FFFF00"/>
                </a:solidFill>
              </a:rPr>
              <a:t>Incandela</a:t>
            </a:r>
            <a:r>
              <a:rPr lang="en-US" sz="1200" b="1" dirty="0" smtClean="0">
                <a:solidFill>
                  <a:srgbClr val="FFFF00"/>
                </a:solidFill>
              </a:rPr>
              <a:t> (CMS)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49751" y="3347789"/>
            <a:ext cx="199907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FF00"/>
                </a:solidFill>
              </a:rPr>
              <a:t>Fabiola</a:t>
            </a:r>
            <a:r>
              <a:rPr lang="en-US" sz="1200" b="1" dirty="0" smtClean="0">
                <a:solidFill>
                  <a:srgbClr val="FFFF00"/>
                </a:solidFill>
              </a:rPr>
              <a:t> </a:t>
            </a:r>
            <a:r>
              <a:rPr lang="en-US" sz="1200" b="1" dirty="0" err="1" smtClean="0">
                <a:solidFill>
                  <a:srgbClr val="FFFF00"/>
                </a:solidFill>
              </a:rPr>
              <a:t>Gianotti</a:t>
            </a:r>
            <a:r>
              <a:rPr lang="en-US" sz="1200" b="1" dirty="0" smtClean="0">
                <a:solidFill>
                  <a:srgbClr val="FFFF00"/>
                </a:solidFill>
              </a:rPr>
              <a:t> (ATLAS)</a:t>
            </a:r>
            <a:endParaRPr lang="en-US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Zerfall</a:t>
            </a:r>
            <a:r>
              <a:rPr lang="en-US" dirty="0" smtClean="0"/>
              <a:t>  H </a:t>
            </a:r>
            <a:r>
              <a:rPr lang="en-US" dirty="0" smtClean="0">
                <a:sym typeface="Wingdings"/>
              </a:rPr>
              <a:t> </a:t>
            </a:r>
            <a:r>
              <a:rPr lang="el-GR" dirty="0" err="1" smtClean="0">
                <a:latin typeface="Calibri"/>
              </a:rPr>
              <a:t>γγ</a:t>
            </a:r>
            <a:endParaRPr lang="en-US" dirty="0"/>
          </a:p>
        </p:txBody>
      </p:sp>
      <p:pic>
        <p:nvPicPr>
          <p:cNvPr id="3" name="Picture 2" descr="Fig1-gammagamma_run194108_evt564224000_ispy_3d-annotated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187549"/>
            <a:ext cx="9180000" cy="5889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4448" y="111554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96696" y="579606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Invariante</a:t>
            </a:r>
            <a:r>
              <a:rPr lang="en-US" dirty="0" smtClean="0"/>
              <a:t> Masse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Ruhemasse</a:t>
            </a:r>
            <a:r>
              <a:rPr lang="en-GB" dirty="0" smtClean="0"/>
              <a:t> </a:t>
            </a:r>
            <a:r>
              <a:rPr lang="en-GB" i="1" dirty="0" smtClean="0"/>
              <a:t>M</a:t>
            </a:r>
            <a:r>
              <a:rPr lang="en-GB" dirty="0" smtClean="0"/>
              <a:t> </a:t>
            </a:r>
            <a:r>
              <a:rPr lang="en-GB" dirty="0" err="1" smtClean="0"/>
              <a:t>eines</a:t>
            </a:r>
            <a:r>
              <a:rPr lang="en-GB" dirty="0" smtClean="0"/>
              <a:t> </a:t>
            </a:r>
            <a:r>
              <a:rPr lang="en-GB" dirty="0" err="1" smtClean="0"/>
              <a:t>Teilchens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konstant</a:t>
            </a:r>
            <a:r>
              <a:rPr lang="en-GB" dirty="0" smtClean="0"/>
              <a:t> in </a:t>
            </a:r>
            <a:r>
              <a:rPr lang="en-GB" dirty="0" err="1" smtClean="0"/>
              <a:t>allen</a:t>
            </a:r>
            <a:r>
              <a:rPr lang="en-GB" dirty="0" smtClean="0"/>
              <a:t> </a:t>
            </a:r>
            <a:r>
              <a:rPr lang="en-GB" dirty="0" err="1" smtClean="0"/>
              <a:t>Bezugssystemen</a:t>
            </a:r>
            <a:r>
              <a:rPr lang="en-GB" dirty="0" smtClean="0"/>
              <a:t> (= </a:t>
            </a:r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 err="1" smtClean="0">
                <a:solidFill>
                  <a:srgbClr val="FF0000"/>
                </a:solidFill>
              </a:rPr>
              <a:t>invariante</a:t>
            </a:r>
            <a:r>
              <a:rPr lang="en-GB" dirty="0" smtClean="0">
                <a:solidFill>
                  <a:srgbClr val="FF0000"/>
                </a:solidFill>
              </a:rPr>
              <a:t> Masse”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Beim</a:t>
            </a:r>
            <a:r>
              <a:rPr lang="en-GB" dirty="0" smtClean="0"/>
              <a:t> </a:t>
            </a:r>
            <a:r>
              <a:rPr lang="en-GB" dirty="0" err="1" smtClean="0"/>
              <a:t>Zerfall</a:t>
            </a:r>
            <a:r>
              <a:rPr lang="en-GB" dirty="0" smtClean="0"/>
              <a:t> des </a:t>
            </a:r>
            <a:r>
              <a:rPr lang="en-GB" dirty="0" err="1" smtClean="0"/>
              <a:t>Teilchens</a:t>
            </a:r>
            <a:r>
              <a:rPr lang="en-GB" dirty="0" smtClean="0"/>
              <a:t> </a:t>
            </a:r>
            <a:r>
              <a:rPr lang="en-GB" dirty="0" err="1" smtClean="0"/>
              <a:t>bleibt</a:t>
            </a:r>
            <a:r>
              <a:rPr lang="en-GB" dirty="0"/>
              <a:t> </a:t>
            </a:r>
            <a:r>
              <a:rPr lang="en-GB" dirty="0" smtClean="0">
                <a:solidFill>
                  <a:schemeClr val="tx1"/>
                </a:solidFill>
              </a:rPr>
              <a:t>die </a:t>
            </a:r>
            <a:r>
              <a:rPr lang="en-GB" dirty="0" err="1" smtClean="0">
                <a:solidFill>
                  <a:schemeClr val="tx1"/>
                </a:solidFill>
              </a:rPr>
              <a:t>invariante</a:t>
            </a:r>
            <a:r>
              <a:rPr lang="en-GB" dirty="0" smtClean="0">
                <a:solidFill>
                  <a:schemeClr val="tx1"/>
                </a:solidFill>
              </a:rPr>
              <a:t> Masse des </a:t>
            </a:r>
            <a:r>
              <a:rPr lang="en-GB" dirty="0" smtClean="0"/>
              <a:t>Systems der </a:t>
            </a:r>
            <a:r>
              <a:rPr lang="en-GB" dirty="0" err="1" smtClean="0"/>
              <a:t>Tochterteilchen</a:t>
            </a:r>
            <a:r>
              <a:rPr lang="en-GB" dirty="0" smtClean="0"/>
              <a:t> </a:t>
            </a:r>
            <a:r>
              <a:rPr lang="en-GB" dirty="0" err="1" smtClean="0"/>
              <a:t>erhalten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/>
          </a:p>
          <a:p>
            <a:r>
              <a:rPr lang="en-GB" dirty="0" err="1" smtClean="0"/>
              <a:t>Spezialfall</a:t>
            </a:r>
            <a:r>
              <a:rPr lang="en-GB" dirty="0" smtClean="0"/>
              <a:t>: </a:t>
            </a:r>
            <a:r>
              <a:rPr lang="en-GB" dirty="0" err="1" smtClean="0"/>
              <a:t>masselose</a:t>
            </a:r>
            <a:r>
              <a:rPr lang="en-GB" dirty="0" smtClean="0"/>
              <a:t> </a:t>
            </a:r>
            <a:r>
              <a:rPr lang="en-GB" dirty="0" err="1" smtClean="0"/>
              <a:t>Tochterteilchen</a:t>
            </a:r>
            <a:endParaRPr lang="en-GB" dirty="0" smtClean="0"/>
          </a:p>
          <a:p>
            <a:pPr lvl="1"/>
            <a:r>
              <a:rPr lang="en-GB" dirty="0" err="1" smtClean="0"/>
              <a:t>z.B</a:t>
            </a:r>
            <a:r>
              <a:rPr lang="en-GB" dirty="0" smtClean="0"/>
              <a:t>. </a:t>
            </a:r>
            <a:r>
              <a:rPr lang="en-GB" dirty="0" err="1" smtClean="0"/>
              <a:t>Higgszerfall</a:t>
            </a:r>
            <a:r>
              <a:rPr lang="en-GB" dirty="0" smtClean="0"/>
              <a:t> in 2 </a:t>
            </a:r>
            <a:r>
              <a:rPr lang="en-GB" dirty="0" err="1" smtClean="0"/>
              <a:t>Photonen</a:t>
            </a:r>
            <a:r>
              <a:rPr lang="en-GB" dirty="0" smtClean="0"/>
              <a:t>:  H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γ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γ</a:t>
            </a:r>
            <a:endParaRPr lang="en-GB" dirty="0" smtClean="0">
              <a:sym typeface="Wingdings"/>
            </a:endParaRPr>
          </a:p>
          <a:p>
            <a:pPr lvl="2"/>
            <a:endParaRPr lang="en-GB" dirty="0" smtClean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pPr lvl="2"/>
            <a:endParaRPr lang="en-GB" dirty="0" smtClean="0">
              <a:sym typeface="Wingdings"/>
            </a:endParaRPr>
          </a:p>
          <a:p>
            <a:r>
              <a:rPr lang="en-GB" dirty="0" err="1">
                <a:solidFill>
                  <a:srgbClr val="FF0000"/>
                </a:solidFill>
                <a:sym typeface="Wingdings"/>
              </a:rPr>
              <a:t>M</a:t>
            </a:r>
            <a:r>
              <a:rPr lang="en-GB" dirty="0" err="1" smtClean="0">
                <a:solidFill>
                  <a:srgbClr val="FF0000"/>
                </a:solidFill>
                <a:sym typeface="Wingdings"/>
              </a:rPr>
              <a:t>essung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 der </a:t>
            </a:r>
            <a:r>
              <a:rPr lang="en-GB" dirty="0" err="1" smtClean="0">
                <a:solidFill>
                  <a:srgbClr val="FF0000"/>
                </a:solidFill>
                <a:sym typeface="Wingdings"/>
              </a:rPr>
              <a:t>Higgsmasse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aus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Photonimpulsen</a:t>
            </a:r>
            <a:r>
              <a:rPr lang="en-GB" dirty="0" smtClean="0">
                <a:solidFill>
                  <a:srgbClr val="0000FF"/>
                </a:solidFill>
                <a:sym typeface="Wingdings"/>
              </a:rPr>
              <a:t> +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Winkel</a:t>
            </a:r>
            <a:endParaRPr lang="en-GB" dirty="0" smtClean="0">
              <a:solidFill>
                <a:srgbClr val="0000FF"/>
              </a:solidFill>
              <a:sym typeface="Wingding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19049" y="2915741"/>
            <a:ext cx="4293271" cy="1296144"/>
            <a:chOff x="1223888" y="3059757"/>
            <a:chExt cx="4293271" cy="1296144"/>
          </a:xfrm>
        </p:grpSpPr>
        <p:grpSp>
          <p:nvGrpSpPr>
            <p:cNvPr id="16" name="Group 15"/>
            <p:cNvGrpSpPr/>
            <p:nvPr/>
          </p:nvGrpSpPr>
          <p:grpSpPr>
            <a:xfrm>
              <a:off x="1223888" y="3203773"/>
              <a:ext cx="2808312" cy="936104"/>
              <a:chOff x="791840" y="3203773"/>
              <a:chExt cx="2808312" cy="936104"/>
            </a:xfr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grpSpPr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91840" y="3635821"/>
                <a:ext cx="1728192" cy="0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2520032" y="3203773"/>
                <a:ext cx="1080120" cy="432048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2520032" y="3635821"/>
                <a:ext cx="432048" cy="504056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8" name="TextBox 17"/>
            <p:cNvSpPr txBox="1"/>
            <p:nvPr/>
          </p:nvSpPr>
          <p:spPr>
            <a:xfrm>
              <a:off x="1265365" y="3275781"/>
              <a:ext cx="1124252" cy="361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rgbClr val="0000FF"/>
                  </a:solidFill>
                </a:rPr>
                <a:t>M</a:t>
              </a:r>
              <a:r>
                <a:rPr lang="en-US" sz="2000" dirty="0" smtClean="0">
                  <a:solidFill>
                    <a:srgbClr val="0000FF"/>
                  </a:solidFill>
                </a:rPr>
                <a:t> (</a:t>
              </a:r>
              <a:r>
                <a:rPr lang="en-US" sz="2000" i="1" dirty="0" smtClean="0">
                  <a:solidFill>
                    <a:srgbClr val="0000FF"/>
                  </a:solidFill>
                </a:rPr>
                <a:t>E</a:t>
              </a:r>
              <a:r>
                <a:rPr lang="en-US" sz="2000" dirty="0" smtClean="0">
                  <a:solidFill>
                    <a:srgbClr val="0000FF"/>
                  </a:solidFill>
                </a:rPr>
                <a:t>, </a:t>
              </a:r>
              <a:r>
                <a:rPr lang="en-US" sz="2000" b="1" dirty="0" smtClean="0">
                  <a:solidFill>
                    <a:srgbClr val="0000FF"/>
                  </a:solidFill>
                </a:rPr>
                <a:t>p</a:t>
              </a:r>
              <a:r>
                <a:rPr lang="en-US" sz="2000" dirty="0" smtClean="0">
                  <a:solidFill>
                    <a:srgbClr val="0000FF"/>
                  </a:solidFill>
                </a:rPr>
                <a:t>)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73677" y="3059757"/>
              <a:ext cx="1443482" cy="361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rgbClr val="0000FF"/>
                  </a:solidFill>
                </a:rPr>
                <a:t>m</a:t>
              </a:r>
              <a:r>
                <a:rPr lang="en-US" sz="2000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sz="2000" dirty="0" smtClean="0">
                  <a:solidFill>
                    <a:srgbClr val="0000FF"/>
                  </a:solidFill>
                </a:rPr>
                <a:t> (</a:t>
              </a:r>
              <a:r>
                <a:rPr lang="en-US" sz="2000" i="1" dirty="0" smtClean="0">
                  <a:solidFill>
                    <a:srgbClr val="0000FF"/>
                  </a:solidFill>
                </a:rPr>
                <a:t>E</a:t>
              </a:r>
              <a:r>
                <a:rPr lang="en-US" sz="2000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sz="2000" dirty="0" smtClean="0">
                  <a:solidFill>
                    <a:srgbClr val="0000FF"/>
                  </a:solidFill>
                </a:rPr>
                <a:t>, </a:t>
              </a:r>
              <a:r>
                <a:rPr lang="en-US" sz="2000" b="1" dirty="0" smtClean="0">
                  <a:solidFill>
                    <a:srgbClr val="0000FF"/>
                  </a:solidFill>
                </a:rPr>
                <a:t>p</a:t>
              </a:r>
              <a:r>
                <a:rPr lang="en-US" sz="2000" b="1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sz="2000" dirty="0" smtClean="0">
                  <a:solidFill>
                    <a:srgbClr val="0000FF"/>
                  </a:solidFill>
                </a:rPr>
                <a:t>)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56136" y="3994264"/>
              <a:ext cx="1417697" cy="361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rgbClr val="0000FF"/>
                  </a:solidFill>
                </a:rPr>
                <a:t>m</a:t>
              </a:r>
              <a:r>
                <a:rPr lang="en-US" sz="2000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sz="2000" dirty="0" smtClean="0">
                  <a:solidFill>
                    <a:srgbClr val="0000FF"/>
                  </a:solidFill>
                </a:rPr>
                <a:t> (</a:t>
              </a:r>
              <a:r>
                <a:rPr lang="en-US" sz="2000" i="1" dirty="0" smtClean="0">
                  <a:solidFill>
                    <a:srgbClr val="0000FF"/>
                  </a:solidFill>
                </a:rPr>
                <a:t>E</a:t>
              </a:r>
              <a:r>
                <a:rPr lang="en-US" sz="2000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sz="2000" dirty="0" smtClean="0">
                  <a:solidFill>
                    <a:srgbClr val="0000FF"/>
                  </a:solidFill>
                </a:rPr>
                <a:t>, </a:t>
              </a:r>
              <a:r>
                <a:rPr lang="en-US" sz="2000" b="1" dirty="0" smtClean="0">
                  <a:solidFill>
                    <a:srgbClr val="0000FF"/>
                  </a:solidFill>
                </a:rPr>
                <a:t>p</a:t>
              </a:r>
              <a:r>
                <a:rPr lang="en-US" sz="2000" b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sz="2000" dirty="0" smtClean="0">
                  <a:solidFill>
                    <a:srgbClr val="0000FF"/>
                  </a:solidFill>
                </a:rPr>
                <a:t>)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23" name="Picture 22" descr="Screen Shot 2014-06-22 at 14.57.3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240" y="3577009"/>
            <a:ext cx="4673600" cy="850900"/>
          </a:xfrm>
          <a:prstGeom prst="rect">
            <a:avLst/>
          </a:prstGeom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139110" y="3059757"/>
            <a:ext cx="2213570" cy="3600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Invariante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Masse  </a:t>
            </a:r>
            <a:endParaRPr lang="en-US" sz="2000" b="1" dirty="0">
              <a:solidFill>
                <a:srgbClr val="0000FF"/>
              </a:solidFill>
              <a:latin typeface="Luxi Sans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151880" y="5508029"/>
            <a:ext cx="8208664" cy="936425"/>
            <a:chOff x="1151880" y="5580037"/>
            <a:chExt cx="8208664" cy="936425"/>
          </a:xfrm>
        </p:grpSpPr>
        <p:pic>
          <p:nvPicPr>
            <p:cNvPr id="26" name="Picture 25" descr="Screen Shot 2014-06-22 at 14.59.22 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880" y="5580037"/>
              <a:ext cx="8208664" cy="936425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 bwMode="auto">
            <a:xfrm>
              <a:off x="1728000" y="6192000"/>
              <a:ext cx="1692000" cy="324000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85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l-GR" dirty="0" err="1" smtClean="0">
                <a:latin typeface="Calibri"/>
                <a:cs typeface="Arial"/>
              </a:rPr>
              <a:t>γγ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Bester </a:t>
            </a:r>
            <a:r>
              <a:rPr lang="en-US" dirty="0" err="1" smtClean="0"/>
              <a:t>Zerfallskanal</a:t>
            </a:r>
            <a:r>
              <a:rPr lang="en-US" dirty="0" smtClean="0"/>
              <a:t> f</a:t>
            </a:r>
            <a:r>
              <a:rPr lang="de-DE" dirty="0" err="1" smtClean="0"/>
              <a:t>ür</a:t>
            </a:r>
            <a:r>
              <a:rPr lang="de-DE" dirty="0" smtClean="0"/>
              <a:t> </a:t>
            </a:r>
            <a:r>
              <a:rPr lang="en-US" dirty="0" smtClean="0"/>
              <a:t>M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en-US" dirty="0"/>
              <a:t>&lt; 120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 err="1" smtClean="0"/>
              <a:t>zweitbester</a:t>
            </a:r>
            <a:r>
              <a:rPr lang="en-US" dirty="0" smtClean="0"/>
              <a:t> </a:t>
            </a:r>
            <a:r>
              <a:rPr lang="en-US" dirty="0" err="1" smtClean="0"/>
              <a:t>Zerfallskanal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/>
              <a:t>120 &lt; M</a:t>
            </a:r>
            <a:r>
              <a:rPr lang="en-US" baseline="-25000" dirty="0"/>
              <a:t>H</a:t>
            </a:r>
            <a:r>
              <a:rPr lang="en-US" dirty="0"/>
              <a:t> &lt; 130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 err="1" smtClean="0"/>
              <a:t>Trotzdem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kleines</a:t>
            </a:r>
            <a:r>
              <a:rPr lang="en-US" dirty="0" smtClean="0"/>
              <a:t> Signal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großem</a:t>
            </a:r>
            <a:r>
              <a:rPr lang="en-US" dirty="0" smtClean="0"/>
              <a:t> </a:t>
            </a:r>
            <a:r>
              <a:rPr lang="en-US" dirty="0" err="1" smtClean="0"/>
              <a:t>Untergrund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31800" y="1300487"/>
            <a:ext cx="9433048" cy="5692542"/>
            <a:chOff x="431800" y="1300487"/>
            <a:chExt cx="9433048" cy="5692542"/>
          </a:xfrm>
        </p:grpSpPr>
        <p:pic>
          <p:nvPicPr>
            <p:cNvPr id="4" name="Picture 3" descr="ATLAS-2photon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0" y="3059757"/>
              <a:ext cx="4953141" cy="3555429"/>
            </a:xfrm>
            <a:prstGeom prst="rect">
              <a:avLst/>
            </a:prstGeom>
          </p:spPr>
        </p:pic>
        <p:pic>
          <p:nvPicPr>
            <p:cNvPr id="5" name="Picture 4" descr="CMS-2photon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512" y="2771725"/>
              <a:ext cx="4113336" cy="42213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-1200000">
              <a:off x="7651656" y="1300487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Stand: 4. </a:t>
              </a:r>
              <a:r>
                <a:rPr lang="en-US" sz="1600" b="1" dirty="0" err="1" smtClean="0">
                  <a:solidFill>
                    <a:srgbClr val="2D2DB9"/>
                  </a:solidFill>
                  <a:latin typeface="+mn-lt"/>
                </a:rPr>
                <a:t>Juli</a:t>
              </a:r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 2012</a:t>
              </a:r>
              <a:endParaRPr lang="en-US" sz="1600" b="1" dirty="0">
                <a:solidFill>
                  <a:srgbClr val="2D2DB9"/>
                </a:solidFill>
                <a:latin typeface="+mn-lt"/>
              </a:endParaRPr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827527" y="1335366"/>
            <a:ext cx="9037321" cy="5972863"/>
            <a:chOff x="827527" y="1312192"/>
            <a:chExt cx="9181337" cy="6068045"/>
          </a:xfrm>
        </p:grpSpPr>
        <p:grpSp>
          <p:nvGrpSpPr>
            <p:cNvPr id="6" name="Group 5"/>
            <p:cNvGrpSpPr/>
            <p:nvPr/>
          </p:nvGrpSpPr>
          <p:grpSpPr>
            <a:xfrm>
              <a:off x="827527" y="1312192"/>
              <a:ext cx="8878105" cy="5924029"/>
              <a:chOff x="827527" y="1312192"/>
              <a:chExt cx="8878105" cy="5924029"/>
            </a:xfrm>
          </p:grpSpPr>
          <p:sp>
            <p:nvSpPr>
              <p:cNvPr id="13" name="TextBox 12"/>
              <p:cNvSpPr txBox="1"/>
              <p:nvPr/>
            </p:nvSpPr>
            <p:spPr>
              <a:xfrm rot="20400000">
                <a:off x="7548170" y="1312192"/>
                <a:ext cx="2157462" cy="30777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2D2DB9"/>
                    </a:solidFill>
                    <a:latin typeface="+mn-lt"/>
                  </a:rPr>
                  <a:t>Stand: 16. </a:t>
                </a:r>
                <a:r>
                  <a:rPr lang="en-US" sz="1600" b="1" dirty="0" err="1" smtClean="0">
                    <a:solidFill>
                      <a:srgbClr val="2D2DB9"/>
                    </a:solidFill>
                    <a:latin typeface="+mn-lt"/>
                  </a:rPr>
                  <a:t>Juni</a:t>
                </a:r>
                <a:r>
                  <a:rPr lang="en-US" sz="1600" b="1" dirty="0" smtClean="0">
                    <a:solidFill>
                      <a:srgbClr val="2D2DB9"/>
                    </a:solidFill>
                    <a:latin typeface="+mn-lt"/>
                  </a:rPr>
                  <a:t> 2014</a:t>
                </a:r>
                <a:endParaRPr lang="en-US" sz="1600" b="1" dirty="0">
                  <a:solidFill>
                    <a:srgbClr val="2D2DB9"/>
                  </a:solidFill>
                  <a:latin typeface="+mn-lt"/>
                </a:endParaRPr>
              </a:p>
            </p:txBody>
          </p:sp>
          <p:pic>
            <p:nvPicPr>
              <p:cNvPr id="14" name="Picture 13" descr="fig_04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527" y="2843733"/>
                <a:ext cx="4428809" cy="4392488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336" y="2690160"/>
              <a:ext cx="4752528" cy="46900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390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Zerfall</a:t>
            </a:r>
            <a:r>
              <a:rPr lang="en-US" dirty="0" smtClean="0"/>
              <a:t>  </a:t>
            </a:r>
            <a:r>
              <a:rPr lang="el-GR" dirty="0" smtClean="0"/>
              <a:t>H </a:t>
            </a:r>
            <a:r>
              <a:rPr lang="el-GR" dirty="0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l-GR" dirty="0" smtClean="0"/>
              <a:t>ZZ </a:t>
            </a:r>
            <a:r>
              <a:rPr lang="el-GR" dirty="0" smtClean="0">
                <a:sym typeface="Wingdings"/>
              </a:rPr>
              <a:t></a:t>
            </a:r>
            <a:r>
              <a:rPr lang="el-GR" dirty="0" smtClean="0"/>
              <a:t> 4μ</a:t>
            </a:r>
            <a:endParaRPr lang="en-US" dirty="0"/>
          </a:p>
        </p:txBody>
      </p:sp>
      <p:pic>
        <p:nvPicPr>
          <p:cNvPr id="3" name="Picture 2" descr="fig_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4" y="1099054"/>
            <a:ext cx="9168810" cy="59211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0552" y="1978620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6616" y="1979637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6824" y="5003973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4976" y="4786932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ZZ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4 </a:t>
            </a:r>
            <a:r>
              <a:rPr lang="en-US" dirty="0" smtClean="0"/>
              <a:t>Leptons</a:t>
            </a:r>
            <a:endParaRPr lang="en-US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74638" y="1189038"/>
            <a:ext cx="9599612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lvl="0" indent="-355600">
              <a:buBlip>
                <a:blip r:embed="rId6"/>
              </a:buBlip>
            </a:pPr>
            <a:r>
              <a:rPr lang="en-US" dirty="0" smtClean="0"/>
              <a:t>”</a:t>
            </a:r>
            <a:r>
              <a:rPr lang="en-US" dirty="0" err="1" smtClean="0"/>
              <a:t>Goldener</a:t>
            </a:r>
            <a:r>
              <a:rPr lang="en-US" dirty="0" smtClean="0"/>
              <a:t> </a:t>
            </a:r>
            <a:r>
              <a:rPr lang="en-US" dirty="0" err="1" smtClean="0"/>
              <a:t>Zerfallskanal</a:t>
            </a:r>
            <a:r>
              <a:rPr lang="en-US" dirty="0" smtClean="0"/>
              <a:t>”</a:t>
            </a:r>
          </a:p>
          <a:p>
            <a:pPr lvl="2"/>
            <a:r>
              <a:rPr lang="en-US" dirty="0" err="1" smtClean="0"/>
              <a:t>praktisch</a:t>
            </a:r>
            <a:r>
              <a:rPr lang="en-US" dirty="0" smtClean="0"/>
              <a:t> “</a:t>
            </a:r>
            <a:r>
              <a:rPr lang="en-US" dirty="0" err="1" smtClean="0"/>
              <a:t>kein</a:t>
            </a:r>
            <a:r>
              <a:rPr lang="en-US" dirty="0" smtClean="0"/>
              <a:t>” </a:t>
            </a:r>
            <a:r>
              <a:rPr lang="en-US" dirty="0" err="1" smtClean="0"/>
              <a:t>Untergrund</a:t>
            </a:r>
            <a:endParaRPr lang="en-US" dirty="0" smtClean="0"/>
          </a:p>
          <a:p>
            <a:pPr lvl="2"/>
            <a:r>
              <a:rPr lang="en-US" dirty="0" smtClean="0"/>
              <a:t>bester </a:t>
            </a:r>
            <a:r>
              <a:rPr lang="en-US" dirty="0" err="1" smtClean="0"/>
              <a:t>Zerfallskanal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r>
              <a:rPr lang="en-US" dirty="0" smtClean="0"/>
              <a:t> &lt; M</a:t>
            </a:r>
            <a:r>
              <a:rPr lang="en-US" baseline="-25000" dirty="0" smtClean="0"/>
              <a:t>H</a:t>
            </a:r>
            <a:r>
              <a:rPr lang="en-US" dirty="0" smtClean="0"/>
              <a:t> &lt; 300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err="1" smtClean="0"/>
              <a:t>zweitbester</a:t>
            </a:r>
            <a:r>
              <a:rPr lang="en-US" dirty="0" smtClean="0"/>
              <a:t> </a:t>
            </a:r>
            <a:r>
              <a:rPr lang="en-US" dirty="0" err="1" smtClean="0"/>
              <a:t>Zerfallskanal</a:t>
            </a:r>
            <a:r>
              <a:rPr lang="en-US" dirty="0" smtClean="0"/>
              <a:t> (</a:t>
            </a:r>
            <a:r>
              <a:rPr lang="en-US" dirty="0" err="1" smtClean="0"/>
              <a:t>nach</a:t>
            </a:r>
            <a:r>
              <a:rPr lang="en-US" dirty="0" smtClean="0"/>
              <a:t> WW) </a:t>
            </a:r>
            <a:r>
              <a:rPr lang="en-US" dirty="0" err="1" smtClean="0"/>
              <a:t>für</a:t>
            </a:r>
            <a:r>
              <a:rPr lang="en-US" dirty="0" smtClean="0"/>
              <a:t> 130 </a:t>
            </a:r>
            <a:r>
              <a:rPr lang="en-US" dirty="0" err="1" smtClean="0"/>
              <a:t>GeV</a:t>
            </a:r>
            <a:r>
              <a:rPr lang="en-US" dirty="0" smtClean="0"/>
              <a:t> &lt; M</a:t>
            </a:r>
            <a:r>
              <a:rPr lang="en-US" baseline="-25000" dirty="0" smtClean="0"/>
              <a:t>H</a:t>
            </a:r>
            <a:r>
              <a:rPr lang="en-US" dirty="0" smtClean="0"/>
              <a:t> &lt; 200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3"/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bessere</a:t>
            </a:r>
            <a:r>
              <a:rPr lang="en-US" dirty="0" smtClean="0"/>
              <a:t> </a:t>
            </a:r>
            <a:r>
              <a:rPr lang="en-US" dirty="0" err="1" smtClean="0"/>
              <a:t>Massenauflösung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/>
              <a:t> </a:t>
            </a:r>
            <a:r>
              <a:rPr lang="en-US" dirty="0" smtClean="0"/>
              <a:t>WW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63848" y="1312854"/>
            <a:ext cx="8980655" cy="5851359"/>
            <a:chOff x="863848" y="1312854"/>
            <a:chExt cx="8980655" cy="5851359"/>
          </a:xfrm>
        </p:grpSpPr>
        <p:pic>
          <p:nvPicPr>
            <p:cNvPr id="8" name="Picture 7" descr="ATLAS-4l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92128" cy="3926133"/>
            </a:xfrm>
            <a:prstGeom prst="rect">
              <a:avLst/>
            </a:prstGeom>
          </p:spPr>
        </p:pic>
        <p:pic>
          <p:nvPicPr>
            <p:cNvPr id="9" name="Picture 8" descr="CMS-4l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344" y="2946327"/>
              <a:ext cx="4464496" cy="421788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-1200000">
              <a:off x="7867680" y="1312854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Stand: 4. </a:t>
              </a:r>
              <a:r>
                <a:rPr lang="en-US" sz="1600" b="1" dirty="0" err="1" smtClean="0">
                  <a:solidFill>
                    <a:srgbClr val="2D2DB9"/>
                  </a:solidFill>
                  <a:latin typeface="+mn-lt"/>
                </a:rPr>
                <a:t>Juli</a:t>
              </a:r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 2012</a:t>
              </a:r>
              <a:endParaRPr lang="en-US" sz="1600" b="1" dirty="0">
                <a:solidFill>
                  <a:srgbClr val="2D2DB9"/>
                </a:solidFill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3848" y="1312192"/>
            <a:ext cx="8856984" cy="5852021"/>
            <a:chOff x="863848" y="1312192"/>
            <a:chExt cx="8856984" cy="5852021"/>
          </a:xfrm>
        </p:grpSpPr>
        <p:pic>
          <p:nvPicPr>
            <p:cNvPr id="13" name="Picture 12" descr="ZZMass_7Plus8TeV_70-180_3GeV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642" y="3059757"/>
              <a:ext cx="4278190" cy="410445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20400000">
              <a:off x="7548170" y="1312192"/>
              <a:ext cx="2157462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Stand: 16. </a:t>
              </a:r>
              <a:r>
                <a:rPr lang="en-US" sz="1600" b="1" dirty="0" err="1" smtClean="0">
                  <a:solidFill>
                    <a:srgbClr val="2D2DB9"/>
                  </a:solidFill>
                  <a:latin typeface="+mn-lt"/>
                </a:rPr>
                <a:t>Juni</a:t>
              </a:r>
              <a:r>
                <a:rPr lang="en-US" sz="1600" b="1" dirty="0" smtClean="0">
                  <a:solidFill>
                    <a:srgbClr val="2D2DB9"/>
                  </a:solidFill>
                  <a:latin typeface="+mn-lt"/>
                </a:rPr>
                <a:t> 2014</a:t>
              </a:r>
              <a:endParaRPr lang="en-US" sz="1600" b="1" dirty="0">
                <a:solidFill>
                  <a:srgbClr val="2D2DB9"/>
                </a:solidFill>
                <a:latin typeface="+mn-lt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76945" cy="3911567"/>
            </a:xfrm>
            <a:prstGeom prst="rect">
              <a:avLst/>
            </a:prstGeom>
          </p:spPr>
        </p:pic>
      </p:grpSp>
      <p:cxnSp>
        <p:nvCxnSpPr>
          <p:cNvPr id="7" name="Straight Arrow Connector 6"/>
          <p:cNvCxnSpPr/>
          <p:nvPr/>
        </p:nvCxnSpPr>
        <p:spPr bwMode="auto">
          <a:xfrm flipV="1">
            <a:off x="2232000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7776616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756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Signifikanz</a:t>
            </a:r>
            <a:r>
              <a:rPr lang="en-US" dirty="0" smtClean="0"/>
              <a:t> </a:t>
            </a:r>
            <a:r>
              <a:rPr lang="en-US" dirty="0" err="1" smtClean="0"/>
              <a:t>wächst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</a:t>
            </a:r>
            <a:r>
              <a:rPr lang="en-US" dirty="0" err="1" smtClean="0"/>
              <a:t>Zeit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Hgg-FixedScale-Short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832" y="1475581"/>
            <a:ext cx="4974480" cy="4824536"/>
          </a:xfrm>
          <a:prstGeom prst="rect">
            <a:avLst/>
          </a:prstGeom>
        </p:spPr>
      </p:pic>
      <p:pic>
        <p:nvPicPr>
          <p:cNvPr id="4" name="4l-FixedScale-NoMuProf2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12320" y="1481329"/>
            <a:ext cx="4968552" cy="4818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5064" y="1043533"/>
            <a:ext cx="1167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l-GR" b="1" dirty="0">
                <a:solidFill>
                  <a:schemeClr val="accent6"/>
                </a:solidFill>
                <a:latin typeface="Calibri"/>
                <a:cs typeface="Arial"/>
              </a:rPr>
              <a:t>γγ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552" y="1043533"/>
            <a:ext cx="11110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  <a:latin typeface="Calibri"/>
                <a:cs typeface="Arial"/>
              </a:rPr>
              <a:t>4l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520032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6696496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604723" y="6604699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1187" y="6604699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1200000">
            <a:off x="3494532" y="6377247"/>
            <a:ext cx="2802242" cy="30162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Alle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Daten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von 2011 + 2012</a:t>
            </a:r>
            <a:endParaRPr lang="en-US" sz="1600" b="1" dirty="0">
              <a:solidFill>
                <a:srgbClr val="2D2DB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061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in den </a:t>
            </a:r>
            <a:r>
              <a:rPr lang="en-US" dirty="0" err="1" smtClean="0"/>
              <a:t>Medien</a:t>
            </a:r>
            <a:endParaRPr lang="en-GB" dirty="0"/>
          </a:p>
        </p:txBody>
      </p:sp>
      <p:pic>
        <p:nvPicPr>
          <p:cNvPr id="4" name="Picture 3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5832400" y="795240"/>
            <a:ext cx="3663534" cy="4712789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31" y="974837"/>
            <a:ext cx="3632962" cy="48212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8" y="4066373"/>
            <a:ext cx="5507272" cy="309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7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Allgemeingut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" name="Picture 4" descr="6a00d8341d417153ef016768405219970b-800w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71525"/>
            <a:ext cx="4478091" cy="3214656"/>
          </a:xfrm>
          <a:prstGeom prst="rect">
            <a:avLst/>
          </a:prstGeom>
        </p:spPr>
      </p:pic>
      <p:pic>
        <p:nvPicPr>
          <p:cNvPr id="8" name="Picture 7" descr="higgs-boson-meme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2" y="3491804"/>
            <a:ext cx="2512631" cy="3729333"/>
          </a:xfrm>
          <a:prstGeom prst="rect">
            <a:avLst/>
          </a:prstGeom>
        </p:spPr>
      </p:pic>
      <p:pic>
        <p:nvPicPr>
          <p:cNvPr id="2" name="Picture 1" descr="Higgs-Bos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425" y="899517"/>
            <a:ext cx="5029200" cy="3145536"/>
          </a:xfrm>
          <a:prstGeom prst="rect">
            <a:avLst/>
          </a:prstGeom>
        </p:spPr>
      </p:pic>
      <p:pic>
        <p:nvPicPr>
          <p:cNvPr id="7" name="Picture 6" descr="higgs-boson-god-particle-samuelljackson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0" y="3541197"/>
            <a:ext cx="3016345" cy="3695023"/>
          </a:xfrm>
          <a:prstGeom prst="rect">
            <a:avLst/>
          </a:prstGeom>
        </p:spPr>
      </p:pic>
      <p:pic>
        <p:nvPicPr>
          <p:cNvPr id="6" name="Picture 5" descr="2012-07-13-gain-mass-fast-take-higgs-boson-pills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152" y="3491805"/>
            <a:ext cx="3008823" cy="3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3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Nach</a:t>
            </a:r>
            <a:r>
              <a:rPr lang="en-US" dirty="0" smtClean="0"/>
              <a:t> der </a:t>
            </a:r>
            <a:r>
              <a:rPr lang="en-US" dirty="0" err="1" smtClean="0"/>
              <a:t>Entdeckung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18202" cy="5942012"/>
          </a:xfrm>
        </p:spPr>
        <p:txBody>
          <a:bodyPr/>
          <a:lstStyle/>
          <a:p>
            <a:r>
              <a:rPr lang="en-US" dirty="0" err="1" smtClean="0"/>
              <a:t>Entdeckung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der </a:t>
            </a:r>
            <a:r>
              <a:rPr lang="en-US" dirty="0" err="1" smtClean="0"/>
              <a:t>Anfang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 smtClean="0"/>
              <a:t>Messungen</a:t>
            </a:r>
            <a:r>
              <a:rPr lang="en-US" dirty="0" smtClean="0"/>
              <a:t> </a:t>
            </a:r>
            <a:r>
              <a:rPr lang="en-US" dirty="0" err="1" smtClean="0"/>
              <a:t>nötig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Signal</a:t>
            </a:r>
            <a:r>
              <a:rPr lang="en-US" dirty="0" err="1" smtClean="0">
                <a:solidFill>
                  <a:srgbClr val="FF0000"/>
                </a:solidFill>
              </a:rPr>
              <a:t>stärken</a:t>
            </a:r>
            <a:r>
              <a:rPr lang="en-US" dirty="0" smtClean="0"/>
              <a:t> der </a:t>
            </a:r>
            <a:r>
              <a:rPr lang="en-US" dirty="0" err="1" smtClean="0"/>
              <a:t>Zerf</a:t>
            </a:r>
            <a:r>
              <a:rPr lang="de-DE" dirty="0" err="1" smtClean="0"/>
              <a:t>älle</a:t>
            </a:r>
            <a:r>
              <a:rPr lang="de-DE" dirty="0" smtClean="0"/>
              <a:t> </a:t>
            </a:r>
            <a:r>
              <a:rPr lang="en-US" dirty="0" smtClean="0"/>
              <a:t>in </a:t>
            </a:r>
            <a:r>
              <a:rPr lang="en-US" dirty="0" err="1"/>
              <a:t>Vektorbosonen</a:t>
            </a:r>
            <a:r>
              <a:rPr lang="en-US" dirty="0"/>
              <a:t> und </a:t>
            </a:r>
            <a:r>
              <a:rPr lang="en-US" dirty="0" err="1"/>
              <a:t>Fermionen</a:t>
            </a:r>
            <a:endParaRPr lang="en-US" dirty="0"/>
          </a:p>
          <a:p>
            <a:pPr lvl="2"/>
            <a:r>
              <a:rPr lang="en-US" dirty="0" err="1" smtClean="0"/>
              <a:t>zer</a:t>
            </a:r>
            <a:r>
              <a:rPr lang="de-DE" dirty="0"/>
              <a:t>fällt das Teilchen wie im Standardmodell vorhergesagt?</a:t>
            </a:r>
          </a:p>
          <a:p>
            <a:pPr lvl="2"/>
            <a:r>
              <a:rPr lang="de-DE" dirty="0"/>
              <a:t>oder gibt es Abweichungen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kein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Standardmodell</a:t>
            </a:r>
            <a:r>
              <a:rPr lang="en-US" dirty="0">
                <a:sym typeface="Wingdings" panose="05000000000000000000" pitchFamily="2" charset="2"/>
              </a:rPr>
              <a:t>-Higgs?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Spin und </a:t>
            </a:r>
            <a:r>
              <a:rPr lang="en-US" dirty="0" err="1" smtClean="0">
                <a:solidFill>
                  <a:srgbClr val="FF0000"/>
                </a:solidFill>
              </a:rPr>
              <a:t>Parität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Higgs-Feld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skalares</a:t>
            </a:r>
            <a:r>
              <a:rPr lang="en-US" dirty="0" smtClean="0"/>
              <a:t> Feld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muss Spin 0 </a:t>
            </a:r>
            <a:r>
              <a:rPr lang="en-US" dirty="0" err="1" smtClean="0"/>
              <a:t>haben</a:t>
            </a:r>
            <a:r>
              <a:rPr lang="en-US" dirty="0" smtClean="0"/>
              <a:t> (und positive </a:t>
            </a:r>
            <a:r>
              <a:rPr lang="en-US" dirty="0" err="1" smtClean="0"/>
              <a:t>Parit</a:t>
            </a:r>
            <a:r>
              <a:rPr lang="de-DE" dirty="0" err="1" smtClean="0"/>
              <a:t>ät</a:t>
            </a:r>
            <a:r>
              <a:rPr lang="de-DE" dirty="0" smtClean="0"/>
              <a:t>)</a:t>
            </a:r>
            <a:endParaRPr lang="en-US" dirty="0" smtClean="0"/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Kopplungskonstanten</a:t>
            </a:r>
            <a:r>
              <a:rPr lang="de-DE" dirty="0" smtClean="0"/>
              <a:t> an Vektorbosonen und Fermionen</a:t>
            </a:r>
          </a:p>
          <a:p>
            <a:pPr lvl="2"/>
            <a:r>
              <a:rPr lang="de-DE" dirty="0" smtClean="0"/>
              <a:t>sind die Kopplungen proportional zu den Teilchenmasse</a:t>
            </a:r>
            <a:r>
              <a:rPr lang="en-US" dirty="0" smtClean="0"/>
              <a:t>n?</a:t>
            </a:r>
            <a:endParaRPr lang="en-US" dirty="0" smtClean="0"/>
          </a:p>
          <a:p>
            <a:pPr lvl="1"/>
            <a:r>
              <a:rPr lang="en-US" dirty="0" smtClean="0"/>
              <a:t>der “</a:t>
            </a:r>
            <a:r>
              <a:rPr lang="en-US" dirty="0" err="1" smtClean="0"/>
              <a:t>heilige</a:t>
            </a:r>
            <a:r>
              <a:rPr lang="en-US" dirty="0" smtClean="0"/>
              <a:t> </a:t>
            </a:r>
            <a:r>
              <a:rPr lang="en-US" dirty="0" err="1" smtClean="0"/>
              <a:t>Gral</a:t>
            </a:r>
            <a:r>
              <a:rPr lang="en-US" dirty="0" smtClean="0"/>
              <a:t>”: Higgs “</a:t>
            </a:r>
            <a:r>
              <a:rPr lang="en-US" dirty="0" err="1" smtClean="0">
                <a:solidFill>
                  <a:srgbClr val="FF0000"/>
                </a:solidFill>
              </a:rPr>
              <a:t>Selbstwechselwirkung</a:t>
            </a:r>
            <a:r>
              <a:rPr lang="en-US" dirty="0" smtClean="0"/>
              <a:t>”</a:t>
            </a:r>
            <a:endParaRPr lang="en-US" dirty="0" smtClean="0"/>
          </a:p>
          <a:p>
            <a:pPr lvl="2"/>
            <a:r>
              <a:rPr lang="en-US" dirty="0" smtClean="0"/>
              <a:t>in </a:t>
            </a:r>
            <a:r>
              <a:rPr lang="en-US" dirty="0" err="1" smtClean="0"/>
              <a:t>ferner</a:t>
            </a:r>
            <a:r>
              <a:rPr lang="en-US" dirty="0" smtClean="0"/>
              <a:t> </a:t>
            </a:r>
            <a:r>
              <a:rPr lang="en-US" dirty="0" err="1" smtClean="0"/>
              <a:t>Zukunft</a:t>
            </a:r>
            <a:r>
              <a:rPr lang="en-US" dirty="0" smtClean="0"/>
              <a:t>…</a:t>
            </a:r>
            <a:endParaRPr lang="en-US" dirty="0" smtClean="0"/>
          </a:p>
          <a:p>
            <a:pPr lvl="2"/>
            <a:r>
              <a:rPr lang="en-US" dirty="0" err="1" smtClean="0"/>
              <a:t>braucht</a:t>
            </a:r>
            <a:r>
              <a:rPr lang="en-US" dirty="0" smtClean="0"/>
              <a:t> </a:t>
            </a:r>
            <a:r>
              <a:rPr lang="en-US" dirty="0" err="1" smtClean="0"/>
              <a:t>seeeehr</a:t>
            </a:r>
            <a:r>
              <a:rPr lang="en-US" dirty="0" smtClean="0"/>
              <a:t> </a:t>
            </a:r>
            <a:r>
              <a:rPr lang="en-US" dirty="0" err="1" smtClean="0"/>
              <a:t>vieeele</a:t>
            </a:r>
            <a:r>
              <a:rPr lang="en-US" dirty="0" smtClean="0"/>
              <a:t> </a:t>
            </a:r>
            <a:r>
              <a:rPr lang="en-US" dirty="0" err="1" smtClean="0"/>
              <a:t>Daten</a:t>
            </a:r>
            <a:r>
              <a:rPr lang="en-US" dirty="0" smtClean="0"/>
              <a:t> (~</a:t>
            </a:r>
            <a:r>
              <a:rPr lang="en-US" dirty="0" smtClean="0"/>
              <a:t>2035?)</a:t>
            </a:r>
            <a:endParaRPr lang="en-US" dirty="0" smtClean="0"/>
          </a:p>
        </p:txBody>
      </p:sp>
      <p:pic>
        <p:nvPicPr>
          <p:cNvPr id="7" name="Picture 6" descr="graphh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5" t="-36" r="50" b="21358"/>
          <a:stretch/>
        </p:blipFill>
        <p:spPr>
          <a:xfrm>
            <a:off x="7356066" y="5292005"/>
            <a:ext cx="2220750" cy="1512168"/>
          </a:xfrm>
          <a:prstGeom prst="rect">
            <a:avLst/>
          </a:prstGeom>
        </p:spPr>
      </p:pic>
      <p:sp>
        <p:nvSpPr>
          <p:cNvPr id="5" name="object 7"/>
          <p:cNvSpPr>
            <a:spLocks noChangeAspect="1"/>
          </p:cNvSpPr>
          <p:nvPr/>
        </p:nvSpPr>
        <p:spPr>
          <a:xfrm>
            <a:off x="8892556" y="5868069"/>
            <a:ext cx="468236" cy="432048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32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Teilchenphysik</a:t>
            </a:r>
            <a:r>
              <a:rPr lang="en-US" dirty="0" smtClean="0"/>
              <a:t> in den 1950…60ern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r>
              <a:rPr lang="en-US" dirty="0" smtClean="0"/>
              <a:t> </a:t>
            </a:r>
            <a:r>
              <a:rPr lang="en-US" dirty="0" err="1" smtClean="0"/>
              <a:t>entdeckt</a:t>
            </a:r>
            <a:r>
              <a:rPr lang="en-US" dirty="0" smtClean="0"/>
              <a:t> (“</a:t>
            </a:r>
            <a:r>
              <a:rPr lang="en-US" dirty="0" err="1" smtClean="0"/>
              <a:t>Teilchenzoo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m</a:t>
            </a:r>
            <a:r>
              <a:rPr lang="de-DE" dirty="0" err="1" smtClean="0"/>
              <a:t>öglich</a:t>
            </a:r>
            <a:r>
              <a:rPr lang="de-DE" dirty="0" smtClean="0"/>
              <a:t> gemacht durch immer stärkere Beschleuniger</a:t>
            </a:r>
            <a:endParaRPr lang="en-US" dirty="0" smtClean="0"/>
          </a:p>
          <a:p>
            <a:pPr lvl="3"/>
            <a:r>
              <a:rPr lang="en-US" dirty="0" smtClean="0"/>
              <a:t>1959: CERN Proton Synchrotron (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heute</a:t>
            </a:r>
            <a:r>
              <a:rPr lang="en-US" dirty="0" smtClean="0"/>
              <a:t> in </a:t>
            </a:r>
            <a:r>
              <a:rPr lang="en-US" dirty="0" err="1" smtClean="0"/>
              <a:t>Betrieb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Fundamentale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endParaRPr lang="en-US" dirty="0" smtClean="0"/>
          </a:p>
          <a:p>
            <a:pPr lvl="1"/>
            <a:r>
              <a:rPr lang="en-US" dirty="0" smtClean="0"/>
              <a:t>Was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grundlegenden</a:t>
            </a:r>
            <a:r>
              <a:rPr lang="en-US" dirty="0" smtClean="0"/>
              <a:t> </a:t>
            </a:r>
            <a:r>
              <a:rPr lang="en-US" dirty="0" err="1" smtClean="0"/>
              <a:t>Bausteine</a:t>
            </a:r>
            <a:r>
              <a:rPr lang="en-US" dirty="0" smtClean="0"/>
              <a:t> der </a:t>
            </a:r>
            <a:r>
              <a:rPr lang="en-US" dirty="0" err="1" smtClean="0"/>
              <a:t>Materie</a:t>
            </a:r>
            <a:r>
              <a:rPr lang="en-US" dirty="0" smtClean="0"/>
              <a:t>?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Quarktheorie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(1964)</a:t>
            </a:r>
          </a:p>
          <a:p>
            <a:pPr lvl="1"/>
            <a:r>
              <a:rPr lang="en-US" dirty="0" err="1" smtClean="0">
                <a:sym typeface="Wingdings"/>
              </a:rPr>
              <a:t>Welche</a:t>
            </a:r>
            <a:r>
              <a:rPr lang="en-US" dirty="0" smtClean="0">
                <a:sym typeface="Wingdings"/>
              </a:rPr>
              <a:t> Kr</a:t>
            </a:r>
            <a:r>
              <a:rPr lang="de-DE" dirty="0" err="1" smtClean="0">
                <a:sym typeface="Wingdings"/>
              </a:rPr>
              <a:t>äfte</a:t>
            </a:r>
            <a:r>
              <a:rPr lang="de-DE" dirty="0" smtClean="0">
                <a:sym typeface="Wingdings"/>
              </a:rPr>
              <a:t> wirken zwischen den Materieteilchen</a:t>
            </a:r>
            <a:r>
              <a:rPr lang="en-US" dirty="0" smtClean="0">
                <a:sym typeface="Wingdings"/>
              </a:rPr>
              <a:t>?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Standardmodell</a:t>
            </a:r>
            <a:endParaRPr lang="en-US" dirty="0" smtClean="0"/>
          </a:p>
          <a:p>
            <a:pPr lvl="1"/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erhalten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(</a:t>
            </a:r>
            <a:r>
              <a:rPr lang="en-US" dirty="0" err="1" smtClean="0"/>
              <a:t>verschiedene</a:t>
            </a:r>
            <a:r>
              <a:rPr lang="en-US" dirty="0" smtClean="0"/>
              <a:t>) Masse? </a:t>
            </a:r>
            <a:r>
              <a:rPr lang="en-US" dirty="0" smtClean="0">
                <a:sym typeface="Wingdings" panose="05000000000000000000" pitchFamily="2" charset="2"/>
              </a:rPr>
              <a:t> Higgs (1964/2012)</a:t>
            </a:r>
            <a:endParaRPr lang="en-US" dirty="0"/>
          </a:p>
        </p:txBody>
      </p:sp>
      <p:pic>
        <p:nvPicPr>
          <p:cNvPr id="4" name="Picture 3" descr="00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2478584"/>
            <a:ext cx="4824536" cy="2988100"/>
          </a:xfrm>
          <a:prstGeom prst="rect">
            <a:avLst/>
          </a:prstGeom>
        </p:spPr>
      </p:pic>
      <p:pic>
        <p:nvPicPr>
          <p:cNvPr id="5" name="Picture 4" descr="mzl.pkfqolmt.480x480-7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1" y="2110153"/>
            <a:ext cx="2664295" cy="38299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880072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04408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84872" y="3635821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1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Standardmodell</a:t>
            </a:r>
            <a:r>
              <a:rPr lang="en-US" dirty="0" smtClean="0"/>
              <a:t> Higgs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Signalstärken</a:t>
            </a:r>
            <a:r>
              <a:rPr lang="en-US" dirty="0" smtClean="0"/>
              <a:t> </a:t>
            </a:r>
            <a:r>
              <a:rPr lang="en-US" dirty="0" smtClean="0"/>
              <a:t>der </a:t>
            </a:r>
            <a:r>
              <a:rPr lang="en-US" dirty="0" err="1" smtClean="0"/>
              <a:t>gemessenen</a:t>
            </a:r>
            <a:r>
              <a:rPr lang="en-US" dirty="0" smtClean="0"/>
              <a:t> </a:t>
            </a:r>
            <a:r>
              <a:rPr lang="en-US" dirty="0" err="1" smtClean="0"/>
              <a:t>Zerfallskanäle</a:t>
            </a:r>
            <a:r>
              <a:rPr lang="en-US" dirty="0" smtClean="0"/>
              <a:t> </a:t>
            </a:r>
            <a:r>
              <a:rPr lang="en-US" dirty="0" err="1" smtClean="0"/>
              <a:t>passen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Vorhersage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Standardmodell</a:t>
            </a:r>
            <a:r>
              <a:rPr lang="en-US" dirty="0" smtClean="0">
                <a:solidFill>
                  <a:srgbClr val="FF0000"/>
                </a:solidFill>
              </a:rPr>
              <a:t> Higgs</a:t>
            </a:r>
            <a:r>
              <a:rPr lang="en-US" dirty="0" smtClean="0"/>
              <a:t> (</a:t>
            </a: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100% </a:t>
            </a:r>
            <a:r>
              <a:rPr lang="en-US" dirty="0" err="1" smtClean="0"/>
              <a:t>sicher</a:t>
            </a:r>
            <a:r>
              <a:rPr lang="en-US" dirty="0" smtClean="0"/>
              <a:t>), Masse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konsistent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ATLAS und CMS</a:t>
            </a:r>
          </a:p>
          <a:p>
            <a:pPr lvl="1"/>
            <a:r>
              <a:rPr lang="en-US" dirty="0" smtClean="0"/>
              <a:t>ATLAS:   σ/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SM</a:t>
            </a:r>
            <a:r>
              <a:rPr lang="en-US" dirty="0" smtClean="0"/>
              <a:t> = </a:t>
            </a:r>
            <a:r>
              <a:rPr lang="en-US" dirty="0" smtClean="0"/>
              <a:t>1.23 </a:t>
            </a:r>
            <a:r>
              <a:rPr lang="en-US" dirty="0" smtClean="0"/>
              <a:t>± </a:t>
            </a:r>
            <a:r>
              <a:rPr lang="en-US" dirty="0" smtClean="0"/>
              <a:t>0.18, 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= </a:t>
            </a:r>
            <a:r>
              <a:rPr lang="en-US" dirty="0" smtClean="0"/>
              <a:t>125.36 </a:t>
            </a:r>
            <a:r>
              <a:rPr lang="en-US" dirty="0"/>
              <a:t>± </a:t>
            </a:r>
            <a:r>
              <a:rPr lang="en-US" dirty="0" smtClean="0"/>
              <a:t>0.37 </a:t>
            </a:r>
            <a:r>
              <a:rPr lang="en-US" dirty="0"/>
              <a:t>(stat.) ± </a:t>
            </a:r>
            <a:r>
              <a:rPr lang="en-US" dirty="0" smtClean="0"/>
              <a:t>0.18 </a:t>
            </a:r>
            <a:r>
              <a:rPr lang="en-US" dirty="0"/>
              <a:t>(sys.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   CMS:   σ</a:t>
            </a:r>
            <a:r>
              <a:rPr lang="en-US" dirty="0"/>
              <a:t>/</a:t>
            </a:r>
            <a:r>
              <a:rPr lang="en-US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= </a:t>
            </a:r>
            <a:r>
              <a:rPr lang="en-US" dirty="0" smtClean="0"/>
              <a:t>1.00 </a:t>
            </a:r>
            <a:r>
              <a:rPr lang="en-US" dirty="0"/>
              <a:t>± </a:t>
            </a:r>
            <a:r>
              <a:rPr lang="en-US" dirty="0" smtClean="0"/>
              <a:t>0.13, 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= 125.03 ± 0.27 (stat.) ± 0.15 (sys.)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199" y="3347788"/>
            <a:ext cx="4051585" cy="38872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4" y="3347789"/>
            <a:ext cx="3012560" cy="387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88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Spin und Parität?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Spin</a:t>
            </a:r>
            <a:r>
              <a:rPr lang="en-US" dirty="0" smtClean="0"/>
              <a:t> = </a:t>
            </a:r>
            <a:r>
              <a:rPr lang="en-US" dirty="0" err="1" smtClean="0"/>
              <a:t>Eigendrehimpuls</a:t>
            </a:r>
            <a:r>
              <a:rPr lang="en-US" dirty="0" smtClean="0"/>
              <a:t> (in </a:t>
            </a:r>
            <a:r>
              <a:rPr lang="en-US" dirty="0" err="1" smtClean="0"/>
              <a:t>Einheiten</a:t>
            </a:r>
            <a:r>
              <a:rPr lang="en-US" dirty="0" smtClean="0"/>
              <a:t> von             )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Parit</a:t>
            </a:r>
            <a:r>
              <a:rPr lang="de-DE" dirty="0" err="1" smtClean="0">
                <a:solidFill>
                  <a:srgbClr val="FF0000"/>
                </a:solidFill>
              </a:rPr>
              <a:t>ät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/>
              <a:t>= Verhalten der Wellenfunktion bei Spiegelung</a:t>
            </a:r>
          </a:p>
          <a:p>
            <a:pPr lvl="2"/>
            <a:r>
              <a:rPr lang="de-DE" dirty="0" smtClean="0">
                <a:solidFill>
                  <a:schemeClr val="accent2"/>
                </a:solidFill>
              </a:rPr>
              <a:t>echter Skalar = “+“</a:t>
            </a:r>
            <a:r>
              <a:rPr lang="en-US" dirty="0" smtClean="0">
                <a:solidFill>
                  <a:schemeClr val="accent2"/>
                </a:solidFill>
              </a:rPr>
              <a:t>;</a:t>
            </a:r>
            <a:r>
              <a:rPr lang="de-DE" dirty="0" smtClean="0">
                <a:solidFill>
                  <a:schemeClr val="accent2"/>
                </a:solidFill>
              </a:rPr>
              <a:t> Pseudoskalar = “–“</a:t>
            </a:r>
            <a:r>
              <a:rPr lang="de-DE" dirty="0" smtClean="0"/>
              <a:t>, z.B. Skalarprodukt aus 3 Vektoren:</a:t>
            </a:r>
            <a:endParaRPr lang="en-US" dirty="0" smtClean="0"/>
          </a:p>
          <a:p>
            <a:r>
              <a:rPr lang="en-US" dirty="0" err="1" smtClean="0"/>
              <a:t>Neues</a:t>
            </a:r>
            <a:r>
              <a:rPr lang="en-US" dirty="0" smtClean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zerfällt</a:t>
            </a:r>
            <a:r>
              <a:rPr lang="en-US" dirty="0"/>
              <a:t> in </a:t>
            </a:r>
            <a:r>
              <a:rPr lang="en-US" dirty="0" err="1"/>
              <a:t>Photonen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Spin muss 0 </a:t>
            </a:r>
            <a:r>
              <a:rPr lang="en-US" dirty="0" err="1"/>
              <a:t>oder</a:t>
            </a:r>
            <a:r>
              <a:rPr lang="en-US" dirty="0"/>
              <a:t> 2 </a:t>
            </a:r>
            <a:r>
              <a:rPr lang="en-US" dirty="0" err="1"/>
              <a:t>sein</a:t>
            </a:r>
            <a:endParaRPr lang="en-US" dirty="0"/>
          </a:p>
          <a:p>
            <a:pPr lvl="1"/>
            <a:r>
              <a:rPr lang="en-US" dirty="0" err="1" smtClean="0"/>
              <a:t>möglich</a:t>
            </a:r>
            <a:r>
              <a:rPr lang="en-US" dirty="0" smtClean="0"/>
              <a:t>:  </a:t>
            </a:r>
            <a:r>
              <a:rPr lang="en-US" dirty="0"/>
              <a:t>0</a:t>
            </a:r>
            <a:r>
              <a:rPr lang="en-US" baseline="30000" dirty="0"/>
              <a:t>-</a:t>
            </a:r>
            <a:r>
              <a:rPr lang="en-US" dirty="0"/>
              <a:t>, 0</a:t>
            </a:r>
            <a:r>
              <a:rPr lang="en-US" baseline="30000" dirty="0"/>
              <a:t>+</a:t>
            </a:r>
            <a:r>
              <a:rPr lang="en-US" dirty="0"/>
              <a:t>, 2</a:t>
            </a:r>
            <a:r>
              <a:rPr lang="en-US" baseline="30000" dirty="0"/>
              <a:t>-</a:t>
            </a:r>
            <a:r>
              <a:rPr lang="en-US" dirty="0"/>
              <a:t>, 2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smtClean="0"/>
              <a:t>(+ </a:t>
            </a:r>
            <a:r>
              <a:rPr lang="en-US" dirty="0" err="1"/>
              <a:t>oder</a:t>
            </a:r>
            <a:r>
              <a:rPr lang="en-US" dirty="0"/>
              <a:t> – </a:t>
            </a:r>
            <a:r>
              <a:rPr lang="en-US" dirty="0" err="1"/>
              <a:t>entspricht</a:t>
            </a:r>
            <a:r>
              <a:rPr lang="en-US" dirty="0"/>
              <a:t> </a:t>
            </a:r>
            <a:r>
              <a:rPr lang="en-US" dirty="0" err="1" smtClean="0"/>
              <a:t>Parit</a:t>
            </a:r>
            <a:r>
              <a:rPr lang="de-DE" dirty="0" err="1"/>
              <a:t>ät</a:t>
            </a:r>
            <a:r>
              <a:rPr lang="de-DE" dirty="0"/>
              <a:t>)</a:t>
            </a:r>
            <a:endParaRPr lang="en-US" baseline="30000" dirty="0"/>
          </a:p>
          <a:p>
            <a:pPr lvl="1"/>
            <a:r>
              <a:rPr lang="en-US" dirty="0" err="1"/>
              <a:t>Messung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Winkelverteilungen</a:t>
            </a:r>
            <a:r>
              <a:rPr lang="en-US" dirty="0"/>
              <a:t> der </a:t>
            </a:r>
            <a:r>
              <a:rPr lang="en-US" dirty="0" err="1" smtClean="0"/>
              <a:t>Zerf</a:t>
            </a:r>
            <a:r>
              <a:rPr lang="de-DE" dirty="0" err="1" smtClean="0"/>
              <a:t>allsprodukte</a:t>
            </a:r>
            <a:endParaRPr lang="de-DE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7864" y="3889054"/>
            <a:ext cx="3263526" cy="313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953" y="3851845"/>
            <a:ext cx="3177647" cy="313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0" y="1998000"/>
            <a:ext cx="864096" cy="387160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632" y="3131765"/>
            <a:ext cx="17642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31" y="1062000"/>
            <a:ext cx="722389" cy="537592"/>
          </a:xfrm>
          <a:prstGeom prst="rect">
            <a:avLst/>
          </a:prstGeom>
        </p:spPr>
      </p:pic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503808" y="6984193"/>
            <a:ext cx="453650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  <a:ex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Erwartung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für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2</a:t>
            </a:r>
            <a:r>
              <a:rPr lang="en-US" sz="1200" b="1" baseline="30000" dirty="0" smtClean="0">
                <a:solidFill>
                  <a:srgbClr val="FF0000"/>
                </a:solidFill>
                <a:latin typeface="Luxi Sans" charset="0"/>
              </a:rPr>
              <a:t>+ 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  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                  </a:t>
            </a:r>
            <a:r>
              <a:rPr lang="en-US" sz="1200" b="1" dirty="0" err="1" smtClean="0">
                <a:solidFill>
                  <a:schemeClr val="tx1"/>
                </a:solidFill>
                <a:latin typeface="Luxi Sans" charset="0"/>
              </a:rPr>
              <a:t>Messung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        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Erwartung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für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0</a:t>
            </a:r>
            <a:r>
              <a:rPr lang="en-US" sz="1200" b="1" baseline="30000" dirty="0" smtClean="0">
                <a:solidFill>
                  <a:schemeClr val="accent2"/>
                </a:solidFill>
                <a:latin typeface="Luxi Sans" charset="0"/>
              </a:rPr>
              <a:t>+  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 </a:t>
            </a:r>
            <a:endParaRPr lang="en-US" sz="1200" b="1" dirty="0">
              <a:solidFill>
                <a:schemeClr val="accent2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endParaRPr 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655936" y="6372125"/>
            <a:ext cx="576064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3384128" y="6372125"/>
            <a:ext cx="432048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160800" y="6588149"/>
            <a:ext cx="0" cy="39483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444188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</a:t>
            </a:r>
            <a:r>
              <a:rPr lang="en-US" dirty="0"/>
              <a:t> </a:t>
            </a:r>
            <a:r>
              <a:rPr lang="en-US" dirty="0" smtClean="0"/>
              <a:t>und </a:t>
            </a:r>
            <a:r>
              <a:rPr lang="en-US" dirty="0" err="1" smtClean="0"/>
              <a:t>Massenerzeugung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189038"/>
            <a:ext cx="4657478" cy="5942012"/>
          </a:xfrm>
        </p:spPr>
        <p:txBody>
          <a:bodyPr/>
          <a:lstStyle/>
          <a:p>
            <a:r>
              <a:rPr lang="en-US" dirty="0" err="1" smtClean="0"/>
              <a:t>Erwartung</a:t>
            </a:r>
            <a:r>
              <a:rPr lang="en-US" dirty="0" smtClean="0"/>
              <a:t>:</a:t>
            </a:r>
            <a:endParaRPr lang="en-US" dirty="0"/>
          </a:p>
          <a:p>
            <a:pPr marL="500063" lvl="1" indent="0">
              <a:buNone/>
            </a:pPr>
            <a:r>
              <a:rPr lang="en-US" dirty="0" err="1" smtClean="0"/>
              <a:t>Wenn</a:t>
            </a:r>
            <a:r>
              <a:rPr lang="en-US" dirty="0" smtClean="0"/>
              <a:t> Higgs-</a:t>
            </a:r>
            <a:r>
              <a:rPr lang="en-US" dirty="0" err="1" smtClean="0"/>
              <a:t>Mechanismus</a:t>
            </a:r>
            <a:r>
              <a:rPr lang="en-US" dirty="0" smtClean="0"/>
              <a:t> </a:t>
            </a:r>
            <a:r>
              <a:rPr lang="en-US" dirty="0" err="1" smtClean="0"/>
              <a:t>verantwortlich</a:t>
            </a:r>
            <a:r>
              <a:rPr lang="en-US" dirty="0" smtClean="0"/>
              <a:t> f</a:t>
            </a:r>
            <a:r>
              <a:rPr lang="de-DE" dirty="0" err="1" smtClean="0"/>
              <a:t>ür</a:t>
            </a:r>
            <a:r>
              <a:rPr lang="de-DE" dirty="0" smtClean="0"/>
              <a:t> die Erzeugung der Masse</a:t>
            </a:r>
          </a:p>
          <a:p>
            <a:pPr marL="500063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Kopplungsstärke </a:t>
            </a:r>
            <a:r>
              <a:rPr lang="de-DE" dirty="0" smtClean="0">
                <a:sym typeface="Symbol"/>
              </a:rPr>
              <a:t> des Higgs-Potentials </a:t>
            </a:r>
            <a:r>
              <a:rPr lang="de-DE" dirty="0" smtClean="0"/>
              <a:t>proportional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entsprechenden</a:t>
            </a:r>
            <a:r>
              <a:rPr lang="en-US" dirty="0" smtClean="0"/>
              <a:t> </a:t>
            </a:r>
            <a:r>
              <a:rPr lang="en-US" dirty="0" err="1" smtClean="0"/>
              <a:t>Teilchenmasse</a:t>
            </a:r>
            <a:r>
              <a:rPr lang="en-US" dirty="0" smtClean="0"/>
              <a:t> </a:t>
            </a:r>
            <a:r>
              <a:rPr lang="en-US" i="1" dirty="0" smtClean="0"/>
              <a:t>M</a:t>
            </a:r>
            <a:endParaRPr lang="en-US" i="1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r>
              <a:rPr lang="de-DE" sz="2800" dirty="0" smtClean="0">
                <a:solidFill>
                  <a:srgbClr val="FF0000"/>
                </a:solidFill>
                <a:sym typeface="Symbol"/>
              </a:rPr>
              <a:t> </a:t>
            </a:r>
            <a:r>
              <a:rPr lang="de-DE" dirty="0" smtClean="0">
                <a:solidFill>
                  <a:srgbClr val="FF0000"/>
                </a:solidFill>
                <a:sym typeface="Symbol"/>
              </a:rPr>
              <a:t>  </a:t>
            </a:r>
            <a:r>
              <a:rPr lang="de-DE" i="1" dirty="0" smtClean="0">
                <a:solidFill>
                  <a:srgbClr val="FF0000"/>
                </a:solidFill>
                <a:sym typeface="Symbol"/>
              </a:rPr>
              <a:t>M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Je gr</a:t>
            </a:r>
            <a:r>
              <a:rPr lang="de-DE" dirty="0" err="1" smtClean="0"/>
              <a:t>ößer</a:t>
            </a:r>
            <a:r>
              <a:rPr lang="de-DE" dirty="0" smtClean="0"/>
              <a:t> die Masse, je stärker die Kopplung an das Higgs-Feld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40" y="1619597"/>
            <a:ext cx="4731107" cy="4539193"/>
          </a:xfrm>
          <a:prstGeom prst="rect">
            <a:avLst/>
          </a:prstGeom>
        </p:spPr>
      </p:pic>
      <p:sp>
        <p:nvSpPr>
          <p:cNvPr id="8" name="object 4"/>
          <p:cNvSpPr/>
          <p:nvPr/>
        </p:nvSpPr>
        <p:spPr>
          <a:xfrm>
            <a:off x="1056937" y="3850963"/>
            <a:ext cx="3191287" cy="7209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"/>
          <p:cNvSpPr>
            <a:spLocks noChangeAspect="1"/>
          </p:cNvSpPr>
          <p:nvPr/>
        </p:nvSpPr>
        <p:spPr>
          <a:xfrm>
            <a:off x="5076132" y="3059757"/>
            <a:ext cx="468236" cy="432048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7"/>
          <p:cNvSpPr>
            <a:spLocks noChangeAspect="1"/>
          </p:cNvSpPr>
          <p:nvPr/>
        </p:nvSpPr>
        <p:spPr>
          <a:xfrm>
            <a:off x="3456136" y="3995861"/>
            <a:ext cx="288032" cy="432048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1029" name="Picture 5" descr="D:\Profiles\hausch\AppData\Local\Microsoft\Windows\Temporary Internet Files\Content.IE5\21NF2TBH\MC90043253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024" y="6158790"/>
            <a:ext cx="625371" cy="4293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0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Higgs: Stand der </a:t>
            </a:r>
            <a:r>
              <a:rPr lang="en-US" dirty="0" err="1" smtClean="0"/>
              <a:t>Erkenntnisse</a:t>
            </a:r>
            <a:r>
              <a:rPr lang="en-US" dirty="0"/>
              <a:t> </a:t>
            </a:r>
            <a:r>
              <a:rPr lang="en-US" dirty="0" smtClean="0"/>
              <a:t>(2014)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4909690" cy="5942012"/>
          </a:xfrm>
        </p:spPr>
        <p:txBody>
          <a:bodyPr/>
          <a:lstStyle/>
          <a:p>
            <a:r>
              <a:rPr lang="en-US" dirty="0" err="1" smtClean="0"/>
              <a:t>Entdeckung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neuen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Teilchens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Juli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2012</a:t>
            </a:r>
          </a:p>
          <a:p>
            <a:pPr lvl="1"/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ein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oson </a:t>
            </a:r>
            <a:r>
              <a:rPr lang="en-US" dirty="0" smtClean="0"/>
              <a:t>(Spin 0 </a:t>
            </a:r>
            <a:r>
              <a:rPr lang="en-US" dirty="0" err="1" smtClean="0"/>
              <a:t>oder</a:t>
            </a:r>
            <a:r>
              <a:rPr lang="en-US" dirty="0" smtClean="0"/>
              <a:t> 2)</a:t>
            </a:r>
          </a:p>
          <a:p>
            <a:pPr lvl="1"/>
            <a:r>
              <a:rPr lang="en-US" dirty="0" err="1" smtClean="0"/>
              <a:t>Damals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klar</a:t>
            </a:r>
            <a:r>
              <a:rPr lang="en-US" dirty="0" smtClean="0"/>
              <a:t>: </a:t>
            </a:r>
            <a:r>
              <a:rPr lang="en-US" dirty="0" err="1" smtClean="0"/>
              <a:t>ein</a:t>
            </a:r>
            <a:r>
              <a:rPr lang="en-US" dirty="0" smtClean="0"/>
              <a:t> Higgs?</a:t>
            </a:r>
            <a:endParaRPr lang="en-US" dirty="0"/>
          </a:p>
          <a:p>
            <a:r>
              <a:rPr lang="en-US" dirty="0" err="1" smtClean="0"/>
              <a:t>Klar</a:t>
            </a:r>
            <a:r>
              <a:rPr lang="en-US" dirty="0" smtClean="0"/>
              <a:t> </a:t>
            </a:r>
            <a:r>
              <a:rPr lang="en-US" dirty="0" err="1" smtClean="0"/>
              <a:t>seit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März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2013</a:t>
            </a:r>
          </a:p>
          <a:p>
            <a:pPr lvl="1"/>
            <a:r>
              <a:rPr lang="en-US" dirty="0" err="1" smtClean="0"/>
              <a:t>Ja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ein</a:t>
            </a:r>
            <a:r>
              <a:rPr lang="en-US" dirty="0" smtClean="0">
                <a:solidFill>
                  <a:srgbClr val="FF0000"/>
                </a:solidFill>
              </a:rPr>
              <a:t> Higgs Boson</a:t>
            </a:r>
          </a:p>
          <a:p>
            <a:pPr lvl="2"/>
            <a:r>
              <a:rPr lang="en-US" dirty="0" smtClean="0"/>
              <a:t>Spin 0 (</a:t>
            </a:r>
            <a:r>
              <a:rPr lang="en-US" dirty="0" err="1" smtClean="0"/>
              <a:t>konsistent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Higgs)</a:t>
            </a:r>
          </a:p>
          <a:p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klar</a:t>
            </a:r>
            <a:r>
              <a:rPr lang="en-US" dirty="0" smtClean="0"/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wird</a:t>
            </a:r>
            <a:r>
              <a:rPr lang="en-US" sz="1200" dirty="0" smtClean="0"/>
              <a:t> </a:t>
            </a:r>
            <a:r>
              <a:rPr lang="en-US" sz="1200" dirty="0" err="1" smtClean="0"/>
              <a:t>noch</a:t>
            </a:r>
            <a:r>
              <a:rPr lang="en-US" sz="1200" dirty="0" smtClean="0"/>
              <a:t> </a:t>
            </a:r>
            <a:r>
              <a:rPr lang="en-US" sz="1200" dirty="0" err="1" smtClean="0"/>
              <a:t>Jahre</a:t>
            </a:r>
            <a:r>
              <a:rPr lang="en-US" sz="1200" dirty="0" smtClean="0"/>
              <a:t> </a:t>
            </a:r>
            <a:r>
              <a:rPr lang="en-US" sz="1200" dirty="0" err="1" smtClean="0"/>
              <a:t>dauern</a:t>
            </a:r>
            <a:r>
              <a:rPr lang="en-US" sz="1200" dirty="0" smtClean="0"/>
              <a:t>…)</a:t>
            </a:r>
            <a:endParaRPr lang="en-US" sz="1200" dirty="0"/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Welche</a:t>
            </a:r>
            <a:r>
              <a:rPr lang="en-US" dirty="0" smtClean="0">
                <a:solidFill>
                  <a:srgbClr val="FF0000"/>
                </a:solidFill>
              </a:rPr>
              <a:t> Art Higgs Boson?</a:t>
            </a:r>
          </a:p>
          <a:p>
            <a:pPr lvl="2"/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Standardmodell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Higgs</a:t>
            </a:r>
            <a:r>
              <a:rPr lang="en-US" dirty="0" smtClean="0"/>
              <a:t>?</a:t>
            </a:r>
          </a:p>
          <a:p>
            <a:pPr lvl="3"/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Higgs </a:t>
            </a:r>
            <a:r>
              <a:rPr lang="en-US" dirty="0" err="1" smtClean="0"/>
              <a:t>Teilchen</a:t>
            </a:r>
            <a:r>
              <a:rPr lang="en-US" dirty="0" smtClean="0"/>
              <a:t>,   </a:t>
            </a:r>
            <a:r>
              <a:rPr lang="en-US" dirty="0" smtClean="0">
                <a:solidFill>
                  <a:srgbClr val="FF0000"/>
                </a:solidFill>
              </a:rPr>
              <a:t>DAS </a:t>
            </a:r>
            <a:r>
              <a:rPr lang="en-US" dirty="0" smtClean="0">
                <a:solidFill>
                  <a:srgbClr val="000090"/>
                </a:solidFill>
              </a:rPr>
              <a:t>“Peter Higgs” Boson</a:t>
            </a:r>
            <a:endParaRPr lang="en-US" dirty="0">
              <a:solidFill>
                <a:srgbClr val="000090"/>
              </a:solidFill>
            </a:endParaRPr>
          </a:p>
          <a:p>
            <a:pPr lvl="2"/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SUSY</a:t>
            </a:r>
            <a:r>
              <a:rPr lang="en-US" dirty="0" smtClean="0">
                <a:solidFill>
                  <a:srgbClr val="000090"/>
                </a:solidFill>
              </a:rPr>
              <a:t> Higgs</a:t>
            </a:r>
            <a:r>
              <a:rPr lang="en-US" dirty="0" smtClean="0"/>
              <a:t>?</a:t>
            </a:r>
            <a:endParaRPr lang="en-US" dirty="0"/>
          </a:p>
          <a:p>
            <a:pPr marL="935037" lvl="3" indent="0"/>
            <a:r>
              <a:rPr lang="en-US" dirty="0" smtClean="0"/>
              <a:t>	</a:t>
            </a: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sollte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mindestens</a:t>
            </a:r>
            <a:r>
              <a:rPr lang="en-US" dirty="0" smtClean="0"/>
              <a:t> 5 </a:t>
            </a:r>
            <a:r>
              <a:rPr lang="en-US" dirty="0" err="1" smtClean="0"/>
              <a:t>verschiedene</a:t>
            </a:r>
            <a:r>
              <a:rPr lang="en-US" dirty="0" smtClean="0"/>
              <a:t> 	Higgs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geben</a:t>
            </a:r>
            <a:endParaRPr lang="en-US" dirty="0" smtClean="0"/>
          </a:p>
          <a:p>
            <a:pPr marL="647700" lvl="2" indent="0">
              <a:buNone/>
            </a:pPr>
            <a:r>
              <a:rPr lang="en-US" dirty="0" err="1" smtClean="0"/>
              <a:t>vielleicht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gerade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das </a:t>
            </a:r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gefunden</a:t>
            </a:r>
            <a:r>
              <a:rPr lang="en-US" dirty="0" smtClean="0"/>
              <a:t> und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kommen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6" y="899517"/>
            <a:ext cx="4684836" cy="633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0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912" y="971525"/>
            <a:ext cx="1773936" cy="17739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37415" cy="912812"/>
          </a:xfrm>
        </p:spPr>
        <p:txBody>
          <a:bodyPr/>
          <a:lstStyle/>
          <a:p>
            <a:r>
              <a:rPr lang="en-US" dirty="0" err="1" smtClean="0"/>
              <a:t>Nobelpreis</a:t>
            </a:r>
            <a:r>
              <a:rPr lang="en-US" dirty="0" smtClean="0"/>
              <a:t> f</a:t>
            </a:r>
            <a:r>
              <a:rPr lang="de-DE" dirty="0" err="1" smtClean="0"/>
              <a:t>ür</a:t>
            </a:r>
            <a:r>
              <a:rPr lang="de-DE" dirty="0" smtClean="0"/>
              <a:t> Englert und </a:t>
            </a:r>
            <a:r>
              <a:rPr lang="de-DE" dirty="0" err="1" smtClean="0"/>
              <a:t>Higgs</a:t>
            </a:r>
            <a:r>
              <a:rPr lang="de-DE" dirty="0" smtClean="0"/>
              <a:t> 2013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4" y="2051645"/>
            <a:ext cx="6010503" cy="338437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4445824"/>
            <a:ext cx="2438400" cy="2438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5145533"/>
            <a:ext cx="3073555" cy="17306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1800" y="971525"/>
            <a:ext cx="7877478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“…for </a:t>
            </a:r>
            <a:r>
              <a:rPr lang="en-US" sz="1600" dirty="0">
                <a:solidFill>
                  <a:schemeClr val="accent6"/>
                </a:solidFill>
              </a:rPr>
              <a:t>the theoretical discovery of a mechanism that </a:t>
            </a:r>
            <a:r>
              <a:rPr lang="en-US" sz="1600" dirty="0" smtClean="0">
                <a:solidFill>
                  <a:schemeClr val="accent6"/>
                </a:solidFill>
              </a:rPr>
              <a:t>contributes to </a:t>
            </a:r>
            <a:r>
              <a:rPr lang="en-US" sz="1600" dirty="0">
                <a:solidFill>
                  <a:schemeClr val="accent6"/>
                </a:solidFill>
              </a:rPr>
              <a:t>our </a:t>
            </a:r>
            <a:r>
              <a:rPr lang="en-US" sz="1600" dirty="0" smtClean="0">
                <a:solidFill>
                  <a:schemeClr val="accent6"/>
                </a:solidFill>
              </a:rPr>
              <a:t>understanding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of </a:t>
            </a:r>
            <a:r>
              <a:rPr lang="en-US" sz="1600" dirty="0">
                <a:solidFill>
                  <a:schemeClr val="accent6"/>
                </a:solidFill>
              </a:rPr>
              <a:t>the origin of mass of subatomic </a:t>
            </a:r>
            <a:r>
              <a:rPr lang="en-US" sz="1600" dirty="0" smtClean="0">
                <a:solidFill>
                  <a:schemeClr val="accent6"/>
                </a:solidFill>
              </a:rPr>
              <a:t>particles, and </a:t>
            </a:r>
            <a:r>
              <a:rPr lang="en-US" sz="1600" dirty="0">
                <a:solidFill>
                  <a:schemeClr val="accent6"/>
                </a:solidFill>
              </a:rPr>
              <a:t>which recently was </a:t>
            </a:r>
            <a:r>
              <a:rPr lang="en-US" sz="1600" dirty="0" smtClean="0">
                <a:solidFill>
                  <a:schemeClr val="accent6"/>
                </a:solidFill>
              </a:rPr>
              <a:t>confirmed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through </a:t>
            </a:r>
            <a:r>
              <a:rPr lang="en-US" sz="1600" b="1" dirty="0">
                <a:solidFill>
                  <a:schemeClr val="accent6"/>
                </a:solidFill>
              </a:rPr>
              <a:t>the discovery of </a:t>
            </a:r>
            <a:r>
              <a:rPr lang="en-US" sz="1600" b="1" dirty="0" smtClean="0">
                <a:solidFill>
                  <a:schemeClr val="accent6"/>
                </a:solidFill>
              </a:rPr>
              <a:t>the predicted </a:t>
            </a:r>
            <a:r>
              <a:rPr lang="en-US" sz="1600" b="1" dirty="0">
                <a:solidFill>
                  <a:schemeClr val="accent6"/>
                </a:solidFill>
              </a:rPr>
              <a:t>fundamental </a:t>
            </a:r>
            <a:r>
              <a:rPr lang="en-US" sz="1600" b="1" dirty="0" smtClean="0">
                <a:solidFill>
                  <a:schemeClr val="accent6"/>
                </a:solidFill>
              </a:rPr>
              <a:t>particle</a:t>
            </a:r>
            <a:r>
              <a:rPr lang="en-US" sz="1600" dirty="0" smtClean="0">
                <a:solidFill>
                  <a:schemeClr val="accent6"/>
                </a:solidFill>
              </a:rPr>
              <a:t>,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b="1" dirty="0" smtClean="0">
                <a:solidFill>
                  <a:schemeClr val="accent6"/>
                </a:solidFill>
              </a:rPr>
              <a:t>by </a:t>
            </a:r>
            <a:r>
              <a:rPr lang="en-US" sz="1600" b="1" dirty="0">
                <a:solidFill>
                  <a:schemeClr val="accent6"/>
                </a:solidFill>
              </a:rPr>
              <a:t>the ATLAS and CMS experiments at CERN’s Large Hadron </a:t>
            </a:r>
            <a:r>
              <a:rPr lang="en-US" sz="1600" b="1" dirty="0" smtClean="0">
                <a:solidFill>
                  <a:schemeClr val="accent6"/>
                </a:solidFill>
              </a:rPr>
              <a:t>Collider.</a:t>
            </a:r>
            <a:r>
              <a:rPr lang="en-US" sz="1600" dirty="0" smtClean="0">
                <a:solidFill>
                  <a:schemeClr val="accent6"/>
                </a:solidFill>
              </a:rPr>
              <a:t>”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15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 smtClean="0"/>
              <a:t>Standardmodell</a:t>
            </a:r>
            <a:r>
              <a:rPr lang="en-US" dirty="0" smtClean="0"/>
              <a:t> </a:t>
            </a:r>
            <a:r>
              <a:rPr lang="en-US" dirty="0" err="1" smtClean="0"/>
              <a:t>Teilchenentdeckungen</a:t>
            </a:r>
            <a:endParaRPr lang="en-US" dirty="0"/>
          </a:p>
        </p:txBody>
      </p:sp>
      <p:pic>
        <p:nvPicPr>
          <p:cNvPr id="3" name="Picture 2" descr="timelineofstandardmod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8" y="975121"/>
            <a:ext cx="7556500" cy="6261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1803" y="4139877"/>
            <a:ext cx="2066591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Ist</a:t>
            </a:r>
            <a:r>
              <a:rPr lang="en-US" b="1" dirty="0" smtClean="0">
                <a:solidFill>
                  <a:srgbClr val="0000FF"/>
                </a:solidFill>
              </a:rPr>
              <a:t> dies das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letzte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zu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err="1" smtClean="0">
                <a:solidFill>
                  <a:srgbClr val="0000FF"/>
                </a:solidFill>
              </a:rPr>
              <a:t>entdeckende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err="1" smtClean="0">
                <a:solidFill>
                  <a:srgbClr val="0000FF"/>
                </a:solidFill>
              </a:rPr>
              <a:t>Teilchen</a:t>
            </a:r>
            <a:r>
              <a:rPr lang="en-US" b="1" dirty="0" smtClean="0">
                <a:solidFill>
                  <a:srgbClr val="0000FF"/>
                </a:solidFill>
              </a:rPr>
              <a:t>?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Left Arrow 4"/>
          <p:cNvSpPr/>
          <p:nvPr/>
        </p:nvSpPr>
        <p:spPr bwMode="auto">
          <a:xfrm rot="17814641">
            <a:off x="7443640" y="6006011"/>
            <a:ext cx="1207091" cy="160569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Stabilität des Vakuums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Ist das Vakuum (</a:t>
            </a:r>
            <a:r>
              <a:rPr lang="en-US" dirty="0" smtClean="0"/>
              <a:t>= </a:t>
            </a:r>
            <a:r>
              <a:rPr lang="en-US" dirty="0" err="1" smtClean="0"/>
              <a:t>unser</a:t>
            </a:r>
            <a:r>
              <a:rPr lang="en-US" dirty="0" smtClean="0"/>
              <a:t> </a:t>
            </a:r>
            <a:r>
              <a:rPr lang="en-US" dirty="0" err="1" smtClean="0"/>
              <a:t>Universum</a:t>
            </a:r>
            <a:r>
              <a:rPr lang="en-US" dirty="0" smtClean="0"/>
              <a:t>) </a:t>
            </a:r>
            <a:r>
              <a:rPr lang="en-US" dirty="0" err="1" smtClean="0"/>
              <a:t>stabil</a:t>
            </a:r>
            <a:r>
              <a:rPr lang="en-US" dirty="0" smtClean="0"/>
              <a:t>?</a:t>
            </a:r>
          </a:p>
          <a:p>
            <a:pPr lvl="2"/>
            <a:r>
              <a:rPr lang="en-US" dirty="0" err="1" smtClean="0"/>
              <a:t>entspricht</a:t>
            </a:r>
            <a:r>
              <a:rPr lang="en-US" dirty="0" smtClean="0"/>
              <a:t> die </a:t>
            </a:r>
            <a:r>
              <a:rPr lang="en-US" dirty="0" err="1" smtClean="0"/>
              <a:t>Vakuumenergie</a:t>
            </a:r>
            <a:r>
              <a:rPr lang="en-US" dirty="0" smtClean="0"/>
              <a:t> (</a:t>
            </a:r>
            <a:r>
              <a:rPr lang="en-US" dirty="0" err="1" smtClean="0"/>
              <a:t>durch</a:t>
            </a:r>
            <a:r>
              <a:rPr lang="en-US" dirty="0" smtClean="0"/>
              <a:t> das Higgs-Feld)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lokalen</a:t>
            </a:r>
            <a:r>
              <a:rPr lang="en-US" dirty="0" smtClean="0"/>
              <a:t> Minimum des Higgs-Potentials?</a:t>
            </a:r>
          </a:p>
          <a:p>
            <a:pPr lvl="2"/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evtl</a:t>
            </a:r>
            <a:r>
              <a:rPr lang="en-US" dirty="0" smtClean="0"/>
              <a:t>.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Zustand</a:t>
            </a:r>
            <a:r>
              <a:rPr lang="en-US" dirty="0" smtClean="0"/>
              <a:t> </a:t>
            </a:r>
            <a:r>
              <a:rPr lang="en-US" dirty="0" err="1" smtClean="0"/>
              <a:t>geringerer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?</a:t>
            </a:r>
            <a:endParaRPr lang="en-US" dirty="0"/>
          </a:p>
          <a:p>
            <a:pPr lvl="2"/>
            <a:r>
              <a:rPr lang="en-US" dirty="0" err="1" smtClean="0"/>
              <a:t>könnte</a:t>
            </a:r>
            <a:r>
              <a:rPr lang="en-US" dirty="0" smtClean="0"/>
              <a:t> das </a:t>
            </a:r>
            <a:r>
              <a:rPr lang="en-US" dirty="0" err="1" smtClean="0"/>
              <a:t>Vakuum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diesem</a:t>
            </a:r>
            <a:r>
              <a:rPr lang="en-US" dirty="0" smtClean="0"/>
              <a:t> </a:t>
            </a:r>
            <a:r>
              <a:rPr lang="en-US" dirty="0" err="1" smtClean="0"/>
              <a:t>Zustand</a:t>
            </a:r>
            <a:r>
              <a:rPr lang="en-US" dirty="0" smtClean="0"/>
              <a:t> </a:t>
            </a:r>
            <a:r>
              <a:rPr lang="en-US" dirty="0" err="1" smtClean="0"/>
              <a:t>durchtunneln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</a:t>
            </a:r>
            <a:r>
              <a:rPr lang="de-DE" dirty="0" err="1" smtClean="0"/>
              <a:t>ängt</a:t>
            </a:r>
            <a:r>
              <a:rPr lang="de-DE" dirty="0" smtClean="0"/>
              <a:t> ab von Top- und Higgs-Masse</a:t>
            </a:r>
          </a:p>
          <a:p>
            <a:pPr lvl="1"/>
            <a:r>
              <a:rPr lang="de-DE" dirty="0" smtClean="0"/>
              <a:t>Vorläufiges Ergebnis: Das Vakuum ist </a:t>
            </a:r>
            <a:r>
              <a:rPr lang="de-DE" dirty="0" smtClean="0">
                <a:solidFill>
                  <a:srgbClr val="FF0000"/>
                </a:solidFill>
              </a:rPr>
              <a:t>meta-stabil</a:t>
            </a:r>
          </a:p>
          <a:p>
            <a:pPr lvl="2"/>
            <a:r>
              <a:rPr lang="de-DE" dirty="0" smtClean="0"/>
              <a:t>Aber: Durchtunnelzeit im Bereich von 10</a:t>
            </a:r>
            <a:r>
              <a:rPr lang="de-DE" baseline="30000" dirty="0" smtClean="0"/>
              <a:t>100</a:t>
            </a:r>
            <a:r>
              <a:rPr lang="de-DE" dirty="0" smtClean="0"/>
              <a:t> Jahren…</a:t>
            </a:r>
          </a:p>
        </p:txBody>
      </p:sp>
      <p:pic>
        <p:nvPicPr>
          <p:cNvPr id="4" name="Picture 1" descr="G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4139877"/>
            <a:ext cx="84963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200552" y="2145481"/>
            <a:ext cx="2664648" cy="1706364"/>
            <a:chOff x="7200552" y="2145481"/>
            <a:chExt cx="2664648" cy="1706364"/>
          </a:xfrm>
        </p:grpSpPr>
        <p:grpSp>
          <p:nvGrpSpPr>
            <p:cNvPr id="9" name="Group 8"/>
            <p:cNvGrpSpPr/>
            <p:nvPr/>
          </p:nvGrpSpPr>
          <p:grpSpPr>
            <a:xfrm>
              <a:off x="7200552" y="2145481"/>
              <a:ext cx="2664648" cy="1706364"/>
              <a:chOff x="7200552" y="2145481"/>
              <a:chExt cx="2664648" cy="1706364"/>
            </a:xfrm>
          </p:grpSpPr>
          <p:pic>
            <p:nvPicPr>
              <p:cNvPr id="5" name="Picture 4" descr="VacuumInstability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0552" y="2145481"/>
                <a:ext cx="2664648" cy="170636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7" name="Left Arrow 6"/>
              <p:cNvSpPr/>
              <p:nvPr/>
            </p:nvSpPr>
            <p:spPr bwMode="auto">
              <a:xfrm rot="10800000">
                <a:off x="8568704" y="2899187"/>
                <a:ext cx="324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Left Arrow 7"/>
              <p:cNvSpPr/>
              <p:nvPr/>
            </p:nvSpPr>
            <p:spPr bwMode="auto">
              <a:xfrm rot="14169843">
                <a:off x="9085885" y="3143788"/>
                <a:ext cx="360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Arc 10"/>
            <p:cNvSpPr>
              <a:spLocks noChangeAspect="1"/>
            </p:cNvSpPr>
            <p:nvPr/>
          </p:nvSpPr>
          <p:spPr bwMode="auto">
            <a:xfrm rot="900000">
              <a:off x="8495648" y="2146181"/>
              <a:ext cx="70134" cy="1423344"/>
            </a:xfrm>
            <a:prstGeom prst="arc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58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Jenseits</a:t>
            </a:r>
            <a:r>
              <a:rPr lang="en-US" altLang="en-US" dirty="0"/>
              <a:t> des </a:t>
            </a:r>
            <a:r>
              <a:rPr lang="en-US" altLang="en-US" dirty="0" err="1"/>
              <a:t>Standardmodells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 smtClean="0"/>
              <a:t>Standardmodell</a:t>
            </a:r>
            <a:endParaRPr lang="en-GB" dirty="0"/>
          </a:p>
          <a:p>
            <a:pPr lvl="1"/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Materieteilchen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=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Fermionen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(Spin ½),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Kraftteilchen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=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Bosonen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(Spin 1)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dirty="0" err="1"/>
              <a:t>Warum</a:t>
            </a:r>
            <a:r>
              <a:rPr lang="en-GB" dirty="0"/>
              <a:t> </a:t>
            </a:r>
            <a:r>
              <a:rPr lang="en-GB" dirty="0" err="1"/>
              <a:t>diese</a:t>
            </a:r>
            <a:r>
              <a:rPr lang="en-GB" dirty="0"/>
              <a:t> </a:t>
            </a:r>
            <a:r>
              <a:rPr lang="en-GB" dirty="0" err="1" smtClean="0"/>
              <a:t>Asymmetrie</a:t>
            </a:r>
            <a:r>
              <a:rPr lang="en-GB" dirty="0" smtClean="0"/>
              <a:t> (</a:t>
            </a:r>
            <a:r>
              <a:rPr lang="en-GB" dirty="0" err="1" smtClean="0"/>
              <a:t>Fermionen</a:t>
            </a:r>
            <a:r>
              <a:rPr lang="en-GB" dirty="0" smtClean="0"/>
              <a:t> – </a:t>
            </a:r>
            <a:r>
              <a:rPr lang="en-GB" dirty="0" err="1" smtClean="0"/>
              <a:t>Bosonen</a:t>
            </a:r>
            <a:r>
              <a:rPr lang="en-GB" dirty="0" smtClean="0"/>
              <a:t>)?</a:t>
            </a:r>
            <a:endParaRPr lang="en-GB" dirty="0"/>
          </a:p>
          <a:p>
            <a:r>
              <a:rPr lang="en-GB" dirty="0" err="1"/>
              <a:t>Erweiterung</a:t>
            </a:r>
            <a:r>
              <a:rPr lang="en-GB" dirty="0"/>
              <a:t> des </a:t>
            </a:r>
            <a:r>
              <a:rPr lang="en-GB" dirty="0" err="1" smtClean="0"/>
              <a:t>Standardmodells</a:t>
            </a:r>
            <a:r>
              <a:rPr lang="en-GB" dirty="0" smtClean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neue</a:t>
            </a:r>
            <a:r>
              <a:rPr lang="en-GB" dirty="0"/>
              <a:t> </a:t>
            </a:r>
            <a:r>
              <a:rPr lang="en-GB" dirty="0" err="1"/>
              <a:t>Symmetrie</a:t>
            </a:r>
            <a:r>
              <a:rPr lang="en-GB" dirty="0"/>
              <a:t>: </a:t>
            </a:r>
            <a:r>
              <a:rPr lang="en-GB" dirty="0" err="1"/>
              <a:t>Supersymmetrie</a:t>
            </a:r>
            <a:r>
              <a:rPr lang="en-GB" dirty="0"/>
              <a:t> (SUSY)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SUSY </a:t>
            </a:r>
            <a:r>
              <a:rPr lang="en-GB" dirty="0" err="1">
                <a:solidFill>
                  <a:srgbClr val="FF0000"/>
                </a:solidFill>
              </a:rPr>
              <a:t>Materieteilchen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Bosonen</a:t>
            </a:r>
            <a:r>
              <a:rPr lang="en-GB" dirty="0">
                <a:solidFill>
                  <a:srgbClr val="FF0000"/>
                </a:solidFill>
              </a:rPr>
              <a:t>, SUSY </a:t>
            </a:r>
            <a:r>
              <a:rPr lang="en-GB" dirty="0" err="1">
                <a:solidFill>
                  <a:srgbClr val="FF0000"/>
                </a:solidFill>
              </a:rPr>
              <a:t>Kraftteilchen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Fermionen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err="1"/>
              <a:t>Verdopplung</a:t>
            </a:r>
            <a:r>
              <a:rPr lang="en-GB" dirty="0"/>
              <a:t> </a:t>
            </a:r>
            <a:r>
              <a:rPr lang="en-GB" dirty="0" err="1"/>
              <a:t>aller</a:t>
            </a:r>
            <a:r>
              <a:rPr lang="en-GB" dirty="0"/>
              <a:t> </a:t>
            </a:r>
            <a:r>
              <a:rPr lang="en-GB" dirty="0" err="1"/>
              <a:t>bisherigen</a:t>
            </a:r>
            <a:r>
              <a:rPr lang="en-GB" dirty="0"/>
              <a:t> </a:t>
            </a:r>
            <a:r>
              <a:rPr lang="en-GB" dirty="0" err="1" smtClean="0"/>
              <a:t>Elementarteilchen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/>
          <a:stretch>
            <a:fillRect/>
          </a:stretch>
        </p:blipFill>
        <p:spPr bwMode="auto">
          <a:xfrm>
            <a:off x="2260600" y="4414663"/>
            <a:ext cx="1927225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2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4394026"/>
            <a:ext cx="1981200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85825" y="6210126"/>
            <a:ext cx="304323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smtClean="0">
                <a:solidFill>
                  <a:srgbClr val="0000FF"/>
                </a:solidFill>
                <a:latin typeface="Luxi Sans" charset="0"/>
              </a:rPr>
              <a:t>Neue Quantenzahl R-parity: 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143451"/>
            <a:ext cx="19748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92788" y="6106938"/>
            <a:ext cx="2366962" cy="63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de-DE" sz="1800" smtClean="0">
                <a:latin typeface="Luxi Sans" charset="0"/>
              </a:rPr>
              <a:t>=  </a:t>
            </a:r>
            <a:r>
              <a:rPr lang="en-US" sz="1800" smtClean="0">
                <a:solidFill>
                  <a:srgbClr val="0000FF"/>
                </a:solidFill>
                <a:latin typeface="Luxi Sans" charset="0"/>
              </a:rPr>
              <a:t>+1  SM Teilchen</a:t>
            </a:r>
          </a:p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smtClean="0">
                <a:latin typeface="Luxi Sans" charset="0"/>
              </a:rPr>
              <a:t>    </a:t>
            </a:r>
            <a:r>
              <a:rPr lang="en-US" sz="1800" smtClean="0">
                <a:solidFill>
                  <a:srgbClr val="FF0000"/>
                </a:solidFill>
                <a:latin typeface="Luxi Sans" charset="0"/>
              </a:rPr>
              <a:t>- 1  SUSY Teilchen 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40097" y="6849888"/>
            <a:ext cx="8548687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9579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Wenn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R-parity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erhalten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: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Leichtestes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SUSY </a:t>
            </a:r>
            <a:r>
              <a:rPr lang="en-US" sz="2000" b="1" dirty="0" err="1" smtClean="0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 (LSP) 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STABIL</a:t>
            </a:r>
            <a:r>
              <a:rPr lang="en-US" sz="2000" b="1" dirty="0" smtClean="0">
                <a:solidFill>
                  <a:srgbClr val="0000FF"/>
                </a:solidFill>
                <a:latin typeface="Luxi Sans" charset="0"/>
              </a:rPr>
              <a:t>(!!!) </a:t>
            </a:r>
          </a:p>
        </p:txBody>
      </p:sp>
    </p:spTree>
    <p:extLst>
      <p:ext uri="{BB962C8B-B14F-4D97-AF65-F5344CB8AC3E}">
        <p14:creationId xmlns:p14="http://schemas.microsoft.com/office/powerpoint/2010/main" val="311276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Bestandteile des Universums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</a:t>
            </a:r>
            <a:r>
              <a:rPr lang="en-US" dirty="0" err="1" smtClean="0"/>
              <a:t>basierend</a:t>
            </a:r>
            <a:r>
              <a:rPr lang="en-US" dirty="0" smtClean="0"/>
              <a:t> auf </a:t>
            </a:r>
            <a:r>
              <a:rPr lang="en-US" dirty="0" err="1" smtClean="0"/>
              <a:t>Daten</a:t>
            </a:r>
            <a:r>
              <a:rPr lang="en-US" dirty="0" smtClean="0"/>
              <a:t> von Planck </a:t>
            </a:r>
            <a:r>
              <a:rPr lang="en-US" dirty="0"/>
              <a:t>+ WMAP </a:t>
            </a:r>
            <a:r>
              <a:rPr lang="en-US" dirty="0" err="1"/>
              <a:t>polarisation</a:t>
            </a:r>
            <a:r>
              <a:rPr lang="en-US" dirty="0"/>
              <a:t> + </a:t>
            </a:r>
            <a:r>
              <a:rPr lang="en-US" dirty="0" err="1"/>
              <a:t>highL</a:t>
            </a:r>
            <a:r>
              <a:rPr lang="en-US" dirty="0"/>
              <a:t> + BAO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Abgeleitete Größen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Hubble </a:t>
            </a:r>
            <a:r>
              <a:rPr lang="de-DE" dirty="0">
                <a:solidFill>
                  <a:srgbClr val="FF0000"/>
                </a:solidFill>
              </a:rPr>
              <a:t>Konstante</a:t>
            </a:r>
            <a:r>
              <a:rPr lang="de-DE" dirty="0"/>
              <a:t>: 67.80 ± 0.77 km s</a:t>
            </a:r>
            <a:r>
              <a:rPr lang="de-DE" baseline="30000" dirty="0"/>
              <a:t>–1</a:t>
            </a:r>
            <a:r>
              <a:rPr lang="de-DE" dirty="0"/>
              <a:t> </a:t>
            </a:r>
            <a:r>
              <a:rPr lang="de-DE" dirty="0" err="1" smtClean="0"/>
              <a:t>Mpc</a:t>
            </a:r>
            <a:r>
              <a:rPr lang="de-DE" baseline="30000" dirty="0" smtClean="0"/>
              <a:t>–1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Alter des Universums</a:t>
            </a:r>
            <a:r>
              <a:rPr lang="de-DE" dirty="0" smtClean="0"/>
              <a:t>: 13.798 </a:t>
            </a:r>
            <a:r>
              <a:rPr lang="de-DE" dirty="0"/>
              <a:t>± 0.037 Milliarden Jahre</a:t>
            </a:r>
          </a:p>
          <a:p>
            <a:pPr lvl="1"/>
            <a:endParaRPr lang="de-DE" baseline="30000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996" y="2771725"/>
            <a:ext cx="2244380" cy="2232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5619" y="1763613"/>
            <a:ext cx="1903085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00FF"/>
                </a:solidFill>
              </a:rPr>
              <a:t>Dunkle</a:t>
            </a:r>
            <a:r>
              <a:rPr lang="en-US" sz="1800" b="1" dirty="0" smtClean="0">
                <a:solidFill>
                  <a:srgbClr val="0000FF"/>
                </a:solidFill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</a:rPr>
              <a:t>Materie</a:t>
            </a:r>
            <a:r>
              <a:rPr lang="en-US" sz="1800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800" b="1" dirty="0" smtClean="0">
                <a:solidFill>
                  <a:srgbClr val="0000FF"/>
                </a:solidFill>
              </a:rPr>
              <a:t>25.7% </a:t>
            </a:r>
            <a:r>
              <a:rPr lang="en-US" sz="1800" b="1" dirty="0" smtClean="0">
                <a:solidFill>
                  <a:srgbClr val="0000FF"/>
                </a:solidFill>
                <a:latin typeface="Arial"/>
                <a:cs typeface="Arial"/>
              </a:rPr>
              <a:t>± </a:t>
            </a:r>
            <a:r>
              <a:rPr lang="en-US" sz="1800" b="1" dirty="0" smtClean="0">
                <a:solidFill>
                  <a:srgbClr val="0000FF"/>
                </a:solidFill>
              </a:rPr>
              <a:t>0.4%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6536" y="5580037"/>
            <a:ext cx="2569934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</a:rPr>
              <a:t>Gewöhnliche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Materie</a:t>
            </a:r>
            <a:r>
              <a:rPr lang="en-US" sz="18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4.82%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</a:rPr>
              <a:t>± </a:t>
            </a:r>
            <a:r>
              <a:rPr lang="en-US" sz="1800" b="1" dirty="0" smtClean="0">
                <a:solidFill>
                  <a:srgbClr val="FF0000"/>
                </a:solidFill>
              </a:rPr>
              <a:t>0.05%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4579" y="2123653"/>
            <a:ext cx="1941557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chemeClr val="tx1"/>
                </a:solidFill>
              </a:rPr>
              <a:t>Dunkle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Energie</a:t>
            </a:r>
            <a:r>
              <a:rPr lang="en-US" sz="18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69.2%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± </a:t>
            </a:r>
            <a:r>
              <a:rPr lang="en-US" sz="1800" b="1" dirty="0" smtClean="0">
                <a:solidFill>
                  <a:schemeClr val="tx1"/>
                </a:solidFill>
              </a:rPr>
              <a:t>1.0%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673" y="2642938"/>
            <a:ext cx="3645024" cy="263251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H="1" flipV="1">
            <a:off x="7848625" y="4571925"/>
            <a:ext cx="144015" cy="93610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5328344" y="4427909"/>
            <a:ext cx="1584176" cy="123252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7128544" y="2411685"/>
            <a:ext cx="288032" cy="115212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912405" y="2411685"/>
            <a:ext cx="656299" cy="100811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5040312" y="2076364"/>
            <a:ext cx="1484276" cy="1343433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3096096" y="2771725"/>
            <a:ext cx="648072" cy="74523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3057623"/>
            <a:ext cx="2727408" cy="2450406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 bwMode="auto">
          <a:xfrm>
            <a:off x="791840" y="3635821"/>
            <a:ext cx="1008112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 rot="21060000">
            <a:off x="8442821" y="1506847"/>
            <a:ext cx="1089209" cy="317541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  <a:extLst/>
        </p:spPr>
        <p:txBody>
          <a:bodyPr wrap="none" lIns="9000" tIns="21347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 </a:t>
            </a:r>
            <a:r>
              <a:rPr lang="en-US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SUSY?</a:t>
            </a:r>
            <a:endParaRPr lang="en-US" b="1" dirty="0">
              <a:solidFill>
                <a:srgbClr val="0000FF"/>
              </a:solidFill>
              <a:effectLst>
                <a:glow rad="101600">
                  <a:srgbClr val="0000FF">
                    <a:alpha val="75000"/>
                  </a:srgb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84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Konsequenzen</a:t>
            </a:r>
            <a:r>
              <a:rPr lang="en-US" dirty="0" smtClean="0"/>
              <a:t> f</a:t>
            </a:r>
            <a:r>
              <a:rPr lang="de-DE" dirty="0" err="1" smtClean="0"/>
              <a:t>ür</a:t>
            </a:r>
            <a:r>
              <a:rPr lang="en-US" dirty="0" smtClean="0"/>
              <a:t> Higgs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Minimal </a:t>
            </a:r>
            <a:r>
              <a:rPr lang="en-US" dirty="0" err="1" smtClean="0"/>
              <a:t>Supersymetric</a:t>
            </a:r>
            <a:r>
              <a:rPr lang="en-US" dirty="0" smtClean="0"/>
              <a:t> Model (MSSM) hat 5 Higgs </a:t>
            </a:r>
            <a:r>
              <a:rPr lang="en-US" dirty="0" err="1" smtClean="0"/>
              <a:t>Teilchen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Leichtestes</a:t>
            </a:r>
            <a:r>
              <a:rPr lang="en-US" dirty="0" smtClean="0"/>
              <a:t> MSSM Higgs (h</a:t>
            </a:r>
            <a:r>
              <a:rPr lang="en-US" baseline="30000" dirty="0" smtClean="0"/>
              <a:t>0</a:t>
            </a:r>
            <a:r>
              <a:rPr lang="en-US" dirty="0" smtClean="0"/>
              <a:t>)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ähnlich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Standardmodell</a:t>
            </a:r>
            <a:r>
              <a:rPr lang="en-US" dirty="0"/>
              <a:t> </a:t>
            </a:r>
            <a:r>
              <a:rPr lang="en-US" dirty="0" smtClean="0"/>
              <a:t>Higgs</a:t>
            </a:r>
          </a:p>
          <a:p>
            <a:r>
              <a:rPr lang="en-US" dirty="0" err="1" smtClean="0"/>
              <a:t>Ist</a:t>
            </a:r>
            <a:r>
              <a:rPr lang="en-US" dirty="0" smtClean="0"/>
              <a:t> das </a:t>
            </a:r>
            <a:r>
              <a:rPr lang="en-US" dirty="0" err="1" smtClean="0"/>
              <a:t>entdeckte</a:t>
            </a:r>
            <a:r>
              <a:rPr lang="en-US" dirty="0" smtClean="0"/>
              <a:t> Higgs das </a:t>
            </a:r>
            <a:r>
              <a:rPr lang="en-US" dirty="0" err="1" smtClean="0"/>
              <a:t>leichte</a:t>
            </a:r>
            <a:r>
              <a:rPr lang="en-US" dirty="0" smtClean="0"/>
              <a:t> h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MSSM Modell?</a:t>
            </a:r>
          </a:p>
          <a:p>
            <a:pPr lvl="1"/>
            <a:r>
              <a:rPr lang="en-US" dirty="0" err="1" smtClean="0"/>
              <a:t>wenn</a:t>
            </a:r>
            <a:r>
              <a:rPr lang="en-US" dirty="0" smtClean="0"/>
              <a:t> ja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es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gibt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noch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mehr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Higgse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entdecken</a:t>
            </a:r>
            <a:endParaRPr lang="en-US" dirty="0" smtClean="0"/>
          </a:p>
          <a:p>
            <a:pPr lvl="1"/>
            <a:r>
              <a:rPr lang="en-US" dirty="0" err="1" smtClean="0"/>
              <a:t>Zerf</a:t>
            </a:r>
            <a:r>
              <a:rPr lang="de-DE" dirty="0" err="1" smtClean="0"/>
              <a:t>älle</a:t>
            </a:r>
            <a:r>
              <a:rPr lang="de-DE" dirty="0" smtClean="0"/>
              <a:t> von</a:t>
            </a:r>
            <a:r>
              <a:rPr lang="en-US" dirty="0" smtClean="0"/>
              <a:t> h</a:t>
            </a:r>
            <a:r>
              <a:rPr lang="en-US" baseline="30000" dirty="0" smtClean="0"/>
              <a:t>0</a:t>
            </a:r>
            <a:r>
              <a:rPr lang="en-US" dirty="0" smtClean="0"/>
              <a:t> und H</a:t>
            </a:r>
            <a:r>
              <a:rPr lang="en-US" baseline="-25000" dirty="0" smtClean="0"/>
              <a:t>SM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ähnlich</a:t>
            </a:r>
            <a:r>
              <a:rPr lang="en-US" dirty="0" smtClean="0"/>
              <a:t>, 5-10% </a:t>
            </a:r>
            <a:r>
              <a:rPr lang="en-US" dirty="0" err="1" smtClean="0"/>
              <a:t>Unterschied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Zerfallswahrscheinlichkeiten</a:t>
            </a:r>
            <a:endParaRPr lang="en-US" dirty="0" smtClean="0"/>
          </a:p>
          <a:p>
            <a:pPr lvl="2"/>
            <a:r>
              <a:rPr lang="en-US" dirty="0" err="1" smtClean="0"/>
              <a:t>Zerfallswahrscheinlichkeiten</a:t>
            </a:r>
            <a:r>
              <a:rPr lang="en-US" dirty="0" smtClean="0"/>
              <a:t>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präzise</a:t>
            </a:r>
            <a:r>
              <a:rPr lang="en-US" dirty="0" smtClean="0"/>
              <a:t> </a:t>
            </a:r>
            <a:r>
              <a:rPr lang="en-US" dirty="0" err="1" smtClean="0"/>
              <a:t>gemessen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err="1" smtClean="0">
                <a:sym typeface="Wingdings" panose="05000000000000000000" pitchFamily="2" charset="2"/>
              </a:rPr>
              <a:t>mehr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Daten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59046"/>
              </p:ext>
            </p:extLst>
          </p:nvPr>
        </p:nvGraphicFramePr>
        <p:xfrm>
          <a:off x="1007864" y="1835621"/>
          <a:ext cx="8136904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Teilchen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el. </a:t>
                      </a:r>
                      <a:r>
                        <a:rPr lang="en-US" dirty="0" err="1" smtClean="0"/>
                        <a:t>Ladung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Spin/</a:t>
                      </a:r>
                      <a:r>
                        <a:rPr lang="en-US" dirty="0" err="1" smtClean="0"/>
                        <a:t>Parität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r>
                        <a:rPr lang="en-US" baseline="30000" dirty="0" smtClean="0"/>
                        <a:t>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leicht</a:t>
                      </a:r>
                      <a:r>
                        <a:rPr lang="en-US" dirty="0" smtClean="0"/>
                        <a:t> (&lt; 133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r>
                        <a:rPr lang="en-US" baseline="30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schwer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schwer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r>
                        <a:rPr lang="en-US" baseline="30000" dirty="0" smtClean="0"/>
                        <a:t>–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–1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schwer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r>
                        <a:rPr lang="en-US" baseline="30000" dirty="0" smtClean="0"/>
                        <a:t>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</a:t>
                      </a:r>
                      <a:r>
                        <a:rPr lang="en-US" baseline="30000" dirty="0" smtClean="0"/>
                        <a:t>–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schwer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9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1102" y="2771725"/>
            <a:ext cx="8741698" cy="3960440"/>
            <a:chOff x="359792" y="2673178"/>
            <a:chExt cx="9217024" cy="424847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92" y="2673178"/>
              <a:ext cx="9214105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/>
            <p:cNvSpPr/>
            <p:nvPr/>
          </p:nvSpPr>
          <p:spPr bwMode="auto">
            <a:xfrm>
              <a:off x="6660672" y="3123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56816" y="5049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Materie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Heutiges</a:t>
            </a:r>
            <a:r>
              <a:rPr lang="en-US" dirty="0" smtClean="0"/>
              <a:t> </a:t>
            </a:r>
            <a:r>
              <a:rPr lang="en-US" dirty="0" err="1" smtClean="0"/>
              <a:t>Wissen</a:t>
            </a:r>
            <a:r>
              <a:rPr lang="en-US" dirty="0" smtClean="0"/>
              <a:t>: </a:t>
            </a:r>
            <a:r>
              <a:rPr lang="en-US" dirty="0" err="1" smtClean="0"/>
              <a:t>Materie</a:t>
            </a:r>
            <a:r>
              <a:rPr lang="en-US" dirty="0" smtClean="0"/>
              <a:t> hat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hierarchische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endParaRPr lang="en-US" dirty="0" smtClean="0"/>
          </a:p>
          <a:p>
            <a:pPr lvl="1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Elektronen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und </a:t>
            </a:r>
            <a:r>
              <a:rPr lang="en-US" dirty="0" smtClean="0">
                <a:solidFill>
                  <a:srgbClr val="FF0000"/>
                </a:solidFill>
              </a:rPr>
              <a:t>Quarks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elementar</a:t>
            </a:r>
            <a:r>
              <a:rPr lang="en-US" dirty="0" smtClean="0"/>
              <a:t> (“</a:t>
            </a:r>
            <a:r>
              <a:rPr lang="en-US" dirty="0" err="1" smtClean="0"/>
              <a:t>punktf</a:t>
            </a:r>
            <a:r>
              <a:rPr lang="de-DE" dirty="0" err="1" smtClean="0"/>
              <a:t>örmig</a:t>
            </a:r>
            <a:r>
              <a:rPr lang="en-US" dirty="0" smtClean="0"/>
              <a:t>“)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5776" y="2267669"/>
            <a:ext cx="445019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Atom: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Philosophisch</a:t>
            </a:r>
            <a:r>
              <a:rPr lang="en-US" sz="1400" dirty="0" smtClean="0">
                <a:solidFill>
                  <a:srgbClr val="0000FF"/>
                </a:solidFill>
              </a:rPr>
              <a:t>: </a:t>
            </a:r>
            <a:r>
              <a:rPr lang="en-US" sz="1400" dirty="0" err="1" smtClean="0">
                <a:solidFill>
                  <a:srgbClr val="0000FF"/>
                </a:solidFill>
              </a:rPr>
              <a:t>Demokrit</a:t>
            </a:r>
            <a:r>
              <a:rPr lang="en-US" sz="1400" dirty="0" smtClean="0">
                <a:solidFill>
                  <a:srgbClr val="0000FF"/>
                </a:solidFill>
              </a:rPr>
              <a:t>, 4. </a:t>
            </a:r>
            <a:r>
              <a:rPr lang="en-US" sz="1400" dirty="0" err="1" smtClean="0">
                <a:solidFill>
                  <a:srgbClr val="0000FF"/>
                </a:solidFill>
              </a:rPr>
              <a:t>Jh</a:t>
            </a:r>
            <a:r>
              <a:rPr lang="en-US" sz="1400" dirty="0" smtClean="0">
                <a:solidFill>
                  <a:srgbClr val="0000FF"/>
                </a:solidFill>
              </a:rPr>
              <a:t>. </a:t>
            </a:r>
            <a:r>
              <a:rPr lang="en-US" sz="1400" dirty="0" err="1" smtClean="0">
                <a:solidFill>
                  <a:srgbClr val="0000FF"/>
                </a:solidFill>
              </a:rPr>
              <a:t>vor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Christus</a:t>
            </a: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err="1" smtClean="0">
                <a:solidFill>
                  <a:srgbClr val="0000FF"/>
                </a:solidFill>
              </a:rPr>
              <a:t>Theoretisch</a:t>
            </a:r>
            <a:r>
              <a:rPr lang="en-US" sz="1400" dirty="0" smtClean="0">
                <a:solidFill>
                  <a:srgbClr val="0000FF"/>
                </a:solidFill>
              </a:rPr>
              <a:t>/</a:t>
            </a:r>
            <a:r>
              <a:rPr lang="en-US" sz="1400" dirty="0" err="1" smtClean="0">
                <a:solidFill>
                  <a:srgbClr val="0000FF"/>
                </a:solidFill>
              </a:rPr>
              <a:t>Experimentell</a:t>
            </a:r>
            <a:r>
              <a:rPr lang="en-US" sz="1400" dirty="0" smtClean="0">
                <a:solidFill>
                  <a:srgbClr val="0000FF"/>
                </a:solidFill>
              </a:rPr>
              <a:t>: Einstein/Perrin,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Erkl</a:t>
            </a:r>
            <a:r>
              <a:rPr lang="de-DE" sz="1400" dirty="0" err="1" smtClean="0">
                <a:solidFill>
                  <a:srgbClr val="0000FF"/>
                </a:solidFill>
              </a:rPr>
              <a:t>ärung</a:t>
            </a:r>
            <a:r>
              <a:rPr lang="de-DE" sz="1400" dirty="0" smtClean="0">
                <a:solidFill>
                  <a:srgbClr val="0000FF"/>
                </a:solidFill>
              </a:rPr>
              <a:t>/Messung der </a:t>
            </a:r>
            <a:r>
              <a:rPr lang="en-US" sz="1400" dirty="0" err="1" smtClean="0">
                <a:solidFill>
                  <a:srgbClr val="0000FF"/>
                </a:solidFill>
              </a:rPr>
              <a:t>Brown’sche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Bewegung</a:t>
            </a:r>
            <a:r>
              <a:rPr lang="en-US" sz="1400" dirty="0" smtClean="0">
                <a:solidFill>
                  <a:srgbClr val="0000FF"/>
                </a:solidFill>
              </a:rPr>
              <a:t>, 1905 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0837" y="6228109"/>
            <a:ext cx="2277547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Atomkern</a:t>
            </a:r>
            <a:r>
              <a:rPr lang="en-US" sz="1400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Rutherford, </a:t>
            </a:r>
            <a:r>
              <a:rPr lang="en-US" sz="1400" dirty="0" err="1" smtClean="0">
                <a:solidFill>
                  <a:srgbClr val="0000FF"/>
                </a:solidFill>
              </a:rPr>
              <a:t>Streuung</a:t>
            </a:r>
            <a:r>
              <a:rPr lang="en-US" sz="1400" dirty="0" smtClean="0">
                <a:solidFill>
                  <a:srgbClr val="0000FF"/>
                </a:solidFill>
              </a:rPr>
              <a:t> von</a:t>
            </a:r>
          </a:p>
          <a:p>
            <a:r>
              <a:rPr lang="el-GR" sz="1400" dirty="0" smtClean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400" dirty="0" err="1" smtClean="0">
                <a:solidFill>
                  <a:srgbClr val="0000FF"/>
                </a:solidFill>
              </a:rPr>
              <a:t>Teilchen</a:t>
            </a:r>
            <a:r>
              <a:rPr lang="en-US" sz="1400" dirty="0" smtClean="0">
                <a:solidFill>
                  <a:srgbClr val="0000FF"/>
                </a:solidFill>
              </a:rPr>
              <a:t> (</a:t>
            </a:r>
            <a:r>
              <a:rPr lang="en-US" sz="1400" dirty="0" err="1" smtClean="0">
                <a:solidFill>
                  <a:srgbClr val="0000FF"/>
                </a:solidFill>
              </a:rPr>
              <a:t>Heliumkernen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an </a:t>
            </a:r>
            <a:r>
              <a:rPr lang="en-US" sz="1400" dirty="0" err="1" smtClean="0">
                <a:solidFill>
                  <a:srgbClr val="0000FF"/>
                </a:solidFill>
              </a:rPr>
              <a:t>Goldatomen</a:t>
            </a:r>
            <a:r>
              <a:rPr lang="en-US" sz="1400" dirty="0" smtClean="0">
                <a:solidFill>
                  <a:srgbClr val="0000FF"/>
                </a:solidFill>
              </a:rPr>
              <a:t>, 1910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80472" y="2313138"/>
            <a:ext cx="3254352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Elektron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J.J. Thomson, </a:t>
            </a:r>
            <a:r>
              <a:rPr lang="en-US" sz="1400" dirty="0" err="1" smtClean="0">
                <a:solidFill>
                  <a:srgbClr val="0000FF"/>
                </a:solidFill>
              </a:rPr>
              <a:t>Kathodenstrahlen</a:t>
            </a:r>
            <a:r>
              <a:rPr lang="en-US" sz="1400" dirty="0" smtClean="0">
                <a:solidFill>
                  <a:srgbClr val="0000FF"/>
                </a:solidFill>
              </a:rPr>
              <a:t>, 1897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8544" y="3923853"/>
            <a:ext cx="225414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Proton:</a:t>
            </a:r>
            <a:r>
              <a:rPr lang="en-US" sz="1400" dirty="0" smtClean="0">
                <a:solidFill>
                  <a:srgbClr val="0000FF"/>
                </a:solidFill>
              </a:rPr>
              <a:t> Rutherford, 1919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Neutron:</a:t>
            </a:r>
            <a:r>
              <a:rPr lang="en-US" sz="1400" dirty="0" smtClean="0">
                <a:solidFill>
                  <a:srgbClr val="0000FF"/>
                </a:solidFill>
              </a:rPr>
              <a:t> Chadwick, 1932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2600" y="6705626"/>
            <a:ext cx="2084225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Quark</a:t>
            </a:r>
            <a:r>
              <a:rPr lang="en-US" sz="1400" b="1" dirty="0" smtClean="0">
                <a:solidFill>
                  <a:srgbClr val="0000FF"/>
                </a:solidFill>
              </a:rPr>
              <a:t>-Modell: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Gell-Mann, Zweig, 1964</a:t>
            </a:r>
          </a:p>
        </p:txBody>
      </p:sp>
    </p:spTree>
    <p:extLst>
      <p:ext uri="{BB962C8B-B14F-4D97-AF65-F5344CB8AC3E}">
        <p14:creationId xmlns:p14="http://schemas.microsoft.com/office/powerpoint/2010/main" val="29782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LHC: </a:t>
            </a:r>
            <a:r>
              <a:rPr lang="en-GB" dirty="0" err="1" smtClean="0">
                <a:solidFill>
                  <a:srgbClr val="000090"/>
                </a:solidFill>
              </a:rPr>
              <a:t>Wie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 err="1" smtClean="0">
                <a:solidFill>
                  <a:srgbClr val="000090"/>
                </a:solidFill>
              </a:rPr>
              <a:t>geht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 err="1" smtClean="0">
                <a:solidFill>
                  <a:srgbClr val="000090"/>
                </a:solidFill>
              </a:rPr>
              <a:t>es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 err="1" smtClean="0">
                <a:solidFill>
                  <a:srgbClr val="000090"/>
                </a:solidFill>
              </a:rPr>
              <a:t>weiter</a:t>
            </a:r>
            <a:r>
              <a:rPr lang="en-GB" dirty="0" smtClean="0">
                <a:solidFill>
                  <a:srgbClr val="000090"/>
                </a:solidFill>
              </a:rPr>
              <a:t>?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7163" y="319115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5580" y="319115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5460" y="463488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3332" y="319115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6715" y="463488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34900" y="631788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2908" y="605954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4932" y="605954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776" y="1069622"/>
            <a:ext cx="6186287" cy="79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800" dirty="0" smtClean="0">
                <a:solidFill>
                  <a:srgbClr val="000090"/>
                </a:solidFill>
              </a:rPr>
              <a:t>LS2 	start </a:t>
            </a:r>
            <a:r>
              <a:rPr lang="en-GB" sz="1800" dirty="0" smtClean="0">
                <a:solidFill>
                  <a:srgbClr val="FF0000"/>
                </a:solidFill>
              </a:rPr>
              <a:t>2018 (</a:t>
            </a:r>
            <a:r>
              <a:rPr lang="en-GB" sz="1800" dirty="0" err="1" smtClean="0">
                <a:solidFill>
                  <a:srgbClr val="FF0000"/>
                </a:solidFill>
              </a:rPr>
              <a:t>Juli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  <a:r>
              <a:rPr lang="en-GB" sz="1800" dirty="0" smtClean="0">
                <a:solidFill>
                  <a:srgbClr val="000090"/>
                </a:solidFill>
              </a:rPr>
              <a:t>	=&gt; 	</a:t>
            </a:r>
            <a:r>
              <a:rPr lang="en-GB" sz="1800" dirty="0" smtClean="0">
                <a:solidFill>
                  <a:srgbClr val="FF0000"/>
                </a:solidFill>
              </a:rPr>
              <a:t>18</a:t>
            </a:r>
            <a:r>
              <a:rPr lang="en-GB" sz="1800" dirty="0" smtClean="0">
                <a:solidFill>
                  <a:srgbClr val="000090"/>
                </a:solidFill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+ 3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800" dirty="0" smtClean="0">
                <a:solidFill>
                  <a:srgbClr val="000090"/>
                </a:solidFill>
              </a:rPr>
              <a:t>LS3	LHC: start 2023 	=&gt;	</a:t>
            </a:r>
            <a:r>
              <a:rPr lang="en-GB" sz="1800" dirty="0" smtClean="0">
                <a:solidFill>
                  <a:srgbClr val="FF0000"/>
                </a:solidFill>
              </a:rPr>
              <a:t>30</a:t>
            </a:r>
            <a:r>
              <a:rPr lang="en-GB" sz="1800" dirty="0" smtClean="0">
                <a:solidFill>
                  <a:srgbClr val="000090"/>
                </a:solidFill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+ 3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800" dirty="0">
                <a:solidFill>
                  <a:srgbClr val="000090"/>
                </a:solidFill>
              </a:rPr>
              <a:t>	</a:t>
            </a:r>
            <a:r>
              <a:rPr lang="en-GB" sz="1800" dirty="0" err="1" smtClean="0">
                <a:solidFill>
                  <a:srgbClr val="000090"/>
                </a:solidFill>
              </a:rPr>
              <a:t>Vorbeschleuniger</a:t>
            </a:r>
            <a:r>
              <a:rPr lang="en-GB" sz="1800" dirty="0" smtClean="0">
                <a:solidFill>
                  <a:srgbClr val="000090"/>
                </a:solidFill>
              </a:rPr>
              <a:t>: 2024</a:t>
            </a:r>
            <a:r>
              <a:rPr lang="en-GB" sz="1800" dirty="0">
                <a:solidFill>
                  <a:srgbClr val="000090"/>
                </a:solidFill>
              </a:rPr>
              <a:t>	</a:t>
            </a:r>
            <a:r>
              <a:rPr lang="en-GB" sz="1800" dirty="0" smtClean="0">
                <a:solidFill>
                  <a:srgbClr val="000090"/>
                </a:solidFill>
              </a:rPr>
              <a:t>=&gt;</a:t>
            </a:r>
            <a:r>
              <a:rPr lang="en-GB" sz="1800" dirty="0">
                <a:solidFill>
                  <a:srgbClr val="000090"/>
                </a:solidFill>
              </a:rPr>
              <a:t>	</a:t>
            </a:r>
            <a:r>
              <a:rPr lang="en-GB" sz="1800" dirty="0" smtClean="0">
                <a:solidFill>
                  <a:srgbClr val="FF0000"/>
                </a:solidFill>
              </a:rPr>
              <a:t>13</a:t>
            </a:r>
            <a:r>
              <a:rPr lang="en-GB" sz="1800" dirty="0" smtClean="0">
                <a:solidFill>
                  <a:srgbClr val="000090"/>
                </a:solidFill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+ 3 </a:t>
            </a:r>
            <a:r>
              <a:rPr lang="en-GB" sz="1800" dirty="0" err="1" smtClean="0">
                <a:solidFill>
                  <a:srgbClr val="000090"/>
                </a:solidFill>
              </a:rPr>
              <a:t>Monate</a:t>
            </a:r>
            <a:r>
              <a:rPr lang="en-GB" sz="1800" dirty="0" smtClean="0">
                <a:solidFill>
                  <a:srgbClr val="000090"/>
                </a:solidFill>
              </a:rPr>
              <a:t> BC</a:t>
            </a:r>
            <a:endParaRPr lang="en-GB" sz="1800" dirty="0">
              <a:solidFill>
                <a:srgbClr val="00009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99789" y="971525"/>
            <a:ext cx="2355474" cy="1152846"/>
            <a:chOff x="6988333" y="1114770"/>
            <a:chExt cx="2025247" cy="903687"/>
          </a:xfrm>
        </p:grpSpPr>
        <p:grpSp>
          <p:nvGrpSpPr>
            <p:cNvPr id="15" name="Group 14"/>
            <p:cNvGrpSpPr/>
            <p:nvPr/>
          </p:nvGrpSpPr>
          <p:grpSpPr>
            <a:xfrm>
              <a:off x="7067911" y="1188616"/>
              <a:ext cx="1640505" cy="772832"/>
              <a:chOff x="7236296" y="62644"/>
              <a:chExt cx="1640505" cy="77283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7460591" y="62644"/>
                <a:ext cx="1416210" cy="772832"/>
                <a:chOff x="7460591" y="115538"/>
                <a:chExt cx="1416210" cy="772832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7460591" y="488042"/>
                  <a:ext cx="1416210" cy="19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000090"/>
                      </a:solidFill>
                    </a:rPr>
                    <a:t>Beam commissioning</a:t>
                  </a:r>
                  <a:endParaRPr lang="en-GB" sz="1200" dirty="0">
                    <a:solidFill>
                      <a:srgbClr val="000090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460591" y="689332"/>
                  <a:ext cx="997238" cy="19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000090"/>
                      </a:solidFill>
                    </a:rPr>
                    <a:t>Technical stop</a:t>
                  </a:r>
                  <a:endParaRPr lang="en-GB" sz="1200" dirty="0">
                    <a:solidFill>
                      <a:srgbClr val="000090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7460591" y="293519"/>
                  <a:ext cx="747276" cy="19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000090"/>
                      </a:solidFill>
                    </a:rPr>
                    <a:t>Shutdown</a:t>
                  </a:r>
                  <a:endParaRPr lang="en-GB" sz="1200" dirty="0">
                    <a:solidFill>
                      <a:srgbClr val="000090"/>
                    </a:solidFill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7460591" y="115538"/>
                  <a:ext cx="1345466" cy="1954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err="1" smtClean="0">
                      <a:solidFill>
                        <a:srgbClr val="000090"/>
                      </a:solidFill>
                    </a:rPr>
                    <a:t>Physik-Datennahme</a:t>
                  </a:r>
                  <a:endParaRPr lang="en-GB" sz="1200" dirty="0">
                    <a:solidFill>
                      <a:srgbClr val="000090"/>
                    </a:solidFill>
                  </a:endParaRPr>
                </a:p>
              </p:txBody>
            </p:sp>
          </p:grpSp>
        </p:grpSp>
        <p:sp>
          <p:nvSpPr>
            <p:cNvPr id="16" name="Rectangle 15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0247" y="2220666"/>
            <a:ext cx="8688471" cy="4464496"/>
            <a:chOff x="349395" y="2018457"/>
            <a:chExt cx="8262087" cy="4464496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53857" y="6635731"/>
            <a:ext cx="3228568" cy="240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00FF"/>
                </a:solidFill>
              </a:rPr>
              <a:t>(</a:t>
            </a:r>
            <a:r>
              <a:rPr lang="en-GB" sz="1100" b="1" dirty="0" smtClean="0">
                <a:solidFill>
                  <a:srgbClr val="0000FF"/>
                </a:solidFill>
              </a:rPr>
              <a:t>Extended) Year End Technical Stop: (E)YETS</a:t>
            </a:r>
            <a:endParaRPr lang="en-GB" sz="1100" b="1" dirty="0">
              <a:solidFill>
                <a:srgbClr val="0000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769571" y="2966079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91484" y="3511750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694055" y="2971943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94680" y="2964107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896534" y="2983157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691533" y="4417366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675451" y="4663587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80688" y="4819554"/>
            <a:ext cx="1077964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0000FF"/>
                </a:solidFill>
              </a:rPr>
              <a:t>300 fb</a:t>
            </a:r>
            <a:r>
              <a:rPr lang="fr-CH" sz="2000" b="1" baseline="30000" dirty="0" smtClean="0">
                <a:solidFill>
                  <a:srgbClr val="0000FF"/>
                </a:solidFill>
              </a:rPr>
              <a:t>-1</a:t>
            </a:r>
            <a:endParaRPr lang="fr-FR" sz="2000" b="1" baseline="30000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40701" y="6315830"/>
            <a:ext cx="1291865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0000FF"/>
                </a:solidFill>
              </a:rPr>
              <a:t>3’000 fb</a:t>
            </a:r>
            <a:r>
              <a:rPr lang="fr-CH" sz="2000" b="1" baseline="30000" dirty="0" smtClean="0">
                <a:solidFill>
                  <a:srgbClr val="0000FF"/>
                </a:solidFill>
              </a:rPr>
              <a:t>-1</a:t>
            </a:r>
            <a:endParaRPr lang="fr-FR" sz="2000" b="1" baseline="30000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9369" y="2394299"/>
            <a:ext cx="935322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0000FF"/>
                </a:solidFill>
              </a:rPr>
              <a:t>30 fb</a:t>
            </a:r>
            <a:r>
              <a:rPr lang="fr-CH" sz="2000" b="1" baseline="30000" dirty="0" smtClean="0">
                <a:solidFill>
                  <a:srgbClr val="0000FF"/>
                </a:solidFill>
              </a:rPr>
              <a:t>-1</a:t>
            </a:r>
            <a:endParaRPr lang="fr-FR" sz="2000" b="1" baseline="30000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19950" y="6681323"/>
            <a:ext cx="58169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rgbClr val="0000FF"/>
                </a:solidFill>
              </a:rPr>
              <a:t>LHC schedule approved by CERN management and LHC experiments spokespersons and technical coordinators (December 2013)</a:t>
            </a:r>
          </a:p>
        </p:txBody>
      </p:sp>
    </p:spTree>
    <p:extLst>
      <p:ext uri="{BB962C8B-B14F-4D97-AF65-F5344CB8AC3E}">
        <p14:creationId xmlns:p14="http://schemas.microsoft.com/office/powerpoint/2010/main" val="426077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Zukunft</a:t>
            </a:r>
            <a:r>
              <a:rPr lang="en-US" dirty="0" smtClean="0"/>
              <a:t> 1: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@ 3 TeV </a:t>
            </a:r>
            <a:r>
              <a:rPr lang="en-US" dirty="0" smtClean="0">
                <a:sym typeface="Wingdings"/>
              </a:rPr>
              <a:t> CLIC</a:t>
            </a:r>
            <a:br>
              <a:rPr lang="en-US" dirty="0" smtClean="0">
                <a:sym typeface="Wingdings"/>
              </a:rPr>
            </a:br>
            <a:r>
              <a:rPr lang="en-US" sz="2000" dirty="0" smtClean="0">
                <a:sym typeface="Wingdings"/>
              </a:rPr>
              <a:t>CLIC = Compact Linear Collider</a:t>
            </a:r>
            <a:endParaRPr lang="en-US" sz="2000" dirty="0"/>
          </a:p>
        </p:txBody>
      </p:sp>
      <p:pic>
        <p:nvPicPr>
          <p:cNvPr id="8" name="Picture 7" descr="Designcomple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70" y="3491805"/>
            <a:ext cx="8606606" cy="3744416"/>
          </a:xfrm>
          <a:prstGeom prst="rect">
            <a:avLst/>
          </a:prstGeom>
        </p:spPr>
      </p:pic>
      <p:sp>
        <p:nvSpPr>
          <p:cNvPr id="7" name="Text Box 1748"/>
          <p:cNvSpPr txBox="1">
            <a:spLocks noChangeArrowheads="1"/>
          </p:cNvSpPr>
          <p:nvPr/>
        </p:nvSpPr>
        <p:spPr bwMode="auto">
          <a:xfrm>
            <a:off x="659288" y="1187549"/>
            <a:ext cx="3342582" cy="2185214"/>
          </a:xfrm>
          <a:prstGeom prst="rect">
            <a:avLst/>
          </a:prstGeom>
          <a:noFill/>
          <a:ln w="19050" cmpd="sng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Two Beam Scheme:</a:t>
            </a:r>
          </a:p>
          <a:p>
            <a:endParaRPr lang="en-GB" sz="1600" dirty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GB" sz="1600" b="1" dirty="0" smtClean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Drive </a:t>
            </a:r>
            <a:r>
              <a:rPr lang="en-GB" sz="1600" b="1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Beam supplies RF power</a:t>
            </a:r>
            <a:endParaRPr lang="en-GB" sz="1600" dirty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Char char="•"/>
            </a:pPr>
            <a:r>
              <a:rPr lang="en-GB" sz="1600" dirty="0">
                <a:latin typeface="Arial" pitchFamily="-106" charset="0"/>
                <a:ea typeface="Arial" pitchFamily="-106" charset="0"/>
                <a:cs typeface="Arial" pitchFamily="-106" charset="0"/>
              </a:rPr>
              <a:t>  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12 GHz bunch structure</a:t>
            </a:r>
          </a:p>
          <a:p>
            <a:pPr>
              <a:buFontTx/>
              <a:buChar char="•"/>
            </a:pP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 low energy (2.4 </a:t>
            </a:r>
            <a:r>
              <a:rPr lang="en-GB" sz="1600" dirty="0" err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GeV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- 240 </a:t>
            </a:r>
            <a:r>
              <a:rPr lang="en-GB" sz="1600" dirty="0" err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MeV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>
              <a:buFontTx/>
              <a:buChar char="•"/>
            </a:pP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 high current (100A</a:t>
            </a:r>
            <a:r>
              <a:rPr lang="en-GB" sz="16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endParaRPr lang="en-GB" sz="1600" dirty="0" smtClean="0">
              <a:solidFill>
                <a:srgbClr val="FF0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Main beam for physics</a:t>
            </a:r>
            <a:endParaRPr lang="en-GB" sz="1600" dirty="0">
              <a:solidFill>
                <a:srgbClr val="FF0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Char char="•"/>
            </a:pPr>
            <a:r>
              <a:rPr lang="en-GB" sz="1600" dirty="0">
                <a:latin typeface="Arial" pitchFamily="-106" charset="0"/>
                <a:ea typeface="Arial" pitchFamily="-106" charset="0"/>
                <a:cs typeface="Arial" pitchFamily="-106" charset="0"/>
              </a:rPr>
              <a:t> 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high energy (9 </a:t>
            </a:r>
            <a:r>
              <a:rPr lang="en-GB" sz="1600" dirty="0" err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GeV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</a:t>
            </a:r>
            <a:r>
              <a:rPr lang="en-US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–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1.5 </a:t>
            </a:r>
            <a:r>
              <a:rPr lang="en-GB" sz="1600" dirty="0" err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TeV</a:t>
            </a: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>
              <a:buFontTx/>
              <a:buChar char="•"/>
            </a:pPr>
            <a:r>
              <a:rPr lang="en-GB" sz="1600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 current 1.2 </a:t>
            </a:r>
            <a:r>
              <a:rPr lang="en-GB" sz="16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</a:t>
            </a:r>
            <a:endParaRPr lang="en-US" sz="1600" dirty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6" name="Picture 5" descr="Screen Shot 2012-08-19 at 11.12.4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64" y="1115541"/>
            <a:ext cx="5184576" cy="398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8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Zukunft</a:t>
            </a:r>
            <a:r>
              <a:rPr lang="en-US" dirty="0"/>
              <a:t> 2</a:t>
            </a:r>
            <a:r>
              <a:rPr lang="en-US" dirty="0" smtClean="0"/>
              <a:t>: </a:t>
            </a:r>
            <a:r>
              <a:rPr lang="en-US" dirty="0" err="1"/>
              <a:t>neuer</a:t>
            </a:r>
            <a:r>
              <a:rPr lang="en-US" dirty="0"/>
              <a:t> </a:t>
            </a:r>
            <a:r>
              <a:rPr lang="en-US" dirty="0" err="1"/>
              <a:t>pp</a:t>
            </a:r>
            <a:r>
              <a:rPr lang="en-US" dirty="0"/>
              <a:t> Collider</a:t>
            </a:r>
            <a:br>
              <a:rPr lang="en-US" dirty="0"/>
            </a:br>
            <a:r>
              <a:rPr lang="en-US" sz="2000" dirty="0"/>
              <a:t>FCC = Future Circular Collider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4477642" cy="5942012"/>
          </a:xfrm>
        </p:spPr>
        <p:txBody>
          <a:bodyPr/>
          <a:lstStyle/>
          <a:p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Konzeptstudie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eines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80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-100 km Tunnel in der Region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Genf</a:t>
            </a:r>
            <a:endParaRPr lang="en-US" dirty="0" smtClean="0">
              <a:solidFill>
                <a:srgbClr val="000090"/>
              </a:solidFill>
              <a:cs typeface="Calibri" pitchFamily="34" charset="0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Design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bestimmt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durch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pp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-collider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Anforderungen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(FCC-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hh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)</a:t>
            </a:r>
          </a:p>
          <a:p>
            <a:pPr lvl="1"/>
            <a:r>
              <a:rPr lang="en-US" dirty="0" err="1">
                <a:cs typeface="Calibri" pitchFamily="34" charset="0"/>
              </a:rPr>
              <a:t>mit</a:t>
            </a:r>
            <a:r>
              <a:rPr lang="en-US" dirty="0">
                <a:cs typeface="Calibri" pitchFamily="34" charset="0"/>
              </a:rPr>
              <a:t> </a:t>
            </a:r>
            <a:r>
              <a:rPr lang="en-US" dirty="0" err="1">
                <a:cs typeface="Calibri" pitchFamily="34" charset="0"/>
              </a:rPr>
              <a:t>Möglichkeiten</a:t>
            </a:r>
            <a:r>
              <a:rPr lang="en-US" dirty="0">
                <a:cs typeface="Calibri" pitchFamily="34" charset="0"/>
              </a:rPr>
              <a:t> f</a:t>
            </a:r>
            <a:r>
              <a:rPr lang="de-DE" dirty="0" err="1">
                <a:cs typeface="Calibri" pitchFamily="34" charset="0"/>
              </a:rPr>
              <a:t>ür</a:t>
            </a:r>
            <a:r>
              <a:rPr lang="en-US" dirty="0">
                <a:cs typeface="Calibri" pitchFamily="34" charset="0"/>
              </a:rPr>
              <a:t> 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 err="1">
                <a:cs typeface="Calibri" pitchFamily="34" charset="0"/>
              </a:rPr>
              <a:t>+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>
                <a:cs typeface="Calibri" pitchFamily="34" charset="0"/>
              </a:rPr>
              <a:t>- </a:t>
            </a:r>
            <a:r>
              <a:rPr lang="en-US" dirty="0">
                <a:cs typeface="Calibri" pitchFamily="34" charset="0"/>
              </a:rPr>
              <a:t>(FCC-</a:t>
            </a:r>
            <a:r>
              <a:rPr lang="en-US" dirty="0" err="1">
                <a:cs typeface="Calibri" pitchFamily="34" charset="0"/>
              </a:rPr>
              <a:t>ee</a:t>
            </a:r>
            <a:r>
              <a:rPr lang="en-US" dirty="0">
                <a:cs typeface="Calibri" pitchFamily="34" charset="0"/>
              </a:rPr>
              <a:t>) </a:t>
            </a:r>
            <a:r>
              <a:rPr lang="en-US" dirty="0" smtClean="0">
                <a:cs typeface="Calibri" pitchFamily="34" charset="0"/>
              </a:rPr>
              <a:t>und </a:t>
            </a:r>
            <a:r>
              <a:rPr lang="en-US" dirty="0">
                <a:cs typeface="Calibri" pitchFamily="34" charset="0"/>
              </a:rPr>
              <a:t>p-e </a:t>
            </a:r>
            <a:r>
              <a:rPr lang="en-US" dirty="0" smtClean="0">
                <a:cs typeface="Calibri" pitchFamily="34" charset="0"/>
              </a:rPr>
              <a:t>(</a:t>
            </a:r>
            <a:r>
              <a:rPr lang="en-US" dirty="0">
                <a:cs typeface="Calibri" pitchFamily="34" charset="0"/>
              </a:rPr>
              <a:t>FCC-he</a:t>
            </a:r>
            <a:r>
              <a:rPr lang="en-US" dirty="0" smtClean="0">
                <a:cs typeface="Calibri" pitchFamily="34" charset="0"/>
              </a:rPr>
              <a:t>)</a:t>
            </a:r>
          </a:p>
          <a:p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Studie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soll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bis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~2018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erstellt</a:t>
            </a:r>
            <a:r>
              <a:rPr lang="en-US" dirty="0" smtClean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cs typeface="Calibri" pitchFamily="34" charset="0"/>
              </a:rPr>
              <a:t>werden</a:t>
            </a:r>
            <a:endParaRPr lang="en-GB" dirty="0">
              <a:solidFill>
                <a:srgbClr val="000090"/>
              </a:solidFill>
              <a:cs typeface="Calibri" pitchFamily="34" charset="0"/>
            </a:endParaRP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491" y="2132855"/>
            <a:ext cx="4887341" cy="488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62957" y="1043533"/>
            <a:ext cx="2348720" cy="615553"/>
          </a:xfrm>
          <a:prstGeom prst="borderCallout2">
            <a:avLst>
              <a:gd name="adj1" fmla="val 117062"/>
              <a:gd name="adj2" fmla="val 49139"/>
              <a:gd name="adj3" fmla="val 148454"/>
              <a:gd name="adj4" fmla="val 22667"/>
              <a:gd name="adj5" fmla="val 217666"/>
              <a:gd name="adj6" fmla="val 14857"/>
            </a:avLst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HE-LHC :33 </a:t>
            </a:r>
            <a:r>
              <a:rPr lang="en-GB" sz="2000" b="1" dirty="0" err="1" smtClean="0">
                <a:solidFill>
                  <a:schemeClr val="bg1"/>
                </a:solidFill>
              </a:rPr>
              <a:t>TeV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2000" b="1" dirty="0" err="1" smtClean="0"/>
              <a:t>mit</a:t>
            </a:r>
            <a:r>
              <a:rPr lang="en-GB" sz="2000" b="1" dirty="0" smtClean="0">
                <a:solidFill>
                  <a:schemeClr val="bg1"/>
                </a:solidFill>
              </a:rPr>
              <a:t> 20T </a:t>
            </a:r>
            <a:r>
              <a:rPr lang="en-GB" sz="2000" b="1" dirty="0" err="1"/>
              <a:t>M</a:t>
            </a:r>
            <a:r>
              <a:rPr lang="en-GB" sz="2000" b="1" dirty="0" err="1" smtClean="0">
                <a:solidFill>
                  <a:schemeClr val="bg1"/>
                </a:solidFill>
              </a:rPr>
              <a:t>agneten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50" y="6030355"/>
            <a:ext cx="2711202" cy="1133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5815" y="5174033"/>
            <a:ext cx="4104457" cy="6940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200" b="1" dirty="0" smtClean="0"/>
              <a:t>16 T    </a:t>
            </a:r>
            <a:r>
              <a:rPr lang="fr-CH" sz="2200" b="1" dirty="0" smtClean="0">
                <a:sym typeface="Symbol"/>
              </a:rPr>
              <a:t> 100 TeV </a:t>
            </a:r>
            <a:r>
              <a:rPr lang="fr-CH" sz="2200" b="1" dirty="0" err="1" smtClean="0">
                <a:sym typeface="Symbol"/>
              </a:rPr>
              <a:t>bei</a:t>
            </a:r>
            <a:r>
              <a:rPr lang="fr-CH" sz="2200" b="1" dirty="0" smtClean="0">
                <a:sym typeface="Symbol"/>
              </a:rPr>
              <a:t> 100 km</a:t>
            </a:r>
          </a:p>
          <a:p>
            <a:r>
              <a:rPr lang="fr-CH" b="1" dirty="0" smtClean="0">
                <a:sym typeface="Symbol"/>
              </a:rPr>
              <a:t>20 T    </a:t>
            </a:r>
            <a:r>
              <a:rPr lang="fr-CH" b="1" dirty="0">
                <a:sym typeface="Symbol"/>
              </a:rPr>
              <a:t>100 TeV </a:t>
            </a:r>
            <a:r>
              <a:rPr lang="fr-CH" b="1" dirty="0" err="1" smtClean="0">
                <a:sym typeface="Symbol"/>
              </a:rPr>
              <a:t>bei</a:t>
            </a:r>
            <a:r>
              <a:rPr lang="fr-CH" b="1" dirty="0" smtClean="0">
                <a:sym typeface="Symbol"/>
              </a:rPr>
              <a:t> 80 km</a:t>
            </a:r>
            <a:endParaRPr lang="fr-CH" b="1" dirty="0">
              <a:sym typeface="Symbol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752280" y="5508029"/>
            <a:ext cx="1224136" cy="360040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688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sollte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man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wissen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7" y="1189038"/>
            <a:ext cx="9590211" cy="5942012"/>
          </a:xfrm>
        </p:spPr>
        <p:txBody>
          <a:bodyPr/>
          <a:lstStyle/>
          <a:p>
            <a:r>
              <a:rPr lang="en-US" altLang="en-US" dirty="0" smtClean="0"/>
              <a:t>Das </a:t>
            </a:r>
            <a:r>
              <a:rPr lang="en-US" altLang="en-US" dirty="0" err="1" smtClean="0"/>
              <a:t>Standardmodell</a:t>
            </a:r>
            <a:endParaRPr lang="en-US" alt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Materieteilchen</a:t>
            </a:r>
            <a:r>
              <a:rPr lang="en-US" altLang="en-US" dirty="0" smtClean="0">
                <a:solidFill>
                  <a:srgbClr val="0000FF"/>
                </a:solidFill>
              </a:rPr>
              <a:t>: Quarks und </a:t>
            </a:r>
            <a:r>
              <a:rPr lang="en-US" altLang="en-US" dirty="0" err="1" smtClean="0">
                <a:solidFill>
                  <a:srgbClr val="0000FF"/>
                </a:solidFill>
              </a:rPr>
              <a:t>Leptonen</a:t>
            </a:r>
            <a:r>
              <a:rPr lang="en-US" altLang="en-US" dirty="0" smtClean="0">
                <a:solidFill>
                  <a:srgbClr val="0000FF"/>
                </a:solidFill>
              </a:rPr>
              <a:t> in 3 </a:t>
            </a:r>
            <a:r>
              <a:rPr lang="en-US" altLang="en-US" dirty="0" err="1" smtClean="0">
                <a:solidFill>
                  <a:srgbClr val="0000FF"/>
                </a:solidFill>
              </a:rPr>
              <a:t>Generationen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Kraftteilchen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Vermitteln</a:t>
            </a:r>
            <a:r>
              <a:rPr lang="en-US" altLang="en-US" dirty="0" smtClean="0">
                <a:solidFill>
                  <a:srgbClr val="0000FF"/>
                </a:solidFill>
              </a:rPr>
              <a:t> die </a:t>
            </a:r>
            <a:r>
              <a:rPr lang="en-US" altLang="en-US" dirty="0" err="1" smtClean="0">
                <a:solidFill>
                  <a:srgbClr val="0000FF"/>
                </a:solidFill>
              </a:rPr>
              <a:t>verschiedenen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Wechselwirkungen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zwischen</a:t>
            </a:r>
            <a:r>
              <a:rPr lang="en-US" altLang="en-US" dirty="0" smtClean="0">
                <a:solidFill>
                  <a:srgbClr val="0000FF"/>
                </a:solidFill>
              </a:rPr>
              <a:t> den </a:t>
            </a:r>
            <a:r>
              <a:rPr lang="en-US" altLang="en-US" dirty="0" err="1" smtClean="0">
                <a:solidFill>
                  <a:srgbClr val="0000FF"/>
                </a:solidFill>
              </a:rPr>
              <a:t>Materieteilchen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 smtClean="0"/>
              <a:t>Higgs-</a:t>
            </a:r>
            <a:r>
              <a:rPr lang="en-US" altLang="en-US" dirty="0" err="1" smtClean="0"/>
              <a:t>Mechanismus</a:t>
            </a:r>
            <a:endParaRPr lang="en-US" alt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allumfassendes</a:t>
            </a:r>
            <a:r>
              <a:rPr lang="en-US" altLang="en-US" dirty="0" smtClean="0">
                <a:solidFill>
                  <a:srgbClr val="0000FF"/>
                </a:solidFill>
              </a:rPr>
              <a:t> Higgs-Feld </a:t>
            </a:r>
            <a:r>
              <a:rPr lang="en-US" altLang="en-US" dirty="0" err="1" smtClean="0">
                <a:solidFill>
                  <a:srgbClr val="0000FF"/>
                </a:solidFill>
              </a:rPr>
              <a:t>im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Universum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verleiht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 Masse</a:t>
            </a: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Analogien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zur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Veranschaulichung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Partymodell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zähe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Flüssigkeit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Entdeckung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eines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neuen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im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Juli</a:t>
            </a:r>
            <a:r>
              <a:rPr lang="en-US" altLang="en-US" dirty="0" smtClean="0">
                <a:solidFill>
                  <a:srgbClr val="0000FF"/>
                </a:solidFill>
              </a:rPr>
              <a:t> 2012</a:t>
            </a: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Messung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des Spin 0</a:t>
            </a:r>
            <a:r>
              <a:rPr lang="en-US" altLang="en-US" baseline="30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+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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passend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zum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Standard Modell Higgs-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damit</a:t>
            </a:r>
            <a:r>
              <a:rPr lang="en-US" alt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auch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(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indirekter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)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Nachweis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des Higgs-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Feldes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 err="1" smtClean="0"/>
              <a:t>Kosmologie</a:t>
            </a:r>
            <a:endParaRPr lang="en-US" alt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Urknall</a:t>
            </a:r>
            <a:r>
              <a:rPr lang="en-US" altLang="en-US" dirty="0" smtClean="0">
                <a:solidFill>
                  <a:srgbClr val="0000FF"/>
                </a:solidFill>
              </a:rPr>
              <a:t>, Expansion des </a:t>
            </a:r>
            <a:r>
              <a:rPr lang="en-US" altLang="en-US" dirty="0" err="1" smtClean="0">
                <a:solidFill>
                  <a:srgbClr val="0000FF"/>
                </a:solidFill>
              </a:rPr>
              <a:t>Universums</a:t>
            </a:r>
            <a:endParaRPr lang="en-US" altLang="en-US" dirty="0">
              <a:solidFill>
                <a:srgbClr val="0000FF"/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Bestandteile</a:t>
            </a:r>
            <a:r>
              <a:rPr lang="en-US" altLang="en-US" dirty="0" smtClean="0">
                <a:solidFill>
                  <a:srgbClr val="0000FF"/>
                </a:solidFill>
              </a:rPr>
              <a:t> des </a:t>
            </a:r>
            <a:r>
              <a:rPr lang="en-US" altLang="en-US" dirty="0" err="1" smtClean="0">
                <a:solidFill>
                  <a:srgbClr val="0000FF"/>
                </a:solidFill>
              </a:rPr>
              <a:t>Universums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Gewöhnliche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Materie</a:t>
            </a:r>
            <a:r>
              <a:rPr lang="en-US" altLang="en-US" dirty="0" smtClean="0">
                <a:solidFill>
                  <a:srgbClr val="0000FF"/>
                </a:solidFill>
              </a:rPr>
              <a:t> – </a:t>
            </a:r>
            <a:r>
              <a:rPr lang="en-US" altLang="en-US" dirty="0" err="1" smtClean="0">
                <a:solidFill>
                  <a:srgbClr val="0000FF"/>
                </a:solidFill>
              </a:rPr>
              <a:t>dunkle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Materie</a:t>
            </a:r>
            <a:r>
              <a:rPr lang="en-US" altLang="en-US" dirty="0" smtClean="0">
                <a:solidFill>
                  <a:srgbClr val="0000FF"/>
                </a:solidFill>
              </a:rPr>
              <a:t> – </a:t>
            </a:r>
            <a:r>
              <a:rPr lang="en-US" altLang="en-US" dirty="0" err="1" smtClean="0">
                <a:solidFill>
                  <a:srgbClr val="0000FF"/>
                </a:solidFill>
              </a:rPr>
              <a:t>dunkle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Energie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 err="1" smtClean="0"/>
              <a:t>Supersymmetrie</a:t>
            </a:r>
            <a:r>
              <a:rPr lang="en-US" altLang="en-US" dirty="0" smtClean="0"/>
              <a:t> und </a:t>
            </a:r>
            <a:r>
              <a:rPr lang="en-US" altLang="en-US" dirty="0" err="1" smtClean="0"/>
              <a:t>Dunkle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Materie</a:t>
            </a:r>
            <a:endParaRPr lang="en-US" altLang="en-US" dirty="0" smtClean="0"/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Mögliche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Erweiterung</a:t>
            </a:r>
            <a:r>
              <a:rPr lang="en-US" altLang="en-US" dirty="0" smtClean="0">
                <a:solidFill>
                  <a:srgbClr val="0000FF"/>
                </a:solidFill>
              </a:rPr>
              <a:t> des </a:t>
            </a:r>
            <a:r>
              <a:rPr lang="en-US" altLang="en-US" dirty="0" err="1" smtClean="0">
                <a:solidFill>
                  <a:srgbClr val="0000FF"/>
                </a:solidFill>
              </a:rPr>
              <a:t>Standardmodells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mehr</a:t>
            </a:r>
            <a:r>
              <a:rPr lang="en-US" alt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Higgs-</a:t>
            </a:r>
            <a:r>
              <a:rPr lang="en-US" alt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Teilchen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Dunkle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Materie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könnte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aus</a:t>
            </a:r>
            <a:r>
              <a:rPr lang="en-US" altLang="en-US" dirty="0" smtClean="0">
                <a:solidFill>
                  <a:srgbClr val="0000FF"/>
                </a:solidFill>
              </a:rPr>
              <a:t> den </a:t>
            </a:r>
            <a:r>
              <a:rPr lang="en-US" altLang="en-US" dirty="0" err="1" smtClean="0">
                <a:solidFill>
                  <a:srgbClr val="0000FF"/>
                </a:solidFill>
              </a:rPr>
              <a:t>leichtesten</a:t>
            </a:r>
            <a:r>
              <a:rPr lang="en-US" altLang="en-US" dirty="0" smtClean="0">
                <a:solidFill>
                  <a:srgbClr val="0000FF"/>
                </a:solidFill>
              </a:rPr>
              <a:t> SUSY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bestehen</a:t>
            </a:r>
            <a:endParaRPr lang="en-US" alt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8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Entdeckung</a:t>
            </a:r>
            <a:r>
              <a:rPr lang="en-US" dirty="0" smtClean="0"/>
              <a:t> der Quarks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Streuung</a:t>
            </a:r>
            <a:r>
              <a:rPr lang="en-US" dirty="0" smtClean="0"/>
              <a:t> von </a:t>
            </a:r>
            <a:r>
              <a:rPr lang="en-US" dirty="0" err="1" smtClean="0"/>
              <a:t>Elektronen</a:t>
            </a:r>
            <a:r>
              <a:rPr lang="en-US" dirty="0" smtClean="0"/>
              <a:t> an </a:t>
            </a:r>
            <a:r>
              <a:rPr lang="en-US" dirty="0" err="1" smtClean="0"/>
              <a:t>Protonen</a:t>
            </a:r>
            <a:r>
              <a:rPr lang="en-US" dirty="0" smtClean="0"/>
              <a:t> (SLAC, 1968)</a:t>
            </a:r>
          </a:p>
          <a:p>
            <a:pPr lvl="1"/>
            <a:r>
              <a:rPr lang="en-US" dirty="0" err="1" smtClean="0"/>
              <a:t>Impuls</a:t>
            </a:r>
            <a:r>
              <a:rPr lang="en-US" dirty="0" smtClean="0"/>
              <a:t> der </a:t>
            </a:r>
            <a:r>
              <a:rPr lang="en-US" dirty="0" err="1" smtClean="0"/>
              <a:t>Elektronen</a:t>
            </a:r>
            <a:r>
              <a:rPr lang="en-US" dirty="0" smtClean="0"/>
              <a:t> muss gross </a:t>
            </a:r>
            <a:r>
              <a:rPr lang="en-US" dirty="0" err="1" smtClean="0"/>
              <a:t>sein</a:t>
            </a:r>
            <a:r>
              <a:rPr lang="en-US" dirty="0" smtClean="0"/>
              <a:t>, um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Strukturen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sehen</a:t>
            </a:r>
            <a:endParaRPr lang="en-US" dirty="0" smtClean="0"/>
          </a:p>
          <a:p>
            <a:pPr lvl="2"/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Impuls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Materiewellenlänge</a:t>
            </a:r>
            <a:r>
              <a:rPr lang="en-US" dirty="0" smtClean="0"/>
              <a:t> (de Broglie) </a:t>
            </a:r>
            <a:r>
              <a:rPr lang="en-US" dirty="0" err="1" smtClean="0"/>
              <a:t>klein</a:t>
            </a:r>
            <a:r>
              <a:rPr lang="en-US" dirty="0" smtClean="0"/>
              <a:t>!</a:t>
            </a:r>
            <a:endParaRPr lang="en-GB" dirty="0"/>
          </a:p>
        </p:txBody>
      </p:sp>
      <p:sp>
        <p:nvSpPr>
          <p:cNvPr id="4" name="object 3"/>
          <p:cNvSpPr>
            <a:spLocks noChangeAspect="1"/>
          </p:cNvSpPr>
          <p:nvPr/>
        </p:nvSpPr>
        <p:spPr>
          <a:xfrm>
            <a:off x="1337369" y="3669741"/>
            <a:ext cx="3630935" cy="2126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4"/>
          <p:cNvSpPr txBox="1"/>
          <p:nvPr/>
        </p:nvSpPr>
        <p:spPr>
          <a:xfrm>
            <a:off x="4176216" y="4048124"/>
            <a:ext cx="86409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000" b="1" dirty="0">
                <a:solidFill>
                  <a:srgbClr val="B61A2B"/>
                </a:solidFill>
                <a:latin typeface="+mn-lt"/>
                <a:cs typeface="Comic Sans MS"/>
              </a:rPr>
              <a:t>Proton</a:t>
            </a:r>
            <a:endParaRPr sz="2000" b="1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359792" y="4139877"/>
            <a:ext cx="192341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einlaufendes</a:t>
            </a:r>
            <a:r>
              <a:rPr lang="en-US" sz="2000" b="1" spc="-15" dirty="0" smtClean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Ele</a:t>
            </a:r>
            <a:r>
              <a:rPr lang="en-US"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k</a:t>
            </a:r>
            <a:r>
              <a:rPr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tron</a:t>
            </a:r>
            <a:endParaRPr sz="2000" b="1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596618" y="3131765"/>
            <a:ext cx="192341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gestreutes</a:t>
            </a:r>
            <a:r>
              <a:rPr lang="en-US" sz="2000" b="1" spc="-15" dirty="0" smtClean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Ele</a:t>
            </a:r>
            <a:r>
              <a:rPr lang="en-US"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k</a:t>
            </a:r>
            <a:r>
              <a:rPr sz="2000" b="1" spc="-15" dirty="0" err="1" smtClean="0">
                <a:solidFill>
                  <a:prstClr val="black"/>
                </a:solidFill>
                <a:latin typeface="+mn-lt"/>
                <a:cs typeface="Comic Sans MS"/>
              </a:rPr>
              <a:t>tron</a:t>
            </a:r>
            <a:endParaRPr sz="2000" b="1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sp>
        <p:nvSpPr>
          <p:cNvPr id="11" name="object 5"/>
          <p:cNvSpPr txBox="1"/>
          <p:nvPr/>
        </p:nvSpPr>
        <p:spPr>
          <a:xfrm>
            <a:off x="359792" y="5828580"/>
            <a:ext cx="192341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b="1" spc="-15" dirty="0" err="1" smtClean="0">
                <a:solidFill>
                  <a:srgbClr val="0000FF"/>
                </a:solidFill>
                <a:latin typeface="+mn-lt"/>
                <a:cs typeface="Comic Sans MS"/>
              </a:rPr>
              <a:t>gestreutes</a:t>
            </a:r>
            <a:r>
              <a:rPr lang="en-US" sz="2000" b="1" spc="-15" dirty="0" smtClean="0">
                <a:solidFill>
                  <a:srgbClr val="0000FF"/>
                </a:solidFill>
                <a:latin typeface="+mn-lt"/>
                <a:cs typeface="Comic Sans MS"/>
              </a:rPr>
              <a:t> Quark</a:t>
            </a:r>
            <a:endParaRPr sz="2000" b="1" dirty="0">
              <a:solidFill>
                <a:srgbClr val="0000FF"/>
              </a:solidFill>
              <a:latin typeface="+mn-lt"/>
              <a:cs typeface="Comic Sans MS"/>
            </a:endParaRPr>
          </a:p>
        </p:txBody>
      </p:sp>
      <p:sp>
        <p:nvSpPr>
          <p:cNvPr id="12" name="object 2"/>
          <p:cNvSpPr>
            <a:spLocks noChangeAspect="1"/>
          </p:cNvSpPr>
          <p:nvPr/>
        </p:nvSpPr>
        <p:spPr>
          <a:xfrm>
            <a:off x="5019274" y="2267669"/>
            <a:ext cx="4917582" cy="49961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3"/>
          <p:cNvSpPr>
            <a:spLocks noChangeAspect="1"/>
          </p:cNvSpPr>
          <p:nvPr/>
        </p:nvSpPr>
        <p:spPr>
          <a:xfrm>
            <a:off x="5613052" y="2657598"/>
            <a:ext cx="1011436" cy="546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0"/>
          <p:cNvSpPr txBox="1"/>
          <p:nvPr/>
        </p:nvSpPr>
        <p:spPr>
          <a:xfrm>
            <a:off x="5472360" y="4571925"/>
            <a:ext cx="4392488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z="2200" spc="-20" dirty="0" smtClean="0">
                <a:solidFill>
                  <a:srgbClr val="B61A2B"/>
                </a:solidFill>
                <a:latin typeface="+mn-lt"/>
                <a:cs typeface="Comic Sans MS"/>
              </a:rPr>
              <a:t>Gemessen: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200" spc="-20" dirty="0" smtClean="0">
                <a:solidFill>
                  <a:srgbClr val="B61A2B"/>
                </a:solidFill>
                <a:latin typeface="+mn-lt"/>
                <a:cs typeface="Comic Sans MS"/>
              </a:rPr>
              <a:t>Inelastisc</a:t>
            </a:r>
            <a:r>
              <a:rPr sz="2200" spc="-15" dirty="0" smtClean="0">
                <a:solidFill>
                  <a:srgbClr val="B61A2B"/>
                </a:solidFill>
                <a:latin typeface="+mn-lt"/>
                <a:cs typeface="Comic Sans MS"/>
              </a:rPr>
              <a:t>h</a:t>
            </a:r>
            <a:r>
              <a:rPr lang="en-US" sz="2200" spc="-15" dirty="0" smtClean="0">
                <a:solidFill>
                  <a:srgbClr val="B61A2B"/>
                </a:solidFill>
                <a:latin typeface="+mn-lt"/>
                <a:cs typeface="Comic Sans MS"/>
              </a:rPr>
              <a:t>e</a:t>
            </a:r>
            <a:r>
              <a:rPr sz="2200" spc="15" dirty="0" smtClean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sz="2200" dirty="0">
                <a:solidFill>
                  <a:srgbClr val="B61A2B"/>
                </a:solidFill>
                <a:latin typeface="+mn-lt"/>
                <a:cs typeface="Comic Sans MS"/>
              </a:rPr>
              <a:t>ep-</a:t>
            </a:r>
            <a:r>
              <a:rPr sz="2200" dirty="0" smtClean="0">
                <a:solidFill>
                  <a:srgbClr val="B61A2B"/>
                </a:solidFill>
                <a:latin typeface="+mn-lt"/>
                <a:cs typeface="Comic Sans MS"/>
              </a:rPr>
              <a:t>Streuun</a:t>
            </a:r>
            <a:r>
              <a:rPr lang="en-US" sz="2200" dirty="0" smtClean="0">
                <a:solidFill>
                  <a:srgbClr val="B61A2B"/>
                </a:solidFill>
                <a:latin typeface="+mn-lt"/>
                <a:cs typeface="Comic Sans MS"/>
              </a:rPr>
              <a:t>g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200" spc="-10" dirty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lang="en-US" sz="2200" spc="-10" dirty="0" smtClean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sz="1600" spc="-10" dirty="0" err="1" smtClean="0">
                <a:solidFill>
                  <a:srgbClr val="B61A2B"/>
                </a:solidFill>
                <a:latin typeface="+mn-lt"/>
                <a:cs typeface="Comic Sans MS"/>
              </a:rPr>
              <a:t>elastische</a:t>
            </a:r>
            <a:r>
              <a:rPr sz="1600" spc="-5" dirty="0" smtClean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sz="1600" spc="-5" dirty="0">
                <a:solidFill>
                  <a:srgbClr val="B61A2B"/>
                </a:solidFill>
                <a:latin typeface="+mn-lt"/>
                <a:cs typeface="Comic Sans MS"/>
              </a:rPr>
              <a:t>Streuun</a:t>
            </a:r>
            <a:r>
              <a:rPr sz="1600" dirty="0">
                <a:solidFill>
                  <a:srgbClr val="B61A2B"/>
                </a:solidFill>
                <a:latin typeface="+mn-lt"/>
                <a:cs typeface="Comic Sans MS"/>
              </a:rPr>
              <a:t>g</a:t>
            </a:r>
            <a:r>
              <a:rPr sz="1600" spc="5" dirty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sz="1600" dirty="0">
                <a:solidFill>
                  <a:srgbClr val="B61A2B"/>
                </a:solidFill>
                <a:latin typeface="+mn-lt"/>
                <a:cs typeface="Comic Sans MS"/>
              </a:rPr>
              <a:t>an </a:t>
            </a:r>
            <a:r>
              <a:rPr sz="1600" dirty="0" err="1">
                <a:solidFill>
                  <a:srgbClr val="B61A2B"/>
                </a:solidFill>
                <a:latin typeface="+mn-lt"/>
                <a:cs typeface="Comic Sans MS"/>
              </a:rPr>
              <a:t>punktförmigen</a:t>
            </a:r>
            <a:r>
              <a:rPr sz="1600" spc="-15" dirty="0">
                <a:solidFill>
                  <a:srgbClr val="B61A2B"/>
                </a:solidFill>
                <a:latin typeface="+mn-lt"/>
                <a:cs typeface="Comic Sans MS"/>
              </a:rPr>
              <a:t> </a:t>
            </a:r>
            <a:r>
              <a:rPr lang="en-US" sz="1600" dirty="0" smtClean="0">
                <a:solidFill>
                  <a:srgbClr val="B61A2B"/>
                </a:solidFill>
                <a:latin typeface="+mn-lt"/>
                <a:cs typeface="Comic Sans MS"/>
              </a:rPr>
              <a:t>Quarks</a:t>
            </a:r>
            <a:endParaRPr sz="1600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sp>
        <p:nvSpPr>
          <p:cNvPr id="15" name="object 6"/>
          <p:cNvSpPr txBox="1"/>
          <p:nvPr/>
        </p:nvSpPr>
        <p:spPr>
          <a:xfrm>
            <a:off x="2880072" y="6148550"/>
            <a:ext cx="4176464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200" spc="-15" dirty="0" err="1" smtClean="0">
                <a:solidFill>
                  <a:srgbClr val="0A31FF"/>
                </a:solidFill>
                <a:latin typeface="+mn-lt"/>
                <a:cs typeface="Comic Sans MS"/>
              </a:rPr>
              <a:t>Erwartung</a:t>
            </a:r>
            <a:r>
              <a:rPr lang="en-US" sz="2200" spc="-15" dirty="0" smtClean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lang="en-US" sz="2200" spc="-15" dirty="0" err="1" smtClean="0">
                <a:solidFill>
                  <a:srgbClr val="0A31FF"/>
                </a:solidFill>
                <a:latin typeface="+mn-lt"/>
                <a:cs typeface="Comic Sans MS"/>
              </a:rPr>
              <a:t>für</a:t>
            </a:r>
            <a:r>
              <a:rPr lang="en-US" sz="2200" spc="-15" dirty="0" smtClean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lang="en-US" sz="2200" spc="-15" dirty="0" err="1" smtClean="0">
                <a:solidFill>
                  <a:srgbClr val="0A31FF"/>
                </a:solidFill>
                <a:latin typeface="+mn-lt"/>
                <a:cs typeface="Comic Sans MS"/>
              </a:rPr>
              <a:t>homogenes</a:t>
            </a:r>
            <a:r>
              <a:rPr lang="en-US" sz="2200" spc="-15" dirty="0" smtClean="0">
                <a:solidFill>
                  <a:srgbClr val="0A31FF"/>
                </a:solidFill>
                <a:latin typeface="+mn-lt"/>
                <a:cs typeface="Comic Sans MS"/>
              </a:rPr>
              <a:t> Proton (</a:t>
            </a:r>
            <a:r>
              <a:rPr lang="en-US" sz="2200" spc="-15" dirty="0" err="1">
                <a:solidFill>
                  <a:srgbClr val="0A31FF"/>
                </a:solidFill>
                <a:latin typeface="+mn-lt"/>
                <a:cs typeface="Comic Sans MS"/>
              </a:rPr>
              <a:t>e</a:t>
            </a:r>
            <a:r>
              <a:rPr sz="2200" spc="-15" dirty="0" err="1" smtClean="0">
                <a:solidFill>
                  <a:srgbClr val="0A31FF"/>
                </a:solidFill>
                <a:latin typeface="+mn-lt"/>
                <a:cs typeface="Comic Sans MS"/>
              </a:rPr>
              <a:t>lastische</a:t>
            </a:r>
            <a:r>
              <a:rPr sz="2200" spc="-20" dirty="0" smtClean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sz="2200" spc="-5" dirty="0" err="1" smtClean="0">
                <a:solidFill>
                  <a:srgbClr val="0A31FF"/>
                </a:solidFill>
                <a:latin typeface="+mn-lt"/>
                <a:cs typeface="Comic Sans MS"/>
              </a:rPr>
              <a:t>Streuun</a:t>
            </a:r>
            <a:r>
              <a:rPr lang="de-DE" sz="2200" dirty="0" err="1" smtClean="0">
                <a:solidFill>
                  <a:srgbClr val="0A31FF"/>
                </a:solidFill>
                <a:latin typeface="+mn-lt"/>
                <a:cs typeface="Comic Sans MS"/>
              </a:rPr>
              <a:t>g</a:t>
            </a:r>
            <a:r>
              <a:rPr lang="de-DE" sz="2200" dirty="0" smtClean="0">
                <a:solidFill>
                  <a:srgbClr val="0A31FF"/>
                </a:solidFill>
                <a:latin typeface="+mn-lt"/>
                <a:cs typeface="Comic Sans MS"/>
              </a:rPr>
              <a:t>)</a:t>
            </a:r>
            <a:endParaRPr lang="de-DE" sz="2200" dirty="0">
              <a:solidFill>
                <a:prstClr val="black"/>
              </a:solidFill>
              <a:latin typeface="+mn-lt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z="2200" spc="-10" dirty="0">
                <a:solidFill>
                  <a:prstClr val="black"/>
                </a:solidFill>
                <a:latin typeface="+mn-lt"/>
                <a:cs typeface="Comic Sans MS"/>
              </a:rPr>
              <a:t> </a:t>
            </a:r>
            <a:r>
              <a:rPr lang="de-DE" sz="2200" spc="-10" dirty="0" smtClean="0">
                <a:solidFill>
                  <a:prstClr val="black"/>
                </a:solidFill>
                <a:latin typeface="+mn-lt"/>
                <a:cs typeface="Comic Sans MS"/>
              </a:rPr>
              <a:t>  </a:t>
            </a:r>
            <a:r>
              <a:rPr sz="1600" spc="-10" dirty="0" smtClean="0">
                <a:solidFill>
                  <a:srgbClr val="0A31FF"/>
                </a:solidFill>
                <a:latin typeface="+mn-lt"/>
                <a:cs typeface="Comic Sans MS"/>
              </a:rPr>
              <a:t>exp</a:t>
            </a:r>
            <a:r>
              <a:rPr sz="1600" spc="-10" dirty="0">
                <a:solidFill>
                  <a:srgbClr val="0A31FF"/>
                </a:solidFill>
                <a:latin typeface="+mn-lt"/>
                <a:cs typeface="Comic Sans MS"/>
              </a:rPr>
              <a:t>.</a:t>
            </a:r>
            <a:r>
              <a:rPr sz="1600" spc="-5" dirty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sz="1600" dirty="0">
                <a:solidFill>
                  <a:srgbClr val="0A31FF"/>
                </a:solidFill>
                <a:latin typeface="+mn-lt"/>
                <a:cs typeface="Comic Sans MS"/>
              </a:rPr>
              <a:t>abfallende</a:t>
            </a:r>
            <a:r>
              <a:rPr sz="1600" spc="-10" dirty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sz="1600" dirty="0">
                <a:solidFill>
                  <a:srgbClr val="0A31FF"/>
                </a:solidFill>
                <a:latin typeface="+mn-lt"/>
                <a:cs typeface="Comic Sans MS"/>
              </a:rPr>
              <a:t>Ladungsverteilung </a:t>
            </a:r>
            <a:r>
              <a:rPr sz="1600" spc="-10" dirty="0" smtClean="0">
                <a:solidFill>
                  <a:srgbClr val="0A31FF"/>
                </a:solidFill>
                <a:latin typeface="+mn-lt"/>
                <a:cs typeface="Comic Sans MS"/>
              </a:rPr>
              <a:t>~</a:t>
            </a:r>
            <a:r>
              <a:rPr sz="1600" dirty="0" smtClean="0">
                <a:solidFill>
                  <a:srgbClr val="0A31FF"/>
                </a:solidFill>
                <a:latin typeface="+mn-lt"/>
                <a:cs typeface="Comic Sans MS"/>
              </a:rPr>
              <a:t> </a:t>
            </a:r>
            <a:r>
              <a:rPr sz="1600" spc="-15" dirty="0">
                <a:solidFill>
                  <a:srgbClr val="0A31FF"/>
                </a:solidFill>
                <a:latin typeface="+mn-lt"/>
                <a:cs typeface="Comic Sans MS"/>
              </a:rPr>
              <a:t>1/q</a:t>
            </a:r>
            <a:r>
              <a:rPr sz="1575" spc="7" baseline="29100" dirty="0">
                <a:solidFill>
                  <a:srgbClr val="0A31FF"/>
                </a:solidFill>
                <a:latin typeface="+mn-lt"/>
                <a:cs typeface="Comic Sans MS"/>
              </a:rPr>
              <a:t>4</a:t>
            </a:r>
            <a:endParaRPr sz="1575" baseline="29100" dirty="0">
              <a:solidFill>
                <a:prstClr val="black"/>
              </a:solidFill>
              <a:latin typeface="+mn-lt"/>
              <a:cs typeface="Comic Sans MS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7056536" y="5724053"/>
            <a:ext cx="1080120" cy="576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7056536" y="4139877"/>
            <a:ext cx="1080120" cy="576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 descr="4bb8c7e59b4085b09e450d174e33144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24" y="2483693"/>
            <a:ext cx="647700" cy="57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7250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Struktur des Protons</a:t>
            </a:r>
            <a:endParaRPr lang="en-GB" dirty="0"/>
          </a:p>
        </p:txBody>
      </p:sp>
      <p:sp>
        <p:nvSpPr>
          <p:cNvPr id="55" name="Content Placeholder 5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Protonen sind (noch) komplizierter</a:t>
            </a:r>
          </a:p>
          <a:p>
            <a:pPr lvl="1"/>
            <a:r>
              <a:rPr lang="de-DE" dirty="0" smtClean="0"/>
              <a:t>3 </a:t>
            </a:r>
            <a:r>
              <a:rPr lang="de-DE" dirty="0" smtClean="0">
                <a:solidFill>
                  <a:srgbClr val="FF0000"/>
                </a:solidFill>
              </a:rPr>
              <a:t>Valenzquarks</a:t>
            </a:r>
            <a:r>
              <a:rPr lang="de-DE" dirty="0" smtClean="0"/>
              <a:t> (</a:t>
            </a:r>
            <a:r>
              <a:rPr lang="de-DE" dirty="0" err="1" smtClean="0"/>
              <a:t>uud</a:t>
            </a:r>
            <a:r>
              <a:rPr lang="de-DE" dirty="0" smtClean="0"/>
              <a:t>) mit unterschiedlicher Farbladung</a:t>
            </a:r>
          </a:p>
          <a:p>
            <a:pPr lvl="1"/>
            <a:r>
              <a:rPr lang="de-DE" dirty="0" smtClean="0"/>
              <a:t>(Viele) </a:t>
            </a:r>
            <a:r>
              <a:rPr lang="de-DE" dirty="0" err="1" smtClean="0">
                <a:solidFill>
                  <a:srgbClr val="FF0000"/>
                </a:solidFill>
              </a:rPr>
              <a:t>Gluonen</a:t>
            </a:r>
            <a:r>
              <a:rPr lang="de-DE" dirty="0" smtClean="0"/>
              <a:t> als Austauschteilchen der starken Wechselwirkung</a:t>
            </a:r>
          </a:p>
          <a:p>
            <a:pPr lvl="1"/>
            <a:r>
              <a:rPr lang="de-DE" dirty="0" smtClean="0"/>
              <a:t>(Viele) </a:t>
            </a:r>
            <a:r>
              <a:rPr lang="de-DE" dirty="0" smtClean="0">
                <a:solidFill>
                  <a:srgbClr val="FF0000"/>
                </a:solidFill>
              </a:rPr>
              <a:t>‘‘Seequarks“ </a:t>
            </a:r>
            <a:r>
              <a:rPr lang="de-DE" dirty="0" smtClean="0"/>
              <a:t>= kurzzeitig entstehende Quark – Antiquark Paare</a:t>
            </a:r>
          </a:p>
          <a:p>
            <a:r>
              <a:rPr lang="de-DE" dirty="0" smtClean="0"/>
              <a:t>Nur die </a:t>
            </a:r>
            <a:r>
              <a:rPr lang="de-DE" dirty="0" smtClean="0">
                <a:solidFill>
                  <a:srgbClr val="FF0000"/>
                </a:solidFill>
              </a:rPr>
              <a:t>‘‘</a:t>
            </a:r>
            <a:r>
              <a:rPr lang="de-DE" dirty="0" err="1" smtClean="0">
                <a:solidFill>
                  <a:srgbClr val="FF0000"/>
                </a:solidFill>
              </a:rPr>
              <a:t>Partonen</a:t>
            </a:r>
            <a:r>
              <a:rPr lang="de-DE" dirty="0" smtClean="0">
                <a:solidFill>
                  <a:srgbClr val="FF0000"/>
                </a:solidFill>
              </a:rPr>
              <a:t>“ </a:t>
            </a:r>
            <a:r>
              <a:rPr lang="de-DE" dirty="0" smtClean="0"/>
              <a:t>der Protonen kollidieren</a:t>
            </a:r>
          </a:p>
          <a:p>
            <a:pPr marL="647700" lvl="2" indent="0">
              <a:buNone/>
            </a:pPr>
            <a:r>
              <a:rPr lang="de-DE" dirty="0"/>
              <a:t>Q</a:t>
            </a:r>
            <a:r>
              <a:rPr lang="de-DE" dirty="0" smtClean="0"/>
              <a:t>uark – </a:t>
            </a:r>
            <a:r>
              <a:rPr lang="de-DE" dirty="0"/>
              <a:t>Q</a:t>
            </a:r>
            <a:r>
              <a:rPr lang="de-DE" dirty="0" smtClean="0"/>
              <a:t>uark,    </a:t>
            </a:r>
            <a:r>
              <a:rPr lang="de-DE" dirty="0" err="1" smtClean="0"/>
              <a:t>Gluon</a:t>
            </a:r>
            <a:r>
              <a:rPr lang="de-DE" dirty="0" smtClean="0"/>
              <a:t> – </a:t>
            </a:r>
            <a:r>
              <a:rPr lang="de-DE" dirty="0" err="1"/>
              <a:t>G</a:t>
            </a:r>
            <a:r>
              <a:rPr lang="de-DE" dirty="0" err="1" smtClean="0"/>
              <a:t>luon</a:t>
            </a:r>
            <a:r>
              <a:rPr lang="de-DE" dirty="0" smtClean="0"/>
              <a:t>,    Quark – </a:t>
            </a:r>
            <a:r>
              <a:rPr lang="de-DE" dirty="0" err="1"/>
              <a:t>G</a:t>
            </a:r>
            <a:r>
              <a:rPr lang="de-DE" dirty="0" err="1" smtClean="0"/>
              <a:t>luon</a:t>
            </a:r>
            <a:r>
              <a:rPr lang="de-DE" dirty="0" smtClean="0"/>
              <a:t>,    Antiquark – </a:t>
            </a:r>
            <a:r>
              <a:rPr lang="de-DE" dirty="0" err="1" smtClean="0"/>
              <a:t>Gluon</a:t>
            </a:r>
            <a:r>
              <a:rPr lang="de-DE" dirty="0" smtClean="0"/>
              <a:t>,    Quark - Antiquark</a:t>
            </a:r>
            <a:endParaRPr lang="en-GB" dirty="0"/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2273286" y="4382171"/>
            <a:ext cx="2623010" cy="26041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object 7"/>
          <p:cNvSpPr txBox="1">
            <a:spLocks noChangeAspect="1"/>
          </p:cNvSpPr>
          <p:nvPr/>
        </p:nvSpPr>
        <p:spPr>
          <a:xfrm>
            <a:off x="503808" y="4166147"/>
            <a:ext cx="1656184" cy="315257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 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V</a:t>
            </a:r>
            <a:r>
              <a:rPr sz="2000" b="1" spc="-5" dirty="0" err="1" smtClean="0">
                <a:solidFill>
                  <a:srgbClr val="000000"/>
                </a:solidFill>
                <a:latin typeface="+mj-lt"/>
                <a:cs typeface="Calibri"/>
              </a:rPr>
              <a:t>alen</a:t>
            </a:r>
            <a:r>
              <a:rPr sz="2000" b="1" spc="70" dirty="0" err="1" smtClean="0">
                <a:solidFill>
                  <a:srgbClr val="000000"/>
                </a:solidFill>
                <a:latin typeface="+mj-lt"/>
                <a:cs typeface="Calibri"/>
              </a:rPr>
              <a:t>z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4" name="object 12"/>
          <p:cNvSpPr>
            <a:spLocks noChangeAspect="1"/>
          </p:cNvSpPr>
          <p:nvPr/>
        </p:nvSpPr>
        <p:spPr>
          <a:xfrm>
            <a:off x="6840525" y="4451975"/>
            <a:ext cx="2592275" cy="25682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object 49"/>
          <p:cNvSpPr>
            <a:spLocks noChangeAspect="1"/>
          </p:cNvSpPr>
          <p:nvPr/>
        </p:nvSpPr>
        <p:spPr>
          <a:xfrm>
            <a:off x="7279479" y="5354267"/>
            <a:ext cx="55554" cy="12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6" name="object 7"/>
          <p:cNvSpPr txBox="1">
            <a:spLocks noChangeAspect="1"/>
          </p:cNvSpPr>
          <p:nvPr/>
        </p:nvSpPr>
        <p:spPr>
          <a:xfrm>
            <a:off x="683828" y="4814219"/>
            <a:ext cx="900100" cy="32060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 Gluon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57" name="object 7"/>
          <p:cNvSpPr txBox="1">
            <a:spLocks noChangeAspect="1"/>
          </p:cNvSpPr>
          <p:nvPr/>
        </p:nvSpPr>
        <p:spPr>
          <a:xfrm>
            <a:off x="287784" y="6293818"/>
            <a:ext cx="1656184" cy="315257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“</a:t>
            </a: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See</a:t>
            </a:r>
            <a:r>
              <a:rPr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quark</a:t>
            </a:r>
            <a:r>
              <a:rPr lang="en-US" sz="2000" b="1" dirty="0" err="1" smtClean="0">
                <a:solidFill>
                  <a:srgbClr val="000000"/>
                </a:solidFill>
                <a:latin typeface="+mj-lt"/>
                <a:cs typeface="Calibri"/>
              </a:rPr>
              <a:t>s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  <a:cs typeface="Calibri"/>
              </a:rPr>
              <a:t>”</a:t>
            </a:r>
            <a:endParaRPr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2232000" y="4451975"/>
            <a:ext cx="750802" cy="21822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V="1">
            <a:off x="1673090" y="4974519"/>
            <a:ext cx="934311" cy="5118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2087984" y="5822331"/>
            <a:ext cx="671817" cy="64586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/>
          <p:cNvCxnSpPr/>
          <p:nvPr/>
        </p:nvCxnSpPr>
        <p:spPr bwMode="auto">
          <a:xfrm flipV="1">
            <a:off x="4896296" y="5652045"/>
            <a:ext cx="936104" cy="1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Arrow Connector 65"/>
          <p:cNvCxnSpPr/>
          <p:nvPr/>
        </p:nvCxnSpPr>
        <p:spPr bwMode="auto">
          <a:xfrm flipV="1">
            <a:off x="5904408" y="5652045"/>
            <a:ext cx="936104" cy="1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9900"/>
            </a:solidFill>
            <a:prstDash val="solid"/>
            <a:round/>
            <a:headEnd type="arrow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4248224" y="6372124"/>
            <a:ext cx="75608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6552480" y="6372125"/>
            <a:ext cx="720080" cy="1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9900"/>
            </a:solidFill>
            <a:prstDash val="solid"/>
            <a:round/>
            <a:headEnd type="arrow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4752280" y="5134820"/>
            <a:ext cx="103265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99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9900"/>
                </a:solidFill>
              </a:rPr>
              <a:t>Proton</a:t>
            </a:r>
            <a:endParaRPr lang="en-GB" b="1" baseline="-25000" dirty="0">
              <a:solidFill>
                <a:srgbClr val="FF99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04408" y="5147989"/>
            <a:ext cx="103265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99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9900"/>
                </a:solidFill>
              </a:rPr>
              <a:t>Proton</a:t>
            </a:r>
            <a:endParaRPr lang="en-GB" b="1" baseline="-25000" dirty="0">
              <a:solidFill>
                <a:srgbClr val="FF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8264" y="6378222"/>
            <a:ext cx="83067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99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9900"/>
                </a:solidFill>
              </a:rPr>
              <a:t>Parton</a:t>
            </a:r>
            <a:endParaRPr lang="en-GB" sz="2000" baseline="-25000" dirty="0">
              <a:solidFill>
                <a:srgbClr val="FF99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6456" y="6378222"/>
            <a:ext cx="83067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99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9900"/>
                </a:solidFill>
              </a:rPr>
              <a:t>Parton</a:t>
            </a:r>
            <a:endParaRPr lang="en-GB" sz="2000" baseline="-25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</p:spPr>
        <p:txBody>
          <a:bodyPr tIns="75585"/>
          <a:lstStyle/>
          <a:p>
            <a:pPr eaLnBrk="1"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1963" algn="l"/>
                <a:tab pos="8531225" algn="l"/>
                <a:tab pos="8980488" algn="l"/>
              </a:tabLst>
            </a:pP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Standardmodell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smtClean="0"/>
              <a:t>–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Materie</a:t>
            </a:r>
            <a:endParaRPr lang="en-US" alt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342" y="5577284"/>
            <a:ext cx="1592262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77863" y="971550"/>
            <a:ext cx="8518525" cy="40957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46790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Alle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bekannte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Materie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besteht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aus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nur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wenigen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elementaren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Teilchen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2039367" y="2703909"/>
            <a:ext cx="6821487" cy="2389187"/>
            <a:chOff x="1161" y="1312"/>
            <a:chExt cx="4297" cy="150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" y="1380"/>
              <a:ext cx="4297" cy="1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432" y="1312"/>
              <a:ext cx="575" cy="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defTabSz="449170" hangingPunct="0">
                <a:lnSpc>
                  <a:spcPct val="85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US" sz="1800" b="1" i="1" dirty="0" smtClean="0">
                  <a:solidFill>
                    <a:srgbClr val="FF0000"/>
                  </a:solidFill>
                  <a:latin typeface="Luxi Sans" charset="0"/>
                </a:rPr>
                <a:t> Quarks </a:t>
              </a:r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110" y="1312"/>
              <a:ext cx="729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defTabSz="449170" hangingPunct="0">
                <a:lnSpc>
                  <a:spcPct val="85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US" sz="1800" b="1" i="1" dirty="0" smtClean="0">
                  <a:solidFill>
                    <a:srgbClr val="FF0000"/>
                  </a:solidFill>
                  <a:latin typeface="Luxi Sans" charset="0"/>
                </a:rPr>
                <a:t> </a:t>
              </a:r>
              <a:r>
                <a:rPr lang="en-US" sz="1800" b="1" i="1" dirty="0" err="1" smtClean="0">
                  <a:solidFill>
                    <a:srgbClr val="FF0000"/>
                  </a:solidFill>
                  <a:latin typeface="Luxi Sans" charset="0"/>
                </a:rPr>
                <a:t>Leptonen</a:t>
              </a:r>
              <a:r>
                <a:rPr lang="en-US" sz="1800" b="1" i="1" dirty="0" smtClean="0">
                  <a:solidFill>
                    <a:srgbClr val="FF0000"/>
                  </a:solidFill>
                  <a:latin typeface="Luxi Sans" charset="0"/>
                </a:rPr>
                <a:t> </a:t>
              </a:r>
            </a:p>
          </p:txBody>
        </p:sp>
      </p:grp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672654" y="4404121"/>
            <a:ext cx="7437438" cy="898525"/>
          </a:xfrm>
          <a:prstGeom prst="ellipse">
            <a:avLst/>
          </a:prstGeom>
          <a:noFill/>
          <a:ln w="3672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420" tIns="45711" rIns="91420" bIns="45711" anchor="ctr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59792" y="4608909"/>
            <a:ext cx="1312862" cy="4381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  Normale, 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  stabile Materie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59793" y="3996134"/>
            <a:ext cx="1422400" cy="4079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 Schwere, 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 instabile Materie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61379" y="3348434"/>
            <a:ext cx="1563688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>
                <a:solidFill>
                  <a:srgbClr val="FF0000"/>
                </a:solidFill>
                <a:latin typeface="Luxi Sans" charset="0"/>
              </a:rPr>
              <a:t>  Überschwere, sehr </a:t>
            </a: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>
                <a:solidFill>
                  <a:srgbClr val="FF0000"/>
                </a:solidFill>
                <a:latin typeface="Luxi Sans" charset="0"/>
              </a:rPr>
              <a:t>  instabile Materie 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222375" y="1547813"/>
            <a:ext cx="67262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>
                <a:solidFill>
                  <a:srgbClr val="0000FF"/>
                </a:solidFill>
                <a:latin typeface="Luxi Sans" charset="0"/>
              </a:rPr>
              <a:t>...aber in 3 verschiedenen Versionen (“</a:t>
            </a:r>
            <a:r>
              <a:rPr lang="en-US" altLang="ja-JP" sz="1800" b="1">
                <a:solidFill>
                  <a:srgbClr val="0000FF"/>
                </a:solidFill>
                <a:latin typeface="Luxi Sans" charset="0"/>
              </a:rPr>
              <a:t>Generationen</a:t>
            </a:r>
            <a:r>
              <a:rPr lang="en-US" altLang="en-US" sz="1800" b="1">
                <a:solidFill>
                  <a:srgbClr val="0000FF"/>
                </a:solidFill>
                <a:latin typeface="Luxi Sans" charset="0"/>
              </a:rPr>
              <a:t>”</a:t>
            </a:r>
            <a:r>
              <a:rPr lang="en-US" altLang="ja-JP" sz="1800" b="1">
                <a:solidFill>
                  <a:srgbClr val="0000FF"/>
                </a:solidFill>
                <a:latin typeface="Luxi Sans" charset="0"/>
              </a:rPr>
              <a:t>)</a:t>
            </a:r>
            <a:endParaRPr lang="en-US" altLang="en-US" sz="1800" b="1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66142" y="5693171"/>
            <a:ext cx="18891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1571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2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xi Sans" charset="0"/>
              </a:rPr>
              <a:t>WIR</a:t>
            </a:r>
            <a:r>
              <a:rPr lang="en-US" sz="1800" b="1" smtClean="0">
                <a:solidFill>
                  <a:srgbClr val="008000"/>
                </a:solidFill>
                <a:latin typeface="Luxi Sans" charset="0"/>
              </a:rPr>
              <a:t> und alles,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smtClean="0">
                <a:solidFill>
                  <a:srgbClr val="008000"/>
                </a:solidFill>
                <a:latin typeface="Luxi Sans" charset="0"/>
              </a:rPr>
              <a:t>was wir um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smtClean="0">
                <a:solidFill>
                  <a:srgbClr val="008000"/>
                </a:solidFill>
                <a:latin typeface="Luxi Sans" charset="0"/>
              </a:rPr>
              <a:t>uns sehen!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99542" y="5088334"/>
            <a:ext cx="1587" cy="558800"/>
          </a:xfrm>
          <a:prstGeom prst="line">
            <a:avLst/>
          </a:prstGeom>
          <a:noFill/>
          <a:ln w="3672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612579" y="5099446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4660329" y="5062934"/>
            <a:ext cx="341313" cy="498475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606104" y="6340871"/>
            <a:ext cx="1312863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err="1" smtClean="0">
                <a:solidFill>
                  <a:srgbClr val="008000"/>
                </a:solidFill>
                <a:latin typeface="Luxi Sans" charset="0"/>
              </a:rPr>
              <a:t>Protonen</a:t>
            </a:r>
            <a:endParaRPr lang="en-US" sz="1800" b="1" dirty="0" smtClean="0">
              <a:solidFill>
                <a:srgbClr val="008000"/>
              </a:solidFill>
              <a:latin typeface="Luxi Sans" charset="0"/>
            </a:endParaRP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err="1" smtClean="0">
                <a:solidFill>
                  <a:srgbClr val="008000"/>
                </a:solidFill>
                <a:latin typeface="Luxi Sans" charset="0"/>
              </a:rPr>
              <a:t>Neutronen</a:t>
            </a:r>
            <a:endParaRPr lang="en-US" sz="1800" b="1" dirty="0" smtClean="0">
              <a:solidFill>
                <a:srgbClr val="008000"/>
              </a:solidFill>
              <a:latin typeface="Luxi Sans" charset="0"/>
            </a:endParaRPr>
          </a:p>
        </p:txBody>
      </p:sp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404" y="5577284"/>
            <a:ext cx="1903413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6347842" y="5099446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909567" y="6731396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 err="1" smtClean="0">
                <a:solidFill>
                  <a:srgbClr val="0000FF"/>
                </a:solidFill>
                <a:latin typeface="Luxi Sans" charset="0"/>
              </a:rPr>
              <a:t>Atomkern</a:t>
            </a:r>
            <a:endParaRPr lang="en-US" sz="12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7787704" y="6772671"/>
            <a:ext cx="846138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>
                <a:solidFill>
                  <a:srgbClr val="0000FF"/>
                </a:solidFill>
                <a:latin typeface="Luxi Sans" charset="0"/>
              </a:rPr>
              <a:t>Atomhülle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817367" y="2267346"/>
            <a:ext cx="1357312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mit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starker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Wechselwirkung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6625654" y="2267346"/>
            <a:ext cx="1357313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ohne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starke</a:t>
            </a:r>
            <a:endParaRPr lang="en-US" sz="1200" b="1" dirty="0" smtClean="0">
              <a:solidFill>
                <a:schemeClr val="accent2"/>
              </a:solidFill>
              <a:latin typeface="Luxi Sans" charset="0"/>
            </a:endParaRP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chemeClr val="accent2"/>
                </a:solidFill>
                <a:latin typeface="Luxi Sans" charset="0"/>
              </a:rPr>
              <a:t>Wechselwirkung</a:t>
            </a:r>
            <a:r>
              <a:rPr lang="en-US" sz="1200" b="1" dirty="0" smtClean="0">
                <a:solidFill>
                  <a:schemeClr val="accent2"/>
                </a:solidFill>
                <a:latin typeface="Luxi Sans" charset="0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 rot="1200000">
            <a:off x="7332266" y="2030468"/>
            <a:ext cx="2709284" cy="28658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...und f</a:t>
            </a:r>
            <a:r>
              <a:rPr lang="de-DE" sz="10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ür</a:t>
            </a:r>
            <a:r>
              <a:rPr lang="de-DE" sz="1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jedes </a:t>
            </a:r>
            <a:r>
              <a:rPr lang="de-DE" sz="1000" b="1" i="0" u="none" strike="noStrike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de-DE" sz="1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gibt es noch ein </a:t>
            </a:r>
            <a:r>
              <a:rPr lang="de-DE" sz="10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Antiteilchen</a:t>
            </a:r>
            <a:r>
              <a:rPr lang="de-DE" sz="1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mit entgegengesetzter</a:t>
            </a:r>
            <a:r>
              <a:rPr lang="de-DE" sz="10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Ladung</a:t>
            </a:r>
            <a:endParaRPr lang="en-US" sz="10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8744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66813</TotalTime>
  <Words>3969</Words>
  <Application>Microsoft Office PowerPoint</Application>
  <PresentationFormat>Custom</PresentationFormat>
  <Paragraphs>868</Paragraphs>
  <Slides>63</Slides>
  <Notes>46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  <vt:variant>
        <vt:lpstr>Custom Shows</vt:lpstr>
      </vt:variant>
      <vt:variant>
        <vt:i4>2</vt:i4>
      </vt:variant>
    </vt:vector>
  </HeadingPairs>
  <TitlesOfParts>
    <vt:vector size="66" baseType="lpstr">
      <vt:lpstr>Office Theme</vt:lpstr>
      <vt:lpstr>Higgs &amp; Co. </vt:lpstr>
      <vt:lpstr>Wichtige Daten der Teilchenphysik und der Detektorentwicklung</vt:lpstr>
      <vt:lpstr>Entdeckung des Positrons</vt:lpstr>
      <vt:lpstr>Erste Mesonen</vt:lpstr>
      <vt:lpstr>Teilchenphysik in den 1950…60ern</vt:lpstr>
      <vt:lpstr>Aufbau der Materie</vt:lpstr>
      <vt:lpstr>Entdeckung der Quarks</vt:lpstr>
      <vt:lpstr>Struktur des Protons</vt:lpstr>
      <vt:lpstr>Das Standardmodell – Materie</vt:lpstr>
      <vt:lpstr>Wechselwirkungen</vt:lpstr>
      <vt:lpstr>Nachweis des Gluons 1979</vt:lpstr>
      <vt:lpstr>Kopplungsstärke</vt:lpstr>
      <vt:lpstr>Vakuumfluktuationen</vt:lpstr>
      <vt:lpstr>“Neutrale Ströme”</vt:lpstr>
      <vt:lpstr>Direkte Entdeckung des W und Z0</vt:lpstr>
      <vt:lpstr>Der LEP e+e- Collider</vt:lpstr>
      <vt:lpstr>Vermessung der Z0 Resonanzkurve</vt:lpstr>
      <vt:lpstr>Anzahl der Generationen</vt:lpstr>
      <vt:lpstr>Das Standardmodell</vt:lpstr>
      <vt:lpstr>Higgs-Feld, Higgs-Teilchen</vt:lpstr>
      <vt:lpstr>Physikgeschichte 1964</vt:lpstr>
      <vt:lpstr>Veröffentlichung von Higgs 1964 (1½ Seiten)</vt:lpstr>
      <vt:lpstr>Das Higgs-Feld</vt:lpstr>
      <vt:lpstr>Higgs-Mechanismus: Analogie 1</vt:lpstr>
      <vt:lpstr>Higgs-Mechanismus: Analogie 2</vt:lpstr>
      <vt:lpstr>“Das Gottesteilchen”</vt:lpstr>
      <vt:lpstr>LEP Higgs Hunting</vt:lpstr>
      <vt:lpstr>LEP “Higgs”</vt:lpstr>
      <vt:lpstr>LEP Higgs (Juli 2008, vor LHC Start)</vt:lpstr>
      <vt:lpstr>Tevatron übernimmt von LEP</vt:lpstr>
      <vt:lpstr>Tevatron Higgs Jagd</vt:lpstr>
      <vt:lpstr>“Erstes Higgs” am LHC (4. April 2008)</vt:lpstr>
      <vt:lpstr>LHC Start – 10. September 2008</vt:lpstr>
      <vt:lpstr>LHC Start in deutschen Medien</vt:lpstr>
      <vt:lpstr>Der LHC Unfall – 19. September 2008</vt:lpstr>
      <vt:lpstr>Erste LHC Kollisionen bei hoher Energie   30. März 2010</vt:lpstr>
      <vt:lpstr>Higgs-Teilchen Produktion und Zerfall</vt:lpstr>
      <vt:lpstr>Higgs Produktionsrate</vt:lpstr>
      <vt:lpstr>Entwicklung der LHC Luminosität</vt:lpstr>
      <vt:lpstr>Higgs-Teilchen Entdeckung 4. Juli 2012</vt:lpstr>
      <vt:lpstr>Higgs Zerfall  H  γγ</vt:lpstr>
      <vt:lpstr>Invariante Masse</vt:lpstr>
      <vt:lpstr>H  γγ</vt:lpstr>
      <vt:lpstr>Higgs Zerfall  H  ZZ  4μ</vt:lpstr>
      <vt:lpstr>H  ZZ  4 Leptons</vt:lpstr>
      <vt:lpstr>Higgs Signifikanz wächst mit der Zeit…</vt:lpstr>
      <vt:lpstr>Higgs in den Medien</vt:lpstr>
      <vt:lpstr>Higgs wird Allgemeingut…</vt:lpstr>
      <vt:lpstr>Nach der Entdeckung</vt:lpstr>
      <vt:lpstr>Standardmodell Higgs?</vt:lpstr>
      <vt:lpstr>Spin und Parität?</vt:lpstr>
      <vt:lpstr>Higgs und Massenerzeugung?</vt:lpstr>
      <vt:lpstr>Higgs: Stand der Erkenntnisse (2014)</vt:lpstr>
      <vt:lpstr>Nobelpreis für Englert und Higgs 2013</vt:lpstr>
      <vt:lpstr>Standardmodell Teilchenentdeckungen</vt:lpstr>
      <vt:lpstr>Stabilität des Vakuums</vt:lpstr>
      <vt:lpstr>Jenseits des Standardmodells</vt:lpstr>
      <vt:lpstr>Bestandteile des Universums</vt:lpstr>
      <vt:lpstr>Konsequenzen für Higgs</vt:lpstr>
      <vt:lpstr>LHC: Wie geht es weiter?</vt:lpstr>
      <vt:lpstr>Zukunft 1: e+e- @ 3 TeV  CLIC CLIC = Compact Linear Collider</vt:lpstr>
      <vt:lpstr>Zukunft 2: neuer pp Collider FCC = Future Circular Collider</vt:lpstr>
      <vt:lpstr>Was sollte man wissen?</vt:lpstr>
      <vt:lpstr>CERN Introduction - long</vt:lpstr>
      <vt:lpstr>CERN Introduction - short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1322</cp:revision>
  <cp:lastPrinted>2003-07-02T12:30:06Z</cp:lastPrinted>
  <dcterms:created xsi:type="dcterms:W3CDTF">2003-03-07T08:03:06Z</dcterms:created>
  <dcterms:modified xsi:type="dcterms:W3CDTF">2014-12-03T13:06:53Z</dcterms:modified>
</cp:coreProperties>
</file>