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825" r:id="rId2"/>
    <p:sldId id="1232" r:id="rId3"/>
    <p:sldId id="1281" r:id="rId4"/>
    <p:sldId id="1254" r:id="rId5"/>
    <p:sldId id="1201" r:id="rId6"/>
    <p:sldId id="1297" r:id="rId7"/>
    <p:sldId id="1233" r:id="rId8"/>
    <p:sldId id="1280" r:id="rId9"/>
    <p:sldId id="1255" r:id="rId10"/>
    <p:sldId id="1277" r:id="rId11"/>
    <p:sldId id="1252" r:id="rId12"/>
    <p:sldId id="1247" r:id="rId13"/>
    <p:sldId id="1248" r:id="rId14"/>
    <p:sldId id="1296" r:id="rId15"/>
    <p:sldId id="1289" r:id="rId16"/>
    <p:sldId id="1283" r:id="rId17"/>
    <p:sldId id="1291" r:id="rId18"/>
    <p:sldId id="1295" r:id="rId19"/>
    <p:sldId id="1286" r:id="rId20"/>
    <p:sldId id="1287" r:id="rId21"/>
    <p:sldId id="1298" r:id="rId22"/>
    <p:sldId id="1301" r:id="rId23"/>
    <p:sldId id="1299" r:id="rId24"/>
    <p:sldId id="1249" r:id="rId25"/>
    <p:sldId id="1294" r:id="rId26"/>
    <p:sldId id="1300" r:id="rId27"/>
    <p:sldId id="1153" r:id="rId28"/>
  </p:sldIdLst>
  <p:sldSz cx="9144000" cy="6858000" type="screen4x3"/>
  <p:notesSz cx="6794500" cy="99822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91">
          <p15:clr>
            <a:srgbClr val="A4A3A4"/>
          </p15:clr>
        </p15:guide>
        <p15:guide id="2" pos="119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orzi" initials="n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005CAB"/>
    <a:srgbClr val="FF9900"/>
    <a:srgbClr val="00AB00"/>
    <a:srgbClr val="FF0000"/>
    <a:srgbClr val="00FF00"/>
    <a:srgbClr val="336699"/>
    <a:srgbClr val="FF7C80"/>
    <a:srgbClr val="FF9999"/>
    <a:srgbClr val="C0E4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0" autoAdjust="0"/>
    <p:restoredTop sz="99290" autoAdjust="0"/>
  </p:normalViewPr>
  <p:slideViewPr>
    <p:cSldViewPr snapToGrid="0">
      <p:cViewPr>
        <p:scale>
          <a:sx n="70" d="100"/>
          <a:sy n="70" d="100"/>
        </p:scale>
        <p:origin x="-3078" y="-1404"/>
      </p:cViewPr>
      <p:guideLst>
        <p:guide orient="horz" pos="2591"/>
        <p:guide pos="119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4" cy="49911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4" cy="49911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649BFC34-060A-4EE0-89AC-F8362DB532BF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1357"/>
            <a:ext cx="2944284" cy="49911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81357"/>
            <a:ext cx="2944284" cy="49911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AB794D90-77B0-4744-A701-ACFCCBBDC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0175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4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4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9300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41545"/>
            <a:ext cx="5435600" cy="449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1357"/>
            <a:ext cx="2944284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81357"/>
            <a:ext cx="2944284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B068B6-3FFE-4B5F-A0D8-62B29CB6A0F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87434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068B6-3FFE-4B5F-A0D8-62B29CB6A0F3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99724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47DADF63-4C33-4E66-B798-650844D1A470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9DFEAC40-1348-436A-89FD-EE7975A40BF8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A8DA9B60-B22E-4A92-8D61-EB7F22761464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E9238BC9-08E6-41C0-9BDE-FD183FDF231F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0034E512-002E-42B2-9421-341477150797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03F9B46A-4DAF-4B0B-ADBC-48A45DA7D9BC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5EC412DB-5F34-4207-865D-689667DCD1A8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988483FA-317C-4A30-9CD4-0D4ADD69085D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5002E1E8-0536-454D-8E21-5E7B2CCA57E2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E9081675-29E4-42B6-B7E6-9F27B9208EB8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1F08A272-4C15-4A95-9ECE-89238F787C71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Titolo slide</a:t>
            </a:r>
            <a:endParaRPr 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r>
              <a:rPr lang="it-IT" dirty="0"/>
              <a:t> </a:t>
            </a:r>
            <a:fld id="{97FC31DD-0B22-443E-AD24-63E293AC8DB8}" type="slidenum">
              <a:rPr lang="it-IT" smtClean="0">
                <a:solidFill>
                  <a:srgbClr val="005CAB"/>
                </a:solidFill>
              </a:rPr>
              <a:pPr/>
              <a:t>‹#›</a:t>
            </a:fld>
            <a:endParaRPr lang="it-IT" dirty="0">
              <a:solidFill>
                <a:srgbClr val="005CAB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304800"/>
            <a:ext cx="685800" cy="58102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304800" y="6705600"/>
            <a:ext cx="8839200" cy="152400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304800" y="0"/>
            <a:ext cx="8839200" cy="228600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solidFill>
                <a:srgbClr val="005CA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0001" y="2289038"/>
            <a:ext cx="8160488" cy="1143000"/>
          </a:xfrm>
        </p:spPr>
        <p:txBody>
          <a:bodyPr/>
          <a:lstStyle/>
          <a:p>
            <a:pPr defTabSz="457200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Development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a new technology for the next generation of 3D Pixel Sensors for HL-LHC within the INFN (ATLAS-CMS) R&amp;D program in collaboration with FBK</a:t>
            </a:r>
            <a:endParaRPr lang="it-IT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42062" y="4864001"/>
            <a:ext cx="227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kern="0" dirty="0" smtClean="0">
                <a:solidFill>
                  <a:srgbClr val="005CA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Sabina </a:t>
            </a:r>
            <a:r>
              <a:rPr lang="en-US" i="1" kern="0" dirty="0" err="1" smtClean="0">
                <a:solidFill>
                  <a:srgbClr val="005CA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Ronchin</a:t>
            </a:r>
            <a:endParaRPr lang="en-US" i="1" kern="0" dirty="0" smtClean="0">
              <a:solidFill>
                <a:srgbClr val="005CA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E9238BC9-08E6-41C0-9BDE-FD183FDF231F}" type="slidenum">
              <a:rPr lang="it-IT" smtClean="0">
                <a:solidFill>
                  <a:srgbClr val="005CAB"/>
                </a:solidFill>
              </a:rPr>
              <a:pPr/>
              <a:t>1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821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/>
          <a:srcRect l="21903" r="21870"/>
          <a:stretch/>
        </p:blipFill>
        <p:spPr>
          <a:xfrm>
            <a:off x="7439495" y="1043079"/>
            <a:ext cx="1059594" cy="1029074"/>
          </a:xfrm>
          <a:prstGeom prst="rect">
            <a:avLst/>
          </a:prstGeom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16881" y="194176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US" sz="3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FBK test diode IV measurements</a:t>
            </a:r>
            <a:endParaRPr lang="en-US" sz="3200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904176" y="1398779"/>
            <a:ext cx="48710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Circular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4mm2 diode with two GR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0064" y="5765812"/>
            <a:ext cx="41977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sz="2000" baseline="-25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distributions on 135 diodes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76390" y="5611924"/>
            <a:ext cx="419775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Guar Ring I </a:t>
            </a:r>
            <a:r>
              <a:rPr lang="en-GB" sz="2000" baseline="-25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3 wafers </a:t>
            </a:r>
          </a:p>
          <a:p>
            <a:pPr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p-spray dose</a:t>
            </a:r>
          </a:p>
          <a:p>
            <a:pPr>
              <a:defRPr/>
            </a:pPr>
            <a:r>
              <a:rPr lang="en-GB" sz="2000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Medium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dirty="0" smtClean="0">
                <a:solidFill>
                  <a:srgbClr val="005CA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6390" y="2324171"/>
            <a:ext cx="3738223" cy="3284880"/>
          </a:xfrm>
          <a:prstGeom prst="rect">
            <a:avLst/>
          </a:prstGeom>
        </p:spPr>
      </p:pic>
      <p:sp>
        <p:nvSpPr>
          <p:cNvPr id="13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10</a:t>
            </a:fld>
            <a:endParaRPr lang="it-IT">
              <a:solidFill>
                <a:srgbClr val="005CAB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5639" y="2324171"/>
            <a:ext cx="4003614" cy="3346181"/>
            <a:chOff x="55639" y="2324171"/>
            <a:chExt cx="4003614" cy="3346181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639" y="2324171"/>
              <a:ext cx="4003614" cy="328488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438275" y="5362575"/>
              <a:ext cx="158569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J leak [</a:t>
              </a:r>
              <a:r>
                <a:rPr lang="en-US" sz="1400" dirty="0" err="1" smtClean="0">
                  <a:latin typeface="+mn-lt"/>
                </a:rPr>
                <a:t>nA</a:t>
              </a:r>
              <a:r>
                <a:rPr lang="en-US" sz="1400" dirty="0" smtClean="0">
                  <a:latin typeface="+mn-lt"/>
                </a:rPr>
                <a:t>/cm</a:t>
              </a:r>
              <a:r>
                <a:rPr lang="en-US" sz="1400" baseline="30000" dirty="0" smtClean="0">
                  <a:latin typeface="+mn-lt"/>
                </a:rPr>
                <a:t>2</a:t>
              </a:r>
              <a:r>
                <a:rPr lang="en-US" sz="1400" dirty="0" smtClean="0">
                  <a:latin typeface="+mn-lt"/>
                </a:rPr>
                <a:t>]</a:t>
              </a:r>
              <a:endParaRPr lang="it-IT" sz="1400" dirty="0">
                <a:latin typeface="+mn-lt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1228725" y="5600700"/>
              <a:ext cx="18954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404338424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03234" y="353227"/>
            <a:ext cx="7772400" cy="1143000"/>
          </a:xfrm>
        </p:spPr>
        <p:txBody>
          <a:bodyPr/>
          <a:lstStyle/>
          <a:p>
            <a:pPr algn="l">
              <a:defRPr/>
            </a:pPr>
            <a:r>
              <a:rPr lang="it-IT" sz="3200" kern="1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</a:t>
            </a:r>
            <a:r>
              <a:rPr lang="it-IT" sz="3200" kern="1200" dirty="0" err="1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diode</a:t>
            </a:r>
            <a:r>
              <a:rPr lang="it-IT" sz="3200" kern="1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CV </a:t>
            </a:r>
            <a:r>
              <a:rPr lang="it-IT" sz="3200" kern="1200" dirty="0" err="1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endParaRPr lang="it-IT" sz="3200" kern="12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916" y="3170043"/>
            <a:ext cx="4395983" cy="3149090"/>
          </a:xfrm>
          <a:prstGeom prst="rect">
            <a:avLst/>
          </a:prstGeom>
          <a:ln>
            <a:noFill/>
          </a:ln>
        </p:spPr>
      </p:pic>
      <p:grpSp>
        <p:nvGrpSpPr>
          <p:cNvPr id="23" name="Gruppo 22"/>
          <p:cNvGrpSpPr/>
          <p:nvPr/>
        </p:nvGrpSpPr>
        <p:grpSpPr>
          <a:xfrm>
            <a:off x="4690419" y="3169254"/>
            <a:ext cx="4385215" cy="3149879"/>
            <a:chOff x="4690419" y="2545410"/>
            <a:chExt cx="4385215" cy="3149879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90419" y="2545410"/>
              <a:ext cx="4385215" cy="3149879"/>
            </a:xfrm>
            <a:prstGeom prst="rect">
              <a:avLst/>
            </a:prstGeom>
          </p:spPr>
        </p:pic>
        <p:cxnSp>
          <p:nvCxnSpPr>
            <p:cNvPr id="15" name="Connettore 1 14"/>
            <p:cNvCxnSpPr/>
            <p:nvPr/>
          </p:nvCxnSpPr>
          <p:spPr bwMode="auto">
            <a:xfrm>
              <a:off x="8246692" y="2761568"/>
              <a:ext cx="8545" cy="248682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5CAB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Connettore 1 15"/>
            <p:cNvCxnSpPr/>
            <p:nvPr/>
          </p:nvCxnSpPr>
          <p:spPr bwMode="auto">
            <a:xfrm>
              <a:off x="7597211" y="2761568"/>
              <a:ext cx="8545" cy="248682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Connettore 2 11"/>
            <p:cNvCxnSpPr/>
            <p:nvPr/>
          </p:nvCxnSpPr>
          <p:spPr bwMode="auto">
            <a:xfrm flipH="1">
              <a:off x="5845323" y="4435267"/>
              <a:ext cx="103770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Connettore 2 18"/>
            <p:cNvCxnSpPr/>
            <p:nvPr/>
          </p:nvCxnSpPr>
          <p:spPr bwMode="auto">
            <a:xfrm flipH="1">
              <a:off x="5845323" y="4852586"/>
              <a:ext cx="103770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CasellaDiTesto 13"/>
              <p:cNvSpPr txBox="1"/>
              <p:nvPr/>
            </p:nvSpPr>
            <p:spPr>
              <a:xfrm>
                <a:off x="395440" y="1665528"/>
                <a:ext cx="421910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440" y="1665528"/>
                <a:ext cx="421910" cy="693844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/>
          <p:cNvSpPr txBox="1"/>
          <p:nvPr/>
        </p:nvSpPr>
        <p:spPr>
          <a:xfrm>
            <a:off x="4690419" y="1665528"/>
            <a:ext cx="4407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Concentration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profile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CV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Doping 1 – 3 E12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Thickness</a:t>
            </a:r>
            <a:r>
              <a:rPr lang="it-IT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</a:t>
            </a:r>
            <a:r>
              <a:rPr lang="it-IT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10micron </a:t>
            </a:r>
            <a:r>
              <a:rPr lang="it-IT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</a:t>
            </a:r>
            <a:r>
              <a:rPr lang="it-IT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</a:t>
            </a:r>
            <a:r>
              <a:rPr lang="it-IT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it-IT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nominal</a:t>
            </a:r>
            <a:r>
              <a:rPr lang="it-IT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value</a:t>
            </a:r>
            <a:endParaRPr lang="it-IT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it-IT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789118" y="1827784"/>
            <a:ext cx="235320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it-IT" baseline="-25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16V and 20V</a:t>
            </a:r>
            <a:endParaRPr lang="it-IT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Freccia a destra 21"/>
          <p:cNvSpPr/>
          <p:nvPr/>
        </p:nvSpPr>
        <p:spPr bwMode="auto">
          <a:xfrm>
            <a:off x="918673" y="1725537"/>
            <a:ext cx="769122" cy="615675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E9238BC9-08E6-41C0-9BDE-FD183FDF231F}" type="slidenum">
              <a:rPr lang="it-IT" smtClean="0">
                <a:solidFill>
                  <a:srgbClr val="005CAB"/>
                </a:solidFill>
              </a:rPr>
              <a:pPr/>
              <a:t>11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514305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/>
          <p:cNvGrpSpPr/>
          <p:nvPr/>
        </p:nvGrpSpPr>
        <p:grpSpPr>
          <a:xfrm>
            <a:off x="299812" y="1708636"/>
            <a:ext cx="6148992" cy="4435060"/>
            <a:chOff x="1291125" y="1742819"/>
            <a:chExt cx="6148992" cy="4435060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1125" y="2108599"/>
              <a:ext cx="5274593" cy="3415582"/>
            </a:xfrm>
            <a:prstGeom prst="rect">
              <a:avLst/>
            </a:prstGeom>
          </p:spPr>
        </p:pic>
        <p:sp>
          <p:nvSpPr>
            <p:cNvPr id="4" name="Ovale 3"/>
            <p:cNvSpPr/>
            <p:nvPr/>
          </p:nvSpPr>
          <p:spPr bwMode="auto">
            <a:xfrm>
              <a:off x="2909597" y="3614871"/>
              <a:ext cx="239282" cy="393107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" name="Ovale 4"/>
            <p:cNvSpPr/>
            <p:nvPr/>
          </p:nvSpPr>
          <p:spPr bwMode="auto">
            <a:xfrm>
              <a:off x="3284536" y="3938187"/>
              <a:ext cx="239282" cy="393107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" name="Ovale 5"/>
            <p:cNvSpPr/>
            <p:nvPr/>
          </p:nvSpPr>
          <p:spPr bwMode="auto">
            <a:xfrm>
              <a:off x="3808781" y="4218774"/>
              <a:ext cx="239282" cy="393107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8" name="Connettore 2 7"/>
            <p:cNvCxnSpPr/>
            <p:nvPr/>
          </p:nvCxnSpPr>
          <p:spPr bwMode="auto">
            <a:xfrm>
              <a:off x="2844965" y="2242364"/>
              <a:ext cx="184273" cy="13595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" name="Connettore 2 8"/>
            <p:cNvCxnSpPr/>
            <p:nvPr/>
          </p:nvCxnSpPr>
          <p:spPr bwMode="auto">
            <a:xfrm flipV="1">
              <a:off x="2411075" y="4247261"/>
              <a:ext cx="844873" cy="1171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Connettore 2 10"/>
            <p:cNvCxnSpPr/>
            <p:nvPr/>
          </p:nvCxnSpPr>
          <p:spPr bwMode="auto">
            <a:xfrm flipH="1" flipV="1">
              <a:off x="4048064" y="4475151"/>
              <a:ext cx="1130687" cy="12410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CasellaDiTesto 13"/>
            <p:cNvSpPr txBox="1"/>
            <p:nvPr/>
          </p:nvSpPr>
          <p:spPr>
            <a:xfrm>
              <a:off x="2065937" y="1742819"/>
              <a:ext cx="174759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ATLAS FEI4</a:t>
              </a:r>
              <a:endParaRPr lang="it-IT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959554" y="5428295"/>
              <a:ext cx="87395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CMS </a:t>
              </a:r>
              <a:endParaRPr lang="it-IT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4153192" y="5716214"/>
              <a:ext cx="328692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CMS </a:t>
              </a:r>
              <a:r>
                <a:rPr lang="it-IT" dirty="0" err="1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without</a:t>
              </a:r>
              <a:r>
                <a:rPr lang="it-IT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it-IT" dirty="0" err="1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Bias</a:t>
              </a:r>
              <a:r>
                <a:rPr lang="it-IT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it-IT" dirty="0" err="1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Grid</a:t>
              </a:r>
              <a:r>
                <a:rPr lang="it-IT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endParaRPr lang="it-IT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23101" y="2409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Pixel detectors: IV measurements on W81</a:t>
            </a:r>
            <a:endParaRPr lang="en-US" sz="3200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706861" y="2255699"/>
            <a:ext cx="3254476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i="1" dirty="0" smtClean="0">
                <a:solidFill>
                  <a:srgbClr val="005CA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Comments: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 devices (10Atlas + 30CMS)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 defective devices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 </a:t>
            </a:r>
            <a:r>
              <a:rPr lang="en-GB" sz="2000" baseline="-25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BK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100V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en-GB" sz="2000" baseline="-25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decrease if detectors area decrease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3161879" y="5998185"/>
            <a:ext cx="3127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only a small part of the detectors is depleted</a:t>
            </a:r>
          </a:p>
        </p:txBody>
      </p:sp>
      <p:sp>
        <p:nvSpPr>
          <p:cNvPr id="20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>
          <a:xfrm>
            <a:off x="6562725" y="6219825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12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43399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8002" y="3439886"/>
            <a:ext cx="6177301" cy="2960914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3576" y="2409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Pixel detectors: statistics</a:t>
            </a:r>
            <a:endParaRPr lang="en-US" sz="3200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3576" y="1383913"/>
            <a:ext cx="3736504" cy="164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GB" sz="2000" u="sng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“good” detectors if </a:t>
            </a:r>
          </a:p>
          <a:p>
            <a:pPr>
              <a:lnSpc>
                <a:spcPct val="130000"/>
              </a:lnSpc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ATLAS 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sz="2000" baseline="-25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&lt; 1E-7 @ 50V  </a:t>
            </a:r>
          </a:p>
          <a:p>
            <a:pPr>
              <a:lnSpc>
                <a:spcPct val="130000"/>
              </a:lnSpc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CMS 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sz="2000" baseline="-25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&lt; 5E-8 @ 50V</a:t>
            </a: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GB" sz="2000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 </a:t>
            </a:r>
            <a:r>
              <a:rPr lang="en-GB" sz="2000" i="1" baseline="-25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depl</a:t>
            </a:r>
            <a:r>
              <a:rPr lang="en-GB" sz="2000" i="1" baseline="-25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20V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621200" y="1500772"/>
            <a:ext cx="236335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ATLAS </a:t>
            </a:r>
            <a:r>
              <a:rPr lang="en-GB" sz="2000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70/100</a:t>
            </a:r>
          </a:p>
          <a:p>
            <a:pPr>
              <a:defRPr/>
            </a:pPr>
            <a:r>
              <a:rPr lang="en-GB" sz="2000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(70%)</a:t>
            </a:r>
            <a:endParaRPr lang="en-GB" sz="2000" i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en-GB" sz="2000" i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en-GB" sz="2000" i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CMS 257/270 (95%)</a:t>
            </a:r>
          </a:p>
        </p:txBody>
      </p:sp>
      <p:sp>
        <p:nvSpPr>
          <p:cNvPr id="2" name="Freccia a destra 1"/>
          <p:cNvSpPr/>
          <p:nvPr/>
        </p:nvSpPr>
        <p:spPr bwMode="auto">
          <a:xfrm>
            <a:off x="4358355" y="2087481"/>
            <a:ext cx="769122" cy="615675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13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636158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301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3200" b="1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228600" y="63807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48450" y="6172200"/>
            <a:ext cx="1905000" cy="457200"/>
          </a:xfrm>
        </p:spPr>
        <p:txBody>
          <a:bodyPr/>
          <a:lstStyle/>
          <a:p>
            <a:r>
              <a:rPr lang="it-IT" dirty="0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14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3398" y="48354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Most critical issues</a:t>
            </a:r>
            <a:endParaRPr lang="en-GB" sz="2800" dirty="0">
              <a:solidFill>
                <a:srgbClr val="005CAB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-465045" y="1071801"/>
            <a:ext cx="653247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		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a “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processable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thin silicon substrate 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7553" y="15503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3" name="Rettangolo 31"/>
          <p:cNvSpPr/>
          <p:nvPr/>
        </p:nvSpPr>
        <p:spPr bwMode="auto">
          <a:xfrm>
            <a:off x="5021614" y="3452132"/>
            <a:ext cx="3490869" cy="1218733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LR wafer</a:t>
            </a:r>
          </a:p>
        </p:txBody>
      </p:sp>
      <p:sp>
        <p:nvSpPr>
          <p:cNvPr id="14" name="Rettangolo 32"/>
          <p:cNvSpPr/>
          <p:nvPr/>
        </p:nvSpPr>
        <p:spPr bwMode="auto">
          <a:xfrm>
            <a:off x="5021614" y="2689272"/>
            <a:ext cx="3490869" cy="76286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lang="it-IT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t-IT" sz="12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HR </a:t>
            </a:r>
            <a:r>
              <a:rPr lang="it-IT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19" name="Ovale 37"/>
          <p:cNvSpPr/>
          <p:nvPr/>
        </p:nvSpPr>
        <p:spPr bwMode="auto">
          <a:xfrm>
            <a:off x="5202450" y="2504440"/>
            <a:ext cx="181625" cy="1837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Ovale 38"/>
          <p:cNvSpPr/>
          <p:nvPr/>
        </p:nvSpPr>
        <p:spPr bwMode="auto">
          <a:xfrm>
            <a:off x="5789297" y="2505488"/>
            <a:ext cx="181625" cy="1837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1" name="Ovale 39"/>
          <p:cNvSpPr/>
          <p:nvPr/>
        </p:nvSpPr>
        <p:spPr bwMode="auto">
          <a:xfrm>
            <a:off x="6376145" y="2506537"/>
            <a:ext cx="181625" cy="1837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2" name="Ovale 40"/>
          <p:cNvSpPr/>
          <p:nvPr/>
        </p:nvSpPr>
        <p:spPr bwMode="auto">
          <a:xfrm>
            <a:off x="6962992" y="2507585"/>
            <a:ext cx="181625" cy="1837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-465046" y="3243382"/>
            <a:ext cx="53037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 startAt="3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Doped 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Polysilicon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Filling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</p:txBody>
      </p:sp>
      <p:sp>
        <p:nvSpPr>
          <p:cNvPr id="36" name="Rectangle 35"/>
          <p:cNvSpPr/>
          <p:nvPr/>
        </p:nvSpPr>
        <p:spPr>
          <a:xfrm>
            <a:off x="-465046" y="4143197"/>
            <a:ext cx="4998945" cy="722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250000"/>
              </a:lnSpc>
              <a:buFont typeface="+mj-lt"/>
              <a:buAutoNum type="arabicPeriod" startAt="4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-465045" y="4874538"/>
            <a:ext cx="3201517" cy="722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lnSpc>
                <a:spcPct val="250000"/>
              </a:lnSpc>
              <a:buFont typeface="+mj-lt"/>
              <a:buAutoNum type="arabicPeriod" startAt="5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 SiO2 etching</a:t>
            </a:r>
          </a:p>
        </p:txBody>
      </p:sp>
      <p:sp>
        <p:nvSpPr>
          <p:cNvPr id="27" name="Rettangolo 33"/>
          <p:cNvSpPr/>
          <p:nvPr/>
        </p:nvSpPr>
        <p:spPr bwMode="auto">
          <a:xfrm>
            <a:off x="5257698" y="2689272"/>
            <a:ext cx="71130" cy="6001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8" name="Rettangolo 34"/>
          <p:cNvSpPr/>
          <p:nvPr/>
        </p:nvSpPr>
        <p:spPr bwMode="auto">
          <a:xfrm>
            <a:off x="5844545" y="2689272"/>
            <a:ext cx="71130" cy="6001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ttangolo 35"/>
          <p:cNvSpPr/>
          <p:nvPr/>
        </p:nvSpPr>
        <p:spPr bwMode="auto">
          <a:xfrm>
            <a:off x="6431392" y="2689272"/>
            <a:ext cx="71130" cy="6001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0" name="Rettangolo 36"/>
          <p:cNvSpPr/>
          <p:nvPr/>
        </p:nvSpPr>
        <p:spPr bwMode="auto">
          <a:xfrm>
            <a:off x="7018240" y="2689272"/>
            <a:ext cx="71130" cy="6001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3" name="Rettangolo 41"/>
          <p:cNvSpPr/>
          <p:nvPr/>
        </p:nvSpPr>
        <p:spPr bwMode="auto">
          <a:xfrm>
            <a:off x="5019476" y="3420368"/>
            <a:ext cx="3483482" cy="6983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1" name="Rettangolo 42"/>
          <p:cNvSpPr/>
          <p:nvPr/>
        </p:nvSpPr>
        <p:spPr bwMode="auto">
          <a:xfrm>
            <a:off x="5547438" y="2689272"/>
            <a:ext cx="71130" cy="8466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2" name="Rettangolo 43"/>
          <p:cNvSpPr/>
          <p:nvPr/>
        </p:nvSpPr>
        <p:spPr bwMode="auto">
          <a:xfrm>
            <a:off x="6113081" y="2689271"/>
            <a:ext cx="71130" cy="8466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Rettangolo 44"/>
          <p:cNvSpPr/>
          <p:nvPr/>
        </p:nvSpPr>
        <p:spPr bwMode="auto">
          <a:xfrm>
            <a:off x="6715554" y="2689271"/>
            <a:ext cx="71130" cy="8466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-465045" y="2313504"/>
            <a:ext cx="50084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 startAt="2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of the hole depth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0" name="Rettangolo 33"/>
          <p:cNvSpPr/>
          <p:nvPr/>
        </p:nvSpPr>
        <p:spPr bwMode="auto">
          <a:xfrm>
            <a:off x="5257698" y="2698797"/>
            <a:ext cx="71130" cy="60019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1" name="Rettangolo 34"/>
          <p:cNvSpPr/>
          <p:nvPr/>
        </p:nvSpPr>
        <p:spPr bwMode="auto">
          <a:xfrm>
            <a:off x="5844545" y="2698797"/>
            <a:ext cx="71130" cy="60019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2" name="Rettangolo 35"/>
          <p:cNvSpPr/>
          <p:nvPr/>
        </p:nvSpPr>
        <p:spPr bwMode="auto">
          <a:xfrm>
            <a:off x="6431392" y="2698797"/>
            <a:ext cx="71130" cy="60019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3" name="Rettangolo 36"/>
          <p:cNvSpPr/>
          <p:nvPr/>
        </p:nvSpPr>
        <p:spPr bwMode="auto">
          <a:xfrm>
            <a:off x="7018240" y="2698797"/>
            <a:ext cx="71130" cy="60019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4" name="Rettangolo 42"/>
          <p:cNvSpPr/>
          <p:nvPr/>
        </p:nvSpPr>
        <p:spPr bwMode="auto">
          <a:xfrm>
            <a:off x="5547438" y="2698797"/>
            <a:ext cx="71130" cy="84663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5" name="Rettangolo 43"/>
          <p:cNvSpPr/>
          <p:nvPr/>
        </p:nvSpPr>
        <p:spPr bwMode="auto">
          <a:xfrm>
            <a:off x="6113081" y="2698796"/>
            <a:ext cx="71130" cy="84663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6" name="Rettangolo 44"/>
          <p:cNvSpPr/>
          <p:nvPr/>
        </p:nvSpPr>
        <p:spPr bwMode="auto">
          <a:xfrm>
            <a:off x="6715554" y="2698796"/>
            <a:ext cx="71130" cy="84663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19010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  <p:bldP spid="20" grpId="0" animBg="1"/>
      <p:bldP spid="21" grpId="0" animBg="1"/>
      <p:bldP spid="22" grpId="0" animBg="1"/>
      <p:bldP spid="35" grpId="0"/>
      <p:bldP spid="36" grpId="0"/>
      <p:bldP spid="37" grpId="0"/>
      <p:bldP spid="27" grpId="0" animBg="1"/>
      <p:bldP spid="28" grpId="0" animBg="1"/>
      <p:bldP spid="29" grpId="0" animBg="1"/>
      <p:bldP spid="30" grpId="0" animBg="1"/>
      <p:bldP spid="23" grpId="0" animBg="1"/>
      <p:bldP spid="31" grpId="0" animBg="1"/>
      <p:bldP spid="32" grpId="0" animBg="1"/>
      <p:bldP spid="33" grpId="0" animBg="1"/>
      <p:bldP spid="59" grpId="0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>
            <a:lum bright="25000" contrast="40000"/>
          </a:blip>
          <a:srcRect l="16960" t="5286" r="22613" b="6608"/>
          <a:stretch>
            <a:fillRect/>
          </a:stretch>
        </p:blipFill>
        <p:spPr bwMode="auto">
          <a:xfrm>
            <a:off x="1301115" y="1656183"/>
            <a:ext cx="6841738" cy="426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flipH="1">
            <a:off x="3276602" y="2076450"/>
            <a:ext cx="19048" cy="3457575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57475" y="3810000"/>
            <a:ext cx="553998" cy="105963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155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48050" y="5524501"/>
            <a:ext cx="1003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4.7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2" name="Left Brace 21"/>
          <p:cNvSpPr/>
          <p:nvPr/>
        </p:nvSpPr>
        <p:spPr>
          <a:xfrm rot="16200000">
            <a:off x="4457700" y="5591175"/>
            <a:ext cx="152400" cy="152400"/>
          </a:xfrm>
          <a:prstGeom prst="lef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TextBox 24"/>
          <p:cNvSpPr txBox="1"/>
          <p:nvPr/>
        </p:nvSpPr>
        <p:spPr>
          <a:xfrm>
            <a:off x="4833399" y="1943100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3.4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610100" y="2139434"/>
            <a:ext cx="223299" cy="322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-1604466" y="3297905"/>
            <a:ext cx="4209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CAB"/>
                </a:solidFill>
                <a:latin typeface="+mj-lt"/>
              </a:rPr>
              <a:t>TSV deeper than 130 </a:t>
            </a:r>
            <a:r>
              <a:rPr lang="en-US" sz="2800" dirty="0" smtClean="0">
                <a:solidFill>
                  <a:srgbClr val="005CAB"/>
                </a:solidFill>
                <a:latin typeface="+mj-lt"/>
                <a:sym typeface="Symbol"/>
              </a:rPr>
              <a:t>m</a:t>
            </a:r>
            <a:endParaRPr lang="it-IT" sz="2800" dirty="0">
              <a:solidFill>
                <a:srgbClr val="005CAB"/>
              </a:solidFill>
              <a:latin typeface="+mj-lt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885825" y="832490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Holes with 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=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 </a:t>
            </a:r>
            <a:endParaRPr lang="en-US" sz="2800" baseline="30000" dirty="0">
              <a:solidFill>
                <a:srgbClr val="00AB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TextBox 3"/>
          <p:cNvSpPr txBox="1"/>
          <p:nvPr/>
        </p:nvSpPr>
        <p:spPr>
          <a:xfrm>
            <a:off x="0" y="6390311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7019925" y="6019800"/>
            <a:ext cx="1905000" cy="457200"/>
          </a:xfrm>
        </p:spPr>
        <p:txBody>
          <a:bodyPr/>
          <a:lstStyle/>
          <a:p>
            <a:r>
              <a:rPr lang="it-IT" dirty="0" smtClean="0"/>
              <a:t> </a:t>
            </a:r>
            <a:fld id="{E9238BC9-08E6-41C0-9BDE-FD183FDF231F}" type="slidenum">
              <a:rPr lang="it-IT" smtClean="0">
                <a:solidFill>
                  <a:srgbClr val="005CAB"/>
                </a:solidFill>
              </a:rPr>
              <a:pPr/>
              <a:t>15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65951" y="885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marL="971550" lvl="1" indent="-514350">
              <a:buFont typeface="+mj-lt"/>
              <a:buAutoNum type="arabicPeriod" startAt="2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Controls of the hole depth (1)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</p:txBody>
      </p:sp>
    </p:spTree>
    <p:extLst>
      <p:ext uri="{BB962C8B-B14F-4D97-AF65-F5344CB8AC3E}">
        <p14:creationId xmlns:p14="http://schemas.microsoft.com/office/powerpoint/2010/main" xmlns="" val="829080241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3"/>
          <p:cNvSpPr txBox="1"/>
          <p:nvPr/>
        </p:nvSpPr>
        <p:spPr>
          <a:xfrm>
            <a:off x="46761" y="64569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7" name="Picture 2" descr="C:\Users\ronchin\Desktop\testDRIE\6um\0013_5-6b.JPG"/>
          <p:cNvPicPr>
            <a:picLocks noChangeAspect="1" noChangeArrowheads="1"/>
          </p:cNvPicPr>
          <p:nvPr/>
        </p:nvPicPr>
        <p:blipFill>
          <a:blip r:embed="rId2" cstate="print"/>
          <a:srcRect l="30000" t="28000" r="20000" b="34667"/>
          <a:stretch>
            <a:fillRect/>
          </a:stretch>
        </p:blipFill>
        <p:spPr bwMode="auto">
          <a:xfrm>
            <a:off x="1082841" y="1649223"/>
            <a:ext cx="7772400" cy="4352505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4921710" y="1688068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5.3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86325" y="5604986"/>
            <a:ext cx="1157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5.3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 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-5400000">
            <a:off x="2831028" y="3716949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117 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m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1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r>
              <a:rPr lang="it-IT" dirty="0" smtClean="0"/>
              <a:t> </a:t>
            </a:r>
            <a:fld id="{E9238BC9-08E6-41C0-9BDE-FD183FDF231F}" type="slidenum">
              <a:rPr lang="it-IT" smtClean="0">
                <a:solidFill>
                  <a:srgbClr val="005CAB"/>
                </a:solidFill>
              </a:rPr>
              <a:pPr/>
              <a:t>16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076480" y="3459831"/>
            <a:ext cx="5261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CAB"/>
                </a:solidFill>
                <a:latin typeface="+mj-lt"/>
              </a:rPr>
              <a:t>Not TSV shallower than 130 </a:t>
            </a:r>
            <a:r>
              <a:rPr lang="en-US" sz="2800" dirty="0" smtClean="0">
                <a:solidFill>
                  <a:srgbClr val="005CAB"/>
                </a:solidFill>
                <a:latin typeface="+mj-lt"/>
                <a:sym typeface="Symbol"/>
              </a:rPr>
              <a:t>m</a:t>
            </a:r>
            <a:endParaRPr lang="it-IT" sz="2800" dirty="0">
              <a:solidFill>
                <a:srgbClr val="005CAB"/>
              </a:solidFill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705227" y="2143125"/>
            <a:ext cx="19048" cy="3457575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885825" y="832490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Holes with 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=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 </a:t>
            </a:r>
            <a:endParaRPr lang="en-US" sz="2800" baseline="30000" dirty="0">
              <a:solidFill>
                <a:srgbClr val="00AB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65951" y="885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marL="971550" lvl="1" indent="-514350">
              <a:buFont typeface="+mj-lt"/>
              <a:buAutoNum type="arabicPeriod" startAt="2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Controls of the hole depth (2)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</p:txBody>
      </p:sp>
    </p:spTree>
    <p:extLst>
      <p:ext uri="{BB962C8B-B14F-4D97-AF65-F5344CB8AC3E}">
        <p14:creationId xmlns:p14="http://schemas.microsoft.com/office/powerpoint/2010/main" xmlns="" val="287481528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5000"/>
          </a:blip>
          <a:srcRect l="49038" t="14331" r="10127" b="20064"/>
          <a:stretch>
            <a:fillRect/>
          </a:stretch>
        </p:blipFill>
        <p:spPr bwMode="auto">
          <a:xfrm>
            <a:off x="1225938" y="1697024"/>
            <a:ext cx="7006163" cy="418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3"/>
          <p:cNvSpPr txBox="1"/>
          <p:nvPr/>
        </p:nvSpPr>
        <p:spPr>
          <a:xfrm>
            <a:off x="46761" y="64569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78785" y="1516618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5.3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76725" y="5204936"/>
            <a:ext cx="1157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5.5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 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-5400000">
            <a:off x="2357833" y="3393099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88 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m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1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r>
              <a:rPr lang="it-IT" dirty="0" smtClean="0"/>
              <a:t> </a:t>
            </a:r>
            <a:fld id="{E9238BC9-08E6-41C0-9BDE-FD183FDF231F}" type="slidenum">
              <a:rPr lang="it-IT" smtClean="0">
                <a:solidFill>
                  <a:srgbClr val="005CAB"/>
                </a:solidFill>
              </a:rPr>
              <a:pPr/>
              <a:t>17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105055" y="3257831"/>
            <a:ext cx="5261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CAB"/>
                </a:solidFill>
                <a:latin typeface="+mj-lt"/>
              </a:rPr>
              <a:t>Not TSV shallower than 100 </a:t>
            </a:r>
            <a:r>
              <a:rPr lang="en-US" sz="2800" dirty="0" smtClean="0">
                <a:solidFill>
                  <a:srgbClr val="005CAB"/>
                </a:solidFill>
                <a:latin typeface="+mj-lt"/>
                <a:sym typeface="Symbol"/>
              </a:rPr>
              <a:t>m</a:t>
            </a:r>
            <a:endParaRPr lang="it-IT" sz="2800" dirty="0">
              <a:solidFill>
                <a:srgbClr val="005CAB"/>
              </a:solidFill>
              <a:latin typeface="+mj-lt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38477" y="2076450"/>
            <a:ext cx="38098" cy="2714625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885825" y="832490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Holes with 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=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800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 </a:t>
            </a:r>
            <a:endParaRPr lang="en-US" sz="2800" baseline="30000" dirty="0">
              <a:solidFill>
                <a:srgbClr val="00AB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65951" y="885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marL="971550" lvl="1" indent="-514350">
              <a:buFont typeface="+mj-lt"/>
              <a:buAutoNum type="arabicPeriod" startAt="2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Controls of the hole depth (3)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</p:txBody>
      </p:sp>
    </p:spTree>
    <p:extLst>
      <p:ext uri="{BB962C8B-B14F-4D97-AF65-F5344CB8AC3E}">
        <p14:creationId xmlns:p14="http://schemas.microsoft.com/office/powerpoint/2010/main" xmlns="" val="287481528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301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3200" b="1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4575" y="624840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18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3398" y="48354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Most critical issues</a:t>
            </a:r>
            <a:endParaRPr lang="en-GB" sz="2800" dirty="0">
              <a:solidFill>
                <a:srgbClr val="005CAB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8430" y="1311027"/>
            <a:ext cx="653247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		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a “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processable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thin silicon substrate 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of the hole depth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Doped Polysilicon Filling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 SiO2 etching</a:t>
            </a: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7553" y="15503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97553" y="26266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19010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19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3831" y="2830831"/>
            <a:ext cx="1188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r>
              <a:rPr lang="en-US" b="1" dirty="0" smtClean="0">
                <a:sym typeface="Symbol"/>
              </a:rPr>
              <a:t>m </a:t>
            </a:r>
            <a:r>
              <a:rPr lang="en-US" b="1" dirty="0" smtClean="0"/>
              <a:t>Poly-Si</a:t>
            </a:r>
            <a:endParaRPr lang="it-IT" b="1" dirty="0"/>
          </a:p>
        </p:txBody>
      </p:sp>
      <p:pic>
        <p:nvPicPr>
          <p:cNvPr id="18433" name="Picture 1" descr="C:\Users\ronchin\Dropbox\per Sabina\Maurizio\doppioDRIE con Poly\fori5um\0008_5-6_100x.JPG"/>
          <p:cNvPicPr>
            <a:picLocks noChangeAspect="1" noChangeArrowheads="1"/>
          </p:cNvPicPr>
          <p:nvPr/>
        </p:nvPicPr>
        <p:blipFill>
          <a:blip r:embed="rId2" cstate="print">
            <a:lum bright="35000" contrast="65000"/>
          </a:blip>
          <a:srcRect l="33640" t="20588" r="52941" b="13235"/>
          <a:stretch>
            <a:fillRect/>
          </a:stretch>
        </p:blipFill>
        <p:spPr bwMode="auto">
          <a:xfrm>
            <a:off x="6244249" y="1167738"/>
            <a:ext cx="1335051" cy="4937779"/>
          </a:xfrm>
          <a:prstGeom prst="rect">
            <a:avLst/>
          </a:prstGeom>
          <a:noFill/>
        </p:spPr>
      </p:pic>
      <p:pic>
        <p:nvPicPr>
          <p:cNvPr id="7" name="Picture 2" descr="C:\Users\ronchin\Desktop\testDRIE\6um\0013_5-6b.JPG"/>
          <p:cNvPicPr>
            <a:picLocks noChangeAspect="1" noChangeArrowheads="1"/>
          </p:cNvPicPr>
          <p:nvPr/>
        </p:nvPicPr>
        <p:blipFill>
          <a:blip r:embed="rId3" cstate="print">
            <a:lum bright="8000" contrast="2000"/>
          </a:blip>
          <a:srcRect l="38603" t="31245" r="53768" b="35840"/>
          <a:stretch>
            <a:fillRect/>
          </a:stretch>
        </p:blipFill>
        <p:spPr bwMode="auto">
          <a:xfrm>
            <a:off x="1657350" y="1169639"/>
            <a:ext cx="1517747" cy="4913144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 bwMode="auto">
          <a:xfrm>
            <a:off x="3705225" y="3667125"/>
            <a:ext cx="1971675" cy="59055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6286500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5.3</a:t>
            </a:r>
            <a:r>
              <a:rPr lang="en-US" dirty="0" smtClean="0">
                <a:sym typeface="Symbol"/>
              </a:rPr>
              <a:t>m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6381750" y="6296025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dirty="0" smtClean="0">
                <a:sym typeface="Symbol"/>
              </a:rPr>
              <a:t>m</a:t>
            </a:r>
            <a:endParaRPr lang="it-IT" dirty="0"/>
          </a:p>
        </p:txBody>
      </p:sp>
      <p:sp>
        <p:nvSpPr>
          <p:cNvPr id="11" name="TextBox 10"/>
          <p:cNvSpPr txBox="1"/>
          <p:nvPr/>
        </p:nvSpPr>
        <p:spPr>
          <a:xfrm rot="16200000" flipH="1">
            <a:off x="-1574166" y="3097827"/>
            <a:ext cx="462819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CAB"/>
                </a:solidFill>
                <a:latin typeface="Arial" pitchFamily="34" charset="0"/>
                <a:cs typeface="Arial" pitchFamily="34" charset="0"/>
              </a:rPr>
              <a:t>Poly-Si filling of a 5 </a:t>
            </a:r>
            <a:r>
              <a:rPr lang="en-US" sz="2800" dirty="0" smtClean="0">
                <a:solidFill>
                  <a:srgbClr val="005CAB"/>
                </a:solidFill>
                <a:latin typeface="Arial" pitchFamily="34" charset="0"/>
                <a:cs typeface="Arial" pitchFamily="34" charset="0"/>
                <a:sym typeface="Symbol"/>
              </a:rPr>
              <a:t>m hole</a:t>
            </a:r>
            <a:endParaRPr lang="it-IT" sz="2800" dirty="0" smtClean="0">
              <a:solidFill>
                <a:srgbClr val="005CAB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  <p:sp>
        <p:nvSpPr>
          <p:cNvPr id="12" name="Rectangle 11"/>
          <p:cNvSpPr/>
          <p:nvPr/>
        </p:nvSpPr>
        <p:spPr>
          <a:xfrm>
            <a:off x="1028700" y="149394"/>
            <a:ext cx="77057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>
              <a:buFont typeface="+mj-lt"/>
              <a:buAutoNum type="arabicPeriod" startAt="3"/>
              <a:defRPr/>
            </a:pP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Doped </a:t>
            </a:r>
            <a:r>
              <a:rPr lang="en-GB" sz="2800" dirty="0" err="1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Polysilicon</a:t>
            </a: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Filling (1)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</p:txBody>
      </p:sp>
    </p:spTree>
    <p:extLst>
      <p:ext uri="{BB962C8B-B14F-4D97-AF65-F5344CB8AC3E}">
        <p14:creationId xmlns:p14="http://schemas.microsoft.com/office/powerpoint/2010/main" xmlns="" val="108840387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53217" y="945511"/>
            <a:ext cx="8229600" cy="553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  <a:defRPr/>
            </a:pPr>
            <a:r>
              <a:rPr lang="en-GB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 lot of experiments require thin detectors, but are thin 3D feasible?</a:t>
            </a:r>
          </a:p>
          <a:p>
            <a:pPr lvl="1">
              <a:defRPr/>
            </a:pPr>
            <a:endParaRPr lang="en-GB" dirty="0" smtClean="0">
              <a:solidFill>
                <a:srgbClr val="00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defRPr/>
            </a:pPr>
            <a:endParaRPr lang="en-GB" dirty="0">
              <a:solidFill>
                <a:srgbClr val="00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10000"/>
              </a:lnSpc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Key point:</a:t>
            </a:r>
          </a:p>
          <a:p>
            <a:pPr lvl="2">
              <a:lnSpc>
                <a:spcPct val="110000"/>
              </a:lnSpc>
              <a:defRPr/>
            </a:pPr>
            <a:r>
              <a:rPr lang="en-GB" b="1" dirty="0" smtClean="0">
                <a:solidFill>
                  <a:srgbClr val="00A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Too thin (or thinned) 6-inch wafers are not suitable to process</a:t>
            </a:r>
          </a:p>
          <a:p>
            <a:pPr marL="1257300" lvl="2" indent="-342900">
              <a:lnSpc>
                <a:spcPct val="11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endParaRPr lang="en-GB" dirty="0" smtClean="0">
              <a:solidFill>
                <a:srgbClr val="00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71700" lvl="4" indent="-342900">
              <a:lnSpc>
                <a:spcPct val="110000"/>
              </a:lnSpc>
              <a:defRPr/>
            </a:pPr>
            <a:endParaRPr lang="en-GB" dirty="0" smtClean="0">
              <a:solidFill>
                <a:srgbClr val="00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7300" lvl="2" indent="-342900">
              <a:lnSpc>
                <a:spcPct val="110000"/>
              </a:lnSpc>
              <a:defRPr/>
            </a:pPr>
            <a:r>
              <a:rPr lang="en-GB" dirty="0" smtClean="0">
                <a:solidFill>
                  <a:srgbClr val="00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lang="en-GB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double sided </a:t>
            </a:r>
            <a:r>
              <a:rPr lang="en-GB" dirty="0" smtClean="0">
                <a:solidFill>
                  <a:srgbClr val="00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process to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single side process</a:t>
            </a:r>
          </a:p>
          <a:p>
            <a:pPr marL="1257300" lvl="2" indent="-342900">
              <a:lnSpc>
                <a:spcPct val="110000"/>
              </a:lnSpc>
              <a:defRPr/>
            </a:pPr>
            <a:r>
              <a:rPr lang="en-GB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on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“special” wafers</a:t>
            </a:r>
            <a:r>
              <a:rPr lang="en-GB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rgbClr val="00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04960" y="-2893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3200" dirty="0">
              <a:solidFill>
                <a:srgbClr val="FF00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3675" y="6210300"/>
            <a:ext cx="1905000" cy="457200"/>
          </a:xfrm>
        </p:spPr>
        <p:txBody>
          <a:bodyPr/>
          <a:lstStyle/>
          <a:p>
            <a:r>
              <a:rPr lang="it-IT" dirty="0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7" name="Right Arrow 6"/>
          <p:cNvSpPr/>
          <p:nvPr/>
        </p:nvSpPr>
        <p:spPr bwMode="auto">
          <a:xfrm rot="5400000">
            <a:off x="4403979" y="4396359"/>
            <a:ext cx="781050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350320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-19050" y="6447461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43675" y="624840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20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21431" y="2573656"/>
            <a:ext cx="1188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r>
              <a:rPr lang="en-US" b="1" dirty="0" smtClean="0">
                <a:sym typeface="Symbol"/>
              </a:rPr>
              <a:t>m </a:t>
            </a:r>
            <a:r>
              <a:rPr lang="en-US" b="1" dirty="0" smtClean="0"/>
              <a:t>Poly-Si</a:t>
            </a:r>
            <a:endParaRPr lang="it-IT" b="1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3609975" y="3409950"/>
            <a:ext cx="1971675" cy="59055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8300" y="6286500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12.5</a:t>
            </a:r>
            <a:r>
              <a:rPr lang="en-US" dirty="0" smtClean="0">
                <a:sym typeface="Symbol"/>
              </a:rPr>
              <a:t>m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6886575" y="6296025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4.5</a:t>
            </a:r>
            <a:r>
              <a:rPr lang="en-US" dirty="0" smtClean="0">
                <a:sym typeface="Symbol"/>
              </a:rPr>
              <a:t>m</a:t>
            </a:r>
            <a:endParaRPr lang="it-IT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 contrast="25000"/>
          </a:blip>
          <a:srcRect l="45511" t="3212" r="43760" b="6425"/>
          <a:stretch>
            <a:fillRect/>
          </a:stretch>
        </p:blipFill>
        <p:spPr bwMode="auto">
          <a:xfrm>
            <a:off x="1650472" y="945609"/>
            <a:ext cx="1126556" cy="51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 descr="C:\Users\ronchin\Dropbox\per Sabina\Maurizio\doppioDRIE con Poly\fori5um\0001_12-2.JPG"/>
          <p:cNvPicPr>
            <a:picLocks noChangeAspect="1" noChangeArrowheads="1"/>
          </p:cNvPicPr>
          <p:nvPr/>
        </p:nvPicPr>
        <p:blipFill>
          <a:blip r:embed="rId3" cstate="print">
            <a:lum bright="15000" contrast="30000"/>
          </a:blip>
          <a:srcRect l="51287" t="24265" r="41360" b="29412"/>
          <a:stretch>
            <a:fillRect/>
          </a:stretch>
        </p:blipFill>
        <p:spPr bwMode="auto">
          <a:xfrm>
            <a:off x="6678210" y="934606"/>
            <a:ext cx="1097041" cy="5184524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 bwMode="auto">
          <a:xfrm>
            <a:off x="6715126" y="5495925"/>
            <a:ext cx="1009650" cy="74295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5676900" y="5629275"/>
            <a:ext cx="819150" cy="16192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152900" y="5248275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 </a:t>
            </a:r>
            <a:r>
              <a:rPr lang="en-US" sz="1800" dirty="0" err="1" smtClean="0"/>
              <a:t>photoresist</a:t>
            </a:r>
            <a:endParaRPr lang="en-US" sz="1800" dirty="0" smtClean="0"/>
          </a:p>
          <a:p>
            <a:r>
              <a:rPr lang="en-US" sz="1800" dirty="0" smtClean="0"/>
              <a:t> closes the hole</a:t>
            </a:r>
            <a:endParaRPr lang="it-IT" sz="1800" dirty="0"/>
          </a:p>
        </p:txBody>
      </p:sp>
      <p:sp>
        <p:nvSpPr>
          <p:cNvPr id="14" name="TextBox 13"/>
          <p:cNvSpPr txBox="1"/>
          <p:nvPr/>
        </p:nvSpPr>
        <p:spPr>
          <a:xfrm rot="16200000" flipH="1">
            <a:off x="-1674354" y="3097827"/>
            <a:ext cx="48285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CAB"/>
                </a:solidFill>
                <a:latin typeface="Arial" pitchFamily="34" charset="0"/>
                <a:cs typeface="Arial" pitchFamily="34" charset="0"/>
              </a:rPr>
              <a:t>Poly-Si filling of a 12 </a:t>
            </a:r>
            <a:r>
              <a:rPr lang="en-US" sz="2800" dirty="0" smtClean="0">
                <a:solidFill>
                  <a:srgbClr val="005CAB"/>
                </a:solidFill>
                <a:latin typeface="Arial" pitchFamily="34" charset="0"/>
                <a:cs typeface="Arial" pitchFamily="34" charset="0"/>
                <a:sym typeface="Symbol"/>
              </a:rPr>
              <a:t>m hole</a:t>
            </a:r>
            <a:endParaRPr lang="it-IT" sz="2800" dirty="0" smtClean="0">
              <a:solidFill>
                <a:srgbClr val="005CAB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  <p:sp>
        <p:nvSpPr>
          <p:cNvPr id="17" name="Rectangle 16"/>
          <p:cNvSpPr/>
          <p:nvPr/>
        </p:nvSpPr>
        <p:spPr>
          <a:xfrm>
            <a:off x="1028700" y="149394"/>
            <a:ext cx="77057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>
              <a:buFont typeface="+mj-lt"/>
              <a:buAutoNum type="arabicPeriod" startAt="3"/>
              <a:defRPr/>
            </a:pP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Doped </a:t>
            </a:r>
            <a:r>
              <a:rPr lang="en-GB" sz="2800" dirty="0" err="1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Polysilicon</a:t>
            </a: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Filling (2)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</p:txBody>
      </p:sp>
    </p:spTree>
    <p:extLst>
      <p:ext uri="{BB962C8B-B14F-4D97-AF65-F5344CB8AC3E}">
        <p14:creationId xmlns:p14="http://schemas.microsoft.com/office/powerpoint/2010/main" xmlns="" val="108840387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301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3200" b="1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4575" y="624840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21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3398" y="48354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Most critical issues</a:t>
            </a:r>
            <a:endParaRPr lang="en-GB" sz="2800" dirty="0">
              <a:solidFill>
                <a:srgbClr val="005CAB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8430" y="1311027"/>
            <a:ext cx="653247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		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a “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processable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thin silicon substrate 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of the hole depth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Doped Polysilicon Filling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 SiO2 etching</a:t>
            </a: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7553" y="15503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97553" y="26266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97553" y="35791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19010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ronchin\Dropbox\per Sabina\Maurizio\doppioDRIE con Poly\w30_fori12um\w30_tilt30_1270x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67" r="4767" b="14700"/>
          <a:stretch/>
        </p:blipFill>
        <p:spPr bwMode="auto">
          <a:xfrm>
            <a:off x="5056388" y="2978177"/>
            <a:ext cx="3991149" cy="326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ttore 2 13"/>
          <p:cNvCxnSpPr/>
          <p:nvPr/>
        </p:nvCxnSpPr>
        <p:spPr bwMode="auto">
          <a:xfrm>
            <a:off x="5886450" y="4827042"/>
            <a:ext cx="29584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CasellaDiTesto 14"/>
          <p:cNvSpPr txBox="1"/>
          <p:nvPr/>
        </p:nvSpPr>
        <p:spPr>
          <a:xfrm>
            <a:off x="5867400" y="4369842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14µm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52" name="TextBox 30"/>
          <p:cNvSpPr txBox="1"/>
          <p:nvPr/>
        </p:nvSpPr>
        <p:spPr>
          <a:xfrm>
            <a:off x="0" y="956809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CAB"/>
                </a:solidFill>
                <a:latin typeface="+mj-lt"/>
              </a:rPr>
              <a:t>Reducing the hole diameter with a polysilicon deposition</a:t>
            </a:r>
            <a:endParaRPr lang="it-IT" sz="2800" dirty="0">
              <a:solidFill>
                <a:srgbClr val="005CAB"/>
              </a:solidFill>
              <a:latin typeface="+mj-lt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865" t="19503" r="28209" b="24776"/>
          <a:stretch/>
        </p:blipFill>
        <p:spPr>
          <a:xfrm>
            <a:off x="106381" y="1708514"/>
            <a:ext cx="3373795" cy="3138414"/>
          </a:xfrm>
          <a:prstGeom prst="rect">
            <a:avLst/>
          </a:prstGeom>
        </p:spPr>
      </p:pic>
      <p:sp>
        <p:nvSpPr>
          <p:cNvPr id="32" name="TextBox 3"/>
          <p:cNvSpPr txBox="1"/>
          <p:nvPr/>
        </p:nvSpPr>
        <p:spPr>
          <a:xfrm>
            <a:off x="180975" y="6412480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22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0274" y="4971992"/>
            <a:ext cx="39517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Picture from the surface</a:t>
            </a:r>
          </a:p>
          <a:p>
            <a:r>
              <a:rPr lang="en-US" sz="2000" dirty="0" smtClean="0"/>
              <a:t>with </a:t>
            </a:r>
            <a:r>
              <a:rPr lang="en-US" sz="2000" dirty="0" err="1" smtClean="0"/>
              <a:t>photresist</a:t>
            </a:r>
            <a:r>
              <a:rPr lang="en-US" sz="2000" dirty="0" smtClean="0"/>
              <a:t> after second DRIE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286500" y="5777210"/>
            <a:ext cx="1459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SEM image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90550" y="-251933"/>
            <a:ext cx="8553450" cy="1109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>
              <a:lnSpc>
                <a:spcPct val="250000"/>
              </a:lnSpc>
              <a:buFont typeface="+mj-lt"/>
              <a:buAutoNum type="arabicPeriod" startAt="4"/>
              <a:defRPr/>
            </a:pPr>
            <a:r>
              <a:rPr lang="en-GB" sz="32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</p:txBody>
      </p:sp>
      <p:cxnSp>
        <p:nvCxnSpPr>
          <p:cNvPr id="12" name="Connettore 2 10"/>
          <p:cNvCxnSpPr/>
          <p:nvPr/>
        </p:nvCxnSpPr>
        <p:spPr bwMode="auto">
          <a:xfrm>
            <a:off x="4517307" y="3344403"/>
            <a:ext cx="654768" cy="4381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30"/>
          <p:cNvSpPr txBox="1"/>
          <p:nvPr/>
        </p:nvSpPr>
        <p:spPr>
          <a:xfrm>
            <a:off x="3470626" y="2341815"/>
            <a:ext cx="2871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First holes</a:t>
            </a:r>
          </a:p>
          <a:p>
            <a:r>
              <a:rPr lang="en-US" sz="2000" dirty="0" smtClean="0"/>
              <a:t>partially </a:t>
            </a:r>
            <a:r>
              <a:rPr lang="en-US" sz="2000" dirty="0" smtClean="0"/>
              <a:t>filled</a:t>
            </a:r>
          </a:p>
          <a:p>
            <a:r>
              <a:rPr lang="en-US" sz="2000" dirty="0" smtClean="0"/>
              <a:t>with poly-Si</a:t>
            </a:r>
            <a:endParaRPr lang="it-IT" sz="2000" dirty="0"/>
          </a:p>
        </p:txBody>
      </p:sp>
      <p:cxnSp>
        <p:nvCxnSpPr>
          <p:cNvPr id="16" name="Connettore 2 55"/>
          <p:cNvCxnSpPr>
            <a:stCxn id="13" idx="1"/>
          </p:cNvCxnSpPr>
          <p:nvPr/>
        </p:nvCxnSpPr>
        <p:spPr bwMode="auto">
          <a:xfrm flipH="1">
            <a:off x="3316407" y="2849647"/>
            <a:ext cx="154219" cy="4394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56086199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301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3200" b="1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4575" y="624840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23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3398" y="48354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Most critical issues</a:t>
            </a:r>
            <a:endParaRPr lang="en-GB" sz="2800" dirty="0">
              <a:solidFill>
                <a:srgbClr val="005CAB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8430" y="1311027"/>
            <a:ext cx="653247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		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a “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processable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thin silicon substrate 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of the hole depth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Doped Polysilicon Filling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 SiO2 etching</a:t>
            </a: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7553" y="15503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97553" y="26266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97553" y="35791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16603" y="432211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19010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ronchin\Desktop\testSOI\w80\w80_back_13800x_meas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974" b="14158"/>
          <a:stretch/>
        </p:blipFill>
        <p:spPr bwMode="auto">
          <a:xfrm rot="10800000">
            <a:off x="3373739" y="2962719"/>
            <a:ext cx="5128952" cy="324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0"/>
          <p:cNvSpPr txBox="1"/>
          <p:nvPr/>
        </p:nvSpPr>
        <p:spPr>
          <a:xfrm>
            <a:off x="244431" y="1772880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 µm Si</a:t>
            </a:r>
            <a:endParaRPr lang="it-IT" sz="1400" dirty="0"/>
          </a:p>
        </p:txBody>
      </p:sp>
      <p:sp>
        <p:nvSpPr>
          <p:cNvPr id="8" name="TextBox 13"/>
          <p:cNvSpPr txBox="1"/>
          <p:nvPr/>
        </p:nvSpPr>
        <p:spPr>
          <a:xfrm>
            <a:off x="202754" y="2236940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 nm SiO</a:t>
            </a:r>
            <a:r>
              <a:rPr lang="en-US" sz="1400" baseline="-25000" dirty="0" smtClean="0"/>
              <a:t>2</a:t>
            </a:r>
            <a:endParaRPr lang="it-IT" sz="1400" dirty="0"/>
          </a:p>
        </p:txBody>
      </p:sp>
      <p:sp>
        <p:nvSpPr>
          <p:cNvPr id="11" name="TextBox 14"/>
          <p:cNvSpPr txBox="1"/>
          <p:nvPr/>
        </p:nvSpPr>
        <p:spPr>
          <a:xfrm>
            <a:off x="256127" y="2473938"/>
            <a:ext cx="926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</a:t>
            </a:r>
            <a:r>
              <a:rPr lang="it-IT" sz="1400" dirty="0" smtClean="0">
                <a:sym typeface="Symbol"/>
              </a:rPr>
              <a:t>m </a:t>
            </a:r>
            <a:r>
              <a:rPr lang="it-IT" sz="1400" dirty="0" err="1" smtClean="0">
                <a:sym typeface="Symbol"/>
              </a:rPr>
              <a:t>poly</a:t>
            </a:r>
            <a:endParaRPr lang="it-IT" sz="1400" dirty="0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508424" y="1260748"/>
            <a:ext cx="4637315" cy="1403678"/>
            <a:chOff x="1403648" y="1346473"/>
            <a:chExt cx="6624736" cy="2005254"/>
          </a:xfrm>
        </p:grpSpPr>
        <p:sp>
          <p:nvSpPr>
            <p:cNvPr id="4" name="Rettangolo 3"/>
            <p:cNvSpPr/>
            <p:nvPr/>
          </p:nvSpPr>
          <p:spPr bwMode="auto">
            <a:xfrm>
              <a:off x="1403648" y="1871861"/>
              <a:ext cx="6624736" cy="11330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Rettangolo 3"/>
            <p:cNvSpPr/>
            <p:nvPr/>
          </p:nvSpPr>
          <p:spPr bwMode="auto">
            <a:xfrm>
              <a:off x="1403648" y="2998313"/>
              <a:ext cx="6624736" cy="91828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ettangolo 3"/>
            <p:cNvSpPr/>
            <p:nvPr/>
          </p:nvSpPr>
          <p:spPr bwMode="auto">
            <a:xfrm>
              <a:off x="1403648" y="1777948"/>
              <a:ext cx="6624736" cy="91828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ttangolo 3"/>
            <p:cNvSpPr/>
            <p:nvPr/>
          </p:nvSpPr>
          <p:spPr bwMode="auto">
            <a:xfrm>
              <a:off x="1403648" y="3090257"/>
              <a:ext cx="6624736" cy="26147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7"/>
            <p:cNvSpPr/>
            <p:nvPr/>
          </p:nvSpPr>
          <p:spPr bwMode="auto">
            <a:xfrm>
              <a:off x="1403648" y="1346473"/>
              <a:ext cx="1872208" cy="4320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8"/>
            <p:cNvSpPr/>
            <p:nvPr/>
          </p:nvSpPr>
          <p:spPr bwMode="auto">
            <a:xfrm>
              <a:off x="3616018" y="1346473"/>
              <a:ext cx="2684174" cy="4320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ectangle 19"/>
            <p:cNvSpPr/>
            <p:nvPr/>
          </p:nvSpPr>
          <p:spPr bwMode="auto">
            <a:xfrm>
              <a:off x="6660232" y="1350250"/>
              <a:ext cx="1368152" cy="4320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ettangolo 11"/>
            <p:cNvSpPr/>
            <p:nvPr/>
          </p:nvSpPr>
          <p:spPr bwMode="auto">
            <a:xfrm>
              <a:off x="3275856" y="1492771"/>
              <a:ext cx="345038" cy="15974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ettangolo 12"/>
            <p:cNvSpPr/>
            <p:nvPr/>
          </p:nvSpPr>
          <p:spPr bwMode="auto">
            <a:xfrm>
              <a:off x="6312194" y="1492771"/>
              <a:ext cx="345038" cy="15974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8" name="TextBox 23"/>
          <p:cNvSpPr txBox="1"/>
          <p:nvPr/>
        </p:nvSpPr>
        <p:spPr>
          <a:xfrm>
            <a:off x="257256" y="1183785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Photoresist</a:t>
            </a:r>
            <a:endParaRPr lang="it-IT" sz="1400" dirty="0"/>
          </a:p>
        </p:txBody>
      </p:sp>
      <p:cxnSp>
        <p:nvCxnSpPr>
          <p:cNvPr id="21" name="Connettore 2 20"/>
          <p:cNvCxnSpPr/>
          <p:nvPr/>
        </p:nvCxnSpPr>
        <p:spPr bwMode="auto">
          <a:xfrm>
            <a:off x="3600450" y="2695575"/>
            <a:ext cx="600075" cy="23812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Connettore 2 26"/>
          <p:cNvCxnSpPr/>
          <p:nvPr/>
        </p:nvCxnSpPr>
        <p:spPr bwMode="auto">
          <a:xfrm flipH="1">
            <a:off x="1447800" y="1638300"/>
            <a:ext cx="9525" cy="76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9" name="TextBox 14"/>
          <p:cNvSpPr txBox="1"/>
          <p:nvPr/>
        </p:nvSpPr>
        <p:spPr>
          <a:xfrm>
            <a:off x="952398" y="5102838"/>
            <a:ext cx="185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 </a:t>
            </a:r>
            <a:r>
              <a:rPr lang="it-IT" b="1" dirty="0" smtClean="0">
                <a:sym typeface="Symbol"/>
              </a:rPr>
              <a:t>m </a:t>
            </a:r>
            <a:r>
              <a:rPr lang="it-IT" b="1" dirty="0" err="1" smtClean="0">
                <a:sym typeface="Symbol"/>
              </a:rPr>
              <a:t>poly-Si</a:t>
            </a:r>
            <a:endParaRPr lang="it-IT" b="1" dirty="0"/>
          </a:p>
        </p:txBody>
      </p:sp>
      <p:sp>
        <p:nvSpPr>
          <p:cNvPr id="30" name="TextBox 13"/>
          <p:cNvSpPr txBox="1"/>
          <p:nvPr/>
        </p:nvSpPr>
        <p:spPr>
          <a:xfrm>
            <a:off x="400050" y="4400413"/>
            <a:ext cx="2757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200 nm </a:t>
            </a:r>
            <a:r>
              <a:rPr lang="en-US" b="1" dirty="0">
                <a:solidFill>
                  <a:srgbClr val="FF0000"/>
                </a:solidFill>
              </a:rPr>
              <a:t>etched SiO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31" name="Connettore 2 30"/>
          <p:cNvCxnSpPr/>
          <p:nvPr/>
        </p:nvCxnSpPr>
        <p:spPr bwMode="auto">
          <a:xfrm flipV="1">
            <a:off x="2733675" y="5400676"/>
            <a:ext cx="533400" cy="190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17" name="Connettore 2 9216"/>
          <p:cNvCxnSpPr/>
          <p:nvPr/>
        </p:nvCxnSpPr>
        <p:spPr bwMode="auto">
          <a:xfrm>
            <a:off x="3167715" y="4793310"/>
            <a:ext cx="1118535" cy="22636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24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505075" y="2152650"/>
            <a:ext cx="990600" cy="61912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37741" y="-142875"/>
            <a:ext cx="4184159" cy="982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71550" lvl="1" indent="-514350">
              <a:lnSpc>
                <a:spcPct val="250000"/>
              </a:lnSpc>
              <a:buFont typeface="+mj-lt"/>
              <a:buAutoNum type="arabicPeriod" startAt="5"/>
              <a:defRPr/>
            </a:pPr>
            <a:r>
              <a:rPr lang="en-GB" sz="28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Deep SiO2 etching</a:t>
            </a:r>
          </a:p>
        </p:txBody>
      </p:sp>
    </p:spTree>
    <p:extLst>
      <p:ext uri="{BB962C8B-B14F-4D97-AF65-F5344CB8AC3E}">
        <p14:creationId xmlns:p14="http://schemas.microsoft.com/office/powerpoint/2010/main" xmlns="" val="419225668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301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3200" b="1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4575" y="624840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25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3398" y="48354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Most critical issues</a:t>
            </a:r>
            <a:endParaRPr lang="en-GB" sz="2800" dirty="0">
              <a:solidFill>
                <a:srgbClr val="005CAB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8430" y="1311027"/>
            <a:ext cx="653247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		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a “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processable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thin silicon substrate 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of the hole depth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Doped Polysilicon Filling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 SiO2 etching</a:t>
            </a:r>
          </a:p>
          <a:p>
            <a:pPr marL="1371600" lvl="2" indent="-457200">
              <a:defRPr/>
            </a:pP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7553" y="15503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97553" y="26266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97553" y="35791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07078" y="427449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07078" y="508411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MS Gothic"/>
                <a:ea typeface="MS Gothic"/>
                <a:cs typeface="Arial"/>
              </a:rPr>
              <a:t>✓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19010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repeatCount="3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2" grpId="1"/>
      <p:bldP spid="13" grpId="1"/>
      <p:bldP spid="14" grpId="1"/>
      <p:bldP spid="15" grpId="0"/>
      <p:bldP spid="15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26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55650" y="404813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+mj-cs"/>
              </a:rPr>
              <a:t>Conclusions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9625" y="1857375"/>
            <a:ext cx="814330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  <a:latin typeface="+mj-lt"/>
              </a:rPr>
              <a:t>Designed a new technology for 3D single side detectors </a:t>
            </a:r>
            <a:r>
              <a:rPr lang="en-US" dirty="0" smtClean="0">
                <a:solidFill>
                  <a:schemeClr val="accent1"/>
                </a:solidFill>
                <a:latin typeface="+mj-lt"/>
              </a:rPr>
              <a:t> on </a:t>
            </a:r>
            <a:r>
              <a:rPr lang="en-US" dirty="0" smtClean="0">
                <a:solidFill>
                  <a:schemeClr val="accent1"/>
                </a:solidFill>
                <a:latin typeface="+mj-lt"/>
              </a:rPr>
              <a:t>thin material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  <a:latin typeface="+mj-lt"/>
              </a:rPr>
              <a:t>Settled most process critical </a:t>
            </a:r>
            <a:r>
              <a:rPr lang="en-US" dirty="0" smtClean="0">
                <a:solidFill>
                  <a:schemeClr val="accent1"/>
                </a:solidFill>
                <a:latin typeface="+mj-lt"/>
              </a:rPr>
              <a:t>issues</a:t>
            </a:r>
            <a:endParaRPr lang="en-US" strike="sngStrike" dirty="0" smtClean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  <a:latin typeface="+mj-lt"/>
              </a:rPr>
              <a:t>Validation of acquired Si-Si material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5C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Ready to start a new 3D batch!!!</a:t>
            </a:r>
            <a:endParaRPr lang="it-IT" sz="2800" b="1" dirty="0">
              <a:solidFill>
                <a:srgbClr val="005CA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703641"/>
            <a:ext cx="7772400" cy="1470025"/>
          </a:xfrm>
        </p:spPr>
        <p:txBody>
          <a:bodyPr/>
          <a:lstStyle/>
          <a:p>
            <a:r>
              <a:rPr lang="it-IT" sz="8000" b="1" dirty="0" err="1" smtClean="0">
                <a:solidFill>
                  <a:schemeClr val="tx1"/>
                </a:solidFill>
                <a:latin typeface="Kunstler Script" pitchFamily="66" charset="0"/>
              </a:rPr>
              <a:t>Thanks</a:t>
            </a:r>
            <a:r>
              <a:rPr lang="it-IT" sz="8000" b="1" dirty="0" smtClean="0">
                <a:solidFill>
                  <a:schemeClr val="tx1"/>
                </a:solidFill>
                <a:latin typeface="Kunstler Script" pitchFamily="66" charset="0"/>
              </a:rPr>
              <a:t> for </a:t>
            </a:r>
            <a:r>
              <a:rPr lang="it-IT" sz="8000" b="1" dirty="0" err="1" smtClean="0">
                <a:solidFill>
                  <a:schemeClr val="tx1"/>
                </a:solidFill>
                <a:latin typeface="Kunstler Script" pitchFamily="66" charset="0"/>
              </a:rPr>
              <a:t>your</a:t>
            </a:r>
            <a:r>
              <a:rPr lang="it-IT" sz="8000" b="1" dirty="0" smtClean="0">
                <a:solidFill>
                  <a:schemeClr val="tx1"/>
                </a:solidFill>
                <a:latin typeface="Kunstler Script" pitchFamily="66" charset="0"/>
              </a:rPr>
              <a:t> </a:t>
            </a:r>
            <a:r>
              <a:rPr lang="it-IT" sz="8000" b="1" dirty="0" err="1" smtClean="0">
                <a:solidFill>
                  <a:schemeClr val="tx1"/>
                </a:solidFill>
                <a:latin typeface="Kunstler Script" pitchFamily="66" charset="0"/>
              </a:rPr>
              <a:t>attention</a:t>
            </a:r>
            <a:endParaRPr lang="it-IT" sz="80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2920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33535" y="5715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Are thin 3D feasible ?</a:t>
            </a:r>
          </a:p>
        </p:txBody>
      </p:sp>
      <p:sp>
        <p:nvSpPr>
          <p:cNvPr id="2" name="Rectangle 1"/>
          <p:cNvSpPr/>
          <p:nvPr/>
        </p:nvSpPr>
        <p:spPr>
          <a:xfrm>
            <a:off x="4931671" y="1967041"/>
            <a:ext cx="3384550" cy="43338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31671" y="2400428"/>
            <a:ext cx="288925" cy="43180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39733" y="2400428"/>
            <a:ext cx="288925" cy="43180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20821" y="2400428"/>
            <a:ext cx="287337" cy="43180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028883" y="2400428"/>
            <a:ext cx="287338" cy="43180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952010" y="3053819"/>
            <a:ext cx="3382963" cy="43338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rapezoid 15"/>
          <p:cNvSpPr/>
          <p:nvPr/>
        </p:nvSpPr>
        <p:spPr>
          <a:xfrm flipV="1">
            <a:off x="5887048" y="3487206"/>
            <a:ext cx="360362" cy="431800"/>
          </a:xfrm>
          <a:prstGeom prst="trapezoi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rapezoid 17"/>
          <p:cNvSpPr/>
          <p:nvPr/>
        </p:nvSpPr>
        <p:spPr>
          <a:xfrm flipV="1">
            <a:off x="6968135" y="3487206"/>
            <a:ext cx="358775" cy="431800"/>
          </a:xfrm>
          <a:prstGeom prst="trapezoi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Trapezoid 18"/>
          <p:cNvSpPr/>
          <p:nvPr/>
        </p:nvSpPr>
        <p:spPr>
          <a:xfrm flipV="1">
            <a:off x="4732820" y="3487206"/>
            <a:ext cx="534188" cy="420199"/>
          </a:xfrm>
          <a:prstGeom prst="trapezoi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Trapezoid 20"/>
          <p:cNvSpPr/>
          <p:nvPr/>
        </p:nvSpPr>
        <p:spPr>
          <a:xfrm flipH="1" flipV="1">
            <a:off x="7976197" y="3487206"/>
            <a:ext cx="559842" cy="431800"/>
          </a:xfrm>
          <a:prstGeom prst="trapezoi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292033" y="1967041"/>
            <a:ext cx="71438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507933" y="1967041"/>
            <a:ext cx="71438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723833" y="1967041"/>
            <a:ext cx="73025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371533" y="1967041"/>
            <a:ext cx="73025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589021" y="1967041"/>
            <a:ext cx="71437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804921" y="1967041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52621" y="1967041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68521" y="1967041"/>
            <a:ext cx="71437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884421" y="1967041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310785" y="3053819"/>
            <a:ext cx="73025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526685" y="3053819"/>
            <a:ext cx="73025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742585" y="3053819"/>
            <a:ext cx="73025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399935" y="3053819"/>
            <a:ext cx="71438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615835" y="3053819"/>
            <a:ext cx="71438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31735" y="3053819"/>
            <a:ext cx="71438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91873" y="3053819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607773" y="3053819"/>
            <a:ext cx="71437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23673" y="3053819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Text Box 77"/>
          <p:cNvSpPr txBox="1">
            <a:spLocks noChangeArrowheads="1"/>
          </p:cNvSpPr>
          <p:nvPr/>
        </p:nvSpPr>
        <p:spPr bwMode="auto">
          <a:xfrm>
            <a:off x="584675" y="3919006"/>
            <a:ext cx="3471197" cy="30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G. </a:t>
            </a:r>
            <a:r>
              <a:rPr lang="en-US" sz="1400" dirty="0" err="1" smtClean="0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Pellegrini</a:t>
            </a:r>
            <a:r>
              <a:rPr lang="en-US" sz="1400" dirty="0" smtClean="0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al., NIMA 604 (2009) 115  </a:t>
            </a:r>
            <a:endParaRPr lang="it-IT" sz="1400" dirty="0">
              <a:solidFill>
                <a:srgbClr val="008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-134064" y="1514407"/>
            <a:ext cx="4021794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  <a:defRPr/>
            </a:pPr>
            <a:r>
              <a:rPr lang="en-GB" sz="20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Local thinning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Single side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Processing thicker wafers with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ocal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thinning of sensor active areas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DRIE (1)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TMAH (2) could be done</a:t>
            </a: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-142068" y="4564119"/>
            <a:ext cx="481585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  <a:defRPr/>
            </a:pPr>
            <a:r>
              <a:rPr lang="en-GB" sz="20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 end process: </a:t>
            </a:r>
          </a:p>
          <a:p>
            <a:pPr lvl="1">
              <a:lnSpc>
                <a:spcPct val="110000"/>
              </a:lnSpc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thinning the processed wafers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Single side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“special” wafers: Epi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SOI, Si-Si…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After bump </a:t>
            </a:r>
          </a:p>
        </p:txBody>
      </p:sp>
      <p:sp>
        <p:nvSpPr>
          <p:cNvPr id="46" name="Rectangle 1"/>
          <p:cNvSpPr/>
          <p:nvPr/>
        </p:nvSpPr>
        <p:spPr>
          <a:xfrm>
            <a:off x="4854683" y="5151291"/>
            <a:ext cx="3384550" cy="52984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5"/>
          <p:cNvSpPr/>
          <p:nvPr/>
        </p:nvSpPr>
        <p:spPr>
          <a:xfrm>
            <a:off x="5267868" y="5681133"/>
            <a:ext cx="3384550" cy="680655"/>
          </a:xfrm>
          <a:prstGeom prst="rect">
            <a:avLst/>
          </a:prstGeom>
          <a:solidFill>
            <a:schemeClr val="accent1">
              <a:shade val="51000"/>
              <a:satMod val="1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" name="Rectangle 2"/>
          <p:cNvSpPr/>
          <p:nvPr/>
        </p:nvSpPr>
        <p:spPr>
          <a:xfrm>
            <a:off x="5215045" y="5151291"/>
            <a:ext cx="71438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Rectangle 22"/>
          <p:cNvSpPr/>
          <p:nvPr/>
        </p:nvSpPr>
        <p:spPr>
          <a:xfrm>
            <a:off x="5430945" y="5151291"/>
            <a:ext cx="71438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24"/>
          <p:cNvSpPr/>
          <p:nvPr/>
        </p:nvSpPr>
        <p:spPr>
          <a:xfrm>
            <a:off x="5646845" y="5151291"/>
            <a:ext cx="73025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ectangle 25"/>
          <p:cNvSpPr/>
          <p:nvPr/>
        </p:nvSpPr>
        <p:spPr>
          <a:xfrm>
            <a:off x="6294545" y="5151291"/>
            <a:ext cx="73025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ectangle 26"/>
          <p:cNvSpPr/>
          <p:nvPr/>
        </p:nvSpPr>
        <p:spPr>
          <a:xfrm>
            <a:off x="6512033" y="5151291"/>
            <a:ext cx="71437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ectangle 27"/>
          <p:cNvSpPr/>
          <p:nvPr/>
        </p:nvSpPr>
        <p:spPr>
          <a:xfrm>
            <a:off x="6727933" y="5151291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Rectangle 28"/>
          <p:cNvSpPr/>
          <p:nvPr/>
        </p:nvSpPr>
        <p:spPr>
          <a:xfrm>
            <a:off x="7375633" y="5151291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Rectangle 29"/>
          <p:cNvSpPr/>
          <p:nvPr/>
        </p:nvSpPr>
        <p:spPr>
          <a:xfrm>
            <a:off x="7591533" y="5151291"/>
            <a:ext cx="71437" cy="433387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Rectangle 30"/>
          <p:cNvSpPr/>
          <p:nvPr/>
        </p:nvSpPr>
        <p:spPr>
          <a:xfrm>
            <a:off x="7807433" y="5151291"/>
            <a:ext cx="71437" cy="43338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reccia a destra 9"/>
          <p:cNvSpPr/>
          <p:nvPr/>
        </p:nvSpPr>
        <p:spPr bwMode="auto">
          <a:xfrm>
            <a:off x="4537625" y="5692734"/>
            <a:ext cx="630210" cy="685800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9" name="Freccia a destra 48"/>
          <p:cNvSpPr/>
          <p:nvPr/>
        </p:nvSpPr>
        <p:spPr bwMode="auto">
          <a:xfrm rot="10800000">
            <a:off x="8498803" y="5073312"/>
            <a:ext cx="630210" cy="685800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Rettangolo 3"/>
          <p:cNvSpPr/>
          <p:nvPr/>
        </p:nvSpPr>
        <p:spPr bwMode="auto">
          <a:xfrm>
            <a:off x="4537624" y="2991028"/>
            <a:ext cx="412797" cy="98559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0" name="Rettangolo 59"/>
          <p:cNvSpPr/>
          <p:nvPr/>
        </p:nvSpPr>
        <p:spPr bwMode="auto">
          <a:xfrm>
            <a:off x="8320140" y="2990757"/>
            <a:ext cx="394046" cy="98559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499870" y="2115980"/>
            <a:ext cx="445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AB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  <a:endParaRPr lang="it-IT" dirty="0">
              <a:solidFill>
                <a:srgbClr val="00AB00"/>
              </a:solidFill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4533108" y="3102290"/>
            <a:ext cx="445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AB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  <a:endParaRPr lang="it-IT" dirty="0">
              <a:solidFill>
                <a:srgbClr val="00AB00"/>
              </a:solidFill>
            </a:endParaRPr>
          </a:p>
        </p:txBody>
      </p:sp>
      <p:sp>
        <p:nvSpPr>
          <p:cNvPr id="61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2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3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24050" y="962025"/>
            <a:ext cx="5547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CAB"/>
                </a:solidFill>
                <a:latin typeface="+mn-lt"/>
              </a:rPr>
              <a:t>Two possible technological approaches</a:t>
            </a:r>
            <a:endParaRPr lang="it-IT" dirty="0">
              <a:solidFill>
                <a:srgbClr val="005CA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51129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41935" y="224251"/>
            <a:ext cx="8229600" cy="652463"/>
          </a:xfrm>
          <a:prstGeom prst="rect">
            <a:avLst/>
          </a:prstGeom>
        </p:spPr>
        <p:txBody>
          <a:bodyPr/>
          <a:lstStyle/>
          <a:p>
            <a:pPr marL="53975" marR="0" lvl="0" indent="-53975" algn="ctr" defTabSz="457200" latinLnBrk="0">
              <a:lnSpc>
                <a:spcPct val="98000"/>
              </a:lnSpc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FBK </a:t>
            </a:r>
            <a:r>
              <a:rPr lang="en-US" sz="2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past experience on back end process: </a:t>
            </a:r>
            <a:r>
              <a:rPr lang="en-US" sz="28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edgless</a:t>
            </a:r>
            <a:r>
              <a:rPr lang="en-US" sz="2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technology</a:t>
            </a:r>
            <a:endParaRPr lang="en-US" sz="28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1" name="CasellaDiTesto 100"/>
          <p:cNvSpPr txBox="1"/>
          <p:nvPr/>
        </p:nvSpPr>
        <p:spPr>
          <a:xfrm>
            <a:off x="3532065" y="3671185"/>
            <a:ext cx="2649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rgbClr val="FF0000"/>
                </a:solidFill>
                <a:latin typeface="+mn-lt"/>
              </a:rPr>
              <a:t>Trench </a:t>
            </a:r>
            <a:r>
              <a:rPr lang="it-IT" sz="1600" i="1" dirty="0" err="1" smtClean="0">
                <a:solidFill>
                  <a:srgbClr val="FF0000"/>
                </a:solidFill>
                <a:latin typeface="+mn-lt"/>
              </a:rPr>
              <a:t>filled</a:t>
            </a:r>
            <a:r>
              <a:rPr lang="it-IT" sz="1600" i="1" dirty="0" smtClean="0">
                <a:solidFill>
                  <a:srgbClr val="FF0000"/>
                </a:solidFill>
                <a:latin typeface="+mn-lt"/>
              </a:rPr>
              <a:t> with </a:t>
            </a:r>
            <a:r>
              <a:rPr lang="it-IT" sz="1600" i="1" dirty="0" err="1" smtClean="0">
                <a:solidFill>
                  <a:srgbClr val="FF0000"/>
                </a:solidFill>
                <a:latin typeface="+mn-lt"/>
              </a:rPr>
              <a:t>polisilicon</a:t>
            </a:r>
            <a:endParaRPr lang="it-IT" sz="1600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6" name="Picture 6" descr="C:\Users\boscardi\Desktop\attività in corso\ALICE vienna conferenza\0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873" t="30747" r="40911" b="32684"/>
          <a:stretch/>
        </p:blipFill>
        <p:spPr bwMode="auto">
          <a:xfrm>
            <a:off x="5098403" y="4094071"/>
            <a:ext cx="3077290" cy="24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C:\Users\boscardi\Desktop\attività in corso\ALICE vienna conferenza\2013 01 31 310113RonResDev E33\E33_02_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4944" y="4094071"/>
            <a:ext cx="3083501" cy="24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Connettore 2 37"/>
          <p:cNvCxnSpPr/>
          <p:nvPr/>
        </p:nvCxnSpPr>
        <p:spPr bwMode="auto">
          <a:xfrm>
            <a:off x="6191250" y="4019550"/>
            <a:ext cx="1435107" cy="4336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Connettore 2 41"/>
          <p:cNvCxnSpPr/>
          <p:nvPr/>
        </p:nvCxnSpPr>
        <p:spPr bwMode="auto">
          <a:xfrm flipH="1">
            <a:off x="4946003" y="3962114"/>
            <a:ext cx="223077" cy="83954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7" name="Picture 2" descr="\\fbk\ricerca\CMMLNX-Srs\foto\detector\ALICE PAE\ALICE PAE_drit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146" y="4184501"/>
            <a:ext cx="2699355" cy="2292128"/>
          </a:xfrm>
          <a:prstGeom prst="rect">
            <a:avLst/>
          </a:prstGeom>
          <a:noFill/>
        </p:spPr>
      </p:pic>
      <p:pic>
        <p:nvPicPr>
          <p:cNvPr id="39" name="Picture 2" descr="\\fbk\ricerca\CMMLNX-Srs\foto\detector\PAE PARIS\IMG_17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783" y="1009178"/>
            <a:ext cx="2635889" cy="2295476"/>
          </a:xfrm>
          <a:prstGeom prst="rect">
            <a:avLst/>
          </a:prstGeom>
          <a:noFill/>
        </p:spPr>
      </p:pic>
      <p:sp>
        <p:nvSpPr>
          <p:cNvPr id="43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4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95274" y="3458260"/>
            <a:ext cx="18764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latin typeface="+mj-lt"/>
              </a:rPr>
              <a:t>SOI (200um </a:t>
            </a:r>
            <a:r>
              <a:rPr lang="en-US" sz="1600" b="1" kern="0" dirty="0" err="1" smtClean="0">
                <a:latin typeface="+mj-lt"/>
              </a:rPr>
              <a:t>Fz</a:t>
            </a:r>
            <a:r>
              <a:rPr lang="en-US" sz="1600" b="1" kern="0" dirty="0" smtClean="0">
                <a:latin typeface="+mj-lt"/>
              </a:rPr>
              <a:t>) </a:t>
            </a:r>
            <a:r>
              <a:rPr lang="en-US" sz="1600" b="1" i="1" kern="0" dirty="0" smtClean="0">
                <a:latin typeface="+mj-lt"/>
              </a:rPr>
              <a:t>ATLAS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190750" y="3373249"/>
            <a:ext cx="1419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kern="0" dirty="0" err="1" smtClean="0">
                <a:latin typeface="+mn-lt"/>
              </a:rPr>
              <a:t>Epi</a:t>
            </a:r>
            <a:endParaRPr lang="it-IT" sz="1600" b="1" kern="0" dirty="0" smtClean="0">
              <a:latin typeface="+mn-lt"/>
            </a:endParaRPr>
          </a:p>
          <a:p>
            <a:r>
              <a:rPr lang="it-IT" sz="1600" b="1" i="1" kern="0" dirty="0" smtClean="0">
                <a:latin typeface="+mn-lt"/>
              </a:rPr>
              <a:t>PANDA</a:t>
            </a:r>
          </a:p>
          <a:p>
            <a:r>
              <a:rPr lang="en-US" sz="1600" b="1" i="1" kern="0" dirty="0" smtClean="0">
                <a:latin typeface="+mn-lt"/>
              </a:rPr>
              <a:t>ALICE</a:t>
            </a:r>
            <a:endParaRPr lang="en-US" sz="1600" b="1" kern="0" dirty="0" smtClean="0">
              <a:latin typeface="+mn-lt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 flipV="1">
            <a:off x="552450" y="2781300"/>
            <a:ext cx="504825" cy="7429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H="1">
            <a:off x="1476375" y="4057650"/>
            <a:ext cx="714375" cy="6286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3628539" y="1098654"/>
            <a:ext cx="5515461" cy="2395214"/>
            <a:chOff x="-347567" y="3365770"/>
            <a:chExt cx="5503331" cy="3021004"/>
          </a:xfrm>
        </p:grpSpPr>
        <p:grpSp>
          <p:nvGrpSpPr>
            <p:cNvPr id="52" name="Group 27"/>
            <p:cNvGrpSpPr/>
            <p:nvPr/>
          </p:nvGrpSpPr>
          <p:grpSpPr>
            <a:xfrm>
              <a:off x="-73073" y="3365770"/>
              <a:ext cx="5228837" cy="2828718"/>
              <a:chOff x="-73073" y="3365770"/>
              <a:chExt cx="5228837" cy="2828718"/>
            </a:xfrm>
          </p:grpSpPr>
          <p:pic>
            <p:nvPicPr>
              <p:cNvPr id="58" name="Picture 57" descr="Device_Processing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41094"/>
              <a:stretch>
                <a:fillRect/>
              </a:stretch>
            </p:blipFill>
            <p:spPr>
              <a:xfrm>
                <a:off x="107504" y="3365770"/>
                <a:ext cx="5048260" cy="2799534"/>
              </a:xfrm>
              <a:prstGeom prst="rect">
                <a:avLst/>
              </a:prstGeom>
            </p:spPr>
          </p:pic>
          <p:grpSp>
            <p:nvGrpSpPr>
              <p:cNvPr id="59" name="Group 14"/>
              <p:cNvGrpSpPr/>
              <p:nvPr/>
            </p:nvGrpSpPr>
            <p:grpSpPr>
              <a:xfrm>
                <a:off x="1181100" y="3924299"/>
                <a:ext cx="2645833" cy="1"/>
                <a:chOff x="1181100" y="3924299"/>
                <a:chExt cx="2645833" cy="1"/>
              </a:xfrm>
            </p:grpSpPr>
            <p:cxnSp>
              <p:nvCxnSpPr>
                <p:cNvPr id="64" name="Straight Connector 63"/>
                <p:cNvCxnSpPr/>
                <p:nvPr/>
              </p:nvCxnSpPr>
              <p:spPr bwMode="auto">
                <a:xfrm>
                  <a:off x="1511300" y="3924300"/>
                  <a:ext cx="1985434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97979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8" name="Straight Connector 67"/>
                <p:cNvCxnSpPr/>
                <p:nvPr/>
              </p:nvCxnSpPr>
              <p:spPr bwMode="auto">
                <a:xfrm>
                  <a:off x="3683000" y="3924300"/>
                  <a:ext cx="143933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97979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9" name="Straight Connector 68"/>
                <p:cNvCxnSpPr/>
                <p:nvPr/>
              </p:nvCxnSpPr>
              <p:spPr bwMode="auto">
                <a:xfrm>
                  <a:off x="1181100" y="3924299"/>
                  <a:ext cx="143933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97979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60" name="Straight Connector 59"/>
              <p:cNvCxnSpPr/>
              <p:nvPr/>
            </p:nvCxnSpPr>
            <p:spPr bwMode="auto">
              <a:xfrm>
                <a:off x="1534583" y="5430309"/>
                <a:ext cx="2021417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97979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>
                <a:off x="3750733" y="5589059"/>
                <a:ext cx="141817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97979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Straight Connector 61"/>
              <p:cNvCxnSpPr/>
              <p:nvPr/>
            </p:nvCxnSpPr>
            <p:spPr bwMode="auto">
              <a:xfrm>
                <a:off x="1194858" y="5592233"/>
                <a:ext cx="143933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97979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63" name="Picture 62" descr="Device_Processing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41094"/>
              <a:stretch>
                <a:fillRect/>
              </a:stretch>
            </p:blipFill>
            <p:spPr>
              <a:xfrm>
                <a:off x="-73073" y="3394953"/>
                <a:ext cx="5048260" cy="2799535"/>
              </a:xfrm>
              <a:prstGeom prst="rect">
                <a:avLst/>
              </a:prstGeom>
            </p:spPr>
          </p:pic>
        </p:grpSp>
        <p:sp>
          <p:nvSpPr>
            <p:cNvPr id="54" name="TextBox 53"/>
            <p:cNvSpPr txBox="1"/>
            <p:nvPr/>
          </p:nvSpPr>
          <p:spPr>
            <a:xfrm>
              <a:off x="637742" y="5959767"/>
              <a:ext cx="3694546" cy="427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5CAB"/>
                  </a:solidFill>
                  <a:latin typeface="+mn-lt"/>
                </a:rPr>
                <a:t>Device separation along the trenches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359727" y="5622637"/>
              <a:ext cx="1425379" cy="388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thin </a:t>
              </a:r>
              <a:r>
                <a:rPr lang="en-US" sz="1400" i="1" dirty="0" smtClean="0">
                  <a:latin typeface="+mj-lt"/>
                </a:rPr>
                <a:t>n</a:t>
              </a:r>
              <a:r>
                <a:rPr lang="en-US" sz="1400" baseline="30000" dirty="0" smtClean="0">
                  <a:latin typeface="+mj-lt"/>
                </a:rPr>
                <a:t>+</a:t>
              </a:r>
              <a:r>
                <a:rPr lang="en-US" sz="1400" dirty="0" smtClean="0">
                  <a:latin typeface="+mj-lt"/>
                </a:rPr>
                <a:t> </a:t>
              </a:r>
              <a:r>
                <a:rPr lang="en-US" sz="1400" dirty="0" err="1" smtClean="0">
                  <a:latin typeface="+mj-lt"/>
                </a:rPr>
                <a:t>epi</a:t>
              </a:r>
              <a:r>
                <a:rPr lang="en-US" sz="1400" dirty="0" smtClean="0">
                  <a:latin typeface="+mj-lt"/>
                </a:rPr>
                <a:t>-layer</a:t>
              </a:r>
              <a:endParaRPr lang="en-US" sz="1400" dirty="0">
                <a:latin typeface="+mj-lt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 bwMode="auto">
            <a:xfrm flipH="1" flipV="1">
              <a:off x="3340100" y="5429250"/>
              <a:ext cx="139700" cy="26035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878787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-347567" y="3906585"/>
              <a:ext cx="1093451" cy="10481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005CAB"/>
                  </a:solidFill>
                  <a:latin typeface="+mn-lt"/>
                </a:rPr>
                <a:t>Substrate </a:t>
              </a:r>
            </a:p>
            <a:p>
              <a:pPr algn="r"/>
              <a:r>
                <a:rPr lang="en-US" sz="1600" dirty="0" smtClean="0">
                  <a:solidFill>
                    <a:srgbClr val="005CAB"/>
                  </a:solidFill>
                  <a:latin typeface="+mn-lt"/>
                </a:rPr>
                <a:t>thinning (by IZM)</a:t>
              </a:r>
              <a:endParaRPr lang="en-US" sz="1600" dirty="0">
                <a:solidFill>
                  <a:srgbClr val="005CAB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50844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81063" y="483001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 Si3D: proposed fabrication approach</a:t>
            </a:r>
            <a:endParaRPr lang="en-US" sz="32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050" y="2132677"/>
            <a:ext cx="4896210" cy="2400657"/>
          </a:xfrm>
          <a:prstGeom prst="rect">
            <a:avLst/>
          </a:prstGeom>
          <a:noFill/>
          <a:ln w="38100" cmpd="sng">
            <a:noFill/>
            <a:prstDash val="solid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 silicon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HR-p-type active layer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Ohmic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columns depth &gt; device wafers</a:t>
            </a:r>
          </a:p>
          <a:p>
            <a:pPr>
              <a:lnSpc>
                <a:spcPct val="150000"/>
              </a:lnSpc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Junction columns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depth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 device wafers</a:t>
            </a:r>
          </a:p>
          <a:p>
            <a:pPr>
              <a:lnSpc>
                <a:spcPct val="150000"/>
              </a:lnSpc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Compatible with 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edgless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ettangolo 21"/>
          <p:cNvSpPr/>
          <p:nvPr/>
        </p:nvSpPr>
        <p:spPr bwMode="auto">
          <a:xfrm>
            <a:off x="5270233" y="3566938"/>
            <a:ext cx="3149867" cy="35128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LR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</a:t>
            </a:r>
          </a:p>
        </p:txBody>
      </p:sp>
      <p:sp>
        <p:nvSpPr>
          <p:cNvPr id="23" name="Rettangolo 22"/>
          <p:cNvSpPr/>
          <p:nvPr/>
        </p:nvSpPr>
        <p:spPr bwMode="auto">
          <a:xfrm>
            <a:off x="5270233" y="2625239"/>
            <a:ext cx="3149867" cy="9416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lang="it-IT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t-IT" sz="12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HR Si</a:t>
            </a:r>
            <a:endParaRPr lang="it-IT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ttangolo 18"/>
          <p:cNvSpPr/>
          <p:nvPr/>
        </p:nvSpPr>
        <p:spPr bwMode="auto">
          <a:xfrm>
            <a:off x="5546703" y="2625239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Rettangolo 25"/>
          <p:cNvSpPr/>
          <p:nvPr/>
        </p:nvSpPr>
        <p:spPr bwMode="auto">
          <a:xfrm>
            <a:off x="6233941" y="2625239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7" name="Rettangolo 26"/>
          <p:cNvSpPr/>
          <p:nvPr/>
        </p:nvSpPr>
        <p:spPr bwMode="auto">
          <a:xfrm>
            <a:off x="6921179" y="2625239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8" name="Rettangolo 27"/>
          <p:cNvSpPr/>
          <p:nvPr/>
        </p:nvSpPr>
        <p:spPr bwMode="auto">
          <a:xfrm>
            <a:off x="7608417" y="2625239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ttangolo 28"/>
          <p:cNvSpPr/>
          <p:nvPr/>
        </p:nvSpPr>
        <p:spPr bwMode="auto">
          <a:xfrm>
            <a:off x="5886009" y="2625239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0" name="Rettangolo 29"/>
          <p:cNvSpPr/>
          <p:nvPr/>
        </p:nvSpPr>
        <p:spPr bwMode="auto">
          <a:xfrm>
            <a:off x="6548415" y="2625238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1" name="Rettangolo 30"/>
          <p:cNvSpPr/>
          <p:nvPr/>
        </p:nvSpPr>
        <p:spPr bwMode="auto">
          <a:xfrm>
            <a:off x="7253951" y="2625237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Ovale 19"/>
          <p:cNvSpPr/>
          <p:nvPr/>
        </p:nvSpPr>
        <p:spPr bwMode="auto">
          <a:xfrm>
            <a:off x="5482004" y="2397076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Ovale 32"/>
          <p:cNvSpPr/>
          <p:nvPr/>
        </p:nvSpPr>
        <p:spPr bwMode="auto">
          <a:xfrm>
            <a:off x="6169242" y="2398370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5" name="Ovale 34"/>
          <p:cNvSpPr/>
          <p:nvPr/>
        </p:nvSpPr>
        <p:spPr bwMode="auto">
          <a:xfrm>
            <a:off x="6856480" y="2399664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6" name="Ovale 35"/>
          <p:cNvSpPr/>
          <p:nvPr/>
        </p:nvSpPr>
        <p:spPr bwMode="auto">
          <a:xfrm>
            <a:off x="7543718" y="2400958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5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38" name="Right Arrow 37"/>
          <p:cNvSpPr/>
          <p:nvPr/>
        </p:nvSpPr>
        <p:spPr bwMode="auto">
          <a:xfrm>
            <a:off x="771525" y="5467350"/>
            <a:ext cx="771525" cy="40957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47849" y="5461427"/>
            <a:ext cx="6391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Single side process with support wafer</a:t>
            </a:r>
            <a:endParaRPr lang="it-IT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60064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301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3200" b="1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4575" y="624840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6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3398" y="48354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Most critical issues</a:t>
            </a:r>
            <a:endParaRPr lang="en-GB" sz="2800" dirty="0">
              <a:solidFill>
                <a:srgbClr val="005CAB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8430" y="1311027"/>
            <a:ext cx="653247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		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a “</a:t>
            </a: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processable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thin silicon substrate (100-150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m)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Controls of the hole depth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Optimization of DRIE process</a:t>
            </a:r>
          </a:p>
          <a:p>
            <a:pPr marL="1371600" lvl="2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Doped Polysilicon Filling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 must be filled or partially filled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DRIE on the same wafer side</a:t>
            </a:r>
          </a:p>
          <a:p>
            <a:pPr marL="914400" lvl="1" indent="-457200">
              <a:lnSpc>
                <a:spcPct val="250000"/>
              </a:lnSpc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 SiO</a:t>
            </a:r>
            <a:r>
              <a:rPr lang="en-GB" sz="2000" baseline="-25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etching</a:t>
            </a: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19010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08659" y="207242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marL="914400" lvl="1" indent="-457200"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Identify the “best” row material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129257" y="2094950"/>
            <a:ext cx="4896210" cy="3323987"/>
          </a:xfrm>
          <a:prstGeom prst="rect">
            <a:avLst/>
          </a:prstGeom>
          <a:noFill/>
          <a:ln w="38100" cmpd="sng">
            <a:noFill/>
            <a:prstDash val="solid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possibilities:</a:t>
            </a:r>
          </a:p>
          <a:p>
            <a:pPr marL="800100" lvl="1" indent="-342900">
              <a:lnSpc>
                <a:spcPct val="150000"/>
              </a:lnSpc>
              <a:buAutoNum type="alphaLcParenR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Epi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Si-Si</a:t>
            </a:r>
          </a:p>
          <a:p>
            <a:pPr marL="800100" lvl="1" indent="-342900">
              <a:lnSpc>
                <a:spcPct val="150000"/>
              </a:lnSpc>
              <a:buAutoNum type="alphaLcParenR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SOI</a:t>
            </a: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Under bump metallization </a:t>
            </a: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 wafer thinning (removal)</a:t>
            </a: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back-side metal deposition</a:t>
            </a:r>
          </a:p>
        </p:txBody>
      </p:sp>
      <p:sp>
        <p:nvSpPr>
          <p:cNvPr id="2" name="Rettangolo 1"/>
          <p:cNvSpPr/>
          <p:nvPr/>
        </p:nvSpPr>
        <p:spPr bwMode="auto">
          <a:xfrm>
            <a:off x="451115" y="5325534"/>
            <a:ext cx="2901420" cy="71891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</a:t>
            </a:r>
            <a:r>
              <a:rPr kumimoji="0" lang="it-IT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it-IT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8" name="Rettangolo 7"/>
          <p:cNvSpPr/>
          <p:nvPr/>
        </p:nvSpPr>
        <p:spPr bwMode="auto">
          <a:xfrm>
            <a:off x="451115" y="5009932"/>
            <a:ext cx="2901420" cy="315602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 nm </a:t>
            </a:r>
            <a:r>
              <a:rPr kumimoji="0" lang="it-IT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Silicon</a:t>
            </a: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it-IT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oxide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ttangolo 8"/>
          <p:cNvSpPr/>
          <p:nvPr/>
        </p:nvSpPr>
        <p:spPr bwMode="auto">
          <a:xfrm>
            <a:off x="451115" y="3756944"/>
            <a:ext cx="2901420" cy="9416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t-IT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high </a:t>
            </a:r>
            <a:r>
              <a:rPr lang="it-IT" sz="1200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it-IT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it-IT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10" name="Rettangolo 9"/>
          <p:cNvSpPr/>
          <p:nvPr/>
        </p:nvSpPr>
        <p:spPr bwMode="auto">
          <a:xfrm>
            <a:off x="451115" y="4691482"/>
            <a:ext cx="2901420" cy="31844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</a:t>
            </a:r>
            <a:r>
              <a:rPr lang="it-IT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it-IT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buried</a:t>
            </a:r>
            <a:r>
              <a:rPr lang="it-IT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</a:t>
            </a:r>
            <a:endParaRPr lang="it-IT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ttangolo 10"/>
          <p:cNvSpPr/>
          <p:nvPr/>
        </p:nvSpPr>
        <p:spPr bwMode="auto">
          <a:xfrm>
            <a:off x="451115" y="2863441"/>
            <a:ext cx="2901420" cy="71891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</a:t>
            </a:r>
            <a:r>
              <a:rPr kumimoji="0" lang="it-IT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it-IT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13" name="Rettangolo 12"/>
          <p:cNvSpPr/>
          <p:nvPr/>
        </p:nvSpPr>
        <p:spPr bwMode="auto">
          <a:xfrm>
            <a:off x="451115" y="1921742"/>
            <a:ext cx="2901420" cy="9416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t-IT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high </a:t>
            </a:r>
            <a:r>
              <a:rPr lang="it-IT" sz="1200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it-IT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</a:t>
            </a:r>
            <a:r>
              <a:rPr lang="it-IT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6" name="Parentesi graffa chiusa 5"/>
          <p:cNvSpPr/>
          <p:nvPr/>
        </p:nvSpPr>
        <p:spPr bwMode="auto">
          <a:xfrm>
            <a:off x="3505200" y="1921742"/>
            <a:ext cx="101600" cy="94169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6" name="Parentesi graffa chiusa 15"/>
          <p:cNvSpPr/>
          <p:nvPr/>
        </p:nvSpPr>
        <p:spPr bwMode="auto">
          <a:xfrm>
            <a:off x="3454400" y="3756944"/>
            <a:ext cx="101600" cy="125298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 rot="5400000">
            <a:off x="3357224" y="2413474"/>
            <a:ext cx="1087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100-150</a:t>
            </a:r>
            <a:r>
              <a:rPr lang="it-IT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</a:t>
            </a:r>
            <a:r>
              <a:rPr lang="it-IT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endParaRPr lang="it-IT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 rot="5400000">
            <a:off x="3302422" y="4230132"/>
            <a:ext cx="1087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100-150</a:t>
            </a:r>
            <a:r>
              <a:rPr lang="it-IT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</a:t>
            </a:r>
            <a:r>
              <a:rPr lang="it-IT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endParaRPr lang="it-IT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7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62099" y="1203752"/>
            <a:ext cx="5781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 silicon with support wafer</a:t>
            </a:r>
            <a:endParaRPr lang="it-IT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2761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00113" y="54376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 Si3D: the two technological options</a:t>
            </a:r>
            <a:endParaRPr lang="en-US" sz="32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ettangolo 21"/>
          <p:cNvSpPr/>
          <p:nvPr/>
        </p:nvSpPr>
        <p:spPr bwMode="auto">
          <a:xfrm>
            <a:off x="379009" y="3650214"/>
            <a:ext cx="4088044" cy="150444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LR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23" name="Rettangolo 22"/>
          <p:cNvSpPr/>
          <p:nvPr/>
        </p:nvSpPr>
        <p:spPr bwMode="auto">
          <a:xfrm>
            <a:off x="379009" y="2708515"/>
            <a:ext cx="4088044" cy="9416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lang="it-IT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t-IT" sz="12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HR </a:t>
            </a:r>
            <a:r>
              <a:rPr lang="it-IT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19" name="Rettangolo 18"/>
          <p:cNvSpPr/>
          <p:nvPr/>
        </p:nvSpPr>
        <p:spPr bwMode="auto">
          <a:xfrm>
            <a:off x="655479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Rettangolo 25"/>
          <p:cNvSpPr/>
          <p:nvPr/>
        </p:nvSpPr>
        <p:spPr bwMode="auto">
          <a:xfrm>
            <a:off x="1342717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7" name="Rettangolo 26"/>
          <p:cNvSpPr/>
          <p:nvPr/>
        </p:nvSpPr>
        <p:spPr bwMode="auto">
          <a:xfrm>
            <a:off x="2029955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8" name="Rettangolo 27"/>
          <p:cNvSpPr/>
          <p:nvPr/>
        </p:nvSpPr>
        <p:spPr bwMode="auto">
          <a:xfrm>
            <a:off x="2717193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ttangolo 28"/>
          <p:cNvSpPr/>
          <p:nvPr/>
        </p:nvSpPr>
        <p:spPr bwMode="auto">
          <a:xfrm>
            <a:off x="994785" y="2708515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0" name="Rettangolo 29"/>
          <p:cNvSpPr/>
          <p:nvPr/>
        </p:nvSpPr>
        <p:spPr bwMode="auto">
          <a:xfrm>
            <a:off x="1657191" y="2708514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1" name="Rettangolo 30"/>
          <p:cNvSpPr/>
          <p:nvPr/>
        </p:nvSpPr>
        <p:spPr bwMode="auto">
          <a:xfrm>
            <a:off x="2362727" y="2708513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Ovale 19"/>
          <p:cNvSpPr/>
          <p:nvPr/>
        </p:nvSpPr>
        <p:spPr bwMode="auto">
          <a:xfrm>
            <a:off x="590780" y="2480352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Ovale 32"/>
          <p:cNvSpPr/>
          <p:nvPr/>
        </p:nvSpPr>
        <p:spPr bwMode="auto">
          <a:xfrm>
            <a:off x="1278018" y="2481646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5" name="Ovale 34"/>
          <p:cNvSpPr/>
          <p:nvPr/>
        </p:nvSpPr>
        <p:spPr bwMode="auto">
          <a:xfrm>
            <a:off x="1965256" y="2482940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6" name="Ovale 35"/>
          <p:cNvSpPr/>
          <p:nvPr/>
        </p:nvSpPr>
        <p:spPr bwMode="auto">
          <a:xfrm>
            <a:off x="2652494" y="2484234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Rettangolo 17"/>
          <p:cNvSpPr/>
          <p:nvPr/>
        </p:nvSpPr>
        <p:spPr bwMode="auto">
          <a:xfrm>
            <a:off x="4698229" y="3650214"/>
            <a:ext cx="4088044" cy="150444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p++ LR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21" name="Rettangolo 20"/>
          <p:cNvSpPr/>
          <p:nvPr/>
        </p:nvSpPr>
        <p:spPr bwMode="auto">
          <a:xfrm>
            <a:off x="4698229" y="2708515"/>
            <a:ext cx="4088044" cy="9416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r"/>
            <a:r>
              <a:rPr lang="it-IT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t-IT" sz="12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it-IT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HR </a:t>
            </a:r>
            <a:r>
              <a:rPr lang="it-IT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</a:t>
            </a:r>
          </a:p>
        </p:txBody>
      </p:sp>
      <p:sp>
        <p:nvSpPr>
          <p:cNvPr id="25" name="Rettangolo 24"/>
          <p:cNvSpPr/>
          <p:nvPr/>
        </p:nvSpPr>
        <p:spPr bwMode="auto">
          <a:xfrm>
            <a:off x="4974699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2" name="Rettangolo 31"/>
          <p:cNvSpPr/>
          <p:nvPr/>
        </p:nvSpPr>
        <p:spPr bwMode="auto">
          <a:xfrm>
            <a:off x="5661937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7" name="Rettangolo 36"/>
          <p:cNvSpPr/>
          <p:nvPr/>
        </p:nvSpPr>
        <p:spPr bwMode="auto">
          <a:xfrm>
            <a:off x="6349175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8" name="Rettangolo 37"/>
          <p:cNvSpPr/>
          <p:nvPr/>
        </p:nvSpPr>
        <p:spPr bwMode="auto">
          <a:xfrm>
            <a:off x="7036413" y="2708515"/>
            <a:ext cx="83298" cy="74089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2" name="Ovale 41"/>
          <p:cNvSpPr/>
          <p:nvPr/>
        </p:nvSpPr>
        <p:spPr bwMode="auto">
          <a:xfrm>
            <a:off x="4910000" y="2480352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3" name="Ovale 42"/>
          <p:cNvSpPr/>
          <p:nvPr/>
        </p:nvSpPr>
        <p:spPr bwMode="auto">
          <a:xfrm>
            <a:off x="5597238" y="2481646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4" name="Ovale 43"/>
          <p:cNvSpPr/>
          <p:nvPr/>
        </p:nvSpPr>
        <p:spPr bwMode="auto">
          <a:xfrm>
            <a:off x="6284476" y="2482940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5" name="Ovale 44"/>
          <p:cNvSpPr/>
          <p:nvPr/>
        </p:nvSpPr>
        <p:spPr bwMode="auto">
          <a:xfrm>
            <a:off x="6971714" y="2484234"/>
            <a:ext cx="212695" cy="22686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Rettangolo 1"/>
          <p:cNvSpPr/>
          <p:nvPr/>
        </p:nvSpPr>
        <p:spPr bwMode="auto">
          <a:xfrm>
            <a:off x="4706880" y="3587488"/>
            <a:ext cx="4079393" cy="86203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9" name="Rettangolo 38"/>
          <p:cNvSpPr/>
          <p:nvPr/>
        </p:nvSpPr>
        <p:spPr bwMode="auto">
          <a:xfrm>
            <a:off x="5314005" y="2708515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0" name="Rettangolo 39"/>
          <p:cNvSpPr/>
          <p:nvPr/>
        </p:nvSpPr>
        <p:spPr bwMode="auto">
          <a:xfrm>
            <a:off x="5976411" y="2708514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1" name="Rettangolo 40"/>
          <p:cNvSpPr/>
          <p:nvPr/>
        </p:nvSpPr>
        <p:spPr bwMode="auto">
          <a:xfrm>
            <a:off x="6681947" y="2708513"/>
            <a:ext cx="83298" cy="1045117"/>
          </a:xfrm>
          <a:prstGeom prst="rect">
            <a:avLst/>
          </a:prstGeom>
          <a:solidFill>
            <a:srgbClr val="336699"/>
          </a:solidFill>
          <a:ln w="9525" cap="flat" cmpd="sng" algn="ctr">
            <a:solidFill>
              <a:srgbClr val="005C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8" name="TextBox 3"/>
          <p:cNvSpPr txBox="1"/>
          <p:nvPr/>
        </p:nvSpPr>
        <p:spPr>
          <a:xfrm>
            <a:off x="0" y="63807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8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01357" y="1441399"/>
            <a:ext cx="3686866" cy="658835"/>
          </a:xfrm>
          <a:prstGeom prst="rect">
            <a:avLst/>
          </a:prstGeom>
          <a:noFill/>
          <a:ln w="38100" cmpd="sng">
            <a:noFill/>
            <a:prstDash val="solid"/>
          </a:ln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defRPr/>
            </a:pPr>
            <a:r>
              <a:rPr lang="en-GB" sz="2800" dirty="0" err="1" smtClean="0">
                <a:solidFill>
                  <a:srgbClr val="005CAB"/>
                </a:solidFill>
                <a:latin typeface="+mj-lt"/>
              </a:rPr>
              <a:t>Epi</a:t>
            </a:r>
            <a:r>
              <a:rPr lang="en-GB" sz="2800" dirty="0" smtClean="0">
                <a:solidFill>
                  <a:srgbClr val="005CAB"/>
                </a:solidFill>
                <a:latin typeface="+mj-lt"/>
              </a:rPr>
              <a:t> or Si-Si </a:t>
            </a:r>
            <a:r>
              <a:rPr lang="en-GB" sz="2800" dirty="0" smtClean="0">
                <a:solidFill>
                  <a:srgbClr val="005CAB"/>
                </a:solidFill>
                <a:latin typeface="+mj-lt"/>
              </a:rPr>
              <a:t>wafer</a:t>
            </a:r>
          </a:p>
        </p:txBody>
      </p:sp>
      <p:sp>
        <p:nvSpPr>
          <p:cNvPr id="50" name="Rectangle 33"/>
          <p:cNvSpPr/>
          <p:nvPr/>
        </p:nvSpPr>
        <p:spPr>
          <a:xfrm>
            <a:off x="4668780" y="1549121"/>
            <a:ext cx="4310801" cy="523220"/>
          </a:xfrm>
          <a:prstGeom prst="rect">
            <a:avLst/>
          </a:prstGeom>
          <a:noFill/>
          <a:ln w="38100" cmpd="sng">
            <a:noFill/>
            <a:prstDash val="solid"/>
          </a:ln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en-GB" sz="2800" dirty="0" smtClean="0">
                <a:solidFill>
                  <a:srgbClr val="005CAB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SOI wafer</a:t>
            </a:r>
          </a:p>
        </p:txBody>
      </p:sp>
      <p:sp>
        <p:nvSpPr>
          <p:cNvPr id="52" name="Rectangle 33"/>
          <p:cNvSpPr/>
          <p:nvPr/>
        </p:nvSpPr>
        <p:spPr>
          <a:xfrm>
            <a:off x="4833199" y="5369450"/>
            <a:ext cx="4310801" cy="707886"/>
          </a:xfrm>
          <a:prstGeom prst="rect">
            <a:avLst/>
          </a:prstGeom>
          <a:noFill/>
          <a:ln w="38100" cmpd="sng">
            <a:noFill/>
            <a:prstDash val="solid"/>
          </a:ln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Ohmic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columns must be passing through the bonding oxide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6591300" y="4905375"/>
            <a:ext cx="57150" cy="5238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235095501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908" r="20770"/>
          <a:stretch>
            <a:fillRect/>
          </a:stretch>
        </p:blipFill>
        <p:spPr bwMode="auto">
          <a:xfrm>
            <a:off x="4876882" y="1826135"/>
            <a:ext cx="3826035" cy="380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3576" y="2409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Planar test run on Si-Si to test available wafers</a:t>
            </a:r>
            <a:endParaRPr lang="en-US" sz="3200" baseline="30000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65832" y="2367981"/>
            <a:ext cx="419775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Wafers</a:t>
            </a:r>
          </a:p>
          <a:p>
            <a:pPr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Si-Si </a:t>
            </a:r>
            <a:r>
              <a:rPr lang="en-GB" sz="20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Icemos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silicon wafers,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100±2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130±2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m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active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material with a </a:t>
            </a:r>
            <a:r>
              <a:rPr lang="el-GR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ρ</a:t>
            </a:r>
            <a:r>
              <a:rPr lang="en-US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&gt;3000 </a:t>
            </a:r>
            <a:r>
              <a:rPr lang="el-GR" sz="2000" dirty="0" smtClean="0">
                <a:solidFill>
                  <a:srgbClr val="000000"/>
                </a:solidFill>
                <a:latin typeface="Arial"/>
                <a:ea typeface="Tahoma" panose="020B0604030504040204" pitchFamily="34" charset="0"/>
                <a:cs typeface="Arial"/>
              </a:rPr>
              <a:t>Ω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Tahoma" panose="020B0604030504040204" pitchFamily="34" charset="0"/>
                <a:cs typeface="Arial"/>
              </a:rPr>
              <a:t>cm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  <a:endParaRPr lang="en-GB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n-on-p planar process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three p-spray doses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Layout</a:t>
            </a:r>
            <a:endParaRPr lang="en-GB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Many test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ATLAS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</a:t>
            </a:r>
            <a:r>
              <a:rPr lang="en-GB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CMS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pixel design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endParaRPr lang="en-GB" sz="20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ttangolo 1"/>
          <p:cNvSpPr/>
          <p:nvPr/>
        </p:nvSpPr>
        <p:spPr bwMode="auto">
          <a:xfrm>
            <a:off x="5608320" y="2215801"/>
            <a:ext cx="1053737" cy="273066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Rettangolo 6"/>
          <p:cNvSpPr/>
          <p:nvPr/>
        </p:nvSpPr>
        <p:spPr bwMode="auto">
          <a:xfrm>
            <a:off x="6875418" y="2656114"/>
            <a:ext cx="1040674" cy="215101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8" name="Connettore 2 7"/>
          <p:cNvCxnSpPr/>
          <p:nvPr/>
        </p:nvCxnSpPr>
        <p:spPr bwMode="auto">
          <a:xfrm flipH="1" flipV="1">
            <a:off x="6770850" y="5355771"/>
            <a:ext cx="4419" cy="8360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370012" y="1775488"/>
            <a:ext cx="12383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ATLAS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7652170" y="1606311"/>
            <a:ext cx="1225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CMS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932714" y="6306792"/>
            <a:ext cx="18854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</a:t>
            </a: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</a:p>
        </p:txBody>
      </p:sp>
      <p:cxnSp>
        <p:nvCxnSpPr>
          <p:cNvPr id="14" name="Connettore 2 13"/>
          <p:cNvCxnSpPr/>
          <p:nvPr/>
        </p:nvCxnSpPr>
        <p:spPr bwMode="auto">
          <a:xfrm>
            <a:off x="5251410" y="2064074"/>
            <a:ext cx="278533" cy="1115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Connettore 2 16"/>
          <p:cNvCxnSpPr/>
          <p:nvPr/>
        </p:nvCxnSpPr>
        <p:spPr bwMode="auto">
          <a:xfrm flipH="1">
            <a:off x="7916092" y="1975543"/>
            <a:ext cx="148045" cy="6264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3"/>
          <p:cNvSpPr txBox="1"/>
          <p:nvPr/>
        </p:nvSpPr>
        <p:spPr>
          <a:xfrm>
            <a:off x="46761" y="6418886"/>
            <a:ext cx="8899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S. </a:t>
            </a:r>
            <a:r>
              <a:rPr lang="it-IT" sz="1200" i="1" dirty="0" err="1" smtClean="0">
                <a:solidFill>
                  <a:srgbClr val="0070C0"/>
                </a:solidFill>
                <a:latin typeface="+mj-lt"/>
              </a:rPr>
              <a:t>Ronchin</a:t>
            </a:r>
            <a:r>
              <a:rPr lang="it-IT" sz="1200" i="1" dirty="0" smtClean="0">
                <a:solidFill>
                  <a:srgbClr val="0070C0"/>
                </a:solidFill>
                <a:latin typeface="+mj-lt"/>
              </a:rPr>
              <a:t>                                                                                                                                                                      TREDI 2015</a:t>
            </a:r>
            <a:endParaRPr lang="en-US" sz="1200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5002E1E8-0536-454D-8E21-5E7B2CCA57E2}" type="slidenum">
              <a:rPr lang="it-IT" smtClean="0">
                <a:solidFill>
                  <a:srgbClr val="005CAB"/>
                </a:solidFill>
              </a:rPr>
              <a:pPr/>
              <a:t>9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96523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17725</TotalTime>
  <Words>1087</Words>
  <Application>Microsoft Office PowerPoint</Application>
  <PresentationFormat>On-screen Show (4:3)</PresentationFormat>
  <Paragraphs>312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Development of a new technology for the next generation of 3D Pixel Sensors for HL-LHC within the INFN (ATLAS-CMS) R&amp;D program in collaboration with FBK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Test diode: CV measurements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Thanks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Nessun titolo diapositiva</dc:title>
  <dc:creator>User</dc:creator>
  <cp:lastModifiedBy>ronchin</cp:lastModifiedBy>
  <cp:revision>650</cp:revision>
  <cp:lastPrinted>2011-10-20T14:14:17Z</cp:lastPrinted>
  <dcterms:created xsi:type="dcterms:W3CDTF">2011-03-02T12:51:48Z</dcterms:created>
  <dcterms:modified xsi:type="dcterms:W3CDTF">2015-02-19T07:37:52Z</dcterms:modified>
</cp:coreProperties>
</file>