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21" r:id="rId2"/>
  </p:sldMasterIdLst>
  <p:notesMasterIdLst>
    <p:notesMasterId r:id="rId36"/>
  </p:notesMasterIdLst>
  <p:handoutMasterIdLst>
    <p:handoutMasterId r:id="rId37"/>
  </p:handoutMasterIdLst>
  <p:sldIdLst>
    <p:sldId id="278" r:id="rId3"/>
    <p:sldId id="474" r:id="rId4"/>
    <p:sldId id="495" r:id="rId5"/>
    <p:sldId id="475" r:id="rId6"/>
    <p:sldId id="476" r:id="rId7"/>
    <p:sldId id="494" r:id="rId8"/>
    <p:sldId id="496" r:id="rId9"/>
    <p:sldId id="488" r:id="rId10"/>
    <p:sldId id="477" r:id="rId11"/>
    <p:sldId id="465" r:id="rId12"/>
    <p:sldId id="493" r:id="rId13"/>
    <p:sldId id="491" r:id="rId14"/>
    <p:sldId id="482" r:id="rId15"/>
    <p:sldId id="490" r:id="rId16"/>
    <p:sldId id="505" r:id="rId17"/>
    <p:sldId id="478" r:id="rId18"/>
    <p:sldId id="479" r:id="rId19"/>
    <p:sldId id="485" r:id="rId20"/>
    <p:sldId id="497" r:id="rId21"/>
    <p:sldId id="462" r:id="rId22"/>
    <p:sldId id="498" r:id="rId23"/>
    <p:sldId id="483" r:id="rId24"/>
    <p:sldId id="500" r:id="rId25"/>
    <p:sldId id="501" r:id="rId26"/>
    <p:sldId id="506" r:id="rId27"/>
    <p:sldId id="489" r:id="rId28"/>
    <p:sldId id="454" r:id="rId29"/>
    <p:sldId id="461" r:id="rId30"/>
    <p:sldId id="458" r:id="rId31"/>
    <p:sldId id="408" r:id="rId32"/>
    <p:sldId id="468" r:id="rId33"/>
    <p:sldId id="502" r:id="rId34"/>
    <p:sldId id="481" r:id="rId35"/>
  </p:sldIdLst>
  <p:sldSz cx="9144000" cy="6858000" type="letter"/>
  <p:notesSz cx="6662738" cy="98329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5pPr>
    <a:lvl6pPr marL="2286000" algn="l" defTabSz="914400" rtl="0" eaLnBrk="1" latinLnBrk="0" hangingPunct="1"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6pPr>
    <a:lvl7pPr marL="2743200" algn="l" defTabSz="914400" rtl="0" eaLnBrk="1" latinLnBrk="0" hangingPunct="1"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7pPr>
    <a:lvl8pPr marL="3200400" algn="l" defTabSz="914400" rtl="0" eaLnBrk="1" latinLnBrk="0" hangingPunct="1"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8pPr>
    <a:lvl9pPr marL="3657600" algn="l" defTabSz="914400" rtl="0" eaLnBrk="1" latinLnBrk="0" hangingPunct="1">
      <a:defRPr sz="1600" kern="1200">
        <a:solidFill>
          <a:schemeClr val="accent2"/>
        </a:solidFill>
        <a:latin typeface="Comic Sans MS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6600"/>
    <a:srgbClr val="CCFFFF"/>
    <a:srgbClr val="000066"/>
    <a:srgbClr val="FFFF66"/>
    <a:srgbClr val="FFFF00"/>
    <a:srgbClr val="00FF00"/>
    <a:srgbClr val="3399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246" autoAdjust="0"/>
  </p:normalViewPr>
  <p:slideViewPr>
    <p:cSldViewPr snapToGrid="0">
      <p:cViewPr>
        <p:scale>
          <a:sx n="100" d="100"/>
          <a:sy n="100" d="100"/>
        </p:scale>
        <p:origin x="-872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1" d="100"/>
          <a:sy n="41" d="100"/>
        </p:scale>
        <p:origin x="-1470" y="-66"/>
      </p:cViewPr>
      <p:guideLst>
        <p:guide orient="horz" pos="3097"/>
        <p:guide pos="209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4" Type="http://schemas.openxmlformats.org/officeDocument/2006/relationships/image" Target="../media/image14.wmf"/><Relationship Id="rId1" Type="http://schemas.openxmlformats.org/officeDocument/2006/relationships/image" Target="../media/image11.wmf"/><Relationship Id="rId2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39263"/>
            <a:ext cx="2889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39263"/>
            <a:ext cx="28876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1E0A9C0B-91A6-4885-A8C9-CBDAF81BC917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708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9475" y="738188"/>
            <a:ext cx="4913313" cy="36845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0588" y="4672013"/>
            <a:ext cx="4881562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92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39263"/>
            <a:ext cx="2887663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713" tIns="44857" rIns="89713" bIns="4485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204AC37-63BD-477F-A04F-B0B244E0B21C}" type="slidenum">
              <a:rPr lang="en-US"/>
              <a:pPr>
                <a:defRPr/>
              </a:pPr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811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714ECB0-14B6-4C01-B534-54306BBCC9F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E8EA6-96A6-49ED-A6E7-3B46E986C75A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A29A0-9380-4690-8F0C-5157F57462FE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48F94-7520-408E-B058-AA72632A4244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B78D5CE-6C14-5C44-B00D-ED345DBA3E41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8417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6A6A9AF-C156-A54A-908A-3DBB0A95811E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4852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2F965C2-2BA3-5647-9F21-C9DC6F7CBEB4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0891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40EB5C1-F88F-924C-9672-75BC26ECE631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5646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60B4AD6-CFC0-5543-A136-BD1BC8C29FCA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792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013D161-B0CD-414F-A996-E6D93C098AC3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22632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B24ED69-991C-8C42-8930-4A3AA188160D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84317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1FB5F0E-AEB3-1347-867F-7CE22F96AE63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7358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90800-5070-4731-B792-AA2D66089E54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B089BF8-2270-0D49-90D0-4B8852B3223C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791055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2EF443D-0D5E-9844-A435-9F30532A3145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66086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09BD80C-EC0E-FB4D-B988-F33B2FA6CC74}" type="slidenum">
              <a:rPr lang="de-DE">
                <a:latin typeface="Arial"/>
              </a:rPr>
              <a:pPr/>
              <a:t>‹n.›</a:t>
            </a:fld>
            <a:endParaRPr lang="de-DE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1989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0BE5B8-E24E-4AE6-BE7A-F12D9F92760D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31729-9410-475E-A04F-C90A690FFE97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80B50-39FE-409B-BE33-B82A3F5008FD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7D925-E196-4342-A384-30F57E0FB8F6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64FD7-2E44-4E29-89E3-420AC0664EA2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92C276-9C82-4900-AAF9-2EEF1BF756F2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29400"/>
            <a:ext cx="19812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V. Re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3246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CED84-F4E8-4057-8270-E12E1CA3F22D}" type="slidenum">
              <a:rPr lang="en-US"/>
              <a:pPr>
                <a:defRPr/>
              </a:pPr>
              <a:t>‹n.›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381000"/>
            <a:ext cx="7239000" cy="838200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2961" y="6578600"/>
            <a:ext cx="1758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Tx/>
              <a:buFontTx/>
              <a:buNone/>
              <a:defRPr sz="1200">
                <a:solidFill>
                  <a:srgbClr val="000066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9B6FC15-D788-8447-86F6-A8CDE9527AD5}" type="slidenum">
              <a:rPr lang="en-US">
                <a:latin typeface="Comic Sans MS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7" name="Line 3"/>
          <p:cNvSpPr>
            <a:spLocks noChangeShapeType="1"/>
          </p:cNvSpPr>
          <p:nvPr userDrawn="1"/>
        </p:nvSpPr>
        <p:spPr bwMode="auto">
          <a:xfrm>
            <a:off x="1107831" y="6527800"/>
            <a:ext cx="6868258" cy="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pitchFamily="2" charset="2"/>
              <a:buNone/>
              <a:defRPr/>
            </a:pPr>
            <a:endParaRPr lang="it-IT" sz="3600">
              <a:solidFill>
                <a:srgbClr val="000000"/>
              </a:solidFill>
              <a:latin typeface="Comic Sans MS" pitchFamily="66" charset="0"/>
              <a:ea typeface="ＭＳ Ｐゴシック" charset="0"/>
            </a:endParaRPr>
          </a:p>
        </p:txBody>
      </p:sp>
      <p:graphicFrame>
        <p:nvGraphicFramePr>
          <p:cNvPr id="8" name="Group 2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76440644"/>
              </p:ext>
            </p:extLst>
          </p:nvPr>
        </p:nvGraphicFramePr>
        <p:xfrm>
          <a:off x="395658" y="6454904"/>
          <a:ext cx="7684477" cy="518159"/>
        </p:xfrm>
        <a:graphic>
          <a:graphicData uri="http://schemas.openxmlformats.org/drawingml/2006/table">
            <a:tbl>
              <a:tblPr/>
              <a:tblGrid>
                <a:gridCol w="807427"/>
                <a:gridCol w="68770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Valerio Re 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– TREDI 2015 – Trento –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February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17-19, 2015</a:t>
                      </a:r>
                      <a:endParaRPr kumimoji="0" lang="it-IT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33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2961" y="6527800"/>
            <a:ext cx="1758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buClrTx/>
              <a:buFontTx/>
              <a:buNone/>
              <a:defRPr sz="1200">
                <a:solidFill>
                  <a:srgbClr val="000066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9B6FC15-D788-8447-86F6-A8CDE9527AD5}" type="slidenum">
              <a:rPr lang="en-US">
                <a:latin typeface="Comic Sans MS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‹n.›</a:t>
            </a:fld>
            <a:endParaRPr lang="en-US">
              <a:latin typeface="Comic Sans MS" charset="0"/>
              <a:ea typeface="ＭＳ Ｐゴシック" charset="0"/>
            </a:endParaRPr>
          </a:p>
        </p:txBody>
      </p:sp>
      <p:sp>
        <p:nvSpPr>
          <p:cNvPr id="9" name="Line 3"/>
          <p:cNvSpPr>
            <a:spLocks noChangeShapeType="1"/>
          </p:cNvSpPr>
          <p:nvPr userDrawn="1"/>
        </p:nvSpPr>
        <p:spPr bwMode="auto">
          <a:xfrm>
            <a:off x="1107831" y="6477000"/>
            <a:ext cx="6868258" cy="0"/>
          </a:xfrm>
          <a:prstGeom prst="line">
            <a:avLst/>
          </a:prstGeom>
          <a:noFill/>
          <a:ln w="9525">
            <a:solidFill>
              <a:srgbClr val="0000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pitchFamily="2" charset="2"/>
              <a:buNone/>
              <a:defRPr/>
            </a:pPr>
            <a:endParaRPr lang="it-IT" sz="3600">
              <a:solidFill>
                <a:srgbClr val="000000"/>
              </a:solidFill>
              <a:latin typeface="Comic Sans MS" pitchFamily="66" charset="0"/>
              <a:ea typeface="ＭＳ Ｐゴシック" charset="0"/>
            </a:endParaRPr>
          </a:p>
        </p:txBody>
      </p:sp>
      <p:graphicFrame>
        <p:nvGraphicFramePr>
          <p:cNvPr id="10" name="Group 2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749932"/>
              </p:ext>
            </p:extLst>
          </p:nvPr>
        </p:nvGraphicFramePr>
        <p:xfrm>
          <a:off x="395658" y="6404104"/>
          <a:ext cx="7684477" cy="518159"/>
        </p:xfrm>
        <a:graphic>
          <a:graphicData uri="http://schemas.openxmlformats.org/drawingml/2006/table">
            <a:tbl>
              <a:tblPr/>
              <a:tblGrid>
                <a:gridCol w="807427"/>
                <a:gridCol w="687705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Valerio Re 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– TREDI 2015 – Trento – </a:t>
                      </a:r>
                      <a:r>
                        <a:rPr kumimoji="0" lang="it-IT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February</a:t>
                      </a:r>
                      <a:r>
                        <a:rPr kumimoji="0" lang="it-IT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 17-19, 2015</a:t>
                      </a:r>
                      <a:endParaRPr kumimoji="0" lang="it-IT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L="84406" marR="84406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lnSpc>
          <a:spcPct val="130000"/>
        </a:lnSpc>
        <a:spcBef>
          <a:spcPct val="20000"/>
        </a:spcBef>
        <a:spcAft>
          <a:spcPct val="2000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130000"/>
        </a:lnSpc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 Unicode MS" charset="0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 Unicode MS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1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2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3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14.wmf"/><Relationship Id="rId11" Type="http://schemas.openxmlformats.org/officeDocument/2006/relationships/image" Target="../media/image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Relationship Id="rId3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emf"/><Relationship Id="rId3" Type="http://schemas.openxmlformats.org/officeDocument/2006/relationships/image" Target="../media/image2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emf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wmf"/><Relationship Id="rId3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32"/>
          <p:cNvSpPr txBox="1">
            <a:spLocks noChangeArrowheads="1"/>
          </p:cNvSpPr>
          <p:nvPr/>
        </p:nvSpPr>
        <p:spPr bwMode="auto">
          <a:xfrm>
            <a:off x="938213" y="779463"/>
            <a:ext cx="76342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ClrTx/>
              <a:buFontTx/>
              <a:buNone/>
            </a:pPr>
            <a:r>
              <a:rPr lang="it-IT" sz="3200" dirty="0" err="1" smtClean="0"/>
              <a:t>Analog</a:t>
            </a:r>
            <a:r>
              <a:rPr lang="it-IT" sz="3200" dirty="0" smtClean="0"/>
              <a:t> </a:t>
            </a:r>
            <a:r>
              <a:rPr lang="it-IT" sz="3200" dirty="0" err="1" smtClean="0"/>
              <a:t>circuit</a:t>
            </a:r>
            <a:r>
              <a:rPr lang="it-IT" sz="3200" dirty="0" smtClean="0"/>
              <a:t> design </a:t>
            </a:r>
            <a:r>
              <a:rPr lang="it-IT" sz="3200" dirty="0"/>
              <a:t>in </a:t>
            </a:r>
            <a:r>
              <a:rPr lang="it-IT" sz="3200" dirty="0" smtClean="0"/>
              <a:t>65 nm </a:t>
            </a:r>
            <a:r>
              <a:rPr lang="it-IT" sz="3200" dirty="0"/>
              <a:t>CMOS for the </a:t>
            </a:r>
            <a:r>
              <a:rPr lang="it-IT" sz="3200" dirty="0" err="1"/>
              <a:t>readout</a:t>
            </a:r>
            <a:r>
              <a:rPr lang="it-IT" sz="3200" dirty="0"/>
              <a:t> of </a:t>
            </a:r>
            <a:r>
              <a:rPr lang="it-IT" sz="3200" dirty="0" err="1"/>
              <a:t>silicon</a:t>
            </a:r>
            <a:r>
              <a:rPr lang="it-IT" sz="3200" dirty="0"/>
              <a:t> pixel detectors</a:t>
            </a:r>
            <a:endParaRPr lang="it-IT" dirty="0">
              <a:latin typeface="Verdana" charset="0"/>
            </a:endParaRP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9600"/>
            <a:ext cx="9144000" cy="1849120"/>
          </a:xfrm>
          <a:prstGeom prst="rect">
            <a:avLst/>
          </a:prstGeom>
        </p:spPr>
      </p:pic>
      <p:sp>
        <p:nvSpPr>
          <p:cNvPr id="5" name="Text Box 1046"/>
          <p:cNvSpPr txBox="1">
            <a:spLocks noChangeArrowheads="1"/>
          </p:cNvSpPr>
          <p:nvPr/>
        </p:nvSpPr>
        <p:spPr bwMode="auto">
          <a:xfrm>
            <a:off x="336559" y="3019223"/>
            <a:ext cx="8474075" cy="101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00066"/>
                </a:solidFill>
                <a:latin typeface="Comic Sans MS" charset="0"/>
              </a:rPr>
              <a:t>Valerio </a:t>
            </a:r>
            <a:r>
              <a:rPr lang="en-US" sz="2400" dirty="0" smtClean="0">
                <a:solidFill>
                  <a:srgbClr val="000066"/>
                </a:solidFill>
                <a:latin typeface="Comic Sans MS" charset="0"/>
              </a:rPr>
              <a:t>Re</a:t>
            </a:r>
          </a:p>
          <a:p>
            <a:pPr algn="ctr">
              <a:spcBef>
                <a:spcPct val="50000"/>
              </a:spcBef>
            </a:pPr>
            <a:r>
              <a:rPr lang="en-US" sz="2000" dirty="0">
                <a:solidFill>
                  <a:srgbClr val="000066"/>
                </a:solidFill>
                <a:latin typeface="Comic Sans MS" charset="0"/>
              </a:rPr>
              <a:t>o</a:t>
            </a:r>
            <a:r>
              <a:rPr lang="en-US" sz="2000" dirty="0" smtClean="0">
                <a:solidFill>
                  <a:srgbClr val="000066"/>
                </a:solidFill>
                <a:latin typeface="Comic Sans MS" charset="0"/>
              </a:rPr>
              <a:t>n behalf of </a:t>
            </a:r>
            <a:r>
              <a:rPr lang="en-US" sz="2400" dirty="0" smtClean="0">
                <a:solidFill>
                  <a:srgbClr val="000066"/>
                </a:solidFill>
                <a:latin typeface="Comic Sans MS" charset="0"/>
              </a:rPr>
              <a:t>RD53</a:t>
            </a:r>
            <a:endParaRPr lang="it-IT" sz="2400" baseline="30000" dirty="0">
              <a:solidFill>
                <a:srgbClr val="000066"/>
              </a:solidFill>
              <a:latin typeface="Comic Sans MS" charset="0"/>
            </a:endParaRPr>
          </a:p>
        </p:txBody>
      </p:sp>
      <p:sp>
        <p:nvSpPr>
          <p:cNvPr id="6" name="Text Box 1047"/>
          <p:cNvSpPr txBox="1">
            <a:spLocks noChangeArrowheads="1"/>
          </p:cNvSpPr>
          <p:nvPr/>
        </p:nvSpPr>
        <p:spPr bwMode="auto">
          <a:xfrm>
            <a:off x="6443663" y="3685982"/>
            <a:ext cx="2278062" cy="44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dirty="0" smtClean="0">
                <a:solidFill>
                  <a:srgbClr val="000066"/>
                </a:solidFill>
                <a:latin typeface="Comic Sans MS" charset="0"/>
              </a:rPr>
              <a:t>	  INFN                           </a:t>
            </a:r>
            <a:r>
              <a:rPr lang="en-US" sz="1000" dirty="0" err="1">
                <a:solidFill>
                  <a:srgbClr val="000066"/>
                </a:solidFill>
                <a:latin typeface="Comic Sans MS" charset="0"/>
              </a:rPr>
              <a:t>Sezione</a:t>
            </a:r>
            <a:r>
              <a:rPr lang="en-US" sz="1000" dirty="0">
                <a:solidFill>
                  <a:srgbClr val="000066"/>
                </a:solidFill>
                <a:latin typeface="Comic Sans MS" charset="0"/>
              </a:rPr>
              <a:t> di Pavia</a:t>
            </a:r>
            <a:endParaRPr lang="it-IT" sz="1000" dirty="0">
              <a:solidFill>
                <a:srgbClr val="000066"/>
              </a:solidFill>
              <a:latin typeface="Comic Sans MS" charset="0"/>
            </a:endParaRPr>
          </a:p>
        </p:txBody>
      </p:sp>
      <p:pic>
        <p:nvPicPr>
          <p:cNvPr id="7" name="Picture 1062" descr="weblogo4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163" y="2862069"/>
            <a:ext cx="708026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64" descr="Università degli studi di Bergamo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271" y="2765230"/>
            <a:ext cx="8890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065"/>
          <p:cNvSpPr txBox="1">
            <a:spLocks noChangeArrowheads="1"/>
          </p:cNvSpPr>
          <p:nvPr/>
        </p:nvSpPr>
        <p:spPr bwMode="auto">
          <a:xfrm>
            <a:off x="281421" y="3782817"/>
            <a:ext cx="3027363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dirty="0" err="1">
                <a:solidFill>
                  <a:srgbClr val="000066"/>
                </a:solidFill>
                <a:latin typeface="Comic Sans MS" charset="0"/>
              </a:rPr>
              <a:t>Università</a:t>
            </a:r>
            <a:r>
              <a:rPr lang="en-US" sz="1200" dirty="0">
                <a:solidFill>
                  <a:srgbClr val="000066"/>
                </a:solidFill>
                <a:latin typeface="Comic Sans MS" charset="0"/>
              </a:rPr>
              <a:t> di Bergamo </a:t>
            </a:r>
          </a:p>
          <a:p>
            <a:pPr algn="ctr">
              <a:spcBef>
                <a:spcPct val="50000"/>
              </a:spcBef>
            </a:pPr>
            <a:r>
              <a:rPr lang="en-US" sz="1000" dirty="0" err="1">
                <a:solidFill>
                  <a:srgbClr val="000066"/>
                </a:solidFill>
                <a:latin typeface="Comic Sans MS" charset="0"/>
              </a:rPr>
              <a:t>Dipartimento</a:t>
            </a:r>
            <a:r>
              <a:rPr lang="en-US" sz="1000" dirty="0">
                <a:solidFill>
                  <a:srgbClr val="000066"/>
                </a:solidFill>
                <a:latin typeface="Comic Sans MS" charset="0"/>
              </a:rPr>
              <a:t> di </a:t>
            </a:r>
            <a:r>
              <a:rPr lang="en-US" sz="1000" dirty="0" err="1" smtClean="0">
                <a:solidFill>
                  <a:srgbClr val="000066"/>
                </a:solidFill>
                <a:latin typeface="Comic Sans MS" charset="0"/>
              </a:rPr>
              <a:t>Ingegneria</a:t>
            </a:r>
            <a:r>
              <a:rPr lang="en-US" sz="1000" dirty="0" smtClean="0">
                <a:solidFill>
                  <a:srgbClr val="000066"/>
                </a:solidFill>
                <a:latin typeface="Comic Sans MS" charset="0"/>
              </a:rPr>
              <a:t> e </a:t>
            </a:r>
            <a:r>
              <a:rPr lang="en-US" sz="1000" dirty="0" err="1" smtClean="0">
                <a:solidFill>
                  <a:srgbClr val="000066"/>
                </a:solidFill>
                <a:latin typeface="Comic Sans MS" charset="0"/>
              </a:rPr>
              <a:t>Scienze</a:t>
            </a:r>
            <a:r>
              <a:rPr lang="en-US" sz="1000" dirty="0" smtClean="0">
                <a:solidFill>
                  <a:srgbClr val="000066"/>
                </a:solidFill>
                <a:latin typeface="Comic Sans MS" charset="0"/>
              </a:rPr>
              <a:t> </a:t>
            </a:r>
            <a:r>
              <a:rPr lang="en-US" sz="1000" dirty="0" err="1" smtClean="0">
                <a:solidFill>
                  <a:srgbClr val="000066"/>
                </a:solidFill>
                <a:latin typeface="Comic Sans MS" charset="0"/>
              </a:rPr>
              <a:t>Applicate</a:t>
            </a:r>
            <a:endParaRPr lang="it-IT" sz="1000" dirty="0">
              <a:solidFill>
                <a:srgbClr val="000066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20700" y="0"/>
            <a:ext cx="8128000" cy="1143000"/>
          </a:xfrm>
        </p:spPr>
        <p:txBody>
          <a:bodyPr/>
          <a:lstStyle/>
          <a:p>
            <a:r>
              <a:rPr lang="it-IT" dirty="0" err="1" smtClean="0"/>
              <a:t>Interfacing</a:t>
            </a:r>
            <a:r>
              <a:rPr lang="it-IT" dirty="0" smtClean="0"/>
              <a:t> the 65 nm </a:t>
            </a:r>
            <a:r>
              <a:rPr lang="it-IT" dirty="0" err="1" smtClean="0"/>
              <a:t>readout</a:t>
            </a:r>
            <a:r>
              <a:rPr lang="it-IT" dirty="0" smtClean="0"/>
              <a:t> chip with a pixel </a:t>
            </a:r>
            <a:r>
              <a:rPr lang="it-IT" dirty="0" err="1" smtClean="0"/>
              <a:t>sensor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155700"/>
            <a:ext cx="9144000" cy="4978400"/>
          </a:xfrm>
        </p:spPr>
        <p:txBody>
          <a:bodyPr/>
          <a:lstStyle/>
          <a:p>
            <a:r>
              <a:rPr lang="it-IT" sz="2000" dirty="0" smtClean="0"/>
              <a:t>The </a:t>
            </a:r>
            <a:r>
              <a:rPr lang="it-IT" sz="2000" dirty="0" err="1" smtClean="0"/>
              <a:t>features</a:t>
            </a:r>
            <a:r>
              <a:rPr lang="it-IT" sz="2000" dirty="0" smtClean="0"/>
              <a:t> of the pixel </a:t>
            </a:r>
            <a:r>
              <a:rPr lang="it-IT" sz="2000" dirty="0" err="1" smtClean="0"/>
              <a:t>sensors</a:t>
            </a:r>
            <a:r>
              <a:rPr lang="it-IT" sz="2000" dirty="0" smtClean="0"/>
              <a:t> </a:t>
            </a:r>
            <a:r>
              <a:rPr lang="it-IT" sz="2000" dirty="0" err="1" smtClean="0"/>
              <a:t>have</a:t>
            </a:r>
            <a:r>
              <a:rPr lang="it-IT" sz="2000" dirty="0" smtClean="0"/>
              <a:t> an </a:t>
            </a:r>
            <a:r>
              <a:rPr lang="it-IT" sz="2000" dirty="0" err="1" smtClean="0"/>
              <a:t>obvious</a:t>
            </a:r>
            <a:r>
              <a:rPr lang="it-IT" sz="2000" dirty="0" smtClean="0"/>
              <a:t> impact on the design of the </a:t>
            </a:r>
            <a:r>
              <a:rPr lang="it-IT" sz="2000" dirty="0" err="1" smtClean="0"/>
              <a:t>readout</a:t>
            </a:r>
            <a:r>
              <a:rPr lang="it-IT" sz="2000" dirty="0" smtClean="0"/>
              <a:t> chip. </a:t>
            </a:r>
          </a:p>
          <a:p>
            <a:endParaRPr lang="it-IT" sz="2000" dirty="0" smtClean="0"/>
          </a:p>
          <a:p>
            <a:r>
              <a:rPr lang="it-IT" sz="2000" dirty="0" err="1" smtClean="0"/>
              <a:t>Choices</a:t>
            </a:r>
            <a:r>
              <a:rPr lang="it-IT" sz="2000" dirty="0" smtClean="0"/>
              <a:t> </a:t>
            </a:r>
            <a:r>
              <a:rPr lang="it-IT" sz="2000" dirty="0" err="1" smtClean="0"/>
              <a:t>will</a:t>
            </a:r>
            <a:r>
              <a:rPr lang="it-IT" sz="2000" dirty="0" smtClean="0"/>
              <a:t> be </a:t>
            </a:r>
            <a:r>
              <a:rPr lang="it-IT" sz="2000" dirty="0" err="1" smtClean="0"/>
              <a:t>driven</a:t>
            </a:r>
            <a:r>
              <a:rPr lang="it-IT" sz="2000" dirty="0" smtClean="0"/>
              <a:t> by </a:t>
            </a:r>
            <a:r>
              <a:rPr lang="it-IT" sz="2000" dirty="0" err="1" smtClean="0"/>
              <a:t>physics</a:t>
            </a:r>
            <a:r>
              <a:rPr lang="it-IT" sz="2000" dirty="0" smtClean="0"/>
              <a:t> </a:t>
            </a:r>
            <a:r>
              <a:rPr lang="it-IT" sz="2000" dirty="0" err="1" smtClean="0"/>
              <a:t>needs</a:t>
            </a:r>
            <a:r>
              <a:rPr lang="it-IT" sz="2000" dirty="0" smtClean="0"/>
              <a:t>, </a:t>
            </a:r>
            <a:r>
              <a:rPr lang="it-IT" sz="2000" dirty="0" err="1" smtClean="0"/>
              <a:t>radiation</a:t>
            </a:r>
            <a:r>
              <a:rPr lang="it-IT" sz="2000" dirty="0" smtClean="0"/>
              <a:t> </a:t>
            </a:r>
            <a:r>
              <a:rPr lang="it-IT" sz="2000" dirty="0" err="1" smtClean="0"/>
              <a:t>tolerance</a:t>
            </a:r>
            <a:r>
              <a:rPr lang="it-IT" sz="2000" dirty="0" smtClean="0"/>
              <a:t>, </a:t>
            </a:r>
            <a:r>
              <a:rPr lang="it-IT" sz="2000" dirty="0" err="1" smtClean="0"/>
              <a:t>cost</a:t>
            </a:r>
            <a:r>
              <a:rPr lang="it-IT" sz="2000" dirty="0" smtClean="0"/>
              <a:t>,…</a:t>
            </a:r>
          </a:p>
          <a:p>
            <a:endParaRPr lang="it-IT" sz="2000" dirty="0" smtClean="0"/>
          </a:p>
          <a:p>
            <a:r>
              <a:rPr lang="it-IT" sz="2000" dirty="0" smtClean="0"/>
              <a:t>The </a:t>
            </a:r>
            <a:r>
              <a:rPr lang="it-IT" sz="2000" dirty="0" err="1" smtClean="0"/>
              <a:t>pitch</a:t>
            </a:r>
            <a:r>
              <a:rPr lang="it-IT" sz="2000" dirty="0" smtClean="0"/>
              <a:t> of pixel </a:t>
            </a:r>
            <a:r>
              <a:rPr lang="it-IT" sz="2000" dirty="0" err="1" smtClean="0"/>
              <a:t>readout</a:t>
            </a:r>
            <a:r>
              <a:rPr lang="it-IT" sz="2000" dirty="0" smtClean="0"/>
              <a:t> </a:t>
            </a:r>
            <a:r>
              <a:rPr lang="it-IT" sz="2000" dirty="0" err="1" smtClean="0"/>
              <a:t>cells</a:t>
            </a:r>
            <a:r>
              <a:rPr lang="it-IT" sz="2000" dirty="0" smtClean="0"/>
              <a:t> </a:t>
            </a:r>
            <a:r>
              <a:rPr lang="it-IT" sz="2000" dirty="0" err="1" smtClean="0"/>
              <a:t>will</a:t>
            </a:r>
            <a:r>
              <a:rPr lang="it-IT" sz="2000" dirty="0" smtClean="0"/>
              <a:t> </a:t>
            </a:r>
            <a:r>
              <a:rPr lang="it-IT" sz="2000" dirty="0" err="1" smtClean="0"/>
              <a:t>also</a:t>
            </a:r>
            <a:r>
              <a:rPr lang="it-IT" sz="2000" dirty="0" smtClean="0"/>
              <a:t> be </a:t>
            </a:r>
            <a:r>
              <a:rPr lang="it-IT" sz="2000" dirty="0" err="1" smtClean="0"/>
              <a:t>dependent</a:t>
            </a:r>
            <a:r>
              <a:rPr lang="it-IT" sz="2000" dirty="0" smtClean="0"/>
              <a:t> on the </a:t>
            </a:r>
            <a:r>
              <a:rPr lang="it-IT" sz="2000" dirty="0" err="1" smtClean="0"/>
              <a:t>available</a:t>
            </a:r>
            <a:r>
              <a:rPr lang="it-IT" sz="2000" dirty="0" smtClean="0"/>
              <a:t> </a:t>
            </a:r>
            <a:r>
              <a:rPr lang="it-IT" sz="2000" dirty="0" err="1" smtClean="0"/>
              <a:t>interconnection</a:t>
            </a:r>
            <a:r>
              <a:rPr lang="it-IT" sz="2000" dirty="0" smtClean="0"/>
              <a:t> </a:t>
            </a:r>
            <a:r>
              <a:rPr lang="it-IT" sz="2000" dirty="0" err="1" smtClean="0"/>
              <a:t>technology</a:t>
            </a:r>
            <a:r>
              <a:rPr lang="it-IT" sz="2000" dirty="0" smtClean="0"/>
              <a:t>, </a:t>
            </a:r>
            <a:r>
              <a:rPr lang="it-IT" sz="2000" dirty="0" err="1" smtClean="0"/>
              <a:t>which</a:t>
            </a:r>
            <a:r>
              <a:rPr lang="it-IT" sz="2000" dirty="0" smtClean="0"/>
              <a:t> </a:t>
            </a:r>
            <a:r>
              <a:rPr lang="it-IT" sz="2000" dirty="0" err="1" smtClean="0"/>
              <a:t>brings</a:t>
            </a:r>
            <a:r>
              <a:rPr lang="it-IT" sz="2000" dirty="0" smtClean="0"/>
              <a:t> </a:t>
            </a:r>
            <a:r>
              <a:rPr lang="it-IT" sz="2000" dirty="0" err="1" smtClean="0"/>
              <a:t>along</a:t>
            </a:r>
            <a:r>
              <a:rPr lang="it-IT" sz="2000" dirty="0" smtClean="0"/>
              <a:t> </a:t>
            </a:r>
            <a:r>
              <a:rPr lang="it-IT" sz="2000" dirty="0" err="1" smtClean="0"/>
              <a:t>many</a:t>
            </a:r>
            <a:r>
              <a:rPr lang="it-IT" sz="2000" dirty="0" smtClean="0"/>
              <a:t> </a:t>
            </a: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features</a:t>
            </a:r>
            <a:r>
              <a:rPr lang="it-IT" sz="2000" dirty="0" smtClean="0"/>
              <a:t> and </a:t>
            </a:r>
            <a:r>
              <a:rPr lang="it-IT" sz="2000" dirty="0" err="1" smtClean="0"/>
              <a:t>constraints</a:t>
            </a:r>
            <a:r>
              <a:rPr lang="it-IT" sz="2000" dirty="0" smtClean="0"/>
              <a:t> (minimum </a:t>
            </a:r>
            <a:r>
              <a:rPr lang="it-IT" sz="2000" dirty="0" err="1" smtClean="0"/>
              <a:t>pitch</a:t>
            </a:r>
            <a:r>
              <a:rPr lang="it-IT" sz="2000" dirty="0"/>
              <a:t> </a:t>
            </a:r>
            <a:r>
              <a:rPr lang="it-IT" sz="2000" dirty="0" smtClean="0"/>
              <a:t>and </a:t>
            </a:r>
            <a:r>
              <a:rPr lang="it-IT" sz="2000" dirty="0" err="1" smtClean="0"/>
              <a:t>height</a:t>
            </a:r>
            <a:r>
              <a:rPr lang="it-IT" sz="2000" dirty="0" smtClean="0"/>
              <a:t> of </a:t>
            </a:r>
            <a:r>
              <a:rPr lang="it-IT" sz="2000" dirty="0" err="1" smtClean="0"/>
              <a:t>bumps</a:t>
            </a:r>
            <a:r>
              <a:rPr lang="it-IT" sz="2000" dirty="0" smtClean="0"/>
              <a:t>, minimum </a:t>
            </a:r>
            <a:r>
              <a:rPr lang="it-IT" sz="2000" dirty="0" err="1" smtClean="0"/>
              <a:t>sensor</a:t>
            </a:r>
            <a:r>
              <a:rPr lang="it-IT" sz="2000" dirty="0" smtClean="0"/>
              <a:t> </a:t>
            </a:r>
            <a:r>
              <a:rPr lang="it-IT" sz="2000" dirty="0" err="1" smtClean="0"/>
              <a:t>thickness</a:t>
            </a:r>
            <a:r>
              <a:rPr lang="it-IT" sz="2000" dirty="0" smtClean="0"/>
              <a:t>,…)</a:t>
            </a:r>
          </a:p>
          <a:p>
            <a:endParaRPr lang="it-IT" sz="2000" dirty="0" smtClean="0"/>
          </a:p>
          <a:p>
            <a:r>
              <a:rPr lang="it-IT" sz="2000" dirty="0" err="1" smtClean="0"/>
              <a:t>Among</a:t>
            </a:r>
            <a:r>
              <a:rPr lang="it-IT" sz="2000" dirty="0" smtClean="0"/>
              <a:t> </a:t>
            </a:r>
            <a:r>
              <a:rPr lang="it-IT" sz="2000" dirty="0" err="1" smtClean="0"/>
              <a:t>essential</a:t>
            </a:r>
            <a:r>
              <a:rPr lang="it-IT" sz="2000" dirty="0" smtClean="0"/>
              <a:t> </a:t>
            </a:r>
            <a:r>
              <a:rPr lang="it-IT" sz="2000" dirty="0" err="1" smtClean="0"/>
              <a:t>specifications</a:t>
            </a:r>
            <a:r>
              <a:rPr lang="it-IT" sz="2000" dirty="0" smtClean="0"/>
              <a:t> for the design of the </a:t>
            </a:r>
            <a:r>
              <a:rPr lang="it-IT" sz="2000" dirty="0" err="1" smtClean="0"/>
              <a:t>analog</a:t>
            </a:r>
            <a:r>
              <a:rPr lang="it-IT" sz="2000" dirty="0" smtClean="0"/>
              <a:t> front-end:</a:t>
            </a:r>
          </a:p>
          <a:p>
            <a:endParaRPr lang="it-IT" sz="2000" dirty="0" smtClean="0"/>
          </a:p>
          <a:p>
            <a:pPr lvl="1"/>
            <a:r>
              <a:rPr lang="it-IT" sz="2000" b="1" dirty="0">
                <a:solidFill>
                  <a:srgbClr val="FF0000"/>
                </a:solidFill>
              </a:rPr>
              <a:t>p</a:t>
            </a:r>
            <a:r>
              <a:rPr lang="it-IT" sz="2000" b="1" dirty="0" smtClean="0">
                <a:solidFill>
                  <a:srgbClr val="FF0000"/>
                </a:solidFill>
              </a:rPr>
              <a:t>ixel </a:t>
            </a:r>
            <a:r>
              <a:rPr lang="it-IT" sz="2000" b="1" dirty="0" err="1">
                <a:solidFill>
                  <a:srgbClr val="FF0000"/>
                </a:solidFill>
              </a:rPr>
              <a:t>capacitance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noise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in the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preamplifier</a:t>
            </a:r>
            <a:endParaRPr lang="it-IT" sz="2000" dirty="0" smtClean="0">
              <a:solidFill>
                <a:srgbClr val="FF0000"/>
              </a:solidFill>
            </a:endParaRPr>
          </a:p>
          <a:p>
            <a:pPr lvl="1"/>
            <a:r>
              <a:rPr lang="it-IT" sz="2000" b="1" dirty="0" err="1" smtClean="0">
                <a:solidFill>
                  <a:srgbClr val="FF0000"/>
                </a:solidFill>
              </a:rPr>
              <a:t>leakage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current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compensation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circuit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in the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preamp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feedback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 lvl="1"/>
            <a:r>
              <a:rPr lang="it-IT" sz="2000" b="1" dirty="0" err="1" smtClean="0">
                <a:solidFill>
                  <a:srgbClr val="FF0000"/>
                </a:solidFill>
              </a:rPr>
              <a:t>collected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</a:rPr>
              <a:t>charge</a:t>
            </a:r>
            <a:r>
              <a:rPr lang="it-IT" sz="2000" b="1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hit discriminator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threshold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it-IT" sz="20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noise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, </a:t>
            </a:r>
            <a:r>
              <a:rPr lang="it-IT" sz="2000" dirty="0" err="1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mismatch</a:t>
            </a:r>
            <a:r>
              <a:rPr lang="it-IT" sz="2000" dirty="0" smtClean="0">
                <a:solidFill>
                  <a:srgbClr val="FF0000"/>
                </a:solidFill>
                <a:ea typeface="Wingdings"/>
                <a:cs typeface="Wingdings"/>
                <a:sym typeface="Wingdings"/>
              </a:rPr>
              <a:t>,…</a:t>
            </a:r>
            <a:endParaRPr lang="it-IT" sz="2000" b="1" dirty="0" smtClean="0">
              <a:solidFill>
                <a:srgbClr val="FF0000"/>
              </a:solidFill>
            </a:endParaRPr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00900" y="65151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24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500" y="25400"/>
            <a:ext cx="8013700" cy="838200"/>
          </a:xfrm>
        </p:spPr>
        <p:txBody>
          <a:bodyPr/>
          <a:lstStyle/>
          <a:p>
            <a:r>
              <a:rPr lang="it-IT" sz="2800" dirty="0"/>
              <a:t>S</a:t>
            </a:r>
            <a:r>
              <a:rPr lang="it-IT" sz="2800" dirty="0" smtClean="0"/>
              <a:t>ensor </a:t>
            </a:r>
            <a:r>
              <a:rPr lang="it-IT" sz="2800" dirty="0" err="1" smtClean="0"/>
              <a:t>parameters</a:t>
            </a:r>
            <a:r>
              <a:rPr lang="it-IT" sz="2800" dirty="0" smtClean="0"/>
              <a:t> and the </a:t>
            </a:r>
            <a:r>
              <a:rPr lang="it-IT" sz="2800" dirty="0" err="1" smtClean="0"/>
              <a:t>analog</a:t>
            </a:r>
            <a:r>
              <a:rPr lang="it-IT" sz="2800" dirty="0" smtClean="0"/>
              <a:t> front-end: the pixel </a:t>
            </a:r>
            <a:r>
              <a:rPr lang="it-IT" sz="2800" dirty="0" err="1" smtClean="0"/>
              <a:t>capacitance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5600" y="1066800"/>
            <a:ext cx="7772400" cy="4343400"/>
          </a:xfrm>
        </p:spPr>
        <p:txBody>
          <a:bodyPr/>
          <a:lstStyle/>
          <a:p>
            <a:r>
              <a:rPr lang="it-IT" sz="2000" dirty="0" smtClean="0"/>
              <a:t>Sensor design </a:t>
            </a:r>
            <a:r>
              <a:rPr lang="it-IT" sz="2000" dirty="0" err="1" smtClean="0"/>
              <a:t>choices</a:t>
            </a:r>
            <a:r>
              <a:rPr lang="it-IT" sz="2000" dirty="0" smtClean="0"/>
              <a:t> for the pixel </a:t>
            </a:r>
            <a:r>
              <a:rPr lang="it-IT" sz="2000" dirty="0" err="1" smtClean="0"/>
              <a:t>geometry</a:t>
            </a:r>
            <a:r>
              <a:rPr lang="it-IT" sz="2000" dirty="0" smtClean="0"/>
              <a:t> impact on the pixel </a:t>
            </a:r>
            <a:r>
              <a:rPr lang="it-IT" sz="2000" dirty="0" err="1" smtClean="0"/>
              <a:t>capacitance</a:t>
            </a:r>
            <a:r>
              <a:rPr lang="it-IT" sz="2000" dirty="0" smtClean="0"/>
              <a:t>. For planar </a:t>
            </a:r>
            <a:r>
              <a:rPr lang="it-IT" sz="2000" dirty="0" err="1" smtClean="0"/>
              <a:t>sensors</a:t>
            </a:r>
            <a:r>
              <a:rPr lang="it-IT" sz="2000" dirty="0" smtClean="0"/>
              <a:t> (</a:t>
            </a:r>
            <a:r>
              <a:rPr lang="it-IT" sz="2000" dirty="0" err="1" smtClean="0"/>
              <a:t>analogous</a:t>
            </a:r>
            <a:r>
              <a:rPr lang="it-IT" sz="2000" dirty="0" smtClean="0"/>
              <a:t> for 3D):</a:t>
            </a:r>
          </a:p>
          <a:p>
            <a:endParaRPr lang="it-IT" sz="2000" dirty="0"/>
          </a:p>
          <a:p>
            <a:pPr marL="0" indent="0">
              <a:buNone/>
            </a:pPr>
            <a:r>
              <a:rPr lang="it-IT" sz="2000" dirty="0" smtClean="0"/>
              <a:t>	pixel </a:t>
            </a:r>
            <a:r>
              <a:rPr lang="it-IT" sz="2000" dirty="0" err="1" smtClean="0"/>
              <a:t>pitch</a:t>
            </a:r>
            <a:endParaRPr lang="it-IT" sz="2000" dirty="0" smtClean="0"/>
          </a:p>
          <a:p>
            <a:pPr marL="0" indent="0">
              <a:buNone/>
            </a:pPr>
            <a:r>
              <a:rPr lang="it-IT" sz="2000" dirty="0"/>
              <a:t>	</a:t>
            </a:r>
            <a:r>
              <a:rPr lang="it-IT" sz="2000" dirty="0" smtClean="0"/>
              <a:t>pixel </a:t>
            </a:r>
            <a:r>
              <a:rPr lang="it-IT" sz="2000" dirty="0" err="1" smtClean="0"/>
              <a:t>perimeter</a:t>
            </a:r>
            <a:endParaRPr lang="it-IT" sz="2000" dirty="0" smtClean="0"/>
          </a:p>
          <a:p>
            <a:pPr marL="0" indent="0">
              <a:buNone/>
            </a:pPr>
            <a:r>
              <a:rPr lang="it-IT" sz="2000" dirty="0"/>
              <a:t>	</a:t>
            </a:r>
            <a:r>
              <a:rPr lang="it-IT" sz="2000" dirty="0" smtClean="0"/>
              <a:t>gap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 </a:t>
            </a:r>
            <a:r>
              <a:rPr lang="it-IT" sz="2000" dirty="0" err="1" smtClean="0"/>
              <a:t>implants</a:t>
            </a:r>
            <a:endParaRPr lang="it-IT" sz="2000" dirty="0" smtClean="0"/>
          </a:p>
          <a:p>
            <a:pPr marL="0" indent="0">
              <a:buNone/>
            </a:pPr>
            <a:r>
              <a:rPr lang="it-IT" sz="2000" dirty="0"/>
              <a:t>	</a:t>
            </a:r>
            <a:r>
              <a:rPr lang="it-IT" sz="2000" dirty="0" smtClean="0"/>
              <a:t>…..</a:t>
            </a:r>
          </a:p>
          <a:p>
            <a:pPr marL="0" indent="0">
              <a:buNone/>
            </a:pPr>
            <a:r>
              <a:rPr lang="it-IT" sz="2000" dirty="0" smtClean="0"/>
              <a:t> </a:t>
            </a:r>
          </a:p>
          <a:p>
            <a:r>
              <a:rPr lang="it-IT" sz="2000" dirty="0" err="1" smtClean="0"/>
              <a:t>This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a </a:t>
            </a:r>
            <a:r>
              <a:rPr lang="it-IT" sz="2000" dirty="0" err="1" smtClean="0"/>
              <a:t>crucial</a:t>
            </a:r>
            <a:r>
              <a:rPr lang="it-IT" sz="2000" dirty="0" smtClean="0"/>
              <a:t> </a:t>
            </a:r>
            <a:r>
              <a:rPr lang="it-IT" sz="2000" dirty="0" err="1" smtClean="0"/>
              <a:t>parameter</a:t>
            </a:r>
            <a:r>
              <a:rPr lang="it-IT" sz="2000" dirty="0" smtClean="0"/>
              <a:t> for </a:t>
            </a:r>
            <a:r>
              <a:rPr lang="it-IT" sz="2000" dirty="0" err="1" smtClean="0"/>
              <a:t>analog</a:t>
            </a:r>
            <a:r>
              <a:rPr lang="it-IT" sz="2000" dirty="0" smtClean="0"/>
              <a:t> designers </a:t>
            </a:r>
            <a:r>
              <a:rPr lang="it-IT" sz="2000" dirty="0" err="1" smtClean="0"/>
              <a:t>optimizing</a:t>
            </a:r>
            <a:r>
              <a:rPr lang="it-IT" sz="2000" dirty="0" smtClean="0"/>
              <a:t> </a:t>
            </a:r>
            <a:r>
              <a:rPr lang="it-IT" sz="2000" dirty="0" err="1" smtClean="0"/>
              <a:t>noise</a:t>
            </a:r>
            <a:r>
              <a:rPr lang="it-IT" sz="2000" dirty="0" smtClean="0"/>
              <a:t>, </a:t>
            </a:r>
            <a:r>
              <a:rPr lang="it-IT" sz="2000" dirty="0" err="1" smtClean="0"/>
              <a:t>power</a:t>
            </a:r>
            <a:r>
              <a:rPr lang="it-IT" sz="2000" dirty="0" smtClean="0"/>
              <a:t>, </a:t>
            </a:r>
            <a:r>
              <a:rPr lang="it-IT" sz="2000" dirty="0" err="1" smtClean="0"/>
              <a:t>speed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preamplifier</a:t>
            </a:r>
            <a:r>
              <a:rPr lang="it-IT" sz="2000" dirty="0" smtClean="0"/>
              <a:t>. </a:t>
            </a:r>
          </a:p>
          <a:p>
            <a:endParaRPr lang="it-IT" sz="2000" dirty="0"/>
          </a:p>
          <a:p>
            <a:r>
              <a:rPr lang="it-IT" sz="2000" dirty="0" smtClean="0"/>
              <a:t>The </a:t>
            </a:r>
            <a:r>
              <a:rPr lang="it-IT" sz="2000" dirty="0" err="1" smtClean="0"/>
              <a:t>current</a:t>
            </a:r>
            <a:r>
              <a:rPr lang="it-IT" sz="2000" dirty="0" smtClean="0"/>
              <a:t> </a:t>
            </a:r>
            <a:r>
              <a:rPr lang="it-IT" sz="2000" dirty="0" err="1" smtClean="0"/>
              <a:t>assumption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that</a:t>
            </a:r>
            <a:r>
              <a:rPr lang="it-IT" sz="2000" dirty="0" smtClean="0"/>
              <a:t> the </a:t>
            </a:r>
            <a:r>
              <a:rPr lang="it-IT" sz="2000" dirty="0" err="1" smtClean="0"/>
              <a:t>typical</a:t>
            </a:r>
            <a:r>
              <a:rPr lang="it-IT" sz="2000" dirty="0" smtClean="0"/>
              <a:t> pixel </a:t>
            </a:r>
            <a:r>
              <a:rPr lang="it-IT" sz="2000" dirty="0" err="1" smtClean="0"/>
              <a:t>capacitance</a:t>
            </a:r>
            <a:r>
              <a:rPr lang="it-IT" sz="2000" dirty="0" smtClean="0"/>
              <a:t> C</a:t>
            </a:r>
            <a:r>
              <a:rPr lang="it-IT" sz="2000" baseline="-25000" dirty="0" smtClean="0"/>
              <a:t>D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100 </a:t>
            </a:r>
            <a:r>
              <a:rPr lang="it-IT" sz="2000" dirty="0" err="1" smtClean="0"/>
              <a:t>fF</a:t>
            </a:r>
            <a:r>
              <a:rPr lang="it-IT" sz="2000" dirty="0" smtClean="0"/>
              <a:t> (</a:t>
            </a:r>
            <a:r>
              <a:rPr lang="it-IT" sz="2000" dirty="0" err="1" smtClean="0"/>
              <a:t>including</a:t>
            </a:r>
            <a:r>
              <a:rPr lang="it-IT" sz="2000" dirty="0" smtClean="0"/>
              <a:t> </a:t>
            </a:r>
            <a:r>
              <a:rPr lang="it-IT" sz="2000" dirty="0" err="1" smtClean="0"/>
              <a:t>parasitics</a:t>
            </a:r>
            <a:r>
              <a:rPr lang="it-IT" sz="2000" dirty="0" smtClean="0"/>
              <a:t>, i.e. </a:t>
            </a:r>
            <a:r>
              <a:rPr lang="it-IT" sz="2000" dirty="0" err="1" smtClean="0"/>
              <a:t>strays</a:t>
            </a:r>
            <a:r>
              <a:rPr lang="it-IT" sz="2000" dirty="0" smtClean="0"/>
              <a:t>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 </a:t>
            </a:r>
            <a:r>
              <a:rPr lang="it-IT" sz="2000" dirty="0" err="1" smtClean="0"/>
              <a:t>bumps</a:t>
            </a:r>
            <a:r>
              <a:rPr lang="it-IT" sz="2000" dirty="0" smtClean="0"/>
              <a:t>), maximum 150 </a:t>
            </a:r>
            <a:r>
              <a:rPr lang="it-IT" sz="2000" dirty="0" err="1" smtClean="0"/>
              <a:t>fF</a:t>
            </a:r>
            <a:r>
              <a:rPr lang="it-IT" sz="2000" dirty="0"/>
              <a:t>.</a:t>
            </a:r>
            <a:r>
              <a:rPr lang="it-IT" sz="2000" dirty="0" smtClean="0"/>
              <a:t> </a:t>
            </a:r>
            <a:endParaRPr lang="it-IT" sz="2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374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2"/>
          <a:srcRect l="43767" t="2" r="-26964" b="22253"/>
          <a:stretch/>
        </p:blipFill>
        <p:spPr>
          <a:xfrm>
            <a:off x="4063400" y="1763094"/>
            <a:ext cx="5886000" cy="2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543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44500" y="64145"/>
            <a:ext cx="8470900" cy="830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215" tIns="45608" rIns="91215" bIns="45608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000066"/>
                </a:solidFill>
                <a:latin typeface="Comic Sans MS" charset="0"/>
                <a:sym typeface="Symbol" charset="0"/>
              </a:rPr>
              <a:t>Specifications for threshold setting, noise, power, speed in the ATLAS/CMS RD53 pixel analog front-end</a:t>
            </a:r>
            <a:endParaRPr lang="it-IT" sz="2400" b="1" dirty="0">
              <a:solidFill>
                <a:srgbClr val="000066"/>
              </a:solidFill>
              <a:latin typeface="Comic Sans MS" charset="0"/>
              <a:cs typeface="ＭＳ Ｐゴシック" charset="0"/>
              <a:sym typeface="Symbol" charset="0"/>
            </a:endParaRPr>
          </a:p>
        </p:txBody>
      </p:sp>
      <p:sp>
        <p:nvSpPr>
          <p:cNvPr id="9" name="Segnaposto contenuto 2"/>
          <p:cNvSpPr>
            <a:spLocks noGrp="1"/>
          </p:cNvSpPr>
          <p:nvPr>
            <p:ph idx="1"/>
          </p:nvPr>
        </p:nvSpPr>
        <p:spPr>
          <a:xfrm>
            <a:off x="0" y="889000"/>
            <a:ext cx="9144000" cy="59690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US" sz="2000" dirty="0" smtClean="0">
                <a:latin typeface="Comic Sans MS"/>
                <a:cs typeface="Comic Sans MS"/>
              </a:rPr>
              <a:t>Need of </a:t>
            </a:r>
            <a:r>
              <a:rPr lang="en-US" sz="20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detecting charge released by MIPs in heavily damaged sensors (4000 e-) at extreme irradiation levels without efficiency degradation </a:t>
            </a:r>
          </a:p>
          <a:p>
            <a:pPr marL="0" indent="0">
              <a:buNone/>
            </a:pPr>
            <a:endParaRPr lang="en-US" sz="1000" b="1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sz="2000" dirty="0" smtClean="0">
                <a:latin typeface="Comic Sans MS"/>
                <a:cs typeface="Comic Sans MS"/>
              </a:rPr>
              <a:t>Threshold </a:t>
            </a:r>
            <a:r>
              <a:rPr lang="en-US" sz="2000" dirty="0">
                <a:latin typeface="Comic Sans MS"/>
                <a:cs typeface="Comic Sans MS"/>
              </a:rPr>
              <a:t>setting for higher tolerable noise occupancy: </a:t>
            </a:r>
            <a:r>
              <a:rPr lang="en-US" sz="20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Q</a:t>
            </a:r>
            <a:r>
              <a:rPr lang="en-US" sz="2000" baseline="-250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th</a:t>
            </a:r>
            <a:r>
              <a:rPr lang="en-US" sz="2000" baseline="-25000" dirty="0" err="1">
                <a:solidFill>
                  <a:srgbClr val="FF0000"/>
                </a:solidFill>
                <a:latin typeface="Comic Sans MS"/>
                <a:cs typeface="Comic Sans MS"/>
              </a:rPr>
              <a:t>,min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= 1000 e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-</a:t>
            </a:r>
          </a:p>
          <a:p>
            <a:pPr marL="0" indent="0">
              <a:buNone/>
            </a:pPr>
            <a:endParaRPr lang="en-US" sz="1000" dirty="0" smtClean="0">
              <a:solidFill>
                <a:srgbClr val="FF0000"/>
              </a:solidFill>
              <a:cs typeface="Comic Sans MS"/>
            </a:endParaRPr>
          </a:p>
          <a:p>
            <a:r>
              <a:rPr lang="en-US" sz="2000" dirty="0" smtClean="0">
                <a:solidFill>
                  <a:srgbClr val="FF0000"/>
                </a:solidFill>
                <a:cs typeface="Comic Sans MS"/>
              </a:rPr>
              <a:t>ENC </a:t>
            </a:r>
            <a:r>
              <a:rPr lang="en-US" sz="2000" dirty="0">
                <a:solidFill>
                  <a:srgbClr val="FF0000"/>
                </a:solidFill>
                <a:cs typeface="Comic Sans MS"/>
              </a:rPr>
              <a:t>&lt; 150 e </a:t>
            </a:r>
            <a:r>
              <a:rPr lang="en-US" sz="2000" dirty="0" err="1">
                <a:solidFill>
                  <a:srgbClr val="FF0000"/>
                </a:solidFill>
                <a:cs typeface="Comic Sans MS"/>
              </a:rPr>
              <a:t>rms</a:t>
            </a:r>
            <a:r>
              <a:rPr lang="en-US" sz="2000" dirty="0">
                <a:solidFill>
                  <a:srgbClr val="FF0000"/>
                </a:solidFill>
                <a:cs typeface="Comic Sans MS"/>
              </a:rPr>
              <a:t> </a:t>
            </a:r>
            <a:r>
              <a:rPr lang="en-US" sz="2000" dirty="0">
                <a:cs typeface="Comic Sans MS"/>
              </a:rPr>
              <a:t>at C</a:t>
            </a:r>
            <a:r>
              <a:rPr lang="en-US" sz="2000" baseline="-25000" dirty="0">
                <a:cs typeface="Comic Sans MS"/>
              </a:rPr>
              <a:t>D</a:t>
            </a:r>
            <a:r>
              <a:rPr lang="en-US" sz="2000" dirty="0">
                <a:cs typeface="Comic Sans MS"/>
              </a:rPr>
              <a:t> = 100 </a:t>
            </a:r>
            <a:r>
              <a:rPr lang="en-US" sz="2000" dirty="0" err="1">
                <a:cs typeface="Comic Sans MS"/>
              </a:rPr>
              <a:t>fF</a:t>
            </a:r>
            <a:r>
              <a:rPr lang="it-IT" sz="2000" dirty="0">
                <a:cs typeface="Comic Sans MS"/>
              </a:rPr>
              <a:t> </a:t>
            </a:r>
            <a:r>
              <a:rPr lang="it-IT" sz="2000" dirty="0" smtClean="0">
                <a:cs typeface="Comic Sans MS"/>
              </a:rPr>
              <a:t>(</a:t>
            </a:r>
            <a:r>
              <a:rPr lang="it-IT" sz="2000" dirty="0" err="1" smtClean="0">
                <a:cs typeface="Comic Sans MS"/>
              </a:rPr>
              <a:t>mostly</a:t>
            </a:r>
            <a:r>
              <a:rPr lang="it-IT" sz="2000" dirty="0" smtClean="0">
                <a:cs typeface="Comic Sans MS"/>
              </a:rPr>
              <a:t> </a:t>
            </a:r>
            <a:r>
              <a:rPr lang="it-IT" sz="2000" dirty="0" err="1" smtClean="0">
                <a:cs typeface="Comic Sans MS"/>
              </a:rPr>
              <a:t>determined</a:t>
            </a:r>
            <a:r>
              <a:rPr lang="it-IT" sz="2000" dirty="0" smtClean="0">
                <a:cs typeface="Comic Sans MS"/>
              </a:rPr>
              <a:t> by </a:t>
            </a:r>
            <a:r>
              <a:rPr lang="it-IT" sz="2000" dirty="0" err="1" smtClean="0">
                <a:cs typeface="Comic Sans MS"/>
              </a:rPr>
              <a:t>series</a:t>
            </a:r>
            <a:r>
              <a:rPr lang="it-IT" sz="2000" dirty="0" smtClean="0">
                <a:cs typeface="Comic Sans MS"/>
              </a:rPr>
              <a:t> </a:t>
            </a:r>
            <a:r>
              <a:rPr lang="it-IT" sz="2000" dirty="0" err="1" smtClean="0">
                <a:cs typeface="Comic Sans MS"/>
              </a:rPr>
              <a:t>noise</a:t>
            </a:r>
            <a:r>
              <a:rPr lang="it-IT" sz="2000" dirty="0" smtClean="0">
                <a:cs typeface="Comic Sans MS"/>
              </a:rPr>
              <a:t>, ENC </a:t>
            </a:r>
            <a:r>
              <a:rPr lang="it-IT" sz="2000" dirty="0" err="1" smtClean="0">
                <a:cs typeface="Comic Sans MS"/>
              </a:rPr>
              <a:t>is</a:t>
            </a:r>
            <a:r>
              <a:rPr lang="it-IT" sz="2000" dirty="0" smtClean="0">
                <a:cs typeface="Comic Sans MS"/>
              </a:rPr>
              <a:t> </a:t>
            </a:r>
            <a:r>
              <a:rPr lang="it-IT" sz="2000" dirty="0" err="1" smtClean="0">
                <a:cs typeface="Comic Sans MS"/>
              </a:rPr>
              <a:t>proportional</a:t>
            </a:r>
            <a:r>
              <a:rPr lang="it-IT" sz="2000" dirty="0" smtClean="0">
                <a:cs typeface="Comic Sans MS"/>
              </a:rPr>
              <a:t> to C</a:t>
            </a:r>
            <a:r>
              <a:rPr lang="it-IT" sz="2000" baseline="-25000" dirty="0" smtClean="0">
                <a:cs typeface="Comic Sans MS"/>
              </a:rPr>
              <a:t>D</a:t>
            </a:r>
            <a:r>
              <a:rPr lang="it-IT" sz="2000" dirty="0" smtClean="0">
                <a:cs typeface="Comic Sans MS"/>
              </a:rPr>
              <a:t>)</a:t>
            </a:r>
            <a:endParaRPr lang="it-IT" sz="20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sz="1000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sz="2000" dirty="0">
                <a:latin typeface="Comic Sans MS"/>
                <a:cs typeface="Comic Sans MS"/>
              </a:rPr>
              <a:t>Threshold dispersion after local tuning: </a:t>
            </a:r>
            <a:r>
              <a:rPr lang="en-US" sz="2000" dirty="0" err="1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r>
              <a:rPr lang="en-US" sz="2000" baseline="-25000" dirty="0" err="1">
                <a:solidFill>
                  <a:srgbClr val="FF0000"/>
                </a:solidFill>
                <a:latin typeface="Comic Sans MS"/>
                <a:cs typeface="Comic Sans MS"/>
              </a:rPr>
              <a:t>Qth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&lt; 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40 e </a:t>
            </a:r>
            <a:r>
              <a:rPr lang="en-US" sz="2000" dirty="0" err="1">
                <a:solidFill>
                  <a:srgbClr val="FF0000"/>
                </a:solidFill>
                <a:latin typeface="Comic Sans MS"/>
                <a:cs typeface="Comic Sans MS"/>
              </a:rPr>
              <a:t>rms</a:t>
            </a: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endParaRPr lang="en-US" sz="20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latin typeface="Comic Sans MS"/>
                <a:cs typeface="Comic Sans MS"/>
              </a:rPr>
              <a:t>	</a:t>
            </a:r>
            <a:r>
              <a:rPr lang="en-US" sz="2000" dirty="0" smtClean="0">
                <a:latin typeface="Comic Sans MS"/>
                <a:cs typeface="Comic Sans MS"/>
              </a:rPr>
              <a:t>(</a:t>
            </a:r>
            <a:r>
              <a:rPr lang="en-US" sz="2000" dirty="0">
                <a:latin typeface="Comic Sans MS"/>
                <a:cs typeface="Comic Sans MS"/>
              </a:rPr>
              <a:t>includes contributions by discriminator threshold mismatch and </a:t>
            </a:r>
            <a:r>
              <a:rPr lang="en-US" sz="2000" dirty="0" smtClean="0">
                <a:latin typeface="Comic Sans MS"/>
                <a:cs typeface="Comic Sans MS"/>
              </a:rPr>
              <a:t>	pixel-to</a:t>
            </a:r>
            <a:r>
              <a:rPr lang="en-US" sz="2000" dirty="0">
                <a:latin typeface="Comic Sans MS"/>
                <a:cs typeface="Comic Sans MS"/>
              </a:rPr>
              <a:t>-pixel preamplifier gain variations)</a:t>
            </a:r>
            <a:r>
              <a:rPr lang="it-IT" sz="2000" dirty="0">
                <a:latin typeface="Comic Sans MS"/>
                <a:cs typeface="Comic Sans MS"/>
              </a:rPr>
              <a:t> </a:t>
            </a:r>
            <a:endParaRPr lang="it-IT" sz="2000" dirty="0" smtClean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sz="1000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sz="2000" dirty="0" smtClean="0">
                <a:latin typeface="Comic Sans MS"/>
                <a:cs typeface="Comic Sans MS"/>
              </a:rPr>
              <a:t>These specifications are </a:t>
            </a:r>
            <a:r>
              <a:rPr lang="en-US" sz="2000" dirty="0">
                <a:latin typeface="Comic Sans MS"/>
                <a:cs typeface="Comic Sans MS"/>
              </a:rPr>
              <a:t>based on the so called 4</a:t>
            </a:r>
            <a:r>
              <a:rPr lang="en-US" sz="2000" dirty="0">
                <a:latin typeface="Symbol" charset="2"/>
                <a:cs typeface="Symbol" charset="2"/>
              </a:rPr>
              <a:t>s</a:t>
            </a:r>
            <a:r>
              <a:rPr lang="en-US" sz="2000" dirty="0">
                <a:latin typeface="Comic Sans MS"/>
                <a:cs typeface="Comic Sans MS"/>
              </a:rPr>
              <a:t> </a:t>
            </a:r>
            <a:r>
              <a:rPr lang="en-US" sz="2000" dirty="0" smtClean="0">
                <a:latin typeface="Comic Sans MS"/>
                <a:cs typeface="Comic Sans MS"/>
              </a:rPr>
              <a:t>rule (empirical): </a:t>
            </a:r>
            <a:r>
              <a:rPr lang="en-US" sz="2000" dirty="0" err="1">
                <a:latin typeface="Comic Sans MS"/>
                <a:cs typeface="Comic Sans MS"/>
              </a:rPr>
              <a:t>Q</a:t>
            </a:r>
            <a:r>
              <a:rPr lang="en-US" sz="2000" baseline="-25000" dirty="0" err="1">
                <a:latin typeface="Comic Sans MS"/>
                <a:cs typeface="Comic Sans MS"/>
              </a:rPr>
              <a:t>th</a:t>
            </a:r>
            <a:r>
              <a:rPr lang="en-US" sz="2000" baseline="-25000" dirty="0">
                <a:latin typeface="Comic Sans MS"/>
                <a:cs typeface="Comic Sans MS"/>
              </a:rPr>
              <a:t>, min </a:t>
            </a:r>
            <a:r>
              <a:rPr lang="en-US" sz="2000" dirty="0">
                <a:latin typeface="Comic Sans MS"/>
                <a:cs typeface="Comic Sans MS"/>
              </a:rPr>
              <a:t>&gt; 4</a:t>
            </a:r>
            <a:r>
              <a:rPr lang="en-US" sz="2000" baseline="30000" dirty="0">
                <a:latin typeface="Comic Sans MS"/>
                <a:cs typeface="Comic Sans MS"/>
              </a:rPr>
              <a:t>.</a:t>
            </a:r>
            <a:r>
              <a:rPr lang="en-US" sz="2000" dirty="0">
                <a:latin typeface="Comic Sans MS"/>
                <a:cs typeface="Comic Sans MS"/>
              </a:rPr>
              <a:t>ENC + 4</a:t>
            </a:r>
            <a:r>
              <a:rPr lang="en-US" sz="2000" baseline="30000" dirty="0">
                <a:latin typeface="Comic Sans MS"/>
                <a:cs typeface="Comic Sans MS"/>
              </a:rPr>
              <a:t>.</a:t>
            </a:r>
            <a:r>
              <a:rPr lang="en-US" sz="2000" dirty="0">
                <a:latin typeface="Comic Sans MS"/>
                <a:cs typeface="Comic Sans MS"/>
              </a:rPr>
              <a:t> </a:t>
            </a:r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>
                <a:latin typeface="Comic Sans MS"/>
                <a:cs typeface="Comic Sans MS"/>
              </a:rPr>
              <a:t>Qth</a:t>
            </a:r>
            <a:r>
              <a:rPr lang="en-US" sz="2000" dirty="0" smtClean="0">
                <a:latin typeface="Comic Sans MS"/>
                <a:cs typeface="Comic Sans MS"/>
              </a:rPr>
              <a:t>. They have to be achieved by analog circuits integrated in </a:t>
            </a:r>
            <a:r>
              <a:rPr lang="en-US" sz="20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 small silicon area </a:t>
            </a:r>
            <a:r>
              <a:rPr lang="en-US" sz="2000" dirty="0" smtClean="0">
                <a:latin typeface="Comic Sans MS"/>
                <a:cs typeface="Comic Sans MS"/>
              </a:rPr>
              <a:t>and operating at </a:t>
            </a:r>
            <a:r>
              <a:rPr lang="en-US" sz="20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very low power</a:t>
            </a:r>
            <a:r>
              <a:rPr lang="en-US" sz="2000" dirty="0" smtClean="0">
                <a:latin typeface="Comic Sans MS"/>
                <a:cs typeface="Comic Sans MS"/>
              </a:rPr>
              <a:t>:</a:t>
            </a:r>
            <a:endParaRPr lang="it-IT" sz="2000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it-IT" sz="1000" dirty="0" smtClean="0">
              <a:latin typeface="Comic Sans MS"/>
              <a:cs typeface="Comic Sans MS"/>
            </a:endParaRPr>
          </a:p>
          <a:p>
            <a:r>
              <a:rPr lang="it-IT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Maximum </a:t>
            </a:r>
            <a:r>
              <a:rPr lang="it-IT" sz="20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power</a:t>
            </a:r>
            <a:r>
              <a:rPr lang="it-IT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dissipation</a:t>
            </a:r>
            <a:r>
              <a:rPr lang="it-IT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: 6 µ</a:t>
            </a:r>
            <a:r>
              <a:rPr lang="it-IT" sz="20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W</a:t>
            </a:r>
            <a:r>
              <a:rPr lang="it-IT" sz="2000" dirty="0" smtClean="0">
                <a:solidFill>
                  <a:srgbClr val="FF0000"/>
                </a:solidFill>
                <a:latin typeface="Comic Sans MS"/>
                <a:cs typeface="Comic Sans MS"/>
              </a:rPr>
              <a:t>/pixel </a:t>
            </a:r>
          </a:p>
          <a:p>
            <a:pPr marL="0" indent="0">
              <a:buNone/>
            </a:pPr>
            <a:r>
              <a:rPr lang="it-IT" sz="2000" dirty="0" smtClean="0">
                <a:latin typeface="Comic Sans MS"/>
                <a:cs typeface="Comic Sans MS"/>
              </a:rPr>
              <a:t>(50 µm x 50 µm, or 25 µm x 100 µm)</a:t>
            </a:r>
          </a:p>
          <a:p>
            <a:pPr marL="0" indent="0">
              <a:buNone/>
            </a:pPr>
            <a:endParaRPr lang="it-IT" sz="1000" dirty="0" smtClean="0">
              <a:cs typeface="Comic Sans MS"/>
            </a:endParaRPr>
          </a:p>
          <a:p>
            <a:r>
              <a:rPr lang="it-IT" sz="2000" dirty="0" smtClean="0">
                <a:solidFill>
                  <a:srgbClr val="FF0000"/>
                </a:solidFill>
                <a:cs typeface="Comic Sans MS"/>
              </a:rPr>
              <a:t>Maximum Hit time </a:t>
            </a:r>
            <a:r>
              <a:rPr lang="it-IT" sz="2000" dirty="0" err="1" smtClean="0">
                <a:solidFill>
                  <a:srgbClr val="FF0000"/>
                </a:solidFill>
                <a:cs typeface="Comic Sans MS"/>
              </a:rPr>
              <a:t>resolution</a:t>
            </a:r>
            <a:r>
              <a:rPr lang="it-IT" sz="2000" dirty="0" smtClean="0">
                <a:solidFill>
                  <a:srgbClr val="FF0000"/>
                </a:solidFill>
                <a:cs typeface="Comic Sans MS"/>
              </a:rPr>
              <a:t> = 25 ns, A/D </a:t>
            </a:r>
            <a:r>
              <a:rPr lang="it-IT" sz="2000" dirty="0" err="1" smtClean="0">
                <a:solidFill>
                  <a:srgbClr val="FF0000"/>
                </a:solidFill>
                <a:cs typeface="Comic Sans MS"/>
              </a:rPr>
              <a:t>conversion</a:t>
            </a:r>
            <a:r>
              <a:rPr lang="it-IT" sz="2000" dirty="0" smtClean="0">
                <a:solidFill>
                  <a:srgbClr val="FF0000"/>
                </a:solidFill>
                <a:cs typeface="Comic Sans MS"/>
              </a:rPr>
              <a:t> time &lt; 400 ns</a:t>
            </a:r>
          </a:p>
          <a:p>
            <a:pPr marL="0" indent="0">
              <a:buNone/>
            </a:pPr>
            <a:endParaRPr lang="it-IT" sz="2000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56340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00900" y="65913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6677" y="73026"/>
            <a:ext cx="9026525" cy="77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000066"/>
                </a:solidFill>
                <a:latin typeface="Comic Sans MS" charset="0"/>
              </a:rPr>
              <a:t>Noise in NMOS: </a:t>
            </a:r>
          </a:p>
          <a:p>
            <a:pPr algn="ctr">
              <a:lnSpc>
                <a:spcPct val="50000"/>
              </a:lnSpc>
              <a:spcBef>
                <a:spcPct val="50000"/>
              </a:spcBef>
            </a:pPr>
            <a:r>
              <a:rPr lang="en-US" sz="2800" b="1" dirty="0">
                <a:solidFill>
                  <a:srgbClr val="000066"/>
                </a:solidFill>
                <a:latin typeface="Comic Sans MS" charset="0"/>
              </a:rPr>
              <a:t>CMOS generations from 250 nm to 65 nm</a:t>
            </a:r>
            <a:endParaRPr lang="it-IT" sz="2800" b="1" dirty="0">
              <a:solidFill>
                <a:srgbClr val="000066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88951" y="1027113"/>
            <a:ext cx="87376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2000">
                <a:solidFill>
                  <a:schemeClr val="tx1"/>
                </a:solidFill>
                <a:latin typeface="Comic Sans MS" charset="0"/>
              </a:rPr>
              <a:t>1/f noise has approximately the same magnitude (for a same WLC</a:t>
            </a:r>
            <a:r>
              <a:rPr lang="en-US" sz="2000" baseline="-25000">
                <a:solidFill>
                  <a:schemeClr val="tx1"/>
                </a:solidFill>
                <a:latin typeface="Comic Sans MS" charset="0"/>
              </a:rPr>
              <a:t>OX</a:t>
            </a:r>
            <a:r>
              <a:rPr lang="en-US" sz="2000">
                <a:solidFill>
                  <a:schemeClr val="tx1"/>
                </a:solidFill>
                <a:latin typeface="Comic Sans MS" charset="0"/>
              </a:rPr>
              <a:t>) across different CMOS generations. White noise has also very similar properties (weak/moderate inversion).</a:t>
            </a:r>
            <a:endParaRPr lang="it-IT" sz="2000">
              <a:solidFill>
                <a:schemeClr val="tx1"/>
              </a:solidFill>
              <a:latin typeface="Comic Sans MS" charset="0"/>
              <a:sym typeface="Symbol" charset="0"/>
            </a:endParaRPr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590904"/>
              </p:ext>
            </p:extLst>
          </p:nvPr>
        </p:nvGraphicFramePr>
        <p:xfrm>
          <a:off x="6232526" y="2100263"/>
          <a:ext cx="2439988" cy="811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2" name="Equation" r:id="rId3" imgW="1193760" imgH="393480" progId="Equation.3">
                  <p:embed/>
                </p:oleObj>
              </mc:Choice>
              <mc:Fallback>
                <p:oleObj name="Equation" r:id="rId3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526" y="2100263"/>
                        <a:ext cx="2439988" cy="811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5954713" y="2986090"/>
            <a:ext cx="3332162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66"/>
                </a:solidFill>
              </a:rPr>
              <a:t> k</a:t>
            </a:r>
            <a:r>
              <a:rPr lang="en-US" sz="1600" baseline="-25000">
                <a:solidFill>
                  <a:srgbClr val="000066"/>
                </a:solidFill>
              </a:rPr>
              <a:t>f</a:t>
            </a:r>
            <a:r>
              <a:rPr lang="en-US" sz="1600">
                <a:solidFill>
                  <a:srgbClr val="000066"/>
                </a:solidFill>
              </a:rPr>
              <a:t> 1/f noise parameter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600">
                <a:solidFill>
                  <a:srgbClr val="000066"/>
                </a:solidFill>
              </a:rPr>
              <a:t> </a:t>
            </a:r>
            <a:r>
              <a:rPr lang="el-GR" sz="1600">
                <a:solidFill>
                  <a:srgbClr val="000066"/>
                </a:solidFill>
                <a:latin typeface="Times New Roman" charset="0"/>
                <a:cs typeface="Times New Roman" charset="0"/>
              </a:rPr>
              <a:t>α</a:t>
            </a:r>
            <a:r>
              <a:rPr lang="en-US" sz="1600" baseline="-25000">
                <a:solidFill>
                  <a:srgbClr val="000066"/>
                </a:solidFill>
              </a:rPr>
              <a:t>f</a:t>
            </a:r>
            <a:r>
              <a:rPr lang="en-US" sz="1600">
                <a:solidFill>
                  <a:srgbClr val="000066"/>
                </a:solidFill>
              </a:rPr>
              <a:t> 1/f noise slope-related coefficient</a:t>
            </a:r>
            <a:endParaRPr lang="it-IT" sz="1600">
              <a:solidFill>
                <a:srgbClr val="000066"/>
              </a:solidFill>
              <a:sym typeface="Symbol" charset="0"/>
            </a:endParaRPr>
          </a:p>
        </p:txBody>
      </p:sp>
      <p:graphicFrame>
        <p:nvGraphicFramePr>
          <p:cNvPr id="11" name="Object 16"/>
          <p:cNvGraphicFramePr>
            <a:graphicFrameLocks noChangeAspect="1"/>
          </p:cNvGraphicFramePr>
          <p:nvPr/>
        </p:nvGraphicFramePr>
        <p:xfrm>
          <a:off x="7350126" y="5540377"/>
          <a:ext cx="12985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3" name="Equation" r:id="rId5" imgW="596880" imgH="380880" progId="Equation.3">
                  <p:embed/>
                </p:oleObj>
              </mc:Choice>
              <mc:Fallback>
                <p:oleObj name="Equation" r:id="rId5" imgW="596880" imgH="380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0126" y="5540377"/>
                        <a:ext cx="129857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374640"/>
              </p:ext>
            </p:extLst>
          </p:nvPr>
        </p:nvGraphicFramePr>
        <p:xfrm>
          <a:off x="5702300" y="4338638"/>
          <a:ext cx="1554163" cy="1084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4" name="Equation" r:id="rId7" imgW="825480" imgH="571320" progId="Equation.3">
                  <p:embed/>
                </p:oleObj>
              </mc:Choice>
              <mc:Fallback>
                <p:oleObj name="Equation" r:id="rId7" imgW="8254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4338638"/>
                        <a:ext cx="1554163" cy="1084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231064" y="4356100"/>
            <a:ext cx="1976437" cy="1092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000" dirty="0">
                <a:solidFill>
                  <a:srgbClr val="000066"/>
                </a:solidFill>
              </a:rPr>
              <a:t> </a:t>
            </a:r>
            <a:r>
              <a:rPr lang="en-US" sz="1000" dirty="0" err="1">
                <a:solidFill>
                  <a:srgbClr val="000066"/>
                </a:solidFill>
              </a:rPr>
              <a:t>k</a:t>
            </a:r>
            <a:r>
              <a:rPr lang="en-US" sz="1000" baseline="-25000" dirty="0" err="1">
                <a:solidFill>
                  <a:srgbClr val="000066"/>
                </a:solidFill>
              </a:rPr>
              <a:t>B</a:t>
            </a:r>
            <a:r>
              <a:rPr lang="en-US" sz="1000" dirty="0">
                <a:solidFill>
                  <a:srgbClr val="000066"/>
                </a:solidFill>
              </a:rPr>
              <a:t> Boltzmann’s constant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 dirty="0">
                <a:solidFill>
                  <a:srgbClr val="000066"/>
                </a:solidFill>
              </a:rPr>
              <a:t> T absolute temperature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 dirty="0">
                <a:solidFill>
                  <a:srgbClr val="000066"/>
                </a:solidFill>
              </a:rPr>
              <a:t> </a:t>
            </a:r>
            <a:r>
              <a:rPr lang="el-GR" sz="1000" dirty="0">
                <a:solidFill>
                  <a:srgbClr val="000066"/>
                </a:solidFill>
                <a:latin typeface="Times New Roman" charset="0"/>
                <a:cs typeface="Times New Roman" charset="0"/>
              </a:rPr>
              <a:t>α</a:t>
            </a:r>
            <a:r>
              <a:rPr lang="en-US" sz="1000" baseline="-25000" dirty="0">
                <a:solidFill>
                  <a:srgbClr val="000066"/>
                </a:solidFill>
              </a:rPr>
              <a:t>w </a:t>
            </a:r>
            <a:r>
              <a:rPr lang="en-US" sz="1000" dirty="0">
                <a:solidFill>
                  <a:srgbClr val="000066"/>
                </a:solidFill>
              </a:rPr>
              <a:t>excess noise coefficient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000" dirty="0">
                <a:solidFill>
                  <a:srgbClr val="000066"/>
                </a:solidFill>
              </a:rPr>
              <a:t> </a:t>
            </a:r>
            <a:r>
              <a:rPr lang="el-GR" sz="1000" dirty="0">
                <a:solidFill>
                  <a:srgbClr val="000066"/>
                </a:solidFill>
                <a:latin typeface="Times New Roman" charset="0"/>
                <a:cs typeface="Times New Roman" charset="0"/>
              </a:rPr>
              <a:t>γ</a:t>
            </a:r>
            <a:r>
              <a:rPr lang="en-US" sz="1000" dirty="0">
                <a:solidFill>
                  <a:srgbClr val="000066"/>
                </a:solidFill>
              </a:rPr>
              <a:t> channel thermal noise coefficient</a:t>
            </a:r>
            <a:endParaRPr lang="it-IT" sz="1000" dirty="0">
              <a:solidFill>
                <a:srgbClr val="000066"/>
              </a:solidFill>
              <a:sym typeface="Symbol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>
            <a:off x="6022975" y="5616577"/>
            <a:ext cx="2305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2000">
                <a:solidFill>
                  <a:schemeClr val="tx1"/>
                </a:solidFill>
                <a:latin typeface="Comic Sans MS" charset="0"/>
              </a:rPr>
              <a:t>In weak inversion:</a:t>
            </a:r>
            <a:endParaRPr lang="it-IT" sz="2000">
              <a:solidFill>
                <a:schemeClr val="tx1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>
            <a:off x="6864350" y="1739900"/>
            <a:ext cx="13779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600" b="1" dirty="0">
                <a:solidFill>
                  <a:srgbClr val="FF3300"/>
                </a:solidFill>
              </a:rPr>
              <a:t>1/f noise</a:t>
            </a:r>
            <a:endParaRPr lang="it-IT" sz="1600" b="1" dirty="0">
              <a:solidFill>
                <a:srgbClr val="FF3300"/>
              </a:solidFill>
              <a:sym typeface="Symbol" charset="0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>
            <a:off x="6061075" y="3956050"/>
            <a:ext cx="3041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600" b="1" dirty="0">
                <a:solidFill>
                  <a:srgbClr val="FF3300"/>
                </a:solidFill>
              </a:rPr>
              <a:t>Channel thermal noise</a:t>
            </a:r>
            <a:endParaRPr lang="it-IT" sz="1600" b="1" dirty="0">
              <a:solidFill>
                <a:srgbClr val="FF3300"/>
              </a:solidFill>
              <a:sym typeface="Symbol" charset="0"/>
            </a:endParaRPr>
          </a:p>
        </p:txBody>
      </p:sp>
      <p:graphicFrame>
        <p:nvGraphicFramePr>
          <p:cNvPr id="17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3058656"/>
              </p:ext>
            </p:extLst>
          </p:nvPr>
        </p:nvGraphicFramePr>
        <p:xfrm>
          <a:off x="-46036" y="1819277"/>
          <a:ext cx="6245225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15" name="KGPlot" r:id="rId9" imgW="5905440" imgH="4572000" progId="KGraph_Plot">
                  <p:embed/>
                </p:oleObj>
              </mc:Choice>
              <mc:Fallback>
                <p:oleObj name="KGPlot" r:id="rId9" imgW="5905440" imgH="4572000" progId="KGraph_Plo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46036" y="1819277"/>
                        <a:ext cx="6245225" cy="483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Immagine 17" descr="Immagine1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" y="1077913"/>
            <a:ext cx="2809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891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900" y="0"/>
            <a:ext cx="7747000" cy="990600"/>
          </a:xfrm>
        </p:spPr>
        <p:txBody>
          <a:bodyPr/>
          <a:lstStyle/>
          <a:p>
            <a:r>
              <a:rPr lang="it-IT" sz="3200" dirty="0" smtClean="0"/>
              <a:t>General </a:t>
            </a:r>
            <a:r>
              <a:rPr lang="it-IT" sz="3200" dirty="0" err="1" smtClean="0"/>
              <a:t>schematics</a:t>
            </a:r>
            <a:r>
              <a:rPr lang="it-IT" sz="3200" dirty="0" smtClean="0"/>
              <a:t> of a pixel </a:t>
            </a:r>
            <a:r>
              <a:rPr lang="it-IT" sz="3200" dirty="0" err="1" smtClean="0"/>
              <a:t>analog</a:t>
            </a:r>
            <a:r>
              <a:rPr lang="it-IT" sz="3200" dirty="0" smtClean="0"/>
              <a:t> front-end in 65 nm CMOS</a:t>
            </a:r>
            <a:endParaRPr lang="it-IT" sz="3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Freeform 77"/>
          <p:cNvSpPr>
            <a:spLocks/>
          </p:cNvSpPr>
          <p:nvPr/>
        </p:nvSpPr>
        <p:spPr bwMode="auto">
          <a:xfrm>
            <a:off x="4217989" y="3633789"/>
            <a:ext cx="1736725" cy="568325"/>
          </a:xfrm>
          <a:custGeom>
            <a:avLst/>
            <a:gdLst>
              <a:gd name="T0" fmla="*/ 2147483647 w 1094"/>
              <a:gd name="T1" fmla="*/ 2147483647 h 358"/>
              <a:gd name="T2" fmla="*/ 2147483647 w 1094"/>
              <a:gd name="T3" fmla="*/ 2147483647 h 358"/>
              <a:gd name="T4" fmla="*/ 2147483647 w 1094"/>
              <a:gd name="T5" fmla="*/ 2147483647 h 358"/>
              <a:gd name="T6" fmla="*/ 2147483647 w 1094"/>
              <a:gd name="T7" fmla="*/ 2147483647 h 358"/>
              <a:gd name="T8" fmla="*/ 2147483647 w 1094"/>
              <a:gd name="T9" fmla="*/ 2147483647 h 358"/>
              <a:gd name="T10" fmla="*/ 2147483647 w 1094"/>
              <a:gd name="T11" fmla="*/ 2147483647 h 358"/>
              <a:gd name="T12" fmla="*/ 2147483647 w 1094"/>
              <a:gd name="T13" fmla="*/ 2147483647 h 358"/>
              <a:gd name="T14" fmla="*/ 2147483647 w 1094"/>
              <a:gd name="T15" fmla="*/ 2147483647 h 358"/>
              <a:gd name="T16" fmla="*/ 2147483647 w 1094"/>
              <a:gd name="T17" fmla="*/ 2147483647 h 358"/>
              <a:gd name="T18" fmla="*/ 2147483647 w 1094"/>
              <a:gd name="T19" fmla="*/ 2147483647 h 358"/>
              <a:gd name="T20" fmla="*/ 2147483647 w 1094"/>
              <a:gd name="T21" fmla="*/ 2147483647 h 358"/>
              <a:gd name="T22" fmla="*/ 2147483647 w 1094"/>
              <a:gd name="T23" fmla="*/ 2147483647 h 358"/>
              <a:gd name="T24" fmla="*/ 2147483647 w 1094"/>
              <a:gd name="T25" fmla="*/ 2147483647 h 358"/>
              <a:gd name="T26" fmla="*/ 2147483647 w 1094"/>
              <a:gd name="T27" fmla="*/ 2147483647 h 358"/>
              <a:gd name="T28" fmla="*/ 2147483647 w 1094"/>
              <a:gd name="T29" fmla="*/ 2147483647 h 358"/>
              <a:gd name="T30" fmla="*/ 2147483647 w 1094"/>
              <a:gd name="T31" fmla="*/ 2147483647 h 358"/>
              <a:gd name="T32" fmla="*/ 2147483647 w 1094"/>
              <a:gd name="T33" fmla="*/ 2147483647 h 358"/>
              <a:gd name="T34" fmla="*/ 2147483647 w 1094"/>
              <a:gd name="T35" fmla="*/ 2147483647 h 358"/>
              <a:gd name="T36" fmla="*/ 2147483647 w 1094"/>
              <a:gd name="T37" fmla="*/ 2147483647 h 358"/>
              <a:gd name="T38" fmla="*/ 2147483647 w 1094"/>
              <a:gd name="T39" fmla="*/ 2147483647 h 358"/>
              <a:gd name="T40" fmla="*/ 2147483647 w 1094"/>
              <a:gd name="T41" fmla="*/ 2147483647 h 358"/>
              <a:gd name="T42" fmla="*/ 2147483647 w 1094"/>
              <a:gd name="T43" fmla="*/ 0 h 358"/>
              <a:gd name="T44" fmla="*/ 2147483647 w 1094"/>
              <a:gd name="T45" fmla="*/ 2147483647 h 358"/>
              <a:gd name="T46" fmla="*/ 2147483647 w 1094"/>
              <a:gd name="T47" fmla="*/ 2147483647 h 358"/>
              <a:gd name="T48" fmla="*/ 2147483647 w 1094"/>
              <a:gd name="T49" fmla="*/ 2147483647 h 358"/>
              <a:gd name="T50" fmla="*/ 2147483647 w 1094"/>
              <a:gd name="T51" fmla="*/ 2147483647 h 358"/>
              <a:gd name="T52" fmla="*/ 2147483647 w 1094"/>
              <a:gd name="T53" fmla="*/ 2147483647 h 358"/>
              <a:gd name="T54" fmla="*/ 2147483647 w 1094"/>
              <a:gd name="T55" fmla="*/ 2147483647 h 358"/>
              <a:gd name="T56" fmla="*/ 2147483647 w 1094"/>
              <a:gd name="T57" fmla="*/ 2147483647 h 358"/>
              <a:gd name="T58" fmla="*/ 2147483647 w 1094"/>
              <a:gd name="T59" fmla="*/ 2147483647 h 358"/>
              <a:gd name="T60" fmla="*/ 2147483647 w 1094"/>
              <a:gd name="T61" fmla="*/ 2147483647 h 358"/>
              <a:gd name="T62" fmla="*/ 2147483647 w 1094"/>
              <a:gd name="T63" fmla="*/ 2147483647 h 358"/>
              <a:gd name="T64" fmla="*/ 2147483647 w 1094"/>
              <a:gd name="T65" fmla="*/ 2147483647 h 358"/>
              <a:gd name="T66" fmla="*/ 2147483647 w 1094"/>
              <a:gd name="T67" fmla="*/ 2147483647 h 358"/>
              <a:gd name="T68" fmla="*/ 2147483647 w 1094"/>
              <a:gd name="T69" fmla="*/ 2147483647 h 358"/>
              <a:gd name="T70" fmla="*/ 2147483647 w 1094"/>
              <a:gd name="T71" fmla="*/ 2147483647 h 358"/>
              <a:gd name="T72" fmla="*/ 2147483647 w 1094"/>
              <a:gd name="T73" fmla="*/ 2147483647 h 358"/>
              <a:gd name="T74" fmla="*/ 2147483647 w 1094"/>
              <a:gd name="T75" fmla="*/ 2147483647 h 358"/>
              <a:gd name="T76" fmla="*/ 2147483647 w 1094"/>
              <a:gd name="T77" fmla="*/ 2147483647 h 358"/>
              <a:gd name="T78" fmla="*/ 2147483647 w 1094"/>
              <a:gd name="T79" fmla="*/ 2147483647 h 358"/>
              <a:gd name="T80" fmla="*/ 2147483647 w 1094"/>
              <a:gd name="T81" fmla="*/ 2147483647 h 358"/>
              <a:gd name="T82" fmla="*/ 2147483647 w 1094"/>
              <a:gd name="T83" fmla="*/ 2147483647 h 358"/>
              <a:gd name="T84" fmla="*/ 2147483647 w 1094"/>
              <a:gd name="T85" fmla="*/ 2147483647 h 358"/>
              <a:gd name="T86" fmla="*/ 2147483647 w 1094"/>
              <a:gd name="T87" fmla="*/ 2147483647 h 358"/>
              <a:gd name="T88" fmla="*/ 2147483647 w 1094"/>
              <a:gd name="T89" fmla="*/ 2147483647 h 358"/>
              <a:gd name="T90" fmla="*/ 2147483647 w 1094"/>
              <a:gd name="T91" fmla="*/ 2147483647 h 358"/>
              <a:gd name="T92" fmla="*/ 2147483647 w 1094"/>
              <a:gd name="T93" fmla="*/ 2147483647 h 358"/>
              <a:gd name="T94" fmla="*/ 2147483647 w 1094"/>
              <a:gd name="T95" fmla="*/ 2147483647 h 358"/>
              <a:gd name="T96" fmla="*/ 2147483647 w 1094"/>
              <a:gd name="T97" fmla="*/ 2147483647 h 358"/>
              <a:gd name="T98" fmla="*/ 2147483647 w 1094"/>
              <a:gd name="T99" fmla="*/ 2147483647 h 358"/>
              <a:gd name="T100" fmla="*/ 2147483647 w 1094"/>
              <a:gd name="T101" fmla="*/ 2147483647 h 35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1094"/>
              <a:gd name="T154" fmla="*/ 0 h 358"/>
              <a:gd name="T155" fmla="*/ 1094 w 1094"/>
              <a:gd name="T156" fmla="*/ 358 h 358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1094" h="358">
                <a:moveTo>
                  <a:pt x="0" y="342"/>
                </a:moveTo>
                <a:lnTo>
                  <a:pt x="8" y="342"/>
                </a:lnTo>
                <a:lnTo>
                  <a:pt x="16" y="342"/>
                </a:lnTo>
                <a:lnTo>
                  <a:pt x="24" y="342"/>
                </a:lnTo>
                <a:lnTo>
                  <a:pt x="32" y="342"/>
                </a:lnTo>
                <a:lnTo>
                  <a:pt x="40" y="342"/>
                </a:lnTo>
                <a:lnTo>
                  <a:pt x="48" y="342"/>
                </a:lnTo>
                <a:lnTo>
                  <a:pt x="56" y="342"/>
                </a:lnTo>
                <a:lnTo>
                  <a:pt x="64" y="342"/>
                </a:lnTo>
                <a:lnTo>
                  <a:pt x="72" y="342"/>
                </a:lnTo>
                <a:lnTo>
                  <a:pt x="80" y="342"/>
                </a:lnTo>
                <a:lnTo>
                  <a:pt x="88" y="342"/>
                </a:lnTo>
                <a:lnTo>
                  <a:pt x="88" y="334"/>
                </a:lnTo>
                <a:lnTo>
                  <a:pt x="96" y="334"/>
                </a:lnTo>
                <a:lnTo>
                  <a:pt x="96" y="326"/>
                </a:lnTo>
                <a:lnTo>
                  <a:pt x="104" y="326"/>
                </a:lnTo>
                <a:lnTo>
                  <a:pt x="104" y="318"/>
                </a:lnTo>
                <a:lnTo>
                  <a:pt x="112" y="318"/>
                </a:lnTo>
                <a:lnTo>
                  <a:pt x="120" y="310"/>
                </a:lnTo>
                <a:lnTo>
                  <a:pt x="128" y="310"/>
                </a:lnTo>
                <a:lnTo>
                  <a:pt x="128" y="302"/>
                </a:lnTo>
                <a:lnTo>
                  <a:pt x="128" y="294"/>
                </a:lnTo>
                <a:lnTo>
                  <a:pt x="136" y="294"/>
                </a:lnTo>
                <a:lnTo>
                  <a:pt x="136" y="286"/>
                </a:lnTo>
                <a:lnTo>
                  <a:pt x="144" y="286"/>
                </a:lnTo>
                <a:lnTo>
                  <a:pt x="144" y="278"/>
                </a:lnTo>
                <a:lnTo>
                  <a:pt x="152" y="278"/>
                </a:lnTo>
                <a:lnTo>
                  <a:pt x="152" y="270"/>
                </a:lnTo>
                <a:lnTo>
                  <a:pt x="160" y="270"/>
                </a:lnTo>
                <a:lnTo>
                  <a:pt x="160" y="263"/>
                </a:lnTo>
                <a:lnTo>
                  <a:pt x="160" y="255"/>
                </a:lnTo>
                <a:lnTo>
                  <a:pt x="168" y="255"/>
                </a:lnTo>
                <a:lnTo>
                  <a:pt x="168" y="247"/>
                </a:lnTo>
                <a:lnTo>
                  <a:pt x="176" y="247"/>
                </a:lnTo>
                <a:lnTo>
                  <a:pt x="176" y="239"/>
                </a:lnTo>
                <a:lnTo>
                  <a:pt x="184" y="239"/>
                </a:lnTo>
                <a:lnTo>
                  <a:pt x="184" y="231"/>
                </a:lnTo>
                <a:lnTo>
                  <a:pt x="184" y="223"/>
                </a:lnTo>
                <a:lnTo>
                  <a:pt x="192" y="223"/>
                </a:lnTo>
                <a:lnTo>
                  <a:pt x="192" y="215"/>
                </a:lnTo>
                <a:lnTo>
                  <a:pt x="192" y="207"/>
                </a:lnTo>
                <a:lnTo>
                  <a:pt x="200" y="207"/>
                </a:lnTo>
                <a:lnTo>
                  <a:pt x="200" y="199"/>
                </a:lnTo>
                <a:lnTo>
                  <a:pt x="208" y="191"/>
                </a:lnTo>
                <a:lnTo>
                  <a:pt x="208" y="183"/>
                </a:lnTo>
                <a:lnTo>
                  <a:pt x="216" y="183"/>
                </a:lnTo>
                <a:lnTo>
                  <a:pt x="216" y="175"/>
                </a:lnTo>
                <a:lnTo>
                  <a:pt x="216" y="167"/>
                </a:lnTo>
                <a:lnTo>
                  <a:pt x="216" y="159"/>
                </a:lnTo>
                <a:lnTo>
                  <a:pt x="224" y="159"/>
                </a:lnTo>
                <a:lnTo>
                  <a:pt x="224" y="151"/>
                </a:lnTo>
                <a:lnTo>
                  <a:pt x="224" y="143"/>
                </a:lnTo>
                <a:lnTo>
                  <a:pt x="232" y="143"/>
                </a:lnTo>
                <a:lnTo>
                  <a:pt x="232" y="135"/>
                </a:lnTo>
                <a:lnTo>
                  <a:pt x="232" y="127"/>
                </a:lnTo>
                <a:lnTo>
                  <a:pt x="240" y="127"/>
                </a:lnTo>
                <a:lnTo>
                  <a:pt x="240" y="111"/>
                </a:lnTo>
                <a:lnTo>
                  <a:pt x="248" y="111"/>
                </a:lnTo>
                <a:lnTo>
                  <a:pt x="248" y="103"/>
                </a:lnTo>
                <a:lnTo>
                  <a:pt x="248" y="96"/>
                </a:lnTo>
                <a:lnTo>
                  <a:pt x="256" y="96"/>
                </a:lnTo>
                <a:lnTo>
                  <a:pt x="256" y="88"/>
                </a:lnTo>
                <a:lnTo>
                  <a:pt x="256" y="80"/>
                </a:lnTo>
                <a:lnTo>
                  <a:pt x="264" y="80"/>
                </a:lnTo>
                <a:lnTo>
                  <a:pt x="264" y="72"/>
                </a:lnTo>
                <a:lnTo>
                  <a:pt x="272" y="72"/>
                </a:lnTo>
                <a:lnTo>
                  <a:pt x="272" y="64"/>
                </a:lnTo>
                <a:lnTo>
                  <a:pt x="280" y="64"/>
                </a:lnTo>
                <a:lnTo>
                  <a:pt x="280" y="56"/>
                </a:lnTo>
                <a:lnTo>
                  <a:pt x="288" y="56"/>
                </a:lnTo>
                <a:lnTo>
                  <a:pt x="288" y="48"/>
                </a:lnTo>
                <a:lnTo>
                  <a:pt x="288" y="40"/>
                </a:lnTo>
                <a:lnTo>
                  <a:pt x="296" y="40"/>
                </a:lnTo>
                <a:lnTo>
                  <a:pt x="296" y="32"/>
                </a:lnTo>
                <a:lnTo>
                  <a:pt x="304" y="32"/>
                </a:lnTo>
                <a:lnTo>
                  <a:pt x="312" y="32"/>
                </a:lnTo>
                <a:lnTo>
                  <a:pt x="312" y="24"/>
                </a:lnTo>
                <a:lnTo>
                  <a:pt x="320" y="24"/>
                </a:lnTo>
                <a:lnTo>
                  <a:pt x="320" y="16"/>
                </a:lnTo>
                <a:lnTo>
                  <a:pt x="328" y="16"/>
                </a:lnTo>
                <a:lnTo>
                  <a:pt x="336" y="16"/>
                </a:lnTo>
                <a:lnTo>
                  <a:pt x="336" y="8"/>
                </a:lnTo>
                <a:lnTo>
                  <a:pt x="344" y="8"/>
                </a:lnTo>
                <a:lnTo>
                  <a:pt x="352" y="8"/>
                </a:lnTo>
                <a:lnTo>
                  <a:pt x="352" y="0"/>
                </a:lnTo>
                <a:lnTo>
                  <a:pt x="360" y="0"/>
                </a:lnTo>
                <a:lnTo>
                  <a:pt x="368" y="0"/>
                </a:lnTo>
                <a:lnTo>
                  <a:pt x="375" y="0"/>
                </a:lnTo>
                <a:lnTo>
                  <a:pt x="383" y="0"/>
                </a:lnTo>
                <a:lnTo>
                  <a:pt x="391" y="0"/>
                </a:lnTo>
                <a:lnTo>
                  <a:pt x="399" y="0"/>
                </a:lnTo>
                <a:lnTo>
                  <a:pt x="407" y="8"/>
                </a:lnTo>
                <a:lnTo>
                  <a:pt x="415" y="8"/>
                </a:lnTo>
                <a:lnTo>
                  <a:pt x="415" y="16"/>
                </a:lnTo>
                <a:lnTo>
                  <a:pt x="431" y="24"/>
                </a:lnTo>
                <a:lnTo>
                  <a:pt x="439" y="24"/>
                </a:lnTo>
                <a:lnTo>
                  <a:pt x="447" y="24"/>
                </a:lnTo>
                <a:lnTo>
                  <a:pt x="447" y="32"/>
                </a:lnTo>
                <a:lnTo>
                  <a:pt x="455" y="32"/>
                </a:lnTo>
                <a:lnTo>
                  <a:pt x="455" y="40"/>
                </a:lnTo>
                <a:lnTo>
                  <a:pt x="463" y="40"/>
                </a:lnTo>
                <a:lnTo>
                  <a:pt x="463" y="48"/>
                </a:lnTo>
                <a:lnTo>
                  <a:pt x="471" y="48"/>
                </a:lnTo>
                <a:lnTo>
                  <a:pt x="471" y="56"/>
                </a:lnTo>
                <a:lnTo>
                  <a:pt x="479" y="56"/>
                </a:lnTo>
                <a:lnTo>
                  <a:pt x="479" y="64"/>
                </a:lnTo>
                <a:lnTo>
                  <a:pt x="487" y="64"/>
                </a:lnTo>
                <a:lnTo>
                  <a:pt x="487" y="72"/>
                </a:lnTo>
                <a:lnTo>
                  <a:pt x="495" y="72"/>
                </a:lnTo>
                <a:lnTo>
                  <a:pt x="495" y="80"/>
                </a:lnTo>
                <a:lnTo>
                  <a:pt x="503" y="80"/>
                </a:lnTo>
                <a:lnTo>
                  <a:pt x="503" y="88"/>
                </a:lnTo>
                <a:lnTo>
                  <a:pt x="511" y="88"/>
                </a:lnTo>
                <a:lnTo>
                  <a:pt x="511" y="96"/>
                </a:lnTo>
                <a:lnTo>
                  <a:pt x="519" y="96"/>
                </a:lnTo>
                <a:lnTo>
                  <a:pt x="519" y="103"/>
                </a:lnTo>
                <a:lnTo>
                  <a:pt x="527" y="103"/>
                </a:lnTo>
                <a:lnTo>
                  <a:pt x="527" y="111"/>
                </a:lnTo>
                <a:lnTo>
                  <a:pt x="535" y="111"/>
                </a:lnTo>
                <a:lnTo>
                  <a:pt x="535" y="119"/>
                </a:lnTo>
                <a:lnTo>
                  <a:pt x="543" y="119"/>
                </a:lnTo>
                <a:lnTo>
                  <a:pt x="543" y="127"/>
                </a:lnTo>
                <a:lnTo>
                  <a:pt x="551" y="127"/>
                </a:lnTo>
                <a:lnTo>
                  <a:pt x="559" y="135"/>
                </a:lnTo>
                <a:lnTo>
                  <a:pt x="567" y="135"/>
                </a:lnTo>
                <a:lnTo>
                  <a:pt x="567" y="143"/>
                </a:lnTo>
                <a:lnTo>
                  <a:pt x="567" y="151"/>
                </a:lnTo>
                <a:lnTo>
                  <a:pt x="575" y="151"/>
                </a:lnTo>
                <a:lnTo>
                  <a:pt x="575" y="159"/>
                </a:lnTo>
                <a:lnTo>
                  <a:pt x="583" y="159"/>
                </a:lnTo>
                <a:lnTo>
                  <a:pt x="591" y="159"/>
                </a:lnTo>
                <a:lnTo>
                  <a:pt x="591" y="167"/>
                </a:lnTo>
                <a:lnTo>
                  <a:pt x="607" y="175"/>
                </a:lnTo>
                <a:lnTo>
                  <a:pt x="607" y="183"/>
                </a:lnTo>
                <a:lnTo>
                  <a:pt x="607" y="191"/>
                </a:lnTo>
                <a:lnTo>
                  <a:pt x="615" y="191"/>
                </a:lnTo>
                <a:lnTo>
                  <a:pt x="623" y="191"/>
                </a:lnTo>
                <a:lnTo>
                  <a:pt x="623" y="199"/>
                </a:lnTo>
                <a:lnTo>
                  <a:pt x="631" y="207"/>
                </a:lnTo>
                <a:lnTo>
                  <a:pt x="631" y="215"/>
                </a:lnTo>
                <a:lnTo>
                  <a:pt x="639" y="215"/>
                </a:lnTo>
                <a:lnTo>
                  <a:pt x="639" y="223"/>
                </a:lnTo>
                <a:lnTo>
                  <a:pt x="647" y="223"/>
                </a:lnTo>
                <a:lnTo>
                  <a:pt x="655" y="223"/>
                </a:lnTo>
                <a:lnTo>
                  <a:pt x="663" y="223"/>
                </a:lnTo>
                <a:lnTo>
                  <a:pt x="663" y="231"/>
                </a:lnTo>
                <a:lnTo>
                  <a:pt x="671" y="231"/>
                </a:lnTo>
                <a:lnTo>
                  <a:pt x="671" y="239"/>
                </a:lnTo>
                <a:lnTo>
                  <a:pt x="679" y="239"/>
                </a:lnTo>
                <a:lnTo>
                  <a:pt x="687" y="239"/>
                </a:lnTo>
                <a:lnTo>
                  <a:pt x="687" y="247"/>
                </a:lnTo>
                <a:lnTo>
                  <a:pt x="695" y="247"/>
                </a:lnTo>
                <a:lnTo>
                  <a:pt x="695" y="255"/>
                </a:lnTo>
                <a:lnTo>
                  <a:pt x="703" y="255"/>
                </a:lnTo>
                <a:lnTo>
                  <a:pt x="711" y="255"/>
                </a:lnTo>
                <a:lnTo>
                  <a:pt x="719" y="255"/>
                </a:lnTo>
                <a:lnTo>
                  <a:pt x="727" y="263"/>
                </a:lnTo>
                <a:lnTo>
                  <a:pt x="735" y="270"/>
                </a:lnTo>
                <a:lnTo>
                  <a:pt x="743" y="270"/>
                </a:lnTo>
                <a:lnTo>
                  <a:pt x="751" y="278"/>
                </a:lnTo>
                <a:lnTo>
                  <a:pt x="751" y="286"/>
                </a:lnTo>
                <a:lnTo>
                  <a:pt x="759" y="286"/>
                </a:lnTo>
                <a:lnTo>
                  <a:pt x="767" y="286"/>
                </a:lnTo>
                <a:lnTo>
                  <a:pt x="775" y="286"/>
                </a:lnTo>
                <a:lnTo>
                  <a:pt x="775" y="294"/>
                </a:lnTo>
                <a:lnTo>
                  <a:pt x="783" y="294"/>
                </a:lnTo>
                <a:lnTo>
                  <a:pt x="791" y="294"/>
                </a:lnTo>
                <a:lnTo>
                  <a:pt x="791" y="302"/>
                </a:lnTo>
                <a:lnTo>
                  <a:pt x="799" y="302"/>
                </a:lnTo>
                <a:lnTo>
                  <a:pt x="807" y="310"/>
                </a:lnTo>
                <a:lnTo>
                  <a:pt x="815" y="310"/>
                </a:lnTo>
                <a:lnTo>
                  <a:pt x="823" y="310"/>
                </a:lnTo>
                <a:lnTo>
                  <a:pt x="831" y="318"/>
                </a:lnTo>
                <a:lnTo>
                  <a:pt x="839" y="318"/>
                </a:lnTo>
                <a:lnTo>
                  <a:pt x="847" y="318"/>
                </a:lnTo>
                <a:lnTo>
                  <a:pt x="855" y="318"/>
                </a:lnTo>
                <a:lnTo>
                  <a:pt x="863" y="318"/>
                </a:lnTo>
                <a:lnTo>
                  <a:pt x="863" y="326"/>
                </a:lnTo>
                <a:lnTo>
                  <a:pt x="871" y="326"/>
                </a:lnTo>
                <a:lnTo>
                  <a:pt x="879" y="326"/>
                </a:lnTo>
                <a:lnTo>
                  <a:pt x="887" y="326"/>
                </a:lnTo>
                <a:lnTo>
                  <a:pt x="895" y="326"/>
                </a:lnTo>
                <a:lnTo>
                  <a:pt x="895" y="334"/>
                </a:lnTo>
                <a:lnTo>
                  <a:pt x="903" y="334"/>
                </a:lnTo>
                <a:lnTo>
                  <a:pt x="903" y="342"/>
                </a:lnTo>
                <a:lnTo>
                  <a:pt x="903" y="350"/>
                </a:lnTo>
                <a:lnTo>
                  <a:pt x="911" y="350"/>
                </a:lnTo>
                <a:lnTo>
                  <a:pt x="919" y="350"/>
                </a:lnTo>
                <a:lnTo>
                  <a:pt x="927" y="350"/>
                </a:lnTo>
                <a:lnTo>
                  <a:pt x="935" y="358"/>
                </a:lnTo>
                <a:lnTo>
                  <a:pt x="942" y="358"/>
                </a:lnTo>
                <a:lnTo>
                  <a:pt x="950" y="358"/>
                </a:lnTo>
                <a:lnTo>
                  <a:pt x="958" y="358"/>
                </a:lnTo>
                <a:lnTo>
                  <a:pt x="966" y="358"/>
                </a:lnTo>
                <a:lnTo>
                  <a:pt x="966" y="350"/>
                </a:lnTo>
                <a:lnTo>
                  <a:pt x="974" y="350"/>
                </a:lnTo>
                <a:lnTo>
                  <a:pt x="982" y="350"/>
                </a:lnTo>
                <a:lnTo>
                  <a:pt x="990" y="350"/>
                </a:lnTo>
                <a:lnTo>
                  <a:pt x="1022" y="350"/>
                </a:lnTo>
                <a:lnTo>
                  <a:pt x="1030" y="350"/>
                </a:lnTo>
                <a:lnTo>
                  <a:pt x="1038" y="350"/>
                </a:lnTo>
                <a:lnTo>
                  <a:pt x="1046" y="350"/>
                </a:lnTo>
                <a:lnTo>
                  <a:pt x="1062" y="350"/>
                </a:lnTo>
                <a:lnTo>
                  <a:pt x="1070" y="350"/>
                </a:lnTo>
                <a:lnTo>
                  <a:pt x="1078" y="350"/>
                </a:lnTo>
                <a:lnTo>
                  <a:pt x="1086" y="358"/>
                </a:lnTo>
                <a:lnTo>
                  <a:pt x="1094" y="358"/>
                </a:lnTo>
              </a:path>
            </a:pathLst>
          </a:cu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1" name="Freeform 81"/>
          <p:cNvSpPr>
            <a:spLocks/>
          </p:cNvSpPr>
          <p:nvPr/>
        </p:nvSpPr>
        <p:spPr bwMode="auto">
          <a:xfrm>
            <a:off x="6302375" y="3070225"/>
            <a:ext cx="693739" cy="846138"/>
          </a:xfrm>
          <a:custGeom>
            <a:avLst/>
            <a:gdLst>
              <a:gd name="T0" fmla="*/ 2147483647 w 437"/>
              <a:gd name="T1" fmla="*/ 0 h 533"/>
              <a:gd name="T2" fmla="*/ 2147483647 w 437"/>
              <a:gd name="T3" fmla="*/ 2147483647 h 533"/>
              <a:gd name="T4" fmla="*/ 0 w 437"/>
              <a:gd name="T5" fmla="*/ 2147483647 h 533"/>
              <a:gd name="T6" fmla="*/ 0 w 437"/>
              <a:gd name="T7" fmla="*/ 0 h 533"/>
              <a:gd name="T8" fmla="*/ 0 w 437"/>
              <a:gd name="T9" fmla="*/ 2147483647 h 5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7"/>
              <a:gd name="T16" fmla="*/ 0 h 533"/>
              <a:gd name="T17" fmla="*/ 437 w 437"/>
              <a:gd name="T18" fmla="*/ 533 h 5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7" h="533">
                <a:moveTo>
                  <a:pt x="9" y="0"/>
                </a:moveTo>
                <a:lnTo>
                  <a:pt x="437" y="282"/>
                </a:lnTo>
                <a:lnTo>
                  <a:pt x="0" y="533"/>
                </a:lnTo>
                <a:lnTo>
                  <a:pt x="0" y="0"/>
                </a:lnTo>
                <a:lnTo>
                  <a:pt x="0" y="10"/>
                </a:lnTo>
              </a:path>
            </a:pathLst>
          </a:custGeom>
          <a:noFill/>
          <a:ln w="15875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3" name="Line 83"/>
          <p:cNvSpPr>
            <a:spLocks noChangeShapeType="1"/>
          </p:cNvSpPr>
          <p:nvPr/>
        </p:nvSpPr>
        <p:spPr bwMode="auto">
          <a:xfrm>
            <a:off x="6100763" y="3733802"/>
            <a:ext cx="0" cy="766763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4" name="Oval 84"/>
          <p:cNvSpPr>
            <a:spLocks noChangeArrowheads="1"/>
          </p:cNvSpPr>
          <p:nvPr/>
        </p:nvSpPr>
        <p:spPr bwMode="auto">
          <a:xfrm>
            <a:off x="6062663" y="4440240"/>
            <a:ext cx="76200" cy="84137"/>
          </a:xfrm>
          <a:prstGeom prst="ellipse">
            <a:avLst/>
          </a:prstGeom>
          <a:solidFill>
            <a:srgbClr val="000000"/>
          </a:solidFill>
          <a:ln w="158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5" name="Freeform 85"/>
          <p:cNvSpPr>
            <a:spLocks/>
          </p:cNvSpPr>
          <p:nvPr/>
        </p:nvSpPr>
        <p:spPr bwMode="auto">
          <a:xfrm>
            <a:off x="2266949" y="2836863"/>
            <a:ext cx="693739" cy="830262"/>
          </a:xfrm>
          <a:custGeom>
            <a:avLst/>
            <a:gdLst>
              <a:gd name="T0" fmla="*/ 2147483647 w 437"/>
              <a:gd name="T1" fmla="*/ 0 h 523"/>
              <a:gd name="T2" fmla="*/ 2147483647 w 437"/>
              <a:gd name="T3" fmla="*/ 2147483647 h 523"/>
              <a:gd name="T4" fmla="*/ 0 w 437"/>
              <a:gd name="T5" fmla="*/ 2147483647 h 523"/>
              <a:gd name="T6" fmla="*/ 0 w 437"/>
              <a:gd name="T7" fmla="*/ 0 h 523"/>
              <a:gd name="T8" fmla="*/ 0 w 437"/>
              <a:gd name="T9" fmla="*/ 2147483647 h 52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7"/>
              <a:gd name="T16" fmla="*/ 0 h 523"/>
              <a:gd name="T17" fmla="*/ 437 w 437"/>
              <a:gd name="T18" fmla="*/ 523 h 52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7" h="523">
                <a:moveTo>
                  <a:pt x="10" y="0"/>
                </a:moveTo>
                <a:lnTo>
                  <a:pt x="437" y="272"/>
                </a:lnTo>
                <a:lnTo>
                  <a:pt x="0" y="523"/>
                </a:lnTo>
                <a:lnTo>
                  <a:pt x="0" y="0"/>
                </a:lnTo>
                <a:lnTo>
                  <a:pt x="0" y="10"/>
                </a:lnTo>
              </a:path>
            </a:pathLst>
          </a:custGeom>
          <a:noFill/>
          <a:ln w="15875">
            <a:solidFill>
              <a:srgbClr val="CC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6" name="Line 86"/>
          <p:cNvSpPr>
            <a:spLocks noChangeShapeType="1"/>
          </p:cNvSpPr>
          <p:nvPr/>
        </p:nvSpPr>
        <p:spPr bwMode="auto">
          <a:xfrm>
            <a:off x="1854200" y="1892300"/>
            <a:ext cx="26988" cy="1343027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7" name="Line 87"/>
          <p:cNvSpPr>
            <a:spLocks noChangeShapeType="1"/>
          </p:cNvSpPr>
          <p:nvPr/>
        </p:nvSpPr>
        <p:spPr bwMode="auto">
          <a:xfrm flipV="1">
            <a:off x="3270250" y="1981200"/>
            <a:ext cx="19050" cy="1270002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8" name="Line 88"/>
          <p:cNvSpPr>
            <a:spLocks noChangeShapeType="1"/>
          </p:cNvSpPr>
          <p:nvPr/>
        </p:nvSpPr>
        <p:spPr bwMode="auto">
          <a:xfrm flipV="1">
            <a:off x="2914651" y="3238500"/>
            <a:ext cx="3384549" cy="1270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19" name="Line 89"/>
          <p:cNvSpPr>
            <a:spLocks noChangeShapeType="1"/>
          </p:cNvSpPr>
          <p:nvPr/>
        </p:nvSpPr>
        <p:spPr bwMode="auto">
          <a:xfrm flipH="1">
            <a:off x="2312988" y="3268663"/>
            <a:ext cx="123825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0" name="Line 90"/>
          <p:cNvSpPr>
            <a:spLocks noChangeShapeType="1"/>
          </p:cNvSpPr>
          <p:nvPr/>
        </p:nvSpPr>
        <p:spPr bwMode="auto">
          <a:xfrm>
            <a:off x="2622551" y="2554290"/>
            <a:ext cx="0" cy="249237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1" name="Line 91"/>
          <p:cNvSpPr>
            <a:spLocks noChangeShapeType="1"/>
          </p:cNvSpPr>
          <p:nvPr/>
        </p:nvSpPr>
        <p:spPr bwMode="auto">
          <a:xfrm>
            <a:off x="2544763" y="2570163"/>
            <a:ext cx="0" cy="233362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2" name="Line 92"/>
          <p:cNvSpPr>
            <a:spLocks noChangeShapeType="1"/>
          </p:cNvSpPr>
          <p:nvPr/>
        </p:nvSpPr>
        <p:spPr bwMode="auto">
          <a:xfrm>
            <a:off x="2622551" y="2687638"/>
            <a:ext cx="631825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3" name="Line 93"/>
          <p:cNvSpPr>
            <a:spLocks noChangeShapeType="1"/>
          </p:cNvSpPr>
          <p:nvPr/>
        </p:nvSpPr>
        <p:spPr bwMode="auto">
          <a:xfrm flipH="1">
            <a:off x="1881189" y="2687638"/>
            <a:ext cx="663575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4" name="Rectangle 94"/>
          <p:cNvSpPr>
            <a:spLocks noChangeArrowheads="1"/>
          </p:cNvSpPr>
          <p:nvPr/>
        </p:nvSpPr>
        <p:spPr bwMode="auto">
          <a:xfrm>
            <a:off x="2698750" y="2259014"/>
            <a:ext cx="17962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CC0000"/>
                </a:solidFill>
                <a:latin typeface="Times" charset="0"/>
                <a:cs typeface="+mn-cs"/>
              </a:rPr>
              <a:t>C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5" name="Rectangle 95"/>
          <p:cNvSpPr>
            <a:spLocks noChangeArrowheads="1"/>
          </p:cNvSpPr>
          <p:nvPr/>
        </p:nvSpPr>
        <p:spPr bwMode="auto">
          <a:xfrm>
            <a:off x="2868613" y="2354264"/>
            <a:ext cx="15388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 dirty="0" err="1">
                <a:solidFill>
                  <a:srgbClr val="CC0000"/>
                </a:solidFill>
                <a:latin typeface="Times" charset="0"/>
                <a:cs typeface="+mn-cs"/>
              </a:rPr>
              <a:t>F</a:t>
            </a:r>
            <a:endParaRPr lang="it-IT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6" name="Oval 96"/>
          <p:cNvSpPr>
            <a:spLocks noChangeArrowheads="1"/>
          </p:cNvSpPr>
          <p:nvPr/>
        </p:nvSpPr>
        <p:spPr bwMode="auto">
          <a:xfrm>
            <a:off x="1843088" y="3225800"/>
            <a:ext cx="76200" cy="84138"/>
          </a:xfrm>
          <a:prstGeom prst="ellipse">
            <a:avLst/>
          </a:prstGeom>
          <a:solidFill>
            <a:srgbClr val="000000"/>
          </a:solidFill>
          <a:ln w="158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27" name="Oval 97"/>
          <p:cNvSpPr>
            <a:spLocks noChangeArrowheads="1"/>
          </p:cNvSpPr>
          <p:nvPr/>
        </p:nvSpPr>
        <p:spPr bwMode="auto">
          <a:xfrm>
            <a:off x="3232150" y="3225800"/>
            <a:ext cx="76200" cy="84138"/>
          </a:xfrm>
          <a:prstGeom prst="ellipse">
            <a:avLst/>
          </a:prstGeom>
          <a:solidFill>
            <a:srgbClr val="000000"/>
          </a:solidFill>
          <a:ln w="15875">
            <a:solidFill>
              <a:srgbClr val="CC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grpSp>
        <p:nvGrpSpPr>
          <p:cNvPr id="28" name="Group 100"/>
          <p:cNvGrpSpPr>
            <a:grpSpLocks/>
          </p:cNvGrpSpPr>
          <p:nvPr/>
        </p:nvGrpSpPr>
        <p:grpSpPr bwMode="auto">
          <a:xfrm>
            <a:off x="777876" y="3492500"/>
            <a:ext cx="246063" cy="415925"/>
            <a:chOff x="1603" y="1746"/>
            <a:chExt cx="155" cy="262"/>
          </a:xfrm>
        </p:grpSpPr>
        <p:sp>
          <p:nvSpPr>
            <p:cNvPr id="29" name="Oval 98"/>
            <p:cNvSpPr>
              <a:spLocks noChangeArrowheads="1"/>
            </p:cNvSpPr>
            <p:nvPr/>
          </p:nvSpPr>
          <p:spPr bwMode="auto">
            <a:xfrm>
              <a:off x="1603" y="1850"/>
              <a:ext cx="155" cy="158"/>
            </a:xfrm>
            <a:prstGeom prst="ellips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  <p:sp>
          <p:nvSpPr>
            <p:cNvPr id="30" name="Oval 99"/>
            <p:cNvSpPr>
              <a:spLocks noChangeArrowheads="1"/>
            </p:cNvSpPr>
            <p:nvPr/>
          </p:nvSpPr>
          <p:spPr bwMode="auto">
            <a:xfrm>
              <a:off x="1603" y="1746"/>
              <a:ext cx="155" cy="157"/>
            </a:xfrm>
            <a:prstGeom prst="ellips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31" name="Line 101"/>
          <p:cNvSpPr>
            <a:spLocks noChangeShapeType="1"/>
          </p:cNvSpPr>
          <p:nvPr/>
        </p:nvSpPr>
        <p:spPr bwMode="auto">
          <a:xfrm flipV="1">
            <a:off x="893763" y="3284540"/>
            <a:ext cx="0" cy="20002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2" name="Line 102"/>
          <p:cNvSpPr>
            <a:spLocks noChangeShapeType="1"/>
          </p:cNvSpPr>
          <p:nvPr/>
        </p:nvSpPr>
        <p:spPr bwMode="auto">
          <a:xfrm flipV="1">
            <a:off x="893763" y="3898900"/>
            <a:ext cx="0" cy="166688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3" name="Line 103"/>
          <p:cNvSpPr>
            <a:spLocks noChangeShapeType="1"/>
          </p:cNvSpPr>
          <p:nvPr/>
        </p:nvSpPr>
        <p:spPr bwMode="auto">
          <a:xfrm flipH="1">
            <a:off x="1155700" y="3649663"/>
            <a:ext cx="247650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4" name="Line 104"/>
          <p:cNvSpPr>
            <a:spLocks noChangeShapeType="1"/>
          </p:cNvSpPr>
          <p:nvPr/>
        </p:nvSpPr>
        <p:spPr bwMode="auto">
          <a:xfrm flipH="1">
            <a:off x="1155700" y="3716338"/>
            <a:ext cx="247650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5" name="Line 105"/>
          <p:cNvSpPr>
            <a:spLocks noChangeShapeType="1"/>
          </p:cNvSpPr>
          <p:nvPr/>
        </p:nvSpPr>
        <p:spPr bwMode="auto">
          <a:xfrm flipV="1">
            <a:off x="1279525" y="3732215"/>
            <a:ext cx="0" cy="498475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6" name="Line 106"/>
          <p:cNvSpPr>
            <a:spLocks noChangeShapeType="1"/>
          </p:cNvSpPr>
          <p:nvPr/>
        </p:nvSpPr>
        <p:spPr bwMode="auto">
          <a:xfrm flipH="1">
            <a:off x="1155700" y="4230688"/>
            <a:ext cx="247650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7" name="Line 107"/>
          <p:cNvSpPr>
            <a:spLocks noChangeShapeType="1"/>
          </p:cNvSpPr>
          <p:nvPr/>
        </p:nvSpPr>
        <p:spPr bwMode="auto">
          <a:xfrm>
            <a:off x="1187451" y="4281488"/>
            <a:ext cx="169863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8" name="Line 108"/>
          <p:cNvSpPr>
            <a:spLocks noChangeShapeType="1"/>
          </p:cNvSpPr>
          <p:nvPr/>
        </p:nvSpPr>
        <p:spPr bwMode="auto">
          <a:xfrm>
            <a:off x="1217613" y="4330700"/>
            <a:ext cx="107950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39" name="Line 109"/>
          <p:cNvSpPr>
            <a:spLocks noChangeShapeType="1"/>
          </p:cNvSpPr>
          <p:nvPr/>
        </p:nvSpPr>
        <p:spPr bwMode="auto">
          <a:xfrm flipH="1">
            <a:off x="893765" y="3268663"/>
            <a:ext cx="415925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0" name="Line 110"/>
          <p:cNvSpPr>
            <a:spLocks noChangeShapeType="1"/>
          </p:cNvSpPr>
          <p:nvPr/>
        </p:nvSpPr>
        <p:spPr bwMode="auto">
          <a:xfrm flipV="1">
            <a:off x="1279525" y="3268663"/>
            <a:ext cx="0" cy="38100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1" name="Line 111"/>
          <p:cNvSpPr>
            <a:spLocks noChangeShapeType="1"/>
          </p:cNvSpPr>
          <p:nvPr/>
        </p:nvSpPr>
        <p:spPr bwMode="auto">
          <a:xfrm>
            <a:off x="893763" y="4065588"/>
            <a:ext cx="385762" cy="0"/>
          </a:xfrm>
          <a:prstGeom prst="line">
            <a:avLst/>
          </a:prstGeom>
          <a:noFill/>
          <a:ln w="158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2" name="Oval 112"/>
          <p:cNvSpPr>
            <a:spLocks noChangeArrowheads="1"/>
          </p:cNvSpPr>
          <p:nvPr/>
        </p:nvSpPr>
        <p:spPr bwMode="auto">
          <a:xfrm>
            <a:off x="1241425" y="4040188"/>
            <a:ext cx="76200" cy="82550"/>
          </a:xfrm>
          <a:prstGeom prst="ellipse">
            <a:avLst/>
          </a:prstGeom>
          <a:solidFill>
            <a:srgbClr val="000000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3" name="Oval 113"/>
          <p:cNvSpPr>
            <a:spLocks noChangeArrowheads="1"/>
          </p:cNvSpPr>
          <p:nvPr/>
        </p:nvSpPr>
        <p:spPr bwMode="auto">
          <a:xfrm>
            <a:off x="1257300" y="3225800"/>
            <a:ext cx="76200" cy="84138"/>
          </a:xfrm>
          <a:prstGeom prst="ellipse">
            <a:avLst/>
          </a:prstGeom>
          <a:solidFill>
            <a:srgbClr val="000000"/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grpSp>
        <p:nvGrpSpPr>
          <p:cNvPr id="44" name="Group 116"/>
          <p:cNvGrpSpPr>
            <a:grpSpLocks/>
          </p:cNvGrpSpPr>
          <p:nvPr/>
        </p:nvGrpSpPr>
        <p:grpSpPr bwMode="auto">
          <a:xfrm>
            <a:off x="646114" y="3517900"/>
            <a:ext cx="77787" cy="365125"/>
            <a:chOff x="1520" y="1762"/>
            <a:chExt cx="49" cy="230"/>
          </a:xfrm>
        </p:grpSpPr>
        <p:sp>
          <p:nvSpPr>
            <p:cNvPr id="45" name="Freeform 114"/>
            <p:cNvSpPr>
              <a:spLocks/>
            </p:cNvSpPr>
            <p:nvPr/>
          </p:nvSpPr>
          <p:spPr bwMode="auto">
            <a:xfrm>
              <a:off x="1520" y="1887"/>
              <a:ext cx="49" cy="105"/>
            </a:xfrm>
            <a:custGeom>
              <a:avLst/>
              <a:gdLst>
                <a:gd name="T0" fmla="*/ 30 w 49"/>
                <a:gd name="T1" fmla="*/ 105 h 105"/>
                <a:gd name="T2" fmla="*/ 0 w 49"/>
                <a:gd name="T3" fmla="*/ 0 h 105"/>
                <a:gd name="T4" fmla="*/ 30 w 49"/>
                <a:gd name="T5" fmla="*/ 0 h 105"/>
                <a:gd name="T6" fmla="*/ 49 w 49"/>
                <a:gd name="T7" fmla="*/ 0 h 105"/>
                <a:gd name="T8" fmla="*/ 30 w 49"/>
                <a:gd name="T9" fmla="*/ 105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105"/>
                <a:gd name="T17" fmla="*/ 49 w 49"/>
                <a:gd name="T18" fmla="*/ 105 h 10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105">
                  <a:moveTo>
                    <a:pt x="30" y="105"/>
                  </a:moveTo>
                  <a:lnTo>
                    <a:pt x="0" y="0"/>
                  </a:lnTo>
                  <a:lnTo>
                    <a:pt x="30" y="0"/>
                  </a:lnTo>
                  <a:lnTo>
                    <a:pt x="49" y="0"/>
                  </a:lnTo>
                  <a:lnTo>
                    <a:pt x="30" y="1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  <p:sp>
          <p:nvSpPr>
            <p:cNvPr id="46" name="Line 115"/>
            <p:cNvSpPr>
              <a:spLocks noChangeShapeType="1"/>
            </p:cNvSpPr>
            <p:nvPr/>
          </p:nvSpPr>
          <p:spPr bwMode="auto">
            <a:xfrm flipV="1">
              <a:off x="1550" y="1762"/>
              <a:ext cx="0" cy="1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47" name="Rectangle 117"/>
          <p:cNvSpPr>
            <a:spLocks noChangeArrowheads="1"/>
          </p:cNvSpPr>
          <p:nvPr/>
        </p:nvSpPr>
        <p:spPr bwMode="auto">
          <a:xfrm>
            <a:off x="122239" y="3549651"/>
            <a:ext cx="19448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Times" charset="0"/>
                <a:cs typeface="+mn-cs"/>
              </a:rPr>
              <a:t>Q 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8" name="Rectangle 118"/>
          <p:cNvSpPr>
            <a:spLocks noChangeArrowheads="1"/>
          </p:cNvSpPr>
          <p:nvPr/>
        </p:nvSpPr>
        <p:spPr bwMode="auto">
          <a:xfrm>
            <a:off x="369889" y="3467100"/>
            <a:ext cx="6732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Times" charset="0"/>
                <a:cs typeface="+mn-cs"/>
              </a:rPr>
              <a:t>.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49" name="Rectangle 119"/>
          <p:cNvSpPr>
            <a:spLocks noChangeArrowheads="1"/>
          </p:cNvSpPr>
          <p:nvPr/>
        </p:nvSpPr>
        <p:spPr bwMode="auto">
          <a:xfrm>
            <a:off x="430213" y="3549651"/>
            <a:ext cx="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Times" charset="0"/>
                <a:cs typeface="+mn-cs"/>
              </a:rPr>
              <a:t> 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50" name="Rectangle 120"/>
          <p:cNvSpPr>
            <a:spLocks noChangeArrowheads="1"/>
          </p:cNvSpPr>
          <p:nvPr/>
        </p:nvSpPr>
        <p:spPr bwMode="auto">
          <a:xfrm>
            <a:off x="492125" y="3533776"/>
            <a:ext cx="13307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Symbol" charset="0"/>
                <a:cs typeface="+mn-cs"/>
              </a:rPr>
              <a:t>d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51" name="Rectangle 121"/>
          <p:cNvSpPr>
            <a:spLocks noChangeArrowheads="1"/>
          </p:cNvSpPr>
          <p:nvPr/>
        </p:nvSpPr>
        <p:spPr bwMode="auto">
          <a:xfrm>
            <a:off x="1433513" y="3451226"/>
            <a:ext cx="17962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Times" charset="0"/>
                <a:cs typeface="+mn-cs"/>
              </a:rPr>
              <a:t>C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52" name="Rectangle 122"/>
          <p:cNvSpPr>
            <a:spLocks noChangeArrowheads="1"/>
          </p:cNvSpPr>
          <p:nvPr/>
        </p:nvSpPr>
        <p:spPr bwMode="auto">
          <a:xfrm>
            <a:off x="1603376" y="3533776"/>
            <a:ext cx="19448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>
                <a:solidFill>
                  <a:srgbClr val="000000"/>
                </a:solidFill>
                <a:latin typeface="Times" charset="0"/>
                <a:cs typeface="+mn-cs"/>
              </a:rPr>
              <a:t>D</a:t>
            </a: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54" name="Rectangle 124"/>
          <p:cNvSpPr>
            <a:spLocks noChangeArrowheads="1"/>
          </p:cNvSpPr>
          <p:nvPr/>
        </p:nvSpPr>
        <p:spPr bwMode="auto">
          <a:xfrm>
            <a:off x="1582739" y="4341814"/>
            <a:ext cx="191537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 dirty="0">
                <a:solidFill>
                  <a:srgbClr val="CC0000"/>
                </a:solidFill>
                <a:latin typeface="Times" charset="0"/>
                <a:cs typeface="+mn-cs"/>
              </a:rPr>
              <a:t>PREAMPLIFIER</a:t>
            </a:r>
            <a:endParaRPr lang="it-IT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grpSp>
        <p:nvGrpSpPr>
          <p:cNvPr id="3" name="Gruppo 2"/>
          <p:cNvGrpSpPr/>
          <p:nvPr/>
        </p:nvGrpSpPr>
        <p:grpSpPr>
          <a:xfrm>
            <a:off x="2790826" y="2525714"/>
            <a:ext cx="1857895" cy="1573211"/>
            <a:chOff x="2790826" y="2525714"/>
            <a:chExt cx="1857895" cy="1573211"/>
          </a:xfrm>
        </p:grpSpPr>
        <p:grpSp>
          <p:nvGrpSpPr>
            <p:cNvPr id="6" name="Group 73"/>
            <p:cNvGrpSpPr>
              <a:grpSpLocks/>
            </p:cNvGrpSpPr>
            <p:nvPr/>
          </p:nvGrpSpPr>
          <p:grpSpPr bwMode="auto">
            <a:xfrm>
              <a:off x="2790826" y="3783013"/>
              <a:ext cx="773113" cy="315912"/>
              <a:chOff x="2548" y="1450"/>
              <a:chExt cx="487" cy="199"/>
            </a:xfrm>
          </p:grpSpPr>
          <p:sp>
            <p:nvSpPr>
              <p:cNvPr id="7" name="Line 74"/>
              <p:cNvSpPr>
                <a:spLocks noChangeShapeType="1"/>
              </p:cNvSpPr>
              <p:nvPr/>
            </p:nvSpPr>
            <p:spPr bwMode="auto">
              <a:xfrm>
                <a:off x="2548" y="1649"/>
                <a:ext cx="14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FFE107"/>
                  </a:buClr>
                  <a:buFont typeface="Wingdings" charset="0"/>
                  <a:buNone/>
                </a:pPr>
                <a:endParaRPr lang="it-IT">
                  <a:solidFill>
                    <a:srgbClr val="000000"/>
                  </a:solidFill>
                  <a:latin typeface="Comic Sans MS" charset="0"/>
                  <a:cs typeface="+mn-cs"/>
                </a:endParaRPr>
              </a:p>
            </p:txBody>
          </p:sp>
          <p:sp>
            <p:nvSpPr>
              <p:cNvPr id="8" name="Line 75"/>
              <p:cNvSpPr>
                <a:spLocks noChangeShapeType="1"/>
              </p:cNvSpPr>
              <p:nvPr/>
            </p:nvSpPr>
            <p:spPr bwMode="auto">
              <a:xfrm flipV="1">
                <a:off x="2691" y="1450"/>
                <a:ext cx="0" cy="19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FFE107"/>
                  </a:buClr>
                  <a:buFont typeface="Wingdings" charset="0"/>
                  <a:buNone/>
                </a:pPr>
                <a:endParaRPr lang="it-IT">
                  <a:solidFill>
                    <a:srgbClr val="000000"/>
                  </a:solidFill>
                  <a:latin typeface="Comic Sans MS" charset="0"/>
                  <a:cs typeface="+mn-cs"/>
                </a:endParaRPr>
              </a:p>
            </p:txBody>
          </p:sp>
          <p:sp>
            <p:nvSpPr>
              <p:cNvPr id="9" name="Line 76"/>
              <p:cNvSpPr>
                <a:spLocks noChangeShapeType="1"/>
              </p:cNvSpPr>
              <p:nvPr/>
            </p:nvSpPr>
            <p:spPr bwMode="auto">
              <a:xfrm>
                <a:off x="2691" y="1450"/>
                <a:ext cx="344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Clr>
                    <a:srgbClr val="FFE107"/>
                  </a:buClr>
                  <a:buFont typeface="Wingdings" charset="0"/>
                  <a:buNone/>
                </a:pPr>
                <a:endParaRPr lang="it-IT">
                  <a:solidFill>
                    <a:srgbClr val="000000"/>
                  </a:solidFill>
                  <a:latin typeface="Comic Sans MS" charset="0"/>
                  <a:cs typeface="+mn-cs"/>
                </a:endParaRPr>
              </a:p>
            </p:txBody>
          </p:sp>
        </p:grpSp>
        <p:sp>
          <p:nvSpPr>
            <p:cNvPr id="53" name="Rectangle 123"/>
            <p:cNvSpPr>
              <a:spLocks noChangeArrowheads="1"/>
            </p:cNvSpPr>
            <p:nvPr/>
          </p:nvSpPr>
          <p:spPr bwMode="auto">
            <a:xfrm>
              <a:off x="3679826" y="3014663"/>
              <a:ext cx="863600" cy="565150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CC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  <p:sp>
          <p:nvSpPr>
            <p:cNvPr id="55" name="Rectangle 125"/>
            <p:cNvSpPr>
              <a:spLocks noChangeArrowheads="1"/>
            </p:cNvSpPr>
            <p:nvPr/>
          </p:nvSpPr>
          <p:spPr bwMode="auto">
            <a:xfrm>
              <a:off x="3609975" y="2525714"/>
              <a:ext cx="1038746" cy="323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r>
                <a:rPr lang="it-IT" sz="2100" dirty="0">
                  <a:solidFill>
                    <a:srgbClr val="CC0000"/>
                  </a:solidFill>
                  <a:latin typeface="Times" charset="0"/>
                  <a:cs typeface="+mn-cs"/>
                </a:rPr>
                <a:t>SHAPER</a:t>
              </a:r>
              <a:endParaRPr lang="it-IT" dirty="0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56" name="Line 126"/>
          <p:cNvSpPr>
            <a:spLocks noChangeShapeType="1"/>
          </p:cNvSpPr>
          <p:nvPr/>
        </p:nvSpPr>
        <p:spPr bwMode="auto">
          <a:xfrm>
            <a:off x="6100763" y="3717925"/>
            <a:ext cx="185738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57" name="Rectangle 127"/>
          <p:cNvSpPr>
            <a:spLocks noChangeArrowheads="1"/>
          </p:cNvSpPr>
          <p:nvPr/>
        </p:nvSpPr>
        <p:spPr bwMode="auto">
          <a:xfrm>
            <a:off x="3871914" y="3849690"/>
            <a:ext cx="29922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1800">
                <a:solidFill>
                  <a:srgbClr val="000000"/>
                </a:solidFill>
                <a:latin typeface="Times" charset="0"/>
                <a:cs typeface="+mn-cs"/>
              </a:rPr>
              <a:t>V</a:t>
            </a:r>
            <a:r>
              <a:rPr lang="it-IT" sz="1800" baseline="-25000">
                <a:solidFill>
                  <a:srgbClr val="000000"/>
                </a:solidFill>
                <a:latin typeface="Times" charset="0"/>
                <a:cs typeface="+mn-cs"/>
              </a:rPr>
              <a:t>th</a:t>
            </a:r>
          </a:p>
        </p:txBody>
      </p:sp>
      <p:sp>
        <p:nvSpPr>
          <p:cNvPr id="58" name="Rectangle 128"/>
          <p:cNvSpPr>
            <a:spLocks noChangeArrowheads="1"/>
          </p:cNvSpPr>
          <p:nvPr/>
        </p:nvSpPr>
        <p:spPr bwMode="auto">
          <a:xfrm>
            <a:off x="5942013" y="4567239"/>
            <a:ext cx="33413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 dirty="0" err="1">
                <a:solidFill>
                  <a:srgbClr val="CC0000"/>
                </a:solidFill>
                <a:latin typeface="Times" charset="0"/>
                <a:cs typeface="+mn-cs"/>
              </a:rPr>
              <a:t>V</a:t>
            </a:r>
            <a:r>
              <a:rPr lang="it-IT" sz="2100" baseline="-25000" dirty="0" err="1">
                <a:solidFill>
                  <a:srgbClr val="CC0000"/>
                </a:solidFill>
                <a:latin typeface="Times" charset="0"/>
                <a:cs typeface="+mn-cs"/>
              </a:rPr>
              <a:t>th</a:t>
            </a:r>
            <a:endParaRPr lang="it-IT" sz="2100" baseline="-25000" dirty="0">
              <a:solidFill>
                <a:srgbClr val="CC0000"/>
              </a:solidFill>
              <a:latin typeface="Times" charset="0"/>
              <a:cs typeface="+mn-cs"/>
            </a:endParaRPr>
          </a:p>
        </p:txBody>
      </p:sp>
      <p:sp>
        <p:nvSpPr>
          <p:cNvPr id="59" name="Rectangle 129"/>
          <p:cNvSpPr>
            <a:spLocks noChangeArrowheads="1"/>
          </p:cNvSpPr>
          <p:nvPr/>
        </p:nvSpPr>
        <p:spPr bwMode="auto">
          <a:xfrm>
            <a:off x="5621339" y="2535239"/>
            <a:ext cx="210499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 dirty="0">
                <a:solidFill>
                  <a:srgbClr val="CC0000"/>
                </a:solidFill>
                <a:latin typeface="Times" charset="0"/>
                <a:cs typeface="+mn-cs"/>
              </a:rPr>
              <a:t>DISCRIMINATOR</a:t>
            </a:r>
            <a:endParaRPr lang="it-IT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0" name="Line 130"/>
          <p:cNvSpPr>
            <a:spLocks noChangeShapeType="1"/>
          </p:cNvSpPr>
          <p:nvPr/>
        </p:nvSpPr>
        <p:spPr bwMode="auto">
          <a:xfrm flipH="1">
            <a:off x="1309689" y="3284538"/>
            <a:ext cx="927100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1" name="Line 131"/>
          <p:cNvSpPr>
            <a:spLocks noChangeShapeType="1"/>
          </p:cNvSpPr>
          <p:nvPr/>
        </p:nvSpPr>
        <p:spPr bwMode="auto">
          <a:xfrm>
            <a:off x="6980238" y="3484563"/>
            <a:ext cx="463550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2" name="Line 132"/>
          <p:cNvSpPr>
            <a:spLocks noChangeShapeType="1"/>
          </p:cNvSpPr>
          <p:nvPr/>
        </p:nvSpPr>
        <p:spPr bwMode="auto">
          <a:xfrm flipH="1">
            <a:off x="6348413" y="3714750"/>
            <a:ext cx="107950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3" name="Line 136"/>
          <p:cNvSpPr>
            <a:spLocks noChangeShapeType="1"/>
          </p:cNvSpPr>
          <p:nvPr/>
        </p:nvSpPr>
        <p:spPr bwMode="auto">
          <a:xfrm flipH="1">
            <a:off x="6373813" y="3302000"/>
            <a:ext cx="107950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4" name="Line 137"/>
          <p:cNvSpPr>
            <a:spLocks noChangeShapeType="1"/>
          </p:cNvSpPr>
          <p:nvPr/>
        </p:nvSpPr>
        <p:spPr bwMode="auto">
          <a:xfrm rot="16200000" flipH="1">
            <a:off x="6370638" y="3298825"/>
            <a:ext cx="107950" cy="0"/>
          </a:xfrm>
          <a:prstGeom prst="line">
            <a:avLst/>
          </a:prstGeom>
          <a:noFill/>
          <a:ln w="1587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65" name="Line 139"/>
          <p:cNvSpPr>
            <a:spLocks noChangeShapeType="1"/>
          </p:cNvSpPr>
          <p:nvPr/>
        </p:nvSpPr>
        <p:spPr bwMode="auto">
          <a:xfrm>
            <a:off x="4125914" y="3997325"/>
            <a:ext cx="1697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grpSp>
        <p:nvGrpSpPr>
          <p:cNvPr id="66" name="Group 140"/>
          <p:cNvGrpSpPr>
            <a:grpSpLocks/>
          </p:cNvGrpSpPr>
          <p:nvPr/>
        </p:nvGrpSpPr>
        <p:grpSpPr bwMode="auto">
          <a:xfrm>
            <a:off x="7110413" y="3001963"/>
            <a:ext cx="773112" cy="315912"/>
            <a:chOff x="2548" y="1450"/>
            <a:chExt cx="487" cy="199"/>
          </a:xfrm>
        </p:grpSpPr>
        <p:sp>
          <p:nvSpPr>
            <p:cNvPr id="67" name="Line 141"/>
            <p:cNvSpPr>
              <a:spLocks noChangeShapeType="1"/>
            </p:cNvSpPr>
            <p:nvPr/>
          </p:nvSpPr>
          <p:spPr bwMode="auto">
            <a:xfrm>
              <a:off x="2548" y="1649"/>
              <a:ext cx="14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  <p:sp>
          <p:nvSpPr>
            <p:cNvPr id="68" name="Line 142"/>
            <p:cNvSpPr>
              <a:spLocks noChangeShapeType="1"/>
            </p:cNvSpPr>
            <p:nvPr/>
          </p:nvSpPr>
          <p:spPr bwMode="auto">
            <a:xfrm flipV="1">
              <a:off x="2691" y="1450"/>
              <a:ext cx="0" cy="19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  <p:sp>
          <p:nvSpPr>
            <p:cNvPr id="69" name="Line 143"/>
            <p:cNvSpPr>
              <a:spLocks noChangeShapeType="1"/>
            </p:cNvSpPr>
            <p:nvPr/>
          </p:nvSpPr>
          <p:spPr bwMode="auto">
            <a:xfrm>
              <a:off x="2691" y="1450"/>
              <a:ext cx="344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>
                <a:solidFill>
                  <a:srgbClr val="000000"/>
                </a:solidFill>
                <a:latin typeface="Comic Sans MS" charset="0"/>
                <a:cs typeface="+mn-cs"/>
              </a:endParaRPr>
            </a:p>
          </p:txBody>
        </p:sp>
      </p:grpSp>
      <p:sp>
        <p:nvSpPr>
          <p:cNvPr id="70" name="Line 144"/>
          <p:cNvSpPr>
            <a:spLocks noChangeShapeType="1"/>
          </p:cNvSpPr>
          <p:nvPr/>
        </p:nvSpPr>
        <p:spPr bwMode="auto">
          <a:xfrm>
            <a:off x="7881938" y="3000377"/>
            <a:ext cx="0" cy="3032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71" name="Line 145"/>
          <p:cNvSpPr>
            <a:spLocks noChangeShapeType="1"/>
          </p:cNvSpPr>
          <p:nvPr/>
        </p:nvSpPr>
        <p:spPr bwMode="auto">
          <a:xfrm>
            <a:off x="7877175" y="3305175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endParaRPr lang="it-IT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73" name="Rectangle 19"/>
          <p:cNvSpPr>
            <a:spLocks noChangeArrowheads="1"/>
          </p:cNvSpPr>
          <p:nvPr/>
        </p:nvSpPr>
        <p:spPr bwMode="auto">
          <a:xfrm>
            <a:off x="1828801" y="1446213"/>
            <a:ext cx="1506538" cy="7953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74" name="Text Box 33"/>
          <p:cNvSpPr txBox="1">
            <a:spLocks noChangeArrowheads="1"/>
          </p:cNvSpPr>
          <p:nvPr/>
        </p:nvSpPr>
        <p:spPr bwMode="auto">
          <a:xfrm>
            <a:off x="1790700" y="1531034"/>
            <a:ext cx="1589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it-IT" sz="1200" dirty="0">
                <a:solidFill>
                  <a:srgbClr val="22228B"/>
                </a:solidFill>
              </a:rPr>
              <a:t>Circuit for </a:t>
            </a:r>
            <a:r>
              <a:rPr lang="it-IT" sz="1200" dirty="0" err="1">
                <a:solidFill>
                  <a:srgbClr val="22228B"/>
                </a:solidFill>
              </a:rPr>
              <a:t>ch</a:t>
            </a:r>
            <a:r>
              <a:rPr lang="it-IT" sz="1200" b="1" dirty="0" err="1">
                <a:solidFill>
                  <a:srgbClr val="22228B"/>
                </a:solidFill>
              </a:rPr>
              <a:t>a</a:t>
            </a:r>
            <a:r>
              <a:rPr lang="it-IT" sz="1200" dirty="0" err="1">
                <a:solidFill>
                  <a:srgbClr val="22228B"/>
                </a:solidFill>
              </a:rPr>
              <a:t>rge</a:t>
            </a:r>
            <a:r>
              <a:rPr lang="it-IT" sz="1200" dirty="0">
                <a:solidFill>
                  <a:srgbClr val="22228B"/>
                </a:solidFill>
              </a:rPr>
              <a:t> </a:t>
            </a:r>
            <a:r>
              <a:rPr lang="it-IT" sz="1200" dirty="0" err="1">
                <a:solidFill>
                  <a:srgbClr val="22228B"/>
                </a:solidFill>
              </a:rPr>
              <a:t>restoration</a:t>
            </a:r>
            <a:r>
              <a:rPr lang="it-IT" sz="1200" dirty="0">
                <a:solidFill>
                  <a:srgbClr val="22228B"/>
                </a:solidFill>
              </a:rPr>
              <a:t> on the feedback </a:t>
            </a:r>
            <a:r>
              <a:rPr lang="it-IT" sz="1200" dirty="0" err="1">
                <a:solidFill>
                  <a:srgbClr val="22228B"/>
                </a:solidFill>
              </a:rPr>
              <a:t>capacitor</a:t>
            </a:r>
            <a:endParaRPr lang="it-IT" sz="1200" dirty="0">
              <a:solidFill>
                <a:srgbClr val="22228B"/>
              </a:solidFill>
            </a:endParaRPr>
          </a:p>
        </p:txBody>
      </p:sp>
      <p:sp>
        <p:nvSpPr>
          <p:cNvPr id="75" name="Text Box 25"/>
          <p:cNvSpPr txBox="1">
            <a:spLocks noChangeArrowheads="1"/>
          </p:cNvSpPr>
          <p:nvPr/>
        </p:nvSpPr>
        <p:spPr bwMode="auto">
          <a:xfrm>
            <a:off x="91573" y="4744643"/>
            <a:ext cx="4061327" cy="70753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PA </a:t>
            </a:r>
            <a:r>
              <a:rPr lang="en-US" sz="2000" b="1" dirty="0">
                <a:solidFill>
                  <a:srgbClr val="FF0000"/>
                </a:solidFill>
                <a:cs typeface="Arial" charset="0"/>
                <a:sym typeface="Symbol" charset="0"/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orward stage: 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high gain, low noise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76" name="Text Box 25"/>
          <p:cNvSpPr txBox="1">
            <a:spLocks noChangeArrowheads="1"/>
          </p:cNvSpPr>
          <p:nvPr/>
        </p:nvSpPr>
        <p:spPr bwMode="auto">
          <a:xfrm>
            <a:off x="66173" y="5519343"/>
            <a:ext cx="3769228" cy="132308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Charge restoration: 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handle sensor leakage current after extreme irradiation levels (max. 20 </a:t>
            </a:r>
            <a:r>
              <a:rPr lang="en-US" sz="2000" dirty="0" err="1" smtClean="0">
                <a:solidFill>
                  <a:srgbClr val="0070C0"/>
                </a:solidFill>
                <a:cs typeface="Arial" charset="0"/>
                <a:sym typeface="Symbol" charset="0"/>
              </a:rPr>
              <a:t>nA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 at 2x10</a:t>
            </a:r>
            <a:r>
              <a:rPr lang="en-US" sz="2000" baseline="30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16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 n/cm</a:t>
            </a:r>
            <a:r>
              <a:rPr lang="en-US" sz="2000" baseline="30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2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) 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77" name="Text Box 25"/>
          <p:cNvSpPr txBox="1">
            <a:spLocks noChangeArrowheads="1"/>
          </p:cNvSpPr>
          <p:nvPr/>
        </p:nvSpPr>
        <p:spPr bwMode="auto">
          <a:xfrm>
            <a:off x="3924300" y="5227138"/>
            <a:ext cx="4533900" cy="163086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>
                <a:solidFill>
                  <a:srgbClr val="0070C0"/>
                </a:solidFill>
                <a:cs typeface="Arial" charset="0"/>
                <a:sym typeface="Symbol" charset="0"/>
              </a:rPr>
              <a:t>T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rend is to </a:t>
            </a: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skip the shaping stage 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in the RD 53 HL-LHC pixel cell, mostly because of power constraints (noise filtering in the preamplifier, or correlated double sampling) 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78" name="Text Box 25"/>
          <p:cNvSpPr txBox="1">
            <a:spLocks noChangeArrowheads="1"/>
          </p:cNvSpPr>
          <p:nvPr/>
        </p:nvSpPr>
        <p:spPr bwMode="auto">
          <a:xfrm>
            <a:off x="4559300" y="1226743"/>
            <a:ext cx="3162300" cy="1323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Threshold adjustment 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by DAC or </a:t>
            </a:r>
            <a:r>
              <a:rPr lang="en-US" sz="2000" dirty="0" err="1" smtClean="0">
                <a:solidFill>
                  <a:srgbClr val="0070C0"/>
                </a:solidFill>
                <a:cs typeface="Arial" charset="0"/>
                <a:sym typeface="Symbol" charset="0"/>
              </a:rPr>
              <a:t>autozero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; amplitude information by </a:t>
            </a:r>
            <a:r>
              <a:rPr lang="en-US" sz="2000" b="1" dirty="0" err="1" smtClean="0">
                <a:solidFill>
                  <a:srgbClr val="FF0000"/>
                </a:solidFill>
                <a:cs typeface="Arial" charset="0"/>
                <a:sym typeface="Symbol" charset="0"/>
              </a:rPr>
              <a:t>ToT</a:t>
            </a: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 </a:t>
            </a: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or Flash ADC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79" name="Rectangle 125"/>
          <p:cNvSpPr>
            <a:spLocks noChangeArrowheads="1"/>
          </p:cNvSpPr>
          <p:nvPr/>
        </p:nvSpPr>
        <p:spPr bwMode="auto">
          <a:xfrm>
            <a:off x="168275" y="2449514"/>
            <a:ext cx="103874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</a:pPr>
            <a:r>
              <a:rPr lang="it-IT" sz="2100" dirty="0" smtClean="0">
                <a:solidFill>
                  <a:srgbClr val="CC0000"/>
                </a:solidFill>
                <a:latin typeface="Times" charset="0"/>
                <a:cs typeface="+mn-cs"/>
              </a:rPr>
              <a:t>SENSOR</a:t>
            </a:r>
            <a:endParaRPr lang="it-IT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80" name="Text Box 25"/>
          <p:cNvSpPr txBox="1">
            <a:spLocks noChangeArrowheads="1"/>
          </p:cNvSpPr>
          <p:nvPr/>
        </p:nvSpPr>
        <p:spPr bwMode="auto">
          <a:xfrm>
            <a:off x="6477000" y="3715943"/>
            <a:ext cx="2755900" cy="1476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1800" b="1" dirty="0" err="1" smtClean="0">
                <a:solidFill>
                  <a:srgbClr val="FF0000"/>
                </a:solidFill>
                <a:cs typeface="Arial" charset="0"/>
                <a:sym typeface="Symbol" charset="0"/>
              </a:rPr>
              <a:t>ToT</a:t>
            </a:r>
            <a:r>
              <a:rPr lang="en-US" sz="18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 clock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cs typeface="Arial" charset="0"/>
                <a:sym typeface="Symbol" charset="0"/>
              </a:rPr>
              <a:t>transmitted by the chip periphery, or generated by a locally triggered oscillator</a:t>
            </a:r>
            <a:endParaRPr lang="it-IT" sz="1800" dirty="0">
              <a:solidFill>
                <a:schemeClr val="accent6">
                  <a:lumMod val="75000"/>
                </a:schemeClr>
              </a:solidFill>
              <a:cs typeface="Arial" charset="0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933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38100"/>
            <a:ext cx="7239000" cy="838200"/>
          </a:xfrm>
        </p:spPr>
        <p:txBody>
          <a:bodyPr/>
          <a:lstStyle/>
          <a:p>
            <a:r>
              <a:rPr lang="it-IT" sz="2800" dirty="0" smtClean="0"/>
              <a:t>How the </a:t>
            </a:r>
            <a:r>
              <a:rPr lang="it-IT" sz="2800" dirty="0" err="1" smtClean="0"/>
              <a:t>analog</a:t>
            </a:r>
            <a:r>
              <a:rPr lang="it-IT" sz="2800" dirty="0" smtClean="0"/>
              <a:t> </a:t>
            </a:r>
            <a:r>
              <a:rPr lang="it-IT" sz="2800" dirty="0" err="1" smtClean="0"/>
              <a:t>channel</a:t>
            </a:r>
            <a:r>
              <a:rPr lang="it-IT" sz="2800" dirty="0" smtClean="0"/>
              <a:t> </a:t>
            </a:r>
            <a:r>
              <a:rPr lang="it-IT" sz="2800" dirty="0" err="1" smtClean="0"/>
              <a:t>may</a:t>
            </a:r>
            <a:r>
              <a:rPr lang="it-IT" sz="2800" dirty="0" smtClean="0"/>
              <a:t> look </a:t>
            </a:r>
            <a:r>
              <a:rPr lang="it-IT" sz="2800" dirty="0" err="1" smtClean="0"/>
              <a:t>like</a:t>
            </a:r>
            <a:r>
              <a:rPr lang="it-IT" sz="2800" dirty="0" smtClean="0"/>
              <a:t> in a HL-LHC pixel </a:t>
            </a:r>
            <a:r>
              <a:rPr lang="it-IT" sz="2800" dirty="0" err="1" smtClean="0"/>
              <a:t>readout</a:t>
            </a:r>
            <a:endParaRPr lang="it-IT" sz="2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75500" y="65532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-69849" y="4414838"/>
            <a:ext cx="6064250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285750" indent="-2857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Single amplification stage for minimum power dissipation</a:t>
            </a:r>
          </a:p>
          <a:p>
            <a:pPr marL="285750" indent="-2857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Krummenacher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 feedback to comply with the expected large increase in the detector leakage current</a:t>
            </a:r>
          </a:p>
          <a:p>
            <a:pPr marL="285750" indent="-2857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High speed, low power current 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comparator</a:t>
            </a:r>
          </a:p>
          <a:p>
            <a:pPr marL="285750" indent="-2857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Relatively slow </a:t>
            </a:r>
            <a:r>
              <a:rPr lang="en-US" i="0" u="none" dirty="0" err="1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ToT</a:t>
            </a: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 clock 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– 80 MHz</a:t>
            </a:r>
            <a:endParaRPr lang="en-US" i="0" u="none" dirty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  <a:p>
            <a:pPr marL="285750" indent="-2857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5 </a:t>
            </a: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bit counter – 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400 </a:t>
            </a: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ns maximum time over 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threshold</a:t>
            </a:r>
            <a:endParaRPr lang="en-US" i="0" u="none" dirty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5257800" y="5172075"/>
            <a:ext cx="4140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285750" indent="-1968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30000 electron maximum input charge, </a:t>
            </a:r>
            <a:r>
              <a:rPr lang="en-US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~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450 mV preamplifier output dynamic range</a:t>
            </a:r>
          </a:p>
          <a:p>
            <a:pPr marL="285750" indent="-196850" algn="l">
              <a:spcBef>
                <a:spcPct val="50000"/>
              </a:spcBef>
              <a:buClrTx/>
              <a:buFont typeface="Arial"/>
              <a:buChar char="•"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Selectable gain and recovery current</a:t>
            </a: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7" y="760414"/>
            <a:ext cx="9304337" cy="4472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336925" y="1123950"/>
            <a:ext cx="612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K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/2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697038" y="3660775"/>
            <a:ext cx="612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K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68350" y="3505200"/>
            <a:ext cx="612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V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REF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573463" y="1368425"/>
            <a:ext cx="698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v</a:t>
            </a:r>
            <a:r>
              <a:rPr lang="en-US" i="0" u="none" baseline="-25000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out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cxnSp>
        <p:nvCxnSpPr>
          <p:cNvPr id="13" name="Straight Connector 14"/>
          <p:cNvCxnSpPr>
            <a:cxnSpLocks noChangeShapeType="1"/>
          </p:cNvCxnSpPr>
          <p:nvPr/>
        </p:nvCxnSpPr>
        <p:spPr bwMode="auto">
          <a:xfrm flipH="1">
            <a:off x="3835400" y="1708150"/>
            <a:ext cx="55563" cy="71438"/>
          </a:xfrm>
          <a:prstGeom prst="line">
            <a:avLst/>
          </a:prstGeom>
          <a:noFill/>
          <a:ln w="9525">
            <a:solidFill>
              <a:srgbClr val="1616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683125" y="2619375"/>
            <a:ext cx="13954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</a:t>
            </a:r>
            <a:r>
              <a:rPr lang="en-US" i="0" u="none" baseline="-25000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tr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=</a:t>
            </a: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G</a:t>
            </a:r>
            <a:r>
              <a:rPr lang="en-US" i="0" u="none" baseline="-25000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m</a:t>
            </a: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 </a:t>
            </a: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v</a:t>
            </a:r>
            <a:r>
              <a:rPr lang="en-US" i="0" u="none" baseline="-25000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out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644525" y="2438400"/>
            <a:ext cx="614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C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D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741488" y="2982913"/>
            <a:ext cx="614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C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F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cxnSp>
        <p:nvCxnSpPr>
          <p:cNvPr id="17" name="Straight Connector 18"/>
          <p:cNvCxnSpPr>
            <a:cxnSpLocks noChangeShapeType="1"/>
          </p:cNvCxnSpPr>
          <p:nvPr/>
        </p:nvCxnSpPr>
        <p:spPr bwMode="auto">
          <a:xfrm>
            <a:off x="306388" y="2103438"/>
            <a:ext cx="333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" name="Straight Connector 36"/>
          <p:cNvCxnSpPr>
            <a:cxnSpLocks noChangeShapeType="1"/>
          </p:cNvCxnSpPr>
          <p:nvPr/>
        </p:nvCxnSpPr>
        <p:spPr bwMode="auto">
          <a:xfrm flipV="1">
            <a:off x="477838" y="1768475"/>
            <a:ext cx="0" cy="3270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4692650" y="3065463"/>
            <a:ext cx="6127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</a:t>
            </a:r>
            <a:r>
              <a:rPr lang="en-US" i="0" u="none" baseline="-25000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th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760913" y="3457575"/>
            <a:ext cx="6127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DAC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auto">
          <a:xfrm>
            <a:off x="7600950" y="4113213"/>
            <a:ext cx="1371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sz="14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5 bit </a:t>
            </a:r>
            <a:r>
              <a:rPr lang="en-US" sz="14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ToT</a:t>
            </a:r>
            <a:r>
              <a:rPr lang="en-US" sz="14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 counter</a:t>
            </a:r>
          </a:p>
        </p:txBody>
      </p:sp>
      <p:sp>
        <p:nvSpPr>
          <p:cNvPr id="22" name="Text Box 25"/>
          <p:cNvSpPr txBox="1">
            <a:spLocks noChangeArrowheads="1"/>
          </p:cNvSpPr>
          <p:nvPr/>
        </p:nvSpPr>
        <p:spPr bwMode="auto">
          <a:xfrm>
            <a:off x="5981700" y="1087043"/>
            <a:ext cx="3162300" cy="39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b="1" dirty="0" smtClean="0">
                <a:solidFill>
                  <a:srgbClr val="FF0000"/>
                </a:solidFill>
                <a:cs typeface="Arial" charset="0"/>
                <a:sym typeface="Symbol" charset="0"/>
              </a:rPr>
              <a:t>INFN-Pavia prototype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045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57238" y="95252"/>
            <a:ext cx="8132762" cy="986937"/>
          </a:xfrm>
          <a:prstGeom prst="rect">
            <a:avLst/>
          </a:prstGeom>
          <a:solidFill>
            <a:srgbClr val="D6E9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70000"/>
              </a:spcBef>
              <a:spcAft>
                <a:spcPct val="70000"/>
              </a:spcAft>
            </a:pPr>
            <a:r>
              <a:rPr lang="en-US" sz="3200" b="1" dirty="0" smtClean="0">
                <a:solidFill>
                  <a:srgbClr val="FF0000"/>
                </a:solidFill>
                <a:cs typeface="+mn-cs"/>
              </a:rPr>
              <a:t>Designing amplifiers in 65 nm CMOS: the intrinsic gain </a:t>
            </a:r>
            <a:endParaRPr lang="it-IT" sz="3200" b="1" baseline="-25000" dirty="0">
              <a:solidFill>
                <a:srgbClr val="FF0000"/>
              </a:solidFill>
              <a:cs typeface="+mn-cs"/>
              <a:sym typeface="Symbol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143001"/>
            <a:ext cx="8966200" cy="87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represents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the maximum gain </a:t>
            </a: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that</a:t>
            </a: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can be </a:t>
            </a: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achieved</a:t>
            </a: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with a single transistor </a:t>
            </a: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amplifying</a:t>
            </a: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stage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.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gives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indication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concerning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the design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complexity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that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necessary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to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implement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 high gain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amplifier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.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2062718"/>
            <a:ext cx="8966200" cy="87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endParaRPr lang="it-IT" sz="20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Keeping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the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intrinsic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gain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constant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with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scaling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below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the 100 nm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threshold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(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when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you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depart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from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classical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scaling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rules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in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advanced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technologies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)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considered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 major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challenge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which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affects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the design of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analog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circuits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in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nanoscale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CMOS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10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But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Low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Power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CMOS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processes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do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not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follow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aggressive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scaling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trends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closely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…</a:t>
            </a:r>
            <a:endParaRPr lang="it-IT" sz="20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2000" dirty="0" smtClean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it-IT" sz="28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it-IT" sz="2800" dirty="0">
              <a:solidFill>
                <a:srgbClr val="FF0000"/>
              </a:solidFill>
              <a:latin typeface="Comic Sans MS" charset="0"/>
              <a:cs typeface="+mn-cs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533400" y="4953000"/>
            <a:ext cx="8432800" cy="1278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The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value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of the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intrinsic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gain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is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maintained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across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different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CMOS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technology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nodes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from 130 nm to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</a:rPr>
              <a:t>Low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</a:rPr>
              <a:t>Power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65 nm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if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inversion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conditions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are the </a:t>
            </a:r>
            <a:r>
              <a:rPr lang="it-IT" sz="22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same</a:t>
            </a:r>
            <a:r>
              <a:rPr lang="it-IT" sz="22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.</a:t>
            </a:r>
          </a:p>
          <a:p>
            <a:pPr>
              <a:spcBef>
                <a:spcPct val="20000"/>
              </a:spcBef>
            </a:pPr>
            <a:endParaRPr lang="it-IT" sz="2200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7761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532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7395" y="509207"/>
            <a:ext cx="5922306" cy="4580535"/>
          </a:xfrm>
          <a:prstGeom prst="rect">
            <a:avLst/>
          </a:prstGeom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6067759" y="2091489"/>
            <a:ext cx="1340346" cy="91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Strong </a:t>
            </a: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inversion</a:t>
            </a:r>
            <a:endParaRPr lang="it-IT" sz="2000" b="1" dirty="0" smtClean="0">
              <a:solidFill>
                <a:srgbClr val="FF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2000" b="1" dirty="0">
              <a:solidFill>
                <a:srgbClr val="FF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endParaRPr lang="it-IT" sz="2000" b="1" dirty="0">
              <a:solidFill>
                <a:srgbClr val="FF0000"/>
              </a:solidFill>
              <a:latin typeface="Comic Sans MS" charset="0"/>
              <a:cs typeface="+mn-cs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766860" y="3694018"/>
            <a:ext cx="1340346" cy="91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Weak</a:t>
            </a:r>
            <a:r>
              <a:rPr lang="it-IT" sz="2000" b="1" dirty="0" smtClean="0">
                <a:solidFill>
                  <a:srgbClr val="FF0000"/>
                </a:solidFill>
                <a:latin typeface="Comic Sans MS" charset="0"/>
                <a:cs typeface="+mn-cs"/>
              </a:rPr>
              <a:t> </a:t>
            </a:r>
            <a:r>
              <a:rPr lang="it-IT" sz="2000" b="1" dirty="0" err="1" smtClean="0">
                <a:solidFill>
                  <a:srgbClr val="FF0000"/>
                </a:solidFill>
                <a:latin typeface="Comic Sans MS" charset="0"/>
                <a:cs typeface="+mn-cs"/>
              </a:rPr>
              <a:t>inversion</a:t>
            </a:r>
            <a:endParaRPr lang="it-IT" sz="2000" b="1" dirty="0" smtClean="0">
              <a:solidFill>
                <a:srgbClr val="FF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2000" b="1" dirty="0">
              <a:solidFill>
                <a:srgbClr val="FF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endParaRPr lang="it-IT" sz="2000" b="1" dirty="0">
              <a:solidFill>
                <a:srgbClr val="FF0000"/>
              </a:solidFill>
              <a:latin typeface="Comic Sans MS" charset="0"/>
              <a:cs typeface="+mn-cs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71538" y="6352"/>
            <a:ext cx="8132762" cy="543739"/>
          </a:xfrm>
          <a:prstGeom prst="rect">
            <a:avLst/>
          </a:prstGeom>
          <a:solidFill>
            <a:srgbClr val="D6E9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70000"/>
              </a:spcBef>
              <a:spcAft>
                <a:spcPct val="70000"/>
              </a:spcAft>
            </a:pPr>
            <a:r>
              <a:rPr lang="en-US" sz="3200" b="1" dirty="0" smtClean="0">
                <a:solidFill>
                  <a:srgbClr val="FF0000"/>
                </a:solidFill>
                <a:cs typeface="+mn-cs"/>
              </a:rPr>
              <a:t>Intrinsic gain in the LP 65 nm CMOS</a:t>
            </a:r>
            <a:endParaRPr lang="it-IT" sz="3200" b="1" baseline="-25000" dirty="0">
              <a:solidFill>
                <a:srgbClr val="FF0000"/>
              </a:solidFill>
              <a:cs typeface="+mn-cs"/>
              <a:sym typeface="Symbol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7683500" y="1701800"/>
            <a:ext cx="15113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Manghisoni</a:t>
            </a:r>
            <a:r>
              <a:rPr lang="en-US" sz="1200" dirty="0"/>
              <a:t>, </a:t>
            </a:r>
            <a:r>
              <a:rPr lang="en-US" sz="1200" dirty="0" smtClean="0"/>
              <a:t>et al. “</a:t>
            </a:r>
            <a:r>
              <a:rPr lang="en-US" sz="1200" dirty="0"/>
              <a:t>Assessment of a Low-Power 65 nm CMOS process for analog front-end design”, </a:t>
            </a:r>
            <a:r>
              <a:rPr lang="en-GB" sz="1200" dirty="0"/>
              <a:t>IEEE Trans. </a:t>
            </a:r>
            <a:r>
              <a:rPr lang="en-GB" sz="1200" dirty="0" err="1"/>
              <a:t>Nucl</a:t>
            </a:r>
            <a:r>
              <a:rPr lang="en-GB" sz="1200" dirty="0"/>
              <a:t>. Sci., vol. 61, no. 1, February 2014, pp. 553-560.</a:t>
            </a:r>
            <a:r>
              <a:rPr lang="it-IT" sz="1200" dirty="0"/>
              <a:t> </a:t>
            </a:r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0" y="4980275"/>
            <a:ext cx="9144000" cy="189282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800" dirty="0">
                <a:solidFill>
                  <a:srgbClr val="000066"/>
                </a:solidFill>
                <a:cs typeface="+mn-cs"/>
              </a:rPr>
              <a:t>F</a:t>
            </a:r>
            <a:r>
              <a:rPr lang="en-US" sz="1800" dirty="0" smtClean="0">
                <a:solidFill>
                  <a:srgbClr val="000066"/>
                </a:solidFill>
                <a:cs typeface="+mn-cs"/>
              </a:rPr>
              <a:t>or the minimum gate length of the process, the same value of the intrinsic gain is achieved at the expense of an increased I</a:t>
            </a:r>
            <a:r>
              <a:rPr lang="en-US" sz="1800" baseline="-25000" dirty="0" smtClean="0">
                <a:solidFill>
                  <a:srgbClr val="000066"/>
                </a:solidFill>
                <a:cs typeface="+mn-cs"/>
              </a:rPr>
              <a:t>D</a:t>
            </a:r>
            <a:r>
              <a:rPr lang="en-US" sz="1800" dirty="0" smtClean="0">
                <a:solidFill>
                  <a:srgbClr val="000066"/>
                </a:solidFill>
                <a:cs typeface="+mn-cs"/>
              </a:rPr>
              <a:t>. If this is not allowed because of power dissipation constraints, a value of L larger than the minimum one has to be used.</a:t>
            </a:r>
          </a:p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800" dirty="0" smtClean="0">
                <a:solidFill>
                  <a:srgbClr val="000066"/>
                </a:solidFill>
                <a:cs typeface="+mn-cs"/>
              </a:rPr>
              <a:t>This is an example of the fact that </a:t>
            </a:r>
            <a:r>
              <a:rPr lang="en-US" sz="1800" b="1" dirty="0" smtClean="0">
                <a:solidFill>
                  <a:srgbClr val="FF0000"/>
                </a:solidFill>
                <a:cs typeface="+mn-cs"/>
              </a:rPr>
              <a:t>in analog circuits it is often impossible to take full benefit from CMOS scaling in terms of a reduced silicon area. </a:t>
            </a:r>
            <a:r>
              <a:rPr lang="en-US" sz="1800" dirty="0" smtClean="0">
                <a:solidFill>
                  <a:srgbClr val="000066"/>
                </a:solidFill>
                <a:cs typeface="+mn-cs"/>
              </a:rPr>
              <a:t>This is true also for other analog parameters (1/f noise, threshold dispersion,…)</a:t>
            </a:r>
            <a:endParaRPr lang="en-US" sz="1800" dirty="0">
              <a:solidFill>
                <a:srgbClr val="000066"/>
              </a:solidFill>
              <a:cs typeface="+mn-cs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0" y="989014"/>
            <a:ext cx="1866900" cy="34163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800" dirty="0" smtClean="0">
                <a:solidFill>
                  <a:srgbClr val="000066"/>
                </a:solidFill>
                <a:cs typeface="+mn-cs"/>
              </a:rPr>
              <a:t>When the gate length L is reduced, the transistor stays in the same inversion conditions </a:t>
            </a:r>
            <a:r>
              <a:rPr lang="en-US" sz="1800" dirty="0" smtClean="0">
                <a:solidFill>
                  <a:srgbClr val="000066"/>
                </a:solidFill>
              </a:rPr>
              <a:t>if the drain current I</a:t>
            </a:r>
            <a:r>
              <a:rPr lang="en-US" sz="1800" baseline="-25000" dirty="0" smtClean="0">
                <a:solidFill>
                  <a:srgbClr val="000066"/>
                </a:solidFill>
              </a:rPr>
              <a:t>D</a:t>
            </a:r>
            <a:r>
              <a:rPr lang="en-US" sz="1800" dirty="0" smtClean="0">
                <a:solidFill>
                  <a:srgbClr val="000066"/>
                </a:solidFill>
              </a:rPr>
              <a:t> is correspondingly increased (at constant W).</a:t>
            </a:r>
          </a:p>
        </p:txBody>
      </p:sp>
    </p:spTree>
    <p:extLst>
      <p:ext uri="{BB962C8B-B14F-4D97-AF65-F5344CB8AC3E}">
        <p14:creationId xmlns:p14="http://schemas.microsoft.com/office/powerpoint/2010/main" val="222062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12700"/>
            <a:ext cx="7239000" cy="647700"/>
          </a:xfrm>
        </p:spPr>
        <p:txBody>
          <a:bodyPr/>
          <a:lstStyle/>
          <a:p>
            <a:r>
              <a:rPr lang="it-IT" dirty="0" smtClean="0"/>
              <a:t>Gain </a:t>
            </a:r>
            <a:r>
              <a:rPr lang="it-IT" dirty="0" err="1" smtClean="0"/>
              <a:t>stages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4000" y="635000"/>
            <a:ext cx="8737600" cy="1193800"/>
          </a:xfrm>
        </p:spPr>
        <p:txBody>
          <a:bodyPr/>
          <a:lstStyle/>
          <a:p>
            <a:r>
              <a:rPr lang="it-IT" sz="2000" dirty="0" smtClean="0"/>
              <a:t>The </a:t>
            </a:r>
            <a:r>
              <a:rPr lang="it-IT" sz="2000" dirty="0" err="1" smtClean="0"/>
              <a:t>good</a:t>
            </a:r>
            <a:r>
              <a:rPr lang="it-IT" sz="2000" dirty="0" smtClean="0"/>
              <a:t> </a:t>
            </a:r>
            <a:r>
              <a:rPr lang="it-IT" sz="2000" dirty="0" err="1" smtClean="0"/>
              <a:t>intrinsic</a:t>
            </a:r>
            <a:r>
              <a:rPr lang="it-IT" sz="2000" dirty="0" smtClean="0"/>
              <a:t> gain </a:t>
            </a:r>
            <a:r>
              <a:rPr lang="it-IT" sz="2000" dirty="0" err="1" smtClean="0"/>
              <a:t>properties</a:t>
            </a:r>
            <a:r>
              <a:rPr lang="it-IT" sz="2000" dirty="0" smtClean="0"/>
              <a:t> of the LP 65 nm </a:t>
            </a:r>
            <a:r>
              <a:rPr lang="it-IT" sz="2000" dirty="0" err="1" smtClean="0"/>
              <a:t>process</a:t>
            </a:r>
            <a:r>
              <a:rPr lang="it-IT" sz="2000" dirty="0" smtClean="0"/>
              <a:t> </a:t>
            </a:r>
            <a:r>
              <a:rPr lang="it-IT" sz="2000" dirty="0" err="1" smtClean="0"/>
              <a:t>make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/>
              <a:t> </a:t>
            </a:r>
            <a:r>
              <a:rPr lang="it-IT" sz="2000" dirty="0" err="1" smtClean="0"/>
              <a:t>possible</a:t>
            </a:r>
            <a:r>
              <a:rPr lang="it-IT" sz="2000" dirty="0" smtClean="0"/>
              <a:t> to </a:t>
            </a:r>
            <a:r>
              <a:rPr lang="it-IT" sz="2000" dirty="0"/>
              <a:t>design </a:t>
            </a:r>
            <a:r>
              <a:rPr lang="it-IT" sz="2000" dirty="0" err="1"/>
              <a:t>amplifier</a:t>
            </a:r>
            <a:r>
              <a:rPr lang="it-IT" sz="2000" dirty="0"/>
              <a:t> </a:t>
            </a:r>
            <a:r>
              <a:rPr lang="it-IT" sz="2000" dirty="0" err="1"/>
              <a:t>stages</a:t>
            </a:r>
            <a:r>
              <a:rPr lang="it-IT" sz="2000" dirty="0"/>
              <a:t> with </a:t>
            </a:r>
            <a:r>
              <a:rPr lang="it-IT" sz="2000" dirty="0" err="1"/>
              <a:t>relatively</a:t>
            </a:r>
            <a:r>
              <a:rPr lang="it-IT" sz="2000" dirty="0"/>
              <a:t> </a:t>
            </a:r>
            <a:r>
              <a:rPr lang="it-IT" sz="2000" dirty="0" err="1"/>
              <a:t>simple</a:t>
            </a:r>
            <a:r>
              <a:rPr lang="it-IT" sz="2000" dirty="0"/>
              <a:t> </a:t>
            </a:r>
            <a:r>
              <a:rPr lang="it-IT" sz="2000" dirty="0" err="1" smtClean="0"/>
              <a:t>schematics</a:t>
            </a:r>
            <a:r>
              <a:rPr lang="it-IT" sz="2000" dirty="0" smtClean="0"/>
              <a:t> and an </a:t>
            </a:r>
            <a:r>
              <a:rPr lang="it-IT" sz="2000" dirty="0" err="1" smtClean="0"/>
              <a:t>adequate</a:t>
            </a:r>
            <a:r>
              <a:rPr lang="it-IT" sz="2000" dirty="0" smtClean="0"/>
              <a:t> </a:t>
            </a:r>
            <a:r>
              <a:rPr lang="it-IT" sz="2000" dirty="0" err="1" smtClean="0"/>
              <a:t>forward</a:t>
            </a:r>
            <a:r>
              <a:rPr lang="it-IT" sz="2000" dirty="0" smtClean="0"/>
              <a:t> gain in a </a:t>
            </a:r>
            <a:r>
              <a:rPr lang="it-IT" sz="2000" dirty="0" err="1" smtClean="0"/>
              <a:t>low-power</a:t>
            </a:r>
            <a:r>
              <a:rPr lang="it-IT" sz="2000" dirty="0" smtClean="0"/>
              <a:t> pixel front-end.</a:t>
            </a:r>
            <a:endParaRPr lang="it-IT" sz="2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48" y="1676400"/>
            <a:ext cx="2696801" cy="340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1231900" y="3484900"/>
            <a:ext cx="460871" cy="199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V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in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39738" y="4843462"/>
            <a:ext cx="4872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Folded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cascode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with local feedback and active load  </a:t>
            </a:r>
          </a:p>
        </p:txBody>
      </p:sp>
      <p:pic>
        <p:nvPicPr>
          <p:cNvPr id="20" name="Picture 1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4938712"/>
            <a:ext cx="174625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54025" y="5510212"/>
            <a:ext cx="4206875" cy="1354217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Input device: W/L=9 µm/0.1 </a:t>
            </a:r>
            <a:r>
              <a:rPr lang="en-US" sz="1800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µm 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Power </a:t>
            </a:r>
            <a:r>
              <a:rPr lang="en-US" sz="1800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dissipation: ~3.6 </a:t>
            </a:r>
            <a:r>
              <a:rPr lang="en-US" sz="1800" i="0" u="none" dirty="0" err="1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uW</a:t>
            </a:r>
            <a:r>
              <a:rPr lang="en-US" sz="1800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</a:t>
            </a:r>
          </a:p>
          <a:p>
            <a:pPr marL="0" indent="0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Low frequency </a:t>
            </a:r>
            <a:r>
              <a:rPr lang="en-US" sz="1800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gain 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~100 dB, gain-bandwidth product 140 MHz</a:t>
            </a:r>
          </a:p>
        </p:txBody>
      </p:sp>
      <p:pic>
        <p:nvPicPr>
          <p:cNvPr id="22" name="Picture 1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88" y="5605462"/>
            <a:ext cx="174625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054350" y="3015000"/>
            <a:ext cx="622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  <a:defRPr/>
            </a:pPr>
            <a:r>
              <a: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V</a:t>
            </a:r>
            <a:r>
              <a:rPr lang="en-US" i="0" u="none" baseline="-25000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rPr>
              <a:t>OUT</a:t>
            </a:r>
            <a:endParaRPr lang="en-US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0" y="1974850"/>
            <a:ext cx="15493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INFN-Pavia prototype</a:t>
            </a:r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196" y="1816100"/>
            <a:ext cx="4348004" cy="3924300"/>
          </a:xfrm>
          <a:prstGeom prst="rect">
            <a:avLst/>
          </a:prstGeom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7226300" y="1568450"/>
            <a:ext cx="15493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LBNL design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4999038" y="5732462"/>
            <a:ext cx="4872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Gain stage with active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cascode</a:t>
            </a:r>
            <a:endParaRPr lang="en-US" sz="1800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00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50800"/>
            <a:ext cx="7239000" cy="838200"/>
          </a:xfrm>
        </p:spPr>
        <p:txBody>
          <a:bodyPr/>
          <a:lstStyle/>
          <a:p>
            <a:r>
              <a:rPr lang="it-IT" sz="2800" dirty="0" err="1" smtClean="0"/>
              <a:t>Preamplifier</a:t>
            </a:r>
            <a:r>
              <a:rPr lang="it-IT" sz="2800" dirty="0" smtClean="0"/>
              <a:t> feedback and </a:t>
            </a:r>
            <a:r>
              <a:rPr lang="it-IT" sz="2800" dirty="0" err="1" smtClean="0"/>
              <a:t>compensation</a:t>
            </a:r>
            <a:r>
              <a:rPr lang="it-IT" sz="2800" dirty="0" smtClean="0"/>
              <a:t> of </a:t>
            </a:r>
            <a:r>
              <a:rPr lang="it-IT" sz="2800" dirty="0" err="1" smtClean="0"/>
              <a:t>sensor</a:t>
            </a:r>
            <a:r>
              <a:rPr lang="it-IT" sz="2800" dirty="0" smtClean="0"/>
              <a:t> </a:t>
            </a:r>
            <a:r>
              <a:rPr lang="it-IT" sz="2800" dirty="0" err="1" smtClean="0"/>
              <a:t>leakage</a:t>
            </a:r>
            <a:r>
              <a:rPr lang="it-IT" sz="2800" dirty="0" smtClean="0"/>
              <a:t> </a:t>
            </a:r>
            <a:r>
              <a:rPr lang="it-IT" sz="2800" dirty="0" err="1" smtClean="0"/>
              <a:t>current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" y="863600"/>
            <a:ext cx="8623300" cy="4343400"/>
          </a:xfrm>
        </p:spPr>
        <p:txBody>
          <a:bodyPr/>
          <a:lstStyle/>
          <a:p>
            <a:r>
              <a:rPr lang="it-IT" sz="2000" dirty="0" err="1" smtClean="0"/>
              <a:t>Several</a:t>
            </a:r>
            <a:r>
              <a:rPr lang="it-IT" sz="2000" dirty="0" smtClean="0"/>
              <a:t> </a:t>
            </a:r>
            <a:r>
              <a:rPr lang="it-IT" sz="2000" dirty="0" err="1" smtClean="0"/>
              <a:t>schemes</a:t>
            </a:r>
            <a:r>
              <a:rPr lang="it-IT" sz="2000" dirty="0" smtClean="0"/>
              <a:t> for the feedback network are </a:t>
            </a:r>
            <a:r>
              <a:rPr lang="it-IT" sz="2000" dirty="0" err="1" smtClean="0"/>
              <a:t>being</a:t>
            </a:r>
            <a:r>
              <a:rPr lang="it-IT" sz="2000" dirty="0" smtClean="0"/>
              <a:t> </a:t>
            </a:r>
            <a:r>
              <a:rPr lang="it-IT" sz="2000" dirty="0" err="1" smtClean="0"/>
              <a:t>proposed</a:t>
            </a:r>
            <a:r>
              <a:rPr lang="it-IT" sz="2000" dirty="0" smtClean="0"/>
              <a:t> and </a:t>
            </a:r>
            <a:r>
              <a:rPr lang="it-IT" sz="2000" dirty="0" err="1" smtClean="0"/>
              <a:t>studied</a:t>
            </a:r>
            <a:r>
              <a:rPr lang="it-IT" sz="2000" dirty="0" smtClean="0"/>
              <a:t> (</a:t>
            </a:r>
            <a:r>
              <a:rPr lang="it-IT" sz="2000" dirty="0" err="1" smtClean="0"/>
              <a:t>Krummenacher</a:t>
            </a:r>
            <a:r>
              <a:rPr lang="it-IT" sz="2000" dirty="0" smtClean="0"/>
              <a:t> feedback, </a:t>
            </a:r>
            <a:r>
              <a:rPr lang="it-IT" sz="2000" dirty="0" err="1" smtClean="0"/>
              <a:t>current</a:t>
            </a:r>
            <a:r>
              <a:rPr lang="it-IT" sz="2000" dirty="0" smtClean="0"/>
              <a:t> </a:t>
            </a:r>
            <a:r>
              <a:rPr lang="it-IT" sz="2000" dirty="0" err="1" smtClean="0"/>
              <a:t>mirror</a:t>
            </a:r>
            <a:r>
              <a:rPr lang="it-IT" sz="2000" dirty="0" smtClean="0"/>
              <a:t> </a:t>
            </a:r>
            <a:r>
              <a:rPr lang="it-IT" sz="2000" dirty="0" err="1" smtClean="0"/>
              <a:t>constant</a:t>
            </a:r>
            <a:r>
              <a:rPr lang="it-IT" sz="2000" dirty="0" smtClean="0"/>
              <a:t> </a:t>
            </a:r>
            <a:r>
              <a:rPr lang="it-IT" sz="2000" dirty="0" err="1" smtClean="0"/>
              <a:t>current</a:t>
            </a:r>
            <a:r>
              <a:rPr lang="it-IT" sz="2000" dirty="0" smtClean="0"/>
              <a:t> feedback, </a:t>
            </a:r>
            <a:r>
              <a:rPr lang="it-IT" sz="2000" dirty="0" err="1" smtClean="0"/>
              <a:t>active</a:t>
            </a:r>
            <a:r>
              <a:rPr lang="it-IT" sz="2000" dirty="0" smtClean="0"/>
              <a:t> transistor resistive feedback)</a:t>
            </a:r>
          </a:p>
          <a:p>
            <a:r>
              <a:rPr lang="it-IT" sz="2000" dirty="0" err="1" smtClean="0"/>
              <a:t>Presently</a:t>
            </a:r>
            <a:r>
              <a:rPr lang="it-IT" sz="2000" dirty="0" smtClean="0"/>
              <a:t>, the </a:t>
            </a:r>
            <a:r>
              <a:rPr lang="it-IT" sz="2000" dirty="0" err="1" smtClean="0"/>
              <a:t>spec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20 </a:t>
            </a:r>
            <a:r>
              <a:rPr lang="it-IT" sz="2000" dirty="0" err="1" smtClean="0"/>
              <a:t>nA</a:t>
            </a:r>
            <a:r>
              <a:rPr lang="it-IT" sz="2000" dirty="0" smtClean="0"/>
              <a:t> </a:t>
            </a:r>
            <a:r>
              <a:rPr lang="it-IT" sz="2000" dirty="0" err="1" smtClean="0"/>
              <a:t>max</a:t>
            </a:r>
            <a:r>
              <a:rPr lang="it-IT" sz="2000" dirty="0" smtClean="0"/>
              <a:t> </a:t>
            </a:r>
            <a:r>
              <a:rPr lang="it-IT" sz="2000" dirty="0" err="1" smtClean="0"/>
              <a:t>leakage</a:t>
            </a:r>
            <a:r>
              <a:rPr lang="it-IT" sz="2000" dirty="0" smtClean="0"/>
              <a:t> </a:t>
            </a:r>
            <a:r>
              <a:rPr lang="it-IT" sz="2000" dirty="0" err="1" smtClean="0"/>
              <a:t>at</a:t>
            </a:r>
            <a:r>
              <a:rPr lang="it-IT" sz="2000" dirty="0" smtClean="0"/>
              <a:t> 2</a:t>
            </a:r>
            <a:r>
              <a:rPr lang="it-IT" sz="2000" baseline="30000" dirty="0" smtClean="0"/>
              <a:t>.</a:t>
            </a:r>
            <a:r>
              <a:rPr lang="it-IT" sz="2000" dirty="0" smtClean="0"/>
              <a:t>10</a:t>
            </a:r>
            <a:r>
              <a:rPr lang="it-IT" sz="2000" baseline="30000" dirty="0" smtClean="0"/>
              <a:t>16</a:t>
            </a:r>
            <a:r>
              <a:rPr lang="it-IT" sz="2000" dirty="0" smtClean="0"/>
              <a:t> </a:t>
            </a:r>
            <a:r>
              <a:rPr lang="it-IT" sz="2000" dirty="0" err="1" smtClean="0"/>
              <a:t>n</a:t>
            </a:r>
            <a:r>
              <a:rPr lang="it-IT" sz="2000" dirty="0" smtClean="0"/>
              <a:t>/cm</a:t>
            </a:r>
            <a:r>
              <a:rPr lang="it-IT" sz="2000" baseline="30000" dirty="0" smtClean="0"/>
              <a:t>2</a:t>
            </a:r>
            <a:endParaRPr lang="it-IT" sz="2000" baseline="300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628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17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374900"/>
            <a:ext cx="4495800" cy="4038600"/>
          </a:xfrm>
          <a:prstGeom prst="rect">
            <a:avLst/>
          </a:prstGeom>
          <a:noFill/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58" y="3098800"/>
            <a:ext cx="2229241" cy="3276600"/>
          </a:xfrm>
          <a:prstGeom prst="rect">
            <a:avLst/>
          </a:prstGeom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01600" y="2584450"/>
            <a:ext cx="154939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LBNL design, constant current feedback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937000" y="2381250"/>
            <a:ext cx="1549399" cy="175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FNAL design, active transistor resistive feedback</a:t>
            </a:r>
          </a:p>
        </p:txBody>
      </p:sp>
    </p:spTree>
    <p:extLst>
      <p:ext uri="{BB962C8B-B14F-4D97-AF65-F5344CB8AC3E}">
        <p14:creationId xmlns:p14="http://schemas.microsoft.com/office/powerpoint/2010/main" val="1701245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8300" y="0"/>
            <a:ext cx="8470900" cy="838200"/>
          </a:xfrm>
        </p:spPr>
        <p:txBody>
          <a:bodyPr/>
          <a:lstStyle/>
          <a:p>
            <a:r>
              <a:rPr lang="it-IT" sz="2800" dirty="0" err="1" smtClean="0"/>
              <a:t>Analog</a:t>
            </a:r>
            <a:r>
              <a:rPr lang="it-IT" sz="2800" dirty="0" smtClean="0"/>
              <a:t> front-end and </a:t>
            </a:r>
            <a:r>
              <a:rPr lang="it-IT" sz="2800" dirty="0" err="1" smtClean="0"/>
              <a:t>mixed-signal</a:t>
            </a:r>
            <a:r>
              <a:rPr lang="it-IT" sz="2800" dirty="0" smtClean="0"/>
              <a:t> 65 nm CMOS </a:t>
            </a:r>
            <a:r>
              <a:rPr lang="it-IT" sz="2800" dirty="0" err="1" smtClean="0"/>
              <a:t>integrated</a:t>
            </a:r>
            <a:r>
              <a:rPr lang="it-IT" sz="2800" dirty="0" smtClean="0"/>
              <a:t> </a:t>
            </a:r>
            <a:r>
              <a:rPr lang="it-IT" sz="2800" dirty="0" err="1" smtClean="0"/>
              <a:t>circuits</a:t>
            </a:r>
            <a:r>
              <a:rPr lang="it-IT" sz="2800" dirty="0" smtClean="0"/>
              <a:t> for pixel </a:t>
            </a:r>
            <a:r>
              <a:rPr lang="it-IT" sz="2800" dirty="0" err="1" smtClean="0"/>
              <a:t>sensors</a:t>
            </a:r>
            <a:endParaRPr lang="it-IT" sz="2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278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624992" y="1092015"/>
            <a:ext cx="8335962" cy="163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2000" dirty="0" smtClean="0">
                <a:solidFill>
                  <a:srgbClr val="FF3300"/>
                </a:solidFill>
                <a:latin typeface="Comic Sans MS" charset="0"/>
              </a:rPr>
              <a:t>65 nm </a:t>
            </a:r>
            <a:r>
              <a:rPr lang="en-US" sz="2000" dirty="0">
                <a:solidFill>
                  <a:srgbClr val="FF3300"/>
                </a:solidFill>
                <a:latin typeface="Comic Sans MS" charset="0"/>
              </a:rPr>
              <a:t>CMOS </a:t>
            </a:r>
            <a:r>
              <a:rPr lang="en-US" sz="2000" dirty="0" smtClean="0">
                <a:solidFill>
                  <a:schemeClr val="tx1"/>
                </a:solidFill>
                <a:latin typeface="Comic Sans MS" charset="0"/>
              </a:rPr>
              <a:t>has attracted a wide interest in view of </a:t>
            </a:r>
            <a:r>
              <a:rPr lang="en-US" sz="2000" dirty="0">
                <a:solidFill>
                  <a:schemeClr val="tx1"/>
                </a:solidFill>
                <a:latin typeface="Comic Sans MS" charset="0"/>
              </a:rPr>
              <a:t>the design of very compact front-end systems with advanced integrated functionalities, such as required by semiconductor pixel sensors with low </a:t>
            </a:r>
            <a:r>
              <a:rPr lang="en-US" sz="2000" dirty="0" smtClean="0">
                <a:solidFill>
                  <a:schemeClr val="tx1"/>
                </a:solidFill>
                <a:latin typeface="Comic Sans MS" charset="0"/>
              </a:rPr>
              <a:t>pitch for applications in high energy physics (</a:t>
            </a:r>
            <a:r>
              <a:rPr lang="en-US" sz="2000" dirty="0" smtClean="0">
                <a:solidFill>
                  <a:srgbClr val="002060"/>
                </a:solidFill>
                <a:latin typeface="Comic Sans MS" charset="0"/>
              </a:rPr>
              <a:t>silicon </a:t>
            </a:r>
            <a:r>
              <a:rPr lang="en-US" sz="2000" dirty="0">
                <a:solidFill>
                  <a:srgbClr val="002060"/>
                </a:solidFill>
                <a:latin typeface="Comic Sans MS" charset="0"/>
              </a:rPr>
              <a:t>vertex </a:t>
            </a:r>
            <a:r>
              <a:rPr lang="en-US" sz="2000" dirty="0" smtClean="0">
                <a:solidFill>
                  <a:srgbClr val="002060"/>
                </a:solidFill>
                <a:latin typeface="Comic Sans MS" charset="0"/>
              </a:rPr>
              <a:t>trackers) </a:t>
            </a:r>
            <a:r>
              <a:rPr lang="en-US" sz="2000" dirty="0" smtClean="0">
                <a:solidFill>
                  <a:schemeClr val="tx1"/>
                </a:solidFill>
                <a:latin typeface="Comic Sans MS" charset="0"/>
              </a:rPr>
              <a:t>and photon science experiments (</a:t>
            </a:r>
            <a:r>
              <a:rPr lang="en-US" sz="2000" dirty="0">
                <a:solidFill>
                  <a:srgbClr val="002060"/>
                </a:solidFill>
                <a:latin typeface="Comic Sans MS" charset="0"/>
              </a:rPr>
              <a:t>high resolution </a:t>
            </a:r>
            <a:r>
              <a:rPr lang="en-US" sz="2000" dirty="0" smtClean="0">
                <a:solidFill>
                  <a:srgbClr val="002060"/>
                </a:solidFill>
                <a:latin typeface="Comic Sans MS" charset="0"/>
              </a:rPr>
              <a:t>imagers)</a:t>
            </a:r>
            <a:endParaRPr lang="it-IT" sz="2000" dirty="0">
              <a:solidFill>
                <a:schemeClr val="tx1"/>
              </a:solidFill>
              <a:latin typeface="Comic Sans MS" charset="0"/>
              <a:sym typeface="Symbol" charset="0"/>
            </a:endParaRPr>
          </a:p>
        </p:txBody>
      </p:sp>
      <p:sp>
        <p:nvSpPr>
          <p:cNvPr id="8" name="Text Box 82"/>
          <p:cNvSpPr txBox="1">
            <a:spLocks noChangeArrowheads="1"/>
          </p:cNvSpPr>
          <p:nvPr/>
        </p:nvSpPr>
        <p:spPr bwMode="auto">
          <a:xfrm>
            <a:off x="651735" y="2900060"/>
            <a:ext cx="8335962" cy="101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2000" dirty="0">
                <a:solidFill>
                  <a:srgbClr val="000066"/>
                </a:solidFill>
                <a:latin typeface="Comic Sans MS" charset="0"/>
              </a:rPr>
              <a:t>Digital </a:t>
            </a:r>
            <a:r>
              <a:rPr lang="en-US" sz="2000" dirty="0" smtClean="0">
                <a:solidFill>
                  <a:srgbClr val="000066"/>
                </a:solidFill>
                <a:latin typeface="Comic Sans MS" charset="0"/>
              </a:rPr>
              <a:t>figures of merit </a:t>
            </a:r>
            <a:r>
              <a:rPr lang="en-US" sz="2000" dirty="0">
                <a:solidFill>
                  <a:srgbClr val="000066"/>
                </a:solidFill>
                <a:latin typeface="Comic Sans MS" charset="0"/>
              </a:rPr>
              <a:t>(speed, density, power dissipation) are driving the evolution of CMOS technologies. What about analog performance?</a:t>
            </a:r>
            <a:endParaRPr lang="it-IT" sz="2000" dirty="0">
              <a:solidFill>
                <a:srgbClr val="000066"/>
              </a:solidFill>
              <a:latin typeface="Comic Sans MS" charset="0"/>
              <a:sym typeface="Symbol" charset="0"/>
            </a:endParaRPr>
          </a:p>
        </p:txBody>
      </p:sp>
      <p:pic>
        <p:nvPicPr>
          <p:cNvPr id="10" name="Immagine 20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4" y="1173698"/>
            <a:ext cx="2809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magine 21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998035"/>
            <a:ext cx="279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82"/>
          <p:cNvSpPr txBox="1">
            <a:spLocks noChangeArrowheads="1"/>
          </p:cNvSpPr>
          <p:nvPr/>
        </p:nvSpPr>
        <p:spPr bwMode="auto">
          <a:xfrm>
            <a:off x="672324" y="4181653"/>
            <a:ext cx="8335962" cy="928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chemeClr val="accent2"/>
              </a:buClr>
            </a:pPr>
            <a:r>
              <a:rPr lang="en-US" sz="2000" dirty="0">
                <a:latin typeface="Comic Sans MS" charset="0"/>
              </a:rPr>
              <a:t>For </a:t>
            </a:r>
            <a:r>
              <a:rPr lang="en-US" sz="2000" b="1" dirty="0">
                <a:solidFill>
                  <a:srgbClr val="FF0000"/>
                </a:solidFill>
                <a:latin typeface="Comic Sans MS" charset="0"/>
              </a:rPr>
              <a:t>analog applications</a:t>
            </a:r>
            <a:r>
              <a:rPr lang="en-US" sz="2000" dirty="0">
                <a:latin typeface="Comic Sans MS" charset="0"/>
              </a:rPr>
              <a:t> in which </a:t>
            </a:r>
            <a:r>
              <a:rPr lang="en-US" sz="2000" b="1" dirty="0">
                <a:solidFill>
                  <a:srgbClr val="FF0000"/>
                </a:solidFill>
                <a:latin typeface="Comic Sans MS" charset="0"/>
              </a:rPr>
              <a:t>speed and density </a:t>
            </a:r>
            <a:r>
              <a:rPr lang="en-US" sz="2000" dirty="0">
                <a:latin typeface="Comic Sans MS" charset="0"/>
              </a:rPr>
              <a:t>are important, scaling can be in principle beneficial, but what about critical performance parameters such as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noise, gain, </a:t>
            </a:r>
            <a:r>
              <a:rPr lang="en-US" sz="2000" b="1" dirty="0">
                <a:solidFill>
                  <a:srgbClr val="FF0000"/>
                </a:solidFill>
                <a:latin typeface="Comic Sans MS" charset="0"/>
              </a:rPr>
              <a:t>radiation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hardness…</a:t>
            </a:r>
            <a:r>
              <a:rPr lang="en-US" sz="2000" dirty="0" smtClean="0">
                <a:solidFill>
                  <a:srgbClr val="FF0000"/>
                </a:solidFill>
                <a:latin typeface="Comic Sans MS" charset="0"/>
              </a:rPr>
              <a:t>?</a:t>
            </a:r>
            <a:endParaRPr lang="en-US" sz="2000" dirty="0">
              <a:solidFill>
                <a:srgbClr val="FF0000"/>
              </a:solidFill>
              <a:latin typeface="Comic Sans MS" charset="0"/>
            </a:endParaRPr>
          </a:p>
        </p:txBody>
      </p:sp>
      <p:pic>
        <p:nvPicPr>
          <p:cNvPr id="13" name="Immagine 20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03" y="4214990"/>
            <a:ext cx="2809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611188" y="5420725"/>
            <a:ext cx="8335962" cy="101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2000" dirty="0" smtClean="0">
                <a:solidFill>
                  <a:srgbClr val="000066"/>
                </a:solidFill>
                <a:latin typeface="Comic Sans MS" charset="0"/>
              </a:rPr>
              <a:t>This talk will focus on the design of the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</a:rPr>
              <a:t>analog section of the readout chips for the innermost layers of the pixel detectors for the phase-II upgrade</a:t>
            </a:r>
            <a:r>
              <a:rPr lang="en-US" sz="2000" dirty="0" smtClean="0">
                <a:solidFill>
                  <a:srgbClr val="000066"/>
                </a:solidFill>
                <a:latin typeface="Comic Sans MS" charset="0"/>
              </a:rPr>
              <a:t> of ATLAS and CMS at LHC</a:t>
            </a:r>
            <a:endParaRPr lang="it-IT" sz="2000" dirty="0">
              <a:solidFill>
                <a:srgbClr val="000066"/>
              </a:solidFill>
              <a:latin typeface="Comic Sans MS" charset="0"/>
              <a:sym typeface="Symbol" charset="0"/>
            </a:endParaRPr>
          </a:p>
        </p:txBody>
      </p:sp>
      <p:pic>
        <p:nvPicPr>
          <p:cNvPr id="15" name="Immagine 19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9" y="5454061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299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7000" y="25400"/>
            <a:ext cx="8928100" cy="939800"/>
          </a:xfrm>
        </p:spPr>
        <p:txBody>
          <a:bodyPr/>
          <a:lstStyle/>
          <a:p>
            <a:r>
              <a:rPr lang="it-IT" sz="2800" dirty="0" err="1" smtClean="0"/>
              <a:t>Analog</a:t>
            </a:r>
            <a:r>
              <a:rPr lang="it-IT" sz="2800" dirty="0" smtClean="0"/>
              <a:t> </a:t>
            </a:r>
            <a:r>
              <a:rPr lang="it-IT" sz="2800" dirty="0" err="1" smtClean="0"/>
              <a:t>channel</a:t>
            </a:r>
            <a:r>
              <a:rPr lang="it-IT" sz="2800" dirty="0" smtClean="0"/>
              <a:t> in the pixel </a:t>
            </a:r>
            <a:r>
              <a:rPr lang="it-IT" sz="2800" dirty="0" err="1" smtClean="0"/>
              <a:t>readout</a:t>
            </a:r>
            <a:r>
              <a:rPr lang="it-IT" sz="2800" dirty="0" smtClean="0"/>
              <a:t> </a:t>
            </a:r>
            <a:r>
              <a:rPr lang="it-IT" sz="2800" dirty="0" err="1" smtClean="0"/>
              <a:t>cell</a:t>
            </a:r>
            <a:r>
              <a:rPr lang="it-IT" sz="2800" dirty="0" smtClean="0"/>
              <a:t>: </a:t>
            </a:r>
            <a:r>
              <a:rPr lang="it-IT" sz="2800" dirty="0" err="1" smtClean="0"/>
              <a:t>asynchronous</a:t>
            </a:r>
            <a:r>
              <a:rPr lang="it-IT" sz="2800" dirty="0" smtClean="0"/>
              <a:t> or </a:t>
            </a:r>
            <a:r>
              <a:rPr lang="it-IT" sz="2800" dirty="0" err="1" smtClean="0"/>
              <a:t>synchronous</a:t>
            </a:r>
            <a:r>
              <a:rPr lang="it-IT" sz="2800" dirty="0" smtClean="0"/>
              <a:t>?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4991100"/>
            <a:ext cx="9144000" cy="1905000"/>
          </a:xfrm>
          <a:solidFill>
            <a:srgbClr val="FFFFFF"/>
          </a:solidFill>
        </p:spPr>
        <p:txBody>
          <a:bodyPr/>
          <a:lstStyle/>
          <a:p>
            <a:r>
              <a:rPr lang="it-IT" sz="1800" dirty="0" smtClean="0"/>
              <a:t>In an </a:t>
            </a:r>
            <a:r>
              <a:rPr lang="it-IT" sz="1800" dirty="0" err="1" smtClean="0"/>
              <a:t>advanced</a:t>
            </a:r>
            <a:r>
              <a:rPr lang="it-IT" sz="1800" dirty="0" smtClean="0"/>
              <a:t> CMOS </a:t>
            </a:r>
            <a:r>
              <a:rPr lang="it-IT" sz="1800" dirty="0" err="1" smtClean="0"/>
              <a:t>process</a:t>
            </a:r>
            <a:r>
              <a:rPr lang="it-IT" sz="1800" dirty="0" smtClean="0"/>
              <a:t>, </a:t>
            </a:r>
            <a:r>
              <a:rPr lang="it-IT" sz="1800" dirty="0" smtClean="0">
                <a:solidFill>
                  <a:srgbClr val="FF0000"/>
                </a:solidFill>
              </a:rPr>
              <a:t>a </a:t>
            </a:r>
            <a:r>
              <a:rPr lang="it-IT" sz="1800" dirty="0" err="1" smtClean="0">
                <a:solidFill>
                  <a:srgbClr val="FF0000"/>
                </a:solidFill>
              </a:rPr>
              <a:t>synchronous</a:t>
            </a:r>
            <a:r>
              <a:rPr lang="it-IT" sz="1800" dirty="0" smtClean="0">
                <a:solidFill>
                  <a:srgbClr val="FF0000"/>
                </a:solidFill>
              </a:rPr>
              <a:t> </a:t>
            </a:r>
            <a:r>
              <a:rPr lang="it-IT" sz="1800" dirty="0" err="1" smtClean="0">
                <a:solidFill>
                  <a:srgbClr val="FF0000"/>
                </a:solidFill>
              </a:rPr>
              <a:t>architecture</a:t>
            </a:r>
            <a:r>
              <a:rPr lang="it-IT" sz="1800" dirty="0" smtClean="0">
                <a:solidFill>
                  <a:srgbClr val="FF0000"/>
                </a:solidFill>
              </a:rPr>
              <a:t> </a:t>
            </a:r>
            <a:r>
              <a:rPr lang="it-IT" sz="1800" dirty="0" err="1" smtClean="0"/>
              <a:t>may</a:t>
            </a:r>
            <a:r>
              <a:rPr lang="it-IT" sz="1800" dirty="0" smtClean="0"/>
              <a:t> be a </a:t>
            </a:r>
            <a:r>
              <a:rPr lang="it-IT" sz="1800" dirty="0" err="1" smtClean="0"/>
              <a:t>good</a:t>
            </a:r>
            <a:r>
              <a:rPr lang="it-IT" sz="1800" dirty="0" smtClean="0"/>
              <a:t> alternative, with self-</a:t>
            </a:r>
            <a:r>
              <a:rPr lang="it-IT" sz="1800" dirty="0" err="1" smtClean="0"/>
              <a:t>calibration</a:t>
            </a:r>
            <a:r>
              <a:rPr lang="it-IT" sz="1800" dirty="0" smtClean="0"/>
              <a:t> and discrete-time </a:t>
            </a:r>
            <a:r>
              <a:rPr lang="it-IT" sz="1800" dirty="0" err="1" smtClean="0"/>
              <a:t>signal</a:t>
            </a:r>
            <a:r>
              <a:rPr lang="it-IT" sz="1800" dirty="0" smtClean="0"/>
              <a:t> processing </a:t>
            </a:r>
            <a:r>
              <a:rPr lang="it-IT" sz="1800" dirty="0" err="1" smtClean="0"/>
              <a:t>features</a:t>
            </a:r>
            <a:r>
              <a:rPr lang="it-IT" sz="1800" dirty="0" smtClean="0"/>
              <a:t> (</a:t>
            </a:r>
            <a:r>
              <a:rPr lang="it-IT" sz="1800" dirty="0" err="1" smtClean="0"/>
              <a:t>correlated</a:t>
            </a:r>
            <a:r>
              <a:rPr lang="it-IT" sz="1800" dirty="0" smtClean="0"/>
              <a:t> double </a:t>
            </a:r>
            <a:r>
              <a:rPr lang="it-IT" sz="1800" dirty="0" err="1" smtClean="0"/>
              <a:t>sampling</a:t>
            </a:r>
            <a:r>
              <a:rPr lang="it-IT" sz="1800" dirty="0" smtClean="0"/>
              <a:t>, </a:t>
            </a:r>
            <a:r>
              <a:rPr lang="it-IT" sz="1800" dirty="0" err="1" smtClean="0"/>
              <a:t>autozeroing</a:t>
            </a:r>
            <a:r>
              <a:rPr lang="it-IT" sz="1800" dirty="0" smtClean="0"/>
              <a:t>) </a:t>
            </a:r>
            <a:r>
              <a:rPr lang="it-IT" sz="1800" dirty="0" err="1" smtClean="0"/>
              <a:t>clocked</a:t>
            </a:r>
            <a:r>
              <a:rPr lang="it-IT" sz="1800" dirty="0" smtClean="0"/>
              <a:t> by the </a:t>
            </a:r>
            <a:r>
              <a:rPr lang="it-IT" sz="1800" dirty="0" err="1" smtClean="0"/>
              <a:t>bunch-crossing</a:t>
            </a:r>
            <a:r>
              <a:rPr lang="it-IT" sz="1800" dirty="0" smtClean="0"/>
              <a:t> </a:t>
            </a:r>
            <a:r>
              <a:rPr lang="it-IT" sz="1800" dirty="0" err="1" smtClean="0"/>
              <a:t>cadence</a:t>
            </a:r>
            <a:endParaRPr lang="it-IT" sz="1800" dirty="0" smtClean="0"/>
          </a:p>
          <a:p>
            <a:endParaRPr lang="it-IT" sz="1800" b="1" dirty="0">
              <a:solidFill>
                <a:srgbClr val="FF0000"/>
              </a:solidFill>
            </a:endParaRPr>
          </a:p>
          <a:p>
            <a:r>
              <a:rPr lang="it-IT" sz="1800" b="1" dirty="0" smtClean="0">
                <a:solidFill>
                  <a:srgbClr val="FF0000"/>
                </a:solidFill>
              </a:rPr>
              <a:t>Diverse </a:t>
            </a:r>
            <a:r>
              <a:rPr lang="it-IT" sz="1800" b="1" dirty="0" err="1" smtClean="0">
                <a:solidFill>
                  <a:srgbClr val="FF0000"/>
                </a:solidFill>
              </a:rPr>
              <a:t>options</a:t>
            </a:r>
            <a:r>
              <a:rPr lang="it-IT" sz="1800" b="1" dirty="0" smtClean="0">
                <a:solidFill>
                  <a:srgbClr val="FF0000"/>
                </a:solidFill>
              </a:rPr>
              <a:t> are </a:t>
            </a:r>
            <a:r>
              <a:rPr lang="it-IT" sz="1800" b="1" dirty="0" err="1" smtClean="0">
                <a:solidFill>
                  <a:srgbClr val="FF0000"/>
                </a:solidFill>
              </a:rPr>
              <a:t>being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explored</a:t>
            </a:r>
            <a:r>
              <a:rPr lang="it-IT" sz="1800" b="1" dirty="0" smtClean="0">
                <a:solidFill>
                  <a:srgbClr val="FF0000"/>
                </a:solidFill>
              </a:rPr>
              <a:t>, with </a:t>
            </a:r>
            <a:r>
              <a:rPr lang="it-IT" sz="1800" b="1" dirty="0" err="1" smtClean="0">
                <a:solidFill>
                  <a:srgbClr val="FF0000"/>
                </a:solidFill>
              </a:rPr>
              <a:t>interesting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alternatives</a:t>
            </a:r>
            <a:r>
              <a:rPr lang="it-IT" sz="1800" b="1" dirty="0" smtClean="0">
                <a:solidFill>
                  <a:srgbClr val="FF0000"/>
                </a:solidFill>
              </a:rPr>
              <a:t> to </a:t>
            </a:r>
            <a:r>
              <a:rPr lang="it-IT" sz="1800" b="1" dirty="0" err="1" smtClean="0">
                <a:solidFill>
                  <a:srgbClr val="FF0000"/>
                </a:solidFill>
              </a:rPr>
              <a:t>classical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analog</a:t>
            </a:r>
            <a:r>
              <a:rPr lang="it-IT" sz="1800" b="1" dirty="0" smtClean="0">
                <a:solidFill>
                  <a:srgbClr val="FF0000"/>
                </a:solidFill>
              </a:rPr>
              <a:t> pixel </a:t>
            </a:r>
            <a:r>
              <a:rPr lang="it-IT" sz="1800" b="1" dirty="0" err="1" smtClean="0">
                <a:solidFill>
                  <a:srgbClr val="FF0000"/>
                </a:solidFill>
              </a:rPr>
              <a:t>cell</a:t>
            </a:r>
            <a:r>
              <a:rPr lang="it-IT" sz="1800" b="1" dirty="0" smtClean="0">
                <a:solidFill>
                  <a:srgbClr val="FF0000"/>
                </a:solidFill>
              </a:rPr>
              <a:t> </a:t>
            </a:r>
            <a:r>
              <a:rPr lang="it-IT" sz="1800" b="1" dirty="0" err="1" smtClean="0">
                <a:solidFill>
                  <a:srgbClr val="FF0000"/>
                </a:solidFill>
              </a:rPr>
              <a:t>schemes</a:t>
            </a:r>
            <a:endParaRPr lang="it-IT" sz="1800" b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7968" y="1943100"/>
            <a:ext cx="5463332" cy="288290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0" y="965200"/>
            <a:ext cx="3810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r>
              <a:rPr lang="it-IT" sz="1800" dirty="0" smtClean="0"/>
              <a:t>The </a:t>
            </a:r>
            <a:r>
              <a:rPr lang="it-IT" sz="1800" dirty="0" err="1" smtClean="0"/>
              <a:t>classical</a:t>
            </a:r>
            <a:r>
              <a:rPr lang="it-IT" sz="1800" dirty="0" smtClean="0"/>
              <a:t> </a:t>
            </a:r>
            <a:r>
              <a:rPr lang="it-IT" sz="1800" dirty="0" err="1" smtClean="0">
                <a:solidFill>
                  <a:srgbClr val="FF0000"/>
                </a:solidFill>
              </a:rPr>
              <a:t>continuous</a:t>
            </a:r>
            <a:r>
              <a:rPr lang="it-IT" sz="1800" dirty="0" smtClean="0">
                <a:solidFill>
                  <a:srgbClr val="FF0000"/>
                </a:solidFill>
              </a:rPr>
              <a:t>-time </a:t>
            </a:r>
            <a:r>
              <a:rPr lang="it-IT" sz="1800" dirty="0" err="1" smtClean="0">
                <a:solidFill>
                  <a:srgbClr val="FF0000"/>
                </a:solidFill>
              </a:rPr>
              <a:t>analog</a:t>
            </a:r>
            <a:r>
              <a:rPr lang="it-IT" sz="1800" dirty="0" smtClean="0">
                <a:solidFill>
                  <a:srgbClr val="FF0000"/>
                </a:solidFill>
              </a:rPr>
              <a:t> processing </a:t>
            </a:r>
            <a:r>
              <a:rPr lang="it-IT" sz="1800" dirty="0" err="1" smtClean="0">
                <a:solidFill>
                  <a:srgbClr val="FF0000"/>
                </a:solidFill>
              </a:rPr>
              <a:t>channel</a:t>
            </a:r>
            <a:r>
              <a:rPr lang="it-IT" sz="1800" dirty="0" smtClean="0">
                <a:solidFill>
                  <a:srgbClr val="FF0000"/>
                </a:solidFill>
              </a:rPr>
              <a:t> </a:t>
            </a:r>
            <a:r>
              <a:rPr lang="it-IT" sz="1800" dirty="0" err="1" smtClean="0"/>
              <a:t>is</a:t>
            </a:r>
            <a:r>
              <a:rPr lang="it-IT" sz="1800" dirty="0" smtClean="0"/>
              <a:t> a </a:t>
            </a:r>
            <a:r>
              <a:rPr lang="it-IT" sz="1800" dirty="0" err="1" smtClean="0"/>
              <a:t>well-established</a:t>
            </a:r>
            <a:r>
              <a:rPr lang="it-IT" sz="1800" dirty="0" smtClean="0"/>
              <a:t> </a:t>
            </a:r>
            <a:r>
              <a:rPr lang="it-IT" sz="1800" dirty="0" err="1" smtClean="0"/>
              <a:t>solution</a:t>
            </a:r>
            <a:r>
              <a:rPr lang="it-IT" sz="1800" dirty="0" smtClean="0"/>
              <a:t> for pixel </a:t>
            </a:r>
            <a:r>
              <a:rPr lang="it-IT" sz="1800" dirty="0" err="1" smtClean="0"/>
              <a:t>sensors</a:t>
            </a:r>
            <a:r>
              <a:rPr lang="it-IT" sz="1800" dirty="0" smtClean="0"/>
              <a:t> in high-</a:t>
            </a:r>
            <a:r>
              <a:rPr lang="it-IT" sz="1800" dirty="0" err="1" smtClean="0"/>
              <a:t>energy</a:t>
            </a:r>
            <a:r>
              <a:rPr lang="it-IT" sz="1800" dirty="0" smtClean="0"/>
              <a:t> </a:t>
            </a:r>
            <a:r>
              <a:rPr lang="it-IT" sz="1800" dirty="0" err="1" smtClean="0"/>
              <a:t>physics</a:t>
            </a:r>
            <a:endParaRPr lang="it-IT" sz="1800" dirty="0" smtClean="0"/>
          </a:p>
          <a:p>
            <a:endParaRPr lang="it-IT" sz="1000" dirty="0" smtClean="0"/>
          </a:p>
          <a:p>
            <a:r>
              <a:rPr lang="it-IT" sz="1800" dirty="0" smtClean="0"/>
              <a:t>To reduce </a:t>
            </a:r>
            <a:r>
              <a:rPr lang="it-IT" sz="1800" dirty="0" err="1" smtClean="0"/>
              <a:t>power</a:t>
            </a:r>
            <a:r>
              <a:rPr lang="it-IT" sz="1800" dirty="0" smtClean="0"/>
              <a:t> (and area), </a:t>
            </a:r>
            <a:r>
              <a:rPr lang="it-IT" sz="1800" dirty="0" err="1" smtClean="0"/>
              <a:t>this</a:t>
            </a:r>
            <a:r>
              <a:rPr lang="it-IT" sz="1800" dirty="0" smtClean="0"/>
              <a:t> </a:t>
            </a:r>
            <a:r>
              <a:rPr lang="it-IT" sz="1800" dirty="0" err="1" smtClean="0"/>
              <a:t>channel</a:t>
            </a:r>
            <a:r>
              <a:rPr lang="it-IT" sz="1800" dirty="0" smtClean="0"/>
              <a:t> </a:t>
            </a:r>
            <a:r>
              <a:rPr lang="it-IT" sz="1800" dirty="0" err="1" smtClean="0"/>
              <a:t>includes</a:t>
            </a:r>
            <a:r>
              <a:rPr lang="it-IT" sz="1800" dirty="0" smtClean="0"/>
              <a:t> just </a:t>
            </a:r>
            <a:r>
              <a:rPr lang="it-IT" sz="1800" dirty="0" err="1" smtClean="0"/>
              <a:t>two</a:t>
            </a:r>
            <a:r>
              <a:rPr lang="it-IT" sz="1800" dirty="0" smtClean="0"/>
              <a:t> </a:t>
            </a:r>
            <a:r>
              <a:rPr lang="it-IT" sz="1800" dirty="0" err="1" smtClean="0"/>
              <a:t>stages</a:t>
            </a:r>
            <a:r>
              <a:rPr lang="it-IT" sz="1800" dirty="0" smtClean="0"/>
              <a:t> (</a:t>
            </a:r>
            <a:r>
              <a:rPr lang="it-IT" sz="1800" dirty="0" err="1" smtClean="0"/>
              <a:t>charge</a:t>
            </a:r>
            <a:r>
              <a:rPr lang="it-IT" sz="1800" dirty="0" smtClean="0"/>
              <a:t>-sensitive </a:t>
            </a:r>
            <a:r>
              <a:rPr lang="it-IT" sz="1800" dirty="0" err="1" smtClean="0"/>
              <a:t>preamplifier</a:t>
            </a:r>
            <a:r>
              <a:rPr lang="it-IT" sz="1800" dirty="0" smtClean="0"/>
              <a:t> +  </a:t>
            </a:r>
            <a:r>
              <a:rPr lang="it-IT" sz="1800" dirty="0" err="1" smtClean="0"/>
              <a:t>asynchronous</a:t>
            </a:r>
            <a:r>
              <a:rPr lang="it-IT" sz="1800" dirty="0" smtClean="0"/>
              <a:t> </a:t>
            </a:r>
            <a:r>
              <a:rPr lang="it-IT" sz="1800" dirty="0" err="1" smtClean="0"/>
              <a:t>comparator</a:t>
            </a:r>
            <a:r>
              <a:rPr lang="it-IT" sz="1800" dirty="0" smtClean="0"/>
              <a:t>), and A/D </a:t>
            </a:r>
            <a:r>
              <a:rPr lang="it-IT" sz="1800" dirty="0" err="1" smtClean="0"/>
              <a:t>conversion</a:t>
            </a:r>
            <a:r>
              <a:rPr lang="it-IT" sz="1800" dirty="0" smtClean="0"/>
              <a:t> </a:t>
            </a:r>
            <a:r>
              <a:rPr lang="it-IT" sz="1800" dirty="0" err="1" smtClean="0"/>
              <a:t>may</a:t>
            </a:r>
            <a:r>
              <a:rPr lang="it-IT" sz="1800" dirty="0" smtClean="0"/>
              <a:t> be </a:t>
            </a:r>
            <a:r>
              <a:rPr lang="it-IT" sz="1800" dirty="0" err="1" smtClean="0"/>
              <a:t>based</a:t>
            </a:r>
            <a:r>
              <a:rPr lang="it-IT" sz="1800" dirty="0" smtClean="0"/>
              <a:t> on a time-over </a:t>
            </a:r>
            <a:r>
              <a:rPr lang="it-IT" sz="1800" dirty="0" err="1" smtClean="0"/>
              <a:t>threshold</a:t>
            </a:r>
            <a:r>
              <a:rPr lang="it-IT" sz="1800" dirty="0" smtClean="0"/>
              <a:t> </a:t>
            </a:r>
            <a:r>
              <a:rPr lang="it-IT" sz="1800" dirty="0" err="1" smtClean="0"/>
              <a:t>measurement</a:t>
            </a:r>
            <a:r>
              <a:rPr lang="it-IT" sz="1800" b="1" dirty="0" smtClean="0">
                <a:solidFill>
                  <a:srgbClr val="3366FF"/>
                </a:solidFill>
              </a:rPr>
              <a:t>.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775200" y="996950"/>
            <a:ext cx="4381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/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LBNL design</a:t>
            </a:r>
            <a:r>
              <a:rPr lang="en-US" sz="1800" b="1" i="0" u="none" dirty="0" smtClean="0">
                <a:solidFill>
                  <a:srgbClr val="FF0000"/>
                </a:solidFill>
                <a:latin typeface="+mn-lt"/>
                <a:cs typeface="Comic Sans MS" charset="0"/>
              </a:rPr>
              <a:t>, </a:t>
            </a:r>
            <a:r>
              <a:rPr lang="it-IT" sz="1800" i="0" u="none" dirty="0" smtClean="0">
                <a:solidFill>
                  <a:srgbClr val="FF0000"/>
                </a:solidFill>
                <a:latin typeface="+mn-lt"/>
              </a:rPr>
              <a:t>2-stage </a:t>
            </a:r>
            <a:r>
              <a:rPr lang="it-IT" sz="1800" i="0" u="none" dirty="0" err="1" smtClean="0">
                <a:solidFill>
                  <a:srgbClr val="FF0000"/>
                </a:solidFill>
                <a:latin typeface="+mn-lt"/>
              </a:rPr>
              <a:t>continuous</a:t>
            </a:r>
            <a:r>
              <a:rPr lang="it-IT" sz="1800" i="0" u="none" dirty="0" smtClean="0">
                <a:solidFill>
                  <a:srgbClr val="FF0000"/>
                </a:solidFill>
                <a:latin typeface="+mn-lt"/>
              </a:rPr>
              <a:t>-time </a:t>
            </a:r>
            <a:r>
              <a:rPr lang="it-IT" sz="1800" i="0" u="none" dirty="0" err="1" smtClean="0">
                <a:solidFill>
                  <a:srgbClr val="FF0000"/>
                </a:solidFill>
                <a:latin typeface="+mn-lt"/>
              </a:rPr>
              <a:t>comparator</a:t>
            </a:r>
            <a:r>
              <a:rPr lang="it-IT" sz="18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1800" i="0" u="none" dirty="0">
                <a:solidFill>
                  <a:srgbClr val="FF0000"/>
                </a:solidFill>
                <a:latin typeface="+mn-lt"/>
              </a:rPr>
              <a:t>(PA input </a:t>
            </a:r>
            <a:r>
              <a:rPr lang="it-IT" sz="1800" i="0" u="none" dirty="0" err="1">
                <a:solidFill>
                  <a:srgbClr val="FF0000"/>
                </a:solidFill>
                <a:latin typeface="+mn-lt"/>
              </a:rPr>
              <a:t>used</a:t>
            </a:r>
            <a:r>
              <a:rPr lang="it-IT" sz="18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1800" i="0" u="none" dirty="0" err="1">
                <a:solidFill>
                  <a:srgbClr val="FF0000"/>
                </a:solidFill>
                <a:latin typeface="+mn-lt"/>
              </a:rPr>
              <a:t>as</a:t>
            </a:r>
            <a:r>
              <a:rPr lang="it-IT" sz="18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1800" i="0" u="none" dirty="0" err="1">
                <a:solidFill>
                  <a:srgbClr val="FF0000"/>
                </a:solidFill>
                <a:latin typeface="+mn-lt"/>
              </a:rPr>
              <a:t>reference</a:t>
            </a:r>
            <a:r>
              <a:rPr lang="it-IT" sz="1800" i="0" u="none" dirty="0">
                <a:solidFill>
                  <a:srgbClr val="FF0000"/>
                </a:solidFill>
                <a:latin typeface="+mn-lt"/>
              </a:rPr>
              <a:t> in 1° </a:t>
            </a:r>
            <a:r>
              <a:rPr lang="it-IT" sz="1800" i="0" u="none" dirty="0" smtClean="0">
                <a:solidFill>
                  <a:srgbClr val="FF0000"/>
                </a:solidFill>
                <a:latin typeface="+mn-lt"/>
              </a:rPr>
              <a:t>stage)</a:t>
            </a:r>
            <a:endParaRPr lang="it-IT" sz="1800" i="0" u="none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48311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7900" y="0"/>
            <a:ext cx="7239000" cy="635000"/>
          </a:xfrm>
        </p:spPr>
        <p:txBody>
          <a:bodyPr/>
          <a:lstStyle/>
          <a:p>
            <a:r>
              <a:rPr lang="it-IT" dirty="0" err="1" smtClean="0"/>
              <a:t>Discriminators</a:t>
            </a:r>
            <a:r>
              <a:rPr lang="it-IT" dirty="0" smtClean="0"/>
              <a:t>: </a:t>
            </a:r>
            <a:r>
              <a:rPr lang="it-IT" dirty="0" err="1" smtClean="0"/>
              <a:t>asynchronous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21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-50800" y="1560513"/>
            <a:ext cx="7650163" cy="3754437"/>
            <a:chOff x="-19210" y="908050"/>
            <a:chExt cx="7650530" cy="3754438"/>
          </a:xfrm>
        </p:grpSpPr>
        <p:pic>
          <p:nvPicPr>
            <p:cNvPr id="7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663" y="908050"/>
              <a:ext cx="7140575" cy="3754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4"/>
            <p:cNvSpPr txBox="1">
              <a:spLocks noChangeArrowheads="1"/>
            </p:cNvSpPr>
            <p:nvPr/>
          </p:nvSpPr>
          <p:spPr bwMode="auto">
            <a:xfrm>
              <a:off x="742827" y="2840038"/>
              <a:ext cx="612804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n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1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512801" y="2838451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n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2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380859" y="1962150"/>
              <a:ext cx="612804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p1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1803327" y="1978025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p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2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379272" y="1239837"/>
              <a:ext cx="611216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p3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1800152" y="1255712"/>
              <a:ext cx="612804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p4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4" name="Text Box 14"/>
            <p:cNvSpPr txBox="1">
              <a:spLocks noChangeArrowheads="1"/>
            </p:cNvSpPr>
            <p:nvPr/>
          </p:nvSpPr>
          <p:spPr bwMode="auto">
            <a:xfrm>
              <a:off x="2524087" y="3590926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1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520912" y="2936876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2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2520912" y="1993900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3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2519325" y="1338262"/>
              <a:ext cx="612804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4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4272009" y="3297238"/>
              <a:ext cx="612804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5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19" name="Text Box 14"/>
            <p:cNvSpPr txBox="1">
              <a:spLocks noChangeArrowheads="1"/>
            </p:cNvSpPr>
            <p:nvPr/>
          </p:nvSpPr>
          <p:spPr bwMode="auto">
            <a:xfrm>
              <a:off x="4270421" y="1768475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6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1303241" y="3606801"/>
              <a:ext cx="612804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M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t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2035114" y="3122613"/>
              <a:ext cx="839828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V</a:t>
              </a:r>
              <a:r>
                <a:rPr lang="en-US" i="0" u="none" baseline="-25000" dirty="0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TH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22" name="Text Box 14"/>
            <p:cNvSpPr txBox="1">
              <a:spLocks noChangeArrowheads="1"/>
            </p:cNvSpPr>
            <p:nvPr/>
          </p:nvSpPr>
          <p:spPr bwMode="auto">
            <a:xfrm>
              <a:off x="-19210" y="3070226"/>
              <a:ext cx="83982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V</a:t>
              </a:r>
              <a:r>
                <a:rPr lang="en-US" i="0" u="none" baseline="-250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out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6791492" y="2759075"/>
              <a:ext cx="83982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 eaLnBrk="0" hangingPunct="0"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1600" i="1" u="sng">
                  <a:solidFill>
                    <a:schemeClr val="bg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US" i="0" u="none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V</a:t>
              </a:r>
              <a:r>
                <a:rPr lang="en-US" i="0" u="none" baseline="-250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charset="0"/>
                  <a:sym typeface="Symbol" charset="0"/>
                </a:rPr>
                <a:t>out,dis</a:t>
              </a:r>
              <a:endParaRPr lang="en-US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sym typeface="Symbol" charset="0"/>
              </a:endParaRPr>
            </a:p>
          </p:txBody>
        </p:sp>
      </p:grp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5111750" y="1724025"/>
            <a:ext cx="4070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Based on a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transimpedance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amplifier providing a low impedance path for fast switching</a:t>
            </a:r>
          </a:p>
        </p:txBody>
      </p:sp>
      <p:pic>
        <p:nvPicPr>
          <p:cNvPr id="25" name="Picture 1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813" y="1819275"/>
            <a:ext cx="174625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 Box 6"/>
          <p:cNvSpPr txBox="1">
            <a:spLocks noChangeArrowheads="1"/>
          </p:cNvSpPr>
          <p:nvPr/>
        </p:nvSpPr>
        <p:spPr bwMode="auto">
          <a:xfrm>
            <a:off x="5121275" y="3843338"/>
            <a:ext cx="4070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Tail current source made with a native transistor</a:t>
            </a:r>
          </a:p>
        </p:txBody>
      </p:sp>
      <p:pic>
        <p:nvPicPr>
          <p:cNvPr id="27" name="Picture 1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338" y="3938588"/>
            <a:ext cx="174625" cy="15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 Box 6"/>
          <p:cNvSpPr txBox="1">
            <a:spLocks noChangeArrowheads="1"/>
          </p:cNvSpPr>
          <p:nvPr/>
        </p:nvSpPr>
        <p:spPr bwMode="auto">
          <a:xfrm>
            <a:off x="5130800" y="4676775"/>
            <a:ext cx="4070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Power dissipation: ~1.1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uW</a:t>
            </a:r>
            <a:endParaRPr lang="en-US" sz="1800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cs typeface="Comic Sans MS" charset="0"/>
            </a:endParaRPr>
          </a:p>
        </p:txBody>
      </p:sp>
      <p:pic>
        <p:nvPicPr>
          <p:cNvPr id="29" name="Picture 15" descr="bulle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863" y="4772025"/>
            <a:ext cx="174625" cy="15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 Box 6"/>
          <p:cNvSpPr txBox="1">
            <a:spLocks noChangeArrowheads="1"/>
          </p:cNvSpPr>
          <p:nvPr/>
        </p:nvSpPr>
        <p:spPr bwMode="auto">
          <a:xfrm>
            <a:off x="133350" y="708025"/>
            <a:ext cx="8870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Based on a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transimpedance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amplifier providing a low impedance path for fast switching</a:t>
            </a:r>
          </a:p>
        </p:txBody>
      </p:sp>
      <p:sp>
        <p:nvSpPr>
          <p:cNvPr id="3" name="Rettangolo 2"/>
          <p:cNvSpPr/>
          <p:nvPr/>
        </p:nvSpPr>
        <p:spPr>
          <a:xfrm>
            <a:off x="381000" y="5460712"/>
            <a:ext cx="4089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800" b="1" dirty="0" smtClean="0">
                <a:solidFill>
                  <a:srgbClr val="FF0000"/>
                </a:solidFill>
              </a:rPr>
              <a:t>INFN-Pavia design</a:t>
            </a:r>
            <a:endParaRPr lang="it-IT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018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22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2"/>
          <a:srcRect l="54391" t="18422" r="-54391" b="-20726"/>
          <a:stretch/>
        </p:blipFill>
        <p:spPr>
          <a:xfrm>
            <a:off x="334500" y="3852000"/>
            <a:ext cx="5889986" cy="31968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078" y="3322376"/>
            <a:ext cx="2438822" cy="2403231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199" y="855134"/>
            <a:ext cx="4876801" cy="3183467"/>
          </a:xfrm>
          <a:prstGeom prst="rect">
            <a:avLst/>
          </a:prstGeom>
        </p:spPr>
      </p:pic>
      <p:sp>
        <p:nvSpPr>
          <p:cNvPr id="10" name="Rectangle 71"/>
          <p:cNvSpPr>
            <a:spLocks noChangeArrowheads="1"/>
          </p:cNvSpPr>
          <p:nvPr/>
        </p:nvSpPr>
        <p:spPr bwMode="auto">
          <a:xfrm>
            <a:off x="50800" y="1079502"/>
            <a:ext cx="4673600" cy="271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Nonidealities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of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nanoscale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CMOS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transistors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may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be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addressed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by appropriate design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techniques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.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This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includes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the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digital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calibration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of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analog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circuits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. In an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analog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front-end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channel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, the discriminator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threshold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may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be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finely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adjusted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by a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local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digital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-to-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analog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converter</a:t>
            </a:r>
            <a:r>
              <a:rPr lang="it-IT" sz="2000" dirty="0" smtClean="0">
                <a:solidFill>
                  <a:srgbClr val="000000"/>
                </a:solidFill>
                <a:latin typeface="Comic Sans MS"/>
                <a:cs typeface="Comic Sans MS"/>
              </a:rPr>
              <a:t> (DAC).</a:t>
            </a:r>
            <a:endParaRPr lang="it-IT" sz="20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1" name="Text Box 101"/>
          <p:cNvSpPr txBox="1">
            <a:spLocks noChangeArrowheads="1"/>
          </p:cNvSpPr>
          <p:nvPr/>
        </p:nvSpPr>
        <p:spPr bwMode="auto">
          <a:xfrm>
            <a:off x="812800" y="0"/>
            <a:ext cx="7594600" cy="98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70000"/>
              </a:spcBef>
              <a:spcAft>
                <a:spcPct val="70000"/>
              </a:spcAft>
            </a:pPr>
            <a:r>
              <a:rPr lang="en-US" sz="3200" b="1" dirty="0" smtClean="0">
                <a:solidFill>
                  <a:srgbClr val="000066"/>
                </a:solidFill>
                <a:cs typeface="+mn-cs"/>
              </a:rPr>
              <a:t>Digital calibration of the discriminator threshold</a:t>
            </a:r>
            <a:endParaRPr lang="it-IT" sz="3200" b="1" dirty="0">
              <a:solidFill>
                <a:srgbClr val="000066"/>
              </a:solidFill>
              <a:cs typeface="+mn-cs"/>
              <a:sym typeface="Symbol" charset="0"/>
            </a:endParaRPr>
          </a:p>
        </p:txBody>
      </p:sp>
      <p:sp>
        <p:nvSpPr>
          <p:cNvPr id="12" name="Rectangle 71"/>
          <p:cNvSpPr>
            <a:spLocks noChangeArrowheads="1"/>
          </p:cNvSpPr>
          <p:nvPr/>
        </p:nvSpPr>
        <p:spPr bwMode="auto">
          <a:xfrm>
            <a:off x="5549900" y="4229099"/>
            <a:ext cx="3543300" cy="2311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it-IT" sz="18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INFN-Pavia design</a:t>
            </a:r>
          </a:p>
          <a:p>
            <a:endParaRPr lang="it-IT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Threshold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dispersion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:</a:t>
            </a:r>
          </a:p>
          <a:p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Before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correction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380 e </a:t>
            </a:r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rms</a:t>
            </a:r>
            <a:endParaRPr lang="it-IT" sz="1800" dirty="0" smtClean="0">
              <a:solidFill>
                <a:srgbClr val="000000"/>
              </a:solidFill>
              <a:latin typeface="Comic Sans MS"/>
              <a:cs typeface="Comic Sans MS"/>
            </a:endParaRPr>
          </a:p>
          <a:p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After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 DAC </a:t>
            </a:r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correction</a:t>
            </a:r>
            <a:r>
              <a:rPr lang="it-IT" sz="1800" dirty="0">
                <a:solidFill>
                  <a:srgbClr val="000000"/>
                </a:solidFill>
                <a:latin typeface="Comic Sans MS"/>
                <a:cs typeface="Comic Sans MS"/>
              </a:rPr>
              <a:t> </a:t>
            </a:r>
            <a:r>
              <a:rPr lang="it-IT" sz="1800" dirty="0" smtClean="0">
                <a:solidFill>
                  <a:srgbClr val="000000"/>
                </a:solidFill>
                <a:latin typeface="Comic Sans MS"/>
                <a:cs typeface="Comic Sans MS"/>
              </a:rPr>
              <a:t>35 e </a:t>
            </a:r>
            <a:r>
              <a:rPr lang="it-IT" sz="1800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rms</a:t>
            </a:r>
            <a:endParaRPr lang="it-IT" sz="1800" dirty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2006600" y="5913438"/>
            <a:ext cx="3167063" cy="92392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Local threshold setting through a 4-bit current steering DAC</a:t>
            </a:r>
          </a:p>
        </p:txBody>
      </p:sp>
    </p:spTree>
    <p:extLst>
      <p:ext uri="{BB962C8B-B14F-4D97-AF65-F5344CB8AC3E}">
        <p14:creationId xmlns:p14="http://schemas.microsoft.com/office/powerpoint/2010/main" val="9338903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913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977900" y="0"/>
            <a:ext cx="7239000" cy="635000"/>
          </a:xfrm>
        </p:spPr>
        <p:txBody>
          <a:bodyPr/>
          <a:lstStyle/>
          <a:p>
            <a:r>
              <a:rPr lang="it-IT" dirty="0" err="1" smtClean="0"/>
              <a:t>Synchronous</a:t>
            </a:r>
            <a:r>
              <a:rPr lang="it-IT" dirty="0" smtClean="0"/>
              <a:t> </a:t>
            </a:r>
            <a:r>
              <a:rPr lang="it-IT" dirty="0" err="1" smtClean="0"/>
              <a:t>discriminators</a:t>
            </a:r>
            <a:endParaRPr lang="it-IT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/>
          <a:srcRect l="4440" t="21043" r="2455" b="3637"/>
          <a:stretch/>
        </p:blipFill>
        <p:spPr>
          <a:xfrm>
            <a:off x="0" y="3438760"/>
            <a:ext cx="6216500" cy="3419240"/>
          </a:xfrm>
          <a:prstGeom prst="rect">
            <a:avLst/>
          </a:prstGeom>
        </p:spPr>
      </p:pic>
      <p:grpSp>
        <p:nvGrpSpPr>
          <p:cNvPr id="9" name="Gruppo 8"/>
          <p:cNvGrpSpPr/>
          <p:nvPr/>
        </p:nvGrpSpPr>
        <p:grpSpPr>
          <a:xfrm>
            <a:off x="2184400" y="698500"/>
            <a:ext cx="6972300" cy="3098800"/>
            <a:chOff x="3632200" y="2146300"/>
            <a:chExt cx="5511800" cy="2209800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2200" y="2146300"/>
              <a:ext cx="5511800" cy="2095500"/>
            </a:xfrm>
            <a:prstGeom prst="rect">
              <a:avLst/>
            </a:prstGeom>
          </p:spPr>
        </p:pic>
        <p:sp>
          <p:nvSpPr>
            <p:cNvPr id="11" name="Rettangolo 10"/>
            <p:cNvSpPr/>
            <p:nvPr/>
          </p:nvSpPr>
          <p:spPr bwMode="auto">
            <a:xfrm>
              <a:off x="7594600" y="4025900"/>
              <a:ext cx="1549400" cy="330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457200" marR="0" indent="0" algn="l" defTabSz="914400" rtl="0" eaLnBrk="0" fontAlgn="base" latinLnBrk="0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it-IT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8" name="Content Placeholder 6"/>
          <p:cNvSpPr>
            <a:spLocks noGrp="1"/>
          </p:cNvSpPr>
          <p:nvPr>
            <p:ph sz="half" idx="1"/>
          </p:nvPr>
        </p:nvSpPr>
        <p:spPr>
          <a:xfrm>
            <a:off x="7302500" y="698500"/>
            <a:ext cx="1841500" cy="7112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GB" sz="1800" b="1" dirty="0" smtClean="0">
                <a:solidFill>
                  <a:srgbClr val="FF0000"/>
                </a:solidFill>
              </a:rPr>
              <a:t>INFN-Torino design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822325"/>
            <a:ext cx="26543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Offset (and mismatch) cancellation based on comparator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autozero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(store offset on a capacitor, and then </a:t>
            </a:r>
            <a:r>
              <a:rPr lang="en-US" sz="1800" i="0" u="none" dirty="0" err="1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substract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it from signal</a:t>
            </a:r>
            <a:r>
              <a:rPr lang="en-US" sz="1800" i="0" u="none" dirty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 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+</a:t>
            </a:r>
            <a:r>
              <a:rPr lang="en-US" sz="1800" i="0" u="none" dirty="0" smtClean="0">
                <a:solidFill>
                  <a:schemeClr val="accent6">
                    <a:lumMod val="50000"/>
                  </a:schemeClr>
                </a:solidFill>
                <a:latin typeface="Comic Sans MS" charset="0"/>
                <a:cs typeface="Comic Sans MS" charset="0"/>
              </a:rPr>
              <a:t>offset)</a:t>
            </a:r>
            <a:endParaRPr lang="en-US" sz="1800" i="0" u="none" dirty="0" smtClean="0">
              <a:solidFill>
                <a:schemeClr val="accent6">
                  <a:lumMod val="50000"/>
                </a:schemeClr>
              </a:solidFill>
              <a:latin typeface="Comic Sans MS" charset="0"/>
              <a:cs typeface="Comic Sans MS" charset="0"/>
            </a:endParaRPr>
          </a:p>
        </p:txBody>
      </p:sp>
      <p:sp>
        <p:nvSpPr>
          <p:cNvPr id="12" name="Content Placeholder 6"/>
          <p:cNvSpPr txBox="1">
            <a:spLocks/>
          </p:cNvSpPr>
          <p:nvPr/>
        </p:nvSpPr>
        <p:spPr bwMode="auto">
          <a:xfrm>
            <a:off x="5994400" y="3175000"/>
            <a:ext cx="3149600" cy="673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dirty="0" smtClean="0"/>
              <a:t>Threshold dispersion after compensation &lt; 40 e </a:t>
            </a:r>
            <a:r>
              <a:rPr lang="en-GB" sz="1800" dirty="0" err="1" smtClean="0"/>
              <a:t>rms</a:t>
            </a:r>
            <a:endParaRPr lang="en-GB" sz="1800" dirty="0" smtClean="0"/>
          </a:p>
        </p:txBody>
      </p:sp>
      <p:sp>
        <p:nvSpPr>
          <p:cNvPr id="14" name="Content Placeholder 6"/>
          <p:cNvSpPr txBox="1">
            <a:spLocks/>
          </p:cNvSpPr>
          <p:nvPr/>
        </p:nvSpPr>
        <p:spPr bwMode="auto">
          <a:xfrm>
            <a:off x="6019800" y="3924300"/>
            <a:ext cx="2946400" cy="952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dirty="0" smtClean="0"/>
              <a:t>Design </a:t>
            </a:r>
            <a:r>
              <a:rPr lang="en-GB" sz="1800" dirty="0"/>
              <a:t>compatible with Fast-</a:t>
            </a:r>
            <a:r>
              <a:rPr lang="en-GB" sz="1800" dirty="0" err="1" smtClean="0"/>
              <a:t>ToT</a:t>
            </a:r>
            <a:r>
              <a:rPr lang="en-GB" sz="1800" dirty="0" smtClean="0"/>
              <a:t> thanks to locally generated clock. </a:t>
            </a:r>
            <a:r>
              <a:rPr lang="en-GB" sz="1800" dirty="0"/>
              <a:t>Example: </a:t>
            </a:r>
            <a:r>
              <a:rPr lang="en-GB" sz="1800" dirty="0" smtClean="0"/>
              <a:t>for Qin = </a:t>
            </a:r>
            <a:r>
              <a:rPr lang="en-GB" sz="1800" dirty="0"/>
              <a:t>30ke</a:t>
            </a:r>
            <a:r>
              <a:rPr lang="en-GB" sz="1800" baseline="30000" dirty="0" smtClean="0"/>
              <a:t>-</a:t>
            </a:r>
            <a:r>
              <a:rPr lang="en-GB" sz="1800" dirty="0" smtClean="0"/>
              <a:t>, </a:t>
            </a:r>
            <a:r>
              <a:rPr lang="en-GB" sz="1800" dirty="0" err="1" smtClean="0"/>
              <a:t>ToT</a:t>
            </a:r>
            <a:r>
              <a:rPr lang="en-GB" sz="1800" dirty="0" smtClean="0"/>
              <a:t> = 250ns </a:t>
            </a:r>
          </a:p>
        </p:txBody>
      </p:sp>
      <p:sp>
        <p:nvSpPr>
          <p:cNvPr id="15" name="Content Placeholder 6"/>
          <p:cNvSpPr txBox="1">
            <a:spLocks/>
          </p:cNvSpPr>
          <p:nvPr/>
        </p:nvSpPr>
        <p:spPr bwMode="auto">
          <a:xfrm>
            <a:off x="6438900" y="5549900"/>
            <a:ext cx="2362200" cy="901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GB" sz="1800" dirty="0" smtClean="0"/>
              <a:t>ENC </a:t>
            </a:r>
            <a:r>
              <a:rPr lang="en-GB" sz="1800" dirty="0"/>
              <a:t>= </a:t>
            </a:r>
            <a:r>
              <a:rPr lang="en-GB" sz="1800" dirty="0" smtClean="0"/>
              <a:t>110 e </a:t>
            </a:r>
            <a:r>
              <a:rPr lang="en-GB" sz="1800" dirty="0" err="1" smtClean="0"/>
              <a:t>rms</a:t>
            </a:r>
            <a:r>
              <a:rPr lang="en-GB" sz="1800" dirty="0" smtClean="0"/>
              <a:t> </a:t>
            </a:r>
            <a:r>
              <a:rPr lang="en-GB" sz="1800" dirty="0"/>
              <a:t>@ </a:t>
            </a:r>
            <a:r>
              <a:rPr lang="en-GB" sz="1800" dirty="0" smtClean="0"/>
              <a:t>C</a:t>
            </a:r>
            <a:r>
              <a:rPr lang="en-GB" sz="1800" baseline="-25000" dirty="0" smtClean="0"/>
              <a:t>D </a:t>
            </a:r>
            <a:r>
              <a:rPr lang="en-GB" sz="1800" dirty="0" smtClean="0"/>
              <a:t>= 100 </a:t>
            </a:r>
            <a:r>
              <a:rPr lang="en-GB" sz="1800" dirty="0" err="1" smtClean="0"/>
              <a:t>fF</a:t>
            </a:r>
            <a:r>
              <a:rPr lang="en-GB" sz="1800" dirty="0" smtClean="0"/>
              <a:t> </a:t>
            </a:r>
            <a:endParaRPr lang="en-GB" sz="1800" dirty="0"/>
          </a:p>
          <a:p>
            <a:pPr marL="0" indent="0">
              <a:buFontTx/>
              <a:buNone/>
            </a:pP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058421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2" name="Titolo 1"/>
          <p:cNvSpPr>
            <a:spLocks noGrp="1"/>
          </p:cNvSpPr>
          <p:nvPr>
            <p:ph type="title"/>
          </p:nvPr>
        </p:nvSpPr>
        <p:spPr>
          <a:xfrm>
            <a:off x="1320800" y="0"/>
            <a:ext cx="7035800" cy="1028700"/>
          </a:xfrm>
        </p:spPr>
        <p:txBody>
          <a:bodyPr/>
          <a:lstStyle/>
          <a:p>
            <a:r>
              <a:rPr lang="it-IT" dirty="0" smtClean="0"/>
              <a:t>A fast and compact </a:t>
            </a:r>
            <a:r>
              <a:rPr lang="it-IT" dirty="0" err="1" smtClean="0"/>
              <a:t>synchronous</a:t>
            </a:r>
            <a:r>
              <a:rPr lang="it-IT" dirty="0" smtClean="0"/>
              <a:t> discriminator</a:t>
            </a:r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7" y="1104900"/>
            <a:ext cx="9051403" cy="5181600"/>
          </a:xfrm>
          <a:prstGeom prst="rect">
            <a:avLst/>
          </a:prstGeom>
        </p:spPr>
      </p:pic>
      <p:sp>
        <p:nvSpPr>
          <p:cNvPr id="123" name="Content Placeholder 6"/>
          <p:cNvSpPr>
            <a:spLocks noGrp="1"/>
          </p:cNvSpPr>
          <p:nvPr>
            <p:ph sz="half" idx="1"/>
          </p:nvPr>
        </p:nvSpPr>
        <p:spPr>
          <a:xfrm>
            <a:off x="0" y="1054100"/>
            <a:ext cx="2070100" cy="7112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GB" sz="1800" b="1" dirty="0" err="1" smtClean="0">
                <a:solidFill>
                  <a:srgbClr val="FF0000"/>
                </a:solidFill>
              </a:rPr>
              <a:t>Fermilab</a:t>
            </a:r>
            <a:r>
              <a:rPr lang="en-GB" sz="1800" b="1" dirty="0" smtClean="0">
                <a:solidFill>
                  <a:srgbClr val="FF0000"/>
                </a:solidFill>
              </a:rPr>
              <a:t> design in 130 nm CMOS</a:t>
            </a:r>
          </a:p>
        </p:txBody>
      </p:sp>
    </p:spTree>
    <p:extLst>
      <p:ext uri="{BB962C8B-B14F-4D97-AF65-F5344CB8AC3E}">
        <p14:creationId xmlns:p14="http://schemas.microsoft.com/office/powerpoint/2010/main" val="751392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429500" cy="838200"/>
          </a:xfrm>
        </p:spPr>
        <p:txBody>
          <a:bodyPr/>
          <a:lstStyle/>
          <a:p>
            <a:r>
              <a:rPr lang="it-IT" sz="2800" dirty="0" err="1" smtClean="0"/>
              <a:t>Is</a:t>
            </a:r>
            <a:r>
              <a:rPr lang="it-IT" sz="2800" dirty="0" smtClean="0"/>
              <a:t> a Flash ADC </a:t>
            </a:r>
            <a:r>
              <a:rPr lang="it-IT" sz="2800" dirty="0" err="1" smtClean="0"/>
              <a:t>affordable</a:t>
            </a:r>
            <a:r>
              <a:rPr lang="it-IT" sz="2800" dirty="0" smtClean="0"/>
              <a:t> in the pixel </a:t>
            </a:r>
            <a:r>
              <a:rPr lang="it-IT" sz="2800" dirty="0" err="1" smtClean="0"/>
              <a:t>cell</a:t>
            </a:r>
            <a:r>
              <a:rPr lang="it-IT" sz="2800" dirty="0" smtClean="0"/>
              <a:t>?</a:t>
            </a:r>
            <a:endParaRPr lang="it-IT" sz="2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25</a:t>
            </a:fld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6" name="Group 477"/>
          <p:cNvGrpSpPr/>
          <p:nvPr/>
        </p:nvGrpSpPr>
        <p:grpSpPr>
          <a:xfrm>
            <a:off x="1028700" y="800100"/>
            <a:ext cx="7010400" cy="4114800"/>
            <a:chOff x="0" y="0"/>
            <a:chExt cx="7010400" cy="4114800"/>
          </a:xfrm>
        </p:grpSpPr>
        <p:cxnSp>
          <p:nvCxnSpPr>
            <p:cNvPr id="7" name="Straight Connector 478"/>
            <p:cNvCxnSpPr>
              <a:stCxn id="50" idx="2"/>
            </p:cNvCxnSpPr>
            <p:nvPr/>
          </p:nvCxnSpPr>
          <p:spPr>
            <a:xfrm rot="16200000" flipH="1">
              <a:off x="3629317" y="2105317"/>
              <a:ext cx="3404870" cy="4495"/>
            </a:xfrm>
            <a:prstGeom prst="line">
              <a:avLst/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pSp>
          <p:nvGrpSpPr>
            <p:cNvPr id="8" name="Group 121"/>
            <p:cNvGrpSpPr>
              <a:grpSpLocks noChangeAspect="1"/>
            </p:cNvGrpSpPr>
            <p:nvPr/>
          </p:nvGrpSpPr>
          <p:grpSpPr bwMode="auto">
            <a:xfrm>
              <a:off x="0" y="0"/>
              <a:ext cx="7010400" cy="4041775"/>
              <a:chOff x="1815" y="1440"/>
              <a:chExt cx="10339" cy="6365"/>
            </a:xfrm>
          </p:grpSpPr>
          <p:sp>
            <p:nvSpPr>
              <p:cNvPr id="11" name="AutoShape 287"/>
              <p:cNvSpPr>
                <a:spLocks noChangeAspect="1" noChangeArrowheads="1" noTextEdit="1"/>
              </p:cNvSpPr>
              <p:nvPr/>
            </p:nvSpPr>
            <p:spPr bwMode="auto">
              <a:xfrm>
                <a:off x="1815" y="1440"/>
                <a:ext cx="10339" cy="6365"/>
              </a:xfrm>
              <a:prstGeom prst="rect">
                <a:avLst/>
              </a:prstGeom>
              <a:noFill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12" name="Text Box 286"/>
              <p:cNvSpPr txBox="1">
                <a:spLocks noChangeArrowheads="1"/>
              </p:cNvSpPr>
              <p:nvPr/>
            </p:nvSpPr>
            <p:spPr bwMode="auto">
              <a:xfrm>
                <a:off x="5589" y="4027"/>
                <a:ext cx="559" cy="4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I</a:t>
                </a:r>
                <a:r>
                  <a:rPr kumimoji="0" lang="en-US" sz="1100" b="0" i="0" u="none" strike="noStrike" kern="0" cap="none" spc="0" normalizeH="0" baseline="-3000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d</a:t>
                </a: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itchFamily="34" charset="0"/>
                </a:endParaRPr>
              </a:p>
            </p:txBody>
          </p:sp>
          <p:grpSp>
            <p:nvGrpSpPr>
              <p:cNvPr id="13" name="Group 122"/>
              <p:cNvGrpSpPr>
                <a:grpSpLocks/>
              </p:cNvGrpSpPr>
              <p:nvPr/>
            </p:nvGrpSpPr>
            <p:grpSpPr bwMode="auto">
              <a:xfrm>
                <a:off x="2052" y="1440"/>
                <a:ext cx="9789" cy="6061"/>
                <a:chOff x="2052" y="1440"/>
                <a:chExt cx="9789" cy="6061"/>
              </a:xfrm>
            </p:grpSpPr>
            <p:sp>
              <p:nvSpPr>
                <p:cNvPr id="14" name="Text Box 285"/>
                <p:cNvSpPr txBox="1">
                  <a:spLocks noChangeArrowheads="1"/>
                </p:cNvSpPr>
                <p:nvPr/>
              </p:nvSpPr>
              <p:spPr bwMode="auto">
                <a:xfrm>
                  <a:off x="2306" y="5753"/>
                  <a:ext cx="559" cy="4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1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itchFamily="34" charset="0"/>
                      <a:ea typeface="Calibri" pitchFamily="34" charset="0"/>
                      <a:cs typeface="Times New Roman" pitchFamily="18" charset="0"/>
                    </a:rPr>
                    <a:t>In</a:t>
                  </a:r>
                  <a:endParaRPr kumimoji="0" 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</a:endParaRPr>
                </a:p>
              </p:txBody>
            </p:sp>
            <p:grpSp>
              <p:nvGrpSpPr>
                <p:cNvPr id="15" name="Group 123"/>
                <p:cNvGrpSpPr>
                  <a:grpSpLocks/>
                </p:cNvGrpSpPr>
                <p:nvPr/>
              </p:nvGrpSpPr>
              <p:grpSpPr bwMode="auto">
                <a:xfrm>
                  <a:off x="2052" y="1440"/>
                  <a:ext cx="9789" cy="6061"/>
                  <a:chOff x="2052" y="1440"/>
                  <a:chExt cx="9789" cy="6061"/>
                </a:xfrm>
              </p:grpSpPr>
              <p:sp>
                <p:nvSpPr>
                  <p:cNvPr id="16" name="Text Box 28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47" y="6000"/>
                    <a:ext cx="1103" cy="7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1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rPr>
                      <a:t>Preamp Out</a:t>
                    </a:r>
                    <a:endParaRPr kumimoji="0" 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itchFamily="34" charset="0"/>
                    </a:endParaRPr>
                  </a:p>
                </p:txBody>
              </p:sp>
              <p:grpSp>
                <p:nvGrpSpPr>
                  <p:cNvPr id="17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2052" y="1440"/>
                    <a:ext cx="9789" cy="6061"/>
                    <a:chOff x="2052" y="1440"/>
                    <a:chExt cx="9789" cy="6061"/>
                  </a:xfrm>
                </p:grpSpPr>
                <p:sp>
                  <p:nvSpPr>
                    <p:cNvPr id="18" name="Oval 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956" y="1653"/>
                      <a:ext cx="1460" cy="985"/>
                    </a:xfrm>
                    <a:prstGeom prst="ellipse">
                      <a:avLst/>
                    </a:prstGeom>
                    <a:noFill/>
                    <a:ln w="9525" cap="rnd">
                      <a:solidFill>
                        <a:srgbClr val="76923C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9" name="Text Box 28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505" y="1710"/>
                      <a:ext cx="1146" cy="702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700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Active transistor feedback resistance</a:t>
                      </a:r>
                      <a:endParaRPr kumimoji="0" lang="en-US" sz="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</a:endParaRPr>
                    </a:p>
                    <a:p>
                      <a:pPr marL="0" marR="0" lvl="0" indent="0" algn="l" defTabSz="91440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20" name="AutoShape 2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7094" y="5938"/>
                      <a:ext cx="691" cy="1"/>
                    </a:xfrm>
                    <a:prstGeom prst="straightConnector1">
                      <a:avLst/>
                    </a:prstGeom>
                    <a:noFill/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1" name="Group 1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52" y="1440"/>
                      <a:ext cx="9789" cy="6061"/>
                      <a:chOff x="2105" y="1440"/>
                      <a:chExt cx="9789" cy="6061"/>
                    </a:xfrm>
                  </p:grpSpPr>
                  <p:grpSp>
                    <p:nvGrpSpPr>
                      <p:cNvPr id="22" name="Group 2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829" y="4534"/>
                        <a:ext cx="2646" cy="2967"/>
                        <a:chOff x="7454" y="4649"/>
                        <a:chExt cx="2646" cy="2967"/>
                      </a:xfrm>
                    </p:grpSpPr>
                    <p:sp>
                      <p:nvSpPr>
                        <p:cNvPr id="170" name="Text Box 280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633" y="4649"/>
                          <a:ext cx="1440" cy="55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Comparator</a:t>
                          </a:r>
                          <a:endParaRPr kumimoji="0" 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itchFamily="34" charset="0"/>
                          </a:endParaRPr>
                        </a:p>
                      </p:txBody>
                    </p:sp>
                    <p:sp>
                      <p:nvSpPr>
                        <p:cNvPr id="171" name="Text Box 279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633" y="5400"/>
                          <a:ext cx="1440" cy="55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Comparator</a:t>
                          </a:r>
                          <a:endParaRPr kumimoji="0" 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itchFamily="34" charset="0"/>
                          </a:endParaRPr>
                        </a:p>
                      </p:txBody>
                    </p:sp>
                    <p:sp>
                      <p:nvSpPr>
                        <p:cNvPr id="172" name="Text Box 278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8633" y="6112"/>
                          <a:ext cx="1440" cy="553"/>
                        </a:xfrm>
                        <a:prstGeom prst="rect">
                          <a:avLst/>
                        </a:prstGeom>
                        <a:solidFill>
                          <a:srgbClr val="FFFFFF"/>
                        </a:solidFill>
                        <a:ln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Comparator</a:t>
                          </a:r>
                          <a:endParaRPr kumimoji="0" lang="en-US" sz="1800" b="0" i="0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itchFamily="34" charset="0"/>
                          </a:endParaRPr>
                        </a:p>
                      </p:txBody>
                    </p:sp>
                    <p:grpSp>
                      <p:nvGrpSpPr>
                        <p:cNvPr id="173" name="Group 2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454" y="6863"/>
                          <a:ext cx="2646" cy="753"/>
                          <a:chOff x="7427" y="6863"/>
                          <a:chExt cx="2646" cy="753"/>
                        </a:xfrm>
                      </p:grpSpPr>
                      <p:sp>
                        <p:nvSpPr>
                          <p:cNvPr id="174" name="Text Box 277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8633" y="6863"/>
                            <a:ext cx="1440" cy="553"/>
                          </a:xfrm>
                          <a:prstGeom prst="rect">
                            <a:avLst/>
                          </a:prstGeom>
                          <a:solidFill>
                            <a:srgbClr val="FFFFFF"/>
                          </a:solidFill>
                          <a:ln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l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1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 pitchFamily="34" charset="0"/>
                                <a:ea typeface="Calibri" pitchFamily="34" charset="0"/>
                                <a:cs typeface="Times New Roman" pitchFamily="18" charset="0"/>
                              </a:rPr>
                              <a:t>Comparator</a:t>
                            </a:r>
                            <a:endParaRPr kumimoji="0" lang="en-US" sz="18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75" name="Text Box 276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7427" y="7195"/>
                            <a:ext cx="1231" cy="421"/>
                          </a:xfrm>
                          <a:prstGeom prst="rect">
                            <a:avLst/>
                          </a:prstGeom>
                          <a:noFill/>
                          <a:ln w="9525">
                            <a:noFill/>
                            <a:miter lim="800000"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l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r>
                              <a:rPr kumimoji="0" lang="en-US" sz="1100" b="0" i="0" u="none" strike="noStrike" kern="0" cap="none" spc="0" normalizeH="0" baseline="0" noProof="0" dirty="0" err="1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libri" pitchFamily="34" charset="0"/>
                                <a:ea typeface="Calibri" pitchFamily="34" charset="0"/>
                                <a:cs typeface="Times New Roman" pitchFamily="18" charset="0"/>
                              </a:rPr>
                              <a:t>discReset</a:t>
                            </a:r>
                            <a:endParaRPr kumimoji="0" lang="en-US" sz="1800" b="0" i="0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itchFamily="34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23" name="Group 1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05" y="1440"/>
                        <a:ext cx="9596" cy="6000"/>
                        <a:chOff x="2105" y="1440"/>
                        <a:chExt cx="9596" cy="6000"/>
                      </a:xfrm>
                    </p:grpSpPr>
                    <p:sp>
                      <p:nvSpPr>
                        <p:cNvPr id="25" name="Text Box 273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160" y="4120"/>
                          <a:ext cx="1455" cy="421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  <a:miter lim="800000"/>
                          <a:headEnd/>
                          <a:tailEnd/>
                        </a:ln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I</a:t>
                          </a:r>
                          <a:r>
                            <a:rPr kumimoji="0" lang="en-US" sz="1100" b="0" i="0" u="none" strike="noStrike" kern="0" cap="none" spc="0" normalizeH="0" baseline="-3000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tail</a:t>
                          </a:r>
                          <a:r>
                            <a:rPr kumimoji="0" lang="en-US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&gt; I</a:t>
                          </a:r>
                          <a:r>
                            <a:rPr kumimoji="0" lang="en-US" sz="1100" b="0" i="0" u="none" strike="noStrike" kern="0" cap="none" spc="0" normalizeH="0" baseline="-3000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d</a:t>
                          </a:r>
                          <a:r>
                            <a:rPr kumimoji="0" lang="en-US" sz="11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+ I</a:t>
                          </a:r>
                          <a:r>
                            <a:rPr kumimoji="0" lang="en-US" sz="1100" b="0" i="0" u="none" strike="noStrike" kern="0" cap="none" spc="0" normalizeH="0" baseline="-3000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 pitchFamily="34" charset="0"/>
                              <a:ea typeface="Calibri" pitchFamily="34" charset="0"/>
                              <a:cs typeface="Times New Roman" pitchFamily="18" charset="0"/>
                            </a:rPr>
                            <a:t>leak</a:t>
                          </a:r>
                          <a:endParaRPr kumimoji="0" lang="en-US" sz="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itchFamily="34" charset="0"/>
                          </a:endParaRPr>
                        </a:p>
                        <a:p>
                          <a:pPr marL="0" marR="0" lvl="0" indent="0" algn="l" defTabSz="914400" eaLnBrk="0" fontAlgn="auto" latinLnBrk="0" hangingPunct="0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itchFamily="34" charset="0"/>
                          </a:endParaRPr>
                        </a:p>
                      </p:txBody>
                    </p:sp>
                    <p:grpSp>
                      <p:nvGrpSpPr>
                        <p:cNvPr id="26" name="Group 128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105" y="1440"/>
                          <a:ext cx="9596" cy="6000"/>
                          <a:chOff x="2105" y="1440"/>
                          <a:chExt cx="9596" cy="6000"/>
                        </a:xfrm>
                      </p:grpSpPr>
                      <p:grpSp>
                        <p:nvGrpSpPr>
                          <p:cNvPr id="27" name="Group 130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814" y="1440"/>
                            <a:ext cx="8887" cy="6000"/>
                            <a:chOff x="2814" y="1440"/>
                            <a:chExt cx="8887" cy="6000"/>
                          </a:xfrm>
                        </p:grpSpPr>
                        <p:grpSp>
                          <p:nvGrpSpPr>
                            <p:cNvPr id="29" name="Group 147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3361" y="1440"/>
                              <a:ext cx="8340" cy="6000"/>
                              <a:chOff x="3361" y="1653"/>
                              <a:chExt cx="8340" cy="6000"/>
                            </a:xfrm>
                          </p:grpSpPr>
                          <p:grpSp>
                            <p:nvGrpSpPr>
                              <p:cNvPr id="46" name="Group 199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3361" y="1717"/>
                                <a:ext cx="4137" cy="3220"/>
                                <a:chOff x="3361" y="1717"/>
                                <a:chExt cx="4137" cy="3220"/>
                              </a:xfrm>
                            </p:grpSpPr>
                            <p:grpSp>
                              <p:nvGrpSpPr>
                                <p:cNvPr id="97" name="Group 265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5027" y="1717"/>
                                  <a:ext cx="520" cy="851"/>
                                  <a:chOff x="3531" y="1742"/>
                                  <a:chExt cx="520" cy="851"/>
                                </a:xfrm>
                              </p:grpSpPr>
                              <p:sp>
                                <p:nvSpPr>
                                  <p:cNvPr id="163" name="AutoShape 27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840" y="2070"/>
                                    <a:ext cx="210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arrow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4" name="AutoShape 27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840" y="2265"/>
                                    <a:ext cx="210" cy="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5" name="AutoShape 27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840" y="1950"/>
                                    <a:ext cx="0" cy="465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6" name="AutoShape 269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763" y="2024"/>
                                    <a:ext cx="1" cy="29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7" name="AutoShape 268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531" y="2163"/>
                                    <a:ext cx="232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8" name="AutoShape 267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050" y="1742"/>
                                    <a:ext cx="0" cy="328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9" name="AutoShape 266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050" y="2265"/>
                                    <a:ext cx="1" cy="328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98" name="Group 257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 flipH="1">
                                  <a:off x="3361" y="1718"/>
                                  <a:ext cx="520" cy="851"/>
                                  <a:chOff x="3531" y="1742"/>
                                  <a:chExt cx="520" cy="851"/>
                                </a:xfrm>
                              </p:grpSpPr>
                              <p:sp>
                                <p:nvSpPr>
                                  <p:cNvPr id="156" name="AutoShape 264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840" y="2070"/>
                                    <a:ext cx="210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arrow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7" name="AutoShape 263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840" y="2265"/>
                                    <a:ext cx="210" cy="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8" name="AutoShape 26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840" y="1950"/>
                                    <a:ext cx="0" cy="465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9" name="AutoShape 26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H="1">
                                    <a:off x="3763" y="2024"/>
                                    <a:ext cx="1" cy="29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0" name="AutoShape 26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531" y="2163"/>
                                    <a:ext cx="232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1" name="AutoShape 259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050" y="1742"/>
                                    <a:ext cx="0" cy="328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62" name="AutoShape 258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050" y="2265"/>
                                    <a:ext cx="1" cy="328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99" name="AutoShape 256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361" y="1717"/>
                                  <a:ext cx="22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0" name="AutoShape 255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5026" y="2138"/>
                                  <a:ext cx="1" cy="430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1" name="AutoShape 25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5026" y="2568"/>
                                  <a:ext cx="521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02" name="AutoShape 253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5540" y="2568"/>
                                  <a:ext cx="4" cy="883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03" name="Group 245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4820" y="3359"/>
                                  <a:ext cx="565" cy="92"/>
                                  <a:chOff x="3656" y="2860"/>
                                  <a:chExt cx="565" cy="92"/>
                                </a:xfrm>
                              </p:grpSpPr>
                              <p:sp>
                                <p:nvSpPr>
                                  <p:cNvPr id="149" name="AutoShape 25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656" y="2952"/>
                                    <a:ext cx="212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0" name="AutoShape 25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3869" y="2860"/>
                                    <a:ext cx="43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1" name="AutoShape 25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912" y="2860"/>
                                    <a:ext cx="79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2" name="AutoShape 249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3991" y="2860"/>
                                    <a:ext cx="59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3" name="AutoShape 248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050" y="2860"/>
                                    <a:ext cx="60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4" name="AutoShape 247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110" y="2860"/>
                                    <a:ext cx="72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55" name="AutoShape 246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182" y="2860"/>
                                    <a:ext cx="39" cy="9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4" name="AutoShape 24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5385" y="3451"/>
                                  <a:ext cx="211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05" name="Group 238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4737" y="3451"/>
                                  <a:ext cx="143" cy="669"/>
                                  <a:chOff x="3603" y="2952"/>
                                  <a:chExt cx="143" cy="669"/>
                                </a:xfrm>
                              </p:grpSpPr>
                              <p:sp>
                                <p:nvSpPr>
                                  <p:cNvPr id="144" name="AutoShape 243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671" y="2952"/>
                                    <a:ext cx="1" cy="257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45" name="AutoShape 24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618" y="3209"/>
                                    <a:ext cx="112" cy="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46" name="AutoShape 24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618" y="3255"/>
                                    <a:ext cx="112" cy="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47" name="AutoShape 24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671" y="3256"/>
                                    <a:ext cx="1" cy="22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48" name="AutoShape 239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 rot="10800000">
                                    <a:off x="3603" y="3478"/>
                                    <a:ext cx="143" cy="143"/>
                                  </a:xfrm>
                                  <a:prstGeom prst="triangle">
                                    <a:avLst>
                                      <a:gd name="adj" fmla="val 50000"/>
                                    </a:avLst>
                                  </a:prstGeom>
                                  <a:solidFill>
                                    <a:srgbClr val="FFFFFF"/>
                                  </a:solidFill>
                                  <a:ln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106" name="Group 231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5762" y="3451"/>
                                  <a:ext cx="438" cy="1043"/>
                                  <a:chOff x="4739" y="3104"/>
                                  <a:chExt cx="438" cy="1043"/>
                                </a:xfrm>
                              </p:grpSpPr>
                              <p:sp>
                                <p:nvSpPr>
                                  <p:cNvPr id="138" name="Oval 237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739" y="3341"/>
                                    <a:ext cx="438" cy="441"/>
                                  </a:xfrm>
                                  <a:prstGeom prst="ellipse">
                                    <a:avLst/>
                                  </a:prstGeom>
                                  <a:solidFill>
                                    <a:srgbClr val="FFFFFF"/>
                                  </a:solidFill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139" name="AutoShape 236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955" y="3383"/>
                                    <a:ext cx="1" cy="31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grpSp>
                                <p:nvGrpSpPr>
                                  <p:cNvPr id="140" name="Group 233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4893" y="3782"/>
                                    <a:ext cx="143" cy="365"/>
                                    <a:chOff x="5957" y="3925"/>
                                    <a:chExt cx="143" cy="365"/>
                                  </a:xfrm>
                                </p:grpSpPr>
                                <p:sp>
                                  <p:nvSpPr>
                                    <p:cNvPr id="142" name="AutoShape 235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025" y="3925"/>
                                      <a:ext cx="1" cy="222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43" name="AutoShape 234"/>
                                    <p:cNvSpPr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 rot="10800000">
                                      <a:off x="5957" y="4147"/>
                                      <a:ext cx="143" cy="143"/>
                                    </a:xfrm>
                                    <a:prstGeom prst="triangle">
                                      <a:avLst>
                                        <a:gd name="adj" fmla="val 50000"/>
                                      </a:avLst>
                                    </a:prstGeom>
                                    <a:solidFill>
                                      <a:srgbClr val="FFFFFF"/>
                                    </a:solidFill>
                                    <a:ln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41" name="AutoShape 23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4958" y="3104"/>
                                    <a:ext cx="3" cy="237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7" name="AutoShape 23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4790" y="2139"/>
                                  <a:ext cx="1" cy="1313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108" name="Group 205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3362" y="3043"/>
                                  <a:ext cx="1429" cy="1894"/>
                                  <a:chOff x="5691" y="2675"/>
                                  <a:chExt cx="1429" cy="1894"/>
                                </a:xfrm>
                              </p:grpSpPr>
                              <p:grpSp>
                                <p:nvGrpSpPr>
                                  <p:cNvPr id="114" name="Group 222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6565" y="2675"/>
                                    <a:ext cx="555" cy="851"/>
                                    <a:chOff x="6565" y="2707"/>
                                    <a:chExt cx="555" cy="851"/>
                                  </a:xfrm>
                                </p:grpSpPr>
                                <p:sp>
                                  <p:nvSpPr>
                                    <p:cNvPr id="131" name="AutoShape 229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601" y="3035"/>
                                      <a:ext cx="210" cy="0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2" name="AutoShape 228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565" y="3231"/>
                                      <a:ext cx="246" cy="1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 type="arrow" w="med" len="med"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3" name="AutoShape 227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>
                                      <a:off x="6811" y="2915"/>
                                      <a:ext cx="0" cy="465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4" name="AutoShape 226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887" y="2989"/>
                                      <a:ext cx="1" cy="291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5" name="AutoShape 225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>
                                      <a:off x="6888" y="3128"/>
                                      <a:ext cx="232" cy="0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6" name="AutoShape 224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 flipV="1">
                                      <a:off x="6601" y="2707"/>
                                      <a:ext cx="0" cy="328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7" name="AutoShape 223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 flipV="1">
                                      <a:off x="6600" y="3230"/>
                                      <a:ext cx="1" cy="328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115" name="Group 214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 flipH="1">
                                    <a:off x="5691" y="2675"/>
                                    <a:ext cx="555" cy="851"/>
                                    <a:chOff x="6565" y="2707"/>
                                    <a:chExt cx="555" cy="851"/>
                                  </a:xfrm>
                                </p:grpSpPr>
                                <p:sp>
                                  <p:nvSpPr>
                                    <p:cNvPr id="124" name="AutoShape 221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601" y="3035"/>
                                      <a:ext cx="210" cy="0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5" name="AutoShape 220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565" y="3231"/>
                                      <a:ext cx="246" cy="1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 type="arrow" w="med" len="med"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6" name="AutoShape 219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>
                                      <a:off x="6811" y="2915"/>
                                      <a:ext cx="0" cy="465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7" name="AutoShape 218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6887" y="2989"/>
                                      <a:ext cx="1" cy="291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8" name="AutoShape 217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>
                                      <a:off x="6888" y="3128"/>
                                      <a:ext cx="232" cy="0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29" name="AutoShape 216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 flipV="1">
                                      <a:off x="6601" y="2707"/>
                                      <a:ext cx="0" cy="328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30" name="AutoShape 215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H="1" flipV="1">
                                      <a:off x="6600" y="3230"/>
                                      <a:ext cx="1" cy="328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116" name="Group 207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6163" y="3526"/>
                                    <a:ext cx="438" cy="1043"/>
                                    <a:chOff x="4739" y="3104"/>
                                    <a:chExt cx="438" cy="1043"/>
                                  </a:xfrm>
                                </p:grpSpPr>
                                <p:sp>
                                  <p:nvSpPr>
                                    <p:cNvPr id="118" name="Oval 213"/>
                                    <p:cNvSpPr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4739" y="3341"/>
                                      <a:ext cx="438" cy="441"/>
                                    </a:xfrm>
                                    <a:prstGeom prst="ellipse">
                                      <a:avLst/>
                                    </a:prstGeom>
                                    <a:solidFill>
                                      <a:srgbClr val="FFFFFF"/>
                                    </a:solidFill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sp>
                                  <p:nvSpPr>
                                    <p:cNvPr id="119" name="AutoShape 212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4955" y="3383"/>
                                      <a:ext cx="1" cy="311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 type="triangle" w="med" len="med"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  <p:grpSp>
                                  <p:nvGrpSpPr>
                                    <p:cNvPr id="120" name="Group 209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4893" y="3782"/>
                                      <a:ext cx="143" cy="365"/>
                                      <a:chOff x="5957" y="3925"/>
                                      <a:chExt cx="143" cy="365"/>
                                    </a:xfrm>
                                  </p:grpSpPr>
                                  <p:sp>
                                    <p:nvSpPr>
                                      <p:cNvPr id="122" name="AutoShape 211"/>
                                      <p:cNvSpPr>
                                        <a:spLocks noChangeShapeType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025" y="3925"/>
                                        <a:ext cx="1" cy="222"/>
                                      </a:xfrm>
                                      <a:prstGeom prst="straightConnector1">
                                        <a:avLst/>
                                      </a:prstGeom>
                                      <a:noFill/>
                                      <a:ln w="9525">
                                        <a:solidFill>
                                          <a:srgbClr val="000000"/>
                                        </a:solidFill>
                                        <a:round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pPr marL="0" marR="0" lvl="0" indent="0" algn="l" defTabSz="914400" eaLnBrk="1" fontAlgn="auto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ts val="0"/>
                                          </a:spcBef>
                                          <a:spcAft>
                                            <a:spcPts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en-US" sz="1800" b="0" i="0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libri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123" name="AutoShape 21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 rot="10800000">
                                        <a:off x="5957" y="4147"/>
                                        <a:ext cx="143" cy="143"/>
                                      </a:xfrm>
                                      <a:prstGeom prst="triangle">
                                        <a:avLst>
                                          <a:gd name="adj" fmla="val 50000"/>
                                        </a:avLst>
                                      </a:prstGeom>
                                      <a:solidFill>
                                        <a:srgbClr val="FFFFFF"/>
                                      </a:solidFill>
                                      <a:ln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:ln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pPr marL="0" marR="0" lvl="0" indent="0" algn="l" defTabSz="914400" eaLnBrk="1" fontAlgn="auto" latinLnBrk="0" hangingPunct="1">
                                          <a:lnSpc>
                                            <a:spcPct val="100000"/>
                                          </a:lnSpc>
                                          <a:spcBef>
                                            <a:spcPts val="0"/>
                                          </a:spcBef>
                                          <a:spcAft>
                                            <a:spcPts val="0"/>
                                          </a:spcAft>
                                          <a:buClrTx/>
                                          <a:buSzTx/>
                                          <a:buFontTx/>
                                          <a:buNone/>
                                          <a:tabLst/>
                                          <a:defRPr/>
                                        </a:pPr>
                                        <a:endParaRPr kumimoji="0" lang="en-US" sz="1800" b="0" i="0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libri"/>
                                        </a:endParaRP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121" name="AutoShape 208"/>
                                    <p:cNvSpPr>
                                      <a:spLocks noChangeShapeType="1"/>
                                    </p:cNvSpPr>
                                    <p:nvPr/>
                                  </p:nvSpPr>
                                  <p:spPr bwMode="auto">
                                    <a:xfrm flipV="1">
                                      <a:off x="4958" y="3104"/>
                                      <a:ext cx="3" cy="237"/>
                                    </a:xfrm>
                                    <a:prstGeom prst="straightConnector1">
                                      <a:avLst/>
                                    </a:prstGeom>
                                    <a:noFill/>
                                    <a:ln w="9525">
                                      <a:solidFill>
                                        <a:srgbClr val="000000"/>
                                      </a:solidFill>
                                      <a:round/>
                                      <a:headEnd/>
                                      <a:tailEnd/>
                                    </a:ln>
                                  </p:spPr>
                                  <p:txBody>
                                    <a:bodyPr vert="horz" wrap="square" lIns="91440" tIns="45720" rIns="91440" bIns="4572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eaLnBrk="1" fontAlgn="auto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ts val="0"/>
                                        </a:spcBef>
                                        <a:spcAft>
                                          <a:spcPts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  <a:defRPr/>
                                      </a:pPr>
                                      <a:endParaRPr kumimoji="0" lang="en-US" sz="18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117" name="AutoShape 206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6210" y="3526"/>
                                    <a:ext cx="391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109" name="AutoShape 20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3834" y="2140"/>
                                  <a:ext cx="957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10" name="AutoShape 203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3361" y="2569"/>
                                  <a:ext cx="1" cy="895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11" name="AutoShape 202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3366" y="3042"/>
                                  <a:ext cx="516" cy="0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12" name="AutoShape 201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4187" y="3042"/>
                                  <a:ext cx="191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113" name="AutoShape 20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5596" y="3449"/>
                                  <a:ext cx="1902" cy="3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47" name="Group 148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7498" y="1653"/>
                                <a:ext cx="4203" cy="6000"/>
                                <a:chOff x="7498" y="1653"/>
                                <a:chExt cx="4203" cy="6000"/>
                              </a:xfrm>
                            </p:grpSpPr>
                            <p:sp>
                              <p:nvSpPr>
                                <p:cNvPr id="48" name="AutoShape 198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7824" y="6093"/>
                                  <a:ext cx="842" cy="2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49" name="AutoShape 196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7498" y="3449"/>
                                  <a:ext cx="1" cy="2683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50" name="Text Box 195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008" y="1738"/>
                                  <a:ext cx="1440" cy="553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Comparator</a:t>
                                  </a: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51" name="Text Box 194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008" y="2489"/>
                                  <a:ext cx="1440" cy="553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Comparator</a:t>
                                  </a: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52" name="Text Box 193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008" y="3201"/>
                                  <a:ext cx="1440" cy="553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Comparator</a:t>
                                  </a: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53" name="Text Box 19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9008" y="3952"/>
                                  <a:ext cx="1440" cy="553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Comparator</a:t>
                                  </a: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  <p:grpSp>
                              <p:nvGrpSpPr>
                                <p:cNvPr id="54" name="Group 189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61" y="1744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95" name="AutoShape 19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96" name="Text Box 190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th0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55" name="Group 186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61" y="2568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93" name="AutoShape 188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94" name="Text Box 187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th1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56" name="Group 183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70" y="3251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91" name="AutoShape 185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92" name="Text Box 18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th2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57" name="Group 180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61" y="3930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89" name="AutoShape 18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90" name="Text Box 181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th3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58" name="Group 177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77" y="4649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87" name="AutoShape 179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88" name="Text Box 178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th4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59" name="Group 174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61" y="5332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85" name="AutoShape 176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86" name="Text Box 175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th5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60" name="Group 171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61" y="6124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83" name="AutoShape 173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84" name="Text Box 172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dirty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th6</a:t>
                                    </a:r>
                                    <a:endParaRPr kumimoji="0" lang="en-US" sz="1800" b="0" i="0" u="none" strike="noStrike" kern="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grpSp>
                              <p:nvGrpSpPr>
                                <p:cNvPr id="61" name="Group 168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848" y="6849"/>
                                  <a:ext cx="1147" cy="421"/>
                                  <a:chOff x="7408" y="1925"/>
                                  <a:chExt cx="1147" cy="421"/>
                                </a:xfrm>
                              </p:grpSpPr>
                              <p:sp>
                                <p:nvSpPr>
                                  <p:cNvPr id="81" name="AutoShape 17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921" y="2138"/>
                                    <a:ext cx="634" cy="0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 type="triangle" w="med" len="med"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82" name="Text Box 169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7408" y="1925"/>
                                    <a:ext cx="806" cy="4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9525">
                                    <a:noFill/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r>
                                      <a:rPr kumimoji="0" lang="en-US" sz="1100" b="0" i="0" u="none" strike="noStrike" kern="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V</a:t>
                                    </a:r>
                                    <a:r>
                                      <a:rPr kumimoji="0" lang="en-US" sz="1100" b="0" i="0" u="none" strike="noStrike" kern="0" cap="none" spc="0" normalizeH="0" baseline="-3000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libri" pitchFamily="34" charset="0"/>
                                        <a:ea typeface="Calibri" pitchFamily="34" charset="0"/>
                                        <a:cs typeface="Times New Roman" pitchFamily="18" charset="0"/>
                                      </a:rPr>
                                      <a:t>hit</a:t>
                                    </a: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62" name="AutoShape 167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V="1">
                                  <a:off x="8836" y="7648"/>
                                  <a:ext cx="899" cy="5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3" name="AutoShape 166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54" y="7208"/>
                                  <a:ext cx="634" cy="0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4" name="AutoShape 165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48" y="6437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5" name="AutoShape 16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48" y="5651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6" name="AutoShape 163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54" y="4874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7" name="AutoShape 162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48" y="4173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8" name="AutoShape 161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54" y="3449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69" name="AutoShape 16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48" y="2781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0" name="AutoShape 159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10454" y="1925"/>
                                  <a:ext cx="63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9525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 type="triangle" w="med" len="med"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1" name="Text Box 158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11082" y="1653"/>
                                  <a:ext cx="619" cy="5012"/>
                                </a:xfrm>
                                <a:prstGeom prst="rect">
                                  <a:avLst/>
                                </a:prstGeom>
                                <a:solidFill>
                                  <a:srgbClr val="FFFFFF"/>
                                </a:solidFill>
                                <a:ln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vert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ctr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1100" b="0" i="0" u="none" strike="noStrike" kern="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Digital Encoder (7 to 3)</a:t>
                                  </a:r>
                                  <a:endParaRPr kumimoji="0" lang="en-US" sz="1800" b="0" i="0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2" name="AutoShape 157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21" y="2136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3" name="AutoShape 156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21" y="2987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4" name="AutoShape 155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16" y="3615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5" name="AutoShape 154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16" y="4466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6" name="AutoShape 153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16" y="5012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7" name="AutoShape 152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16" y="5863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8" name="AutoShape 151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11" y="6491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79" name="AutoShape 150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 flipH="1">
                                  <a:off x="8640" y="7257"/>
                                  <a:ext cx="384" cy="1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  <p:sp>
                              <p:nvSpPr>
                                <p:cNvPr id="80" name="AutoShape 149"/>
                                <p:cNvSpPr>
                                  <a:spLocks noChangeShapeType="1"/>
                                </p:cNvSpPr>
                                <p:nvPr/>
                              </p:nvSpPr>
                              <p:spPr bwMode="auto">
                                <a:xfrm>
                                  <a:off x="8633" y="2124"/>
                                  <a:ext cx="1" cy="5146"/>
                                </a:xfrm>
                                <a:prstGeom prst="straightConnector1">
                                  <a:avLst/>
                                </a:prstGeom>
                                <a:noFill/>
                                <a:ln w="19050">
                                  <a:solidFill>
                                    <a:srgbClr val="C0504D"/>
                                  </a:solidFill>
                                  <a:round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ts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endParaRPr kumimoji="0" lang="en-US" sz="1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/>
                                  </a:endParaRPr>
                                </a:p>
                              </p:txBody>
                            </p:sp>
                          </p:grpSp>
                        </p:grpSp>
                        <p:grpSp>
                          <p:nvGrpSpPr>
                            <p:cNvPr id="30" name="Group 131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2814" y="3262"/>
                              <a:ext cx="4382" cy="3438"/>
                              <a:chOff x="2814" y="3271"/>
                              <a:chExt cx="4382" cy="3438"/>
                            </a:xfrm>
                          </p:grpSpPr>
                          <p:grpSp>
                            <p:nvGrpSpPr>
                              <p:cNvPr id="31" name="Group 133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2814" y="3271"/>
                                <a:ext cx="4382" cy="3438"/>
                                <a:chOff x="2814" y="3271"/>
                                <a:chExt cx="4382" cy="3438"/>
                              </a:xfrm>
                            </p:grpSpPr>
                            <p:grpSp>
                              <p:nvGrpSpPr>
                                <p:cNvPr id="33" name="Group 135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2814" y="3271"/>
                                  <a:ext cx="4382" cy="3438"/>
                                  <a:chOff x="2814" y="3463"/>
                                  <a:chExt cx="4382" cy="3438"/>
                                </a:xfrm>
                              </p:grpSpPr>
                              <p:sp>
                                <p:nvSpPr>
                                  <p:cNvPr id="35" name="AutoShape 146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 rot="5400000">
                                    <a:off x="3771" y="5603"/>
                                    <a:ext cx="1461" cy="1136"/>
                                  </a:xfrm>
                                  <a:prstGeom prst="triangle">
                                    <a:avLst>
                                      <a:gd name="adj" fmla="val 50000"/>
                                    </a:avLst>
                                  </a:prstGeom>
                                  <a:solidFill>
                                    <a:srgbClr val="FFFFFF"/>
                                  </a:solidFill>
                                  <a:ln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6" name="AutoShape 145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814" y="6168"/>
                                    <a:ext cx="1121" cy="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 type="oval" w="med" len="med"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7" name="AutoShape 144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5067" y="6170"/>
                                    <a:ext cx="970" cy="2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8" name="AutoShape 143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3360" y="5144"/>
                                    <a:ext cx="1" cy="1026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39" name="AutoShape 142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5537" y="5146"/>
                                    <a:ext cx="2" cy="1026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0" name="AutoShape 141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421" y="5012"/>
                                    <a:ext cx="3" cy="20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1" name="AutoShape 140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465" y="5012"/>
                                    <a:ext cx="2" cy="20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2" name="AutoShape 139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3360" y="5144"/>
                                    <a:ext cx="1061" cy="3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3" name="AutoShape 138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4465" y="5146"/>
                                    <a:ext cx="1074" cy="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4" name="AutoShape 137"/>
                                  <p:cNvSpPr>
                                    <a:spLocks noChangeShapeType="1"/>
                                  </p:cNvSpPr>
                                  <p:nvPr/>
                                </p:nvSpPr>
                                <p:spPr bwMode="auto">
                                  <a:xfrm flipV="1">
                                    <a:off x="3360" y="3463"/>
                                    <a:ext cx="0" cy="1681"/>
                                  </a:xfrm>
                                  <a:prstGeom prst="straightConnector1">
                                    <a:avLst/>
                                  </a:prstGeom>
                                  <a:noFill/>
                                  <a:ln w="9525">
                                    <a:solidFill>
                                      <a:srgbClr val="000000"/>
                                    </a:solidFill>
                                    <a:round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5" name="AutoShape 136"/>
                                  <p:cNvSpPr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 rot="5400000">
                                    <a:off x="6250" y="5563"/>
                                    <a:ext cx="756" cy="1136"/>
                                  </a:xfrm>
                                  <a:prstGeom prst="triangle">
                                    <a:avLst>
                                      <a:gd name="adj" fmla="val 50000"/>
                                    </a:avLst>
                                  </a:prstGeom>
                                  <a:solidFill>
                                    <a:srgbClr val="FFFFFF"/>
                                  </a:solidFill>
                                  <a:ln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:ln>
                                </p:spPr>
                                <p:txBody>
                                  <a:bodyPr vert="horz" wrap="square" lIns="91440" tIns="45720" rIns="91440" bIns="4572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eaLnBrk="1" fontAlgn="auto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ts val="0"/>
                                      </a:spcBef>
                                      <a:spcAft>
                                        <a:spcPts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  <a:defRPr/>
                                    </a:pPr>
                                    <a:endParaRPr kumimoji="0" lang="en-US" sz="18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34" name="Text Box 134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3917" y="5626"/>
                                  <a:ext cx="985" cy="1019"/>
                                </a:xfrm>
                                <a:prstGeom prst="rect">
                                  <a:avLst/>
                                </a:prstGeom>
                                <a:noFill/>
                                <a:ln w="9525">
                                  <a:noFill/>
                                  <a:miter lim="800000"/>
                                  <a:headEnd/>
                                  <a:tailEnd/>
                                </a:ln>
                              </p:spPr>
                              <p:txBody>
                                <a:bodyPr vert="horz" wrap="square" lIns="91440" tIns="45720" rIns="91440" bIns="4572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eaLnBrk="1" fontAlgn="auto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800" b="0" i="0" u="none" strike="noStrike" kern="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Preamp (regulated </a:t>
                                  </a:r>
                                  <a:endParaRPr kumimoji="0" lang="en-US" sz="800" b="0" i="0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  <a:p>
                                  <a:pPr marL="0" marR="0" lvl="0" indent="0" algn="l" defTabSz="914400" eaLnBrk="0" fontAlgn="auto" latinLnBrk="0" hangingPunct="0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ts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  <a:defRPr/>
                                  </a:pPr>
                                  <a:r>
                                    <a:rPr kumimoji="0" lang="en-US" sz="800" b="0" i="0" u="none" strike="noStrike" kern="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libri" pitchFamily="34" charset="0"/>
                                      <a:ea typeface="Calibri" pitchFamily="34" charset="0"/>
                                      <a:cs typeface="Times New Roman" pitchFamily="18" charset="0"/>
                                    </a:rPr>
                                    <a:t>Cascode)</a:t>
                                  </a:r>
                                  <a:endParaRPr kumimoji="0" lang="en-US" sz="1800" b="0" i="0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Arial" pitchFamily="34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32" name="Text Box 132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5985" y="5636"/>
                                <a:ext cx="853" cy="609"/>
                              </a:xfrm>
                              <a:prstGeom prst="rect">
                                <a:avLst/>
                              </a:prstGeom>
                              <a:noFill/>
                              <a:ln w="9525">
                                <a:noFill/>
                                <a:miter lim="800000"/>
                                <a:headEnd/>
                                <a:tailEnd/>
                              </a:ln>
                            </p:spPr>
                            <p:txBody>
                              <a:bodyPr vert="horz" wrap="square" lIns="91440" tIns="45720" rIns="91440" bIns="45720" numCol="1" anchor="t" anchorCtr="0" compatLnSpc="1">
                                <a:prstTxWarp prst="textNoShape">
                                  <a:avLst/>
                                </a:prstTxWarp>
                              </a:bodyPr>
                              <a:lstStyle/>
                              <a:p>
                                <a:pPr marL="0" marR="0" lvl="0" indent="0" algn="l" defTabSz="914400" eaLnBrk="1" fontAlgn="auto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n-US" sz="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 pitchFamily="34" charset="0"/>
                                    <a:ea typeface="Calibri" pitchFamily="34" charset="0"/>
                                    <a:cs typeface="Times New Roman" pitchFamily="18" charset="0"/>
                                  </a:rPr>
                                  <a:t>Source </a:t>
                                </a:r>
                                <a:endParaRPr kumimoji="0" lang="en-US" sz="8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Arial" pitchFamily="34" charset="0"/>
                                </a:endParaRPr>
                              </a:p>
                              <a:p>
                                <a:pPr marL="0" marR="0" lvl="0" indent="0" algn="l" defTabSz="914400" eaLnBrk="0" fontAlgn="auto" latinLnBrk="0" hangingPunct="0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ts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  <a:defRPr/>
                                </a:pPr>
                                <a:r>
                                  <a:rPr kumimoji="0" lang="en-US" sz="8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libri" pitchFamily="34" charset="0"/>
                                    <a:ea typeface="Calibri" pitchFamily="34" charset="0"/>
                                    <a:cs typeface="Times New Roman" pitchFamily="18" charset="0"/>
                                  </a:rPr>
                                  <a:t>follower</a:t>
                                </a:r>
                                <a:endParaRPr kumimoji="0" lang="en-US" sz="18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Arial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sp>
                        <p:nvSpPr>
                          <p:cNvPr id="28" name="AutoShape 129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105" y="1440"/>
                            <a:ext cx="4180" cy="3431"/>
                          </a:xfrm>
                          <a:prstGeom prst="roundRect">
                            <a:avLst>
                              <a:gd name="adj" fmla="val 16667"/>
                            </a:avLst>
                          </a:prstGeom>
                          <a:noFill/>
                          <a:ln w="28575">
                            <a:solidFill>
                              <a:srgbClr val="205867"/>
                            </a:solidFill>
                            <a:prstDash val="sysDot"/>
                            <a:round/>
                            <a:headEnd/>
                            <a:tailEnd/>
                          </a:ln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l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en-US" sz="18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libri"/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24" name="Text Box 12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11088" y="6997"/>
                        <a:ext cx="806" cy="421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eaLnBrk="1" fontAlgn="auto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kumimoji="0" lang="en-US" sz="1100" b="0" i="0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libri" pitchFamily="34" charset="0"/>
                            <a:ea typeface="Calibri" pitchFamily="34" charset="0"/>
                            <a:cs typeface="Times New Roman" pitchFamily="18" charset="0"/>
                          </a:rPr>
                          <a:t>Hit</a:t>
                        </a:r>
                        <a:endParaRPr kumimoji="0" 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itchFamily="34" charset="0"/>
                        </a:endParaRPr>
                      </a:p>
                    </p:txBody>
                  </p:sp>
                </p:grpSp>
              </p:grpSp>
            </p:grpSp>
          </p:grpSp>
        </p:grpSp>
        <p:sp>
          <p:nvSpPr>
            <p:cNvPr id="9" name="Rounded Rectangle 480"/>
            <p:cNvSpPr/>
            <p:nvPr/>
          </p:nvSpPr>
          <p:spPr>
            <a:xfrm>
              <a:off x="4038600" y="0"/>
              <a:ext cx="2819400" cy="4114800"/>
            </a:xfrm>
            <a:prstGeom prst="roundRect">
              <a:avLst/>
            </a:prstGeom>
            <a:noFill/>
            <a:ln w="3175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0" name="TextBox 481"/>
            <p:cNvSpPr txBox="1"/>
            <p:nvPr/>
          </p:nvSpPr>
          <p:spPr>
            <a:xfrm>
              <a:off x="228600" y="1320225"/>
              <a:ext cx="838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Leakage current compensation circuit</a:t>
              </a:r>
            </a:p>
          </p:txBody>
        </p:sp>
      </p:grpSp>
      <p:sp>
        <p:nvSpPr>
          <p:cNvPr id="176" name="TextBox 650"/>
          <p:cNvSpPr txBox="1"/>
          <p:nvPr/>
        </p:nvSpPr>
        <p:spPr>
          <a:xfrm>
            <a:off x="165100" y="4064000"/>
            <a:ext cx="473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 algn="l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In </a:t>
            </a:r>
            <a:r>
              <a:rPr lang="en-US" sz="1800" b="1" dirty="0" smtClean="0">
                <a:solidFill>
                  <a:srgbClr val="0000FF"/>
                </a:solidFill>
                <a:latin typeface="+mn-lt"/>
              </a:rPr>
              <a:t>130 nm</a:t>
            </a: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, the current consumption is 5uA (preamp ) + 8uA (all comparators)</a:t>
            </a:r>
          </a:p>
        </p:txBody>
      </p:sp>
      <p:sp>
        <p:nvSpPr>
          <p:cNvPr id="177" name="TextBox 650"/>
          <p:cNvSpPr txBox="1"/>
          <p:nvPr/>
        </p:nvSpPr>
        <p:spPr>
          <a:xfrm>
            <a:off x="165100" y="4813300"/>
            <a:ext cx="8788400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6700" indent="-266700" algn="l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 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Translating to 65 nm (</a:t>
            </a:r>
            <a:r>
              <a:rPr lang="en-US" sz="1800" b="1" dirty="0" err="1" smtClean="0">
                <a:solidFill>
                  <a:srgbClr val="FF0000"/>
                </a:solidFill>
                <a:latin typeface="+mn-lt"/>
              </a:rPr>
              <a:t>Fermilab</a:t>
            </a: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-INFN Pavia collaboration)</a:t>
            </a: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, preliminary simulation results show that power can be reduced by 40%, improving speed and threshold dispersion performance</a:t>
            </a:r>
          </a:p>
          <a:p>
            <a:pPr marL="266700" indent="-266700" algn="l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endParaRPr lang="en-US" sz="1800" dirty="0">
              <a:solidFill>
                <a:prstClr val="black"/>
              </a:solidFill>
              <a:latin typeface="+mn-lt"/>
            </a:endParaRPr>
          </a:p>
          <a:p>
            <a:pPr marL="266700" indent="-266700" algn="l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</a:pP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The Flash ADC may be attractive in 65 nm, provided that a 3-bit charge resolution is enough for physics needs. </a:t>
            </a:r>
            <a:r>
              <a:rPr lang="en-US" sz="1800" dirty="0">
                <a:solidFill>
                  <a:prstClr val="black"/>
                </a:solidFill>
                <a:latin typeface="+mn-lt"/>
              </a:rPr>
              <a:t>P</a:t>
            </a: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resent specification is ≥ 5 bits, achievable with a </a:t>
            </a:r>
            <a:r>
              <a:rPr lang="en-US" sz="1800" b="0" dirty="0" err="1" smtClean="0">
                <a:solidFill>
                  <a:prstClr val="black"/>
                </a:solidFill>
                <a:latin typeface="+mn-lt"/>
              </a:rPr>
              <a:t>ToT</a:t>
            </a:r>
            <a:r>
              <a:rPr lang="en-US" sz="1800" b="0" dirty="0" smtClean="0">
                <a:solidFill>
                  <a:prstClr val="black"/>
                </a:solidFill>
                <a:latin typeface="+mn-lt"/>
              </a:rPr>
              <a:t> counter </a:t>
            </a:r>
          </a:p>
        </p:txBody>
      </p:sp>
    </p:spTree>
    <p:extLst>
      <p:ext uri="{BB962C8B-B14F-4D97-AF65-F5344CB8AC3E}">
        <p14:creationId xmlns:p14="http://schemas.microsoft.com/office/powerpoint/2010/main" val="10363752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12700"/>
            <a:ext cx="9144000" cy="838200"/>
          </a:xfrm>
        </p:spPr>
        <p:txBody>
          <a:bodyPr/>
          <a:lstStyle/>
          <a:p>
            <a:r>
              <a:rPr lang="it-IT" sz="3200" dirty="0"/>
              <a:t>P</a:t>
            </a:r>
            <a:r>
              <a:rPr lang="it-IT" sz="3200" dirty="0" smtClean="0"/>
              <a:t>ixel </a:t>
            </a:r>
            <a:r>
              <a:rPr lang="it-IT" sz="3200" dirty="0" err="1" smtClean="0"/>
              <a:t>analog</a:t>
            </a:r>
            <a:r>
              <a:rPr lang="it-IT" sz="3200" dirty="0" smtClean="0"/>
              <a:t> front-end inside a large </a:t>
            </a:r>
            <a:r>
              <a:rPr lang="it-IT" sz="3200" dirty="0" err="1" smtClean="0"/>
              <a:t>mixed-signal</a:t>
            </a:r>
            <a:r>
              <a:rPr lang="it-IT" sz="3200" dirty="0" smtClean="0"/>
              <a:t> (</a:t>
            </a:r>
            <a:r>
              <a:rPr lang="it-IT" sz="3200" dirty="0" err="1" smtClean="0"/>
              <a:t>mostly</a:t>
            </a:r>
            <a:r>
              <a:rPr lang="it-IT" sz="3200" dirty="0" smtClean="0"/>
              <a:t> </a:t>
            </a:r>
            <a:r>
              <a:rPr lang="it-IT" sz="3200" dirty="0" err="1" smtClean="0"/>
              <a:t>digital</a:t>
            </a:r>
            <a:r>
              <a:rPr lang="it-IT" sz="3200" dirty="0" smtClean="0"/>
              <a:t>) </a:t>
            </a:r>
            <a:r>
              <a:rPr lang="it-IT" sz="3200" dirty="0" err="1" smtClean="0"/>
              <a:t>integrated</a:t>
            </a:r>
            <a:r>
              <a:rPr lang="it-IT" sz="3200" dirty="0" smtClean="0"/>
              <a:t> </a:t>
            </a:r>
            <a:r>
              <a:rPr lang="it-IT" sz="3200" dirty="0" err="1" smtClean="0"/>
              <a:t>system</a:t>
            </a:r>
            <a:endParaRPr lang="it-IT" sz="3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62800" y="65913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869950"/>
            <a:ext cx="90297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342900" indent="-342900">
              <a:spcBef>
                <a:spcPts val="480"/>
              </a:spcBef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en-US" sz="2000" i="0" u="none" dirty="0" smtClean="0">
                <a:solidFill>
                  <a:srgbClr val="0000FF"/>
                </a:solidFill>
                <a:latin typeface="Comic Sans MS" charset="0"/>
              </a:rPr>
              <a:t>In modern pixel readout chips, the analog front-end cell is embedded in an extremely complex microelectronic </a:t>
            </a:r>
            <a:r>
              <a:rPr lang="en-US" sz="2000" i="0" u="none" dirty="0">
                <a:solidFill>
                  <a:srgbClr val="0000FF"/>
                </a:solidFill>
                <a:latin typeface="Comic Sans MS" charset="0"/>
              </a:rPr>
              <a:t>system, </a:t>
            </a:r>
            <a:r>
              <a:rPr lang="en-US" sz="2000" i="0" u="none" dirty="0" smtClean="0">
                <a:solidFill>
                  <a:srgbClr val="0000FF"/>
                </a:solidFill>
                <a:latin typeface="Comic Sans MS" charset="0"/>
              </a:rPr>
              <a:t>where analog </a:t>
            </a:r>
            <a:r>
              <a:rPr lang="en-US" sz="2000" i="0" u="none" dirty="0">
                <a:solidFill>
                  <a:srgbClr val="0000FF"/>
                </a:solidFill>
                <a:latin typeface="Comic Sans MS" charset="0"/>
              </a:rPr>
              <a:t>and digital circuits </a:t>
            </a:r>
            <a:r>
              <a:rPr lang="en-US" sz="2000" i="0" u="none" dirty="0" smtClean="0">
                <a:solidFill>
                  <a:srgbClr val="0000FF"/>
                </a:solidFill>
                <a:latin typeface="Comic Sans MS" charset="0"/>
              </a:rPr>
              <a:t>coexist in </a:t>
            </a:r>
            <a:r>
              <a:rPr lang="en-US" sz="2000" i="0" u="none" dirty="0">
                <a:solidFill>
                  <a:srgbClr val="0000FF"/>
                </a:solidFill>
                <a:latin typeface="Comic Sans MS" charset="0"/>
              </a:rPr>
              <a:t>the same small readout cell </a:t>
            </a:r>
            <a:endParaRPr lang="en-US" sz="2000" i="0" u="none" dirty="0" smtClean="0">
              <a:solidFill>
                <a:srgbClr val="0000FF"/>
              </a:solidFill>
              <a:latin typeface="Comic Sans MS" charset="0"/>
            </a:endParaRPr>
          </a:p>
          <a:p>
            <a:pPr marL="342900" indent="-342900" algn="l">
              <a:spcBef>
                <a:spcPts val="480"/>
              </a:spcBef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endParaRPr lang="en-US" sz="1000" i="0" u="none" dirty="0">
              <a:solidFill>
                <a:srgbClr val="0000FF"/>
              </a:solidFill>
              <a:latin typeface="Comic Sans MS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0" y="1885950"/>
            <a:ext cx="9144000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342900" indent="-342900" algn="l">
              <a:spcBef>
                <a:spcPts val="480"/>
              </a:spcBef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A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correct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layout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is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crucial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to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avoid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digital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interferences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in the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low-noise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>
                <a:solidFill>
                  <a:srgbClr val="FF0000"/>
                </a:solidFill>
                <a:latin typeface="+mn-lt"/>
              </a:rPr>
              <a:t>analog</a:t>
            </a:r>
            <a:r>
              <a:rPr lang="it-IT" sz="2000" i="0" u="none" dirty="0">
                <a:solidFill>
                  <a:srgbClr val="FF0000"/>
                </a:solidFill>
                <a:latin typeface="+mn-lt"/>
              </a:rPr>
              <a:t> front-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end;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immunity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to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disturbances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on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analog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supply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lines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(“PSRR”)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is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also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essential</a:t>
            </a:r>
            <a:endParaRPr lang="it-IT" sz="2000" i="0" u="none" dirty="0" smtClean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spcBef>
                <a:spcPts val="480"/>
              </a:spcBef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endParaRPr lang="it-IT" sz="1000" i="0" u="none" dirty="0">
              <a:solidFill>
                <a:srgbClr val="FF0000"/>
              </a:solidFill>
              <a:latin typeface="+mn-lt"/>
            </a:endParaRPr>
          </a:p>
          <a:p>
            <a:pPr marL="342900" indent="-342900" algn="l">
              <a:spcBef>
                <a:spcPts val="480"/>
              </a:spcBef>
              <a:buClr>
                <a:schemeClr val="accent6">
                  <a:lumMod val="50000"/>
                </a:schemeClr>
              </a:buClr>
              <a:buFont typeface="Arial"/>
              <a:buChar char="•"/>
              <a:defRPr/>
            </a:pP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The “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analog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island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” 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concept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 (</a:t>
            </a:r>
            <a:r>
              <a:rPr lang="it-IT" sz="2000" i="0" u="none" dirty="0" err="1" smtClean="0">
                <a:solidFill>
                  <a:srgbClr val="FF0000"/>
                </a:solidFill>
                <a:latin typeface="+mn-lt"/>
              </a:rPr>
              <a:t>A.Mekkaoui</a:t>
            </a:r>
            <a:r>
              <a:rPr lang="it-IT" sz="2000" i="0" u="none" dirty="0" smtClean="0">
                <a:solidFill>
                  <a:srgbClr val="FF0000"/>
                </a:solidFill>
                <a:latin typeface="+mn-lt"/>
              </a:rPr>
              <a:t>, LBNL)</a:t>
            </a:r>
            <a:endParaRPr lang="it-IT" sz="2000" i="0" u="none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3937000"/>
            <a:ext cx="2921000" cy="29210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904165"/>
            <a:ext cx="2946738" cy="2941135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20800" y="3589338"/>
            <a:ext cx="3167063" cy="36933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50 µm x 50 µm pixel cell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46700" y="3525838"/>
            <a:ext cx="3814763" cy="36933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Four 50 µm x 50 µm pixel cells</a:t>
            </a:r>
          </a:p>
        </p:txBody>
      </p:sp>
      <p:sp>
        <p:nvSpPr>
          <p:cNvPr id="11" name="Rettangolo 10"/>
          <p:cNvSpPr/>
          <p:nvPr/>
        </p:nvSpPr>
        <p:spPr bwMode="auto">
          <a:xfrm>
            <a:off x="1181100" y="5130800"/>
            <a:ext cx="1790700" cy="17272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0" fontAlgn="base" latinLnBrk="0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it-IT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0" y="5481638"/>
            <a:ext cx="1028701" cy="64633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l">
              <a:spcBef>
                <a:spcPts val="90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Analog section</a:t>
            </a:r>
          </a:p>
        </p:txBody>
      </p:sp>
    </p:spTree>
    <p:extLst>
      <p:ext uri="{BB962C8B-B14F-4D97-AF65-F5344CB8AC3E}">
        <p14:creationId xmlns:p14="http://schemas.microsoft.com/office/powerpoint/2010/main" val="360420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0400" y="0"/>
            <a:ext cx="8077200" cy="673100"/>
          </a:xfrm>
        </p:spPr>
        <p:txBody>
          <a:bodyPr/>
          <a:lstStyle/>
          <a:p>
            <a:r>
              <a:rPr lang="it-IT" sz="3200" dirty="0" smtClean="0"/>
              <a:t>65 nm CMOS </a:t>
            </a:r>
            <a:r>
              <a:rPr lang="it-IT" sz="3200" dirty="0" err="1" smtClean="0"/>
              <a:t>at</a:t>
            </a:r>
            <a:r>
              <a:rPr lang="it-IT" sz="3200" dirty="0" smtClean="0"/>
              <a:t> </a:t>
            </a:r>
            <a:r>
              <a:rPr lang="it-IT" sz="3200" dirty="0" err="1" smtClean="0"/>
              <a:t>extreme</a:t>
            </a:r>
            <a:r>
              <a:rPr lang="it-IT" sz="3200" dirty="0" smtClean="0"/>
              <a:t> </a:t>
            </a:r>
            <a:r>
              <a:rPr lang="it-IT" sz="3200" dirty="0" err="1" smtClean="0"/>
              <a:t>radiation</a:t>
            </a:r>
            <a:r>
              <a:rPr lang="it-IT" sz="3200" dirty="0" smtClean="0"/>
              <a:t> </a:t>
            </a:r>
            <a:r>
              <a:rPr lang="it-IT" sz="3200" dirty="0" err="1" smtClean="0"/>
              <a:t>levels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3289300"/>
            <a:ext cx="2882900" cy="3505200"/>
          </a:xfrm>
          <a:solidFill>
            <a:srgbClr val="FFFFFF"/>
          </a:solidFill>
        </p:spPr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Radiation induced electric charge is associated with thick lateral isolation oxides </a:t>
            </a:r>
            <a:endParaRPr lang="en-US" sz="1800" dirty="0"/>
          </a:p>
          <a:p>
            <a:r>
              <a:rPr lang="en-US" sz="1800" dirty="0" smtClean="0"/>
              <a:t>CMOS is usually not affected by non n-ionizing radiation: what happens at </a:t>
            </a:r>
            <a:r>
              <a:rPr lang="en-US" sz="1800" dirty="0"/>
              <a:t>2 x 10</a:t>
            </a:r>
            <a:r>
              <a:rPr lang="en-US" sz="1800" baseline="30000" dirty="0"/>
              <a:t>16</a:t>
            </a:r>
            <a:r>
              <a:rPr lang="en-US" sz="1800" dirty="0"/>
              <a:t> n/</a:t>
            </a:r>
            <a:r>
              <a:rPr lang="en-US" sz="1800" dirty="0" smtClean="0"/>
              <a:t>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?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278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Immagine 5" descr="Immagin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057400"/>
            <a:ext cx="6400800" cy="4800600"/>
          </a:xfrm>
          <a:prstGeom prst="rect">
            <a:avLst/>
          </a:prstGeom>
        </p:spPr>
      </p:pic>
      <p:sp>
        <p:nvSpPr>
          <p:cNvPr id="7" name="Segnaposto contenuto 2"/>
          <p:cNvSpPr txBox="1">
            <a:spLocks/>
          </p:cNvSpPr>
          <p:nvPr/>
        </p:nvSpPr>
        <p:spPr bwMode="auto">
          <a:xfrm>
            <a:off x="0" y="787400"/>
            <a:ext cx="91440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r>
              <a:rPr lang="en-US" sz="1800" dirty="0" smtClean="0"/>
              <a:t>At the HL-LHC design luminosity, for an operational lifetime of 10 years, the innermost pixel layer will be exposed to a total ionizing dose of 1 Grad, and to an equivalent </a:t>
            </a:r>
            <a:r>
              <a:rPr lang="en-US" sz="1800" dirty="0" err="1" smtClean="0"/>
              <a:t>fluence</a:t>
            </a:r>
            <a:r>
              <a:rPr lang="en-US" sz="1800" dirty="0" smtClean="0"/>
              <a:t> of 1-MeV neutrons of 2 x 10</a:t>
            </a:r>
            <a:r>
              <a:rPr lang="en-US" sz="1800" baseline="30000" dirty="0" smtClean="0"/>
              <a:t>16</a:t>
            </a:r>
            <a:r>
              <a:rPr lang="en-US" sz="1800" dirty="0" smtClean="0"/>
              <a:t> n/cm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. </a:t>
            </a:r>
          </a:p>
          <a:p>
            <a:pPr marL="342900" lvl="2" indent="-342900"/>
            <a:r>
              <a:rPr lang="en-US" sz="1800" dirty="0" smtClean="0"/>
              <a:t>If unacceptable degradation, </a:t>
            </a:r>
            <a:r>
              <a:rPr lang="en-US" sz="1800" b="1" dirty="0" smtClean="0">
                <a:solidFill>
                  <a:srgbClr val="FF0000"/>
                </a:solidFill>
              </a:rPr>
              <a:t>a replacement strategy</a:t>
            </a:r>
            <a:r>
              <a:rPr lang="en-US" sz="1800" dirty="0" smtClean="0"/>
              <a:t> must be applied for inner pixel layers.</a:t>
            </a:r>
          </a:p>
          <a:p>
            <a:pPr marL="342900" lvl="2" indent="-342900"/>
            <a:r>
              <a:rPr lang="en-US" sz="1800" dirty="0" err="1"/>
              <a:t>Nanoscale</a:t>
            </a:r>
            <a:r>
              <a:rPr lang="en-US" sz="1800" dirty="0"/>
              <a:t> CMOS (with very thin gate oxide) has a large intrinsic degree of tolerance to ionizing radiation: what happens at 1 Grad?</a:t>
            </a:r>
          </a:p>
          <a:p>
            <a:pPr marL="342900" lvl="2" indent="-342900"/>
            <a:endParaRPr lang="en-US" sz="1800" dirty="0" smtClean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15041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3810360"/>
            <a:ext cx="4191000" cy="302224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31800" y="12700"/>
            <a:ext cx="8356600" cy="990600"/>
          </a:xfrm>
        </p:spPr>
        <p:txBody>
          <a:bodyPr/>
          <a:lstStyle/>
          <a:p>
            <a:r>
              <a:rPr lang="it-IT" sz="3200" dirty="0" smtClean="0"/>
              <a:t>The </a:t>
            </a:r>
            <a:r>
              <a:rPr lang="it-IT" sz="3200" dirty="0" err="1" smtClean="0"/>
              <a:t>analog</a:t>
            </a:r>
            <a:r>
              <a:rPr lang="it-IT" sz="3200" dirty="0" smtClean="0"/>
              <a:t> front-end</a:t>
            </a:r>
            <a:br>
              <a:rPr lang="it-IT" sz="3200" dirty="0" smtClean="0"/>
            </a:br>
            <a:r>
              <a:rPr lang="it-IT" sz="3200" dirty="0" err="1" smtClean="0"/>
              <a:t>at</a:t>
            </a:r>
            <a:r>
              <a:rPr lang="it-IT" sz="3200" dirty="0" smtClean="0"/>
              <a:t> </a:t>
            </a:r>
            <a:r>
              <a:rPr lang="it-IT" sz="3200" dirty="0" err="1" smtClean="0"/>
              <a:t>extreme</a:t>
            </a:r>
            <a:r>
              <a:rPr lang="it-IT" sz="3200" dirty="0" smtClean="0"/>
              <a:t> </a:t>
            </a:r>
            <a:r>
              <a:rPr lang="it-IT" sz="3200" dirty="0" err="1" smtClean="0"/>
              <a:t>total</a:t>
            </a:r>
            <a:r>
              <a:rPr lang="it-IT" sz="3200" dirty="0" smtClean="0"/>
              <a:t> </a:t>
            </a:r>
            <a:r>
              <a:rPr lang="it-IT" sz="3200" dirty="0" err="1" smtClean="0"/>
              <a:t>ionizing</a:t>
            </a:r>
            <a:r>
              <a:rPr lang="it-IT" sz="3200" dirty="0" smtClean="0"/>
              <a:t> dose</a:t>
            </a:r>
            <a:endParaRPr lang="it-IT" sz="3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532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177800" y="1066800"/>
            <a:ext cx="8966200" cy="19177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pPr marL="177800" indent="-177800"/>
            <a:r>
              <a:rPr lang="en-GB" sz="1800" dirty="0" smtClean="0"/>
              <a:t>Among other effects</a:t>
            </a:r>
            <a:r>
              <a:rPr lang="en-GB" sz="1800" dirty="0" smtClean="0">
                <a:solidFill>
                  <a:srgbClr val="FF6600"/>
                </a:solidFill>
              </a:rPr>
              <a:t>, PMOSFETs (especially minimum size ones) show a large </a:t>
            </a:r>
            <a:r>
              <a:rPr lang="en-GB" sz="1800" dirty="0" err="1" smtClean="0">
                <a:solidFill>
                  <a:srgbClr val="FF6600"/>
                </a:solidFill>
              </a:rPr>
              <a:t>transconductance</a:t>
            </a:r>
            <a:r>
              <a:rPr lang="en-GB" sz="1800" dirty="0">
                <a:solidFill>
                  <a:srgbClr val="FF6600"/>
                </a:solidFill>
              </a:rPr>
              <a:t> </a:t>
            </a:r>
            <a:r>
              <a:rPr lang="en-GB" sz="1800" dirty="0" smtClean="0">
                <a:solidFill>
                  <a:srgbClr val="FF6600"/>
                </a:solidFill>
              </a:rPr>
              <a:t>degradation</a:t>
            </a:r>
            <a:r>
              <a:rPr lang="en-GB" sz="1800" dirty="0" smtClean="0"/>
              <a:t>, which becomes </a:t>
            </a:r>
            <a:r>
              <a:rPr lang="en-GB" sz="1800" dirty="0" smtClean="0">
                <a:solidFill>
                  <a:srgbClr val="FF6600"/>
                </a:solidFill>
              </a:rPr>
              <a:t>very steep over 100 </a:t>
            </a:r>
            <a:r>
              <a:rPr lang="en-GB" sz="1800" dirty="0" err="1" smtClean="0">
                <a:solidFill>
                  <a:srgbClr val="FF6600"/>
                </a:solidFill>
              </a:rPr>
              <a:t>Mrad</a:t>
            </a:r>
            <a:r>
              <a:rPr lang="en-GB" sz="1800" dirty="0" smtClean="0">
                <a:solidFill>
                  <a:srgbClr val="FF6600"/>
                </a:solidFill>
              </a:rPr>
              <a:t> </a:t>
            </a:r>
            <a:r>
              <a:rPr lang="en-GB" sz="1800" dirty="0" smtClean="0"/>
              <a:t>(partial recover after annealing)</a:t>
            </a:r>
          </a:p>
          <a:p>
            <a:pPr marL="177800" indent="-177800"/>
            <a:r>
              <a:rPr lang="en-GB" sz="1800" dirty="0" smtClean="0"/>
              <a:t>This is probably not so critical for the design of </a:t>
            </a:r>
            <a:r>
              <a:rPr lang="en-GB" sz="1800" dirty="0" err="1" smtClean="0"/>
              <a:t>analog</a:t>
            </a:r>
            <a:r>
              <a:rPr lang="en-GB" sz="1800" dirty="0" smtClean="0"/>
              <a:t> blocks, where minimum size transistors can be avoided if necessary; the </a:t>
            </a:r>
            <a:r>
              <a:rPr lang="en-GB" sz="1800" dirty="0" smtClean="0">
                <a:solidFill>
                  <a:srgbClr val="FF6600"/>
                </a:solidFill>
              </a:rPr>
              <a:t>study of radiation effects on noise</a:t>
            </a:r>
            <a:r>
              <a:rPr lang="en-GB" sz="1800" dirty="0" smtClean="0"/>
              <a:t> is </a:t>
            </a:r>
            <a:r>
              <a:rPr lang="en-GB" sz="1800" dirty="0" err="1" smtClean="0"/>
              <a:t>ongoing</a:t>
            </a:r>
            <a:endParaRPr lang="en-GB" sz="1800" dirty="0" smtClean="0"/>
          </a:p>
          <a:p>
            <a:pPr marL="177800" indent="-177800"/>
            <a:r>
              <a:rPr lang="en-GB" sz="1800" dirty="0" smtClean="0"/>
              <a:t>Damage mechanisms have yet to be fully understood; they appear to be </a:t>
            </a:r>
            <a:r>
              <a:rPr lang="en-GB" sz="1800" b="1" dirty="0" smtClean="0">
                <a:solidFill>
                  <a:srgbClr val="FF6600"/>
                </a:solidFill>
              </a:rPr>
              <a:t>less severe at </a:t>
            </a:r>
            <a:r>
              <a:rPr lang="en-GB" sz="1800" dirty="0" smtClean="0"/>
              <a:t>the foreseen operating temperature of the pixel detector at HL-LHC (</a:t>
            </a:r>
            <a:r>
              <a:rPr lang="en-GB" sz="1800" b="1" dirty="0" smtClean="0">
                <a:solidFill>
                  <a:srgbClr val="FF6600"/>
                </a:solidFill>
              </a:rPr>
              <a:t>about - 15 °C</a:t>
            </a:r>
            <a:r>
              <a:rPr lang="en-GB" sz="1800" dirty="0" smtClean="0"/>
              <a:t>)</a:t>
            </a:r>
          </a:p>
        </p:txBody>
      </p:sp>
      <p:pic>
        <p:nvPicPr>
          <p:cNvPr id="3" name="Immagine 2" descr="radi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428" y="4460632"/>
            <a:ext cx="5735372" cy="2371968"/>
          </a:xfrm>
          <a:prstGeom prst="rect">
            <a:avLst/>
          </a:prstGeom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787900" y="3563938"/>
            <a:ext cx="4178300" cy="961802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>
            <a:lvl1pPr marL="355600" indent="-355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b="1" i="0" u="none" dirty="0" smtClean="0">
                <a:solidFill>
                  <a:srgbClr val="FF0000"/>
                </a:solidFill>
                <a:latin typeface="Comic Sans MS" charset="0"/>
                <a:cs typeface="Comic Sans MS" charset="0"/>
              </a:rPr>
              <a:t>CPPM data with X-rays</a:t>
            </a:r>
          </a:p>
          <a:p>
            <a:pPr marL="0" indent="0" algn="ctr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en-US" sz="1800" i="0" u="none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(</a:t>
            </a:r>
            <a:r>
              <a:rPr lang="en-US" sz="1800" i="0" u="none" dirty="0" err="1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Fermilab</a:t>
            </a:r>
            <a:r>
              <a:rPr lang="en-US" sz="1800" i="0" u="none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 and </a:t>
            </a:r>
            <a:r>
              <a:rPr lang="en-US" sz="1800" i="0" u="none" dirty="0" err="1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Padova</a:t>
            </a:r>
            <a:r>
              <a:rPr lang="en-US" sz="1800" i="0" u="none" dirty="0" smtClean="0">
                <a:solidFill>
                  <a:srgbClr val="0000FF"/>
                </a:solidFill>
                <a:latin typeface="Comic Sans MS" charset="0"/>
                <a:cs typeface="Comic Sans MS" charset="0"/>
              </a:rPr>
              <a:t> studying radiation effects with other sources)</a:t>
            </a:r>
          </a:p>
        </p:txBody>
      </p:sp>
    </p:spTree>
    <p:extLst>
      <p:ext uri="{BB962C8B-B14F-4D97-AF65-F5344CB8AC3E}">
        <p14:creationId xmlns:p14="http://schemas.microsoft.com/office/powerpoint/2010/main" val="4112764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239000" cy="723900"/>
          </a:xfrm>
        </p:spPr>
        <p:txBody>
          <a:bodyPr/>
          <a:lstStyle/>
          <a:p>
            <a:r>
              <a:rPr lang="it-IT" sz="3200" dirty="0" err="1" smtClean="0"/>
              <a:t>Conclusions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7000" y="749300"/>
            <a:ext cx="8813800" cy="4343400"/>
          </a:xfrm>
        </p:spPr>
        <p:txBody>
          <a:bodyPr/>
          <a:lstStyle/>
          <a:p>
            <a:r>
              <a:rPr lang="en-US" sz="2400" dirty="0" smtClean="0"/>
              <a:t>The challenge of analog design in 65 nm CMOS for pixel readout at the HL-LHC is being tackled by our community of microelectronic designers in a collaborative way (RD53, the INFN project CHIPIX 65)</a:t>
            </a:r>
          </a:p>
          <a:p>
            <a:r>
              <a:rPr lang="en-US" sz="2400" dirty="0" smtClean="0"/>
              <a:t>Current goal: developing/qualifying </a:t>
            </a:r>
            <a:r>
              <a:rPr lang="en-US" sz="2400" dirty="0"/>
              <a:t>technology, tools, architecture and building blocks required to </a:t>
            </a:r>
            <a:r>
              <a:rPr lang="en-US" sz="2400" dirty="0" smtClean="0"/>
              <a:t>design </a:t>
            </a:r>
            <a:r>
              <a:rPr lang="en-US" sz="2400" dirty="0"/>
              <a:t>next generation pixel chips for very high rates and radiation</a:t>
            </a:r>
            <a:endParaRPr lang="en-US" sz="2000" dirty="0"/>
          </a:p>
          <a:p>
            <a:r>
              <a:rPr lang="en-US" sz="2400" dirty="0" smtClean="0"/>
              <a:t>First round of submissions in 2014, first prototypes currently being characterized, other submissions in Spring 2015</a:t>
            </a:r>
          </a:p>
          <a:p>
            <a:r>
              <a:rPr lang="en-US" sz="2400" dirty="0" smtClean="0"/>
              <a:t>These prototypes will allow us to evaluate the best solutions for the architecture of the analog front-end</a:t>
            </a:r>
          </a:p>
          <a:p>
            <a:endParaRPr lang="en-US" sz="2400" dirty="0"/>
          </a:p>
          <a:p>
            <a:pPr marL="457200" lvl="1" indent="0">
              <a:buNone/>
            </a:pPr>
            <a:r>
              <a:rPr lang="en-US" b="1" dirty="0" smtClean="0">
                <a:solidFill>
                  <a:srgbClr val="FF66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b="1" dirty="0">
                <a:solidFill>
                  <a:srgbClr val="FF6600"/>
                </a:solidFill>
                <a:ea typeface="Wingdings"/>
                <a:cs typeface="Wingdings"/>
                <a:sym typeface="Wingdings"/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Full </a:t>
            </a:r>
            <a:r>
              <a:rPr lang="en-US" b="1" dirty="0">
                <a:solidFill>
                  <a:srgbClr val="FF6600"/>
                </a:solidFill>
              </a:rPr>
              <a:t>pixel chip prototype </a:t>
            </a:r>
            <a:r>
              <a:rPr lang="en-US" b="1" dirty="0" smtClean="0">
                <a:solidFill>
                  <a:srgbClr val="FF6600"/>
                </a:solidFill>
              </a:rPr>
              <a:t>in 2016</a:t>
            </a:r>
            <a:endParaRPr lang="en-US" b="1" dirty="0">
              <a:solidFill>
                <a:srgbClr val="FF6600"/>
              </a:solidFill>
            </a:endParaRPr>
          </a:p>
        </p:txBody>
      </p:sp>
      <p:sp>
        <p:nvSpPr>
          <p:cNvPr id="4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532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29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9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39800" y="0"/>
            <a:ext cx="7239000" cy="563563"/>
          </a:xfrm>
        </p:spPr>
        <p:txBody>
          <a:bodyPr/>
          <a:lstStyle/>
          <a:p>
            <a:r>
              <a:rPr lang="it-IT" sz="3200" dirty="0" smtClean="0"/>
              <a:t>LHC pixel </a:t>
            </a:r>
            <a:r>
              <a:rPr lang="it-IT" sz="3200" dirty="0" err="1" smtClean="0"/>
              <a:t>upgrades</a:t>
            </a:r>
            <a:endParaRPr lang="it-IT" sz="3200" dirty="0" smtClean="0"/>
          </a:p>
        </p:txBody>
      </p:sp>
      <p:sp>
        <p:nvSpPr>
          <p:cNvPr id="7" name="Segnaposto contenuto 1"/>
          <p:cNvSpPr>
            <a:spLocks noGrp="1"/>
          </p:cNvSpPr>
          <p:nvPr>
            <p:ph idx="1"/>
          </p:nvPr>
        </p:nvSpPr>
        <p:spPr>
          <a:xfrm>
            <a:off x="279400" y="685800"/>
            <a:ext cx="8864600" cy="4343400"/>
          </a:xfrm>
        </p:spPr>
        <p:txBody>
          <a:bodyPr/>
          <a:lstStyle/>
          <a:p>
            <a:r>
              <a:rPr lang="en-GB" sz="1600" dirty="0"/>
              <a:t>Current LHC pixel detectors have clearly demonstrated the feasibility and power of pixel detectors for tracking in high rate environments</a:t>
            </a:r>
          </a:p>
          <a:p>
            <a:r>
              <a:rPr lang="en-GB" sz="1600" dirty="0"/>
              <a:t>Phase1 upgrades: Additional pixel layer, ~4 x hit rates</a:t>
            </a:r>
          </a:p>
          <a:p>
            <a:pPr lvl="1"/>
            <a:r>
              <a:rPr lang="en-GB" sz="1200" dirty="0"/>
              <a:t>ATLAS: Addition of Inner B Layer (IBL) with new 130nm pixel ASIC (FEI4)</a:t>
            </a:r>
          </a:p>
          <a:p>
            <a:pPr lvl="1"/>
            <a:r>
              <a:rPr lang="en-GB" sz="1200" dirty="0"/>
              <a:t>CMS: New pixel detector with modified 250nm pixel ASIC (PSI46DIG)</a:t>
            </a:r>
          </a:p>
          <a:p>
            <a:r>
              <a:rPr lang="en-GB" sz="1600" b="1" dirty="0"/>
              <a:t>Phase2 upgrades</a:t>
            </a:r>
            <a:r>
              <a:rPr lang="en-GB" sz="1600" dirty="0"/>
              <a:t>:  ~16 x hit rates, ~4 x better resolution, 10 x trigger rates, </a:t>
            </a:r>
            <a:br>
              <a:rPr lang="en-GB" sz="1600" dirty="0"/>
            </a:br>
            <a:r>
              <a:rPr lang="en-GB" sz="1600" dirty="0"/>
              <a:t>16 x radiation tolerance, Increased forward coverage, less material, , ,</a:t>
            </a:r>
          </a:p>
          <a:p>
            <a:pPr lvl="1"/>
            <a:r>
              <a:rPr lang="en-GB" sz="1200" dirty="0"/>
              <a:t>Installation:  ~ 2022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Relies fully on significantly improved performance from next generation pixel chips.</a:t>
            </a:r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57839"/>
            <a:ext cx="1447800" cy="1190958"/>
          </a:xfrm>
          <a:prstGeom prst="rect">
            <a:avLst/>
          </a:prstGeom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24" y="4334820"/>
            <a:ext cx="1745016" cy="10324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360" y="3152567"/>
            <a:ext cx="6576613" cy="2014032"/>
          </a:xfrm>
          <a:prstGeom prst="rect">
            <a:avLst/>
          </a:prstGeom>
        </p:spPr>
      </p:pic>
      <p:sp>
        <p:nvSpPr>
          <p:cNvPr id="11" name="Rounded Rectangle 12"/>
          <p:cNvSpPr/>
          <p:nvPr/>
        </p:nvSpPr>
        <p:spPr>
          <a:xfrm>
            <a:off x="6964776" y="5378192"/>
            <a:ext cx="1491889" cy="653241"/>
          </a:xfrm>
          <a:prstGeom prst="roundRect">
            <a:avLst/>
          </a:prstGeom>
          <a:gradFill>
            <a:gsLst>
              <a:gs pos="50000">
                <a:srgbClr val="009898"/>
              </a:gs>
              <a:gs pos="0">
                <a:schemeClr val="accent1">
                  <a:shade val="51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/>
                <a:cs typeface="Arial"/>
              </a:rPr>
              <a:t>CMS &amp; ATLAS phase 2 pixel upgrades</a:t>
            </a:r>
            <a:endParaRPr lang="en-US" sz="12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2" name="Straight Arrow Connector 13"/>
          <p:cNvCxnSpPr/>
          <p:nvPr/>
        </p:nvCxnSpPr>
        <p:spPr>
          <a:xfrm flipV="1">
            <a:off x="7741826" y="5090399"/>
            <a:ext cx="0" cy="287793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7"/>
          <p:cNvSpPr/>
          <p:nvPr/>
        </p:nvSpPr>
        <p:spPr>
          <a:xfrm>
            <a:off x="2691397" y="5391157"/>
            <a:ext cx="1295400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ATLAS Pixel IBL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4" name="Straight Arrow Connector 18"/>
          <p:cNvCxnSpPr/>
          <p:nvPr/>
        </p:nvCxnSpPr>
        <p:spPr>
          <a:xfrm flipV="1">
            <a:off x="3336375" y="5090399"/>
            <a:ext cx="0" cy="300758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21"/>
          <p:cNvSpPr/>
          <p:nvPr/>
        </p:nvSpPr>
        <p:spPr>
          <a:xfrm>
            <a:off x="4061596" y="5717265"/>
            <a:ext cx="1450793" cy="31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rgbClr val="000000"/>
                </a:solidFill>
                <a:latin typeface="Arial"/>
                <a:cs typeface="Arial"/>
              </a:rPr>
              <a:t>CMS Pixel phase1</a:t>
            </a:r>
            <a:endParaRPr lang="en-US" sz="11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16" name="Straight Arrow Connector 22"/>
          <p:cNvCxnSpPr/>
          <p:nvPr/>
        </p:nvCxnSpPr>
        <p:spPr>
          <a:xfrm flipV="1">
            <a:off x="4750390" y="5090399"/>
            <a:ext cx="0" cy="620981"/>
          </a:xfrm>
          <a:prstGeom prst="straightConnector1">
            <a:avLst/>
          </a:prstGeom>
          <a:ln w="57150" cmpd="sng"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24"/>
          <p:cNvSpPr/>
          <p:nvPr/>
        </p:nvSpPr>
        <p:spPr bwMode="auto">
          <a:xfrm>
            <a:off x="1981200" y="61285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100MHz/cm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18" name="Rounded Rectangle 25"/>
          <p:cNvSpPr/>
          <p:nvPr/>
        </p:nvSpPr>
        <p:spPr bwMode="auto">
          <a:xfrm>
            <a:off x="4724400" y="61285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/>
              <a:t>4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00MHz/cm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  <p:sp>
        <p:nvSpPr>
          <p:cNvPr id="19" name="Rounded Rectangle 26"/>
          <p:cNvSpPr/>
          <p:nvPr/>
        </p:nvSpPr>
        <p:spPr bwMode="auto">
          <a:xfrm>
            <a:off x="7391400" y="6128511"/>
            <a:ext cx="1219200" cy="313564"/>
          </a:xfrm>
          <a:prstGeom prst="roundRect">
            <a:avLst/>
          </a:prstGeom>
          <a:solidFill>
            <a:srgbClr val="FF5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1-2G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Hz/cm</a:t>
            </a:r>
            <a:r>
              <a:rPr kumimoji="0" lang="en-GB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2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15630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7100" y="2387600"/>
            <a:ext cx="7239000" cy="838200"/>
          </a:xfrm>
        </p:spPr>
        <p:txBody>
          <a:bodyPr/>
          <a:lstStyle/>
          <a:p>
            <a:r>
              <a:rPr lang="it-IT" dirty="0" smtClean="0"/>
              <a:t>Backup </a:t>
            </a:r>
            <a:r>
              <a:rPr lang="it-IT" dirty="0" err="1" smtClean="0"/>
              <a:t>slides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30</a:t>
            </a:fld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679" y="3606800"/>
            <a:ext cx="3347857" cy="32512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8600" y="12700"/>
            <a:ext cx="8763000" cy="711200"/>
          </a:xfrm>
        </p:spPr>
        <p:txBody>
          <a:bodyPr/>
          <a:lstStyle/>
          <a:p>
            <a:r>
              <a:rPr lang="it-IT" sz="2800" dirty="0" smtClean="0"/>
              <a:t>A </a:t>
            </a:r>
            <a:r>
              <a:rPr lang="it-IT" sz="2800" dirty="0" err="1" smtClean="0"/>
              <a:t>continuous</a:t>
            </a:r>
            <a:r>
              <a:rPr lang="it-IT" sz="2800" dirty="0" smtClean="0"/>
              <a:t>-time </a:t>
            </a:r>
            <a:r>
              <a:rPr lang="it-IT" sz="2800" dirty="0" err="1" smtClean="0"/>
              <a:t>analog</a:t>
            </a:r>
            <a:r>
              <a:rPr lang="it-IT" sz="2800" dirty="0"/>
              <a:t> </a:t>
            </a:r>
            <a:r>
              <a:rPr lang="it-IT" sz="2800" dirty="0" err="1" smtClean="0"/>
              <a:t>channel</a:t>
            </a:r>
            <a:r>
              <a:rPr lang="it-IT" sz="2800" dirty="0" smtClean="0"/>
              <a:t>… (INFN-PV/BG)</a:t>
            </a:r>
            <a:endParaRPr lang="it-IT" sz="28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75500" y="65278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31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749300"/>
            <a:ext cx="5597221" cy="32766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500" y="1076798"/>
            <a:ext cx="2984500" cy="276224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900" y="4023556"/>
            <a:ext cx="3086100" cy="2834444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half" idx="1"/>
          </p:nvPr>
        </p:nvSpPr>
        <p:spPr>
          <a:xfrm>
            <a:off x="0" y="4216400"/>
            <a:ext cx="2133600" cy="2641600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en-GB" sz="1400" dirty="0" smtClean="0"/>
              <a:t>Current consumption: 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400" dirty="0" smtClean="0"/>
              <a:t>3 </a:t>
            </a:r>
            <a:r>
              <a:rPr lang="en-GB" sz="1400" dirty="0" smtClean="0">
                <a:latin typeface="Symbol" charset="2"/>
                <a:cs typeface="Symbol" charset="2"/>
              </a:rPr>
              <a:t>m</a:t>
            </a:r>
            <a:r>
              <a:rPr lang="en-GB" sz="1400" dirty="0" smtClean="0"/>
              <a:t>A in the preamp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 smtClean="0"/>
              <a:t>1 – 1.5 </a:t>
            </a:r>
            <a:r>
              <a:rPr lang="en-GB" sz="1400" dirty="0" smtClean="0">
                <a:latin typeface="Symbol" charset="2"/>
                <a:cs typeface="Symbol" charset="2"/>
              </a:rPr>
              <a:t>m</a:t>
            </a:r>
            <a:r>
              <a:rPr lang="en-GB" sz="1400" dirty="0" smtClean="0"/>
              <a:t>A in the discriminator</a:t>
            </a:r>
          </a:p>
        </p:txBody>
      </p:sp>
    </p:spTree>
    <p:extLst>
      <p:ext uri="{BB962C8B-B14F-4D97-AF65-F5344CB8AC3E}">
        <p14:creationId xmlns:p14="http://schemas.microsoft.com/office/powerpoint/2010/main" val="1534235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913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32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39700" y="-100012"/>
            <a:ext cx="8910638" cy="991110"/>
          </a:xfrm>
        </p:spPr>
        <p:txBody>
          <a:bodyPr/>
          <a:lstStyle/>
          <a:p>
            <a:pPr defTabSz="426373" eaLnBrk="1">
              <a:buFont typeface="Wingdings" charset="2"/>
              <a:buNone/>
              <a:defRPr/>
            </a:pPr>
            <a:r>
              <a:rPr lang="en-US" sz="3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12" charset="0"/>
              </a:rPr>
              <a:t>Gate current </a:t>
            </a:r>
            <a:r>
              <a:rPr lang="en-US" sz="3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12" charset="0"/>
              </a:rPr>
              <a:t>in LP 65 nm CMOS</a:t>
            </a:r>
            <a:endParaRPr lang="it-IT" sz="3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-112" charset="0"/>
            </a:endParaRPr>
          </a:p>
        </p:txBody>
      </p:sp>
      <p:pic>
        <p:nvPicPr>
          <p:cNvPr id="7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05" y="2997200"/>
            <a:ext cx="5741995" cy="388887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4974224"/>
            <a:ext cx="3670300" cy="132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The gate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current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for LP 65 nm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transistors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has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similar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value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as</a:t>
            </a:r>
            <a:r>
              <a:rPr lang="it-IT" sz="22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for 130 nm </a:t>
            </a:r>
            <a:r>
              <a:rPr lang="it-IT" sz="22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devices</a:t>
            </a:r>
            <a:endParaRPr lang="it-IT" sz="2200" dirty="0" smtClean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22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endParaRPr lang="it-IT" sz="2200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442914" y="892175"/>
            <a:ext cx="5386386" cy="147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800" b="1" dirty="0">
                <a:solidFill>
                  <a:srgbClr val="FF3300"/>
                </a:solidFill>
                <a:latin typeface="Comic Sans MS" charset="0"/>
              </a:rPr>
              <a:t>Charge carriers have a nonzero probability </a:t>
            </a:r>
            <a:r>
              <a:rPr lang="en-US" sz="1800" dirty="0">
                <a:solidFill>
                  <a:schemeClr val="tx1"/>
                </a:solidFill>
                <a:latin typeface="Comic Sans MS" charset="0"/>
              </a:rPr>
              <a:t>(larger for electrons with respect to holes)</a:t>
            </a:r>
            <a:r>
              <a:rPr lang="en-US" sz="1800" b="1" dirty="0">
                <a:solidFill>
                  <a:srgbClr val="FF3300"/>
                </a:solidFill>
                <a:latin typeface="Comic Sans MS" charset="0"/>
              </a:rPr>
              <a:t> of directly tunneling through a silicon dioxide layer with a physical thickness &lt; 2 nm (100-nm scale CMOS).  </a:t>
            </a:r>
            <a:endParaRPr lang="it-IT" sz="1800" dirty="0">
              <a:solidFill>
                <a:schemeClr val="tx1"/>
              </a:solidFill>
              <a:latin typeface="Comic Sans MS" charset="0"/>
            </a:endParaRPr>
          </a:p>
        </p:txBody>
      </p:sp>
      <p:sp>
        <p:nvSpPr>
          <p:cNvPr id="10" name="Text Box 27"/>
          <p:cNvSpPr txBox="1">
            <a:spLocks noChangeArrowheads="1"/>
          </p:cNvSpPr>
          <p:nvPr/>
        </p:nvSpPr>
        <p:spPr bwMode="auto">
          <a:xfrm>
            <a:off x="404815" y="2979740"/>
            <a:ext cx="3316286" cy="1477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 typeface="Wingdings" charset="0"/>
              <a:buNone/>
            </a:pPr>
            <a:r>
              <a:rPr lang="en-US" sz="1800" b="1" dirty="0" smtClean="0">
                <a:solidFill>
                  <a:srgbClr val="FF3300"/>
                </a:solidFill>
                <a:latin typeface="Comic Sans MS" charset="0"/>
              </a:rPr>
              <a:t>In Low Power transistors, aggressive scaling rules are not applied; this also concerns the equivalent gate oxide thickness </a:t>
            </a:r>
            <a:endParaRPr lang="it-IT" sz="1800" dirty="0">
              <a:solidFill>
                <a:schemeClr val="tx1"/>
              </a:solidFill>
              <a:latin typeface="Comic Sans MS" charset="0"/>
            </a:endParaRPr>
          </a:p>
        </p:txBody>
      </p:sp>
      <p:pic>
        <p:nvPicPr>
          <p:cNvPr id="11" name="Immagine 18" descr="Immagin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8" y="942975"/>
            <a:ext cx="279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Immagine 19" descr="Immagin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3008313"/>
            <a:ext cx="279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uppo 12"/>
          <p:cNvGrpSpPr/>
          <p:nvPr/>
        </p:nvGrpSpPr>
        <p:grpSpPr>
          <a:xfrm>
            <a:off x="4773612" y="1106488"/>
            <a:ext cx="4395788" cy="1965325"/>
            <a:chOff x="4835525" y="1728788"/>
            <a:chExt cx="4395788" cy="1965325"/>
          </a:xfrm>
        </p:grpSpPr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6316663" y="2085975"/>
              <a:ext cx="1622425" cy="884238"/>
            </a:xfrm>
            <a:prstGeom prst="rect">
              <a:avLst/>
            </a:prstGeom>
            <a:noFill/>
            <a:ln w="19050">
              <a:solidFill>
                <a:srgbClr val="000099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311" tIns="45655" rIns="91311" bIns="45655" anchor="ctr"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/>
            </a:p>
          </p:txBody>
        </p:sp>
        <p:sp>
          <p:nvSpPr>
            <p:cNvPr id="15" name="Line 21"/>
            <p:cNvSpPr>
              <a:spLocks noChangeShapeType="1"/>
            </p:cNvSpPr>
            <p:nvPr/>
          </p:nvSpPr>
          <p:spPr bwMode="auto">
            <a:xfrm>
              <a:off x="5073650" y="3057525"/>
              <a:ext cx="4105275" cy="0"/>
            </a:xfrm>
            <a:prstGeom prst="line">
              <a:avLst/>
            </a:prstGeom>
            <a:noFill/>
            <a:ln w="19050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grpSp>
          <p:nvGrpSpPr>
            <p:cNvPr id="16" name="Group 29"/>
            <p:cNvGrpSpPr>
              <a:grpSpLocks/>
            </p:cNvGrpSpPr>
            <p:nvPr/>
          </p:nvGrpSpPr>
          <p:grpSpPr bwMode="auto">
            <a:xfrm>
              <a:off x="5121275" y="3057525"/>
              <a:ext cx="1576388" cy="573088"/>
              <a:chOff x="3402" y="2160"/>
              <a:chExt cx="748" cy="295"/>
            </a:xfrm>
          </p:grpSpPr>
          <p:sp>
            <p:nvSpPr>
              <p:cNvPr id="57" name="Freeform 23"/>
              <p:cNvSpPr>
                <a:spLocks/>
              </p:cNvSpPr>
              <p:nvPr/>
            </p:nvSpPr>
            <p:spPr bwMode="auto">
              <a:xfrm>
                <a:off x="3878" y="2160"/>
                <a:ext cx="272" cy="181"/>
              </a:xfrm>
              <a:custGeom>
                <a:avLst/>
                <a:gdLst>
                  <a:gd name="T0" fmla="*/ 966 w 227"/>
                  <a:gd name="T1" fmla="*/ 0 h 181"/>
                  <a:gd name="T2" fmla="*/ 579 w 227"/>
                  <a:gd name="T3" fmla="*/ 136 h 181"/>
                  <a:gd name="T4" fmla="*/ 0 w 227"/>
                  <a:gd name="T5" fmla="*/ 181 h 181"/>
                  <a:gd name="T6" fmla="*/ 0 60000 65536"/>
                  <a:gd name="T7" fmla="*/ 0 60000 65536"/>
                  <a:gd name="T8" fmla="*/ 0 60000 65536"/>
                  <a:gd name="T9" fmla="*/ 0 w 227"/>
                  <a:gd name="T10" fmla="*/ 0 h 181"/>
                  <a:gd name="T11" fmla="*/ 227 w 227"/>
                  <a:gd name="T12" fmla="*/ 181 h 1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7" h="181">
                    <a:moveTo>
                      <a:pt x="227" y="0"/>
                    </a:moveTo>
                    <a:cubicBezTo>
                      <a:pt x="200" y="53"/>
                      <a:pt x="174" y="106"/>
                      <a:pt x="136" y="136"/>
                    </a:cubicBezTo>
                    <a:cubicBezTo>
                      <a:pt x="98" y="166"/>
                      <a:pt x="23" y="174"/>
                      <a:pt x="0" y="181"/>
                    </a:cubicBezTo>
                  </a:path>
                </a:pathLst>
              </a:custGeom>
              <a:noFill/>
              <a:ln w="19050" cmpd="sng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8" name="Freeform 26"/>
              <p:cNvSpPr>
                <a:spLocks/>
              </p:cNvSpPr>
              <p:nvPr/>
            </p:nvSpPr>
            <p:spPr bwMode="auto">
              <a:xfrm>
                <a:off x="3651" y="2341"/>
                <a:ext cx="227" cy="114"/>
              </a:xfrm>
              <a:custGeom>
                <a:avLst/>
                <a:gdLst>
                  <a:gd name="T0" fmla="*/ 227 w 227"/>
                  <a:gd name="T1" fmla="*/ 0 h 114"/>
                  <a:gd name="T2" fmla="*/ 181 w 227"/>
                  <a:gd name="T3" fmla="*/ 91 h 114"/>
                  <a:gd name="T4" fmla="*/ 0 w 227"/>
                  <a:gd name="T5" fmla="*/ 114 h 114"/>
                  <a:gd name="T6" fmla="*/ 0 60000 65536"/>
                  <a:gd name="T7" fmla="*/ 0 60000 65536"/>
                  <a:gd name="T8" fmla="*/ 0 60000 65536"/>
                  <a:gd name="T9" fmla="*/ 0 w 227"/>
                  <a:gd name="T10" fmla="*/ 0 h 114"/>
                  <a:gd name="T11" fmla="*/ 227 w 227"/>
                  <a:gd name="T12" fmla="*/ 114 h 1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7" h="114">
                    <a:moveTo>
                      <a:pt x="227" y="0"/>
                    </a:moveTo>
                    <a:cubicBezTo>
                      <a:pt x="223" y="36"/>
                      <a:pt x="219" y="72"/>
                      <a:pt x="181" y="91"/>
                    </a:cubicBezTo>
                    <a:cubicBezTo>
                      <a:pt x="143" y="110"/>
                      <a:pt x="71" y="112"/>
                      <a:pt x="0" y="114"/>
                    </a:cubicBezTo>
                  </a:path>
                </a:pathLst>
              </a:custGeom>
              <a:noFill/>
              <a:ln w="19050" cmpd="sng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9" name="Line 28"/>
              <p:cNvSpPr>
                <a:spLocks noChangeShapeType="1"/>
              </p:cNvSpPr>
              <p:nvPr/>
            </p:nvSpPr>
            <p:spPr bwMode="auto">
              <a:xfrm flipH="1">
                <a:off x="3402" y="2455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grpSp>
          <p:nvGrpSpPr>
            <p:cNvPr id="17" name="Group 30"/>
            <p:cNvGrpSpPr>
              <a:grpSpLocks/>
            </p:cNvGrpSpPr>
            <p:nvPr/>
          </p:nvGrpSpPr>
          <p:grpSpPr bwMode="auto">
            <a:xfrm flipH="1">
              <a:off x="7605713" y="3057525"/>
              <a:ext cx="1573212" cy="573088"/>
              <a:chOff x="3402" y="2160"/>
              <a:chExt cx="748" cy="295"/>
            </a:xfrm>
          </p:grpSpPr>
          <p:sp>
            <p:nvSpPr>
              <p:cNvPr id="54" name="Freeform 31"/>
              <p:cNvSpPr>
                <a:spLocks/>
              </p:cNvSpPr>
              <p:nvPr/>
            </p:nvSpPr>
            <p:spPr bwMode="auto">
              <a:xfrm>
                <a:off x="3878" y="2160"/>
                <a:ext cx="272" cy="181"/>
              </a:xfrm>
              <a:custGeom>
                <a:avLst/>
                <a:gdLst>
                  <a:gd name="T0" fmla="*/ 966 w 227"/>
                  <a:gd name="T1" fmla="*/ 0 h 181"/>
                  <a:gd name="T2" fmla="*/ 579 w 227"/>
                  <a:gd name="T3" fmla="*/ 136 h 181"/>
                  <a:gd name="T4" fmla="*/ 0 w 227"/>
                  <a:gd name="T5" fmla="*/ 181 h 181"/>
                  <a:gd name="T6" fmla="*/ 0 60000 65536"/>
                  <a:gd name="T7" fmla="*/ 0 60000 65536"/>
                  <a:gd name="T8" fmla="*/ 0 60000 65536"/>
                  <a:gd name="T9" fmla="*/ 0 w 227"/>
                  <a:gd name="T10" fmla="*/ 0 h 181"/>
                  <a:gd name="T11" fmla="*/ 227 w 227"/>
                  <a:gd name="T12" fmla="*/ 181 h 18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7" h="181">
                    <a:moveTo>
                      <a:pt x="227" y="0"/>
                    </a:moveTo>
                    <a:cubicBezTo>
                      <a:pt x="200" y="53"/>
                      <a:pt x="174" y="106"/>
                      <a:pt x="136" y="136"/>
                    </a:cubicBezTo>
                    <a:cubicBezTo>
                      <a:pt x="98" y="166"/>
                      <a:pt x="23" y="174"/>
                      <a:pt x="0" y="181"/>
                    </a:cubicBezTo>
                  </a:path>
                </a:pathLst>
              </a:custGeom>
              <a:noFill/>
              <a:ln w="19050" cmpd="sng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5" name="Freeform 32"/>
              <p:cNvSpPr>
                <a:spLocks/>
              </p:cNvSpPr>
              <p:nvPr/>
            </p:nvSpPr>
            <p:spPr bwMode="auto">
              <a:xfrm>
                <a:off x="3651" y="2341"/>
                <a:ext cx="227" cy="114"/>
              </a:xfrm>
              <a:custGeom>
                <a:avLst/>
                <a:gdLst>
                  <a:gd name="T0" fmla="*/ 227 w 227"/>
                  <a:gd name="T1" fmla="*/ 0 h 114"/>
                  <a:gd name="T2" fmla="*/ 181 w 227"/>
                  <a:gd name="T3" fmla="*/ 91 h 114"/>
                  <a:gd name="T4" fmla="*/ 0 w 227"/>
                  <a:gd name="T5" fmla="*/ 114 h 114"/>
                  <a:gd name="T6" fmla="*/ 0 60000 65536"/>
                  <a:gd name="T7" fmla="*/ 0 60000 65536"/>
                  <a:gd name="T8" fmla="*/ 0 60000 65536"/>
                  <a:gd name="T9" fmla="*/ 0 w 227"/>
                  <a:gd name="T10" fmla="*/ 0 h 114"/>
                  <a:gd name="T11" fmla="*/ 227 w 227"/>
                  <a:gd name="T12" fmla="*/ 114 h 1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7" h="114">
                    <a:moveTo>
                      <a:pt x="227" y="0"/>
                    </a:moveTo>
                    <a:cubicBezTo>
                      <a:pt x="223" y="36"/>
                      <a:pt x="219" y="72"/>
                      <a:pt x="181" y="91"/>
                    </a:cubicBezTo>
                    <a:cubicBezTo>
                      <a:pt x="143" y="110"/>
                      <a:pt x="71" y="112"/>
                      <a:pt x="0" y="114"/>
                    </a:cubicBezTo>
                  </a:path>
                </a:pathLst>
              </a:custGeom>
              <a:noFill/>
              <a:ln w="19050" cmpd="sng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56" name="Line 33"/>
              <p:cNvSpPr>
                <a:spLocks noChangeShapeType="1"/>
              </p:cNvSpPr>
              <p:nvPr/>
            </p:nvSpPr>
            <p:spPr bwMode="auto">
              <a:xfrm flipH="1">
                <a:off x="3402" y="2455"/>
                <a:ext cx="249" cy="0"/>
              </a:xfrm>
              <a:prstGeom prst="lin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18" name="Freeform 36"/>
            <p:cNvSpPr>
              <a:spLocks/>
            </p:cNvSpPr>
            <p:nvPr/>
          </p:nvSpPr>
          <p:spPr bwMode="auto">
            <a:xfrm>
              <a:off x="7842250" y="2085975"/>
              <a:ext cx="574675" cy="971550"/>
            </a:xfrm>
            <a:custGeom>
              <a:avLst/>
              <a:gdLst>
                <a:gd name="T0" fmla="*/ 0 w 273"/>
                <a:gd name="T1" fmla="*/ 0 h 499"/>
                <a:gd name="T2" fmla="*/ 2147483647 w 273"/>
                <a:gd name="T3" fmla="*/ 2147483647 h 499"/>
                <a:gd name="T4" fmla="*/ 2147483647 w 273"/>
                <a:gd name="T5" fmla="*/ 2147483647 h 499"/>
                <a:gd name="T6" fmla="*/ 2147483647 w 273"/>
                <a:gd name="T7" fmla="*/ 2147483647 h 4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3"/>
                <a:gd name="T13" fmla="*/ 0 h 499"/>
                <a:gd name="T14" fmla="*/ 273 w 273"/>
                <a:gd name="T15" fmla="*/ 499 h 4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3" h="499">
                  <a:moveTo>
                    <a:pt x="0" y="0"/>
                  </a:moveTo>
                  <a:cubicBezTo>
                    <a:pt x="40" y="0"/>
                    <a:pt x="80" y="0"/>
                    <a:pt x="114" y="23"/>
                  </a:cubicBezTo>
                  <a:cubicBezTo>
                    <a:pt x="148" y="46"/>
                    <a:pt x="178" y="57"/>
                    <a:pt x="204" y="136"/>
                  </a:cubicBezTo>
                  <a:cubicBezTo>
                    <a:pt x="230" y="215"/>
                    <a:pt x="251" y="357"/>
                    <a:pt x="273" y="499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19" name="Freeform 37"/>
            <p:cNvSpPr>
              <a:spLocks/>
            </p:cNvSpPr>
            <p:nvPr/>
          </p:nvSpPr>
          <p:spPr bwMode="auto">
            <a:xfrm flipH="1">
              <a:off x="5835650" y="2085975"/>
              <a:ext cx="576263" cy="971550"/>
            </a:xfrm>
            <a:custGeom>
              <a:avLst/>
              <a:gdLst>
                <a:gd name="T0" fmla="*/ 0 w 273"/>
                <a:gd name="T1" fmla="*/ 0 h 499"/>
                <a:gd name="T2" fmla="*/ 2147483647 w 273"/>
                <a:gd name="T3" fmla="*/ 2147483647 h 499"/>
                <a:gd name="T4" fmla="*/ 2147483647 w 273"/>
                <a:gd name="T5" fmla="*/ 2147483647 h 499"/>
                <a:gd name="T6" fmla="*/ 2147483647 w 273"/>
                <a:gd name="T7" fmla="*/ 2147483647 h 4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3"/>
                <a:gd name="T13" fmla="*/ 0 h 499"/>
                <a:gd name="T14" fmla="*/ 273 w 273"/>
                <a:gd name="T15" fmla="*/ 499 h 4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3" h="499">
                  <a:moveTo>
                    <a:pt x="0" y="0"/>
                  </a:moveTo>
                  <a:cubicBezTo>
                    <a:pt x="40" y="0"/>
                    <a:pt x="80" y="0"/>
                    <a:pt x="114" y="23"/>
                  </a:cubicBezTo>
                  <a:cubicBezTo>
                    <a:pt x="148" y="46"/>
                    <a:pt x="178" y="57"/>
                    <a:pt x="204" y="136"/>
                  </a:cubicBezTo>
                  <a:cubicBezTo>
                    <a:pt x="230" y="215"/>
                    <a:pt x="251" y="357"/>
                    <a:pt x="273" y="499"/>
                  </a:cubicBezTo>
                </a:path>
              </a:pathLst>
            </a:custGeom>
            <a:noFill/>
            <a:ln w="19050" cmpd="sng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20" name="Text Box 38"/>
            <p:cNvSpPr txBox="1">
              <a:spLocks noChangeArrowheads="1"/>
            </p:cNvSpPr>
            <p:nvPr/>
          </p:nvSpPr>
          <p:spPr bwMode="auto">
            <a:xfrm>
              <a:off x="6777038" y="1728788"/>
              <a:ext cx="6143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latin typeface="Courier New" charset="0"/>
                </a:rPr>
                <a:t>gate</a:t>
              </a:r>
            </a:p>
          </p:txBody>
        </p:sp>
        <p:sp>
          <p:nvSpPr>
            <p:cNvPr id="21" name="Text Box 39"/>
            <p:cNvSpPr txBox="1">
              <a:spLocks noChangeArrowheads="1"/>
            </p:cNvSpPr>
            <p:nvPr/>
          </p:nvSpPr>
          <p:spPr bwMode="auto">
            <a:xfrm>
              <a:off x="8510588" y="2697163"/>
              <a:ext cx="7207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latin typeface="Courier New" charset="0"/>
                </a:rPr>
                <a:t>drain</a:t>
              </a:r>
            </a:p>
          </p:txBody>
        </p:sp>
        <p:sp>
          <p:nvSpPr>
            <p:cNvPr id="22" name="Text Box 40"/>
            <p:cNvSpPr txBox="1">
              <a:spLocks noChangeArrowheads="1"/>
            </p:cNvSpPr>
            <p:nvPr/>
          </p:nvSpPr>
          <p:spPr bwMode="auto">
            <a:xfrm>
              <a:off x="4835525" y="2697163"/>
              <a:ext cx="8286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 dirty="0">
                  <a:latin typeface="Courier New" charset="0"/>
                </a:rPr>
                <a:t>source</a:t>
              </a:r>
            </a:p>
          </p:txBody>
        </p:sp>
        <p:sp>
          <p:nvSpPr>
            <p:cNvPr id="23" name="Text Box 41"/>
            <p:cNvSpPr txBox="1">
              <a:spLocks noChangeArrowheads="1"/>
            </p:cNvSpPr>
            <p:nvPr/>
          </p:nvSpPr>
          <p:spPr bwMode="auto">
            <a:xfrm>
              <a:off x="6697663" y="2063750"/>
              <a:ext cx="9366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solidFill>
                    <a:srgbClr val="000099"/>
                  </a:solidFill>
                  <a:latin typeface="Courier New" charset="0"/>
                </a:rPr>
                <a:t>n+ poly</a:t>
              </a:r>
            </a:p>
          </p:txBody>
        </p:sp>
        <p:sp>
          <p:nvSpPr>
            <p:cNvPr id="24" name="Text Box 42"/>
            <p:cNvSpPr txBox="1">
              <a:spLocks noChangeArrowheads="1"/>
            </p:cNvSpPr>
            <p:nvPr/>
          </p:nvSpPr>
          <p:spPr bwMode="auto">
            <a:xfrm>
              <a:off x="6791325" y="3386138"/>
              <a:ext cx="7207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solidFill>
                    <a:srgbClr val="000099"/>
                  </a:solidFill>
                  <a:latin typeface="Courier New" charset="0"/>
                </a:rPr>
                <a:t>P-sub</a:t>
              </a:r>
            </a:p>
          </p:txBody>
        </p:sp>
        <p:sp>
          <p:nvSpPr>
            <p:cNvPr id="25" name="Line 50"/>
            <p:cNvSpPr>
              <a:spLocks noChangeShapeType="1"/>
            </p:cNvSpPr>
            <p:nvPr/>
          </p:nvSpPr>
          <p:spPr bwMode="auto">
            <a:xfrm flipV="1">
              <a:off x="5121275" y="3057525"/>
              <a:ext cx="622300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26" name="Line 51"/>
            <p:cNvSpPr>
              <a:spLocks noChangeShapeType="1"/>
            </p:cNvSpPr>
            <p:nvPr/>
          </p:nvSpPr>
          <p:spPr bwMode="auto">
            <a:xfrm flipV="1">
              <a:off x="5311775" y="3057525"/>
              <a:ext cx="622300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27" name="Line 52"/>
            <p:cNvSpPr>
              <a:spLocks noChangeShapeType="1"/>
            </p:cNvSpPr>
            <p:nvPr/>
          </p:nvSpPr>
          <p:spPr bwMode="auto">
            <a:xfrm flipV="1">
              <a:off x="5503863" y="3057525"/>
              <a:ext cx="620712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28" name="Line 53"/>
            <p:cNvSpPr>
              <a:spLocks noChangeShapeType="1"/>
            </p:cNvSpPr>
            <p:nvPr/>
          </p:nvSpPr>
          <p:spPr bwMode="auto">
            <a:xfrm flipV="1">
              <a:off x="5694363" y="3057525"/>
              <a:ext cx="622300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29" name="Line 54"/>
            <p:cNvSpPr>
              <a:spLocks noChangeShapeType="1"/>
            </p:cNvSpPr>
            <p:nvPr/>
          </p:nvSpPr>
          <p:spPr bwMode="auto">
            <a:xfrm flipV="1">
              <a:off x="5121275" y="3057525"/>
              <a:ext cx="430213" cy="39687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0" name="Line 55"/>
            <p:cNvSpPr>
              <a:spLocks noChangeShapeType="1"/>
            </p:cNvSpPr>
            <p:nvPr/>
          </p:nvSpPr>
          <p:spPr bwMode="auto">
            <a:xfrm flipV="1">
              <a:off x="5121275" y="3057525"/>
              <a:ext cx="239713" cy="21907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1" name="Line 56"/>
            <p:cNvSpPr>
              <a:spLocks noChangeShapeType="1"/>
            </p:cNvSpPr>
            <p:nvPr/>
          </p:nvSpPr>
          <p:spPr bwMode="auto">
            <a:xfrm flipV="1">
              <a:off x="5073650" y="3057525"/>
              <a:ext cx="93663" cy="87313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2" name="Line 57"/>
            <p:cNvSpPr>
              <a:spLocks noChangeShapeType="1"/>
            </p:cNvSpPr>
            <p:nvPr/>
          </p:nvSpPr>
          <p:spPr bwMode="auto">
            <a:xfrm flipV="1">
              <a:off x="5886450" y="3057525"/>
              <a:ext cx="620713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3" name="Line 58"/>
            <p:cNvSpPr>
              <a:spLocks noChangeShapeType="1"/>
            </p:cNvSpPr>
            <p:nvPr/>
          </p:nvSpPr>
          <p:spPr bwMode="auto">
            <a:xfrm flipV="1">
              <a:off x="6361113" y="3057525"/>
              <a:ext cx="336550" cy="30797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4" name="Line 59"/>
            <p:cNvSpPr>
              <a:spLocks noChangeShapeType="1"/>
            </p:cNvSpPr>
            <p:nvPr/>
          </p:nvSpPr>
          <p:spPr bwMode="auto">
            <a:xfrm flipV="1">
              <a:off x="8129588" y="3057525"/>
              <a:ext cx="334962" cy="31115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5" name="Line 60"/>
            <p:cNvSpPr>
              <a:spLocks noChangeShapeType="1"/>
            </p:cNvSpPr>
            <p:nvPr/>
          </p:nvSpPr>
          <p:spPr bwMode="auto">
            <a:xfrm flipV="1">
              <a:off x="8177213" y="3057525"/>
              <a:ext cx="477837" cy="44132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6" name="Line 61"/>
            <p:cNvSpPr>
              <a:spLocks noChangeShapeType="1"/>
            </p:cNvSpPr>
            <p:nvPr/>
          </p:nvSpPr>
          <p:spPr bwMode="auto">
            <a:xfrm flipV="1">
              <a:off x="8272463" y="3057525"/>
              <a:ext cx="574675" cy="53022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7" name="Line 62"/>
            <p:cNvSpPr>
              <a:spLocks noChangeShapeType="1"/>
            </p:cNvSpPr>
            <p:nvPr/>
          </p:nvSpPr>
          <p:spPr bwMode="auto">
            <a:xfrm flipV="1">
              <a:off x="8416925" y="3057525"/>
              <a:ext cx="620713" cy="573088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8" name="Line 63"/>
            <p:cNvSpPr>
              <a:spLocks noChangeShapeType="1"/>
            </p:cNvSpPr>
            <p:nvPr/>
          </p:nvSpPr>
          <p:spPr bwMode="auto">
            <a:xfrm flipV="1">
              <a:off x="7939088" y="3057525"/>
              <a:ext cx="334962" cy="30797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39" name="Line 64"/>
            <p:cNvSpPr>
              <a:spLocks noChangeShapeType="1"/>
            </p:cNvSpPr>
            <p:nvPr/>
          </p:nvSpPr>
          <p:spPr bwMode="auto">
            <a:xfrm flipV="1">
              <a:off x="7796213" y="3057525"/>
              <a:ext cx="287337" cy="263525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0" name="Line 65"/>
            <p:cNvSpPr>
              <a:spLocks noChangeShapeType="1"/>
            </p:cNvSpPr>
            <p:nvPr/>
          </p:nvSpPr>
          <p:spPr bwMode="auto">
            <a:xfrm flipV="1">
              <a:off x="7699375" y="3057525"/>
              <a:ext cx="190500" cy="176213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1" name="Line 66"/>
            <p:cNvSpPr>
              <a:spLocks noChangeShapeType="1"/>
            </p:cNvSpPr>
            <p:nvPr/>
          </p:nvSpPr>
          <p:spPr bwMode="auto">
            <a:xfrm flipV="1">
              <a:off x="8609013" y="3103563"/>
              <a:ext cx="569912" cy="527050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2" name="Line 67"/>
            <p:cNvSpPr>
              <a:spLocks noChangeShapeType="1"/>
            </p:cNvSpPr>
            <p:nvPr/>
          </p:nvSpPr>
          <p:spPr bwMode="auto">
            <a:xfrm flipV="1">
              <a:off x="8797925" y="3321050"/>
              <a:ext cx="334963" cy="309563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3" name="Line 68"/>
            <p:cNvSpPr>
              <a:spLocks noChangeShapeType="1"/>
            </p:cNvSpPr>
            <p:nvPr/>
          </p:nvSpPr>
          <p:spPr bwMode="auto">
            <a:xfrm flipV="1">
              <a:off x="8990013" y="3498850"/>
              <a:ext cx="142875" cy="131763"/>
            </a:xfrm>
            <a:prstGeom prst="lin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4" name="Line 47"/>
            <p:cNvSpPr>
              <a:spLocks noChangeShapeType="1"/>
            </p:cNvSpPr>
            <p:nvPr/>
          </p:nvSpPr>
          <p:spPr bwMode="auto">
            <a:xfrm>
              <a:off x="7175500" y="2747963"/>
              <a:ext cx="0" cy="5286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5" name="Line 48"/>
            <p:cNvSpPr>
              <a:spLocks noChangeShapeType="1"/>
            </p:cNvSpPr>
            <p:nvPr/>
          </p:nvSpPr>
          <p:spPr bwMode="auto">
            <a:xfrm>
              <a:off x="7653338" y="2747963"/>
              <a:ext cx="236537" cy="485775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6" name="Line 49"/>
            <p:cNvSpPr>
              <a:spLocks noChangeShapeType="1"/>
            </p:cNvSpPr>
            <p:nvPr/>
          </p:nvSpPr>
          <p:spPr bwMode="auto">
            <a:xfrm flipH="1">
              <a:off x="6411913" y="2747963"/>
              <a:ext cx="236537" cy="485775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1311" tIns="45655" rIns="91311" bIns="45655"/>
            <a:lstStyle/>
            <a:p>
              <a:endParaRPr lang="it-IT"/>
            </a:p>
          </p:txBody>
        </p:sp>
        <p:sp>
          <p:nvSpPr>
            <p:cNvPr id="47" name="Rectangle 72"/>
            <p:cNvSpPr>
              <a:spLocks noChangeArrowheads="1"/>
            </p:cNvSpPr>
            <p:nvPr/>
          </p:nvSpPr>
          <p:spPr bwMode="auto">
            <a:xfrm>
              <a:off x="5311775" y="3276600"/>
              <a:ext cx="285750" cy="17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311" tIns="45655" rIns="91311" bIns="45655" anchor="ctr"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/>
            </a:p>
          </p:txBody>
        </p:sp>
        <p:sp>
          <p:nvSpPr>
            <p:cNvPr id="48" name="Text Box 69"/>
            <p:cNvSpPr txBox="1">
              <a:spLocks noChangeArrowheads="1"/>
            </p:cNvSpPr>
            <p:nvPr/>
          </p:nvSpPr>
          <p:spPr bwMode="auto">
            <a:xfrm>
              <a:off x="6910388" y="2411413"/>
              <a:ext cx="46513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>
                  <a:solidFill>
                    <a:srgbClr val="FF0000"/>
                  </a:solidFill>
                </a:rPr>
                <a:t>Igc</a:t>
              </a:r>
            </a:p>
          </p:txBody>
        </p:sp>
        <p:sp>
          <p:nvSpPr>
            <p:cNvPr id="49" name="Text Box 70"/>
            <p:cNvSpPr txBox="1">
              <a:spLocks noChangeArrowheads="1"/>
            </p:cNvSpPr>
            <p:nvPr/>
          </p:nvSpPr>
          <p:spPr bwMode="auto">
            <a:xfrm>
              <a:off x="6361113" y="2411413"/>
              <a:ext cx="57467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dirty="0" err="1">
                  <a:solidFill>
                    <a:srgbClr val="009900"/>
                  </a:solidFill>
                </a:rPr>
                <a:t>Igso</a:t>
              </a:r>
              <a:endParaRPr lang="it-IT" sz="1400" dirty="0">
                <a:solidFill>
                  <a:srgbClr val="009900"/>
                </a:solidFill>
              </a:endParaRPr>
            </a:p>
          </p:txBody>
        </p:sp>
        <p:sp>
          <p:nvSpPr>
            <p:cNvPr id="50" name="Text Box 71"/>
            <p:cNvSpPr txBox="1">
              <a:spLocks noChangeArrowheads="1"/>
            </p:cNvSpPr>
            <p:nvPr/>
          </p:nvSpPr>
          <p:spPr bwMode="auto">
            <a:xfrm>
              <a:off x="7323138" y="2411413"/>
              <a:ext cx="5937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>
                  <a:solidFill>
                    <a:srgbClr val="009900"/>
                  </a:solidFill>
                </a:rPr>
                <a:t>Igdo</a:t>
              </a:r>
            </a:p>
          </p:txBody>
        </p:sp>
        <p:sp>
          <p:nvSpPr>
            <p:cNvPr id="51" name="Rectangle 75"/>
            <p:cNvSpPr>
              <a:spLocks noChangeArrowheads="1"/>
            </p:cNvSpPr>
            <p:nvPr/>
          </p:nvSpPr>
          <p:spPr bwMode="auto">
            <a:xfrm>
              <a:off x="8750300" y="3321050"/>
              <a:ext cx="379413" cy="1778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1311" tIns="45655" rIns="91311" bIns="45655" anchor="ctr"/>
            <a:lstStyle/>
            <a:p>
              <a:pPr>
                <a:buClr>
                  <a:srgbClr val="FFE107"/>
                </a:buClr>
                <a:buFont typeface="Wingdings" charset="0"/>
                <a:buNone/>
              </a:pPr>
              <a:endParaRPr lang="it-IT"/>
            </a:p>
          </p:txBody>
        </p:sp>
        <p:sp>
          <p:nvSpPr>
            <p:cNvPr id="52" name="Text Box 44"/>
            <p:cNvSpPr txBox="1">
              <a:spLocks noChangeArrowheads="1"/>
            </p:cNvSpPr>
            <p:nvPr/>
          </p:nvSpPr>
          <p:spPr bwMode="auto">
            <a:xfrm>
              <a:off x="5218113" y="3165475"/>
              <a:ext cx="39846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solidFill>
                    <a:srgbClr val="000099"/>
                  </a:solidFill>
                  <a:latin typeface="Courier New" charset="0"/>
                </a:rPr>
                <a:t>N+</a:t>
              </a:r>
            </a:p>
          </p:txBody>
        </p:sp>
        <p:sp>
          <p:nvSpPr>
            <p:cNvPr id="53" name="Text Box 45"/>
            <p:cNvSpPr txBox="1">
              <a:spLocks noChangeArrowheads="1"/>
            </p:cNvSpPr>
            <p:nvPr/>
          </p:nvSpPr>
          <p:spPr bwMode="auto">
            <a:xfrm>
              <a:off x="8655050" y="3209925"/>
              <a:ext cx="398463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11" tIns="45655" rIns="91311" bIns="45655"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Verdana" charset="0"/>
                  <a:ea typeface="ＭＳ Ｐゴシック" charset="0"/>
                  <a:cs typeface="Arial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2"/>
                  </a:solidFill>
                  <a:latin typeface="Verdana" charset="0"/>
                  <a:ea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FFE107"/>
                </a:buClr>
                <a:buFont typeface="Wingdings" charset="0"/>
                <a:buNone/>
              </a:pPr>
              <a:r>
                <a:rPr lang="it-IT" sz="1400" b="1">
                  <a:solidFill>
                    <a:srgbClr val="000099"/>
                  </a:solidFill>
                  <a:latin typeface="Courier New" charset="0"/>
                </a:rPr>
                <a:t>N+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78547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263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33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98779" y="-163512"/>
            <a:ext cx="9307160" cy="991110"/>
          </a:xfrm>
        </p:spPr>
        <p:txBody>
          <a:bodyPr/>
          <a:lstStyle/>
          <a:p>
            <a:pPr defTabSz="426373" eaLnBrk="1">
              <a:buFont typeface="Wingdings" charset="2"/>
              <a:buNone/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-112" charset="0"/>
              </a:rPr>
              <a:t>Gate current and global design of a CMOS readout chip</a:t>
            </a:r>
            <a:endParaRPr lang="it-IT" sz="28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itchFamily="-112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3509" y="722547"/>
            <a:ext cx="4154791" cy="5652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endParaRPr lang="it-IT" sz="20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In a single transistor in the LP 65 nm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process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, the gate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current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has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very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small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value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(of the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order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of 100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pA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/µm</a:t>
            </a:r>
            <a:r>
              <a:rPr lang="it-IT" sz="2000" baseline="30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2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for the NMOS, 10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pA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/µm</a:t>
            </a:r>
            <a:r>
              <a:rPr lang="it-IT" sz="2000" baseline="30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2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for the PMOS).</a:t>
            </a:r>
          </a:p>
          <a:p>
            <a:pPr>
              <a:spcBef>
                <a:spcPct val="20000"/>
              </a:spcBef>
            </a:pPr>
            <a:endParaRPr lang="it-IT" sz="2000" dirty="0" smtClean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However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,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when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bias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voltages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for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analog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front-end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circuits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have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to be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distributed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across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 large chip (e.g., a 4 cm</a:t>
            </a:r>
            <a:r>
              <a:rPr lang="it-IT" sz="2000" baseline="30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2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pixel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readout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integrated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circuit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), the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total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gate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leakage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current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has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to be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taken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into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account in the design of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reference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voltage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and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current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generators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(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typically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,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DACs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) and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current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 </a:t>
            </a:r>
            <a:r>
              <a:rPr lang="it-IT" sz="2000" dirty="0" err="1" smtClean="0">
                <a:solidFill>
                  <a:srgbClr val="000000"/>
                </a:solidFill>
                <a:latin typeface="Comic Sans MS" charset="0"/>
                <a:cs typeface="+mn-cs"/>
              </a:rPr>
              <a:t>mirrors</a:t>
            </a:r>
            <a:r>
              <a:rPr lang="it-IT" sz="2000" dirty="0" smtClean="0">
                <a:solidFill>
                  <a:srgbClr val="000000"/>
                </a:solidFill>
                <a:latin typeface="Comic Sans MS" charset="0"/>
                <a:cs typeface="+mn-cs"/>
              </a:rPr>
              <a:t>.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it-IT" sz="2000" dirty="0">
              <a:solidFill>
                <a:srgbClr val="000000"/>
              </a:solidFill>
              <a:latin typeface="Comic Sans MS" charset="0"/>
              <a:cs typeface="+mn-cs"/>
            </a:endParaRPr>
          </a:p>
          <a:p>
            <a:pPr>
              <a:spcBef>
                <a:spcPct val="20000"/>
              </a:spcBef>
            </a:pPr>
            <a:endParaRPr lang="it-IT" sz="2000" dirty="0">
              <a:solidFill>
                <a:srgbClr val="000000"/>
              </a:solidFill>
              <a:latin typeface="Comic Sans MS" charset="0"/>
              <a:cs typeface="+mn-cs"/>
            </a:endParaRPr>
          </a:p>
        </p:txBody>
      </p:sp>
      <p:grpSp>
        <p:nvGrpSpPr>
          <p:cNvPr id="8" name="Gruppo 24"/>
          <p:cNvGrpSpPr>
            <a:grpSpLocks/>
          </p:cNvGrpSpPr>
          <p:nvPr/>
        </p:nvGrpSpPr>
        <p:grpSpPr bwMode="auto">
          <a:xfrm>
            <a:off x="4037013" y="881063"/>
            <a:ext cx="5041900" cy="5338762"/>
            <a:chOff x="3984757" y="1273587"/>
            <a:chExt cx="4653600" cy="5339122"/>
          </a:xfrm>
        </p:grpSpPr>
        <p:pic>
          <p:nvPicPr>
            <p:cNvPr id="9" name="Immagine 18" descr="Immagine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2" r="22803"/>
            <a:stretch>
              <a:fillRect/>
            </a:stretch>
          </p:blipFill>
          <p:spPr bwMode="auto">
            <a:xfrm>
              <a:off x="3984757" y="1480301"/>
              <a:ext cx="4653600" cy="513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Connettore 1 9"/>
            <p:cNvCxnSpPr>
              <a:cxnSpLocks noChangeShapeType="1"/>
            </p:cNvCxnSpPr>
            <p:nvPr/>
          </p:nvCxnSpPr>
          <p:spPr bwMode="auto">
            <a:xfrm rot="5400000">
              <a:off x="6276121" y="3911946"/>
              <a:ext cx="4702492" cy="13187"/>
            </a:xfrm>
            <a:prstGeom prst="line">
              <a:avLst/>
            </a:prstGeom>
            <a:noFill/>
            <a:ln w="22225">
              <a:solidFill>
                <a:srgbClr val="F51127"/>
              </a:solidFill>
              <a:round/>
              <a:headEnd/>
              <a:tailEnd/>
            </a:ln>
            <a:effectLst>
              <a:outerShdw blurRad="63500" dist="38100" algn="l" rotWithShape="0">
                <a:srgbClr val="000000">
                  <a:alpha val="39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Segnaposto contenuto 4"/>
            <p:cNvSpPr txBox="1">
              <a:spLocks/>
            </p:cNvSpPr>
            <p:nvPr/>
          </p:nvSpPr>
          <p:spPr bwMode="auto">
            <a:xfrm>
              <a:off x="4345774" y="6037572"/>
              <a:ext cx="17581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20000"/>
                </a:spcBef>
                <a:spcAft>
                  <a:spcPts val="600"/>
                </a:spcAft>
                <a:buClrTx/>
                <a:buFont typeface="Arial" charset="0"/>
                <a:buNone/>
              </a:pPr>
              <a:r>
                <a:rPr lang="en-US" sz="1800">
                  <a:solidFill>
                    <a:srgbClr val="FF0000"/>
                  </a:solidFill>
                  <a:latin typeface="Calibri" charset="0"/>
                </a:rPr>
                <a:t>Analog ground</a:t>
              </a:r>
            </a:p>
          </p:txBody>
        </p:sp>
        <p:sp>
          <p:nvSpPr>
            <p:cNvPr id="12" name="Segnaposto contenuto 4"/>
            <p:cNvSpPr txBox="1">
              <a:spLocks/>
            </p:cNvSpPr>
            <p:nvPr/>
          </p:nvSpPr>
          <p:spPr bwMode="auto">
            <a:xfrm>
              <a:off x="4130039" y="1273587"/>
              <a:ext cx="17581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FFE107"/>
                </a:buClr>
                <a:buFont typeface="Wingdings" charset="0"/>
                <a:defRPr sz="3600">
                  <a:solidFill>
                    <a:schemeClr val="tx2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20000"/>
                </a:spcBef>
                <a:spcAft>
                  <a:spcPts val="600"/>
                </a:spcAft>
                <a:buClrTx/>
                <a:buFont typeface="Arial" charset="0"/>
                <a:buNone/>
              </a:pPr>
              <a:r>
                <a:rPr lang="en-US" sz="1800">
                  <a:solidFill>
                    <a:srgbClr val="FF0000"/>
                  </a:solidFill>
                  <a:latin typeface="Calibri" charset="0"/>
                </a:rPr>
                <a:t>Analog VDD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9794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5400" y="19050"/>
            <a:ext cx="9118600" cy="641350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 anchor="ctr"/>
          <a:lstStyle/>
          <a:p>
            <a:pPr algn="ctr" eaLnBrk="0" hangingPunct="0">
              <a:buClr>
                <a:srgbClr val="FFE107"/>
              </a:buClr>
            </a:pPr>
            <a:r>
              <a:rPr lang="it-IT" sz="2400" dirty="0" smtClean="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it-IT" sz="2400" dirty="0">
                <a:solidFill>
                  <a:srgbClr val="FF3300"/>
                </a:solidFill>
                <a:latin typeface="Comic Sans MS" charset="0"/>
              </a:rPr>
              <a:t>A</a:t>
            </a:r>
            <a:r>
              <a:rPr lang="it-IT" sz="2400" dirty="0" smtClean="0">
                <a:solidFill>
                  <a:srgbClr val="FF3300"/>
                </a:solidFill>
                <a:latin typeface="Comic Sans MS" charset="0"/>
              </a:rPr>
              <a:t>dvanced pixel detectors and </a:t>
            </a:r>
            <a:r>
              <a:rPr lang="it-IT" sz="2400" dirty="0" err="1" smtClean="0">
                <a:solidFill>
                  <a:srgbClr val="FF3300"/>
                </a:solidFill>
                <a:latin typeface="Comic Sans MS" charset="0"/>
              </a:rPr>
              <a:t>readout</a:t>
            </a:r>
            <a:r>
              <a:rPr lang="it-IT" sz="2400" dirty="0" smtClean="0">
                <a:solidFill>
                  <a:srgbClr val="FF3300"/>
                </a:solidFill>
                <a:latin typeface="Comic Sans MS" charset="0"/>
              </a:rPr>
              <a:t> </a:t>
            </a:r>
            <a:r>
              <a:rPr lang="it-IT" sz="2400" dirty="0" err="1" smtClean="0">
                <a:solidFill>
                  <a:srgbClr val="FF3300"/>
                </a:solidFill>
                <a:latin typeface="Comic Sans MS" charset="0"/>
              </a:rPr>
              <a:t>microelectronics</a:t>
            </a:r>
            <a:endParaRPr lang="it-IT" sz="2400" dirty="0">
              <a:solidFill>
                <a:srgbClr val="FF3300"/>
              </a:solidFill>
              <a:latin typeface="Comic Sans MS" charset="0"/>
            </a:endParaRPr>
          </a:p>
        </p:txBody>
      </p:sp>
      <p:sp>
        <p:nvSpPr>
          <p:cNvPr id="7" name="Content Placeholder 2"/>
          <p:cNvSpPr>
            <a:spLocks/>
          </p:cNvSpPr>
          <p:nvPr/>
        </p:nvSpPr>
        <p:spPr bwMode="auto">
          <a:xfrm>
            <a:off x="30362" y="674258"/>
            <a:ext cx="9113638" cy="30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/>
          <a:lstStyle/>
          <a:p>
            <a:r>
              <a:rPr lang="it-IT" sz="19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Particle</a:t>
            </a:r>
            <a:r>
              <a:rPr lang="it-IT" sz="19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it-IT" sz="19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tracking</a:t>
            </a:r>
            <a:r>
              <a:rPr lang="it-IT" sz="19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it-IT" sz="19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at</a:t>
            </a:r>
            <a:r>
              <a:rPr lang="it-IT" sz="19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LHC- </a:t>
            </a:r>
            <a:r>
              <a:rPr lang="it-IT" sz="1900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Phase</a:t>
            </a:r>
            <a:r>
              <a:rPr lang="it-IT" sz="19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II</a:t>
            </a:r>
          </a:p>
          <a:p>
            <a:endParaRPr lang="it-IT" sz="1900" dirty="0" smtClean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358775" indent="-179388">
              <a:spcAft>
                <a:spcPts val="1140"/>
              </a:spcAft>
              <a:buClr>
                <a:srgbClr val="FF0000"/>
              </a:buClr>
              <a:buFont typeface="Arial"/>
              <a:buChar char="•"/>
            </a:pP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Very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high hit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rates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(1-2 GHz/cm</a:t>
            </a:r>
            <a:r>
              <a:rPr lang="it-IT" sz="1900" baseline="30000" dirty="0">
                <a:solidFill>
                  <a:schemeClr val="tx1"/>
                </a:solidFill>
                <a:latin typeface="Comic Sans MS"/>
                <a:cs typeface="Comic Sans MS"/>
              </a:rPr>
              <a:t>2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),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need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of an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intelligent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pixel-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level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data processing</a:t>
            </a:r>
          </a:p>
          <a:p>
            <a:pPr marL="358775" indent="-179388">
              <a:spcAft>
                <a:spcPts val="1140"/>
              </a:spcAft>
              <a:buClr>
                <a:srgbClr val="FF0000"/>
              </a:buClr>
              <a:buFont typeface="Arial"/>
              <a:buChar char="•"/>
            </a:pP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Very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high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radiation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levels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(1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Grad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Total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Ionizing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Dose, 10</a:t>
            </a:r>
            <a:r>
              <a:rPr lang="it-IT" sz="1900" baseline="30000" dirty="0" smtClean="0">
                <a:solidFill>
                  <a:schemeClr val="tx1"/>
                </a:solidFill>
                <a:latin typeface="Comic Sans MS"/>
                <a:cs typeface="Comic Sans MS"/>
              </a:rPr>
              <a:t>16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</a:t>
            </a:r>
            <a:r>
              <a:rPr lang="it-IT" sz="1900" dirty="0" err="1" smtClean="0">
                <a:solidFill>
                  <a:schemeClr val="tx1"/>
                </a:solidFill>
                <a:latin typeface="Comic Sans MS"/>
                <a:cs typeface="Comic Sans MS"/>
              </a:rPr>
              <a:t>neutrons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/cm</a:t>
            </a:r>
            <a:r>
              <a:rPr lang="it-IT" sz="1900" baseline="30000" dirty="0" smtClean="0">
                <a:solidFill>
                  <a:schemeClr val="tx1"/>
                </a:solidFill>
                <a:latin typeface="Comic Sans MS"/>
                <a:cs typeface="Comic Sans MS"/>
              </a:rPr>
              <a:t>2</a:t>
            </a: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)</a:t>
            </a:r>
          </a:p>
          <a:p>
            <a:pPr marL="358775" indent="-179388">
              <a:buClr>
                <a:srgbClr val="FF0000"/>
              </a:buClr>
              <a:buFont typeface="Arial"/>
              <a:buChar char="•"/>
            </a:pPr>
            <a:r>
              <a:rPr lang="it-IT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Small 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pixel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cells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to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increase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resolution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and reduce </a:t>
            </a:r>
            <a:r>
              <a:rPr lang="it-IT" sz="1900" dirty="0" err="1">
                <a:solidFill>
                  <a:schemeClr val="tx1"/>
                </a:solidFill>
                <a:latin typeface="Comic Sans MS"/>
                <a:cs typeface="Comic Sans MS"/>
              </a:rPr>
              <a:t>occupancy</a:t>
            </a:r>
            <a:r>
              <a:rPr lang="it-IT" sz="1900" dirty="0">
                <a:solidFill>
                  <a:schemeClr val="tx1"/>
                </a:solidFill>
                <a:latin typeface="Comic Sans MS"/>
                <a:cs typeface="Comic Sans MS"/>
              </a:rPr>
              <a:t> </a:t>
            </a:r>
            <a:r>
              <a:rPr lang="en-US" sz="1900" dirty="0">
                <a:solidFill>
                  <a:schemeClr val="tx1"/>
                </a:solidFill>
                <a:latin typeface="Comic Sans MS"/>
                <a:cs typeface="Comic Sans MS"/>
              </a:rPr>
              <a:t>(~</a:t>
            </a:r>
            <a:r>
              <a:rPr lang="en-US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50x50µm</a:t>
            </a:r>
            <a:r>
              <a:rPr lang="en-US" sz="1900" baseline="30000" dirty="0" smtClean="0">
                <a:solidFill>
                  <a:schemeClr val="tx1"/>
                </a:solidFill>
                <a:latin typeface="Comic Sans MS"/>
                <a:cs typeface="Comic Sans MS"/>
              </a:rPr>
              <a:t>2</a:t>
            </a:r>
            <a:r>
              <a:rPr lang="en-US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  </a:t>
            </a:r>
            <a:r>
              <a:rPr lang="en-US" sz="1900" dirty="0">
                <a:solidFill>
                  <a:schemeClr val="tx1"/>
                </a:solidFill>
                <a:latin typeface="Comic Sans MS"/>
                <a:cs typeface="Comic Sans MS"/>
              </a:rPr>
              <a:t>or </a:t>
            </a:r>
            <a:r>
              <a:rPr lang="en-US" sz="1900" dirty="0" smtClean="0">
                <a:solidFill>
                  <a:schemeClr val="tx1"/>
                </a:solidFill>
                <a:latin typeface="Comic Sans MS"/>
                <a:cs typeface="Comic Sans MS"/>
              </a:rPr>
              <a:t>25x100 µm</a:t>
            </a:r>
            <a:r>
              <a:rPr lang="en-US" sz="1900" baseline="30000" dirty="0" smtClean="0">
                <a:solidFill>
                  <a:schemeClr val="tx1"/>
                </a:solidFill>
                <a:latin typeface="Comic Sans MS"/>
                <a:cs typeface="Comic Sans MS"/>
              </a:rPr>
              <a:t>2</a:t>
            </a:r>
            <a:r>
              <a:rPr lang="en-US" sz="1900" dirty="0">
                <a:solidFill>
                  <a:schemeClr val="tx1"/>
                </a:solidFill>
                <a:latin typeface="Comic Sans MS"/>
                <a:cs typeface="Comic Sans MS"/>
              </a:rPr>
              <a:t>)</a:t>
            </a:r>
            <a:endParaRPr lang="it-IT" sz="1900" dirty="0">
              <a:solidFill>
                <a:schemeClr val="tx1"/>
              </a:solidFill>
              <a:latin typeface="Comic Sans MS"/>
              <a:cs typeface="Comic Sans MS"/>
            </a:endParaRPr>
          </a:p>
          <a:p>
            <a:pPr marL="358775" indent="-179388">
              <a:buClr>
                <a:srgbClr val="FF0000"/>
              </a:buClr>
              <a:buNone/>
            </a:pPr>
            <a:endParaRPr lang="it-IT" sz="1900" dirty="0">
              <a:latin typeface="Comic Sans MS"/>
              <a:cs typeface="Comic Sans MS"/>
            </a:endParaRPr>
          </a:p>
          <a:p>
            <a:pPr marL="358775" lvl="1" indent="-179388">
              <a:buClr>
                <a:srgbClr val="FF0000"/>
              </a:buClr>
              <a:buNone/>
            </a:pPr>
            <a:r>
              <a:rPr lang="it-IT" sz="1900" dirty="0">
                <a:solidFill>
                  <a:srgbClr val="FF0000"/>
                </a:solidFill>
                <a:latin typeface="Comic Sans MS"/>
                <a:ea typeface="Wingdings"/>
                <a:cs typeface="Comic Sans MS"/>
                <a:sym typeface="Wingdings"/>
              </a:rPr>
              <a:t></a:t>
            </a:r>
            <a:r>
              <a:rPr lang="it-IT" sz="1900" dirty="0">
                <a:solidFill>
                  <a:srgbClr val="FF0000"/>
                </a:solidFill>
                <a:latin typeface="Comic Sans MS"/>
                <a:cs typeface="Comic Sans MS"/>
                <a:sym typeface="Wingdings"/>
              </a:rPr>
              <a:t> </a:t>
            </a:r>
            <a:r>
              <a:rPr lang="en-US" sz="1900" b="1" dirty="0">
                <a:latin typeface="Comic Sans MS"/>
                <a:cs typeface="Comic Sans MS"/>
              </a:rPr>
              <a:t>Large </a:t>
            </a:r>
            <a:r>
              <a:rPr lang="en-US" sz="1900" b="1" dirty="0" smtClean="0">
                <a:latin typeface="Comic Sans MS"/>
                <a:cs typeface="Comic Sans MS"/>
              </a:rPr>
              <a:t>chips: </a:t>
            </a:r>
            <a:r>
              <a:rPr lang="en-US" sz="1900" b="1" dirty="0">
                <a:latin typeface="Comic Sans MS"/>
                <a:cs typeface="Comic Sans MS"/>
              </a:rPr>
              <a:t>&gt; 2cm x 2cm, ½ - 1 Billion </a:t>
            </a:r>
            <a:r>
              <a:rPr lang="en-US" sz="1900" b="1" dirty="0" smtClean="0">
                <a:latin typeface="Comic Sans MS"/>
                <a:cs typeface="Comic Sans MS"/>
              </a:rPr>
              <a:t>transistors</a:t>
            </a:r>
            <a:endParaRPr lang="it-IT" sz="1900" b="1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50244" y="3820127"/>
            <a:ext cx="9093756" cy="30378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628650" indent="-1841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1900" b="1" i="0" u="none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Another field where 65 nm CMOS can provide a solution to demanding requirements: X</a:t>
            </a:r>
            <a:r>
              <a:rPr lang="en-US" sz="1900" b="1" i="0" u="none" dirty="0">
                <a:solidFill>
                  <a:srgbClr val="FF0000"/>
                </a:solidFill>
                <a:latin typeface="Comic Sans MS" charset="0"/>
                <a:sym typeface="Symbol" charset="0"/>
              </a:rPr>
              <a:t>-</a:t>
            </a:r>
            <a:r>
              <a:rPr lang="en-US" sz="1900" b="1" i="0" u="none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ray imaging </a:t>
            </a:r>
            <a:r>
              <a:rPr lang="en-US" sz="1900" b="1" i="0" u="none" dirty="0">
                <a:solidFill>
                  <a:srgbClr val="FF0000"/>
                </a:solidFill>
                <a:latin typeface="Comic Sans MS" charset="0"/>
                <a:sym typeface="Symbol" charset="0"/>
              </a:rPr>
              <a:t>at free electron laser </a:t>
            </a:r>
            <a:r>
              <a:rPr lang="en-US" sz="1900" b="1" i="0" u="none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facilities</a:t>
            </a:r>
            <a:endParaRPr lang="it-IT" sz="1900" b="1" i="0" u="none" dirty="0">
              <a:solidFill>
                <a:srgbClr val="FF0000"/>
              </a:solidFill>
              <a:latin typeface="Comic Sans MS" charset="0"/>
              <a:sym typeface="Symbol" charset="0"/>
            </a:endParaRPr>
          </a:p>
          <a:p>
            <a:pPr algn="l" eaLnBrk="1" hangingPunct="1">
              <a:buClr>
                <a:srgbClr val="FF0000"/>
              </a:buClr>
            </a:pPr>
            <a:endParaRPr lang="en-GB" sz="1900" i="0" u="none" dirty="0">
              <a:solidFill>
                <a:srgbClr val="FF0000"/>
              </a:solidFill>
              <a:latin typeface="Comic Sans MS" charset="0"/>
              <a:cs typeface="Comic Sans MS" charset="0"/>
            </a:endParaRPr>
          </a:p>
          <a:p>
            <a:pPr marL="255588" lvl="1" algn="l" eaLnBrk="1" hangingPunct="1">
              <a:spcBef>
                <a:spcPct val="10000"/>
              </a:spcBef>
              <a:spcAft>
                <a:spcPts val="114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1900" i="0" u="none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Reduction of pixel size (100x100 </a:t>
            </a:r>
            <a:r>
              <a:rPr lang="en-GB" sz="1900" i="0" u="none" dirty="0">
                <a:solidFill>
                  <a:srgbClr val="000000"/>
                </a:solidFill>
                <a:latin typeface="Symbol" charset="0"/>
                <a:cs typeface="Symbol" charset="0"/>
              </a:rPr>
              <a:t>m</a:t>
            </a:r>
            <a:r>
              <a:rPr lang="en-GB" sz="1900" i="0" u="none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m</a:t>
            </a:r>
            <a:r>
              <a:rPr lang="en-GB" sz="1900" i="0" u="none" baseline="30000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2</a:t>
            </a:r>
            <a:r>
              <a:rPr lang="en-GB" sz="1900" i="0" u="none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 or even less),  presently limited by the need of complex electronic functions in the pixel </a:t>
            </a:r>
            <a:r>
              <a:rPr lang="en-GB" sz="1900" i="0" u="none" dirty="0" smtClean="0">
                <a:solidFill>
                  <a:srgbClr val="000000"/>
                </a:solidFill>
                <a:latin typeface="Comic Sans MS" charset="0"/>
                <a:cs typeface="Comic Sans MS" charset="0"/>
              </a:rPr>
              <a:t>cell</a:t>
            </a:r>
            <a:endParaRPr lang="en-GB" sz="1900" i="0" u="none" dirty="0">
              <a:solidFill>
                <a:srgbClr val="000000"/>
              </a:solidFill>
              <a:latin typeface="Comic Sans MS" charset="0"/>
              <a:cs typeface="Comic Sans MS" charset="0"/>
            </a:endParaRPr>
          </a:p>
          <a:p>
            <a:pPr marL="255588" lvl="1" algn="l" eaLnBrk="1" hangingPunct="1">
              <a:spcAft>
                <a:spcPct val="500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1900" i="0" u="none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Larger memory capacity to store more </a:t>
            </a:r>
            <a:r>
              <a:rPr lang="en-GB" sz="1900" i="0" u="none" dirty="0" smtClean="0">
                <a:solidFill>
                  <a:srgbClr val="000000"/>
                </a:solidFill>
                <a:latin typeface="Comic Sans MS" charset="0"/>
                <a:cs typeface="Comic Sans MS" charset="0"/>
              </a:rPr>
              <a:t>images (at XFEL, ideally, 2700 frames at 4.5 MHz every 100 </a:t>
            </a:r>
            <a:r>
              <a:rPr lang="en-GB" sz="1900" i="0" u="none" dirty="0" err="1" smtClean="0">
                <a:solidFill>
                  <a:srgbClr val="000000"/>
                </a:solidFill>
                <a:latin typeface="Comic Sans MS" charset="0"/>
                <a:cs typeface="Comic Sans MS" charset="0"/>
              </a:rPr>
              <a:t>ms</a:t>
            </a:r>
            <a:r>
              <a:rPr lang="en-GB" sz="1900" i="0" u="none" dirty="0" smtClean="0">
                <a:solidFill>
                  <a:srgbClr val="000000"/>
                </a:solidFill>
                <a:latin typeface="Comic Sans MS" charset="0"/>
                <a:cs typeface="Comic Sans MS" charset="0"/>
              </a:rPr>
              <a:t>)</a:t>
            </a:r>
            <a:endParaRPr lang="en-GB" sz="1900" i="0" u="none" dirty="0">
              <a:solidFill>
                <a:srgbClr val="000000"/>
              </a:solidFill>
              <a:latin typeface="Comic Sans MS" charset="0"/>
              <a:cs typeface="Comic Sans MS" charset="0"/>
            </a:endParaRPr>
          </a:p>
          <a:p>
            <a:pPr marL="255588" lvl="1" algn="l" eaLnBrk="1" hangingPunct="1">
              <a:spcAft>
                <a:spcPct val="50000"/>
              </a:spcAft>
              <a:buClr>
                <a:srgbClr val="FF0000"/>
              </a:buClr>
              <a:buFont typeface="Wingdings" charset="0"/>
              <a:buChar char="§"/>
            </a:pPr>
            <a:r>
              <a:rPr lang="en-GB" sz="1900" i="0" u="none" dirty="0">
                <a:solidFill>
                  <a:srgbClr val="000000"/>
                </a:solidFill>
                <a:latin typeface="Comic Sans MS" charset="0"/>
                <a:cs typeface="Comic Sans MS" charset="0"/>
              </a:rPr>
              <a:t>Advanced pixel-level processing (1 – 10000 photons dynamic range, 10-bit ADC, 5 MHz operation</a:t>
            </a:r>
            <a:r>
              <a:rPr lang="en-GB" sz="1900" i="0" u="none" dirty="0" smtClean="0">
                <a:solidFill>
                  <a:srgbClr val="000000"/>
                </a:solidFill>
                <a:latin typeface="Comic Sans MS" charset="0"/>
                <a:cs typeface="Comic Sans MS" charset="0"/>
              </a:rPr>
              <a:t>)</a:t>
            </a:r>
            <a:endParaRPr lang="en-GB" sz="1900" i="0" u="none" dirty="0">
              <a:solidFill>
                <a:srgbClr val="000000"/>
              </a:solidFill>
              <a:latin typeface="Comic Sans MS" charset="0"/>
              <a:cs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400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88900"/>
            <a:ext cx="7239000" cy="838200"/>
          </a:xfrm>
        </p:spPr>
        <p:txBody>
          <a:bodyPr/>
          <a:lstStyle/>
          <a:p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65 nm CMOS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390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1016000"/>
            <a:ext cx="5537200" cy="58420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>
            <a:lvl1pPr marL="342900" indent="-3429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1600" i="1" u="sng">
                <a:solidFill>
                  <a:schemeClr val="bg1"/>
                </a:solidFill>
                <a:latin typeface="Verdana" charset="0"/>
                <a:ea typeface="ＭＳ Ｐゴシック" charset="0"/>
              </a:defRPr>
            </a:lvl9pPr>
          </a:lstStyle>
          <a:p>
            <a:pPr marL="266700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Mature technology:</a:t>
            </a:r>
          </a:p>
          <a:p>
            <a:pPr marL="266700" lvl="1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–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Available since ~2007</a:t>
            </a:r>
          </a:p>
          <a:p>
            <a:pPr marL="266700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High density and low power</a:t>
            </a:r>
          </a:p>
          <a:p>
            <a:pPr marL="266700" lvl="1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–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High density vital for smaller pixels and increased data buffering during bunch trains</a:t>
            </a:r>
          </a:p>
          <a:p>
            <a:pPr marL="266700" lvl="1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–"/>
            </a:pPr>
            <a:r>
              <a:rPr lang="en-US" sz="1800" i="0" u="none" dirty="0" smtClean="0">
                <a:solidFill>
                  <a:schemeClr val="tx1"/>
                </a:solidFill>
                <a:latin typeface="Comic Sans MS" charset="0"/>
                <a:cs typeface="Comic Sans MS" charset="0"/>
              </a:rPr>
              <a:t>Low power tech critical to </a:t>
            </a: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maintain acceptable power for higher pixel density and much higher data rates</a:t>
            </a:r>
          </a:p>
          <a:p>
            <a:pPr marL="266700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Long term availability</a:t>
            </a:r>
          </a:p>
          <a:p>
            <a:pPr marL="266700" lvl="1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–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Strong technology node used extensively for industrial/automotive</a:t>
            </a:r>
          </a:p>
          <a:p>
            <a:pPr marL="266700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r>
              <a:rPr lang="en-US" sz="1800" i="0" u="none" dirty="0">
                <a:solidFill>
                  <a:schemeClr val="tx1"/>
                </a:solidFill>
                <a:latin typeface="Comic Sans MS" charset="0"/>
                <a:cs typeface="Comic Sans MS" charset="0"/>
              </a:rPr>
              <a:t>Significantly increased density, speed, and complexity compared to previous generations</a:t>
            </a:r>
            <a:r>
              <a:rPr lang="en-US" sz="1800" i="0" u="none" dirty="0" smtClean="0">
                <a:solidFill>
                  <a:schemeClr val="tx1"/>
                </a:solidFill>
                <a:latin typeface="Comic Sans MS" charset="0"/>
                <a:cs typeface="Comic Sans MS" charset="0"/>
              </a:rPr>
              <a:t>!</a:t>
            </a:r>
          </a:p>
          <a:p>
            <a:pPr marL="266700" indent="-2667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endParaRPr lang="en-US" sz="1800" b="1" i="0" u="none" dirty="0">
              <a:solidFill>
                <a:srgbClr val="000000"/>
              </a:solidFill>
              <a:latin typeface="+mn-lt"/>
              <a:cs typeface="Comic Sans MS" charset="0"/>
            </a:endParaRPr>
          </a:p>
          <a:p>
            <a:pPr marL="266700" indent="-266700">
              <a:buFont typeface="Arial"/>
              <a:buChar char="•"/>
            </a:pPr>
            <a:r>
              <a:rPr lang="en-US" sz="1800" b="1" i="0" u="none" dirty="0">
                <a:solidFill>
                  <a:srgbClr val="FF0000"/>
                </a:solidFill>
                <a:latin typeface="+mn-lt"/>
              </a:rPr>
              <a:t>Access: CERN frame-contract with TSMC and IMEC</a:t>
            </a:r>
          </a:p>
          <a:p>
            <a:pPr marL="38100" lvl="2" indent="0">
              <a:tabLst>
                <a:tab pos="266700" algn="l"/>
                <a:tab pos="444500" algn="l"/>
              </a:tabLst>
            </a:pPr>
            <a:r>
              <a:rPr lang="en-US" sz="1800" i="0" u="none" dirty="0" smtClean="0">
                <a:solidFill>
                  <a:schemeClr val="tx1"/>
                </a:solidFill>
                <a:latin typeface="+mn-lt"/>
              </a:rPr>
              <a:t>	Design </a:t>
            </a:r>
            <a:r>
              <a:rPr lang="en-US" sz="1800" i="0" u="none" dirty="0">
                <a:solidFill>
                  <a:schemeClr val="tx1"/>
                </a:solidFill>
                <a:latin typeface="+mn-lt"/>
              </a:rPr>
              <a:t>tool set, Shared MPW runs, </a:t>
            </a:r>
            <a:r>
              <a:rPr lang="en-US" sz="1800" i="0" u="none" dirty="0" smtClean="0">
                <a:solidFill>
                  <a:schemeClr val="tx1"/>
                </a:solidFill>
                <a:latin typeface="+mn-lt"/>
              </a:rPr>
              <a:t>Libraries</a:t>
            </a:r>
            <a:r>
              <a:rPr lang="en-US" sz="1800" i="0" u="none" dirty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1800" i="0" u="none" dirty="0" smtClean="0">
                <a:solidFill>
                  <a:schemeClr val="tx1"/>
                </a:solidFill>
                <a:latin typeface="+mn-lt"/>
              </a:rPr>
              <a:t>	Design </a:t>
            </a:r>
            <a:r>
              <a:rPr lang="en-US" sz="1800" i="0" u="none" dirty="0">
                <a:solidFill>
                  <a:schemeClr val="tx1"/>
                </a:solidFill>
                <a:latin typeface="+mn-lt"/>
              </a:rPr>
              <a:t>exchange within HEP community</a:t>
            </a:r>
          </a:p>
          <a:p>
            <a:pPr marL="266700" indent="-228600" algn="l">
              <a:spcBef>
                <a:spcPct val="20000"/>
              </a:spcBef>
              <a:buClr>
                <a:schemeClr val="tx1"/>
              </a:buClr>
              <a:buFont typeface="Wingdings" charset="0"/>
              <a:buChar char="•"/>
            </a:pPr>
            <a:endParaRPr lang="en-US" sz="1800" i="0" u="none" dirty="0">
              <a:solidFill>
                <a:schemeClr val="tx1"/>
              </a:solidFill>
              <a:latin typeface="+mn-lt"/>
              <a:cs typeface="Comic Sans MS" charset="0"/>
            </a:endParaRPr>
          </a:p>
        </p:txBody>
      </p:sp>
      <p:pic>
        <p:nvPicPr>
          <p:cNvPr id="7" name="Picture 14" descr="Thompson scaling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112" y="965200"/>
            <a:ext cx="3788921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88"/>
          <p:cNvSpPr txBox="1">
            <a:spLocks noChangeArrowheads="1"/>
          </p:cNvSpPr>
          <p:nvPr/>
        </p:nvSpPr>
        <p:spPr bwMode="auto">
          <a:xfrm>
            <a:off x="5461000" y="3658838"/>
            <a:ext cx="3670300" cy="3169872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ffectLst/>
          <a:extLst/>
        </p:spPr>
        <p:txBody>
          <a:bodyPr wrap="square" lIns="91215" tIns="45608" rIns="91215" bIns="45608">
            <a:spAutoFit/>
          </a:bodyPr>
          <a:lstStyle/>
          <a:p>
            <a:pPr>
              <a:buClr>
                <a:srgbClr val="FFE107"/>
              </a:buClr>
              <a:buFont typeface="Wingdings" charset="0"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Comic Sans MS" charset="0"/>
                <a:cs typeface="ＭＳ Ｐゴシック" charset="0"/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  <a:latin typeface="Comic Sans MS" charset="0"/>
                <a:cs typeface="ＭＳ Ｐゴシック" charset="0"/>
              </a:rPr>
              <a:t>Low Power (LP) </a:t>
            </a:r>
            <a:r>
              <a:rPr lang="en-US" sz="2000" dirty="0" smtClean="0">
                <a:solidFill>
                  <a:srgbClr val="000000"/>
                </a:solidFill>
                <a:latin typeface="Comic Sans MS" charset="0"/>
                <a:cs typeface="ＭＳ Ｐゴシック" charset="0"/>
              </a:rPr>
              <a:t>flavor </a:t>
            </a:r>
          </a:p>
          <a:p>
            <a:pPr>
              <a:buClr>
                <a:srgbClr val="FFE107"/>
              </a:buClr>
              <a:buFont typeface="Wingdings" charset="0"/>
              <a:buNone/>
              <a:defRPr/>
            </a:pPr>
            <a:r>
              <a:rPr lang="en-US" sz="2000" b="1" dirty="0" smtClean="0">
                <a:solidFill>
                  <a:srgbClr val="FF3300"/>
                </a:solidFill>
                <a:latin typeface="Comic Sans MS" charset="0"/>
              </a:rPr>
              <a:t>(</a:t>
            </a:r>
            <a:r>
              <a:rPr lang="en-US" sz="2000" b="1" dirty="0">
                <a:solidFill>
                  <a:srgbClr val="FF3300"/>
                </a:solidFill>
                <a:latin typeface="Comic Sans MS" charset="0"/>
              </a:rPr>
              <a:t>V</a:t>
            </a:r>
            <a:r>
              <a:rPr lang="en-US" sz="2000" b="1" baseline="-25000" dirty="0">
                <a:solidFill>
                  <a:srgbClr val="FF3300"/>
                </a:solidFill>
                <a:latin typeface="Comic Sans MS" charset="0"/>
              </a:rPr>
              <a:t>DD</a:t>
            </a:r>
            <a:r>
              <a:rPr lang="en-US" sz="2000" b="1" dirty="0">
                <a:solidFill>
                  <a:srgbClr val="FF3300"/>
                </a:solidFill>
                <a:latin typeface="Comic Sans MS" charset="0"/>
              </a:rPr>
              <a:t> = 1.2 V)</a:t>
            </a:r>
            <a:r>
              <a:rPr lang="en-US" sz="2000" dirty="0" smtClean="0">
                <a:solidFill>
                  <a:srgbClr val="000000"/>
                </a:solidFill>
                <a:latin typeface="Comic Sans MS" charset="0"/>
                <a:cs typeface="ＭＳ Ｐゴシック" charset="0"/>
              </a:rPr>
              <a:t> is less aggressive than other variants of the process (thicker gate oxide, smaller gate current, higher voltage), and more attractive for mixed-signal chips where analog performance is an essential feature.</a:t>
            </a:r>
          </a:p>
        </p:txBody>
      </p:sp>
    </p:spTree>
    <p:extLst>
      <p:ext uri="{BB962C8B-B14F-4D97-AF65-F5344CB8AC3E}">
        <p14:creationId xmlns:p14="http://schemas.microsoft.com/office/powerpoint/2010/main" val="2370293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136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143000" y="0"/>
            <a:ext cx="7239000" cy="609600"/>
          </a:xfrm>
        </p:spPr>
        <p:txBody>
          <a:bodyPr/>
          <a:lstStyle/>
          <a:p>
            <a:r>
              <a:rPr lang="it-IT" sz="3200" dirty="0" smtClean="0"/>
              <a:t>The RD53 </a:t>
            </a:r>
            <a:r>
              <a:rPr lang="it-IT" sz="3200" dirty="0" err="1" smtClean="0"/>
              <a:t>collaboration</a:t>
            </a:r>
            <a:endParaRPr lang="it-IT" sz="3200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152400" y="736600"/>
            <a:ext cx="8610600" cy="4343400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Similar/identical </a:t>
            </a:r>
            <a:r>
              <a:rPr lang="en-US" sz="1800" dirty="0" smtClean="0">
                <a:solidFill>
                  <a:srgbClr val="FF0000"/>
                </a:solidFill>
              </a:rPr>
              <a:t>requirements for ATLAS AND CMS pixel readout chips, </a:t>
            </a:r>
            <a:r>
              <a:rPr lang="en-US" sz="1800" dirty="0"/>
              <a:t>same technology choice </a:t>
            </a:r>
            <a:r>
              <a:rPr lang="en-US" sz="1800" b="1" dirty="0" smtClean="0">
                <a:solidFill>
                  <a:srgbClr val="FF0000"/>
                </a:solidFill>
              </a:rPr>
              <a:t>(CMOS 65 nm) </a:t>
            </a:r>
            <a:r>
              <a:rPr lang="en-US" sz="1800" dirty="0" smtClean="0"/>
              <a:t>and </a:t>
            </a:r>
            <a:r>
              <a:rPr lang="en-US" sz="1800" dirty="0"/>
              <a:t>limited availability of rad hard IC design experts in HEP makes this ideal for a close CMS – ATLAS </a:t>
            </a:r>
            <a:r>
              <a:rPr lang="en-US" sz="1800" dirty="0" smtClean="0"/>
              <a:t>R&amp;D </a:t>
            </a:r>
            <a:r>
              <a:rPr lang="en-US" sz="1800" dirty="0"/>
              <a:t>collaboration</a:t>
            </a:r>
          </a:p>
          <a:p>
            <a:pPr lvl="1"/>
            <a:r>
              <a:rPr lang="en-US" sz="1600" dirty="0"/>
              <a:t>Even if we do not make a common pixel chip</a:t>
            </a:r>
          </a:p>
          <a:p>
            <a:r>
              <a:rPr lang="en-US" sz="1800" dirty="0"/>
              <a:t>Forming </a:t>
            </a:r>
            <a:r>
              <a:rPr lang="en-US" sz="1800" dirty="0" smtClean="0"/>
              <a:t>an R&amp;D </a:t>
            </a:r>
            <a:r>
              <a:rPr lang="en-US" sz="1800" dirty="0"/>
              <a:t>collaboration has attracted additional groups and collaborators </a:t>
            </a:r>
          </a:p>
          <a:p>
            <a:pPr lvl="1"/>
            <a:r>
              <a:rPr lang="en-US" sz="1400" dirty="0"/>
              <a:t>Synergy with CLIC pixel (and others): Technology, Rad </a:t>
            </a:r>
            <a:r>
              <a:rPr lang="en-US" sz="1400" dirty="0" err="1"/>
              <a:t>tol</a:t>
            </a:r>
            <a:r>
              <a:rPr lang="en-US" sz="1400" dirty="0"/>
              <a:t>, Tools, etc.</a:t>
            </a:r>
          </a:p>
          <a:p>
            <a:r>
              <a:rPr lang="en-US" sz="1800" dirty="0"/>
              <a:t>RD53 collaboration recommended by LHCC June 2013</a:t>
            </a:r>
          </a:p>
          <a:p>
            <a:pPr lvl="1"/>
            <a:r>
              <a:rPr lang="en-US" sz="1600" dirty="0"/>
              <a:t>Institutes: </a:t>
            </a:r>
            <a:r>
              <a:rPr lang="en-US" sz="1600" dirty="0" smtClean="0"/>
              <a:t>19 </a:t>
            </a:r>
            <a:endParaRPr lang="en-US" sz="1600" dirty="0"/>
          </a:p>
          <a:p>
            <a:pPr lvl="2"/>
            <a:r>
              <a:rPr lang="en-US" sz="1400" dirty="0"/>
              <a:t>ATLAS: CERN, Bonn, CPPM, LBNL, LPNHE Paris, </a:t>
            </a:r>
            <a:r>
              <a:rPr lang="en-US" sz="1400" dirty="0" smtClean="0"/>
              <a:t>Milano, NIKHEF</a:t>
            </a:r>
            <a:r>
              <a:rPr lang="en-US" sz="1400" dirty="0"/>
              <a:t>, New Mexico</a:t>
            </a:r>
            <a:r>
              <a:rPr lang="en-US" sz="1400" dirty="0" smtClean="0"/>
              <a:t>, </a:t>
            </a:r>
            <a:r>
              <a:rPr lang="it-IT" sz="1400" dirty="0" err="1"/>
              <a:t>Prague</a:t>
            </a:r>
            <a:r>
              <a:rPr lang="it-IT" sz="1400" dirty="0"/>
              <a:t>, </a:t>
            </a:r>
            <a:r>
              <a:rPr lang="en-US" sz="1400" dirty="0" smtClean="0"/>
              <a:t> </a:t>
            </a:r>
            <a:r>
              <a:rPr lang="en-US" sz="1400" dirty="0"/>
              <a:t>RAL, </a:t>
            </a:r>
            <a:r>
              <a:rPr lang="en-US" sz="1400" dirty="0" smtClean="0"/>
              <a:t>UC </a:t>
            </a:r>
            <a:r>
              <a:rPr lang="en-US" sz="1400" dirty="0"/>
              <a:t>Santa Cruz.</a:t>
            </a:r>
          </a:p>
          <a:p>
            <a:pPr lvl="2"/>
            <a:r>
              <a:rPr lang="en-US" sz="1400" dirty="0"/>
              <a:t>CMS: </a:t>
            </a:r>
            <a:r>
              <a:rPr lang="it-IT" sz="1400" dirty="0"/>
              <a:t>Bari, Bergamo-Pavia, CERN, </a:t>
            </a:r>
            <a:r>
              <a:rPr lang="it-IT" sz="1400" dirty="0" err="1" smtClean="0"/>
              <a:t>Fermilab</a:t>
            </a:r>
            <a:r>
              <a:rPr lang="it-IT" sz="1400" dirty="0" smtClean="0"/>
              <a:t>, Padova</a:t>
            </a:r>
            <a:r>
              <a:rPr lang="it-IT" sz="1400" dirty="0"/>
              <a:t>, </a:t>
            </a:r>
            <a:r>
              <a:rPr lang="it-IT" sz="1400" dirty="0" smtClean="0"/>
              <a:t>Perugia</a:t>
            </a:r>
            <a:r>
              <a:rPr lang="it-IT" sz="1400" dirty="0"/>
              <a:t>, Pisa, PSI, RAL, Torino.</a:t>
            </a:r>
            <a:endParaRPr lang="en-US" sz="1400" dirty="0"/>
          </a:p>
          <a:p>
            <a:pPr lvl="1"/>
            <a:r>
              <a:rPr lang="en-US" sz="1600" dirty="0"/>
              <a:t>Collaborators: ~100, ~</a:t>
            </a:r>
            <a:r>
              <a:rPr lang="en-US" sz="1400" dirty="0"/>
              <a:t>50% chip designers</a:t>
            </a:r>
          </a:p>
          <a:p>
            <a:pPr lvl="1"/>
            <a:r>
              <a:rPr lang="en-US" sz="1600" dirty="0"/>
              <a:t>Collaboration organized by Institute Board (IB) with technical work done in specialized Working Groups (WG)</a:t>
            </a:r>
          </a:p>
          <a:p>
            <a:pPr lvl="1"/>
            <a:r>
              <a:rPr lang="en-US" sz="1600" dirty="0"/>
              <a:t>Initial work program covers ~3 years to make foundation for final pixel chips</a:t>
            </a:r>
          </a:p>
          <a:p>
            <a:pPr lvl="1"/>
            <a:r>
              <a:rPr lang="en-US" sz="1600" dirty="0"/>
              <a:t>Co-</a:t>
            </a:r>
            <a:r>
              <a:rPr lang="en-US" sz="1600" dirty="0" smtClean="0"/>
              <a:t>spokespersons</a:t>
            </a:r>
            <a:r>
              <a:rPr lang="en-US" sz="1600" dirty="0"/>
              <a:t>: ATLAS: M. Garcia-</a:t>
            </a:r>
            <a:r>
              <a:rPr lang="en-US" sz="1600" dirty="0" err="1"/>
              <a:t>Sciveres</a:t>
            </a:r>
            <a:r>
              <a:rPr lang="en-US" sz="1600" dirty="0"/>
              <a:t>, LBNL. CMS: J. Christiansen, CERN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RD53 </a:t>
            </a:r>
            <a:r>
              <a:rPr lang="en-US" sz="2000" dirty="0" smtClean="0">
                <a:solidFill>
                  <a:srgbClr val="FF0000"/>
                </a:solidFill>
              </a:rPr>
              <a:t>web: </a:t>
            </a:r>
            <a:r>
              <a:rPr lang="en-GB" sz="2000" u="sng" dirty="0">
                <a:solidFill>
                  <a:srgbClr val="FF0000"/>
                </a:solidFill>
              </a:rPr>
              <a:t>www.cern.ch/RD53</a:t>
            </a:r>
            <a:r>
              <a:rPr lang="en-GB" sz="2000" u="sng" dirty="0" smtClean="0">
                <a:solidFill>
                  <a:srgbClr val="FF0000"/>
                </a:solidFill>
              </a:rPr>
              <a:t>/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84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162800" y="65786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977900" y="12700"/>
            <a:ext cx="7239000" cy="698500"/>
          </a:xfrm>
        </p:spPr>
        <p:txBody>
          <a:bodyPr/>
          <a:lstStyle/>
          <a:p>
            <a:r>
              <a:rPr lang="it-IT" dirty="0" smtClean="0"/>
              <a:t>RD53 chip </a:t>
            </a:r>
            <a:r>
              <a:rPr lang="it-IT" dirty="0" err="1" smtClean="0"/>
              <a:t>architecture</a:t>
            </a:r>
            <a:endParaRPr 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546100" y="5689600"/>
            <a:ext cx="4038600" cy="838200"/>
          </a:xfrm>
        </p:spPr>
        <p:txBody>
          <a:bodyPr/>
          <a:lstStyle/>
          <a:p>
            <a:r>
              <a:rPr lang="en-GB" sz="1400" dirty="0" smtClean="0"/>
              <a:t>95% digital (as for  FEI4)</a:t>
            </a:r>
          </a:p>
          <a:p>
            <a:r>
              <a:rPr lang="en-GB" sz="1400" dirty="0"/>
              <a:t>Charge </a:t>
            </a:r>
            <a:r>
              <a:rPr lang="en-GB" sz="1400" dirty="0" smtClean="0"/>
              <a:t>digitization (TOT or ADC)</a:t>
            </a:r>
          </a:p>
          <a:p>
            <a:r>
              <a:rPr lang="en-GB" sz="1400" dirty="0" smtClean="0"/>
              <a:t>~256k pixel channels per chip</a:t>
            </a:r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4737100" y="5689600"/>
            <a:ext cx="4038600" cy="6858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</a:defRPr>
            </a:lvl9pPr>
          </a:lstStyle>
          <a:p>
            <a:r>
              <a:rPr lang="en-GB" sz="1400" dirty="0" smtClean="0"/>
              <a:t>Pixel regions with buffering</a:t>
            </a:r>
          </a:p>
          <a:p>
            <a:r>
              <a:rPr lang="en-GB" sz="1400" dirty="0" smtClean="0"/>
              <a:t>Data compression in End Of Column</a:t>
            </a:r>
          </a:p>
          <a:p>
            <a:r>
              <a:rPr lang="en-GB" sz="1400" dirty="0" smtClean="0"/>
              <a:t>Chip size: &gt;20 x 20 mm</a:t>
            </a:r>
            <a:r>
              <a:rPr lang="en-GB" sz="1400" baseline="30000" dirty="0" smtClean="0"/>
              <a:t>2</a:t>
            </a:r>
            <a:r>
              <a:rPr lang="en-GB" sz="1400" dirty="0" smtClean="0"/>
              <a:t> </a:t>
            </a:r>
          </a:p>
          <a:p>
            <a:endParaRPr lang="en-GB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46" y="660400"/>
            <a:ext cx="8471771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275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5000" y="12700"/>
            <a:ext cx="7620000" cy="965200"/>
          </a:xfrm>
        </p:spPr>
        <p:txBody>
          <a:bodyPr/>
          <a:lstStyle/>
          <a:p>
            <a:r>
              <a:rPr lang="it-IT" sz="2800" dirty="0" err="1" smtClean="0"/>
              <a:t>Analog</a:t>
            </a:r>
            <a:r>
              <a:rPr lang="it-IT" sz="2800" dirty="0" smtClean="0"/>
              <a:t> design in </a:t>
            </a:r>
            <a:r>
              <a:rPr lang="it-IT" sz="2800" dirty="0" err="1" smtClean="0"/>
              <a:t>nanoscale</a:t>
            </a:r>
            <a:r>
              <a:rPr lang="it-IT" sz="2800" dirty="0" smtClean="0"/>
              <a:t> CMOS for </a:t>
            </a:r>
            <a:r>
              <a:rPr lang="it-IT" sz="2800" dirty="0" err="1" smtClean="0"/>
              <a:t>advanced</a:t>
            </a:r>
            <a:r>
              <a:rPr lang="it-IT" sz="2800" dirty="0" smtClean="0"/>
              <a:t> pixel detectors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965200"/>
            <a:ext cx="9144000" cy="5994400"/>
          </a:xfrm>
          <a:solidFill>
            <a:schemeClr val="bg1"/>
          </a:solidFill>
        </p:spPr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b="1" dirty="0" smtClean="0">
                <a:solidFill>
                  <a:srgbClr val="FF0000"/>
                </a:solidFill>
              </a:rPr>
              <a:t>Analog Working Group of RD53 </a:t>
            </a:r>
            <a:r>
              <a:rPr lang="en-US" sz="2000" dirty="0" smtClean="0"/>
              <a:t>is studying the best design choices for the front-end stages, that interface the silicon sensor with the large and mostly digital readout chip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000" dirty="0" smtClean="0"/>
              <a:t>Severe constraints for noise, power, speed, silicon area, immunity to digital interferences have to be taken into account in the classical analog blocks (preamplifier, discriminator,…)</a:t>
            </a:r>
          </a:p>
          <a:p>
            <a:endParaRPr lang="en-US" sz="1000" dirty="0" smtClean="0"/>
          </a:p>
          <a:p>
            <a:r>
              <a:rPr lang="en-US" sz="2000" dirty="0" smtClean="0"/>
              <a:t>Scaling of transistor size to the nanometer region also stimulates analog design ideas that depart from the usual schemes of pixel front-end circuits, going beyond a simple translation of old schematics into a more advanced technology. Among them:</a:t>
            </a:r>
          </a:p>
          <a:p>
            <a:endParaRPr lang="en-US" sz="1000" dirty="0" smtClean="0"/>
          </a:p>
          <a:p>
            <a:pPr marL="1079500" indent="88900">
              <a:buFont typeface="Wingdings" charset="2"/>
              <a:buChar char="q"/>
            </a:pPr>
            <a:r>
              <a:rPr lang="en-US" sz="2000" dirty="0"/>
              <a:t> </a:t>
            </a:r>
            <a:r>
              <a:rPr lang="en-US" sz="2000" dirty="0" smtClean="0"/>
              <a:t>Switched-capacitor techniques </a:t>
            </a:r>
          </a:p>
          <a:p>
            <a:pPr marL="1079500" indent="0">
              <a:buNone/>
            </a:pPr>
            <a:r>
              <a:rPr lang="en-US" sz="2000" dirty="0" smtClean="0"/>
              <a:t>	(avoid local tuning in the pixel cell and 	additional hardware)</a:t>
            </a:r>
          </a:p>
          <a:p>
            <a:pPr marL="1079500" indent="88900">
              <a:buFont typeface="Wingdings" charset="2"/>
              <a:buChar char="q"/>
            </a:pPr>
            <a:r>
              <a:rPr lang="en-US" sz="2000" dirty="0" smtClean="0"/>
              <a:t> Fully differential architectures</a:t>
            </a:r>
          </a:p>
          <a:p>
            <a:pPr marL="107950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(increase immunity to interferences)</a:t>
            </a:r>
            <a:endParaRPr lang="en-US" sz="2000" dirty="0"/>
          </a:p>
          <a:p>
            <a:pPr marL="1079500" indent="88900">
              <a:buFont typeface="Wingdings" charset="2"/>
              <a:buChar char="q"/>
            </a:pPr>
            <a:r>
              <a:rPr lang="en-US" sz="2000" dirty="0" smtClean="0"/>
              <a:t> Current-mode schemes</a:t>
            </a:r>
            <a:endParaRPr lang="en-US" sz="2000" dirty="0"/>
          </a:p>
          <a:p>
            <a:pPr marL="1079500" indent="88900">
              <a:buFont typeface="Wingdings" charset="2"/>
              <a:buChar char="q"/>
            </a:pPr>
            <a:r>
              <a:rPr lang="en-US" sz="2000" dirty="0" smtClean="0"/>
              <a:t> …..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00900" y="65405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11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>
          <a:xfrm>
            <a:off x="7251700" y="6565900"/>
            <a:ext cx="1905000" cy="457200"/>
          </a:xfrm>
        </p:spPr>
        <p:txBody>
          <a:bodyPr/>
          <a:lstStyle/>
          <a:p>
            <a:pPr>
              <a:defRPr/>
            </a:pPr>
            <a:fld id="{89C90800-5070-4731-B792-AA2D66089E54}" type="slidenum">
              <a:rPr lang="en-US" smtClean="0"/>
              <a:pPr>
                <a:defRPr/>
              </a:pPr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17263" y="962534"/>
            <a:ext cx="8726737" cy="101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 smtClean="0">
                <a:solidFill>
                  <a:srgbClr val="000000"/>
                </a:solidFill>
                <a:cs typeface="Arial" charset="0"/>
              </a:rPr>
              <a:t>There are various technology features that analog designers have to take into account for a high performance pixel front-end in a </a:t>
            </a:r>
            <a:r>
              <a:rPr lang="en-US" sz="2000" dirty="0" err="1" smtClean="0">
                <a:solidFill>
                  <a:srgbClr val="000000"/>
                </a:solidFill>
                <a:cs typeface="Arial" charset="0"/>
              </a:rPr>
              <a:t>nanoscale</a:t>
            </a:r>
            <a:r>
              <a:rPr lang="en-US" sz="2000" dirty="0" smtClean="0">
                <a:solidFill>
                  <a:srgbClr val="000000"/>
                </a:solidFill>
                <a:cs typeface="Arial" charset="0"/>
              </a:rPr>
              <a:t> CMOS process:</a:t>
            </a:r>
            <a:endParaRPr lang="it-IT" sz="20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7" name="Text Box 25"/>
          <p:cNvSpPr txBox="1">
            <a:spLocks noChangeArrowheads="1"/>
          </p:cNvSpPr>
          <p:nvPr/>
        </p:nvSpPr>
        <p:spPr bwMode="auto">
          <a:xfrm>
            <a:off x="912563" y="3237285"/>
            <a:ext cx="83359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Verdana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Verdana" charset="0"/>
                <a:ea typeface="Arial" charset="0"/>
                <a:cs typeface="Arial" charset="0"/>
              </a:defRPr>
            </a:lvl9pPr>
          </a:lstStyle>
          <a:p>
            <a:pPr fontAlgn="auto">
              <a:spcBef>
                <a:spcPct val="50000"/>
              </a:spcBef>
              <a:spcAft>
                <a:spcPts val="0"/>
              </a:spcAft>
              <a:buFont typeface="Wingdings" charset="0"/>
              <a:buNone/>
              <a:defRPr/>
            </a:pPr>
            <a:r>
              <a:rPr lang="en-US" sz="2000" kern="0">
                <a:solidFill>
                  <a:srgbClr val="FF3300"/>
                </a:solidFill>
                <a:latin typeface="Comic Sans MS" charset="0"/>
              </a:rPr>
              <a:t>Gate leakage current</a:t>
            </a:r>
            <a:endParaRPr lang="it-IT" sz="2000" kern="0">
              <a:solidFill>
                <a:srgbClr val="000000"/>
              </a:solidFill>
              <a:latin typeface="Comic Sans MS" charset="0"/>
              <a:sym typeface="Symbol" charset="0"/>
            </a:endParaRPr>
          </a:p>
        </p:txBody>
      </p:sp>
      <p:pic>
        <p:nvPicPr>
          <p:cNvPr id="8" name="Immagine 8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37" y="1022857"/>
            <a:ext cx="28098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magine 9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51" y="3303960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947488" y="3705598"/>
            <a:ext cx="7183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>
                <a:solidFill>
                  <a:srgbClr val="FF0000"/>
                </a:solidFill>
                <a:cs typeface="Arial" charset="0"/>
              </a:rPr>
              <a:t>1/f noise</a:t>
            </a:r>
            <a:endParaRPr lang="it-IT" sz="2000">
              <a:solidFill>
                <a:srgbClr val="000066"/>
              </a:solidFill>
              <a:cs typeface="Arial" charset="0"/>
              <a:sym typeface="Symbol" charset="0"/>
            </a:endParaRPr>
          </a:p>
        </p:txBody>
      </p:sp>
      <p:pic>
        <p:nvPicPr>
          <p:cNvPr id="11" name="Immagine 14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26" y="3762748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Parentesi graffa chiusa 11"/>
          <p:cNvSpPr>
            <a:spLocks/>
          </p:cNvSpPr>
          <p:nvPr/>
        </p:nvSpPr>
        <p:spPr bwMode="auto">
          <a:xfrm>
            <a:off x="3662111" y="3378573"/>
            <a:ext cx="254001" cy="652462"/>
          </a:xfrm>
          <a:prstGeom prst="rightBrace">
            <a:avLst>
              <a:gd name="adj1" fmla="val 8339"/>
              <a:gd name="adj2" fmla="val 50000"/>
            </a:avLst>
          </a:prstGeom>
          <a:noFill/>
          <a:ln w="25400">
            <a:solidFill>
              <a:srgbClr val="2D2DB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085" tIns="45545" rIns="91085" bIns="45545">
            <a:spAutoFit/>
          </a:bodyPr>
          <a:lstStyle/>
          <a:p>
            <a:pPr>
              <a:buClr>
                <a:srgbClr val="FFE107"/>
              </a:buClr>
              <a:buFont typeface="Wingdings" pitchFamily="2" charset="2"/>
              <a:buNone/>
              <a:defRPr/>
            </a:pPr>
            <a:endParaRPr lang="it-IT">
              <a:solidFill>
                <a:srgbClr val="000000"/>
              </a:solidFill>
              <a:latin typeface="Verdana" pitchFamily="34" charset="0"/>
              <a:ea typeface="ＭＳ Ｐゴシック"/>
              <a:cs typeface="ＭＳ Ｐゴシック" charset="0"/>
            </a:endParaRP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4154237" y="3194423"/>
            <a:ext cx="4494213" cy="101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>
                <a:solidFill>
                  <a:srgbClr val="0070C0"/>
                </a:solidFill>
                <a:cs typeface="Arial" charset="0"/>
                <a:sym typeface="Symbol" charset="0"/>
              </a:rPr>
              <a:t>Interaction of charge carriers with the gate oxide; tools for evaluating the quality of the gate dielectric</a:t>
            </a:r>
            <a:endParaRPr lang="it-IT" sz="200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947488" y="4721701"/>
            <a:ext cx="7183438" cy="39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>
                <a:solidFill>
                  <a:srgbClr val="FF3300"/>
                </a:solidFill>
                <a:cs typeface="Arial" charset="0"/>
              </a:rPr>
              <a:t>Radiation hardness </a:t>
            </a:r>
            <a:r>
              <a:rPr lang="en-US" sz="2000">
                <a:solidFill>
                  <a:srgbClr val="000066"/>
                </a:solidFill>
                <a:cs typeface="Arial" charset="0"/>
              </a:rPr>
              <a:t> </a:t>
            </a:r>
            <a:endParaRPr lang="it-IT" sz="2000">
              <a:solidFill>
                <a:srgbClr val="000066"/>
              </a:solidFill>
              <a:cs typeface="Arial" charset="0"/>
              <a:sym typeface="Symbol" charset="0"/>
            </a:endParaRPr>
          </a:p>
        </p:txBody>
      </p:sp>
      <p:pic>
        <p:nvPicPr>
          <p:cNvPr id="15" name="Immagine 15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01" y="4767738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Parentesi graffa chiusa 15"/>
          <p:cNvSpPr>
            <a:spLocks/>
          </p:cNvSpPr>
          <p:nvPr/>
        </p:nvSpPr>
        <p:spPr bwMode="auto">
          <a:xfrm>
            <a:off x="3649413" y="4588352"/>
            <a:ext cx="207963" cy="652463"/>
          </a:xfrm>
          <a:prstGeom prst="rightBrace">
            <a:avLst>
              <a:gd name="adj1" fmla="val 8337"/>
              <a:gd name="adj2" fmla="val 50000"/>
            </a:avLst>
          </a:prstGeom>
          <a:noFill/>
          <a:ln w="25400">
            <a:solidFill>
              <a:srgbClr val="2D2DB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11" tIns="45655" rIns="91311" bIns="45655">
            <a:spAutoFit/>
          </a:bodyPr>
          <a:lstStyle/>
          <a:p>
            <a:pPr>
              <a:buClr>
                <a:srgbClr val="FFE107"/>
              </a:buClr>
              <a:buFont typeface="Wingdings" pitchFamily="2" charset="2"/>
              <a:buNone/>
              <a:defRPr/>
            </a:pPr>
            <a:endParaRPr lang="it-IT">
              <a:solidFill>
                <a:srgbClr val="000000"/>
              </a:solidFill>
              <a:latin typeface="Verdana" pitchFamily="34" charset="0"/>
              <a:ea typeface="ＭＳ Ｐゴシック"/>
              <a:cs typeface="ＭＳ Ｐゴシック" charset="0"/>
            </a:endParaRPr>
          </a:p>
        </p:txBody>
      </p:sp>
      <p:sp>
        <p:nvSpPr>
          <p:cNvPr id="17" name="Text Box 25"/>
          <p:cNvSpPr txBox="1">
            <a:spLocks noChangeArrowheads="1"/>
          </p:cNvSpPr>
          <p:nvPr/>
        </p:nvSpPr>
        <p:spPr bwMode="auto">
          <a:xfrm>
            <a:off x="4170113" y="4494690"/>
            <a:ext cx="5203825" cy="70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>
                <a:solidFill>
                  <a:srgbClr val="0070C0"/>
                </a:solidFill>
                <a:cs typeface="Arial" charset="0"/>
                <a:sym typeface="Symbol" charset="0"/>
              </a:rPr>
              <a:t>Radiation-induced positive charge in the gate oxide and in </a:t>
            </a:r>
            <a:r>
              <a:rPr lang="en-US" sz="2000" dirty="0">
                <a:solidFill>
                  <a:srgbClr val="FF3300"/>
                </a:solidFill>
                <a:cs typeface="Arial" charset="0"/>
                <a:sym typeface="Symbol" charset="0"/>
              </a:rPr>
              <a:t>lateral isolation oxides</a:t>
            </a:r>
            <a:endParaRPr lang="it-IT" sz="2000" dirty="0">
              <a:solidFill>
                <a:srgbClr val="FF3300"/>
              </a:solidFill>
              <a:cs typeface="Arial" charset="0"/>
              <a:sym typeface="Symbol" charset="0"/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925012" y="2482116"/>
            <a:ext cx="718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>
                <a:solidFill>
                  <a:srgbClr val="FF0000"/>
                </a:solidFill>
                <a:cs typeface="Arial" charset="0"/>
              </a:rPr>
              <a:t>Thermal noise</a:t>
            </a:r>
            <a:endParaRPr lang="it-IT" sz="2000">
              <a:solidFill>
                <a:srgbClr val="000066"/>
              </a:solidFill>
              <a:cs typeface="Arial" charset="0"/>
              <a:sym typeface="Symbol" charset="0"/>
            </a:endParaRPr>
          </a:p>
        </p:txBody>
      </p:sp>
      <p:pic>
        <p:nvPicPr>
          <p:cNvPr id="19" name="Immagine 10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62" y="2539266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Parentesi graffa chiusa 19"/>
          <p:cNvSpPr>
            <a:spLocks/>
          </p:cNvSpPr>
          <p:nvPr/>
        </p:nvSpPr>
        <p:spPr bwMode="auto">
          <a:xfrm>
            <a:off x="3685673" y="2171304"/>
            <a:ext cx="207963" cy="652462"/>
          </a:xfrm>
          <a:prstGeom prst="rightBrace">
            <a:avLst>
              <a:gd name="adj1" fmla="val 8337"/>
              <a:gd name="adj2" fmla="val 50000"/>
            </a:avLst>
          </a:prstGeom>
          <a:noFill/>
          <a:ln w="25400">
            <a:solidFill>
              <a:srgbClr val="2D2DB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085" tIns="45545" rIns="91085" bIns="45545">
            <a:spAutoFit/>
          </a:bodyPr>
          <a:lstStyle/>
          <a:p>
            <a:pPr>
              <a:buClr>
                <a:srgbClr val="FFE107"/>
              </a:buClr>
              <a:buFont typeface="Wingdings" pitchFamily="2" charset="2"/>
              <a:buNone/>
              <a:defRPr/>
            </a:pPr>
            <a:endParaRPr lang="it-IT">
              <a:solidFill>
                <a:srgbClr val="000000"/>
              </a:solidFill>
              <a:latin typeface="Verdana" pitchFamily="34" charset="0"/>
              <a:ea typeface="ＭＳ Ｐゴシック"/>
              <a:cs typeface="ＭＳ Ｐゴシック" charset="0"/>
            </a:endParaRP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4206373" y="2153843"/>
            <a:ext cx="5156200" cy="707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>
                <a:solidFill>
                  <a:srgbClr val="0070C0"/>
                </a:solidFill>
                <a:cs typeface="Arial" charset="0"/>
                <a:sym typeface="Symbol" charset="0"/>
              </a:rPr>
              <a:t>Charge carriers in the device channel (short channel effects, strained silicon)</a:t>
            </a:r>
            <a:endParaRPr lang="it-IT" sz="2000" dirty="0">
              <a:solidFill>
                <a:srgbClr val="0070C0"/>
              </a:solidFill>
              <a:cs typeface="Arial" charset="0"/>
              <a:sym typeface="Symbol" charset="0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930361" y="2073044"/>
            <a:ext cx="7183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85" tIns="45545" rIns="91085" bIns="4554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 smtClean="0">
                <a:solidFill>
                  <a:srgbClr val="FF0000"/>
                </a:solidFill>
                <a:cs typeface="Arial" charset="0"/>
              </a:rPr>
              <a:t>Intrinsic gain</a:t>
            </a:r>
            <a:endParaRPr lang="it-IT" sz="2000" dirty="0">
              <a:solidFill>
                <a:srgbClr val="000066"/>
              </a:solidFill>
              <a:cs typeface="Arial" charset="0"/>
              <a:sym typeface="Symbol" charset="0"/>
            </a:endParaRPr>
          </a:p>
        </p:txBody>
      </p:sp>
      <p:pic>
        <p:nvPicPr>
          <p:cNvPr id="23" name="Immagine 10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10" y="2130194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190502" y="64145"/>
            <a:ext cx="8737598" cy="830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215" tIns="45608" rIns="91215" bIns="45608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b="1" dirty="0" smtClean="0">
                <a:solidFill>
                  <a:srgbClr val="000066"/>
                </a:solidFill>
                <a:latin typeface="Comic Sans MS" charset="0"/>
                <a:sym typeface="Symbol" charset="0"/>
              </a:rPr>
              <a:t>Critical technology features for pixel analog front-end design in 65 nm CMOS</a:t>
            </a:r>
            <a:endParaRPr lang="it-IT" sz="2400" b="1" dirty="0">
              <a:solidFill>
                <a:srgbClr val="000066"/>
              </a:solidFill>
              <a:latin typeface="Comic Sans MS" charset="0"/>
              <a:cs typeface="ＭＳ Ｐゴシック" charset="0"/>
              <a:sym typeface="Symbol" charset="0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972888" y="5674201"/>
            <a:ext cx="7183438" cy="399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 smtClean="0">
                <a:solidFill>
                  <a:srgbClr val="FF3300"/>
                </a:solidFill>
                <a:cs typeface="Arial" charset="0"/>
              </a:rPr>
              <a:t>Device matching</a:t>
            </a:r>
            <a:endParaRPr lang="it-IT" sz="2000" dirty="0">
              <a:solidFill>
                <a:srgbClr val="000066"/>
              </a:solidFill>
              <a:cs typeface="Arial" charset="0"/>
              <a:sym typeface="Symbol" charset="0"/>
            </a:endParaRPr>
          </a:p>
        </p:txBody>
      </p:sp>
      <p:pic>
        <p:nvPicPr>
          <p:cNvPr id="26" name="Immagine 15" descr="Immagin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01" y="5720238"/>
            <a:ext cx="280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Parentesi graffa chiusa 26"/>
          <p:cNvSpPr>
            <a:spLocks/>
          </p:cNvSpPr>
          <p:nvPr/>
        </p:nvSpPr>
        <p:spPr bwMode="auto">
          <a:xfrm>
            <a:off x="3674813" y="5540852"/>
            <a:ext cx="207963" cy="652463"/>
          </a:xfrm>
          <a:prstGeom prst="rightBrace">
            <a:avLst>
              <a:gd name="adj1" fmla="val 8337"/>
              <a:gd name="adj2" fmla="val 50000"/>
            </a:avLst>
          </a:prstGeom>
          <a:noFill/>
          <a:ln w="25400">
            <a:solidFill>
              <a:srgbClr val="2D2DB9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311" tIns="45655" rIns="91311" bIns="45655">
            <a:spAutoFit/>
          </a:bodyPr>
          <a:lstStyle/>
          <a:p>
            <a:pPr>
              <a:buClr>
                <a:srgbClr val="FFE107"/>
              </a:buClr>
              <a:buFont typeface="Wingdings" pitchFamily="2" charset="2"/>
              <a:buNone/>
              <a:defRPr/>
            </a:pPr>
            <a:endParaRPr lang="it-IT">
              <a:solidFill>
                <a:srgbClr val="000000"/>
              </a:solidFill>
              <a:latin typeface="Verdana" pitchFamily="34" charset="0"/>
              <a:ea typeface="ＭＳ Ｐゴシック"/>
              <a:cs typeface="ＭＳ Ｐゴシック" charset="0"/>
            </a:endParaRPr>
          </a:p>
        </p:txBody>
      </p:sp>
      <p:sp>
        <p:nvSpPr>
          <p:cNvPr id="28" name="Text Box 25"/>
          <p:cNvSpPr txBox="1">
            <a:spLocks noChangeArrowheads="1"/>
          </p:cNvSpPr>
          <p:nvPr/>
        </p:nvSpPr>
        <p:spPr bwMode="auto">
          <a:xfrm>
            <a:off x="4195513" y="5447190"/>
            <a:ext cx="5203825" cy="70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11" tIns="45655" rIns="91311" bIns="45655">
            <a:spAutoFit/>
          </a:bodyPr>
          <a:lstStyle>
            <a:lvl1pPr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E107"/>
              </a:buClr>
              <a:buFont typeface="Wingdings" charset="0"/>
              <a:defRPr sz="3600">
                <a:solidFill>
                  <a:schemeClr val="tx2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E107"/>
              </a:buClr>
              <a:buFont typeface="Wingdings" charset="0"/>
              <a:buNone/>
            </a:pPr>
            <a:r>
              <a:rPr lang="en-US" sz="2000" dirty="0" smtClean="0">
                <a:solidFill>
                  <a:srgbClr val="0070C0"/>
                </a:solidFill>
                <a:cs typeface="Arial" charset="0"/>
                <a:sym typeface="Symbol" charset="0"/>
              </a:rPr>
              <a:t>Random components of local process parameters dependent on device size</a:t>
            </a:r>
            <a:endParaRPr lang="it-IT" sz="2000" dirty="0">
              <a:solidFill>
                <a:srgbClr val="FF3300"/>
              </a:solidFill>
              <a:cs typeface="Arial" charset="0"/>
              <a:sym typeface="Symbo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58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457200" marR="0" indent="0" algn="l" defTabSz="914400" rtl="0" eaLnBrk="0" fontAlgn="base" latinLnBrk="0" hangingPunct="0">
          <a:lnSpc>
            <a:spcPct val="9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99CC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8080"/>
          </a:buClr>
          <a:buSzTx/>
          <a:buFont typeface="Wingdings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Unicode MS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99CC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rot="10800000"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>
            <a:srgbClr val="008080"/>
          </a:buClr>
          <a:buSzTx/>
          <a:buFont typeface="Wingdings" charset="0"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 Unicode MS" charset="0"/>
            <a:ea typeface="ＭＳ Ｐゴシック" charset="0"/>
            <a:cs typeface="Arial Unicode MS" charset="0"/>
          </a:defRPr>
        </a:defPPr>
      </a:lstStyle>
    </a:lnDef>
    <a:txDef>
      <a:spPr>
        <a:noFill/>
      </a:spPr>
      <a:bodyPr wrap="square" rtlCol="0">
        <a:spAutoFit/>
      </a:bodyPr>
      <a:lstStyle>
        <a:defPPr marL="285750" indent="-285750" algn="l">
          <a:buFont typeface="Wingdings" charset="2"/>
          <a:buChar char="q"/>
          <a:defRPr sz="1600" dirty="0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23296</TotalTime>
  <Words>3429</Words>
  <Application>Microsoft Macintosh PowerPoint</Application>
  <PresentationFormat>Lettera USA (21,6x27,9 cm)</PresentationFormat>
  <Paragraphs>389</Paragraphs>
  <Slides>33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33</vt:i4>
      </vt:variant>
    </vt:vector>
  </HeadingPairs>
  <TitlesOfParts>
    <vt:vector size="37" baseType="lpstr">
      <vt:lpstr>Blank Presentation</vt:lpstr>
      <vt:lpstr>Standarddesign</vt:lpstr>
      <vt:lpstr>Equation</vt:lpstr>
      <vt:lpstr>KGPlot</vt:lpstr>
      <vt:lpstr>Presentazione di PowerPoint</vt:lpstr>
      <vt:lpstr>Analog front-end and mixed-signal 65 nm CMOS integrated circuits for pixel sensors</vt:lpstr>
      <vt:lpstr>LHC pixel upgrades</vt:lpstr>
      <vt:lpstr>Presentazione di PowerPoint</vt:lpstr>
      <vt:lpstr>Low Power 65 nm CMOS</vt:lpstr>
      <vt:lpstr>The RD53 collaboration</vt:lpstr>
      <vt:lpstr>RD53 chip architecture</vt:lpstr>
      <vt:lpstr>Analog design in nanoscale CMOS for advanced pixel detectors</vt:lpstr>
      <vt:lpstr>Presentazione di PowerPoint</vt:lpstr>
      <vt:lpstr>Interfacing the 65 nm readout chip with a pixel sensor</vt:lpstr>
      <vt:lpstr>Sensor parameters and the analog front-end: the pixel capacitance</vt:lpstr>
      <vt:lpstr>Presentazione di PowerPoint</vt:lpstr>
      <vt:lpstr>Presentazione di PowerPoint</vt:lpstr>
      <vt:lpstr>General schematics of a pixel analog front-end in 65 nm CMOS</vt:lpstr>
      <vt:lpstr>How the analog channel may look like in a HL-LHC pixel readout</vt:lpstr>
      <vt:lpstr>Presentazione di PowerPoint</vt:lpstr>
      <vt:lpstr>Presentazione di PowerPoint</vt:lpstr>
      <vt:lpstr>Gain stages</vt:lpstr>
      <vt:lpstr>Preamplifier feedback and compensation of sensor leakage current</vt:lpstr>
      <vt:lpstr>Analog channel in the pixel readout cell: asynchronous or synchronous?</vt:lpstr>
      <vt:lpstr>Discriminators: asynchronous</vt:lpstr>
      <vt:lpstr>Presentazione di PowerPoint</vt:lpstr>
      <vt:lpstr>Synchronous discriminators</vt:lpstr>
      <vt:lpstr>A fast and compact synchronous discriminator</vt:lpstr>
      <vt:lpstr>Is a Flash ADC affordable in the pixel cell?</vt:lpstr>
      <vt:lpstr>Pixel analog front-end inside a large mixed-signal (mostly digital) integrated system</vt:lpstr>
      <vt:lpstr>65 nm CMOS at extreme radiation levels</vt:lpstr>
      <vt:lpstr>The analog front-end at extreme total ionizing dose</vt:lpstr>
      <vt:lpstr>Conclusions</vt:lpstr>
      <vt:lpstr>Backup slides</vt:lpstr>
      <vt:lpstr>A continuous-time analog channel… (INFN-PV/BG)</vt:lpstr>
      <vt:lpstr>Gate current in LP 65 nm CMOS</vt:lpstr>
      <vt:lpstr>Gate current and global design of a CMOS readout chip</vt:lpstr>
    </vt:vector>
  </TitlesOfParts>
  <Company>INFN &amp; Universita' di Pisa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Stefano Bettarini</dc:creator>
  <cp:lastModifiedBy>Valerio Re</cp:lastModifiedBy>
  <cp:revision>841</cp:revision>
  <cp:lastPrinted>2015-02-17T08:09:25Z</cp:lastPrinted>
  <dcterms:created xsi:type="dcterms:W3CDTF">2000-02-14T09:03:40Z</dcterms:created>
  <dcterms:modified xsi:type="dcterms:W3CDTF">2015-02-17T08:32:18Z</dcterms:modified>
</cp:coreProperties>
</file>