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9" r:id="rId2"/>
    <p:sldId id="260" r:id="rId3"/>
    <p:sldId id="380" r:id="rId4"/>
    <p:sldId id="381" r:id="rId5"/>
    <p:sldId id="382" r:id="rId6"/>
    <p:sldId id="383" r:id="rId7"/>
    <p:sldId id="384" r:id="rId8"/>
    <p:sldId id="363" r:id="rId9"/>
    <p:sldId id="364" r:id="rId10"/>
    <p:sldId id="391" r:id="rId11"/>
    <p:sldId id="392" r:id="rId12"/>
    <p:sldId id="368" r:id="rId13"/>
    <p:sldId id="402" r:id="rId14"/>
    <p:sldId id="404" r:id="rId15"/>
    <p:sldId id="405" r:id="rId16"/>
    <p:sldId id="406" r:id="rId17"/>
    <p:sldId id="407" r:id="rId18"/>
    <p:sldId id="408" r:id="rId19"/>
    <p:sldId id="410" r:id="rId20"/>
    <p:sldId id="411" r:id="rId21"/>
    <p:sldId id="412" r:id="rId22"/>
    <p:sldId id="415" r:id="rId23"/>
    <p:sldId id="418" r:id="rId24"/>
    <p:sldId id="419" r:id="rId25"/>
    <p:sldId id="421" r:id="rId26"/>
    <p:sldId id="424" r:id="rId27"/>
    <p:sldId id="426" r:id="rId28"/>
    <p:sldId id="429" r:id="rId29"/>
    <p:sldId id="372" r:id="rId30"/>
    <p:sldId id="430" r:id="rId31"/>
    <p:sldId id="376" r:id="rId32"/>
    <p:sldId id="377" r:id="rId33"/>
    <p:sldId id="373" r:id="rId34"/>
    <p:sldId id="428" r:id="rId35"/>
    <p:sldId id="375" r:id="rId36"/>
    <p:sldId id="378" r:id="rId37"/>
    <p:sldId id="385" r:id="rId38"/>
    <p:sldId id="431" r:id="rId39"/>
    <p:sldId id="422" r:id="rId40"/>
    <p:sldId id="425" r:id="rId41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8" autoAdjust="0"/>
    <p:restoredTop sz="94660"/>
  </p:normalViewPr>
  <p:slideViewPr>
    <p:cSldViewPr>
      <p:cViewPr varScale="1">
        <p:scale>
          <a:sx n="111" d="100"/>
          <a:sy n="111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4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E16AA1-6312-A247-8E52-A0E34EF08B43}" type="datetimeFigureOut">
              <a:rPr lang="en-US"/>
              <a:pPr>
                <a:defRPr/>
              </a:pPr>
              <a:t>17.02.15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72BC49-BC1D-C941-9576-F239A99BC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91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3E2303-6516-574F-A0DB-7C49AE29FFD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4038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5518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" y="404664"/>
            <a:ext cx="9141714" cy="4521818"/>
          </a:xfrm>
          <a:prstGeom prst="rect">
            <a:avLst/>
          </a:prstGeom>
        </p:spPr>
      </p:pic>
      <p:pic>
        <p:nvPicPr>
          <p:cNvPr id="5" name="Picture 26" descr="LOGO_top-banner_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Conference on Nose-Picking</a:t>
            </a:r>
            <a:endParaRPr lang="de-AT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AT" noProof="0" dirty="0" smtClean="0"/>
              <a:t>Title </a:t>
            </a:r>
            <a:r>
              <a:rPr lang="de-AT" noProof="0" dirty="0" err="1" smtClean="0"/>
              <a:t>of</a:t>
            </a:r>
            <a:r>
              <a:rPr lang="de-AT" noProof="0" dirty="0" smtClean="0"/>
              <a:t> </a:t>
            </a:r>
            <a:r>
              <a:rPr lang="de-AT" noProof="0" dirty="0" err="1" smtClean="0"/>
              <a:t>my</a:t>
            </a:r>
            <a:r>
              <a:rPr lang="de-AT" noProof="0" dirty="0" smtClean="0"/>
              <a:t> </a:t>
            </a:r>
            <a:r>
              <a:rPr lang="de-AT" noProof="0" dirty="0" err="1" smtClean="0"/>
              <a:t>presentation</a:t>
            </a:r>
            <a:endParaRPr lang="de-AT" noProof="0" dirty="0" smtClean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128" y="6381328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3728" y="5903490"/>
            <a:ext cx="4895850" cy="477838"/>
          </a:xfrm>
        </p:spPr>
        <p:txBody>
          <a:bodyPr anchor="t"/>
          <a:lstStyle>
            <a:lvl1pPr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863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B6ED2-7992-DD48-BCEC-C19AEBA7A1B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215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F9041-3EAD-F547-92CB-2EE7E4F8683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463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96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799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767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406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88431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8712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0E113-756A-7445-9945-B5678CB5237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758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E8DF-8DA9-4F43-93E9-2529F88E0EF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4190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  <a:cs typeface="+mn-cs"/>
              </a:defRPr>
            </a:lvl1pPr>
          </a:lstStyle>
          <a:p>
            <a:pPr>
              <a:defRPr/>
            </a:pPr>
            <a:fld id="{8732F697-AF5F-1945-A6FE-E3534518A6B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61A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61A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de-AT" smtClean="0"/>
              <a:t>17 February 2015</a:t>
            </a:r>
            <a:endParaRPr lang="de-AT" dirty="0"/>
          </a:p>
        </p:txBody>
      </p:sp>
      <p:pic>
        <p:nvPicPr>
          <p:cNvPr id="1026" name="Picture 26" descr="LOGO_top-banner_e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4932040" y="46365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Industrial production of silicon strip sensors with Infineon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microsoft.com/office/2007/relationships/hdphoto" Target="../media/hdphoto1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emf"/><Relationship Id="rId3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Relationship Id="rId3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7" Type="http://schemas.openxmlformats.org/officeDocument/2006/relationships/image" Target="../media/image89.png"/><Relationship Id="rId8" Type="http://schemas.openxmlformats.org/officeDocument/2006/relationships/image" Target="../media/image9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png"/><Relationship Id="rId3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jpeg"/><Relationship Id="rId7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Relationship Id="rId6" Type="http://schemas.openxmlformats.org/officeDocument/2006/relationships/image" Target="../media/image14.gif"/><Relationship Id="rId7" Type="http://schemas.openxmlformats.org/officeDocument/2006/relationships/image" Target="../media/image15.gif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6122292" y="6309320"/>
            <a:ext cx="2770188" cy="333375"/>
          </a:xfrm>
        </p:spPr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3728" y="6093296"/>
            <a:ext cx="4895850" cy="477838"/>
          </a:xfrm>
        </p:spPr>
        <p:txBody>
          <a:bodyPr/>
          <a:lstStyle/>
          <a:p>
            <a:pPr>
              <a:defRPr/>
            </a:pPr>
            <a:r>
              <a:rPr lang="de-AT" dirty="0" smtClean="0"/>
              <a:t>Thomas Bergauer (HEPHY Vienna)</a:t>
            </a:r>
            <a:endParaRPr lang="de-AT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3568" y="4941342"/>
            <a:ext cx="7773988" cy="12239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solidFill>
                  <a:srgbClr val="262626"/>
                </a:solidFill>
                <a:latin typeface="Verdana"/>
              </a:rPr>
              <a:t>Industrial production of silicon strip sensors with Infineon</a:t>
            </a:r>
            <a:endParaRPr lang="en-US" sz="2800" dirty="0" smtClean="0">
              <a:cs typeface="+mj-cs"/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51520" y="6309320"/>
            <a:ext cx="4608512" cy="4079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TREDI2015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Wafer Layout</a:t>
            </a:r>
            <a:endParaRPr lang="en-US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>
          <a:xfrm>
            <a:off x="107504" y="1515338"/>
            <a:ext cx="3240360" cy="47529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noProof="0" dirty="0" smtClean="0"/>
              <a:t>Large Sensor: STL</a:t>
            </a:r>
          </a:p>
          <a:p>
            <a:pPr>
              <a:lnSpc>
                <a:spcPct val="120000"/>
              </a:lnSpc>
            </a:pPr>
            <a:r>
              <a:rPr lang="en-US" noProof="0" dirty="0" smtClean="0"/>
              <a:t>Small Sensor: STS</a:t>
            </a:r>
          </a:p>
          <a:p>
            <a:pPr>
              <a:lnSpc>
                <a:spcPct val="120000"/>
              </a:lnSpc>
            </a:pPr>
            <a:r>
              <a:rPr lang="en-US" noProof="0" dirty="0" err="1" smtClean="0"/>
              <a:t>Strixel</a:t>
            </a:r>
            <a:r>
              <a:rPr lang="en-US" noProof="0" dirty="0" smtClean="0"/>
              <a:t> Sensor: SX2</a:t>
            </a:r>
          </a:p>
          <a:p>
            <a:pPr>
              <a:lnSpc>
                <a:spcPct val="120000"/>
              </a:lnSpc>
            </a:pPr>
            <a:r>
              <a:rPr lang="en-US" noProof="0" dirty="0" smtClean="0"/>
              <a:t>Irradiation Sensor: STI</a:t>
            </a:r>
          </a:p>
          <a:p>
            <a:pPr>
              <a:lnSpc>
                <a:spcPct val="120000"/>
              </a:lnSpc>
            </a:pPr>
            <a:r>
              <a:rPr lang="en-US" noProof="0" dirty="0" smtClean="0"/>
              <a:t>CMS </a:t>
            </a:r>
            <a:r>
              <a:rPr lang="en-US" noProof="0" dirty="0" err="1" smtClean="0"/>
              <a:t>halfmoons</a:t>
            </a:r>
            <a:r>
              <a:rPr lang="en-US" noProof="0" dirty="0" smtClean="0"/>
              <a:t> (Test structures)</a:t>
            </a:r>
          </a:p>
          <a:p>
            <a:pPr>
              <a:lnSpc>
                <a:spcPct val="120000"/>
              </a:lnSpc>
            </a:pPr>
            <a:r>
              <a:rPr lang="en-US" noProof="0" dirty="0" smtClean="0"/>
              <a:t>Large number of diodes and MOS</a:t>
            </a:r>
          </a:p>
          <a:p>
            <a:pPr>
              <a:lnSpc>
                <a:spcPct val="120000"/>
              </a:lnSpc>
            </a:pPr>
            <a:r>
              <a:rPr lang="en-US" noProof="0" dirty="0" smtClean="0"/>
              <a:t>SIMS fields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DAC2B2-042E-497A-AB82-9656B44F9A5C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grpSp>
        <p:nvGrpSpPr>
          <p:cNvPr id="11" name="Gruppierung 25"/>
          <p:cNvGrpSpPr/>
          <p:nvPr/>
        </p:nvGrpSpPr>
        <p:grpSpPr>
          <a:xfrm>
            <a:off x="3779912" y="1484784"/>
            <a:ext cx="5364088" cy="5057303"/>
            <a:chOff x="3779912" y="1484784"/>
            <a:chExt cx="5364088" cy="5057303"/>
          </a:xfrm>
        </p:grpSpPr>
        <p:pic>
          <p:nvPicPr>
            <p:cNvPr id="12" name="Bild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2815" y="1494274"/>
              <a:ext cx="5346340" cy="5047813"/>
            </a:xfrm>
            <a:prstGeom prst="rect">
              <a:avLst/>
            </a:prstGeom>
          </p:spPr>
        </p:pic>
        <p:cxnSp>
          <p:nvCxnSpPr>
            <p:cNvPr id="13" name="Gerade Verbindung 12"/>
            <p:cNvCxnSpPr/>
            <p:nvPr/>
          </p:nvCxnSpPr>
          <p:spPr>
            <a:xfrm>
              <a:off x="4427984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4664008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>
              <a:off x="7062280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7350312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8192400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8460432" y="1484784"/>
              <a:ext cx="0" cy="504056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flipH="1">
              <a:off x="3779912" y="2204864"/>
              <a:ext cx="5364088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3779912" y="6021288"/>
              <a:ext cx="5364088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feld 20"/>
          <p:cNvSpPr txBox="1"/>
          <p:nvPr/>
        </p:nvSpPr>
        <p:spPr>
          <a:xfrm>
            <a:off x="5668017" y="382039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STL</a:t>
            </a:r>
            <a:endParaRPr lang="en-US" dirty="0"/>
          </a:p>
        </p:txBody>
      </p:sp>
      <p:sp>
        <p:nvSpPr>
          <p:cNvPr id="22" name="Textfeld 21"/>
          <p:cNvSpPr txBox="1"/>
          <p:nvPr/>
        </p:nvSpPr>
        <p:spPr>
          <a:xfrm>
            <a:off x="7452320" y="299695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STS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7452320" y="486916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SX2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 rot="16200000">
            <a:off x="6972511" y="3050948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STI</a:t>
            </a:r>
            <a:endParaRPr lang="en-US" sz="1400" dirty="0"/>
          </a:p>
        </p:txBody>
      </p:sp>
      <p:sp>
        <p:nvSpPr>
          <p:cNvPr id="25" name="Textfeld 24"/>
          <p:cNvSpPr txBox="1"/>
          <p:nvPr/>
        </p:nvSpPr>
        <p:spPr>
          <a:xfrm rot="16200000">
            <a:off x="6974678" y="4947065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STI</a:t>
            </a:r>
            <a:endParaRPr lang="en-US" sz="1400" dirty="0"/>
          </a:p>
        </p:txBody>
      </p:sp>
      <p:sp>
        <p:nvSpPr>
          <p:cNvPr id="26" name="Textfeld 25"/>
          <p:cNvSpPr txBox="1"/>
          <p:nvPr/>
        </p:nvSpPr>
        <p:spPr>
          <a:xfrm rot="16200000">
            <a:off x="8084798" y="3259523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STI</a:t>
            </a:r>
            <a:endParaRPr lang="en-US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5709054" y="1713493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halfmoon</a:t>
            </a:r>
            <a:endParaRPr lang="en-US" dirty="0"/>
          </a:p>
        </p:txBody>
      </p:sp>
      <p:sp>
        <p:nvSpPr>
          <p:cNvPr id="28" name="Textfeld 27"/>
          <p:cNvSpPr txBox="1"/>
          <p:nvPr/>
        </p:nvSpPr>
        <p:spPr>
          <a:xfrm rot="16200000">
            <a:off x="3635896" y="363573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halfmoon</a:t>
            </a:r>
            <a:endParaRPr lang="en-US" dirty="0"/>
          </a:p>
        </p:txBody>
      </p:sp>
      <p:sp>
        <p:nvSpPr>
          <p:cNvPr id="29" name="Textfeld 28"/>
          <p:cNvSpPr txBox="1"/>
          <p:nvPr/>
        </p:nvSpPr>
        <p:spPr>
          <a:xfrm rot="16200000">
            <a:off x="8222292" y="383497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halfmoon</a:t>
            </a:r>
            <a:endParaRPr lang="en-US" dirty="0"/>
          </a:p>
        </p:txBody>
      </p:sp>
      <p:sp>
        <p:nvSpPr>
          <p:cNvPr id="30" name="Textfeld 29"/>
          <p:cNvSpPr txBox="1"/>
          <p:nvPr/>
        </p:nvSpPr>
        <p:spPr>
          <a:xfrm>
            <a:off x="5436096" y="608400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RD50 </a:t>
            </a:r>
            <a:r>
              <a:rPr lang="de-DE" dirty="0" err="1" smtClean="0"/>
              <a:t>diodes</a:t>
            </a:r>
            <a:endParaRPr lang="en-US" dirty="0"/>
          </a:p>
        </p:txBody>
      </p:sp>
      <p:sp>
        <p:nvSpPr>
          <p:cNvPr id="31" name="Textfeld 30"/>
          <p:cNvSpPr txBox="1"/>
          <p:nvPr/>
        </p:nvSpPr>
        <p:spPr>
          <a:xfrm rot="16200000">
            <a:off x="7666493" y="4943020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Row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diodes</a:t>
            </a:r>
            <a:endParaRPr lang="en-US" sz="1400" dirty="0"/>
          </a:p>
        </p:txBody>
      </p:sp>
      <p:sp>
        <p:nvSpPr>
          <p:cNvPr id="32" name="Textfeld 31"/>
          <p:cNvSpPr txBox="1"/>
          <p:nvPr/>
        </p:nvSpPr>
        <p:spPr>
          <a:xfrm rot="16200000">
            <a:off x="3881477" y="475543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Row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diodes</a:t>
            </a:r>
            <a:endParaRPr lang="en-US" sz="1400" dirty="0"/>
          </a:p>
        </p:txBody>
      </p:sp>
      <p:sp>
        <p:nvSpPr>
          <p:cNvPr id="33" name="Textfeld 32"/>
          <p:cNvSpPr txBox="1"/>
          <p:nvPr/>
        </p:nvSpPr>
        <p:spPr>
          <a:xfrm rot="16200000">
            <a:off x="3892976" y="3027728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Row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diodes</a:t>
            </a:r>
            <a:endParaRPr lang="en-US" sz="1400" dirty="0"/>
          </a:p>
        </p:txBody>
      </p:sp>
      <p:pic>
        <p:nvPicPr>
          <p:cNvPr id="34" name="Bild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8" b="98387" l="938" r="9921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7388" y="1268760"/>
            <a:ext cx="5534143" cy="536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98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/>
          <a:lstStyle/>
          <a:p>
            <a:r>
              <a:rPr lang="en-US" noProof="0" dirty="0" smtClean="0"/>
              <a:t>Main Device Properties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39762"/>
          </a:xfrm>
        </p:spPr>
        <p:txBody>
          <a:bodyPr/>
          <a:lstStyle/>
          <a:p>
            <a:r>
              <a:rPr lang="en-US" noProof="0" dirty="0" smtClean="0"/>
              <a:t>Sensor STL</a:t>
            </a:r>
            <a:endParaRPr lang="en-US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457200" y="2052539"/>
            <a:ext cx="3826768" cy="1952525"/>
          </a:xfrm>
        </p:spPr>
        <p:txBody>
          <a:bodyPr>
            <a:normAutofit fontScale="92500"/>
          </a:bodyPr>
          <a:lstStyle/>
          <a:p>
            <a:r>
              <a:rPr lang="en-US" noProof="0" dirty="0" smtClean="0"/>
              <a:t>120 µm pitch</a:t>
            </a:r>
          </a:p>
          <a:p>
            <a:r>
              <a:rPr lang="en-US" noProof="0" dirty="0" smtClean="0"/>
              <a:t>20 µm strip implant width</a:t>
            </a:r>
          </a:p>
          <a:p>
            <a:r>
              <a:rPr lang="en-US" noProof="0" dirty="0" smtClean="0"/>
              <a:t>Size: 64 x 102 mm</a:t>
            </a:r>
          </a:p>
          <a:p>
            <a:r>
              <a:rPr lang="en-US" noProof="0" dirty="0" smtClean="0"/>
              <a:t>512 strips (4xAPV)</a:t>
            </a:r>
          </a:p>
          <a:p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639762"/>
          </a:xfrm>
        </p:spPr>
        <p:txBody>
          <a:bodyPr/>
          <a:lstStyle/>
          <a:p>
            <a:r>
              <a:rPr lang="en-US" noProof="0" dirty="0" smtClean="0"/>
              <a:t>Sensor STS, SX2 and STI</a:t>
            </a:r>
            <a:endParaRPr lang="en-US" noProof="0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4"/>
          </p:nvPr>
        </p:nvSpPr>
        <p:spPr>
          <a:xfrm>
            <a:off x="4645025" y="2052538"/>
            <a:ext cx="4041775" cy="2168549"/>
          </a:xfrm>
        </p:spPr>
        <p:txBody>
          <a:bodyPr>
            <a:normAutofit fontScale="92500" lnSpcReduction="10000"/>
          </a:bodyPr>
          <a:lstStyle/>
          <a:p>
            <a:r>
              <a:rPr lang="en-US" noProof="0" dirty="0" smtClean="0"/>
              <a:t>80 µm pitch</a:t>
            </a:r>
          </a:p>
          <a:p>
            <a:r>
              <a:rPr lang="en-US" noProof="0" dirty="0" smtClean="0"/>
              <a:t>20 µm strip implant width</a:t>
            </a:r>
          </a:p>
          <a:p>
            <a:r>
              <a:rPr lang="en-US" noProof="0" dirty="0" smtClean="0"/>
              <a:t>STS and SX2:</a:t>
            </a:r>
          </a:p>
          <a:p>
            <a:pPr lvl="1"/>
            <a:r>
              <a:rPr lang="en-US" noProof="0" dirty="0" smtClean="0"/>
              <a:t>Size: 23 x 50 mm</a:t>
            </a:r>
          </a:p>
          <a:p>
            <a:pPr lvl="1"/>
            <a:r>
              <a:rPr lang="en-US" noProof="0" dirty="0" smtClean="0"/>
              <a:t>256 strips (2xAPV)</a:t>
            </a:r>
          </a:p>
          <a:p>
            <a:r>
              <a:rPr lang="en-US" dirty="0" smtClean="0"/>
              <a:t>STI: 64 strips, 42.4 x 7 mm</a:t>
            </a:r>
            <a:endParaRPr lang="en-US" noProof="0" dirty="0" smtClean="0"/>
          </a:p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67FDF-0D85-422B-BAF5-88E403DFCA25}" type="slidenum">
              <a:rPr lang="de-AT" altLang="en-US" smtClean="0"/>
              <a:pPr/>
              <a:t>11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 (HEPHY Vienna)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17 February 2015</a:t>
            </a:r>
            <a:endParaRPr lang="de-AT" altLang="en-US"/>
          </a:p>
        </p:txBody>
      </p:sp>
      <p:pic>
        <p:nvPicPr>
          <p:cNvPr id="13" name="Bild 9" descr="SensorST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48332" y="3468292"/>
            <a:ext cx="2310424" cy="36720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860232" y="4314582"/>
            <a:ext cx="1872008" cy="1130642"/>
            <a:chOff x="4499992" y="4221088"/>
            <a:chExt cx="1872008" cy="1130642"/>
          </a:xfrm>
        </p:grpSpPr>
        <p:pic>
          <p:nvPicPr>
            <p:cNvPr id="12" name="Bild 2" descr="SensorSTS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063289" y="3729799"/>
              <a:ext cx="817422" cy="1800000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4499992" y="5013176"/>
              <a:ext cx="583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STS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60032" y="5445224"/>
            <a:ext cx="1872008" cy="1130642"/>
            <a:chOff x="4499992" y="5445224"/>
            <a:chExt cx="1872008" cy="1130642"/>
          </a:xfrm>
        </p:grpSpPr>
        <p:pic>
          <p:nvPicPr>
            <p:cNvPr id="14" name="Bild 2" descr="SensorSTS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5063289" y="4953935"/>
              <a:ext cx="817422" cy="1800000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4499992" y="6237312"/>
              <a:ext cx="1256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SX2: </a:t>
              </a:r>
              <a:r>
                <a:rPr lang="de-DE" sz="1600" dirty="0" err="1" smtClean="0"/>
                <a:t>Strixel</a:t>
              </a:r>
              <a:endParaRPr lang="en-US" sz="1600" dirty="0"/>
            </a:p>
          </p:txBody>
        </p:sp>
      </p:grpSp>
      <p:pic>
        <p:nvPicPr>
          <p:cNvPr id="2" name="Picture 1" descr="Bildschirmfoto 2013-08-27 um 06.34.3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68344" y="4365104"/>
            <a:ext cx="270199" cy="1800200"/>
          </a:xfrm>
          <a:prstGeom prst="rect">
            <a:avLst/>
          </a:prstGeom>
        </p:spPr>
      </p:pic>
      <p:sp>
        <p:nvSpPr>
          <p:cNvPr id="17" name="Textfeld 15"/>
          <p:cNvSpPr txBox="1"/>
          <p:nvPr/>
        </p:nvSpPr>
        <p:spPr>
          <a:xfrm>
            <a:off x="8028384" y="4365104"/>
            <a:ext cx="503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STI</a:t>
            </a:r>
            <a:endParaRPr lang="en-US" sz="1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779912" y="3645024"/>
            <a:ext cx="3923928" cy="2343249"/>
            <a:chOff x="5580113" y="4509120"/>
            <a:chExt cx="3563888" cy="2055217"/>
          </a:xfrm>
        </p:grpSpPr>
        <p:pic>
          <p:nvPicPr>
            <p:cNvPr id="20" name="Picture 19" descr="MiniModule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0113" y="4509120"/>
              <a:ext cx="3563888" cy="2055217"/>
            </a:xfrm>
            <a:prstGeom prst="rect">
              <a:avLst/>
            </a:prstGeom>
          </p:spPr>
        </p:pic>
        <p:sp>
          <p:nvSpPr>
            <p:cNvPr id="21" name="Titel 6"/>
            <p:cNvSpPr txBox="1">
              <a:spLocks/>
            </p:cNvSpPr>
            <p:nvPr/>
          </p:nvSpPr>
          <p:spPr bwMode="auto">
            <a:xfrm>
              <a:off x="5580113" y="6022299"/>
              <a:ext cx="3542619" cy="54203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400" dirty="0" smtClean="0">
                  <a:solidFill>
                    <a:schemeClr val="bg1"/>
                  </a:solidFill>
                </a:rPr>
                <a:t>CMS Track Trigger Prototype Module with two Infineon STS Sensors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125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76672" y="4406900"/>
            <a:ext cx="7990656" cy="1362075"/>
          </a:xfrm>
        </p:spPr>
        <p:txBody>
          <a:bodyPr/>
          <a:lstStyle/>
          <a:p>
            <a:r>
              <a:rPr lang="en-US" sz="3600" dirty="0"/>
              <a:t>Results from </a:t>
            </a:r>
            <a:r>
              <a:rPr lang="en-US" sz="3600" dirty="0" smtClean="0"/>
              <a:t>the electrical Characterization</a:t>
            </a:r>
            <a:r>
              <a:rPr lang="en-US" sz="3600" dirty="0"/>
              <a:t/>
            </a:r>
            <a:br>
              <a:rPr lang="en-US" sz="3600" dirty="0"/>
            </a:br>
            <a:endParaRPr lang="en-GB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432" b="4055"/>
          <a:stretch/>
        </p:blipFill>
        <p:spPr>
          <a:xfrm>
            <a:off x="835754" y="821945"/>
            <a:ext cx="7472493" cy="361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14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96" r="6697"/>
          <a:stretch/>
        </p:blipFill>
        <p:spPr bwMode="auto">
          <a:xfrm>
            <a:off x="4716016" y="4005064"/>
            <a:ext cx="4320000" cy="248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7" name="Picture 16" descr="Sensor_CV_all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17" r="6749"/>
          <a:stretch/>
        </p:blipFill>
        <p:spPr>
          <a:xfrm>
            <a:off x="4788024" y="1631007"/>
            <a:ext cx="4320000" cy="2518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Global Parameters of first batch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775"/>
            <a:ext cx="4248472" cy="4752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CV-Curves</a:t>
            </a:r>
          </a:p>
          <a:p>
            <a:r>
              <a:rPr lang="en-GB" sz="1800" dirty="0"/>
              <a:t>U</a:t>
            </a:r>
            <a:r>
              <a:rPr lang="en-GB" sz="1800" dirty="0" smtClean="0"/>
              <a:t>niform for all sensors on all wafers</a:t>
            </a:r>
          </a:p>
          <a:p>
            <a:r>
              <a:rPr lang="en-GB" sz="1800" dirty="0" smtClean="0"/>
              <a:t>Depletion voltage well </a:t>
            </a:r>
            <a:br>
              <a:rPr lang="en-GB" sz="1800" dirty="0" smtClean="0"/>
            </a:br>
            <a:r>
              <a:rPr lang="en-GB" sz="1800" dirty="0" smtClean="0"/>
              <a:t>defined ≈ 240 V</a:t>
            </a:r>
          </a:p>
          <a:p>
            <a:pPr lvl="1"/>
            <a:r>
              <a:rPr lang="en-GB" sz="1600" dirty="0" smtClean="0"/>
              <a:t>Corresponds to</a:t>
            </a:r>
            <a:r>
              <a:rPr lang="en-GB" sz="1600" dirty="0" smtClean="0">
                <a:ea typeface="ＭＳ ゴシック"/>
                <a:cs typeface="ＭＳ ゴシック"/>
              </a:rPr>
              <a:t> </a:t>
            </a:r>
            <a:r>
              <a:rPr lang="en-GB" sz="1600" dirty="0">
                <a:ea typeface="ＭＳ ゴシック"/>
                <a:cs typeface="ＭＳ ゴシック"/>
              </a:rPr>
              <a:t>1.2 </a:t>
            </a:r>
            <a:r>
              <a:rPr lang="en-GB" sz="1600" dirty="0" err="1" smtClean="0">
                <a:ea typeface="ＭＳ ゴシック"/>
                <a:cs typeface="ＭＳ ゴシック"/>
              </a:rPr>
              <a:t>kΩcm</a:t>
            </a:r>
            <a:r>
              <a:rPr lang="en-GB" sz="1600" dirty="0" smtClean="0">
                <a:ea typeface="ＭＳ ゴシック"/>
                <a:cs typeface="ＭＳ ゴシック"/>
              </a:rPr>
              <a:t> and </a:t>
            </a:r>
            <a:r>
              <a:rPr lang="en-GB" sz="1600" dirty="0" smtClean="0"/>
              <a:t>matches specs of bulk material</a:t>
            </a:r>
          </a:p>
          <a:p>
            <a:pPr marL="0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pPr marL="0" indent="0">
              <a:buNone/>
            </a:pPr>
            <a:r>
              <a:rPr lang="en-GB" sz="1800" b="1" dirty="0" smtClean="0"/>
              <a:t>IV-Curves</a:t>
            </a:r>
          </a:p>
          <a:p>
            <a:r>
              <a:rPr lang="en-GB" sz="1800" dirty="0" smtClean="0"/>
              <a:t>Many sensors are stable </a:t>
            </a:r>
            <a:br>
              <a:rPr lang="en-GB" sz="1800" dirty="0" smtClean="0"/>
            </a:br>
            <a:r>
              <a:rPr lang="en-GB" sz="1800" dirty="0" smtClean="0"/>
              <a:t>up to 1000 V</a:t>
            </a:r>
          </a:p>
          <a:p>
            <a:r>
              <a:rPr lang="en-GB" sz="1800" dirty="0" smtClean="0"/>
              <a:t>Some sensors with very low leakage current but early breakdown</a:t>
            </a:r>
          </a:p>
          <a:p>
            <a:pPr lvl="1"/>
            <a:r>
              <a:rPr lang="en-GB" sz="1600" dirty="0" smtClean="0"/>
              <a:t>Different treatment of the backside </a:t>
            </a:r>
            <a:br>
              <a:rPr lang="en-GB" sz="1600" dirty="0" smtClean="0"/>
            </a:br>
            <a:r>
              <a:rPr lang="en-GB" sz="1600" dirty="0" smtClean="0"/>
              <a:t>n+ implant</a:t>
            </a:r>
            <a:endParaRPr lang="en-GB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sp>
        <p:nvSpPr>
          <p:cNvPr id="10" name="TextBox 9"/>
          <p:cNvSpPr txBox="1"/>
          <p:nvPr/>
        </p:nvSpPr>
        <p:spPr>
          <a:xfrm>
            <a:off x="5508104" y="3347700"/>
            <a:ext cx="24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1/C</a:t>
            </a:r>
            <a:r>
              <a:rPr lang="en-GB" baseline="30000" dirty="0" smtClean="0"/>
              <a:t>2</a:t>
            </a:r>
            <a:r>
              <a:rPr lang="en-GB" dirty="0" smtClean="0"/>
              <a:t> for large </a:t>
            </a:r>
            <a:r>
              <a:rPr lang="en-GB" dirty="0"/>
              <a:t>s</a:t>
            </a:r>
            <a:r>
              <a:rPr lang="en-GB" dirty="0" smtClean="0"/>
              <a:t>ensors</a:t>
            </a:r>
            <a:endParaRPr lang="en-GB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  <p:pic>
        <p:nvPicPr>
          <p:cNvPr id="14" name="Picture 13" descr="Untitle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754736"/>
            <a:ext cx="1872208" cy="123410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436096" y="4005064"/>
            <a:ext cx="2376264" cy="369332"/>
            <a:chOff x="6588224" y="3995772"/>
            <a:chExt cx="2376264" cy="369332"/>
          </a:xfrm>
        </p:grpSpPr>
        <p:sp>
          <p:nvSpPr>
            <p:cNvPr id="12" name="Rectangle 11"/>
            <p:cNvSpPr/>
            <p:nvPr/>
          </p:nvSpPr>
          <p:spPr>
            <a:xfrm>
              <a:off x="6588224" y="4077072"/>
              <a:ext cx="237626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20951" y="3995772"/>
              <a:ext cx="21860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IV for large sensors</a:t>
              </a:r>
              <a:endParaRPr lang="en-GB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30844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i="1" dirty="0" smtClean="0"/>
              <a:t>„Bad Strip“</a:t>
            </a:r>
            <a:r>
              <a:rPr lang="de-AT" dirty="0" smtClean="0"/>
              <a:t> Area </a:t>
            </a:r>
            <a:endParaRPr lang="de-A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74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 dirty="0"/>
          </a:p>
        </p:txBody>
      </p:sp>
      <p:pic>
        <p:nvPicPr>
          <p:cNvPr id="8" name="Picture 7" descr="Istrip_norm_bigscal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3" r="17263"/>
          <a:stretch>
            <a:fillRect/>
          </a:stretch>
        </p:blipFill>
        <p:spPr>
          <a:xfrm>
            <a:off x="611560" y="2276872"/>
            <a:ext cx="3384376" cy="2211580"/>
          </a:xfrm>
          <a:prstGeom prst="rect">
            <a:avLst/>
          </a:prstGeom>
        </p:spPr>
      </p:pic>
      <p:pic>
        <p:nvPicPr>
          <p:cNvPr id="9" name="Picture 8" descr="Istrip_norm_bigsca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22" r="17623" b="3227"/>
          <a:stretch>
            <a:fillRect/>
          </a:stretch>
        </p:blipFill>
        <p:spPr>
          <a:xfrm>
            <a:off x="4788024" y="2204864"/>
            <a:ext cx="3384376" cy="2160240"/>
          </a:xfrm>
          <a:prstGeom prst="rect">
            <a:avLst/>
          </a:prstGeom>
        </p:spPr>
      </p:pic>
      <p:pic>
        <p:nvPicPr>
          <p:cNvPr id="10" name="Picture 9" descr="Istrip_norm_bigscal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81" t="6278" r="18346" b="2705"/>
          <a:stretch>
            <a:fillRect/>
          </a:stretch>
        </p:blipFill>
        <p:spPr>
          <a:xfrm>
            <a:off x="611560" y="4437112"/>
            <a:ext cx="3456384" cy="2088232"/>
          </a:xfrm>
          <a:prstGeom prst="rect">
            <a:avLst/>
          </a:prstGeom>
        </p:spPr>
      </p:pic>
      <p:pic>
        <p:nvPicPr>
          <p:cNvPr id="11" name="Picture 10" descr="Istrip_norm_bigsca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3331" r="18334" b="64"/>
          <a:stretch>
            <a:fillRect/>
          </a:stretch>
        </p:blipFill>
        <p:spPr>
          <a:xfrm>
            <a:off x="4788024" y="4390707"/>
            <a:ext cx="3312368" cy="21346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1600" y="25649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Istrip/Istrip</a:t>
            </a:r>
            <a:r>
              <a:rPr lang="de-AT" baseline="-25000" dirty="0" smtClean="0"/>
              <a:t>median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20072" y="37170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Rpoly/Rpoly</a:t>
            </a:r>
            <a:r>
              <a:rPr lang="de-AT" baseline="-25000" dirty="0" smtClean="0"/>
              <a:t>median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93423" y="49318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Cac/Cac</a:t>
            </a:r>
            <a:r>
              <a:rPr lang="de-AT" baseline="-25000" dirty="0" smtClean="0"/>
              <a:t>median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2080" y="58052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Idiel/Idiel</a:t>
            </a:r>
            <a:r>
              <a:rPr lang="de-AT" baseline="-25000" dirty="0" smtClean="0"/>
              <a:t>median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707904" y="4005064"/>
            <a:ext cx="0" cy="2160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51920" y="6021288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884368" y="6021288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503548" y="1412776"/>
            <a:ext cx="5292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Accumulation of anomalous strips around strip no. </a:t>
            </a:r>
            <a:r>
              <a:rPr lang="en-US" sz="2000" i="1" dirty="0" smtClean="0">
                <a:solidFill>
                  <a:srgbClr val="0061A0"/>
                </a:solidFill>
              </a:rPr>
              <a:t>222-248</a:t>
            </a:r>
          </a:p>
        </p:txBody>
      </p:sp>
      <p:cxnSp>
        <p:nvCxnSpPr>
          <p:cNvPr id="29" name="Straight Arrow Connector 23"/>
          <p:cNvCxnSpPr/>
          <p:nvPr/>
        </p:nvCxnSpPr>
        <p:spPr>
          <a:xfrm>
            <a:off x="7884368" y="2420888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 dirty="0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504" y="831786"/>
            <a:ext cx="2520000" cy="16611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932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trip_STI_Batch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350"/>
          <a:stretch/>
        </p:blipFill>
        <p:spPr>
          <a:xfrm>
            <a:off x="4825754" y="1916832"/>
            <a:ext cx="4299301" cy="2520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836613"/>
            <a:ext cx="8229600" cy="576262"/>
          </a:xfrm>
        </p:spPr>
        <p:txBody>
          <a:bodyPr/>
          <a:lstStyle/>
          <a:p>
            <a:pPr algn="l"/>
            <a:r>
              <a:rPr lang="en-GB" dirty="0" smtClean="0"/>
              <a:t>Low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int</a:t>
            </a:r>
            <a:r>
              <a:rPr lang="en-GB" dirty="0" smtClean="0"/>
              <a:t>: “bad strips” are shorts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775"/>
            <a:ext cx="4114800" cy="475297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b="1" dirty="0" smtClean="0"/>
              <a:t>Low Inter-strip Resistance</a:t>
            </a:r>
          </a:p>
          <a:p>
            <a:pPr lvl="1">
              <a:lnSpc>
                <a:spcPct val="110000"/>
              </a:lnSpc>
            </a:pPr>
            <a:r>
              <a:rPr lang="en-GB" sz="2000" dirty="0" smtClean="0"/>
              <a:t>Measurement </a:t>
            </a:r>
            <a:r>
              <a:rPr lang="en-GB" sz="2000" dirty="0"/>
              <a:t>shown for narrow sensor with only 64 strips</a:t>
            </a:r>
          </a:p>
          <a:p>
            <a:pPr lvl="1">
              <a:lnSpc>
                <a:spcPct val="110000"/>
              </a:lnSpc>
            </a:pPr>
            <a:r>
              <a:rPr lang="en-GB" sz="2000" dirty="0" smtClean="0"/>
              <a:t>Good outside of </a:t>
            </a:r>
            <a:r>
              <a:rPr lang="en-GB" sz="2000" dirty="0"/>
              <a:t>“Bad Strip Area</a:t>
            </a:r>
            <a:r>
              <a:rPr lang="en-GB" sz="2000" dirty="0" smtClean="0"/>
              <a:t>” (&gt; 10 GΩ)</a:t>
            </a:r>
          </a:p>
          <a:p>
            <a:pPr lvl="1">
              <a:lnSpc>
                <a:spcPct val="110000"/>
              </a:lnSpc>
            </a:pPr>
            <a:r>
              <a:rPr lang="en-GB" sz="2000" dirty="0" smtClean="0"/>
              <a:t>“Bad Strip Area” from strip 30 – 50 shows very low strip isolation (&lt; 1MΩ), i.e. shorted strips</a:t>
            </a:r>
          </a:p>
          <a:p>
            <a:pPr>
              <a:lnSpc>
                <a:spcPct val="110000"/>
              </a:lnSpc>
            </a:pPr>
            <a:r>
              <a:rPr lang="en-GB" sz="2400" b="1" dirty="0" smtClean="0"/>
              <a:t>Seen on all sensors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6" name="Picture 5" descr="Rint_STI_Batch1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58" r="11255" b="2633"/>
          <a:stretch/>
        </p:blipFill>
        <p:spPr>
          <a:xfrm>
            <a:off x="4788505" y="4221088"/>
            <a:ext cx="4319999" cy="2376264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836712"/>
            <a:ext cx="2087952" cy="137631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9564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Beam </a:t>
            </a:r>
            <a:r>
              <a:rPr lang="de-AT" dirty="0" err="1" smtClean="0"/>
              <a:t>test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CERN‘s</a:t>
            </a:r>
            <a:r>
              <a:rPr lang="de-AT" dirty="0" smtClean="0"/>
              <a:t> SPS</a:t>
            </a:r>
            <a:endParaRPr lang="de-A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28775"/>
            <a:ext cx="4114800" cy="475297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Two detector modules built with baby sensors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Two detector modules built with </a:t>
            </a:r>
            <a:r>
              <a:rPr lang="en-GB" dirty="0" err="1" smtClean="0"/>
              <a:t>strixel</a:t>
            </a:r>
            <a:r>
              <a:rPr lang="en-GB" dirty="0" smtClean="0"/>
              <a:t> sensors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Readout chips (APV25) same as in the CMS Tracker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Readout system is a prototype for the Belle II Experiment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Detector modules were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Tested at CERN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Gamma irradiated in </a:t>
            </a:r>
            <a:r>
              <a:rPr lang="en-GB" dirty="0" err="1" smtClean="0"/>
              <a:t>Mol</a:t>
            </a:r>
            <a:r>
              <a:rPr lang="en-GB" dirty="0" smtClean="0"/>
              <a:t>, Belgium (because of available irradiation slot)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Tested again at CERN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14" name="Content Placeholder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" r="142"/>
          <a:stretch/>
        </p:blipFill>
        <p:spPr bwMode="auto">
          <a:xfrm>
            <a:off x="5148504" y="1844824"/>
            <a:ext cx="3960000" cy="262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4" name="Picture 3" descr="DSC_884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4534398"/>
            <a:ext cx="3960000" cy="19909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100392" y="1916832"/>
            <a:ext cx="9417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Strixel</a:t>
            </a:r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Sensor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Module</a:t>
            </a:r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37697" y="5589240"/>
            <a:ext cx="2006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Setup at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CERN North Area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H6 beam line</a:t>
            </a:r>
            <a:endParaRPr lang="en-GB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37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4941168"/>
            <a:ext cx="4248000" cy="14969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196178"/>
            <a:ext cx="4248000" cy="14264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Selected results: Cluster Widths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28775"/>
            <a:ext cx="3898776" cy="4752975"/>
          </a:xfrm>
        </p:spPr>
        <p:txBody>
          <a:bodyPr>
            <a:normAutofit fontScale="92500" lnSpcReduction="10000"/>
          </a:bodyPr>
          <a:lstStyle/>
          <a:p>
            <a:r>
              <a:rPr lang="en-GB" i="1" dirty="0" smtClean="0"/>
              <a:t>“Bad Strip Area” </a:t>
            </a:r>
            <a:r>
              <a:rPr lang="en-GB" dirty="0"/>
              <a:t>d</a:t>
            </a:r>
            <a:r>
              <a:rPr lang="en-GB" dirty="0" smtClean="0"/>
              <a:t>oes not stand out clearly in beam profile</a:t>
            </a:r>
          </a:p>
          <a:p>
            <a:pPr lvl="1"/>
            <a:r>
              <a:rPr lang="en-GB" dirty="0" smtClean="0"/>
              <a:t>Area seems to be fully efficient</a:t>
            </a:r>
          </a:p>
          <a:p>
            <a:r>
              <a:rPr lang="en-GB" dirty="0" smtClean="0"/>
              <a:t>But clusters are wider in “bad strip area”</a:t>
            </a:r>
          </a:p>
          <a:p>
            <a:pPr lvl="1"/>
            <a:r>
              <a:rPr lang="en-GB" dirty="0" smtClean="0"/>
              <a:t>Would be expected for bad strip isolation 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7" name="Picture 6" descr="run008_baby01_ClusterProfil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11" r="2492"/>
          <a:stretch/>
        </p:blipFill>
        <p:spPr>
          <a:xfrm>
            <a:off x="4572000" y="1412776"/>
            <a:ext cx="4461927" cy="162535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100392" y="2060848"/>
            <a:ext cx="432048" cy="936104"/>
          </a:xfrm>
          <a:prstGeom prst="rect">
            <a:avLst/>
          </a:prstGeom>
          <a:solidFill>
            <a:srgbClr val="FF0000">
              <a:alpha val="36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8024" y="3140968"/>
            <a:ext cx="4248472" cy="1512168"/>
          </a:xfrm>
          <a:prstGeom prst="rect">
            <a:avLst/>
          </a:prstGeom>
          <a:solidFill>
            <a:srgbClr val="FF0000">
              <a:alpha val="36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66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788024" y="2060848"/>
            <a:ext cx="4248472" cy="4320480"/>
            <a:chOff x="4788024" y="2060848"/>
            <a:chExt cx="4248472" cy="4320480"/>
          </a:xfrm>
        </p:grpSpPr>
        <p:sp>
          <p:nvSpPr>
            <p:cNvPr id="14" name="Rectangle 13"/>
            <p:cNvSpPr/>
            <p:nvPr/>
          </p:nvSpPr>
          <p:spPr>
            <a:xfrm>
              <a:off x="4860032" y="2060848"/>
              <a:ext cx="3240360" cy="936104"/>
            </a:xfrm>
            <a:prstGeom prst="rect">
              <a:avLst/>
            </a:prstGeom>
            <a:solidFill>
              <a:srgbClr val="008000">
                <a:alpha val="36000"/>
              </a:srgb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66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532440" y="2060848"/>
              <a:ext cx="144016" cy="936104"/>
            </a:xfrm>
            <a:prstGeom prst="rect">
              <a:avLst/>
            </a:prstGeom>
            <a:solidFill>
              <a:srgbClr val="008000">
                <a:alpha val="36000"/>
              </a:srgb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66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88024" y="4941168"/>
              <a:ext cx="4248472" cy="1440160"/>
            </a:xfrm>
            <a:prstGeom prst="rect">
              <a:avLst/>
            </a:prstGeom>
            <a:solidFill>
              <a:srgbClr val="008000">
                <a:alpha val="36000"/>
              </a:srgb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6600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9622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mtClean="0"/>
              <a:t>Selected results: η distribution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47664" y="15567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η distribution</a:t>
            </a:r>
          </a:p>
          <a:p>
            <a:pPr algn="ctr"/>
            <a:r>
              <a:rPr lang="en-US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before irradation</a:t>
            </a:r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68159" y="2596552"/>
            <a:ext cx="136815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„good“ </a:t>
            </a:r>
          </a:p>
          <a:p>
            <a:pPr algn="ctr"/>
            <a:r>
              <a:rPr lang="en-US" sz="1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strip area</a:t>
            </a:r>
            <a:endParaRPr lang="en-US" sz="160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3849" y="4108720"/>
            <a:ext cx="122413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„bad“ </a:t>
            </a:r>
          </a:p>
          <a:p>
            <a:pPr algn="ctr"/>
            <a:r>
              <a:rPr lang="en-US" sz="160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strip area</a:t>
            </a:r>
            <a:endParaRPr lang="en-US" sz="160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96136" y="15567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η distribution</a:t>
            </a:r>
          </a:p>
          <a:p>
            <a:pPr algn="ctr"/>
            <a:r>
              <a:rPr lang="en-US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After irradation</a:t>
            </a:r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07904" y="1844824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 100 </a:t>
            </a:r>
            <a:r>
              <a:rPr lang="de-AT" sz="1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kGy</a:t>
            </a:r>
            <a:r>
              <a:rPr lang="de-AT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 </a:t>
            </a:r>
            <a:r>
              <a:rPr lang="de-AT" sz="1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of</a:t>
            </a:r>
            <a:r>
              <a:rPr lang="de-AT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 </a:t>
            </a:r>
            <a:r>
              <a:rPr lang="de-AT" sz="1600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γ</a:t>
            </a:r>
            <a:r>
              <a:rPr lang="de-AT" sz="1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ym typeface="Wingdings"/>
              </a:rPr>
              <a:t> </a:t>
            </a:r>
            <a:endParaRPr lang="de-AT" sz="1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ontent Placeholder 4"/>
          <p:cNvSpPr txBox="1">
            <a:spLocks/>
          </p:cNvSpPr>
          <p:nvPr/>
        </p:nvSpPr>
        <p:spPr>
          <a:xfrm>
            <a:off x="457200" y="5229200"/>
            <a:ext cx="8147248" cy="115255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GB" i="1" dirty="0" smtClean="0"/>
              <a:t>“Bad Strip Area” </a:t>
            </a:r>
            <a:r>
              <a:rPr lang="en-GB" dirty="0" smtClean="0"/>
              <a:t>shows a distorted </a:t>
            </a:r>
            <a:r>
              <a:rPr lang="el-GR" dirty="0" smtClean="0"/>
              <a:t>η</a:t>
            </a:r>
            <a:r>
              <a:rPr lang="en-US" dirty="0" smtClean="0"/>
              <a:t> distribution</a:t>
            </a:r>
            <a:endParaRPr lang="en-GB" dirty="0" smtClean="0"/>
          </a:p>
          <a:p>
            <a:pPr lvl="1"/>
            <a:r>
              <a:rPr lang="en-GB" dirty="0" smtClean="0"/>
              <a:t>Outside bad area it looks fine</a:t>
            </a:r>
          </a:p>
          <a:p>
            <a:r>
              <a:rPr lang="en-GB" dirty="0" smtClean="0"/>
              <a:t>After </a:t>
            </a:r>
            <a:r>
              <a:rPr lang="el-GR" dirty="0" smtClean="0"/>
              <a:t>γ</a:t>
            </a:r>
            <a:r>
              <a:rPr lang="en-US" dirty="0" smtClean="0"/>
              <a:t> irradiation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n-US" dirty="0" smtClean="0"/>
              <a:t>distribution</a:t>
            </a:r>
            <a:r>
              <a:rPr lang="en-GB" dirty="0" smtClean="0"/>
              <a:t> looks fine for all strips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97E9F2-43D0-A14A-816D-8882112F51C7}" type="slidenum">
              <a:rPr lang="de-AT" smtClean="0"/>
              <a:pPr>
                <a:defRPr/>
              </a:pPr>
              <a:t>18</a:t>
            </a:fld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276872"/>
            <a:ext cx="3822700" cy="289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261592"/>
            <a:ext cx="3886200" cy="28956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 rot="1085346">
            <a:off x="4960313" y="3882343"/>
            <a:ext cx="4068239" cy="13849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1" u="none" strike="noStrike" kern="0" cap="none" spc="0" normalizeH="0" baseline="0" noProof="0" dirty="0" smtClean="0">
                <a:ln w="12700">
                  <a:solidFill>
                    <a:srgbClr val="FFFFFF">
                      <a:lumMod val="8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rgbClr val="333399">
                      <a:satMod val="175000"/>
                      <a:alpha val="4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sym typeface="Wingdings"/>
              </a:rPr>
              <a:t>Gamma irradiation cures the bad strip region</a:t>
            </a:r>
            <a:endParaRPr kumimoji="0" lang="en-GB" sz="1400" b="1" i="0" u="none" strike="noStrike" kern="0" cap="none" spc="0" normalizeH="0" baseline="0" noProof="0" dirty="0">
              <a:ln w="12700">
                <a:solidFill>
                  <a:srgbClr val="FFFFFF">
                    <a:lumMod val="85000"/>
                  </a:srgbClr>
                </a:solidFill>
                <a:prstDash val="solid"/>
              </a:ln>
              <a:solidFill>
                <a:srgbClr val="FF0000"/>
              </a:solidFill>
              <a:effectLst>
                <a:glow rad="139700">
                  <a:srgbClr val="333399">
                    <a:satMod val="175000"/>
                    <a:alpha val="4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7674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1741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373018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Other ways of curing the bad strips</a:t>
            </a:r>
            <a:endParaRPr lang="de-AT" altLang="en-US" sz="2800" dirty="0" smtClean="0"/>
          </a:p>
        </p:txBody>
      </p:sp>
      <p:pic>
        <p:nvPicPr>
          <p:cNvPr id="3074" name="Picture 2" descr="C:\Users\Axel\AppData\Local\Microsoft\Windows\Temporary Internet Files\Content.IE5\8VJGQSBY\MC9004377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278945"/>
            <a:ext cx="122389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xel\AppData\Local\Microsoft\Windows\Temporary Internet Files\Content.IE5\8VJGQSBY\MC90003037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463" y="2060848"/>
            <a:ext cx="3015009" cy="252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Axel\Desktop\infineon_run1_fronsid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68848">
            <a:off x="6436784" y="2169747"/>
            <a:ext cx="577050" cy="1202627"/>
          </a:xfrm>
          <a:prstGeom prst="rect">
            <a:avLst/>
          </a:prstGeom>
          <a:solidFill>
            <a:schemeClr val="accent1">
              <a:lumMod val="10000"/>
              <a:alpha val="0"/>
            </a:schemeClr>
          </a:solidFill>
          <a:ln>
            <a:solidFill>
              <a:schemeClr val="accent1"/>
            </a:solidFill>
          </a:ln>
        </p:spPr>
      </p:pic>
      <p:pic>
        <p:nvPicPr>
          <p:cNvPr id="9" name="Picture 5" descr="C:\Users\Axel\Desktop\infineon_run1_fronsid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9238">
            <a:off x="7522367" y="1781608"/>
            <a:ext cx="239470" cy="135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Axel\Desktop\CERN Präsentation Tracker Week Jan neu\Fotos\radi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317461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842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Outline</a:t>
            </a:r>
            <a:endParaRPr lang="de-AT" sz="2800" dirty="0" smtClean="0">
              <a:cs typeface="+mj-cs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Motivation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Overview about the project</a:t>
            </a:r>
          </a:p>
          <a:p>
            <a:pPr eaLnBrk="1" hangingPunct="1">
              <a:defRPr/>
            </a:pPr>
            <a:r>
              <a:rPr lang="en-US" b="1" dirty="0" smtClean="0">
                <a:cs typeface="+mn-cs"/>
              </a:rPr>
              <a:t>Results from the Electrical Characterization with new results</a:t>
            </a:r>
          </a:p>
          <a:p>
            <a:pPr eaLnBrk="1" hangingPunct="1">
              <a:defRPr/>
            </a:pPr>
            <a:r>
              <a:rPr lang="en-US" b="1" dirty="0" smtClean="0"/>
              <a:t>Beam Test results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Outlook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18436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Temperature tests </a:t>
            </a:r>
            <a:endParaRPr lang="de-AT" altLang="en-US" sz="28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883"/>
            <a:ext cx="6203032" cy="223214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AT" altLang="en-US" sz="2200" dirty="0"/>
              <a:t>M</a:t>
            </a:r>
            <a:r>
              <a:rPr lang="de-AT" altLang="en-US" sz="2200" dirty="0" smtClean="0"/>
              <a:t>anipulate the area of bad strips in an positive way </a:t>
            </a:r>
            <a:r>
              <a:rPr lang="de-AT" altLang="en-US" sz="2200" dirty="0" smtClean="0">
                <a:sym typeface="Wingdings" panose="05000000000000000000" pitchFamily="2" charset="2"/>
              </a:rPr>
              <a:t> heat up sensors</a:t>
            </a:r>
          </a:p>
          <a:p>
            <a:pPr marL="0" indent="0" eaLnBrk="1" hangingPunct="1">
              <a:buNone/>
              <a:defRPr/>
            </a:pPr>
            <a:endParaRPr lang="de-AT" altLang="en-US" sz="2200" dirty="0" smtClean="0">
              <a:sym typeface="Wingdings" panose="05000000000000000000" pitchFamily="2" charset="2"/>
            </a:endParaRPr>
          </a:p>
          <a:p>
            <a:pPr eaLnBrk="1" hangingPunct="1">
              <a:defRPr/>
            </a:pPr>
            <a:r>
              <a:rPr lang="de-AT" altLang="en-US" sz="2200" dirty="0" smtClean="0"/>
              <a:t>Therefore the climate chamber </a:t>
            </a:r>
            <a:r>
              <a:rPr lang="de-AT" altLang="en-US" sz="2200" dirty="0" err="1" smtClean="0"/>
              <a:t>at</a:t>
            </a:r>
            <a:r>
              <a:rPr lang="de-AT" altLang="en-US" sz="2200" dirty="0" smtClean="0"/>
              <a:t> HEPHY was used (max temp. 180 °C)</a:t>
            </a:r>
          </a:p>
          <a:p>
            <a:pPr eaLnBrk="1" hangingPunct="1">
              <a:defRPr/>
            </a:pPr>
            <a:endParaRPr lang="en-US" altLang="en-US" sz="2200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56" r="10473"/>
          <a:stretch/>
        </p:blipFill>
        <p:spPr bwMode="auto">
          <a:xfrm>
            <a:off x="4211258" y="3960808"/>
            <a:ext cx="4886229" cy="25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46" name="Picture 2" descr="C:\Users\Axel\Desktop\CERN Präsentation Tracker Week Jan\Fotos\climat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4742" y="1067214"/>
            <a:ext cx="2129643" cy="289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457200" y="3645123"/>
            <a:ext cx="4186808" cy="223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de-AT" altLang="en-US" sz="2200" kern="0" dirty="0" smtClean="0"/>
              <a:t>Heating procedure:</a:t>
            </a:r>
          </a:p>
          <a:p>
            <a:pPr lvl="1" eaLnBrk="1" hangingPunct="1">
              <a:defRPr/>
            </a:pPr>
            <a:r>
              <a:rPr lang="de-AT" altLang="en-US" sz="1800" kern="0" dirty="0" smtClean="0">
                <a:sym typeface="Wingdings" panose="05000000000000000000" pitchFamily="2" charset="2"/>
              </a:rPr>
              <a:t>100 °C for 6 h</a:t>
            </a:r>
          </a:p>
          <a:p>
            <a:pPr lvl="1" eaLnBrk="1" hangingPunct="1">
              <a:defRPr/>
            </a:pPr>
            <a:r>
              <a:rPr lang="de-AT" altLang="en-US" sz="1800" kern="0" dirty="0" smtClean="0">
                <a:sym typeface="Wingdings" panose="05000000000000000000" pitchFamily="2" charset="2"/>
              </a:rPr>
              <a:t>180 °C for 17 h </a:t>
            </a:r>
          </a:p>
          <a:p>
            <a:pPr lvl="1" eaLnBrk="1" hangingPunct="1">
              <a:defRPr/>
            </a:pPr>
            <a:r>
              <a:rPr lang="de-AT" altLang="en-US" sz="1800" kern="0" dirty="0" smtClean="0">
                <a:sym typeface="Wingdings" panose="05000000000000000000" pitchFamily="2" charset="2"/>
              </a:rPr>
              <a:t>180 °C for 90 h</a:t>
            </a:r>
          </a:p>
          <a:p>
            <a:pPr marL="457200" lvl="1" indent="0" eaLnBrk="1" hangingPunct="1">
              <a:buNone/>
              <a:defRPr/>
            </a:pPr>
            <a:endParaRPr lang="de-AT" altLang="en-US" sz="1800" kern="0" dirty="0" smtClean="0">
              <a:sym typeface="Wingdings" panose="05000000000000000000" pitchFamily="2" charset="2"/>
            </a:endParaRPr>
          </a:p>
          <a:p>
            <a:pPr marL="0" indent="0" eaLnBrk="1" hangingPunct="1">
              <a:buNone/>
              <a:defRPr/>
            </a:pPr>
            <a:r>
              <a:rPr lang="de-AT" altLang="en-US" sz="2200" kern="0" dirty="0" smtClean="0">
                <a:sym typeface="Wingdings" panose="05000000000000000000" pitchFamily="2" charset="2"/>
              </a:rPr>
              <a:t> Strip parameters continuosly getting better</a:t>
            </a:r>
          </a:p>
          <a:p>
            <a:pPr marL="0" indent="0" eaLnBrk="1" hangingPunct="1">
              <a:buFontTx/>
              <a:buNone/>
              <a:defRPr/>
            </a:pPr>
            <a:endParaRPr lang="de-AT" altLang="en-US" sz="2200" kern="0" dirty="0" smtClean="0">
              <a:sym typeface="Wingdings" panose="05000000000000000000" pitchFamily="2" charset="2"/>
            </a:endParaRPr>
          </a:p>
          <a:p>
            <a:pPr marL="0" indent="0" eaLnBrk="1" hangingPunct="1">
              <a:buNone/>
              <a:defRPr/>
            </a:pPr>
            <a:endParaRPr lang="en-US" altLang="en-US" sz="2200" kern="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247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18436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Neutron irradiation</a:t>
            </a:r>
            <a:endParaRPr lang="de-AT" altLang="en-US" sz="28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883"/>
            <a:ext cx="4834880" cy="2232149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2200" dirty="0" smtClean="0">
                <a:sym typeface="Wingdings" panose="05000000000000000000" pitchFamily="2" charset="2"/>
              </a:rPr>
              <a:t>STI sensors were irradiated to a fluence of about 1E11 </a:t>
            </a:r>
            <a:r>
              <a:rPr lang="en-US" altLang="en-US" sz="2200" dirty="0" err="1" smtClean="0">
                <a:sym typeface="Wingdings" panose="05000000000000000000" pitchFamily="2" charset="2"/>
              </a:rPr>
              <a:t>n</a:t>
            </a:r>
            <a:r>
              <a:rPr lang="en-US" altLang="en-US" sz="2200" baseline="-25000" dirty="0" err="1" smtClean="0">
                <a:sym typeface="Wingdings" panose="05000000000000000000" pitchFamily="2" charset="2"/>
              </a:rPr>
              <a:t>eq</a:t>
            </a:r>
            <a:r>
              <a:rPr lang="en-US" altLang="en-US" sz="2200" baseline="-25000" dirty="0" smtClean="0">
                <a:sym typeface="Wingdings" panose="05000000000000000000" pitchFamily="2" charset="2"/>
              </a:rPr>
              <a:t> </a:t>
            </a:r>
            <a:r>
              <a:rPr lang="en-US" altLang="en-US" sz="2200" dirty="0" smtClean="0">
                <a:sym typeface="Wingdings" panose="05000000000000000000" pitchFamily="2" charset="2"/>
              </a:rPr>
              <a:t>cm</a:t>
            </a:r>
            <a:r>
              <a:rPr lang="en-US" altLang="en-US" sz="2200" baseline="30000" dirty="0" smtClean="0">
                <a:sym typeface="Wingdings" panose="05000000000000000000" pitchFamily="2" charset="2"/>
              </a:rPr>
              <a:t>-2</a:t>
            </a:r>
            <a:r>
              <a:rPr lang="en-US" altLang="en-US" sz="2200" dirty="0" smtClean="0">
                <a:sym typeface="Wingdings" panose="05000000000000000000" pitchFamily="2" charset="2"/>
              </a:rPr>
              <a:t> using our </a:t>
            </a:r>
            <a:r>
              <a:rPr lang="en-US" altLang="en-US" sz="2200" dirty="0" err="1" smtClean="0">
                <a:sym typeface="Wingdings" panose="05000000000000000000" pitchFamily="2" charset="2"/>
              </a:rPr>
              <a:t>Triga</a:t>
            </a:r>
            <a:r>
              <a:rPr lang="en-US" altLang="en-US" sz="2200" dirty="0" smtClean="0">
                <a:sym typeface="Wingdings" panose="05000000000000000000" pitchFamily="2" charset="2"/>
              </a:rPr>
              <a:t> Mark II nuclear reactor</a:t>
            </a:r>
          </a:p>
          <a:p>
            <a:pPr eaLnBrk="1" hangingPunct="1">
              <a:defRPr/>
            </a:pPr>
            <a:r>
              <a:rPr lang="en-US" altLang="en-US" sz="2200" dirty="0" smtClean="0">
                <a:sym typeface="Wingdings" panose="05000000000000000000" pitchFamily="2" charset="2"/>
              </a:rPr>
              <a:t>Region of bad strips vanished after irradiation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95" r="9968"/>
          <a:stretch/>
        </p:blipFill>
        <p:spPr>
          <a:xfrm>
            <a:off x="5004048" y="3789040"/>
            <a:ext cx="4089886" cy="26642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51" r="10605"/>
          <a:stretch/>
        </p:blipFill>
        <p:spPr>
          <a:xfrm>
            <a:off x="467544" y="3663701"/>
            <a:ext cx="3960440" cy="2871162"/>
          </a:xfrm>
          <a:prstGeom prst="rect">
            <a:avLst/>
          </a:prstGeom>
        </p:spPr>
      </p:pic>
      <p:pic>
        <p:nvPicPr>
          <p:cNvPr id="10" name="Picture 3" descr="C:\Users\MasterWolfi\Desktop\HEPHY\Kurse Konferenzen usw\TrackerWeek_s\4. 31.10.2012\DSC_12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51569"/>
            <a:ext cx="3528392" cy="2337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7153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23556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93689"/>
            <a:ext cx="8208143" cy="18716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altLang="en-US" sz="2000" dirty="0" smtClean="0"/>
              <a:t>Sensor STI1 of </a:t>
            </a:r>
            <a:r>
              <a:rPr lang="en-US" altLang="en-US" sz="2100" dirty="0"/>
              <a:t>batch 2</a:t>
            </a:r>
            <a:r>
              <a:rPr lang="en-US" altLang="en-US" sz="2000" dirty="0" smtClean="0"/>
              <a:t> wafer 08 was bathed for different time periods in </a:t>
            </a:r>
            <a:r>
              <a:rPr lang="en-US" altLang="en-US" sz="2100" dirty="0" err="1"/>
              <a:t>deionised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en-US" sz="2000" dirty="0" smtClean="0"/>
              <a:t>water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sz="2000" b="1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sz="2200" dirty="0" smtClean="0"/>
          </a:p>
          <a:p>
            <a:pPr marL="0" indent="0" eaLnBrk="1" hangingPunct="1">
              <a:buFontTx/>
              <a:buNone/>
              <a:defRPr/>
            </a:pPr>
            <a:endParaRPr lang="en-US" altLang="en-US" sz="2200" dirty="0" smtClean="0"/>
          </a:p>
          <a:p>
            <a:pPr marL="457200" lvl="1" indent="0" eaLnBrk="1" hangingPunct="1">
              <a:buFontTx/>
              <a:buNone/>
              <a:defRPr/>
            </a:pPr>
            <a:r>
              <a:rPr lang="en-US" altLang="en-US" sz="1800" dirty="0" smtClean="0"/>
              <a:t>	 </a:t>
            </a:r>
          </a:p>
          <a:p>
            <a:pPr marL="914400" lvl="2" indent="0" eaLnBrk="1" hangingPunct="1">
              <a:buFontTx/>
              <a:buNone/>
              <a:defRPr/>
            </a:pPr>
            <a:endParaRPr lang="en-US" altLang="en-US" sz="1400" dirty="0" smtClean="0"/>
          </a:p>
          <a:p>
            <a:pPr lvl="1" eaLnBrk="1" hangingPunct="1">
              <a:defRPr/>
            </a:pPr>
            <a:endParaRPr lang="en-US" altLang="en-US" sz="1600" dirty="0" smtClean="0"/>
          </a:p>
          <a:p>
            <a:pPr eaLnBrk="1" hangingPunct="1">
              <a:defRPr/>
            </a:pPr>
            <a:endParaRPr lang="en-US" altLang="en-US" sz="2000" dirty="0" smtClean="0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Bathing in deionized water</a:t>
            </a:r>
            <a:endParaRPr lang="de-AT" altLang="en-US" sz="2800" dirty="0" smtClean="0"/>
          </a:p>
        </p:txBody>
      </p:sp>
      <p:pic>
        <p:nvPicPr>
          <p:cNvPr id="23560" name="Picture 3" descr="C:\Users\Axel\Desktop\CERN Präsentation Tracker Week Jan\Plots + Auswertungen\Wassertests\additional\STI1_Rpol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9" t="11357" r="9190" b="2005"/>
          <a:stretch>
            <a:fillRect/>
          </a:stretch>
        </p:blipFill>
        <p:spPr bwMode="auto">
          <a:xfrm>
            <a:off x="4572000" y="3319934"/>
            <a:ext cx="4424363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Box 4"/>
          <p:cNvSpPr txBox="1">
            <a:spLocks noChangeArrowheads="1"/>
          </p:cNvSpPr>
          <p:nvPr/>
        </p:nvSpPr>
        <p:spPr bwMode="auto">
          <a:xfrm>
            <a:off x="7524775" y="2269108"/>
            <a:ext cx="17335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Before bathing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20min bathing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+40 min bathing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+80 min bathing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81900" y="2348483"/>
            <a:ext cx="144462" cy="1444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380312" y="2572320"/>
            <a:ext cx="144463" cy="14446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381900" y="2780283"/>
            <a:ext cx="144462" cy="1444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381900" y="2996183"/>
            <a:ext cx="144462" cy="1444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566" name="TextBox 8"/>
          <p:cNvSpPr txBox="1">
            <a:spLocks noChangeArrowheads="1"/>
          </p:cNvSpPr>
          <p:nvPr/>
        </p:nvSpPr>
        <p:spPr bwMode="auto">
          <a:xfrm>
            <a:off x="5149502" y="5243885"/>
            <a:ext cx="1582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/>
              <a:t>Rpoly</a:t>
            </a:r>
            <a:r>
              <a:rPr lang="en-US" altLang="en-US" sz="1600" dirty="0"/>
              <a:t> STI1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468313" y="2486050"/>
            <a:ext cx="4391719" cy="151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altLang="en-US" sz="2000" kern="0" dirty="0" smtClean="0"/>
              <a:t>Parameters continuously restore (same for </a:t>
            </a:r>
            <a:r>
              <a:rPr lang="en-US" altLang="en-US" sz="2000" kern="0" dirty="0" err="1" smtClean="0"/>
              <a:t>Istrip</a:t>
            </a:r>
            <a:r>
              <a:rPr lang="en-US" altLang="en-US" sz="2000" kern="0" dirty="0" smtClean="0"/>
              <a:t>, </a:t>
            </a:r>
            <a:r>
              <a:rPr lang="en-US" altLang="en-US" sz="2000" kern="0" dirty="0" err="1" smtClean="0"/>
              <a:t>Cac</a:t>
            </a:r>
            <a:r>
              <a:rPr lang="en-US" altLang="en-US" sz="2000" kern="0" dirty="0" smtClean="0"/>
              <a:t> etc.)</a:t>
            </a:r>
          </a:p>
          <a:p>
            <a:pPr marL="0" indent="0" eaLnBrk="1" hangingPunct="1">
              <a:buNone/>
              <a:defRPr/>
            </a:pPr>
            <a:endParaRPr lang="en-US" altLang="en-US" sz="2000" kern="0" dirty="0" smtClean="0"/>
          </a:p>
          <a:p>
            <a:pPr eaLnBrk="1" hangingPunct="1">
              <a:buFont typeface="Wingdings"/>
              <a:buChar char="à"/>
              <a:defRPr/>
            </a:pPr>
            <a:r>
              <a:rPr lang="en-US" altLang="en-US" sz="2000" kern="0" dirty="0" smtClean="0">
                <a:sym typeface="Wingdings" panose="05000000000000000000" pitchFamily="2" charset="2"/>
              </a:rPr>
              <a:t>Bathing restores sensors </a:t>
            </a:r>
            <a:endParaRPr lang="en-US" altLang="en-US" sz="2000" kern="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22</a:t>
            </a:fld>
            <a:endParaRPr lang="de-AT"/>
          </a:p>
        </p:txBody>
      </p:sp>
      <p:pic>
        <p:nvPicPr>
          <p:cNvPr id="15" name="Picture 2" descr="C:\Users\Axel\Desktop\Große Wassertests\mehr bilder\IV STI 12s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14" r="9393"/>
          <a:stretch>
            <a:fillRect/>
          </a:stretch>
        </p:blipFill>
        <p:spPr bwMode="auto">
          <a:xfrm>
            <a:off x="323528" y="4365104"/>
            <a:ext cx="3888358" cy="208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89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76672" y="5091261"/>
            <a:ext cx="7990656" cy="1362075"/>
          </a:xfrm>
        </p:spPr>
        <p:txBody>
          <a:bodyPr/>
          <a:lstStyle/>
          <a:p>
            <a:r>
              <a:rPr lang="en-US" altLang="en-US" sz="3600" dirty="0"/>
              <a:t>In the </a:t>
            </a:r>
            <a:r>
              <a:rPr lang="en-US" altLang="en-US" sz="3600" dirty="0" smtClean="0"/>
              <a:t>meantime</a:t>
            </a:r>
            <a:r>
              <a:rPr lang="en-US" altLang="en-US" sz="3600" dirty="0"/>
              <a:t> </a:t>
            </a:r>
            <a:r>
              <a:rPr lang="en-US" altLang="en-US" sz="3600" dirty="0" smtClean="0"/>
              <a:t>at Infineon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653136"/>
            <a:ext cx="7772400" cy="1500187"/>
          </a:xfrm>
        </p:spPr>
        <p:txBody>
          <a:bodyPr/>
          <a:lstStyle/>
          <a:p>
            <a:endParaRPr lang="de-AT" i="1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1700" y="836712"/>
            <a:ext cx="5400600" cy="40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894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836613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Test </a:t>
            </a:r>
            <a:r>
              <a:rPr lang="en-US" altLang="en-US" sz="2800" dirty="0"/>
              <a:t>S</a:t>
            </a:r>
            <a:r>
              <a:rPr lang="en-US" altLang="en-US" sz="2800" dirty="0" smtClean="0"/>
              <a:t>etup at Infineon</a:t>
            </a:r>
            <a:endParaRPr lang="de-AT" altLang="en-US" sz="2800" dirty="0" smtClean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4313"/>
            <a:ext cx="5112568" cy="489701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2000" dirty="0" smtClean="0"/>
              <a:t>Infineon </a:t>
            </a:r>
            <a:r>
              <a:rPr lang="en-US" altLang="en-US" sz="2000" b="1" dirty="0" smtClean="0"/>
              <a:t>was setting up test equipment</a:t>
            </a:r>
            <a:r>
              <a:rPr lang="en-US" altLang="en-US" sz="2000" dirty="0" smtClean="0"/>
              <a:t> to mimic our electrical characterization</a:t>
            </a:r>
          </a:p>
          <a:p>
            <a:pPr eaLnBrk="1" hangingPunct="1">
              <a:defRPr/>
            </a:pPr>
            <a:r>
              <a:rPr lang="en-US" altLang="en-US" sz="2000" dirty="0" smtClean="0"/>
              <a:t>They use standardized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sz="2000" b="1" dirty="0" smtClean="0"/>
              <a:t>Automated </a:t>
            </a:r>
            <a:r>
              <a:rPr lang="en-US" altLang="en-US" sz="2000" b="1" dirty="0"/>
              <a:t>T</a:t>
            </a:r>
            <a:r>
              <a:rPr lang="en-US" altLang="en-US" sz="2000" b="1" dirty="0" smtClean="0"/>
              <a:t>est </a:t>
            </a:r>
            <a:r>
              <a:rPr lang="en-US" altLang="en-US" sz="2000" b="1" dirty="0"/>
              <a:t>E</a:t>
            </a:r>
            <a:r>
              <a:rPr lang="en-US" altLang="en-US" sz="2000" b="1" dirty="0" smtClean="0"/>
              <a:t>quipment </a:t>
            </a:r>
            <a:r>
              <a:rPr lang="en-US" altLang="en-US" sz="2000" dirty="0" smtClean="0"/>
              <a:t>(ATE) </a:t>
            </a:r>
          </a:p>
          <a:p>
            <a:pPr lvl="1" eaLnBrk="1" hangingPunct="1">
              <a:defRPr/>
            </a:pPr>
            <a:r>
              <a:rPr lang="en-US" altLang="en-US" sz="1600" dirty="0" smtClean="0"/>
              <a:t>tests </a:t>
            </a:r>
            <a:r>
              <a:rPr lang="en-US" altLang="en-US" sz="1600" dirty="0" err="1" smtClean="0"/>
              <a:t>undiced</a:t>
            </a:r>
            <a:r>
              <a:rPr lang="en-US" altLang="en-US" sz="1600" dirty="0" smtClean="0"/>
              <a:t> wafers only!</a:t>
            </a:r>
          </a:p>
          <a:p>
            <a:pPr eaLnBrk="1" hangingPunct="1">
              <a:defRPr/>
            </a:pPr>
            <a:r>
              <a:rPr lang="en-US" altLang="en-US" sz="2000" dirty="0" smtClean="0"/>
              <a:t>Today, they are able to measure the same </a:t>
            </a:r>
            <a:r>
              <a:rPr lang="en-US" altLang="en-US" sz="2000" b="1" dirty="0" smtClean="0"/>
              <a:t>per strip parameters </a:t>
            </a:r>
            <a:r>
              <a:rPr lang="en-US" altLang="en-US" sz="2000" dirty="0" smtClean="0"/>
              <a:t>as HEPHY (except for inter-strip parameters!)</a:t>
            </a:r>
          </a:p>
          <a:p>
            <a:pPr eaLnBrk="1" hangingPunct="1">
              <a:defRPr/>
            </a:pPr>
            <a:r>
              <a:rPr lang="en-US" altLang="en-US" sz="2000" dirty="0" smtClean="0"/>
              <a:t>Very </a:t>
            </a:r>
            <a:r>
              <a:rPr lang="en-US" altLang="en-US" sz="2000" b="1" dirty="0" smtClean="0"/>
              <a:t>good agreement of measured parameters </a:t>
            </a:r>
            <a:br>
              <a:rPr lang="en-US" altLang="en-US" sz="2000" b="1" dirty="0" smtClean="0"/>
            </a:br>
            <a:r>
              <a:rPr lang="en-US" altLang="en-US" sz="2000" dirty="0" smtClean="0"/>
              <a:t>(HEPHY also measured the STL sensor on the </a:t>
            </a:r>
            <a:r>
              <a:rPr lang="en-US" altLang="en-US" sz="2000" dirty="0" err="1" smtClean="0"/>
              <a:t>undiced</a:t>
            </a:r>
            <a:r>
              <a:rPr lang="en-US" altLang="en-US" sz="2000" dirty="0" smtClean="0"/>
              <a:t> wafer)</a:t>
            </a:r>
          </a:p>
          <a:p>
            <a:pPr marL="0" indent="0" eaLnBrk="1" hangingPunct="1">
              <a:buNone/>
              <a:defRPr/>
            </a:pPr>
            <a:r>
              <a:rPr lang="en-US" altLang="en-US" sz="2000" b="1" dirty="0" smtClean="0">
                <a:sym typeface="Wingdings" panose="05000000000000000000" pitchFamily="2" charset="2"/>
              </a:rPr>
              <a:t> </a:t>
            </a:r>
            <a:r>
              <a:rPr lang="en-US" altLang="en-US" sz="2000" b="1" dirty="0" smtClean="0"/>
              <a:t>No Area of bad strips </a:t>
            </a:r>
            <a:r>
              <a:rPr lang="en-US" altLang="en-US" sz="2000" dirty="0" smtClean="0"/>
              <a:t>for </a:t>
            </a:r>
            <a:r>
              <a:rPr lang="en-US" altLang="en-US" sz="2000" dirty="0" err="1" smtClean="0"/>
              <a:t>undiced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        wafers!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28184" y="1412776"/>
            <a:ext cx="2598420" cy="19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" name="Picture 2" descr="C:\Users\Axel\Desktop\CERN Präsentation Tracker Week Jan\Neue plots\vergleich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369041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4577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2765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836613"/>
            <a:ext cx="6574184" cy="576262"/>
          </a:xfrm>
        </p:spPr>
        <p:txBody>
          <a:bodyPr/>
          <a:lstStyle/>
          <a:p>
            <a:pPr algn="l" eaLnBrk="1" hangingPunct="1"/>
            <a:r>
              <a:rPr lang="de-AT" altLang="en-US" sz="2800" dirty="0" err="1" smtClean="0"/>
              <a:t>Dicing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tests</a:t>
            </a:r>
            <a:endParaRPr lang="de-AT" altLang="en-US" sz="2800" dirty="0" smtClean="0"/>
          </a:p>
        </p:txBody>
      </p:sp>
      <p:pic>
        <p:nvPicPr>
          <p:cNvPr id="27654" name="Picture 2" descr="C:\Users\Axel\Desktop\CERN Präsentation Tracker Week Jan\Fotos\ES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812317"/>
            <a:ext cx="936104" cy="81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369"/>
            <a:ext cx="5184576" cy="475297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200" dirty="0" smtClean="0"/>
              <a:t>Initially not much thought was put into dicing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Seemed trivial to us – but nothing is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Electrostatic charges generated during the dicing process can influence strip isolation</a:t>
            </a:r>
          </a:p>
          <a:p>
            <a:pPr lvl="1">
              <a:lnSpc>
                <a:spcPct val="120000"/>
              </a:lnSpc>
              <a:buFont typeface="Wingdings" charset="0"/>
              <a:buChar char="à"/>
            </a:pPr>
            <a:r>
              <a:rPr lang="en-US" sz="1800" b="1" dirty="0" smtClean="0">
                <a:sym typeface="Wingdings" panose="05000000000000000000" pitchFamily="2" charset="2"/>
              </a:rPr>
              <a:t>ESD topic </a:t>
            </a:r>
            <a:r>
              <a:rPr lang="en-US" sz="1800" dirty="0" smtClean="0">
                <a:sym typeface="Wingdings" panose="05000000000000000000" pitchFamily="2" charset="2"/>
              </a:rPr>
              <a:t>well known at Infineon and other vendors</a:t>
            </a:r>
          </a:p>
          <a:p>
            <a:pPr lvl="1">
              <a:lnSpc>
                <a:spcPct val="120000"/>
              </a:lnSpc>
              <a:buFont typeface="Wingdings" charset="0"/>
              <a:buChar char="à"/>
            </a:pPr>
            <a:r>
              <a:rPr lang="en-US" sz="1800" dirty="0" smtClean="0">
                <a:sym typeface="Wingdings" panose="05000000000000000000" pitchFamily="2" charset="2"/>
              </a:rPr>
              <a:t>Several ESD protection methods are available</a:t>
            </a:r>
          </a:p>
          <a:p>
            <a:pPr>
              <a:lnSpc>
                <a:spcPct val="120000"/>
              </a:lnSpc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sz="2200" dirty="0" smtClean="0">
                <a:sym typeface="Wingdings" panose="05000000000000000000" pitchFamily="2" charset="2"/>
              </a:rPr>
              <a:t>Possible way to reduce electrostatic charges  </a:t>
            </a:r>
            <a:r>
              <a:rPr lang="en-US" sz="2200" b="1" dirty="0" smtClean="0">
                <a:sym typeface="Wingdings" panose="05000000000000000000" pitchFamily="2" charset="2"/>
              </a:rPr>
              <a:t>CO</a:t>
            </a:r>
            <a:r>
              <a:rPr lang="en-US" sz="2200" b="1" baseline="-25000" dirty="0" smtClean="0">
                <a:sym typeface="Wingdings" panose="05000000000000000000" pitchFamily="2" charset="2"/>
              </a:rPr>
              <a:t>2</a:t>
            </a:r>
            <a:r>
              <a:rPr lang="en-US" sz="2200" b="1" dirty="0" smtClean="0">
                <a:sym typeface="Wingdings" panose="05000000000000000000" pitchFamily="2" charset="2"/>
              </a:rPr>
              <a:t>-bubbler</a:t>
            </a:r>
            <a:endParaRPr lang="en-US" sz="2200" b="1" dirty="0" smtClean="0"/>
          </a:p>
          <a:p>
            <a:pPr lvl="1">
              <a:lnSpc>
                <a:spcPct val="120000"/>
              </a:lnSpc>
              <a:tabLst>
                <a:tab pos="2776538" algn="l"/>
              </a:tabLst>
            </a:pPr>
            <a:r>
              <a:rPr lang="en-US" sz="2200" dirty="0" smtClean="0">
                <a:sym typeface="Wingdings" panose="05000000000000000000" pitchFamily="2" charset="2"/>
              </a:rPr>
              <a:t>CO</a:t>
            </a:r>
            <a:r>
              <a:rPr lang="en-US" sz="2200" baseline="-25000" dirty="0" smtClean="0">
                <a:sym typeface="Wingdings" panose="05000000000000000000" pitchFamily="2" charset="2"/>
              </a:rPr>
              <a:t>2</a:t>
            </a:r>
            <a:r>
              <a:rPr lang="en-US" sz="2200" dirty="0" smtClean="0">
                <a:sym typeface="Wingdings" panose="05000000000000000000" pitchFamily="2" charset="2"/>
              </a:rPr>
              <a:t> </a:t>
            </a:r>
            <a:r>
              <a:rPr lang="en-US" sz="2200" dirty="0" smtClean="0"/>
              <a:t>added to the dicing water in order to carbonize it</a:t>
            </a:r>
          </a:p>
          <a:p>
            <a:pPr lvl="1">
              <a:lnSpc>
                <a:spcPct val="120000"/>
              </a:lnSpc>
              <a:tabLst>
                <a:tab pos="2776538" algn="l"/>
              </a:tabLst>
            </a:pPr>
            <a:r>
              <a:rPr lang="en-US" sz="2200" dirty="0" smtClean="0"/>
              <a:t>Resistivity of the dicing water: </a:t>
            </a:r>
          </a:p>
          <a:p>
            <a:pPr marL="457200" lvl="1" indent="0">
              <a:lnSpc>
                <a:spcPct val="120000"/>
              </a:lnSpc>
              <a:buNone/>
              <a:tabLst>
                <a:tab pos="2776538" algn="l"/>
              </a:tabLst>
            </a:pPr>
            <a:r>
              <a:rPr lang="en-US" sz="2200" dirty="0" smtClean="0"/>
              <a:t>    17 </a:t>
            </a:r>
            <a:r>
              <a:rPr lang="en-US" sz="2200" dirty="0" err="1" smtClean="0"/>
              <a:t>MOhm</a:t>
            </a:r>
            <a:r>
              <a:rPr lang="en-US" sz="2200" dirty="0" smtClean="0"/>
              <a:t> cm </a:t>
            </a:r>
            <a:r>
              <a:rPr lang="en-US" sz="2200" dirty="0" smtClean="0">
                <a:sym typeface="Wingdings" panose="05000000000000000000" pitchFamily="2" charset="2"/>
              </a:rPr>
              <a:t> 0.5 </a:t>
            </a:r>
            <a:r>
              <a:rPr lang="en-US" sz="2200" dirty="0" err="1" smtClean="0">
                <a:sym typeface="Wingdings" panose="05000000000000000000" pitchFamily="2" charset="2"/>
              </a:rPr>
              <a:t>MOhm</a:t>
            </a:r>
            <a:r>
              <a:rPr lang="en-US" sz="2200" dirty="0" smtClean="0">
                <a:sym typeface="Wingdings" panose="05000000000000000000" pitchFamily="2" charset="2"/>
              </a:rPr>
              <a:t> cm</a:t>
            </a:r>
          </a:p>
          <a:p>
            <a:pPr>
              <a:lnSpc>
                <a:spcPct val="120000"/>
              </a:lnSpc>
              <a:tabLst>
                <a:tab pos="2776538" algn="l"/>
              </a:tabLst>
            </a:pPr>
            <a:r>
              <a:rPr lang="en-US" sz="2200" dirty="0" smtClean="0">
                <a:sym typeface="Wingdings" panose="05000000000000000000" pitchFamily="2" charset="2"/>
              </a:rPr>
              <a:t>Infineon diced some wafer with and without CO</a:t>
            </a:r>
            <a:r>
              <a:rPr lang="en-US" sz="2200" baseline="-25000" dirty="0" smtClean="0">
                <a:sym typeface="Wingdings" panose="05000000000000000000" pitchFamily="2" charset="2"/>
              </a:rPr>
              <a:t>2</a:t>
            </a:r>
            <a:r>
              <a:rPr lang="en-US" sz="2200" dirty="0" smtClean="0">
                <a:sym typeface="Wingdings" panose="05000000000000000000" pitchFamily="2" charset="2"/>
              </a:rPr>
              <a:t>-bubbler</a:t>
            </a:r>
          </a:p>
          <a:p>
            <a:pPr marL="0" indent="0">
              <a:lnSpc>
                <a:spcPct val="120000"/>
              </a:lnSpc>
              <a:buNone/>
              <a:tabLst>
                <a:tab pos="2776538" algn="l"/>
              </a:tabLst>
            </a:pPr>
            <a:r>
              <a:rPr lang="en-US" sz="2200" dirty="0" smtClean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12" name="Picture 2" descr="C:\Users\MasterWolfi\Desktop\HEPHY\Kurse Konferenzen usw\IPRD(Siena)\Vorlagen\STI1_Wafer-Cut-Istrip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15" r="10334" b="6904"/>
          <a:stretch/>
        </p:blipFill>
        <p:spPr bwMode="auto">
          <a:xfrm>
            <a:off x="5436096" y="1525172"/>
            <a:ext cx="3528392" cy="226386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0FFBE6-3F40-4135-A049-025473BCFB8D}" type="slidenum">
              <a:rPr lang="de-AT" altLang="en-US" smtClean="0"/>
              <a:pPr>
                <a:defRPr/>
              </a:pPr>
              <a:t>25</a:t>
            </a:fld>
            <a:endParaRPr lang="de-AT" altLang="en-US"/>
          </a:p>
        </p:txBody>
      </p:sp>
      <p:pic>
        <p:nvPicPr>
          <p:cNvPr id="13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45" t="10557" r="9102" b="696"/>
          <a:stretch/>
        </p:blipFill>
        <p:spPr>
          <a:xfrm>
            <a:off x="5406758" y="3801022"/>
            <a:ext cx="3563277" cy="274881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940152" y="3861048"/>
            <a:ext cx="3060848" cy="648072"/>
            <a:chOff x="5615608" y="3429000"/>
            <a:chExt cx="3060848" cy="648072"/>
          </a:xfrm>
        </p:grpSpPr>
        <p:sp>
          <p:nvSpPr>
            <p:cNvPr id="5" name="Rectangle 4"/>
            <p:cNvSpPr/>
            <p:nvPr/>
          </p:nvSpPr>
          <p:spPr>
            <a:xfrm>
              <a:off x="5615608" y="3429000"/>
              <a:ext cx="2988840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759624" y="3429000"/>
              <a:ext cx="2916832" cy="610824"/>
              <a:chOff x="2051720" y="3933056"/>
              <a:chExt cx="3384376" cy="610824"/>
            </a:xfrm>
          </p:grpSpPr>
          <p:sp>
            <p:nvSpPr>
              <p:cNvPr id="14" name="Ellipse 2"/>
              <p:cNvSpPr/>
              <p:nvPr/>
            </p:nvSpPr>
            <p:spPr>
              <a:xfrm>
                <a:off x="2051720" y="4042654"/>
                <a:ext cx="144017" cy="144016"/>
              </a:xfrm>
              <a:prstGeom prst="ellipse">
                <a:avLst/>
              </a:prstGeom>
              <a:solidFill>
                <a:srgbClr val="DD960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9"/>
              <p:cNvSpPr/>
              <p:nvPr/>
            </p:nvSpPr>
            <p:spPr>
              <a:xfrm>
                <a:off x="2051720" y="4313609"/>
                <a:ext cx="144017" cy="144016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6" name="Textfeld 3"/>
              <p:cNvSpPr txBox="1"/>
              <p:nvPr/>
            </p:nvSpPr>
            <p:spPr>
              <a:xfrm>
                <a:off x="2267744" y="3933056"/>
                <a:ext cx="3168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smtClean="0">
                    <a:solidFill>
                      <a:srgbClr val="0061A0"/>
                    </a:solidFill>
                  </a:rPr>
                  <a:t>Diced without CO</a:t>
                </a:r>
                <a:r>
                  <a:rPr lang="en-US" sz="1600" baseline="-25000" smtClean="0">
                    <a:solidFill>
                      <a:srgbClr val="0061A0"/>
                    </a:solidFill>
                  </a:rPr>
                  <a:t>2</a:t>
                </a:r>
                <a:r>
                  <a:rPr lang="en-US" sz="1600" smtClean="0">
                    <a:solidFill>
                      <a:srgbClr val="0061A0"/>
                    </a:solidFill>
                  </a:rPr>
                  <a:t> bubbler</a:t>
                </a:r>
                <a:endParaRPr lang="en-US" sz="1600">
                  <a:solidFill>
                    <a:srgbClr val="0061A0"/>
                  </a:solidFill>
                </a:endParaRPr>
              </a:p>
            </p:txBody>
          </p:sp>
          <p:sp>
            <p:nvSpPr>
              <p:cNvPr id="17" name="Textfeld 11"/>
              <p:cNvSpPr txBox="1"/>
              <p:nvPr/>
            </p:nvSpPr>
            <p:spPr>
              <a:xfrm>
                <a:off x="2267744" y="4205326"/>
                <a:ext cx="3168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smtClean="0">
                    <a:solidFill>
                      <a:srgbClr val="0061A0"/>
                    </a:solidFill>
                  </a:rPr>
                  <a:t>Diced with CO</a:t>
                </a:r>
                <a:r>
                  <a:rPr lang="en-US" sz="1600" baseline="-25000" smtClean="0">
                    <a:solidFill>
                      <a:srgbClr val="0061A0"/>
                    </a:solidFill>
                  </a:rPr>
                  <a:t>2</a:t>
                </a:r>
                <a:r>
                  <a:rPr lang="en-US" sz="1600" smtClean="0">
                    <a:solidFill>
                      <a:srgbClr val="0061A0"/>
                    </a:solidFill>
                  </a:rPr>
                  <a:t> bubbler</a:t>
                </a:r>
                <a:endParaRPr lang="en-US" sz="1600">
                  <a:solidFill>
                    <a:srgbClr val="0061A0"/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5940152" y="1268760"/>
            <a:ext cx="3060848" cy="648072"/>
            <a:chOff x="5615608" y="3429000"/>
            <a:chExt cx="3060848" cy="648072"/>
          </a:xfrm>
        </p:grpSpPr>
        <p:sp>
          <p:nvSpPr>
            <p:cNvPr id="22" name="Rectangle 21"/>
            <p:cNvSpPr/>
            <p:nvPr/>
          </p:nvSpPr>
          <p:spPr>
            <a:xfrm>
              <a:off x="5615608" y="3429000"/>
              <a:ext cx="2988840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5759624" y="3429000"/>
              <a:ext cx="2916832" cy="610824"/>
              <a:chOff x="2051720" y="3933056"/>
              <a:chExt cx="3384376" cy="610824"/>
            </a:xfrm>
          </p:grpSpPr>
          <p:sp>
            <p:nvSpPr>
              <p:cNvPr id="24" name="Ellipse 2"/>
              <p:cNvSpPr/>
              <p:nvPr/>
            </p:nvSpPr>
            <p:spPr>
              <a:xfrm>
                <a:off x="2051720" y="4299446"/>
                <a:ext cx="144017" cy="144016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Ellipse 9"/>
              <p:cNvSpPr/>
              <p:nvPr/>
            </p:nvSpPr>
            <p:spPr>
              <a:xfrm>
                <a:off x="2051720" y="4036814"/>
                <a:ext cx="144017" cy="14401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Textfeld 3"/>
              <p:cNvSpPr txBox="1"/>
              <p:nvPr/>
            </p:nvSpPr>
            <p:spPr>
              <a:xfrm>
                <a:off x="2267744" y="3933056"/>
                <a:ext cx="3168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smtClean="0">
                    <a:solidFill>
                      <a:srgbClr val="0061A0"/>
                    </a:solidFill>
                  </a:rPr>
                  <a:t>Measurement on bare wafer</a:t>
                </a:r>
                <a:endParaRPr lang="en-US" sz="1600">
                  <a:solidFill>
                    <a:srgbClr val="0061A0"/>
                  </a:solidFill>
                </a:endParaRPr>
              </a:p>
            </p:txBody>
          </p:sp>
          <p:sp>
            <p:nvSpPr>
              <p:cNvPr id="27" name="Textfeld 11"/>
              <p:cNvSpPr txBox="1"/>
              <p:nvPr/>
            </p:nvSpPr>
            <p:spPr>
              <a:xfrm>
                <a:off x="2267744" y="4205326"/>
                <a:ext cx="31683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smtClean="0">
                    <a:solidFill>
                      <a:srgbClr val="0061A0"/>
                    </a:solidFill>
                  </a:rPr>
                  <a:t>Measurement after dicing</a:t>
                </a:r>
                <a:endParaRPr lang="en-US" sz="1600">
                  <a:solidFill>
                    <a:srgbClr val="0061A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172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DF9DCC-5D3E-4F11-B0E8-C15D634CFE62}" type="slidenum">
              <a:rPr lang="de-AT" altLang="de-DE" sz="140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de-AT" altLang="de-DE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 (HEPHY Vienna)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17 February 2015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864096"/>
          </a:xfrm>
        </p:spPr>
        <p:txBody>
          <a:bodyPr/>
          <a:lstStyle/>
          <a:p>
            <a:pPr eaLnBrk="1" hangingPunct="1"/>
            <a:r>
              <a:rPr lang="en-US" altLang="de-DE" sz="2800" dirty="0" smtClean="0"/>
              <a:t>Batch 3/4: different passivation layer thicknesses/materials</a:t>
            </a:r>
            <a:endParaRPr lang="de-AT" altLang="de-DE" sz="2800" dirty="0" smtClean="0"/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467543" y="1916833"/>
            <a:ext cx="4536505" cy="4047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One assumption was that the passivation layer is more sensitive to static charges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Comparison of 4 sensors with the same specifications expect for the passivation layer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No significant changes among the different sensors can be observed 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Defective area for sensor 11 is untypical (no low </a:t>
            </a:r>
            <a:r>
              <a:rPr lang="en-US" altLang="en-US" sz="2200" dirty="0" err="1" smtClean="0">
                <a:solidFill>
                  <a:srgbClr val="0061A0"/>
                </a:solidFill>
              </a:rPr>
              <a:t>R</a:t>
            </a:r>
            <a:r>
              <a:rPr lang="en-US" altLang="en-US" sz="2200" baseline="-25000" dirty="0" err="1" smtClean="0">
                <a:solidFill>
                  <a:srgbClr val="0061A0"/>
                </a:solidFill>
              </a:rPr>
              <a:t>int</a:t>
            </a:r>
            <a:r>
              <a:rPr lang="en-US" altLang="en-US" sz="2200" dirty="0" smtClean="0">
                <a:solidFill>
                  <a:srgbClr val="0061A0"/>
                </a:solidFill>
              </a:rPr>
              <a:t> observed)</a:t>
            </a:r>
          </a:p>
        </p:txBody>
      </p:sp>
      <p:sp>
        <p:nvSpPr>
          <p:cNvPr id="18" name="Ellipse 17"/>
          <p:cNvSpPr/>
          <p:nvPr/>
        </p:nvSpPr>
        <p:spPr>
          <a:xfrm>
            <a:off x="7092280" y="5271879"/>
            <a:ext cx="144016" cy="144016"/>
          </a:xfrm>
          <a:prstGeom prst="ellipse">
            <a:avLst/>
          </a:prstGeom>
          <a:solidFill>
            <a:srgbClr val="DD96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7092280" y="5579821"/>
            <a:ext cx="144016" cy="14401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7308304" y="5157192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61A0"/>
                </a:solidFill>
              </a:rPr>
              <a:t>Passivation</a:t>
            </a:r>
            <a:r>
              <a:rPr lang="de-DE" sz="1600" dirty="0" smtClean="0">
                <a:solidFill>
                  <a:srgbClr val="0061A0"/>
                </a:solidFill>
              </a:rPr>
              <a:t> 1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308304" y="5429462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61A0"/>
                </a:solidFill>
              </a:rPr>
              <a:t>Passivation</a:t>
            </a:r>
            <a:r>
              <a:rPr lang="de-DE" sz="1600" dirty="0" smtClean="0">
                <a:solidFill>
                  <a:srgbClr val="0061A0"/>
                </a:solidFill>
              </a:rPr>
              <a:t> 2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308304" y="5717494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61A0"/>
                </a:solidFill>
              </a:rPr>
              <a:t>Passivation</a:t>
            </a:r>
            <a:r>
              <a:rPr lang="de-DE" sz="1600" dirty="0" smtClean="0">
                <a:solidFill>
                  <a:srgbClr val="0061A0"/>
                </a:solidFill>
              </a:rPr>
              <a:t> </a:t>
            </a:r>
            <a:r>
              <a:rPr lang="de-DE" sz="1600" dirty="0">
                <a:solidFill>
                  <a:srgbClr val="0061A0"/>
                </a:solidFill>
              </a:rPr>
              <a:t>3</a:t>
            </a:r>
          </a:p>
        </p:txBody>
      </p:sp>
      <p:sp>
        <p:nvSpPr>
          <p:cNvPr id="23" name="Ellipse 22"/>
          <p:cNvSpPr/>
          <p:nvPr/>
        </p:nvSpPr>
        <p:spPr>
          <a:xfrm>
            <a:off x="7092280" y="584002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" t="10557" r="9102"/>
          <a:stretch/>
        </p:blipFill>
        <p:spPr>
          <a:xfrm>
            <a:off x="5163481" y="2139892"/>
            <a:ext cx="3728999" cy="281869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731836" y="1770489"/>
            <a:ext cx="3160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Sawed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CO</a:t>
            </a:r>
            <a:r>
              <a:rPr lang="de-DE" sz="1400" baseline="-25000" dirty="0" smtClean="0"/>
              <a:t>2</a:t>
            </a:r>
            <a:r>
              <a:rPr lang="de-DE" sz="1400" dirty="0" smtClean="0"/>
              <a:t> </a:t>
            </a:r>
            <a:r>
              <a:rPr lang="de-DE" sz="1400" dirty="0" err="1" smtClean="0"/>
              <a:t>bubbler</a:t>
            </a:r>
            <a:r>
              <a:rPr lang="de-DE" sz="1400" dirty="0" smtClean="0"/>
              <a:t>, </a:t>
            </a:r>
            <a:r>
              <a:rPr lang="de-DE" sz="1400" dirty="0" err="1" smtClean="0"/>
              <a:t>new</a:t>
            </a:r>
            <a:r>
              <a:rPr lang="de-DE" sz="1400" dirty="0" smtClean="0"/>
              <a:t> </a:t>
            </a:r>
            <a:r>
              <a:rPr lang="de-DE" sz="1400" dirty="0" err="1" smtClean="0"/>
              <a:t>masks</a:t>
            </a:r>
            <a:endParaRPr lang="de-DE" sz="1400" dirty="0"/>
          </a:p>
        </p:txBody>
      </p:sp>
      <p:sp>
        <p:nvSpPr>
          <p:cNvPr id="16" name="Ellipse 15"/>
          <p:cNvSpPr/>
          <p:nvPr/>
        </p:nvSpPr>
        <p:spPr>
          <a:xfrm>
            <a:off x="7092280" y="5833093"/>
            <a:ext cx="144016" cy="144016"/>
          </a:xfrm>
          <a:prstGeom prst="ellipse">
            <a:avLst/>
          </a:prstGeom>
          <a:solidFill>
            <a:srgbClr val="FF4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7308304" y="5970766"/>
            <a:ext cx="1835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61A0"/>
                </a:solidFill>
              </a:rPr>
              <a:t>Passivation</a:t>
            </a:r>
            <a:r>
              <a:rPr lang="de-DE" sz="1600" dirty="0" smtClean="0">
                <a:solidFill>
                  <a:srgbClr val="0061A0"/>
                </a:solidFill>
              </a:rPr>
              <a:t> 4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7092280" y="6093296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664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DF9DCC-5D3E-4F11-B0E8-C15D634CFE62}" type="slidenum">
              <a:rPr lang="de-AT" altLang="de-DE" sz="1400"/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de-AT" altLang="de-DE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 (HEPHY Vienna)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17 February 2015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de-DE" sz="2800" dirty="0" smtClean="0"/>
              <a:t>Beam Test at SPS in Nov 2014</a:t>
            </a:r>
            <a:endParaRPr lang="de-AT" altLang="de-DE" sz="2800" dirty="0" smtClean="0"/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157483" y="1534428"/>
            <a:ext cx="5062589" cy="407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After electrical measurements, STS sensors of wafers 5, 6, 7 and 11 were assembled in modules for beam tests at the SPS (North Area H6B)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Sensors were read out with APV25 Chips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Only the STS sensor of wafer 11 shows a narrow defective area on the far left (reminder)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DUT’s were placed into the EUDET Telescope Setup: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Primary use: </a:t>
            </a:r>
            <a:r>
              <a:rPr lang="en-US" altLang="en-US" dirty="0">
                <a:solidFill>
                  <a:srgbClr val="0061A0"/>
                </a:solidFill>
              </a:rPr>
              <a:t>T</a:t>
            </a:r>
            <a:r>
              <a:rPr lang="en-US" altLang="en-US" dirty="0" smtClean="0">
                <a:solidFill>
                  <a:srgbClr val="0061A0"/>
                </a:solidFill>
              </a:rPr>
              <a:t>rigger information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Secondary use: </a:t>
            </a:r>
            <a:r>
              <a:rPr lang="en-US" altLang="en-US" dirty="0">
                <a:solidFill>
                  <a:srgbClr val="0061A0"/>
                </a:solidFill>
              </a:rPr>
              <a:t>T</a:t>
            </a:r>
            <a:r>
              <a:rPr lang="en-US" altLang="en-US" dirty="0" smtClean="0">
                <a:solidFill>
                  <a:srgbClr val="0061A0"/>
                </a:solidFill>
              </a:rPr>
              <a:t>racking (to be prepared)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615008"/>
            <a:ext cx="3261048" cy="2174032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48598" y="3789238"/>
            <a:ext cx="3299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Infineon DUT’s – 4 modules parallel to telescope planes</a:t>
            </a:r>
            <a:endParaRPr lang="en-US" sz="1400" dirty="0"/>
          </a:p>
        </p:txBody>
      </p:sp>
      <p:pic>
        <p:nvPicPr>
          <p:cNvPr id="11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" t="2750" r="8414"/>
          <a:stretch/>
        </p:blipFill>
        <p:spPr>
          <a:xfrm>
            <a:off x="5724126" y="4365104"/>
            <a:ext cx="3024338" cy="2196967"/>
          </a:xfrm>
          <a:prstGeom prst="rect">
            <a:avLst/>
          </a:prstGeom>
        </p:spPr>
      </p:pic>
      <p:sp>
        <p:nvSpPr>
          <p:cNvPr id="12" name="Ellipse 26"/>
          <p:cNvSpPr/>
          <p:nvPr/>
        </p:nvSpPr>
        <p:spPr>
          <a:xfrm>
            <a:off x="7596336" y="4765198"/>
            <a:ext cx="144016" cy="144016"/>
          </a:xfrm>
          <a:prstGeom prst="ellipse">
            <a:avLst/>
          </a:prstGeom>
          <a:solidFill>
            <a:srgbClr val="006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27"/>
          <p:cNvSpPr/>
          <p:nvPr/>
        </p:nvSpPr>
        <p:spPr>
          <a:xfrm>
            <a:off x="7596336" y="4966875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28"/>
          <p:cNvSpPr/>
          <p:nvPr/>
        </p:nvSpPr>
        <p:spPr>
          <a:xfrm>
            <a:off x="7596336" y="5194511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29"/>
          <p:cNvSpPr txBox="1"/>
          <p:nvPr/>
        </p:nvSpPr>
        <p:spPr>
          <a:xfrm>
            <a:off x="7740352" y="4653136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CW 1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18" name="Textfeld 30"/>
          <p:cNvSpPr txBox="1"/>
          <p:nvPr/>
        </p:nvSpPr>
        <p:spPr>
          <a:xfrm>
            <a:off x="7740352" y="4884715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CW 2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19" name="Textfeld 31"/>
          <p:cNvSpPr txBox="1"/>
          <p:nvPr/>
        </p:nvSpPr>
        <p:spPr>
          <a:xfrm>
            <a:off x="7740352" y="50981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CW ≥ 3</a:t>
            </a:r>
            <a:endParaRPr lang="de-DE" sz="1600" dirty="0">
              <a:solidFill>
                <a:srgbClr val="0061A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661248"/>
            <a:ext cx="2193106" cy="67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9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DF9DCC-5D3E-4F11-B0E8-C15D634CFE62}" type="slidenum">
              <a:rPr lang="de-AT" altLang="de-DE" sz="1400"/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de-AT" altLang="de-DE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 (HEPHY Vienna)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17 February 2015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908720"/>
            <a:ext cx="8229600" cy="576262"/>
          </a:xfrm>
        </p:spPr>
        <p:txBody>
          <a:bodyPr/>
          <a:lstStyle/>
          <a:p>
            <a:pPr algn="l" eaLnBrk="1" hangingPunct="1"/>
            <a:r>
              <a:rPr lang="en-US" altLang="de-DE" sz="2800" dirty="0"/>
              <a:t>Beam Test at SPS in Nov </a:t>
            </a:r>
            <a:r>
              <a:rPr lang="en-US" altLang="de-DE" sz="2800" dirty="0" smtClean="0"/>
              <a:t>2014 (</a:t>
            </a:r>
            <a:r>
              <a:rPr lang="en-US" altLang="de-DE" sz="2800" dirty="0" err="1" smtClean="0"/>
              <a:t>cntd</a:t>
            </a:r>
            <a:r>
              <a:rPr lang="en-US" altLang="de-DE" sz="2800" dirty="0" smtClean="0"/>
              <a:t>.)</a:t>
            </a:r>
            <a:endParaRPr lang="de-AT" altLang="de-DE" sz="2800" dirty="0" smtClean="0"/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323528" y="1556792"/>
            <a:ext cx="504056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61A0"/>
                </a:solidFill>
              </a:rPr>
              <a:t>Beam spot is fairly small due to small overlap of trigger PM’s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61A0"/>
                </a:solidFill>
              </a:rPr>
              <a:t>Beam profiles look reasonable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61A0"/>
                </a:solidFill>
              </a:rPr>
              <a:t>Sensor 11 shows small irregularities for strip numbers 0-10 (more events with CW2 and less for CW1) </a:t>
            </a:r>
            <a:r>
              <a:rPr lang="en-US" altLang="en-US" sz="2000" dirty="0" smtClean="0">
                <a:solidFill>
                  <a:srgbClr val="0061A0"/>
                </a:solidFill>
                <a:sym typeface="Wingdings" panose="05000000000000000000" pitchFamily="2" charset="2"/>
              </a:rPr>
              <a:t> correlated to electrical characterization</a:t>
            </a:r>
            <a:endParaRPr lang="en-US" altLang="en-US" sz="2000" dirty="0" smtClean="0">
              <a:solidFill>
                <a:srgbClr val="0061A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8" t="2750" r="8415" b="4326"/>
          <a:stretch/>
        </p:blipFill>
        <p:spPr>
          <a:xfrm>
            <a:off x="5580112" y="1700808"/>
            <a:ext cx="1742838" cy="122413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7" t="2750" r="9482" b="4326"/>
          <a:stretch/>
        </p:blipFill>
        <p:spPr>
          <a:xfrm>
            <a:off x="7308304" y="1700808"/>
            <a:ext cx="1747227" cy="124200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8" t="2750" r="8415" b="4326"/>
          <a:stretch/>
        </p:blipFill>
        <p:spPr>
          <a:xfrm>
            <a:off x="5580112" y="3140969"/>
            <a:ext cx="1799619" cy="126401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5" t="4722" r="8904" b="5503"/>
          <a:stretch/>
        </p:blipFill>
        <p:spPr>
          <a:xfrm>
            <a:off x="7341741" y="3182059"/>
            <a:ext cx="1722681" cy="1183046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>
            <a:off x="7812360" y="1448722"/>
            <a:ext cx="144016" cy="1440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7812360" y="970757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7812360" y="1208380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7956376" y="134076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All CW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956376" y="870677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CW 1</a:t>
            </a:r>
            <a:endParaRPr lang="de-DE" sz="1600" dirty="0">
              <a:solidFill>
                <a:srgbClr val="0061A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956376" y="1102256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61A0"/>
                </a:solidFill>
              </a:rPr>
              <a:t>CW 2</a:t>
            </a:r>
            <a:endParaRPr lang="de-DE" sz="1600" dirty="0">
              <a:solidFill>
                <a:srgbClr val="0061A0"/>
              </a:solidFill>
            </a:endParaRPr>
          </a:p>
        </p:txBody>
      </p:sp>
      <p:pic>
        <p:nvPicPr>
          <p:cNvPr id="20" name="Grafik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1" t="4549" r="9481" b="3035"/>
          <a:stretch/>
        </p:blipFill>
        <p:spPr>
          <a:xfrm>
            <a:off x="4211960" y="4653136"/>
            <a:ext cx="2247191" cy="1631888"/>
          </a:xfrm>
          <a:prstGeom prst="rect">
            <a:avLst/>
          </a:prstGeom>
        </p:spPr>
      </p:pic>
      <p:pic>
        <p:nvPicPr>
          <p:cNvPr id="21" name="Grafik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6" r="8415"/>
          <a:stretch/>
        </p:blipFill>
        <p:spPr>
          <a:xfrm>
            <a:off x="6804248" y="4725144"/>
            <a:ext cx="2264466" cy="1584176"/>
          </a:xfrm>
          <a:prstGeom prst="rect">
            <a:avLst/>
          </a:prstGeom>
        </p:spPr>
      </p:pic>
      <p:sp>
        <p:nvSpPr>
          <p:cNvPr id="22" name="Textfeld 11"/>
          <p:cNvSpPr txBox="1"/>
          <p:nvPr/>
        </p:nvSpPr>
        <p:spPr>
          <a:xfrm>
            <a:off x="7236296" y="5085184"/>
            <a:ext cx="16561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η</a:t>
            </a:r>
            <a:r>
              <a:rPr lang="en-US" sz="1600" dirty="0"/>
              <a:t> distr. of </a:t>
            </a:r>
            <a:r>
              <a:rPr lang="en-US" sz="1600" dirty="0" smtClean="0"/>
              <a:t>strips </a:t>
            </a:r>
            <a:r>
              <a:rPr lang="de-AT" sz="1600" dirty="0" smtClean="0"/>
              <a:t>1 </a:t>
            </a:r>
            <a:r>
              <a:rPr lang="de-AT" sz="1600" dirty="0" err="1" smtClean="0"/>
              <a:t>to</a:t>
            </a:r>
            <a:r>
              <a:rPr lang="de-AT" sz="1600" dirty="0" smtClean="0"/>
              <a:t> 10</a:t>
            </a:r>
            <a:endParaRPr lang="en-GB" sz="1600" dirty="0"/>
          </a:p>
        </p:txBody>
      </p:sp>
      <p:sp>
        <p:nvSpPr>
          <p:cNvPr id="26" name="Textfeld 3"/>
          <p:cNvSpPr txBox="1">
            <a:spLocks noChangeArrowheads="1"/>
          </p:cNvSpPr>
          <p:nvPr/>
        </p:nvSpPr>
        <p:spPr bwMode="auto">
          <a:xfrm>
            <a:off x="323528" y="4077072"/>
            <a:ext cx="3384376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61A0"/>
                </a:solidFill>
              </a:rPr>
              <a:t>Detailed look to eta distribution does not show charge-up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rgbClr val="0061A0"/>
                </a:solidFill>
              </a:rPr>
              <a:t>Not even in small region of strip 1-10</a:t>
            </a:r>
          </a:p>
        </p:txBody>
      </p:sp>
      <p:sp>
        <p:nvSpPr>
          <p:cNvPr id="30" name="Textfeld 11"/>
          <p:cNvSpPr txBox="1"/>
          <p:nvPr/>
        </p:nvSpPr>
        <p:spPr>
          <a:xfrm>
            <a:off x="4860032" y="5013176"/>
            <a:ext cx="14401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η</a:t>
            </a:r>
            <a:r>
              <a:rPr lang="en-US" sz="1600" dirty="0" smtClean="0"/>
              <a:t> distr. of all</a:t>
            </a:r>
          </a:p>
          <a:p>
            <a:r>
              <a:rPr lang="en-US" sz="1600" dirty="0" smtClean="0"/>
              <a:t>sensors</a:t>
            </a:r>
            <a:endParaRPr lang="en-GB" sz="1600" dirty="0"/>
          </a:p>
        </p:txBody>
      </p:sp>
      <p:sp>
        <p:nvSpPr>
          <p:cNvPr id="6" name="Oval 5"/>
          <p:cNvSpPr/>
          <p:nvPr/>
        </p:nvSpPr>
        <p:spPr>
          <a:xfrm>
            <a:off x="7380312" y="3140968"/>
            <a:ext cx="432048" cy="129614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68344" y="4437112"/>
            <a:ext cx="216024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39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99592" y="5301208"/>
            <a:ext cx="7556376" cy="1218059"/>
          </a:xfrm>
        </p:spPr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9" name="Picture 2" descr="C:\Users\bergi\Desktop\waf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1412776"/>
            <a:ext cx="7341560" cy="367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5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762872" cy="1944241"/>
          </a:xfrm>
        </p:spPr>
        <p:txBody>
          <a:bodyPr/>
          <a:lstStyle/>
          <a:p>
            <a:r>
              <a:rPr lang="en-US" dirty="0" smtClean="0"/>
              <a:t>Silicon detectors are an impressive success in HEP experiments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grpSp>
        <p:nvGrpSpPr>
          <p:cNvPr id="8" name="Group 7"/>
          <p:cNvGrpSpPr/>
          <p:nvPr/>
        </p:nvGrpSpPr>
        <p:grpSpPr>
          <a:xfrm>
            <a:off x="251520" y="3140968"/>
            <a:ext cx="4536504" cy="1440160"/>
            <a:chOff x="2587319" y="1297978"/>
            <a:chExt cx="6593193" cy="1863230"/>
          </a:xfrm>
        </p:grpSpPr>
        <p:pic>
          <p:nvPicPr>
            <p:cNvPr id="9" name="Picture 6" descr="Picture 1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87319" y="1484784"/>
              <a:ext cx="6593193" cy="1676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 descr="Picture 1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65206" y="1297978"/>
              <a:ext cx="5219162" cy="294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6" descr="na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696" y="4293096"/>
            <a:ext cx="3030488" cy="2060827"/>
          </a:xfrm>
        </p:spPr>
      </p:pic>
      <p:pic>
        <p:nvPicPr>
          <p:cNvPr id="12" name="Content Placeholder 6" descr="bul-pho-2008-00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87"/>
          <a:stretch/>
        </p:blipFill>
        <p:spPr bwMode="auto">
          <a:xfrm>
            <a:off x="5436096" y="3717032"/>
            <a:ext cx="335337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3" name="Content Placeholder 8" descr="9802015_03-A4-at-144-dpi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2832612" cy="219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4" name="Titel 6"/>
          <p:cNvSpPr txBox="1">
            <a:spLocks/>
          </p:cNvSpPr>
          <p:nvPr/>
        </p:nvSpPr>
        <p:spPr bwMode="auto">
          <a:xfrm>
            <a:off x="1835696" y="5949280"/>
            <a:ext cx="3024336" cy="394065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400" dirty="0" smtClean="0">
                <a:solidFill>
                  <a:schemeClr val="bg1"/>
                </a:solidFill>
              </a:rPr>
              <a:t>NA11 - 1980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Titel 6"/>
          <p:cNvSpPr txBox="1">
            <a:spLocks/>
          </p:cNvSpPr>
          <p:nvPr/>
        </p:nvSpPr>
        <p:spPr bwMode="auto">
          <a:xfrm>
            <a:off x="5796136" y="1484784"/>
            <a:ext cx="2808312" cy="36003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400" b="0" dirty="0" smtClean="0">
                <a:solidFill>
                  <a:schemeClr val="bg1"/>
                </a:solidFill>
              </a:rPr>
              <a:t>DELPHI </a:t>
            </a:r>
            <a:r>
              <a:rPr lang="en-GB" sz="1400" b="0" dirty="0" err="1" smtClean="0">
                <a:solidFill>
                  <a:schemeClr val="bg1"/>
                </a:solidFill>
              </a:rPr>
              <a:t>micro</a:t>
            </a:r>
            <a:r>
              <a:rPr lang="en-GB" sz="1400" dirty="0" err="1" smtClean="0">
                <a:solidFill>
                  <a:schemeClr val="bg1"/>
                </a:solidFill>
              </a:rPr>
              <a:t>vertex</a:t>
            </a:r>
            <a:r>
              <a:rPr lang="en-GB" sz="1400" b="0" dirty="0" smtClean="0">
                <a:solidFill>
                  <a:schemeClr val="bg1"/>
                </a:solidFill>
              </a:rPr>
              <a:t> - 1990</a:t>
            </a:r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16" name="Titel 6"/>
          <p:cNvSpPr txBox="1">
            <a:spLocks/>
          </p:cNvSpPr>
          <p:nvPr/>
        </p:nvSpPr>
        <p:spPr bwMode="auto">
          <a:xfrm>
            <a:off x="5436096" y="3717032"/>
            <a:ext cx="2808312" cy="36003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400" b="0" dirty="0" smtClean="0">
                <a:solidFill>
                  <a:schemeClr val="bg1"/>
                </a:solidFill>
              </a:rPr>
              <a:t>DELPHI vs. CMS </a:t>
            </a:r>
            <a:r>
              <a:rPr lang="en-GB" sz="1400" dirty="0" smtClean="0">
                <a:solidFill>
                  <a:schemeClr val="bg1"/>
                </a:solidFill>
              </a:rPr>
              <a:t>Tracker - 2006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0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30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980728"/>
            <a:ext cx="7414576" cy="55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5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Plan for Phase II upgrade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158420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During LHC long shutdown 3 (2022-2024): CMS will install a completely new silicon tracker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 current layout is based on 6” sensors only comprising of two module types: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31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1535048" y="42657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683568" y="3414266"/>
            <a:ext cx="7734435" cy="3039070"/>
            <a:chOff x="0" y="798538"/>
            <a:chExt cx="7734435" cy="303907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798538"/>
              <a:ext cx="7734435" cy="303907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509293" y="2477821"/>
              <a:ext cx="1698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</a:rPr>
                <a:t>PS MODULES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09293" y="1713169"/>
              <a:ext cx="1685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2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/>
                  </a:solidFill>
                  <a:effectLst/>
                  <a:uLnTx/>
                  <a:uFillTx/>
                </a:rPr>
                <a:t>S MODULES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83568" y="3541963"/>
            <a:ext cx="7775966" cy="3055389"/>
            <a:chOff x="-15304" y="4079236"/>
            <a:chExt cx="7775966" cy="3055389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5304" y="4079236"/>
              <a:ext cx="7775966" cy="3055389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2509293" y="5575782"/>
              <a:ext cx="1698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</a:rPr>
                <a:t>PS MODULES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684644" y="4428587"/>
              <a:ext cx="11593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504D">
                      <a:lumMod val="75000"/>
                    </a:srgbClr>
                  </a:solidFill>
                  <a:effectLst/>
                  <a:uLnTx/>
                  <a:uFillTx/>
                </a:rPr>
                <a:t>2S_Long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84644" y="4902561"/>
              <a:ext cx="1198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</a:rPr>
                <a:t>2S_Short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7544" y="3140968"/>
            <a:ext cx="4893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Layout with larger sensors from 8 inch wafers: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Wafer layout when CMS is going to 8”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51520" y="2276450"/>
            <a:ext cx="3312368" cy="4176886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PS Module: </a:t>
            </a:r>
          </a:p>
          <a:p>
            <a:pPr lvl="1"/>
            <a:r>
              <a:rPr lang="en-US" sz="2000" dirty="0" smtClean="0"/>
              <a:t>Module size stays the same</a:t>
            </a:r>
          </a:p>
          <a:p>
            <a:pPr lvl="1"/>
            <a:r>
              <a:rPr lang="en-US" sz="2000" dirty="0" smtClean="0"/>
              <a:t>three sensors instead of two on one wafer</a:t>
            </a:r>
          </a:p>
          <a:p>
            <a:r>
              <a:rPr lang="en-US" sz="2400" dirty="0" smtClean="0"/>
              <a:t>2S Module: </a:t>
            </a:r>
          </a:p>
          <a:p>
            <a:pPr lvl="1"/>
            <a:r>
              <a:rPr lang="en-US" sz="2000" dirty="0" smtClean="0"/>
              <a:t>Fork single 2S concept into two: 2S</a:t>
            </a:r>
            <a:r>
              <a:rPr lang="en-US" sz="2000" baseline="-25000" dirty="0" smtClean="0"/>
              <a:t>long</a:t>
            </a:r>
            <a:r>
              <a:rPr lang="en-US" sz="2000" dirty="0" smtClean="0"/>
              <a:t> and 2S</a:t>
            </a:r>
            <a:r>
              <a:rPr lang="en-US" sz="2000" baseline="-25000" dirty="0" smtClean="0"/>
              <a:t>short</a:t>
            </a:r>
            <a:br>
              <a:rPr lang="en-US" sz="2000" baseline="-25000" dirty="0" smtClean="0"/>
            </a:br>
            <a:endParaRPr lang="en-US" sz="2000" baseline="-25000" dirty="0" smtClean="0"/>
          </a:p>
          <a:p>
            <a:r>
              <a:rPr lang="en-US" sz="2400" dirty="0" smtClean="0"/>
              <a:t>Could be a significant cost saving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302" y="3509828"/>
            <a:ext cx="1008385" cy="100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582" y="4240478"/>
            <a:ext cx="916714" cy="91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6162" y="5139155"/>
            <a:ext cx="1288326" cy="128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6162" y="3429000"/>
            <a:ext cx="1288326" cy="128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184" y="4664923"/>
            <a:ext cx="1417159" cy="141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14" name="Curved Connector 13"/>
          <p:cNvCxnSpPr/>
          <p:nvPr/>
        </p:nvCxnSpPr>
        <p:spPr>
          <a:xfrm>
            <a:off x="5105773" y="4013256"/>
            <a:ext cx="290513" cy="1212771"/>
          </a:xfrm>
          <a:prstGeom prst="curvedConnector3">
            <a:avLst>
              <a:gd name="adj1" fmla="val 21272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45882" y="4198375"/>
            <a:ext cx="342863" cy="2229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245882" y="5062471"/>
            <a:ext cx="342863" cy="376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988840"/>
            <a:ext cx="2095444" cy="13660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03397" y="2494627"/>
            <a:ext cx="1152946" cy="23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PS module</a:t>
            </a:r>
            <a:endParaRPr lang="en-US" sz="1400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6356453" y="2007065"/>
            <a:ext cx="2608035" cy="1421935"/>
            <a:chOff x="4100664" y="1250449"/>
            <a:chExt cx="2608035" cy="156412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00664" y="1250449"/>
              <a:ext cx="2608035" cy="1564128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659452" y="1747262"/>
              <a:ext cx="1152946" cy="210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2S module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4014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2015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824536" cy="48245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Infineon </a:t>
            </a:r>
            <a:r>
              <a:rPr lang="en-US" b="1" dirty="0" smtClean="0"/>
              <a:t>developed a process </a:t>
            </a:r>
            <a:r>
              <a:rPr lang="en-US" dirty="0" smtClean="0"/>
              <a:t>for thin (200-300µm) 6” and 8” wafers in 2014 after we started already some discussions in 2013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Both ATLAS and CMS will go for p-type substrate because of radiation hardness reasons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CMS will have a </a:t>
            </a:r>
            <a:r>
              <a:rPr lang="en-US" b="1" dirty="0" smtClean="0"/>
              <a:t>test production </a:t>
            </a:r>
            <a:r>
              <a:rPr lang="en-US" dirty="0" smtClean="0"/>
              <a:t>on both wafer diameters in 2015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We are currently finishing the layout, tape-out in two weeks from now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Wafer to be ready in summer 2015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33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325" y="4577528"/>
            <a:ext cx="1712557" cy="1663385"/>
          </a:xfrm>
          <a:prstGeom prst="rect">
            <a:avLst/>
          </a:prstGeom>
        </p:spPr>
      </p:pic>
      <p:pic>
        <p:nvPicPr>
          <p:cNvPr id="14" name="Picture 13" descr="Untitl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8915" y="1585595"/>
            <a:ext cx="2534682" cy="25346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6136" y="3933056"/>
            <a:ext cx="39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8”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96136" y="5939988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84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High Granularity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628775"/>
            <a:ext cx="4752528" cy="446452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Both the </a:t>
            </a:r>
            <a:r>
              <a:rPr lang="en-US" dirty="0" err="1"/>
              <a:t>endcap</a:t>
            </a:r>
            <a:r>
              <a:rPr lang="en-US" dirty="0"/>
              <a:t> crystal calorimeter and the plastic scintillator calorimeters will need to be replace after LHC operations due to radiation damage</a:t>
            </a:r>
            <a:r>
              <a:rPr lang="en-US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CMS </a:t>
            </a:r>
            <a:r>
              <a:rPr lang="en-US" dirty="0"/>
              <a:t>is investigating in detail the possibility of using a high granularity calorimeter with ~2.5M channels of silicon </a:t>
            </a:r>
            <a:r>
              <a:rPr lang="en-US" dirty="0" smtClean="0"/>
              <a:t>pads.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Total silicon area: 780 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34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31" y="4204389"/>
            <a:ext cx="2592349" cy="22489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1760" y="5517232"/>
            <a:ext cx="40092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600" dirty="0" smtClean="0"/>
              <a:t>                      </a:t>
            </a:r>
            <a:r>
              <a:rPr lang="en-US" sz="1600" b="1" dirty="0" smtClean="0"/>
              <a:t>  Sensor Surface cm</a:t>
            </a:r>
            <a:r>
              <a:rPr lang="en-US" sz="1600" b="1" baseline="30000" dirty="0" smtClean="0"/>
              <a:t>2</a:t>
            </a:r>
            <a:endParaRPr lang="en-US" sz="1600" b="1" dirty="0" smtClean="0"/>
          </a:p>
          <a:p>
            <a:pPr lvl="1"/>
            <a:r>
              <a:rPr lang="en-US" sz="1600" dirty="0"/>
              <a:t> </a:t>
            </a:r>
            <a:r>
              <a:rPr lang="en-US" sz="1600" dirty="0" smtClean="0"/>
              <a:t>                       Square    Hexagonal</a:t>
            </a:r>
          </a:p>
          <a:p>
            <a:pPr lvl="1"/>
            <a:r>
              <a:rPr lang="en-US" sz="1600" dirty="0" smtClean="0"/>
              <a:t>      6” wafers      ~ 100           ~ 130</a:t>
            </a:r>
          </a:p>
          <a:p>
            <a:pPr lvl="1"/>
            <a:r>
              <a:rPr lang="en-US" sz="1600" dirty="0" smtClean="0"/>
              <a:t>      8” wafers      ~ 180           ~ 230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2200" y="4778568"/>
            <a:ext cx="22404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Single-Sided DC-Coupled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p-on-n / n-on-n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200um / 100um 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active thickness</a:t>
            </a:r>
          </a:p>
        </p:txBody>
      </p:sp>
      <p:pic>
        <p:nvPicPr>
          <p:cNvPr id="11" name="Picture 10" descr="20080405_085bs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84784"/>
            <a:ext cx="3772867" cy="25100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738" y="2204864"/>
            <a:ext cx="111854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775"/>
            <a:ext cx="8229600" cy="475297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Collaboration with Infineon started already five years ago with bottom-up approach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Several batches in p-on-n technology produced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Baby sensors used by CMS for lab and beam tests with new CBC readout chip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“bad strip” area identified as </a:t>
            </a:r>
            <a:r>
              <a:rPr lang="en-US" dirty="0"/>
              <a:t>c</a:t>
            </a:r>
            <a:r>
              <a:rPr lang="en-US" dirty="0" smtClean="0"/>
              <a:t>harge-up problem and solved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Open question: Are Infineon sensors more sensitive to charge-up (to be investigated) and how to mitigate this behavior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Process flow for n-on-p technology with </a:t>
            </a:r>
            <a:r>
              <a:rPr lang="en-US" dirty="0"/>
              <a:t>200/300 µm thickness developed 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Will be used for both 8” and 6” test submission by CMS in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35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798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731221"/>
            <a:ext cx="7772400" cy="1362075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36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9" name="Picture 2" descr="C:\Users\Axel\Desktop\CERN Präsentation Tracker Week Jan neu\Fotos\grup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24744"/>
            <a:ext cx="4228975" cy="317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60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3999" cy="576262"/>
          </a:xfrm>
        </p:spPr>
        <p:txBody>
          <a:bodyPr/>
          <a:lstStyle/>
          <a:p>
            <a:r>
              <a:rPr lang="en-US" sz="2800" dirty="0" smtClean="0"/>
              <a:t>Beam Tests and Irradiations with Infineon Sensors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493" y="1602815"/>
            <a:ext cx="4114800" cy="2664321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Performance has been tested in several beam tests at CERN and DESY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Confirms region of bad strip isolation previously seen in electrical characterization</a:t>
            </a:r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Several irradiations, e.g. with Neutrons at </a:t>
            </a:r>
            <a:r>
              <a:rPr lang="en-US" dirty="0" err="1" smtClean="0"/>
              <a:t>Atominstitut</a:t>
            </a:r>
            <a:r>
              <a:rPr lang="en-US" dirty="0" smtClean="0"/>
              <a:t> of TU Vienna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Test radiation hardness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Qualify reactor as irradiation center (determine neutron spectrum)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64D676-656E-EA40-B8B6-5E19BA8ACED8}" type="slidenum">
              <a:rPr lang="de-AT" smtClean="0"/>
              <a:pPr/>
              <a:t>37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grpSp>
        <p:nvGrpSpPr>
          <p:cNvPr id="8" name="Gruppieren 7"/>
          <p:cNvGrpSpPr/>
          <p:nvPr/>
        </p:nvGrpSpPr>
        <p:grpSpPr>
          <a:xfrm>
            <a:off x="4532427" y="1552202"/>
            <a:ext cx="2194934" cy="844951"/>
            <a:chOff x="5223201" y="1163649"/>
            <a:chExt cx="2194934" cy="844951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23201" y="1163649"/>
              <a:ext cx="2194934" cy="84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feld 23"/>
            <p:cNvSpPr txBox="1"/>
            <p:nvPr/>
          </p:nvSpPr>
          <p:spPr>
            <a:xfrm>
              <a:off x="5896560" y="1380905"/>
              <a:ext cx="1148396" cy="247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 charset="0"/>
                </a:rPr>
                <a:t>good</a:t>
              </a:r>
            </a:p>
          </p:txBody>
        </p:sp>
      </p:grp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9456" y="2530036"/>
            <a:ext cx="3654516" cy="21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584587" y="3030051"/>
            <a:ext cx="1291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ea typeface="ＭＳ Ｐゴシック" charset="0"/>
              </a:rPr>
              <a:t>Beam </a:t>
            </a:r>
            <a: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  <a:t/>
            </a:r>
            <a:b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</a:br>
            <a: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  <a:t>profile </a:t>
            </a:r>
            <a:b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</a:br>
            <a: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  <a:t>during </a:t>
            </a:r>
            <a:r>
              <a:rPr lang="en-US" sz="1000" dirty="0">
                <a:solidFill>
                  <a:srgbClr val="000000"/>
                </a:solidFill>
                <a:ea typeface="ＭＳ Ｐゴシック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  <a:t>e-/e+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  <a:ea typeface="ＭＳ Ｐゴシック" charset="0"/>
              </a:rPr>
              <a:t>DESY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charset="0"/>
              </a:rPr>
              <a:t>testbeam</a:t>
            </a:r>
            <a:endParaRPr lang="en-US" sz="1000" dirty="0">
              <a:solidFill>
                <a:srgbClr val="000000"/>
              </a:solidFill>
              <a:ea typeface="ＭＳ Ｐゴシック" charset="0"/>
            </a:endParaRPr>
          </a:p>
        </p:txBody>
      </p:sp>
      <p:pic>
        <p:nvPicPr>
          <p:cNvPr id="22" name="Grafik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043"/>
          <a:stretch/>
        </p:blipFill>
        <p:spPr>
          <a:xfrm>
            <a:off x="3115483" y="4809252"/>
            <a:ext cx="2253946" cy="1646537"/>
          </a:xfrm>
          <a:prstGeom prst="rect">
            <a:avLst/>
          </a:prstGeom>
        </p:spPr>
      </p:pic>
      <p:sp>
        <p:nvSpPr>
          <p:cNvPr id="23" name="TextBox 12"/>
          <p:cNvSpPr txBox="1"/>
          <p:nvPr/>
        </p:nvSpPr>
        <p:spPr>
          <a:xfrm>
            <a:off x="3130771" y="6148012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Theory</a:t>
            </a:r>
            <a:endParaRPr lang="en-US" sz="1400" dirty="0"/>
          </a:p>
        </p:txBody>
      </p:sp>
      <p:pic>
        <p:nvPicPr>
          <p:cNvPr id="24" name="Picture 3" descr="C:\Users\Axel\Desktop\Bilder\Inf_unshielded_V.png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07"/>
          <a:stretch/>
        </p:blipFill>
        <p:spPr bwMode="auto">
          <a:xfrm>
            <a:off x="5899919" y="4896898"/>
            <a:ext cx="2182387" cy="134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5" y="4439566"/>
            <a:ext cx="2232248" cy="1674186"/>
          </a:xfrm>
          <a:prstGeom prst="rect">
            <a:avLst/>
          </a:prstGeom>
        </p:spPr>
      </p:pic>
      <p:sp>
        <p:nvSpPr>
          <p:cNvPr id="26" name="TextBox 14"/>
          <p:cNvSpPr txBox="1"/>
          <p:nvPr/>
        </p:nvSpPr>
        <p:spPr>
          <a:xfrm>
            <a:off x="441429" y="6095750"/>
            <a:ext cx="2169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Triga</a:t>
            </a:r>
            <a:r>
              <a:rPr lang="en-US" sz="1400" dirty="0" smtClean="0"/>
              <a:t> Mark II Reactor ATI</a:t>
            </a:r>
            <a:endParaRPr lang="en-US" sz="1400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6875631" y="1552201"/>
            <a:ext cx="2413350" cy="844952"/>
            <a:chOff x="4302088" y="3409855"/>
            <a:chExt cx="2413350" cy="844952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02088" y="3409855"/>
              <a:ext cx="2194934" cy="844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feld 25"/>
            <p:cNvSpPr txBox="1"/>
            <p:nvPr/>
          </p:nvSpPr>
          <p:spPr>
            <a:xfrm>
              <a:off x="5567042" y="3594134"/>
              <a:ext cx="1148396" cy="247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0000"/>
                  </a:solidFill>
                  <a:ea typeface="ＭＳ Ｐゴシック" charset="0"/>
                </a:rPr>
                <a:t>bad</a:t>
              </a:r>
            </a:p>
          </p:txBody>
        </p:sp>
      </p:grpSp>
      <p:cxnSp>
        <p:nvCxnSpPr>
          <p:cNvPr id="15" name="Gerade Verbindung mit Pfeil 14"/>
          <p:cNvCxnSpPr/>
          <p:nvPr/>
        </p:nvCxnSpPr>
        <p:spPr>
          <a:xfrm>
            <a:off x="5981004" y="2397153"/>
            <a:ext cx="746357" cy="131987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flipH="1">
            <a:off x="8388424" y="2276872"/>
            <a:ext cx="1" cy="159170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8082306" y="3861048"/>
            <a:ext cx="632477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/>
          <p:cNvSpPr txBox="1"/>
          <p:nvPr/>
        </p:nvSpPr>
        <p:spPr>
          <a:xfrm>
            <a:off x="4987896" y="611375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400" dirty="0" smtClean="0">
                <a:solidFill>
                  <a:srgbClr val="FF0000"/>
                </a:solidFill>
              </a:rPr>
              <a:t>Infineon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0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35975"/>
              </p:ext>
            </p:extLst>
          </p:nvPr>
        </p:nvGraphicFramePr>
        <p:xfrm>
          <a:off x="323530" y="2276872"/>
          <a:ext cx="8424934" cy="3017070"/>
        </p:xfrm>
        <a:graphic>
          <a:graphicData uri="http://schemas.openxmlformats.org/drawingml/2006/table">
            <a:tbl>
              <a:tblPr/>
              <a:tblGrid>
                <a:gridCol w="1033246"/>
                <a:gridCol w="1033246"/>
                <a:gridCol w="1033246"/>
                <a:gridCol w="1239897"/>
                <a:gridCol w="2781819"/>
                <a:gridCol w="1303480"/>
              </a:tblGrid>
              <a:tr h="38585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Batch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masks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dicing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split groups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features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85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Strip dielectric,</a:t>
                      </a:r>
                    </a:p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backside implant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photoresist left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 2013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R_poly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variation,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backside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implant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Q4 2013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partly CO2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backside implant,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passivation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Q1 2014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original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passivation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8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 2014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new layers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partly CO2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passivation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006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Thomas Bergauer (HEPHY Vienna)</a:t>
            </a:r>
          </a:p>
        </p:txBody>
      </p:sp>
      <p:sp>
        <p:nvSpPr>
          <p:cNvPr id="2765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 smtClean="0"/>
              <a:t>17 February 2015</a:t>
            </a: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AT" altLang="en-US" sz="2800" dirty="0" err="1" smtClean="0"/>
              <a:t>Mask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layout</a:t>
            </a:r>
            <a:r>
              <a:rPr lang="de-AT" altLang="en-US" sz="2800" dirty="0" smtClean="0"/>
              <a:t> </a:t>
            </a:r>
            <a:r>
              <a:rPr lang="de-AT" altLang="en-US" sz="2800" dirty="0" err="1"/>
              <a:t>c</a:t>
            </a:r>
            <a:r>
              <a:rPr lang="de-AT" altLang="en-US" sz="2800" dirty="0" err="1" smtClean="0"/>
              <a:t>hanges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for</a:t>
            </a:r>
            <a:r>
              <a:rPr lang="de-AT" altLang="en-US" sz="2800" dirty="0" smtClean="0"/>
              <a:t> </a:t>
            </a:r>
            <a:r>
              <a:rPr lang="de-AT" altLang="en-US" sz="2800" dirty="0" err="1" smtClean="0"/>
              <a:t>batch</a:t>
            </a:r>
            <a:r>
              <a:rPr lang="de-AT" altLang="en-US" sz="2800" dirty="0" smtClean="0"/>
              <a:t> 4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483246"/>
            <a:ext cx="4392488" cy="51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sz="1800" kern="0" dirty="0" smtClean="0"/>
              <a:t>Three new masks were designed for batch 4 for these layers:</a:t>
            </a:r>
          </a:p>
          <a:p>
            <a:pPr lvl="1" eaLnBrk="1" hangingPunct="1"/>
            <a:r>
              <a:rPr lang="en-US" altLang="en-US" sz="1800" kern="0" dirty="0" smtClean="0"/>
              <a:t>Passivation, contact holes, metal</a:t>
            </a:r>
            <a:br>
              <a:rPr lang="en-US" altLang="en-US" sz="1800" kern="0" dirty="0" smtClean="0"/>
            </a:br>
            <a:endParaRPr lang="en-US" altLang="en-US" sz="1800" kern="0" dirty="0" smtClean="0"/>
          </a:p>
          <a:p>
            <a:pPr eaLnBrk="1" hangingPunct="1"/>
            <a:r>
              <a:rPr lang="en-US" altLang="en-US" sz="1800" kern="0" dirty="0" smtClean="0"/>
              <a:t>Main changes:</a:t>
            </a:r>
          </a:p>
          <a:p>
            <a:pPr lvl="1" eaLnBrk="1" hangingPunct="1"/>
            <a:r>
              <a:rPr lang="en-US" altLang="en-US" sz="1800" kern="0" dirty="0" smtClean="0"/>
              <a:t>Additional AC pads close to </a:t>
            </a:r>
            <a:r>
              <a:rPr lang="en-US" altLang="en-US" sz="1800" kern="0" dirty="0" err="1" smtClean="0"/>
              <a:t>Rpoly</a:t>
            </a:r>
            <a:r>
              <a:rPr lang="en-US" altLang="en-US" sz="1800" kern="0" dirty="0" smtClean="0"/>
              <a:t> on every even strip </a:t>
            </a:r>
            <a:r>
              <a:rPr lang="en-US" altLang="en-US" sz="1800" kern="0" dirty="0" smtClean="0">
                <a:sym typeface="Wingdings" panose="05000000000000000000" pitchFamily="2" charset="2"/>
              </a:rPr>
              <a:t> easier to measure for ATE setup</a:t>
            </a:r>
          </a:p>
          <a:p>
            <a:pPr lvl="1" eaLnBrk="1" hangingPunct="1"/>
            <a:r>
              <a:rPr lang="en-US" altLang="en-US" sz="1800" kern="0" dirty="0" smtClean="0">
                <a:sym typeface="Wingdings" panose="05000000000000000000" pitchFamily="2" charset="2"/>
              </a:rPr>
              <a:t>No complete passivation window for bias- and guard ring  could lead to improvements concerning electrostatic charge </a:t>
            </a:r>
          </a:p>
          <a:p>
            <a:pPr lvl="1" eaLnBrk="1" hangingPunct="1"/>
            <a:r>
              <a:rPr lang="en-US" sz="1800" dirty="0"/>
              <a:t>Increase space to contact holes on DC pad to take metal over-etch into </a:t>
            </a:r>
            <a:r>
              <a:rPr lang="en-US" sz="1800" dirty="0" smtClean="0"/>
              <a:t>account</a:t>
            </a:r>
            <a:endParaRPr lang="en-US" altLang="en-US" sz="1600" kern="0" dirty="0" smtClean="0"/>
          </a:p>
          <a:p>
            <a:pPr lvl="1" eaLnBrk="1" hangingPunct="1"/>
            <a:endParaRPr lang="en-US" altLang="en-US" sz="900" kern="0" dirty="0"/>
          </a:p>
          <a:p>
            <a:pPr eaLnBrk="1" hangingPunct="1"/>
            <a:endParaRPr lang="en-US" altLang="en-US" sz="1600" kern="0" dirty="0" smtClean="0"/>
          </a:p>
        </p:txBody>
      </p:sp>
      <p:pic>
        <p:nvPicPr>
          <p:cNvPr id="7170" name="Picture 2" descr="C:\Users\Axel\Desktop\CERN Präsentation Tracker Week Jan neu\Fotos\gds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583349"/>
            <a:ext cx="1440160" cy="245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xel\Desktop\CERN Präsentation Tracker Week Jan neu\Fotos\gds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8250" y="1483246"/>
            <a:ext cx="1432222" cy="255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5436096" y="2759684"/>
            <a:ext cx="432048" cy="38199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236296" y="2730017"/>
            <a:ext cx="432048" cy="38199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228184" y="3717032"/>
            <a:ext cx="432048" cy="38199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8028384" y="3763565"/>
            <a:ext cx="432048" cy="38199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C:\Users\bergi\Pictures\CorelCapture Screenshots\corelcapture0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8078" y="4540394"/>
            <a:ext cx="2088232" cy="162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7956376" y="5630298"/>
            <a:ext cx="0" cy="11839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955225" y="5689494"/>
            <a:ext cx="0" cy="18777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2" descr="D4290014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93409" y="4211999"/>
            <a:ext cx="1349470" cy="2006260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5779044" y="5318466"/>
            <a:ext cx="288032" cy="21382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0FFBE6-3F40-4135-A049-025473BCFB8D}" type="slidenum">
              <a:rPr lang="de-AT" altLang="en-US" smtClean="0"/>
              <a:pPr>
                <a:defRPr/>
              </a:pPr>
              <a:t>39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490735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has changed since the 80ies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1609398"/>
            <a:ext cx="4074702" cy="325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23528" y="1628775"/>
            <a:ext cx="4114800" cy="47529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Silicon surface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Today: Up to 200 m</a:t>
            </a:r>
            <a:r>
              <a:rPr lang="en-GB" baseline="30000" dirty="0" smtClean="0"/>
              <a:t>2</a:t>
            </a:r>
            <a:r>
              <a:rPr lang="en-GB" dirty="0" smtClean="0"/>
              <a:t> (CMS)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Similar size for the phase II upgrades of CMS and ATLAS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almost 800 m</a:t>
            </a:r>
            <a:r>
              <a:rPr lang="en-GB" baseline="30000" dirty="0" smtClean="0"/>
              <a:t>2</a:t>
            </a:r>
            <a:r>
              <a:rPr lang="en-GB" dirty="0" smtClean="0"/>
              <a:t> for CMS high granularity calorimeter 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CALICE Si-W-</a:t>
            </a:r>
            <a:r>
              <a:rPr lang="en-GB" dirty="0" err="1" smtClean="0"/>
              <a:t>Calo</a:t>
            </a:r>
            <a:r>
              <a:rPr lang="en-GB" dirty="0" smtClean="0"/>
              <a:t>: 2000 m</a:t>
            </a:r>
            <a:r>
              <a:rPr lang="en-GB" baseline="30000" dirty="0" smtClean="0"/>
              <a:t>2</a:t>
            </a:r>
            <a:br>
              <a:rPr lang="en-GB" baseline="30000" dirty="0" smtClean="0"/>
            </a:br>
            <a:r>
              <a:rPr lang="en-GB" baseline="30000" dirty="0" smtClean="0"/>
              <a:t/>
            </a:r>
            <a:br>
              <a:rPr lang="en-GB" baseline="30000" dirty="0" smtClean="0"/>
            </a:br>
            <a:r>
              <a:rPr lang="en-GB" baseline="30000" dirty="0" smtClean="0"/>
              <a:t/>
            </a:r>
            <a:br>
              <a:rPr lang="en-GB" baseline="30000" dirty="0" smtClean="0"/>
            </a:br>
            <a:endParaRPr lang="en-GB" baseline="30000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Wafer Size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NA11 started with 2” and 3”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Today 6” (150 mm) is standard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b="1" dirty="0" smtClean="0">
                <a:sym typeface="Wingdings"/>
              </a:rPr>
              <a:t> Introduced in the Industry in the 80ies!</a:t>
            </a:r>
            <a:endParaRPr lang="en-GB" b="1" dirty="0" smtClean="0"/>
          </a:p>
          <a:p>
            <a:pPr lvl="1"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pic>
        <p:nvPicPr>
          <p:cNvPr id="17" name="Picture 16" descr="wafer-size-history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3220" y="5049122"/>
            <a:ext cx="3323383" cy="150259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451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DF9DCC-5D3E-4F11-B0E8-C15D634CFE62}" type="slidenum">
              <a:rPr lang="de-AT" altLang="de-DE" sz="1400"/>
              <a:pPr eaLnBrk="1" hangingPunct="1">
                <a:spcBef>
                  <a:spcPct val="0"/>
                </a:spcBef>
                <a:buFontTx/>
                <a:buNone/>
              </a:pPr>
              <a:t>40</a:t>
            </a:fld>
            <a:endParaRPr lang="de-AT" altLang="de-DE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 (HEPHY Vienna)</a:t>
            </a:r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17 February 2015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08720"/>
            <a:ext cx="8229600" cy="576262"/>
          </a:xfrm>
        </p:spPr>
        <p:txBody>
          <a:bodyPr/>
          <a:lstStyle/>
          <a:p>
            <a:pPr eaLnBrk="1" hangingPunct="1"/>
            <a:r>
              <a:rPr lang="en-US" altLang="de-DE" sz="2600" dirty="0" smtClean="0"/>
              <a:t>Comparative Measurements – Redesigned Masks</a:t>
            </a:r>
            <a:endParaRPr lang="de-AT" altLang="de-DE" sz="2600" dirty="0" smtClean="0"/>
          </a:p>
        </p:txBody>
      </p:sp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323528" y="1844824"/>
            <a:ext cx="4608512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Comparison of </a:t>
            </a:r>
            <a:r>
              <a:rPr lang="en-US" altLang="en-US" dirty="0" err="1" smtClean="0">
                <a:solidFill>
                  <a:srgbClr val="0061A0"/>
                </a:solidFill>
              </a:rPr>
              <a:t>Istrip</a:t>
            </a:r>
            <a:r>
              <a:rPr lang="en-US" altLang="en-US" dirty="0" smtClean="0">
                <a:solidFill>
                  <a:srgbClr val="0061A0"/>
                </a:solidFill>
              </a:rPr>
              <a:t> of STS sensors with old and new masks independent of the applied passivation layer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61A0"/>
                </a:solidFill>
              </a:rPr>
              <a:t>S</a:t>
            </a:r>
            <a:r>
              <a:rPr lang="en-US" altLang="en-US" dirty="0" smtClean="0">
                <a:solidFill>
                  <a:srgbClr val="0061A0"/>
                </a:solidFill>
              </a:rPr>
              <a:t>ensors produced with the new masks show nearly no affected strips!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61A0"/>
                </a:solidFill>
              </a:rPr>
              <a:t>Deeper investigations necessary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84" t="10558" r="9102" b="2339"/>
          <a:stretch/>
        </p:blipFill>
        <p:spPr>
          <a:xfrm>
            <a:off x="5148064" y="1772816"/>
            <a:ext cx="3816424" cy="2931456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579319" y="1522233"/>
            <a:ext cx="3385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sensors sawed with CO</a:t>
            </a:r>
            <a:r>
              <a:rPr lang="en-US" sz="1400" baseline="-25000" dirty="0" smtClean="0"/>
              <a:t>2 </a:t>
            </a:r>
            <a:r>
              <a:rPr lang="en-US" sz="1400" dirty="0" smtClean="0"/>
              <a:t>bubbler</a:t>
            </a:r>
            <a:endParaRPr lang="en-US" sz="1400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7236296" y="5050424"/>
            <a:ext cx="3384376" cy="610824"/>
            <a:chOff x="7452320" y="4834400"/>
            <a:chExt cx="3384376" cy="610824"/>
          </a:xfrm>
        </p:grpSpPr>
        <p:sp>
          <p:nvSpPr>
            <p:cNvPr id="17" name="Ellipse 16"/>
            <p:cNvSpPr/>
            <p:nvPr/>
          </p:nvSpPr>
          <p:spPr>
            <a:xfrm>
              <a:off x="7452320" y="4931669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Ellipse 23"/>
            <p:cNvSpPr/>
            <p:nvPr/>
          </p:nvSpPr>
          <p:spPr>
            <a:xfrm>
              <a:off x="7452320" y="5239611"/>
              <a:ext cx="144016" cy="14401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7668344" y="4834400"/>
              <a:ext cx="31683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61A0"/>
                  </a:solidFill>
                </a:rPr>
                <a:t>Old </a:t>
              </a:r>
              <a:r>
                <a:rPr lang="de-DE" sz="1600" dirty="0" err="1" smtClean="0">
                  <a:solidFill>
                    <a:srgbClr val="0061A0"/>
                  </a:solidFill>
                </a:rPr>
                <a:t>masks</a:t>
              </a:r>
              <a:endParaRPr lang="de-DE" sz="1600" dirty="0">
                <a:solidFill>
                  <a:srgbClr val="0061A0"/>
                </a:solidFill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668344" y="5106670"/>
              <a:ext cx="31683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61A0"/>
                  </a:solidFill>
                </a:rPr>
                <a:t>New </a:t>
              </a:r>
              <a:r>
                <a:rPr lang="de-DE" sz="1600" dirty="0" err="1" smtClean="0">
                  <a:solidFill>
                    <a:srgbClr val="0061A0"/>
                  </a:solidFill>
                </a:rPr>
                <a:t>masks</a:t>
              </a:r>
              <a:r>
                <a:rPr lang="de-DE" sz="1600" dirty="0" smtClean="0">
                  <a:solidFill>
                    <a:srgbClr val="0061A0"/>
                  </a:solidFill>
                </a:rPr>
                <a:t> </a:t>
              </a:r>
              <a:endParaRPr lang="de-DE" sz="1600" dirty="0">
                <a:solidFill>
                  <a:srgbClr val="0061A0"/>
                </a:solidFill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251521" y="4581128"/>
            <a:ext cx="6048672" cy="1512168"/>
            <a:chOff x="251520" y="4781165"/>
            <a:chExt cx="6718773" cy="1746421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4913"/>
            <a:stretch/>
          </p:blipFill>
          <p:spPr>
            <a:xfrm>
              <a:off x="251520" y="4869160"/>
              <a:ext cx="3237193" cy="1606886"/>
            </a:xfrm>
            <a:prstGeom prst="rect">
              <a:avLst/>
            </a:prstGeom>
          </p:spPr>
        </p:pic>
        <p:sp>
          <p:nvSpPr>
            <p:cNvPr id="29" name="Rechteck 28"/>
            <p:cNvSpPr/>
            <p:nvPr/>
          </p:nvSpPr>
          <p:spPr>
            <a:xfrm>
              <a:off x="251520" y="4834353"/>
              <a:ext cx="3236400" cy="16932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5896" y="4781165"/>
              <a:ext cx="3334397" cy="1746421"/>
            </a:xfrm>
            <a:prstGeom prst="rect">
              <a:avLst/>
            </a:prstGeom>
          </p:spPr>
        </p:pic>
        <p:sp>
          <p:nvSpPr>
            <p:cNvPr id="19" name="Rechteck 18"/>
            <p:cNvSpPr/>
            <p:nvPr/>
          </p:nvSpPr>
          <p:spPr>
            <a:xfrm>
              <a:off x="3688099" y="4816821"/>
              <a:ext cx="3165297" cy="17107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39334" y="6198509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1A0"/>
                </a:solidFill>
              </a:rPr>
              <a:t>(Changes in passivation layer should allow charges to dissipate easier) </a:t>
            </a:r>
            <a:endParaRPr lang="en-US" sz="1600" dirty="0">
              <a:solidFill>
                <a:srgbClr val="0061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65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Silicon Producers worldwide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775"/>
            <a:ext cx="4464496" cy="475297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Small Scale Production</a:t>
            </a:r>
            <a:br>
              <a:rPr lang="en-GB" dirty="0" smtClean="0"/>
            </a:br>
            <a:r>
              <a:rPr lang="en-GB" dirty="0" smtClean="0"/>
              <a:t>(few 10-100 wafers per year)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Many institutes and companies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6” available at many sites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Broad spectra of quality and price </a:t>
            </a:r>
            <a:br>
              <a:rPr lang="en-GB" dirty="0" smtClean="0"/>
            </a:br>
            <a:endParaRPr lang="en-GB" dirty="0" smtClean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For large scale production</a:t>
            </a:r>
            <a:br>
              <a:rPr lang="en-GB" dirty="0" smtClean="0"/>
            </a:br>
            <a:r>
              <a:rPr lang="en-GB" dirty="0" smtClean="0"/>
              <a:t>(few 1.000 – 10.000 wafers per year)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Currently only one (high quality) producer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Dual or multi-source strategy would be preferable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Possible new producer: Infineon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Wafer Output (Villach): 50.000 per week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Production up to 12” wafers could be possible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8" name="Picture 7" descr="69c2b4f4d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49080"/>
            <a:ext cx="4282184" cy="65303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pic>
        <p:nvPicPr>
          <p:cNvPr id="18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968325"/>
            <a:ext cx="3168352" cy="13850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0" name="Group 19"/>
          <p:cNvGrpSpPr/>
          <p:nvPr/>
        </p:nvGrpSpPr>
        <p:grpSpPr>
          <a:xfrm>
            <a:off x="4644008" y="1572265"/>
            <a:ext cx="4176464" cy="2252706"/>
            <a:chOff x="4644008" y="1572265"/>
            <a:chExt cx="4176464" cy="2252706"/>
          </a:xfrm>
        </p:grpSpPr>
        <p:pic>
          <p:nvPicPr>
            <p:cNvPr id="9" name="Picture 8" descr="17247dfed7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5878" y="2112622"/>
              <a:ext cx="2142386" cy="380274"/>
            </a:xfrm>
            <a:prstGeom prst="rect">
              <a:avLst/>
            </a:prstGeom>
          </p:spPr>
        </p:pic>
        <p:pic>
          <p:nvPicPr>
            <p:cNvPr id="11" name="Picture 10" descr="logo_cnm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4288" y="3356992"/>
              <a:ext cx="1559932" cy="467979"/>
            </a:xfrm>
            <a:prstGeom prst="rect">
              <a:avLst/>
            </a:prstGeom>
          </p:spPr>
        </p:pic>
        <p:pic>
          <p:nvPicPr>
            <p:cNvPr id="12" name="Picture 11" descr="sintef-logo.g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852" y="1628800"/>
              <a:ext cx="1616364" cy="335868"/>
            </a:xfrm>
            <a:prstGeom prst="rect">
              <a:avLst/>
            </a:prstGeom>
          </p:spPr>
        </p:pic>
        <p:pic>
          <p:nvPicPr>
            <p:cNvPr id="14" name="Picture 13" descr="canberra-areva_logo_146px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0707" y="1844824"/>
              <a:ext cx="1249725" cy="573505"/>
            </a:xfrm>
            <a:prstGeom prst="rect">
              <a:avLst/>
            </a:prstGeom>
          </p:spPr>
        </p:pic>
        <p:pic>
          <p:nvPicPr>
            <p:cNvPr id="15" name="Picture 14" descr="logo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7496" y="3284984"/>
              <a:ext cx="1966752" cy="531023"/>
            </a:xfrm>
            <a:prstGeom prst="rect">
              <a:avLst/>
            </a:prstGeom>
          </p:spPr>
        </p:pic>
        <p:pic>
          <p:nvPicPr>
            <p:cNvPr id="16" name="Picture 15" descr="Screenshot 2015-02-15 13.15.04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4368" y="2492896"/>
              <a:ext cx="917316" cy="70700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44008" y="2492896"/>
              <a:ext cx="2623967" cy="787190"/>
            </a:xfrm>
            <a:prstGeom prst="rect">
              <a:avLst/>
            </a:prstGeom>
          </p:spPr>
        </p:pic>
        <p:pic>
          <p:nvPicPr>
            <p:cNvPr id="13" name="Picture 12" descr="logo-fp.jp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1090" y="1572265"/>
              <a:ext cx="1129382" cy="416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491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6623967" cy="576262"/>
          </a:xfrm>
        </p:spPr>
        <p:txBody>
          <a:bodyPr/>
          <a:lstStyle/>
          <a:p>
            <a:r>
              <a:rPr lang="en-US" dirty="0" smtClean="0"/>
              <a:t>Company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4114800" cy="4464943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dirty="0"/>
              <a:t>Infineon is one of the major players in the semiconductor business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29,000 </a:t>
            </a:r>
            <a:r>
              <a:rPr lang="en-US" dirty="0"/>
              <a:t>employees worldwide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dirty="0"/>
              <a:t>Main target markets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Automotive, Power</a:t>
            </a:r>
            <a:r>
              <a:rPr lang="en-US" b="1" dirty="0" smtClean="0"/>
              <a:t>, </a:t>
            </a:r>
            <a:r>
              <a:rPr lang="en-US" dirty="0" smtClean="0"/>
              <a:t>Chip Card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dirty="0" smtClean="0"/>
              <a:t>Villach (Austria): R&amp;D and “frontend” production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3,300 employees (1200 in R&amp;D)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dirty="0" smtClean="0"/>
              <a:t>Production in clean room of class 1 with 10,000 m</a:t>
            </a:r>
            <a:r>
              <a:rPr lang="en-US" baseline="30000" dirty="0" smtClean="0"/>
              <a:t>2</a:t>
            </a:r>
            <a:r>
              <a:rPr lang="en-US" dirty="0" smtClean="0"/>
              <a:t> area</a:t>
            </a:r>
          </a:p>
          <a:p>
            <a:pPr eaLnBrk="1" hangingPunct="1">
              <a:lnSpc>
                <a:spcPct val="12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120000"/>
              </a:lnSpc>
              <a:defRPr/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7" name="Bil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905985"/>
            <a:ext cx="4139999" cy="2603135"/>
          </a:xfrm>
          <a:prstGeom prst="rect">
            <a:avLst/>
          </a:prstGeom>
        </p:spPr>
      </p:pic>
      <p:pic>
        <p:nvPicPr>
          <p:cNvPr id="8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692696"/>
            <a:ext cx="2160240" cy="9592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Bild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73"/>
          <a:stretch/>
        </p:blipFill>
        <p:spPr>
          <a:xfrm>
            <a:off x="5940152" y="4728688"/>
            <a:ext cx="2519836" cy="1652640"/>
          </a:xfrm>
          <a:prstGeom prst="rect">
            <a:avLst/>
          </a:prstGeom>
        </p:spPr>
      </p:pic>
      <p:sp>
        <p:nvSpPr>
          <p:cNvPr id="10" name="Titel 6"/>
          <p:cNvSpPr txBox="1">
            <a:spLocks/>
          </p:cNvSpPr>
          <p:nvPr/>
        </p:nvSpPr>
        <p:spPr bwMode="auto">
          <a:xfrm>
            <a:off x="5940153" y="4725144"/>
            <a:ext cx="2520280" cy="36003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400" b="0" dirty="0" err="1" smtClean="0">
                <a:solidFill>
                  <a:schemeClr val="bg1"/>
                </a:solidFill>
              </a:rPr>
              <a:t>Infineon@Villach</a:t>
            </a:r>
            <a:r>
              <a:rPr lang="en-GB" sz="1400" b="0" dirty="0" smtClean="0">
                <a:solidFill>
                  <a:schemeClr val="bg1"/>
                </a:solidFill>
              </a:rPr>
              <a:t> (Austria)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5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of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5626968" cy="4752975"/>
          </a:xfrm>
        </p:spPr>
        <p:txBody>
          <a:bodyPr>
            <a:noAutofit/>
          </a:bodyPr>
          <a:lstStyle/>
          <a:p>
            <a:r>
              <a:rPr lang="en-US" sz="1600" dirty="0"/>
              <a:t>April 2009: delegation from HEPHY visited Infineon Villach and discussed joint </a:t>
            </a:r>
            <a:r>
              <a:rPr lang="en-US" sz="1600" dirty="0" smtClean="0"/>
              <a:t>development</a:t>
            </a:r>
            <a:br>
              <a:rPr lang="en-US" sz="1600" dirty="0" smtClean="0"/>
            </a:br>
            <a:endParaRPr lang="en-US" sz="1600" dirty="0"/>
          </a:p>
          <a:p>
            <a:r>
              <a:rPr lang="en-US" sz="1600" dirty="0"/>
              <a:t>October 2011-February 2012: </a:t>
            </a:r>
            <a:r>
              <a:rPr lang="en-US" sz="1600" b="1" dirty="0" smtClean="0"/>
              <a:t>First batch </a:t>
            </a:r>
            <a:r>
              <a:rPr lang="en-US" sz="1600" dirty="0" smtClean="0"/>
              <a:t>production</a:t>
            </a:r>
            <a:endParaRPr lang="en-US" sz="1600" dirty="0"/>
          </a:p>
          <a:p>
            <a:r>
              <a:rPr lang="en-US" sz="1600" dirty="0"/>
              <a:t>October 2012: Beam tests and Irradiation</a:t>
            </a:r>
          </a:p>
          <a:p>
            <a:pPr lvl="1"/>
            <a:r>
              <a:rPr lang="en-US" sz="1400" dirty="0"/>
              <a:t>Beam tests at </a:t>
            </a:r>
            <a:r>
              <a:rPr lang="en-US" sz="1400" dirty="0" smtClean="0"/>
              <a:t>SPS, Gamma </a:t>
            </a:r>
            <a:r>
              <a:rPr lang="en-US" sz="1400" dirty="0"/>
              <a:t>Irradiation at SCK-CEN </a:t>
            </a:r>
            <a:r>
              <a:rPr lang="en-US" sz="1400" dirty="0" err="1"/>
              <a:t>Mol</a:t>
            </a:r>
            <a:r>
              <a:rPr lang="en-US" sz="1400" dirty="0"/>
              <a:t>, Belgium</a:t>
            </a:r>
          </a:p>
          <a:p>
            <a:r>
              <a:rPr lang="en-US" sz="1600" dirty="0" smtClean="0"/>
              <a:t>Nov </a:t>
            </a:r>
            <a:r>
              <a:rPr lang="en-US" sz="1600" dirty="0"/>
              <a:t>2012-</a:t>
            </a:r>
            <a:r>
              <a:rPr lang="en-US" sz="1600" dirty="0" smtClean="0"/>
              <a:t>Feb </a:t>
            </a:r>
            <a:r>
              <a:rPr lang="en-US" sz="1600" dirty="0"/>
              <a:t>2013: Production of a </a:t>
            </a:r>
            <a:r>
              <a:rPr lang="en-US" sz="1600" b="1" dirty="0"/>
              <a:t>second batch</a:t>
            </a:r>
          </a:p>
          <a:p>
            <a:pPr lvl="1"/>
            <a:r>
              <a:rPr lang="en-US" sz="1400" dirty="0" smtClean="0"/>
              <a:t>July </a:t>
            </a:r>
            <a:r>
              <a:rPr lang="en-US" sz="1400" dirty="0"/>
              <a:t>2013: Neutron </a:t>
            </a:r>
            <a:r>
              <a:rPr lang="en-US" sz="1400" dirty="0" err="1"/>
              <a:t>irrad</a:t>
            </a:r>
            <a:r>
              <a:rPr lang="en-US" sz="1400" dirty="0"/>
              <a:t> at ATI Vienna and proton </a:t>
            </a:r>
            <a:r>
              <a:rPr lang="en-US" sz="1400" dirty="0" err="1"/>
              <a:t>irrad</a:t>
            </a:r>
            <a:r>
              <a:rPr lang="en-US" sz="1400" dirty="0"/>
              <a:t> at </a:t>
            </a:r>
            <a:r>
              <a:rPr lang="en-US" sz="1400" dirty="0" smtClean="0"/>
              <a:t>KIT</a:t>
            </a:r>
          </a:p>
          <a:p>
            <a:r>
              <a:rPr lang="en-US" sz="1600" dirty="0" smtClean="0"/>
              <a:t>August </a:t>
            </a:r>
            <a:r>
              <a:rPr lang="en-US" sz="1600" dirty="0"/>
              <a:t>2013</a:t>
            </a:r>
            <a:r>
              <a:rPr lang="en-US" sz="1600" dirty="0" smtClean="0"/>
              <a:t>-January 2014</a:t>
            </a:r>
            <a:r>
              <a:rPr lang="en-US" sz="1600" dirty="0"/>
              <a:t>: </a:t>
            </a:r>
            <a:r>
              <a:rPr lang="en-US" sz="1600" b="1" dirty="0"/>
              <a:t>batch </a:t>
            </a:r>
            <a:r>
              <a:rPr lang="en-US" sz="1600" b="1" dirty="0" smtClean="0"/>
              <a:t>3 </a:t>
            </a:r>
            <a:endParaRPr lang="en-US" sz="1600" b="1" dirty="0"/>
          </a:p>
          <a:p>
            <a:pPr lvl="1"/>
            <a:r>
              <a:rPr lang="en-US" sz="1400" dirty="0"/>
              <a:t>Jan 2014: beam test at DESY</a:t>
            </a:r>
          </a:p>
          <a:p>
            <a:r>
              <a:rPr lang="en-US" sz="1600" dirty="0"/>
              <a:t>April 2014-Oct. 2014: </a:t>
            </a:r>
            <a:r>
              <a:rPr lang="en-US" sz="1600" b="1" dirty="0"/>
              <a:t>batch </a:t>
            </a:r>
            <a:r>
              <a:rPr lang="en-US" sz="1600" b="1" dirty="0" smtClean="0"/>
              <a:t>4</a:t>
            </a:r>
            <a:endParaRPr lang="en-US" sz="1600" dirty="0" smtClean="0"/>
          </a:p>
          <a:p>
            <a:pPr lvl="1"/>
            <a:r>
              <a:rPr lang="en-US" sz="1400" dirty="0" smtClean="0"/>
              <a:t>Nov 2014: beam test at SPS</a:t>
            </a:r>
          </a:p>
          <a:p>
            <a:endParaRPr lang="en-US" sz="1600" dirty="0" smtClean="0"/>
          </a:p>
          <a:p>
            <a:r>
              <a:rPr lang="en-US" sz="1600" dirty="0" smtClean="0"/>
              <a:t>In parallel since 2013: </a:t>
            </a:r>
            <a:r>
              <a:rPr lang="en-US" sz="1600" dirty="0"/>
              <a:t>Discussion about 8” </a:t>
            </a:r>
            <a:r>
              <a:rPr lang="en-US" sz="1600" dirty="0" smtClean="0"/>
              <a:t>Production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1124" y="1625972"/>
            <a:ext cx="1284216" cy="2030158"/>
          </a:xfrm>
          <a:prstGeom prst="rect">
            <a:avLst/>
          </a:prstGeom>
        </p:spPr>
      </p:pic>
      <p:pic>
        <p:nvPicPr>
          <p:cNvPr id="8" name="Picture 7" descr="http://ati.tuwien.ac.at/fileadmin/t/ati/ati/pictures/reaktor/Cernekov-Glow-2008_b1.jpg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28800"/>
            <a:ext cx="1722963" cy="2027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el 6"/>
          <p:cNvSpPr txBox="1">
            <a:spLocks/>
          </p:cNvSpPr>
          <p:nvPr/>
        </p:nvSpPr>
        <p:spPr bwMode="auto">
          <a:xfrm>
            <a:off x="5934922" y="3309434"/>
            <a:ext cx="2957557" cy="36003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GB" sz="1400" b="0" dirty="0" smtClean="0">
                <a:solidFill>
                  <a:schemeClr val="bg1"/>
                </a:solidFill>
              </a:rPr>
              <a:t>TRIGA Mark II @ ATI Vienna</a:t>
            </a:r>
            <a:endParaRPr lang="en-GB" sz="14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940152" y="4077072"/>
            <a:ext cx="3024336" cy="2304256"/>
            <a:chOff x="5868144" y="4059070"/>
            <a:chExt cx="3096344" cy="2322258"/>
          </a:xfrm>
        </p:grpSpPr>
        <p:pic>
          <p:nvPicPr>
            <p:cNvPr id="10" name="Picture 9" descr="IMG_3000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144" y="4059070"/>
              <a:ext cx="3096344" cy="2322258"/>
            </a:xfrm>
            <a:prstGeom prst="rect">
              <a:avLst/>
            </a:prstGeom>
          </p:spPr>
        </p:pic>
        <p:sp>
          <p:nvSpPr>
            <p:cNvPr id="11" name="Titel 6"/>
            <p:cNvSpPr txBox="1">
              <a:spLocks/>
            </p:cNvSpPr>
            <p:nvPr/>
          </p:nvSpPr>
          <p:spPr bwMode="auto">
            <a:xfrm>
              <a:off x="5868144" y="6021288"/>
              <a:ext cx="3096344" cy="360039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GB" sz="1400" b="0" dirty="0" smtClean="0">
                  <a:solidFill>
                    <a:schemeClr val="bg1"/>
                  </a:solidFill>
                </a:rPr>
                <a:t>Beam Test @ DESY Jan 2014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15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on the Collaboration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Since the beginning of 2010 we held </a:t>
            </a:r>
            <a:r>
              <a:rPr lang="en-GB" b="1" dirty="0" smtClean="0"/>
              <a:t>weekly video meetings</a:t>
            </a:r>
          </a:p>
          <a:p>
            <a:pPr>
              <a:lnSpc>
                <a:spcPct val="120000"/>
              </a:lnSpc>
            </a:pPr>
            <a:r>
              <a:rPr lang="en-GB" dirty="0"/>
              <a:t>We </a:t>
            </a:r>
            <a:r>
              <a:rPr lang="en-GB" dirty="0" smtClean="0"/>
              <a:t>are discussing </a:t>
            </a:r>
            <a:r>
              <a:rPr lang="en-GB" dirty="0"/>
              <a:t>all technical details </a:t>
            </a:r>
            <a:r>
              <a:rPr lang="en-GB" b="1" dirty="0"/>
              <a:t>directly with the </a:t>
            </a:r>
            <a:r>
              <a:rPr lang="en-GB" b="1" dirty="0" smtClean="0"/>
              <a:t>engineers </a:t>
            </a:r>
            <a:r>
              <a:rPr lang="en-GB" dirty="0" smtClean="0"/>
              <a:t>in</a:t>
            </a:r>
            <a:r>
              <a:rPr lang="en-GB" b="1" dirty="0" smtClean="0"/>
              <a:t> </a:t>
            </a:r>
            <a:r>
              <a:rPr lang="en-GB" dirty="0" smtClean="0"/>
              <a:t>an bottom-up approach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 smtClean="0"/>
              <a:t>Attribution of resources to the project was (and is still) low, but </a:t>
            </a:r>
            <a:r>
              <a:rPr lang="en-GB" b="1" dirty="0" smtClean="0"/>
              <a:t>steadily increasing</a:t>
            </a:r>
            <a:r>
              <a:rPr lang="en-GB" dirty="0" smtClean="0"/>
              <a:t> </a:t>
            </a:r>
            <a:r>
              <a:rPr lang="en-GB" sz="2400" i="1" dirty="0" smtClean="0"/>
              <a:t>(at HEPHY and Infineon)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design of the masks was entirely</a:t>
            </a:r>
            <a:r>
              <a:rPr lang="en-GB" b="1" dirty="0" smtClean="0"/>
              <a:t> made by us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The production was </a:t>
            </a:r>
            <a:r>
              <a:rPr lang="en-GB" b="1" dirty="0" smtClean="0"/>
              <a:t>accompanied by two diploma students</a:t>
            </a:r>
            <a:endParaRPr lang="en-GB" sz="2400" i="1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We received </a:t>
            </a:r>
            <a:r>
              <a:rPr lang="en-GB" b="1" dirty="0" smtClean="0"/>
              <a:t>every wafer from the production </a:t>
            </a:r>
            <a:r>
              <a:rPr lang="en-GB" dirty="0" smtClean="0"/>
              <a:t>batch </a:t>
            </a:r>
            <a:br>
              <a:rPr lang="en-GB" dirty="0" smtClean="0"/>
            </a:br>
            <a:r>
              <a:rPr lang="en-GB" b="1" dirty="0" smtClean="0">
                <a:sym typeface="Wingdings"/>
              </a:rPr>
              <a:t> </a:t>
            </a:r>
            <a:r>
              <a:rPr lang="en-GB" b="1" dirty="0" smtClean="0"/>
              <a:t>no hidden losses</a:t>
            </a:r>
            <a:endParaRPr lang="en-GB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937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for the production up to now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5554960" cy="4752975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5900" b="1" dirty="0" smtClean="0"/>
              <a:t>Goal: </a:t>
            </a:r>
            <a:r>
              <a:rPr lang="en-GB" sz="5900" dirty="0" smtClean="0"/>
              <a:t>re-produce the same sensors CMS tracker is using now</a:t>
            </a:r>
          </a:p>
          <a:p>
            <a:pPr marL="0" indent="0">
              <a:lnSpc>
                <a:spcPct val="120000"/>
              </a:lnSpc>
              <a:buNone/>
            </a:pPr>
            <a:endParaRPr lang="en-GB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GB" sz="3800" b="1" dirty="0" smtClean="0"/>
              <a:t>Wafer Material</a:t>
            </a:r>
          </a:p>
          <a:p>
            <a:pPr>
              <a:lnSpc>
                <a:spcPct val="120000"/>
              </a:lnSpc>
            </a:pPr>
            <a:r>
              <a:rPr lang="en-GB" sz="3800" dirty="0"/>
              <a:t>6</a:t>
            </a:r>
            <a:r>
              <a:rPr lang="en-GB" sz="3800" dirty="0" smtClean="0"/>
              <a:t> inch diameter, </a:t>
            </a:r>
            <a:r>
              <a:rPr lang="en-GB" sz="3800" dirty="0"/>
              <a:t> </a:t>
            </a:r>
            <a:r>
              <a:rPr lang="en-GB" sz="3800" dirty="0" smtClean="0"/>
              <a:t>300 micron thickness</a:t>
            </a:r>
          </a:p>
          <a:p>
            <a:pPr>
              <a:lnSpc>
                <a:spcPct val="120000"/>
              </a:lnSpc>
            </a:pPr>
            <a:r>
              <a:rPr lang="en-GB" sz="3800" dirty="0" smtClean="0"/>
              <a:t>Float-zone n-type substrate, </a:t>
            </a:r>
            <a:br>
              <a:rPr lang="en-GB" sz="3800" dirty="0" smtClean="0"/>
            </a:br>
            <a:r>
              <a:rPr lang="en-GB" sz="3800" dirty="0" smtClean="0"/>
              <a:t>~1.2 </a:t>
            </a:r>
            <a:r>
              <a:rPr lang="en-GB" sz="3800" dirty="0" err="1" smtClean="0"/>
              <a:t>kOhm</a:t>
            </a:r>
            <a:r>
              <a:rPr lang="en-GB" sz="3800" dirty="0" smtClean="0"/>
              <a:t> cm resistivity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GB" sz="3800" b="1" dirty="0" smtClean="0"/>
              <a:t>Process Specifications</a:t>
            </a:r>
          </a:p>
          <a:p>
            <a:pPr>
              <a:lnSpc>
                <a:spcPct val="120000"/>
              </a:lnSpc>
            </a:pPr>
            <a:r>
              <a:rPr lang="en-GB" sz="3800" dirty="0" smtClean="0"/>
              <a:t>AC coupled p-in-n strips</a:t>
            </a:r>
          </a:p>
          <a:p>
            <a:pPr>
              <a:lnSpc>
                <a:spcPct val="120000"/>
              </a:lnSpc>
            </a:pPr>
            <a:r>
              <a:rPr lang="en-GB" sz="3800" dirty="0" smtClean="0"/>
              <a:t>SiO</a:t>
            </a:r>
            <a:r>
              <a:rPr lang="en-GB" sz="3800" baseline="-25000" dirty="0" smtClean="0"/>
              <a:t>2</a:t>
            </a:r>
            <a:r>
              <a:rPr lang="en-GB" sz="3800" dirty="0" smtClean="0"/>
              <a:t>/Si</a:t>
            </a:r>
            <a:r>
              <a:rPr lang="en-GB" sz="3800" baseline="-25000" dirty="0" smtClean="0"/>
              <a:t>3</a:t>
            </a:r>
            <a:r>
              <a:rPr lang="en-GB" sz="3800" dirty="0" smtClean="0"/>
              <a:t>N</a:t>
            </a:r>
            <a:r>
              <a:rPr lang="en-GB" sz="3800" baseline="-25000" dirty="0" smtClean="0"/>
              <a:t>4</a:t>
            </a:r>
            <a:r>
              <a:rPr lang="en-GB" sz="3800" dirty="0" smtClean="0"/>
              <a:t> sandwich coupling dielectric</a:t>
            </a:r>
          </a:p>
          <a:p>
            <a:pPr>
              <a:lnSpc>
                <a:spcPct val="120000"/>
              </a:lnSpc>
            </a:pPr>
            <a:r>
              <a:rPr lang="en-GB" sz="3800" dirty="0" err="1" smtClean="0"/>
              <a:t>PolySi</a:t>
            </a:r>
            <a:r>
              <a:rPr lang="en-GB" sz="3800" dirty="0" smtClean="0"/>
              <a:t> resistor biasing</a:t>
            </a:r>
            <a:br>
              <a:rPr lang="en-GB" sz="3800" dirty="0" smtClean="0"/>
            </a:br>
            <a:r>
              <a:rPr lang="en-GB" sz="3800" dirty="0" smtClean="0"/>
              <a:t/>
            </a:r>
            <a:br>
              <a:rPr lang="en-GB" sz="3800" dirty="0" smtClean="0"/>
            </a:br>
            <a:r>
              <a:rPr lang="en-GB" sz="3800" dirty="0" smtClean="0">
                <a:sym typeface="Wingdings"/>
              </a:rPr>
              <a:t> </a:t>
            </a:r>
            <a:r>
              <a:rPr lang="en-GB" sz="3800" dirty="0" smtClean="0"/>
              <a:t>8 </a:t>
            </a:r>
            <a:r>
              <a:rPr lang="en-GB" sz="3800" dirty="0" err="1" smtClean="0"/>
              <a:t>photomasks</a:t>
            </a:r>
            <a:endParaRPr lang="en-GB" sz="3800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17 February 2015</a:t>
            </a:r>
            <a:endParaRPr lang="de-A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544" y="1584176"/>
            <a:ext cx="2674951" cy="47971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902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2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12564</TotalTime>
  <Words>2148</Words>
  <Application>Microsoft Macintosh PowerPoint</Application>
  <PresentationFormat>On-screen Show (4:3)</PresentationFormat>
  <Paragraphs>492</Paragraphs>
  <Slides>40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Standarddesign</vt:lpstr>
      <vt:lpstr>Industrial production of silicon strip sensors with Infineon</vt:lpstr>
      <vt:lpstr>Outline</vt:lpstr>
      <vt:lpstr>Motivation</vt:lpstr>
      <vt:lpstr>What has changed since the 80ies </vt:lpstr>
      <vt:lpstr>Silicon Producers worldwide</vt:lpstr>
      <vt:lpstr>Company profile</vt:lpstr>
      <vt:lpstr>Timeline of the project</vt:lpstr>
      <vt:lpstr>Comments on the Collaboration</vt:lpstr>
      <vt:lpstr>Baseline for the production up to now</vt:lpstr>
      <vt:lpstr>Wafer Layout</vt:lpstr>
      <vt:lpstr>Main Device Properties</vt:lpstr>
      <vt:lpstr>Results from the electrical Characterization </vt:lpstr>
      <vt:lpstr>Global Parameters of first batch</vt:lpstr>
      <vt:lpstr>„Bad Strip“ Area </vt:lpstr>
      <vt:lpstr>Low Rint: “bad strips” are shorts</vt:lpstr>
      <vt:lpstr>Beam test at CERN‘s SPS</vt:lpstr>
      <vt:lpstr>Selected results: Cluster Widths</vt:lpstr>
      <vt:lpstr>PowerPoint Presentation</vt:lpstr>
      <vt:lpstr>Other ways of curing the bad strips</vt:lpstr>
      <vt:lpstr>Temperature tests </vt:lpstr>
      <vt:lpstr>Neutron irradiation</vt:lpstr>
      <vt:lpstr>Bathing in deionized water</vt:lpstr>
      <vt:lpstr>In the meantime at Infineon</vt:lpstr>
      <vt:lpstr>Test Setup at Infineon</vt:lpstr>
      <vt:lpstr>Dicing tests</vt:lpstr>
      <vt:lpstr>Batch 3/4: different passivation layer thicknesses/materials</vt:lpstr>
      <vt:lpstr>Beam Test at SPS in Nov 2014</vt:lpstr>
      <vt:lpstr>Beam Test at SPS in Nov 2014 (cntd.)</vt:lpstr>
      <vt:lpstr>Outlook</vt:lpstr>
      <vt:lpstr>PowerPoint Presentation</vt:lpstr>
      <vt:lpstr>CMS Plan for Phase II upgrade</vt:lpstr>
      <vt:lpstr>Wafer layout when CMS is going to 8”</vt:lpstr>
      <vt:lpstr>Outlook for 2015</vt:lpstr>
      <vt:lpstr>CMS High Granularity Calorimeter</vt:lpstr>
      <vt:lpstr>Summary</vt:lpstr>
      <vt:lpstr>The end</vt:lpstr>
      <vt:lpstr>Beam Tests and Irradiations with Infineon Sensors</vt:lpstr>
      <vt:lpstr>Batch overview</vt:lpstr>
      <vt:lpstr>Mask layout changes for batch 4</vt:lpstr>
      <vt:lpstr>Comparative Measurements – Redesigned Masks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Bergauer</dc:creator>
  <cp:lastModifiedBy>Thomas Bergauer</cp:lastModifiedBy>
  <cp:revision>244</cp:revision>
  <dcterms:created xsi:type="dcterms:W3CDTF">2008-09-01T14:36:39Z</dcterms:created>
  <dcterms:modified xsi:type="dcterms:W3CDTF">2015-02-17T09:09:02Z</dcterms:modified>
</cp:coreProperties>
</file>