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2"/>
  </p:notesMasterIdLst>
  <p:sldIdLst>
    <p:sldId id="366" r:id="rId2"/>
    <p:sldId id="377" r:id="rId3"/>
    <p:sldId id="363" r:id="rId4"/>
    <p:sldId id="355" r:id="rId5"/>
    <p:sldId id="356" r:id="rId6"/>
    <p:sldId id="374" r:id="rId7"/>
    <p:sldId id="358" r:id="rId8"/>
    <p:sldId id="373" r:id="rId9"/>
    <p:sldId id="396" r:id="rId10"/>
    <p:sldId id="394" r:id="rId11"/>
    <p:sldId id="405" r:id="rId12"/>
    <p:sldId id="404" r:id="rId13"/>
    <p:sldId id="393" r:id="rId14"/>
    <p:sldId id="380" r:id="rId15"/>
    <p:sldId id="397" r:id="rId16"/>
    <p:sldId id="359" r:id="rId17"/>
    <p:sldId id="370" r:id="rId18"/>
    <p:sldId id="381" r:id="rId19"/>
    <p:sldId id="398" r:id="rId20"/>
    <p:sldId id="399" r:id="rId21"/>
    <p:sldId id="400" r:id="rId22"/>
    <p:sldId id="402" r:id="rId23"/>
    <p:sldId id="401" r:id="rId24"/>
    <p:sldId id="376" r:id="rId25"/>
    <p:sldId id="382" r:id="rId26"/>
    <p:sldId id="391" r:id="rId27"/>
    <p:sldId id="379" r:id="rId28"/>
    <p:sldId id="390" r:id="rId29"/>
    <p:sldId id="406" r:id="rId30"/>
    <p:sldId id="392" r:id="rId31"/>
    <p:sldId id="383" r:id="rId32"/>
    <p:sldId id="384" r:id="rId33"/>
    <p:sldId id="385" r:id="rId34"/>
    <p:sldId id="386" r:id="rId35"/>
    <p:sldId id="387" r:id="rId36"/>
    <p:sldId id="388" r:id="rId37"/>
    <p:sldId id="389" r:id="rId38"/>
    <p:sldId id="378" r:id="rId39"/>
    <p:sldId id="367" r:id="rId40"/>
    <p:sldId id="368" r:id="rId4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378" autoAdjust="0"/>
    <p:restoredTop sz="96621" autoAdjust="0"/>
  </p:normalViewPr>
  <p:slideViewPr>
    <p:cSldViewPr>
      <p:cViewPr>
        <p:scale>
          <a:sx n="75" d="100"/>
          <a:sy n="75" d="100"/>
        </p:scale>
        <p:origin x="-100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12/4/2014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8" tIns="46104" rIns="92208" bIns="461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208" tIns="46104" rIns="92208" bIns="4610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67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775" tIns="41887" rIns="83775" bIns="41887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775" tIns="41887" rIns="83775" bIns="41887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72132" y="621508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 smtClean="0"/>
              <a:t>04/12/2014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B2898-221E-49A8-82B1-D6484998CD6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 smtClean="0"/>
              <a:t>16/05/2014</a:t>
            </a:r>
          </a:p>
        </p:txBody>
      </p:sp>
    </p:spTree>
    <p:extLst>
      <p:ext uri="{BB962C8B-B14F-4D97-AF65-F5344CB8AC3E}">
        <p14:creationId xmlns:p14="http://schemas.microsoft.com/office/powerpoint/2010/main" val="85758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40475"/>
            <a:ext cx="2895600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en-GB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BI/TB, 04/12/2014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227895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s://lhc-mpwg.web.cern.ch/lhc-mpwg/MPP-Meetings/No73-14-12-2012/EEffinger_Proposal_for_modification_of_HV_interlock_20121214.ppt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indico.cern.ch/event/227895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72000"/>
            <a:ext cx="7772400" cy="119697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LHC BLM system: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3600" dirty="0"/>
              <a:t>Status of </a:t>
            </a:r>
            <a:r>
              <a:rPr lang="en-GB" sz="3600" dirty="0" smtClean="0"/>
              <a:t>changes during LS1+</a:t>
            </a:r>
            <a:br>
              <a:rPr lang="en-GB" sz="3600" dirty="0" smtClean="0"/>
            </a:b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6096000"/>
            <a:ext cx="7772400" cy="43338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Christos Zamantzas on behalf of the BLM team.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04/12/2014</a:t>
            </a:r>
            <a:endParaRPr lang="en-GB" dirty="0"/>
          </a:p>
        </p:txBody>
      </p:sp>
      <p:pic>
        <p:nvPicPr>
          <p:cNvPr id="1026" name="Picture 2" descr="C:\SVN\CERN_temporary\MPP\CERN_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7" y="1620837"/>
            <a:ext cx="2341563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00400" y="2791361"/>
            <a:ext cx="5257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4000" dirty="0" smtClean="0">
                <a:solidFill>
                  <a:schemeClr val="tx2"/>
                </a:solidFill>
              </a:rPr>
              <a:t>BI Technical Board December 2014</a:t>
            </a:r>
            <a:endParaRPr lang="en-GB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1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Database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57201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Completed:</a:t>
            </a:r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GB" dirty="0" smtClean="0"/>
              <a:t>900 channels have been updated in MTF, LAYOUT and LSA</a:t>
            </a:r>
          </a:p>
          <a:p>
            <a:pPr lvl="1"/>
            <a:r>
              <a:rPr lang="en-GB" dirty="0" smtClean="0"/>
              <a:t>21,000 new Logging variables created</a:t>
            </a:r>
          </a:p>
          <a:p>
            <a:pPr lvl="1"/>
            <a:r>
              <a:rPr lang="en-GB" dirty="0" smtClean="0"/>
              <a:t>2,000 Logging variables renamed</a:t>
            </a: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r>
              <a:rPr lang="en-GB" dirty="0"/>
              <a:t>On-going actions:</a:t>
            </a:r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GB" dirty="0" smtClean="0"/>
              <a:t>Data on 300 channels to be updated</a:t>
            </a:r>
          </a:p>
          <a:p>
            <a:pPr lvl="1"/>
            <a:r>
              <a:rPr lang="en-GB" dirty="0" smtClean="0"/>
              <a:t>Slots for 30 new channels to be added</a:t>
            </a:r>
          </a:p>
          <a:p>
            <a:pPr lvl="1"/>
            <a:r>
              <a:rPr lang="en-GB" dirty="0" smtClean="0"/>
              <a:t>Rename of 10,000 Logging variables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14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Incident in IP6: </a:t>
            </a:r>
            <a:r>
              <a:rPr lang="en-GB" dirty="0" smtClean="0"/>
              <a:t>6R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  <p:sp>
        <p:nvSpPr>
          <p:cNvPr id="319" name="TextBox 318"/>
          <p:cNvSpPr txBox="1"/>
          <p:nvPr/>
        </p:nvSpPr>
        <p:spPr>
          <a:xfrm>
            <a:off x="8001000" y="632936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Ewald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058" y="1040368"/>
            <a:ext cx="7371742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1049337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504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Incident in IP6: </a:t>
            </a:r>
            <a:r>
              <a:rPr lang="en-GB" dirty="0" smtClean="0"/>
              <a:t>6L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12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55168"/>
            <a:ext cx="7191375" cy="51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9" name="TextBox 318"/>
          <p:cNvSpPr txBox="1"/>
          <p:nvPr/>
        </p:nvSpPr>
        <p:spPr>
          <a:xfrm>
            <a:off x="8001000" y="632936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Ewald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219200"/>
            <a:ext cx="1049337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577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2014/12/02:</a:t>
            </a:r>
            <a:r>
              <a:rPr lang="en-GB" dirty="0" smtClean="0"/>
              <a:t> Status of the installation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13716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All crates operational </a:t>
            </a:r>
          </a:p>
          <a:p>
            <a:r>
              <a:rPr lang="en-GB" dirty="0" smtClean="0"/>
              <a:t>3,216 channels complete, 687 channels with issue </a:t>
            </a:r>
          </a:p>
          <a:p>
            <a:pPr lvl="1"/>
            <a:r>
              <a:rPr lang="en-GB" dirty="0" smtClean="0"/>
              <a:t>280 </a:t>
            </a:r>
            <a:r>
              <a:rPr lang="en-GB" dirty="0" err="1" smtClean="0"/>
              <a:t>ch.</a:t>
            </a:r>
            <a:r>
              <a:rPr lang="en-GB" dirty="0" smtClean="0"/>
              <a:t> from S45 (cards not yet installed)</a:t>
            </a:r>
          </a:p>
          <a:p>
            <a:pPr lvl="1"/>
            <a:r>
              <a:rPr lang="en-GB" dirty="0" smtClean="0"/>
              <a:t>95 </a:t>
            </a:r>
            <a:r>
              <a:rPr lang="en-GB" dirty="0" err="1" smtClean="0"/>
              <a:t>ch.</a:t>
            </a:r>
            <a:r>
              <a:rPr lang="en-GB" dirty="0" smtClean="0"/>
              <a:t> from IP6 (cards in repair)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13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7696596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00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LHC BLM system: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 smtClean="0"/>
              <a:t>Firmware &amp; SERVER Changes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smtClean="0"/>
              <a:t>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3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Current </a:t>
            </a:r>
            <a:r>
              <a:rPr lang="en-GB" dirty="0" smtClean="0"/>
              <a:t>State of Firmware/FESA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335281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All functionality present in Run 1 is again operational </a:t>
            </a:r>
            <a:r>
              <a:rPr lang="en-GB" dirty="0"/>
              <a:t>with the new </a:t>
            </a:r>
            <a:r>
              <a:rPr lang="en-GB" dirty="0" smtClean="0"/>
              <a:t>CPU for both BLETC and BLECS modules.</a:t>
            </a:r>
          </a:p>
          <a:p>
            <a:r>
              <a:rPr lang="en-GB" dirty="0" smtClean="0"/>
              <a:t>Tested:</a:t>
            </a:r>
          </a:p>
          <a:p>
            <a:pPr lvl="1"/>
            <a:r>
              <a:rPr lang="en-GB" dirty="0" smtClean="0"/>
              <a:t>Logging (measurements and statuses), XPOC, PM, IQC</a:t>
            </a:r>
          </a:p>
          <a:p>
            <a:pPr lvl="1"/>
            <a:r>
              <a:rPr lang="en-GB" dirty="0" smtClean="0"/>
              <a:t>Read/write of threshold values and system parameters</a:t>
            </a:r>
          </a:p>
          <a:p>
            <a:pPr lvl="1"/>
            <a:r>
              <a:rPr lang="en-GB" dirty="0" smtClean="0"/>
              <a:t>Online MCS check</a:t>
            </a:r>
          </a:p>
          <a:p>
            <a:pPr lvl="1"/>
            <a:r>
              <a:rPr lang="en-GB" dirty="0" smtClean="0"/>
              <a:t>Sanity Checks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3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Modification of the</a:t>
            </a:r>
            <a:r>
              <a:rPr lang="en-GB" dirty="0" smtClean="0"/>
              <a:t> BLECS firmware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2441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Combiner and Survey firmware </a:t>
            </a:r>
            <a:r>
              <a:rPr lang="en-US" dirty="0" smtClean="0"/>
              <a:t>additional modifications: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Higher priority:</a:t>
            </a:r>
          </a:p>
          <a:p>
            <a:pPr lvl="1"/>
            <a:r>
              <a:rPr lang="en-US" dirty="0" smtClean="0"/>
              <a:t>Improve regular automatic </a:t>
            </a:r>
            <a:r>
              <a:rPr lang="en-US" dirty="0" smtClean="0">
                <a:solidFill>
                  <a:schemeClr val="tx2"/>
                </a:solidFill>
              </a:rPr>
              <a:t>system checks</a:t>
            </a:r>
          </a:p>
          <a:p>
            <a:pPr lvl="2"/>
            <a:r>
              <a:rPr lang="en-US" dirty="0"/>
              <a:t>b</a:t>
            </a:r>
            <a:r>
              <a:rPr lang="en-US" dirty="0" smtClean="0"/>
              <a:t>lock increase of input offset</a:t>
            </a:r>
          </a:p>
          <a:p>
            <a:pPr lvl="2"/>
            <a:r>
              <a:rPr lang="en-US" dirty="0"/>
              <a:t>add timeout for check completion</a:t>
            </a:r>
          </a:p>
          <a:p>
            <a:pPr lvl="1"/>
            <a:r>
              <a:rPr lang="en-US" dirty="0" smtClean="0"/>
              <a:t>Improve </a:t>
            </a:r>
            <a:r>
              <a:rPr lang="en-US" dirty="0" smtClean="0">
                <a:solidFill>
                  <a:schemeClr val="tx2"/>
                </a:solidFill>
              </a:rPr>
              <a:t>connectivity check</a:t>
            </a:r>
          </a:p>
          <a:p>
            <a:pPr lvl="2"/>
            <a:r>
              <a:rPr lang="en-US" dirty="0" smtClean="0"/>
              <a:t>Increase </a:t>
            </a:r>
            <a:r>
              <a:rPr lang="en-US" dirty="0"/>
              <a:t>range </a:t>
            </a:r>
            <a:r>
              <a:rPr lang="en-US" dirty="0" smtClean="0"/>
              <a:t>of values allowed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dirty="0" smtClean="0"/>
              <a:t>Improve </a:t>
            </a:r>
            <a:r>
              <a:rPr lang="en-US" dirty="0" smtClean="0">
                <a:solidFill>
                  <a:schemeClr val="tx2"/>
                </a:solidFill>
              </a:rPr>
              <a:t>Energy</a:t>
            </a:r>
            <a:r>
              <a:rPr lang="en-US" dirty="0" smtClean="0"/>
              <a:t> value reception and logging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ast changes of energy values are propagated to the BLETC modules but not logged</a:t>
            </a:r>
          </a:p>
          <a:p>
            <a:pPr lvl="2"/>
            <a:endParaRPr lang="en-US" dirty="0" smtClean="0"/>
          </a:p>
          <a:p>
            <a:pPr marL="51435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Lower priority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en-US" dirty="0" smtClean="0"/>
              <a:t>Add better compatibility with new CPUs</a:t>
            </a:r>
          </a:p>
          <a:p>
            <a:pPr lvl="2"/>
            <a:r>
              <a:rPr lang="en-US" dirty="0"/>
              <a:t>new </a:t>
            </a:r>
            <a:r>
              <a:rPr lang="en-US" dirty="0" err="1"/>
              <a:t>VMEbus</a:t>
            </a:r>
            <a:r>
              <a:rPr lang="en-US" dirty="0"/>
              <a:t> core with MBLT mode 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memory map optimized for block </a:t>
            </a:r>
            <a:r>
              <a:rPr lang="en-US" dirty="0" smtClean="0"/>
              <a:t>transfers</a:t>
            </a:r>
          </a:p>
          <a:p>
            <a:pPr lvl="1"/>
            <a:r>
              <a:rPr lang="en-US" dirty="0" smtClean="0"/>
              <a:t>Preparation for the “</a:t>
            </a:r>
            <a:r>
              <a:rPr lang="en-US" dirty="0" smtClean="0">
                <a:solidFill>
                  <a:schemeClr val="tx2"/>
                </a:solidFill>
              </a:rPr>
              <a:t>Injection Interlock Inhibit</a:t>
            </a:r>
            <a:r>
              <a:rPr lang="en-US" dirty="0" smtClean="0"/>
              <a:t>” </a:t>
            </a:r>
            <a:r>
              <a:rPr lang="en-US" dirty="0" smtClean="0"/>
              <a:t>feature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16</a:t>
            </a:fld>
            <a:endParaRPr lang="en-GB" noProof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82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Modification of the</a:t>
            </a:r>
            <a:r>
              <a:rPr lang="en-GB" dirty="0" smtClean="0"/>
              <a:t> BLETC firmware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292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Processing Module firmware additional modifications:</a:t>
            </a:r>
          </a:p>
          <a:p>
            <a:pPr lvl="1"/>
            <a:endParaRPr lang="en-GB" dirty="0" smtClean="0"/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Higher priority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GB" dirty="0" smtClean="0"/>
          </a:p>
          <a:p>
            <a:pPr lvl="1"/>
            <a:r>
              <a:rPr lang="en-US" dirty="0"/>
              <a:t>Add better compatibility with new CPUs</a:t>
            </a:r>
          </a:p>
          <a:p>
            <a:pPr lvl="2"/>
            <a:r>
              <a:rPr lang="en-US" dirty="0"/>
              <a:t>new </a:t>
            </a:r>
            <a:r>
              <a:rPr lang="en-US" dirty="0" err="1"/>
              <a:t>VMEbus</a:t>
            </a:r>
            <a:r>
              <a:rPr lang="en-US" dirty="0"/>
              <a:t> core with MBLT mode </a:t>
            </a:r>
          </a:p>
          <a:p>
            <a:pPr lvl="2"/>
            <a:r>
              <a:rPr lang="en-US" dirty="0" smtClean="0"/>
              <a:t>new </a:t>
            </a:r>
            <a:r>
              <a:rPr lang="en-US" dirty="0"/>
              <a:t>memory map optimized for block transfers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Improve </a:t>
            </a:r>
            <a:r>
              <a:rPr lang="en-GB" dirty="0" smtClean="0">
                <a:solidFill>
                  <a:schemeClr val="tx2"/>
                </a:solidFill>
              </a:rPr>
              <a:t>PM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tx2"/>
                </a:solidFill>
              </a:rPr>
              <a:t>UFO Buster </a:t>
            </a:r>
            <a:r>
              <a:rPr lang="en-GB" dirty="0" smtClean="0"/>
              <a:t>buffers </a:t>
            </a:r>
            <a:endParaRPr lang="en-GB" dirty="0"/>
          </a:p>
          <a:p>
            <a:pPr lvl="2"/>
            <a:r>
              <a:rPr lang="en-GB" dirty="0" smtClean="0"/>
              <a:t>increase size to 43,690 samples per channel</a:t>
            </a:r>
          </a:p>
          <a:p>
            <a:pPr lvl="1"/>
            <a:r>
              <a:rPr lang="en-GB" dirty="0" smtClean="0"/>
              <a:t>Improve </a:t>
            </a:r>
            <a:r>
              <a:rPr lang="en-GB" dirty="0" smtClean="0">
                <a:solidFill>
                  <a:schemeClr val="tx2"/>
                </a:solidFill>
              </a:rPr>
              <a:t>XPOC</a:t>
            </a:r>
            <a:r>
              <a:rPr lang="en-GB" dirty="0" smtClean="0"/>
              <a:t> buffer</a:t>
            </a:r>
          </a:p>
          <a:p>
            <a:pPr lvl="2"/>
            <a:r>
              <a:rPr lang="en-GB" dirty="0" smtClean="0"/>
              <a:t>split data and triggers per beam</a:t>
            </a:r>
          </a:p>
          <a:p>
            <a:pPr marL="514350" lvl="1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447675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Lower </a:t>
            </a:r>
            <a:r>
              <a:rPr lang="en-US" dirty="0">
                <a:solidFill>
                  <a:srgbClr val="FF0000"/>
                </a:solidFill>
              </a:rPr>
              <a:t>priority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GB" dirty="0" smtClean="0"/>
          </a:p>
          <a:p>
            <a:pPr lvl="1"/>
            <a:r>
              <a:rPr lang="en-GB" dirty="0" smtClean="0"/>
              <a:t>Improve data for </a:t>
            </a:r>
            <a:r>
              <a:rPr lang="en-GB" dirty="0" smtClean="0">
                <a:solidFill>
                  <a:schemeClr val="tx2"/>
                </a:solidFill>
              </a:rPr>
              <a:t>Collimation Beam Based Alignment </a:t>
            </a:r>
            <a:endParaRPr lang="en-GB" dirty="0" smtClean="0"/>
          </a:p>
          <a:p>
            <a:pPr lvl="2"/>
            <a:r>
              <a:rPr lang="en-GB" dirty="0" smtClean="0"/>
              <a:t> increase data </a:t>
            </a:r>
            <a:r>
              <a:rPr lang="en-GB" dirty="0"/>
              <a:t>rate </a:t>
            </a:r>
            <a:r>
              <a:rPr lang="en-GB" dirty="0" smtClean="0"/>
              <a:t>(now at 12.5 Hz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endParaRPr lang="en-US" dirty="0"/>
          </a:p>
          <a:p>
            <a:r>
              <a:rPr lang="en-GB" dirty="0"/>
              <a:t>FESA server </a:t>
            </a:r>
            <a:r>
              <a:rPr lang="en-GB" dirty="0" smtClean="0"/>
              <a:t>will need to </a:t>
            </a:r>
            <a:r>
              <a:rPr lang="en-GB" dirty="0"/>
              <a:t>be updated accordingly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17</a:t>
            </a:fld>
            <a:endParaRPr lang="en-GB" noProof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07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LHC BLM system: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 smtClean="0"/>
              <a:t>Software Changes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smtClean="0"/>
              <a:t>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714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Threshold Management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27752" cy="53341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View on parameterization and </a:t>
            </a:r>
            <a:r>
              <a:rPr lang="en-US" dirty="0" smtClean="0"/>
              <a:t>correction function</a:t>
            </a:r>
            <a:r>
              <a:rPr lang="en-GB" dirty="0" smtClean="0"/>
              <a:t>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19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93411" y="1752600"/>
            <a:ext cx="8621989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010400" y="632936"/>
            <a:ext cx="187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Blazej &amp; Stephen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3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1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Hardware Changes</a:t>
            </a:r>
          </a:p>
          <a:p>
            <a:pPr lvl="1"/>
            <a:r>
              <a:rPr lang="en-GB" dirty="0" smtClean="0"/>
              <a:t>Tunnel installation &amp; Acquisition electronics</a:t>
            </a:r>
          </a:p>
          <a:p>
            <a:pPr lvl="1"/>
            <a:r>
              <a:rPr lang="en-GB" dirty="0" smtClean="0"/>
              <a:t>Surface installation &amp; Processing electronics</a:t>
            </a:r>
          </a:p>
          <a:p>
            <a:r>
              <a:rPr lang="en-GB" dirty="0" smtClean="0"/>
              <a:t>Firmware/Server Changes</a:t>
            </a:r>
          </a:p>
          <a:p>
            <a:pPr lvl="1"/>
            <a:r>
              <a:rPr lang="en-GB" dirty="0" smtClean="0"/>
              <a:t>BLETC and BLECF</a:t>
            </a:r>
          </a:p>
          <a:p>
            <a:r>
              <a:rPr lang="en-GB" dirty="0" smtClean="0"/>
              <a:t>Application Changes </a:t>
            </a:r>
          </a:p>
          <a:p>
            <a:pPr lvl="1"/>
            <a:r>
              <a:rPr lang="en-GB" dirty="0" smtClean="0"/>
              <a:t>Updates, additions and </a:t>
            </a:r>
            <a:r>
              <a:rPr lang="en-GB" dirty="0" err="1" smtClean="0"/>
              <a:t>wishlist</a:t>
            </a:r>
            <a:r>
              <a:rPr lang="en-GB" dirty="0" smtClean="0"/>
              <a:t> </a:t>
            </a:r>
          </a:p>
          <a:p>
            <a:r>
              <a:rPr lang="en-GB" dirty="0" smtClean="0"/>
              <a:t>Verification &amp; Commissioning</a:t>
            </a:r>
          </a:p>
          <a:p>
            <a:pPr lvl="1"/>
            <a:r>
              <a:rPr lang="en-GB" dirty="0" smtClean="0"/>
              <a:t>RSM, Dry-Runs, Checkout, Beam Commissioning</a:t>
            </a:r>
          </a:p>
          <a:p>
            <a:r>
              <a:rPr lang="en-GB" dirty="0" smtClean="0"/>
              <a:t>Injection Interlock Inhibit </a:t>
            </a:r>
          </a:p>
          <a:p>
            <a:pPr lvl="1"/>
            <a:r>
              <a:rPr lang="en-GB" dirty="0" smtClean="0"/>
              <a:t>Solution agreed and planning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91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Threshold Management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5721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View </a:t>
            </a:r>
            <a:r>
              <a:rPr lang="en-US" dirty="0" smtClean="0"/>
              <a:t>and Plotting of Threshold values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20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52400" y="1828800"/>
            <a:ext cx="6221879" cy="3515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72000" y="3657600"/>
            <a:ext cx="4359960" cy="234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7010400" y="632936"/>
            <a:ext cx="187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Blazej &amp; Stephen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Threshold Management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382000" cy="45721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Comparison of thresholds for different families </a:t>
            </a:r>
            <a:r>
              <a:rPr lang="en-US" dirty="0" smtClean="0"/>
              <a:t>and different </a:t>
            </a:r>
            <a:r>
              <a:rPr lang="en-US" dirty="0"/>
              <a:t>dates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21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28600" y="1676400"/>
            <a:ext cx="8762640" cy="45122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010400" y="632936"/>
            <a:ext cx="187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Blazej &amp; Stephen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2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Threshold Management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382000" cy="3581416"/>
          </a:xfrm>
        </p:spPr>
        <p:txBody>
          <a:bodyPr>
            <a:normAutofit fontScale="85000" lnSpcReduction="20000"/>
          </a:bodyPr>
          <a:lstStyle/>
          <a:p>
            <a:pPr lvl="0">
              <a:buClr>
                <a:schemeClr val="tx2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dirty="0" smtClean="0"/>
              <a:t>Application ready </a:t>
            </a:r>
            <a:r>
              <a:rPr lang="en-US" dirty="0" err="1" smtClean="0"/>
              <a:t>wrt</a:t>
            </a:r>
            <a:r>
              <a:rPr lang="en-US" dirty="0" smtClean="0"/>
              <a:t> specifications</a:t>
            </a:r>
          </a:p>
          <a:p>
            <a:pPr lvl="1"/>
            <a:r>
              <a:rPr lang="en-US" dirty="0" smtClean="0"/>
              <a:t>GUI implemented</a:t>
            </a:r>
          </a:p>
          <a:p>
            <a:pPr lvl="1"/>
            <a:r>
              <a:rPr lang="en-US" dirty="0" smtClean="0"/>
              <a:t>DB middle-tier connection </a:t>
            </a:r>
          </a:p>
          <a:p>
            <a:pPr lvl="1"/>
            <a:endParaRPr lang="en-US" dirty="0" smtClean="0"/>
          </a:p>
          <a:p>
            <a:pPr lvl="0"/>
            <a:r>
              <a:rPr lang="en-US" dirty="0" smtClean="0"/>
              <a:t>To Do:</a:t>
            </a:r>
            <a:endParaRPr lang="en-US" dirty="0"/>
          </a:p>
          <a:p>
            <a:pPr lvl="1"/>
            <a:r>
              <a:rPr lang="en-US" dirty="0"/>
              <a:t>Improve </a:t>
            </a:r>
            <a:r>
              <a:rPr lang="en-US" dirty="0" smtClean="0"/>
              <a:t>plots (SW)</a:t>
            </a:r>
            <a:endParaRPr lang="en-US" dirty="0"/>
          </a:p>
          <a:p>
            <a:pPr lvl="1"/>
            <a:r>
              <a:rPr lang="en-US" dirty="0"/>
              <a:t>Fixing bugs and data in </a:t>
            </a:r>
            <a:r>
              <a:rPr lang="en-US" dirty="0" smtClean="0"/>
              <a:t>DB (CO)</a:t>
            </a:r>
          </a:p>
          <a:p>
            <a:pPr lvl="1"/>
            <a:r>
              <a:rPr lang="en-US" dirty="0" smtClean="0"/>
              <a:t>Computation algorithms missing (BL &amp; CO)</a:t>
            </a:r>
            <a:endParaRPr lang="en-US" dirty="0"/>
          </a:p>
          <a:p>
            <a:pPr lvl="1"/>
            <a:r>
              <a:rPr lang="en-US" dirty="0" smtClean="0"/>
              <a:t>Extensive </a:t>
            </a:r>
            <a:r>
              <a:rPr lang="en-US" dirty="0"/>
              <a:t>testing of the application and </a:t>
            </a:r>
            <a:r>
              <a:rPr lang="en-US" dirty="0" smtClean="0"/>
              <a:t>DB </a:t>
            </a:r>
            <a:r>
              <a:rPr lang="en-US" dirty="0"/>
              <a:t>logic </a:t>
            </a:r>
            <a:r>
              <a:rPr lang="en-US" dirty="0" smtClean="0"/>
              <a:t>of threshold values calculation (BL &amp; SW)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22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632936"/>
            <a:ext cx="187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Blazej &amp; Stephen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6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Other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3962416"/>
          </a:xfrm>
        </p:spPr>
        <p:txBody>
          <a:bodyPr>
            <a:normAutofit fontScale="92500" lnSpcReduction="20000"/>
          </a:bodyPr>
          <a:lstStyle/>
          <a:p>
            <a:pPr lvl="0">
              <a:buClr>
                <a:schemeClr val="tx2"/>
              </a:buClr>
              <a:buSzPct val="100000"/>
              <a:buFont typeface="Wingdings" panose="05000000000000000000" pitchFamily="2" charset="2"/>
              <a:buChar char="ü"/>
            </a:pPr>
            <a:r>
              <a:rPr lang="en-GB" dirty="0" smtClean="0"/>
              <a:t>Moved to </a:t>
            </a:r>
            <a:r>
              <a:rPr lang="en-GB" dirty="0" smtClean="0">
                <a:solidFill>
                  <a:schemeClr val="tx2"/>
                </a:solidFill>
              </a:rPr>
              <a:t>Maven</a:t>
            </a:r>
            <a:r>
              <a:rPr lang="en-GB" b="1" dirty="0" smtClean="0">
                <a:solidFill>
                  <a:schemeClr val="tx2"/>
                </a:solidFill>
              </a:rPr>
              <a:t> </a:t>
            </a:r>
            <a:r>
              <a:rPr lang="en-GB" dirty="0" smtClean="0"/>
              <a:t>and some </a:t>
            </a:r>
            <a:r>
              <a:rPr lang="en-GB" dirty="0" smtClean="0">
                <a:solidFill>
                  <a:schemeClr val="tx2"/>
                </a:solidFill>
              </a:rPr>
              <a:t>corrections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System Parameters</a:t>
            </a:r>
            <a:r>
              <a:rPr lang="en-GB" dirty="0" smtClean="0"/>
              <a:t> </a:t>
            </a:r>
            <a:r>
              <a:rPr lang="en-GB" dirty="0"/>
              <a:t>application 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Threshold Values </a:t>
            </a:r>
            <a:r>
              <a:rPr lang="en-GB" dirty="0" smtClean="0"/>
              <a:t>application modifications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Connectivity Check </a:t>
            </a:r>
            <a:r>
              <a:rPr lang="en-GB" dirty="0" smtClean="0"/>
              <a:t>results viewer 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Master table </a:t>
            </a:r>
            <a:r>
              <a:rPr lang="en-GB" dirty="0" smtClean="0"/>
              <a:t>viewer</a:t>
            </a:r>
            <a:endParaRPr lang="en-GB" dirty="0"/>
          </a:p>
          <a:p>
            <a:pPr>
              <a:buClr>
                <a:schemeClr val="tx2"/>
              </a:buClr>
              <a:buSzPct val="100000"/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Expert Applications </a:t>
            </a:r>
            <a:r>
              <a:rPr lang="en-GB" dirty="0" smtClean="0"/>
              <a:t>are all operational</a:t>
            </a:r>
          </a:p>
          <a:p>
            <a:pPr lvl="1"/>
            <a:r>
              <a:rPr lang="en-GB" dirty="0" smtClean="0"/>
              <a:t>Next year to be moved also to Maven</a:t>
            </a:r>
          </a:p>
          <a:p>
            <a:r>
              <a:rPr lang="en-GB" dirty="0" smtClean="0"/>
              <a:t>To correct: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System Status</a:t>
            </a:r>
            <a:r>
              <a:rPr lang="en-GB" dirty="0"/>
              <a:t> </a:t>
            </a:r>
            <a:r>
              <a:rPr lang="en-GB" dirty="0" smtClean="0"/>
              <a:t>application (via Concentrator)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Mobile </a:t>
            </a:r>
            <a:r>
              <a:rPr lang="en-GB" dirty="0">
                <a:solidFill>
                  <a:schemeClr val="tx2"/>
                </a:solidFill>
              </a:rPr>
              <a:t>M</a:t>
            </a:r>
            <a:r>
              <a:rPr lang="en-GB" dirty="0" smtClean="0">
                <a:solidFill>
                  <a:schemeClr val="tx2"/>
                </a:solidFill>
              </a:rPr>
              <a:t>onitor Setup </a:t>
            </a:r>
            <a:r>
              <a:rPr lang="en-GB" dirty="0" smtClean="0"/>
              <a:t>application 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23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010400" y="632936"/>
            <a:ext cx="187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Blazej &amp; Stephen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17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Application Improvement </a:t>
            </a:r>
            <a:r>
              <a:rPr lang="en-GB" dirty="0" err="1" smtClean="0"/>
              <a:t>wishlist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b="1" dirty="0" smtClean="0">
                <a:solidFill>
                  <a:schemeClr val="tx2"/>
                </a:solidFill>
              </a:rPr>
              <a:t>System Parameters</a:t>
            </a:r>
            <a:r>
              <a:rPr lang="en-GB" dirty="0" smtClean="0"/>
              <a:t> </a:t>
            </a:r>
            <a:r>
              <a:rPr lang="en-GB" dirty="0"/>
              <a:t>application (BE/SW)</a:t>
            </a:r>
          </a:p>
          <a:p>
            <a:pPr lvl="1"/>
            <a:r>
              <a:rPr lang="en-GB" dirty="0" smtClean="0"/>
              <a:t>automatic </a:t>
            </a:r>
            <a:r>
              <a:rPr lang="en-GB" dirty="0"/>
              <a:t>fill of </a:t>
            </a:r>
            <a:r>
              <a:rPr lang="en-GB" dirty="0" smtClean="0"/>
              <a:t>serials when a card is exchanged </a:t>
            </a:r>
            <a:endParaRPr lang="en-GB" dirty="0"/>
          </a:p>
          <a:p>
            <a:pPr lvl="1"/>
            <a:r>
              <a:rPr lang="en-GB" dirty="0" smtClean="0"/>
              <a:t>step </a:t>
            </a:r>
            <a:r>
              <a:rPr lang="en-GB" dirty="0"/>
              <a:t>increase of connectivity check limits</a:t>
            </a:r>
          </a:p>
          <a:p>
            <a:pPr lvl="0"/>
            <a:r>
              <a:rPr lang="en-GB" b="1" dirty="0" smtClean="0">
                <a:solidFill>
                  <a:schemeClr val="tx2"/>
                </a:solidFill>
              </a:rPr>
              <a:t>System </a:t>
            </a:r>
            <a:r>
              <a:rPr lang="en-GB" b="1" dirty="0">
                <a:solidFill>
                  <a:schemeClr val="tx2"/>
                </a:solidFill>
              </a:rPr>
              <a:t>S</a:t>
            </a:r>
            <a:r>
              <a:rPr lang="en-GB" b="1" dirty="0" smtClean="0">
                <a:solidFill>
                  <a:schemeClr val="tx2"/>
                </a:solidFill>
              </a:rPr>
              <a:t>tatus</a:t>
            </a:r>
            <a:r>
              <a:rPr lang="en-GB" dirty="0" smtClean="0"/>
              <a:t> </a:t>
            </a:r>
            <a:r>
              <a:rPr lang="en-GB" dirty="0"/>
              <a:t>application </a:t>
            </a:r>
            <a:r>
              <a:rPr lang="en-GB" dirty="0" smtClean="0"/>
              <a:t>additions (BE/OP)</a:t>
            </a:r>
            <a:endParaRPr lang="en-GB" dirty="0"/>
          </a:p>
          <a:p>
            <a:pPr lvl="1"/>
            <a:r>
              <a:rPr lang="en-GB" dirty="0"/>
              <a:t>g</a:t>
            </a:r>
            <a:r>
              <a:rPr lang="en-GB" dirty="0" smtClean="0"/>
              <a:t>ive global overview 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rovide </a:t>
            </a:r>
            <a:r>
              <a:rPr lang="en-GB" dirty="0"/>
              <a:t>system error cause</a:t>
            </a:r>
          </a:p>
          <a:p>
            <a:pPr lvl="0"/>
            <a:r>
              <a:rPr lang="en-GB" b="1" dirty="0" smtClean="0">
                <a:solidFill>
                  <a:schemeClr val="tx2"/>
                </a:solidFill>
              </a:rPr>
              <a:t>System </a:t>
            </a:r>
            <a:r>
              <a:rPr lang="en-GB" b="1" dirty="0">
                <a:solidFill>
                  <a:schemeClr val="tx2"/>
                </a:solidFill>
              </a:rPr>
              <a:t>Management</a:t>
            </a:r>
            <a:r>
              <a:rPr lang="en-GB" dirty="0"/>
              <a:t> application (</a:t>
            </a:r>
            <a:r>
              <a:rPr lang="en-GB" dirty="0" smtClean="0"/>
              <a:t>BE/OP and BE/CO)</a:t>
            </a:r>
            <a:endParaRPr lang="en-GB" dirty="0"/>
          </a:p>
          <a:p>
            <a:pPr lvl="1"/>
            <a:r>
              <a:rPr lang="en-GB" dirty="0"/>
              <a:t>G</a:t>
            </a:r>
            <a:r>
              <a:rPr lang="en-GB" dirty="0" smtClean="0"/>
              <a:t>enerate </a:t>
            </a:r>
            <a:r>
              <a:rPr lang="en-GB" dirty="0"/>
              <a:t>new monitors/parameters, Drive </a:t>
            </a:r>
            <a:r>
              <a:rPr lang="en-GB" dirty="0" smtClean="0"/>
              <a:t>settings to </a:t>
            </a:r>
            <a:r>
              <a:rPr lang="en-GB" dirty="0"/>
              <a:t>electronics, </a:t>
            </a:r>
            <a:r>
              <a:rPr lang="en-GB" dirty="0" smtClean="0"/>
              <a:t>Initiate/Abort </a:t>
            </a:r>
            <a:r>
              <a:rPr lang="en-GB" dirty="0"/>
              <a:t>checks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p</a:t>
            </a:r>
            <a:r>
              <a:rPr lang="en-GB" dirty="0" smtClean="0"/>
              <a:t>rovide </a:t>
            </a:r>
            <a:r>
              <a:rPr lang="en-GB" dirty="0"/>
              <a:t>a clear procedure for actions to be taken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a</a:t>
            </a:r>
            <a:r>
              <a:rPr lang="en-GB" dirty="0" smtClean="0"/>
              <a:t>void </a:t>
            </a:r>
            <a:r>
              <a:rPr lang="en-GB" dirty="0"/>
              <a:t>errors due to complexity of </a:t>
            </a:r>
            <a:r>
              <a:rPr lang="en-GB" dirty="0" smtClean="0"/>
              <a:t>the generic </a:t>
            </a:r>
            <a:r>
              <a:rPr lang="en-GB" dirty="0"/>
              <a:t>applications (generation, trim </a:t>
            </a:r>
            <a:r>
              <a:rPr lang="en-GB" dirty="0" err="1"/>
              <a:t>etc</a:t>
            </a:r>
            <a:r>
              <a:rPr lang="en-GB" dirty="0"/>
              <a:t>)</a:t>
            </a:r>
          </a:p>
          <a:p>
            <a:pPr lvl="0"/>
            <a:r>
              <a:rPr lang="en-GB" b="1" dirty="0">
                <a:solidFill>
                  <a:schemeClr val="tx2"/>
                </a:solidFill>
              </a:rPr>
              <a:t>Monitor Factor</a:t>
            </a:r>
            <a:r>
              <a:rPr lang="en-GB" dirty="0"/>
              <a:t> application (BE/OP)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how </a:t>
            </a:r>
            <a:r>
              <a:rPr lang="en-GB" dirty="0"/>
              <a:t>history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ompare </a:t>
            </a:r>
            <a:r>
              <a:rPr lang="en-GB" dirty="0"/>
              <a:t>two points in time</a:t>
            </a:r>
          </a:p>
          <a:p>
            <a:pPr lvl="1"/>
            <a:r>
              <a:rPr lang="en-GB" dirty="0"/>
              <a:t>r</a:t>
            </a:r>
            <a:r>
              <a:rPr lang="en-GB" dirty="0" smtClean="0"/>
              <a:t>oll </a:t>
            </a:r>
            <a:r>
              <a:rPr lang="en-GB" dirty="0"/>
              <a:t>back of changes (very useful for MDs, etc</a:t>
            </a:r>
            <a:r>
              <a:rPr lang="en-GB" dirty="0" smtClean="0"/>
              <a:t>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24</a:t>
            </a:fld>
            <a:endParaRPr lang="en-GB" noProof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8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LHC BLM system: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 smtClean="0"/>
              <a:t>Verification &amp; Commissioning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smtClean="0"/>
              <a:t>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081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Issue Tracking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26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43000"/>
            <a:ext cx="3581400" cy="243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616" y="1447800"/>
            <a:ext cx="5385984" cy="381001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On-going actions:</a:t>
            </a:r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GB" dirty="0"/>
              <a:t>Check all </a:t>
            </a:r>
            <a:r>
              <a:rPr lang="en-GB" dirty="0">
                <a:solidFill>
                  <a:schemeClr val="tx2"/>
                </a:solidFill>
              </a:rPr>
              <a:t>optical</a:t>
            </a:r>
            <a:r>
              <a:rPr lang="en-GB" dirty="0"/>
              <a:t> </a:t>
            </a:r>
            <a:r>
              <a:rPr lang="en-GB" dirty="0" smtClean="0"/>
              <a:t>connections</a:t>
            </a:r>
          </a:p>
          <a:p>
            <a:pPr lvl="1"/>
            <a:r>
              <a:rPr lang="en-GB" dirty="0"/>
              <a:t>Check behaviour of each </a:t>
            </a:r>
            <a:r>
              <a:rPr lang="en-GB" dirty="0" smtClean="0">
                <a:solidFill>
                  <a:schemeClr val="tx2"/>
                </a:solidFill>
              </a:rPr>
              <a:t>card</a:t>
            </a:r>
          </a:p>
          <a:p>
            <a:pPr lvl="1"/>
            <a:r>
              <a:rPr lang="en-GB" dirty="0" smtClean="0"/>
              <a:t>Check behaviour of each </a:t>
            </a:r>
            <a:r>
              <a:rPr lang="en-GB" dirty="0" smtClean="0">
                <a:solidFill>
                  <a:schemeClr val="tx2"/>
                </a:solidFill>
              </a:rPr>
              <a:t>channel</a:t>
            </a:r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GB" dirty="0" smtClean="0"/>
              <a:t>Check all </a:t>
            </a:r>
            <a:r>
              <a:rPr lang="en-GB" dirty="0" smtClean="0">
                <a:solidFill>
                  <a:schemeClr val="tx2"/>
                </a:solidFill>
              </a:rPr>
              <a:t>interlock</a:t>
            </a:r>
            <a:r>
              <a:rPr lang="en-GB" dirty="0" smtClean="0"/>
              <a:t> connections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To start in 2015:</a:t>
            </a:r>
            <a:endParaRPr lang="en-GB" dirty="0"/>
          </a:p>
          <a:p>
            <a:pPr lvl="1"/>
            <a:r>
              <a:rPr lang="en-GB" dirty="0"/>
              <a:t>Update all </a:t>
            </a:r>
            <a:r>
              <a:rPr lang="en-GB" dirty="0">
                <a:solidFill>
                  <a:schemeClr val="tx2"/>
                </a:solidFill>
              </a:rPr>
              <a:t>serial</a:t>
            </a:r>
            <a:r>
              <a:rPr lang="en-GB" dirty="0"/>
              <a:t> numbers</a:t>
            </a:r>
          </a:p>
          <a:p>
            <a:pPr lvl="1"/>
            <a:r>
              <a:rPr lang="en-GB" dirty="0" smtClean="0"/>
              <a:t>Calculate </a:t>
            </a:r>
            <a:r>
              <a:rPr lang="en-GB" dirty="0"/>
              <a:t>new </a:t>
            </a:r>
            <a:r>
              <a:rPr lang="en-GB" dirty="0">
                <a:solidFill>
                  <a:schemeClr val="tx2"/>
                </a:solidFill>
              </a:rPr>
              <a:t>Connectivity</a:t>
            </a:r>
            <a:r>
              <a:rPr lang="en-GB" dirty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check </a:t>
            </a:r>
            <a:r>
              <a:rPr lang="en-GB" dirty="0"/>
              <a:t>limits</a:t>
            </a:r>
          </a:p>
          <a:p>
            <a:endParaRPr lang="en-GB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584" y="3581400"/>
            <a:ext cx="3453216" cy="245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0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Radiation Source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144781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Last </a:t>
            </a:r>
            <a:r>
              <a:rPr lang="en-GB" dirty="0" smtClean="0">
                <a:solidFill>
                  <a:schemeClr val="tx2"/>
                </a:solidFill>
              </a:rPr>
              <a:t>two sectors </a:t>
            </a:r>
            <a:r>
              <a:rPr lang="en-GB" dirty="0" smtClean="0"/>
              <a:t>pending:</a:t>
            </a:r>
          </a:p>
          <a:p>
            <a:pPr lvl="1"/>
            <a:r>
              <a:rPr lang="en-GB" dirty="0" smtClean="0"/>
              <a:t>S45: W49 installation, W50 measurements</a:t>
            </a:r>
          </a:p>
          <a:p>
            <a:pPr lvl="1"/>
            <a:r>
              <a:rPr lang="en-GB" dirty="0" smtClean="0"/>
              <a:t>S34: W51 measurements</a:t>
            </a:r>
          </a:p>
          <a:p>
            <a:r>
              <a:rPr lang="en-GB" dirty="0" smtClean="0"/>
              <a:t>In 2015, </a:t>
            </a:r>
            <a:r>
              <a:rPr lang="en-GB" dirty="0" smtClean="0">
                <a:solidFill>
                  <a:schemeClr val="tx2"/>
                </a:solidFill>
              </a:rPr>
              <a:t>selective measurements </a:t>
            </a:r>
            <a:r>
              <a:rPr lang="en-GB" dirty="0" smtClean="0"/>
              <a:t>in areas with many issues 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27</a:t>
            </a:fld>
            <a:endParaRPr lang="en-GB" noProof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809875"/>
            <a:ext cx="88011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101472" y="632936"/>
            <a:ext cx="66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Slava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65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Dry-Runs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1447816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2"/>
              </a:buClr>
              <a:buSzPct val="100000"/>
              <a:buFont typeface="Wingdings" panose="05000000000000000000" pitchFamily="2" charset="2"/>
              <a:buChar char="ü"/>
            </a:pPr>
            <a:r>
              <a:rPr lang="en-GB" dirty="0" smtClean="0"/>
              <a:t>Completed already 3; several issues identified and corrected </a:t>
            </a:r>
          </a:p>
          <a:p>
            <a:r>
              <a:rPr lang="en-GB" dirty="0" smtClean="0"/>
              <a:t>W50 dry-run (last) to verify: </a:t>
            </a:r>
          </a:p>
          <a:p>
            <a:pPr lvl="1"/>
            <a:r>
              <a:rPr lang="en-US" dirty="0" smtClean="0"/>
              <a:t>triggered acquisitions </a:t>
            </a:r>
            <a:r>
              <a:rPr lang="en-US" dirty="0"/>
              <a:t>(IQC, XPOC, PM) fixed displays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acquisition of continuous </a:t>
            </a:r>
            <a:r>
              <a:rPr lang="en-US" dirty="0"/>
              <a:t>data not blocked when trigger arrives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28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  <p:pic>
        <p:nvPicPr>
          <p:cNvPr id="7" name="Picture 6" descr="http://elogbook.cern.ch/eLogbook/attach_reader?attach_id=139215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697032"/>
            <a:ext cx="4505325" cy="31984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590800" y="5879068"/>
            <a:ext cx="476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IQC display during  </a:t>
            </a:r>
            <a:r>
              <a:rPr lang="en-US" dirty="0" smtClean="0">
                <a:solidFill>
                  <a:schemeClr val="tx2"/>
                </a:solidFill>
              </a:rPr>
              <a:t>Dry-Run</a:t>
            </a:r>
            <a:r>
              <a:rPr lang="en-US" dirty="0">
                <a:solidFill>
                  <a:schemeClr val="tx2"/>
                </a:solidFill>
              </a:rPr>
              <a:t>, November 6-7 2014</a:t>
            </a:r>
            <a:r>
              <a:rPr lang="en-GB" dirty="0" smtClean="0">
                <a:solidFill>
                  <a:schemeClr val="tx2"/>
                </a:solidFill>
              </a:rPr>
              <a:t>   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1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Checkout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When the installation is complete and all operational: 2 </a:t>
            </a:r>
            <a:r>
              <a:rPr lang="en-GB" dirty="0"/>
              <a:t>major and time consuming </a:t>
            </a:r>
            <a:r>
              <a:rPr lang="en-GB" dirty="0" smtClean="0"/>
              <a:t>checks</a:t>
            </a:r>
            <a:endParaRPr lang="en-GB" dirty="0"/>
          </a:p>
          <a:p>
            <a:r>
              <a:rPr lang="en-GB" dirty="0"/>
              <a:t>E</a:t>
            </a:r>
            <a:r>
              <a:rPr lang="en-GB" dirty="0" smtClean="0"/>
              <a:t>xhaustive </a:t>
            </a:r>
            <a:r>
              <a:rPr lang="en-GB" dirty="0"/>
              <a:t>threshold triggering </a:t>
            </a:r>
            <a:endParaRPr lang="en-GB" dirty="0" smtClean="0"/>
          </a:p>
          <a:p>
            <a:pPr lvl="1"/>
            <a:r>
              <a:rPr lang="en-GB" dirty="0"/>
              <a:t>automatic </a:t>
            </a:r>
            <a:r>
              <a:rPr lang="en-GB" dirty="0" smtClean="0"/>
              <a:t>test </a:t>
            </a:r>
            <a:r>
              <a:rPr lang="en-GB" dirty="0"/>
              <a:t>in </a:t>
            </a:r>
            <a:r>
              <a:rPr lang="en-GB" dirty="0" smtClean="0"/>
              <a:t>all the </a:t>
            </a:r>
            <a:r>
              <a:rPr lang="en-GB" dirty="0"/>
              <a:t>LHC </a:t>
            </a:r>
            <a:r>
              <a:rPr lang="en-GB" dirty="0" smtClean="0"/>
              <a:t>crates</a:t>
            </a:r>
          </a:p>
          <a:p>
            <a:pPr lvl="1"/>
            <a:r>
              <a:rPr lang="en-GB" dirty="0" smtClean="0"/>
              <a:t>30-50 hours</a:t>
            </a:r>
            <a:endParaRPr lang="en-GB" dirty="0"/>
          </a:p>
          <a:p>
            <a:r>
              <a:rPr lang="en-GB" dirty="0" smtClean="0"/>
              <a:t>Large </a:t>
            </a:r>
            <a:r>
              <a:rPr lang="en-GB" dirty="0"/>
              <a:t>scale HV modulation tests </a:t>
            </a:r>
            <a:endParaRPr lang="en-GB" dirty="0" smtClean="0"/>
          </a:p>
          <a:p>
            <a:pPr lvl="1"/>
            <a:r>
              <a:rPr lang="en-GB" dirty="0" smtClean="0"/>
              <a:t>each </a:t>
            </a:r>
            <a:r>
              <a:rPr lang="en-GB" dirty="0"/>
              <a:t>test consists of 200 x modulation </a:t>
            </a:r>
            <a:r>
              <a:rPr lang="en-GB" dirty="0" smtClean="0"/>
              <a:t>checks </a:t>
            </a:r>
            <a:r>
              <a:rPr lang="en-GB" dirty="0"/>
              <a:t>to verify the integrity of the monitors and connections, </a:t>
            </a:r>
            <a:endParaRPr lang="en-GB" dirty="0" smtClean="0"/>
          </a:p>
          <a:p>
            <a:pPr lvl="1"/>
            <a:r>
              <a:rPr lang="en-GB" dirty="0" smtClean="0"/>
              <a:t>Results are used to calculate </a:t>
            </a:r>
            <a:r>
              <a:rPr lang="en-GB" dirty="0"/>
              <a:t>accurate detection </a:t>
            </a:r>
            <a:r>
              <a:rPr lang="en-GB" dirty="0" smtClean="0"/>
              <a:t>limits</a:t>
            </a:r>
            <a:endParaRPr lang="en-GB" dirty="0"/>
          </a:p>
          <a:p>
            <a:pPr lvl="1"/>
            <a:r>
              <a:rPr lang="en-GB" dirty="0" smtClean="0"/>
              <a:t>3-5 nights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29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55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LHC BLM system: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 smtClean="0"/>
              <a:t>Hardware Changes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Listing </a:t>
            </a:r>
            <a:r>
              <a:rPr lang="en-GB" dirty="0" smtClean="0"/>
              <a:t>main actions to be performed </a:t>
            </a:r>
            <a:r>
              <a:rPr lang="en-GB" dirty="0"/>
              <a:t>or developed in the </a:t>
            </a:r>
            <a:r>
              <a:rPr lang="en-GB" dirty="0" smtClean="0"/>
              <a:t>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9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Commissioning with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2672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Tests to perform with beam:</a:t>
            </a:r>
          </a:p>
          <a:p>
            <a:r>
              <a:rPr lang="en-US" dirty="0" smtClean="0"/>
              <a:t>Test </a:t>
            </a:r>
            <a:r>
              <a:rPr lang="en-US" dirty="0"/>
              <a:t>transmission time </a:t>
            </a:r>
            <a:r>
              <a:rPr lang="en-US" dirty="0" smtClean="0"/>
              <a:t>USER_PERMIT</a:t>
            </a:r>
          </a:p>
          <a:p>
            <a:pPr lvl="1"/>
            <a:r>
              <a:rPr lang="en-US" dirty="0" smtClean="0"/>
              <a:t>Measure system latency between beam loss and interlock  </a:t>
            </a:r>
            <a:endParaRPr lang="en-US" dirty="0"/>
          </a:p>
          <a:p>
            <a:r>
              <a:rPr lang="en-US" dirty="0"/>
              <a:t>MPS functionality of the </a:t>
            </a:r>
            <a:r>
              <a:rPr lang="en-US" dirty="0" smtClean="0"/>
              <a:t>BLM</a:t>
            </a:r>
          </a:p>
          <a:p>
            <a:pPr lvl="1"/>
            <a:r>
              <a:rPr lang="en-US" dirty="0" smtClean="0"/>
              <a:t>All crates and channels can provoke an interlock</a:t>
            </a:r>
            <a:endParaRPr lang="en-US" dirty="0"/>
          </a:p>
          <a:p>
            <a:r>
              <a:rPr lang="en-US" dirty="0"/>
              <a:t>Interface of direct BLMs with the </a:t>
            </a:r>
            <a:r>
              <a:rPr lang="en-US" dirty="0" smtClean="0"/>
              <a:t>LBDS</a:t>
            </a:r>
          </a:p>
          <a:p>
            <a:pPr lvl="1"/>
            <a:r>
              <a:rPr lang="en-US" dirty="0" smtClean="0"/>
              <a:t>Verify the system can provoke an interlock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GB" dirty="0" smtClean="0"/>
              <a:t>Performed together with FMCM by OP:</a:t>
            </a:r>
          </a:p>
          <a:p>
            <a:r>
              <a:rPr lang="en-US" dirty="0"/>
              <a:t>Threshold and reaction time at 450GeV</a:t>
            </a:r>
          </a:p>
          <a:p>
            <a:r>
              <a:rPr lang="en-US" dirty="0"/>
              <a:t>Threshold and reaction time at physics energy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30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215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LHC BLM system:</a:t>
            </a:r>
            <a:r>
              <a:rPr lang="en-GB" dirty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Injection Interlock Inhibit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Details on the modifications planned and the new functionality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38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Modifications:</a:t>
            </a:r>
            <a:r>
              <a:rPr lang="en-GB" dirty="0" smtClean="0"/>
              <a:t>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305800" cy="4648216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solidFill>
                  <a:schemeClr val="tx2"/>
                </a:solidFill>
              </a:rPr>
              <a:t>Move</a:t>
            </a:r>
            <a:r>
              <a:rPr lang="en-GB" dirty="0"/>
              <a:t> relevant </a:t>
            </a:r>
            <a:r>
              <a:rPr lang="en-GB" dirty="0">
                <a:solidFill>
                  <a:schemeClr val="tx2"/>
                </a:solidFill>
              </a:rPr>
              <a:t>detectors</a:t>
            </a:r>
            <a:r>
              <a:rPr lang="en-GB" dirty="0"/>
              <a:t> to </a:t>
            </a:r>
            <a:r>
              <a:rPr lang="en-GB" dirty="0" smtClean="0"/>
              <a:t>separate acquisition cards</a:t>
            </a:r>
            <a:endParaRPr lang="en-GB" dirty="0"/>
          </a:p>
          <a:p>
            <a:pPr lvl="1"/>
            <a:r>
              <a:rPr lang="en-GB" dirty="0"/>
              <a:t>See ECR for injection BLMs for the list of monitors involved.</a:t>
            </a:r>
          </a:p>
          <a:p>
            <a:pPr lvl="1"/>
            <a:r>
              <a:rPr lang="en-GB" dirty="0" smtClean="0"/>
              <a:t>Re-cabling of signal and power distribution is necessary for some.</a:t>
            </a:r>
          </a:p>
          <a:p>
            <a:pPr lvl="1"/>
            <a:endParaRPr lang="en-GB" dirty="0"/>
          </a:p>
          <a:p>
            <a:pPr lvl="1"/>
            <a:r>
              <a:rPr lang="en-GB" dirty="0">
                <a:solidFill>
                  <a:srgbClr val="FF0000"/>
                </a:solidFill>
              </a:rPr>
              <a:t>Note</a:t>
            </a:r>
            <a:r>
              <a:rPr lang="en-GB" dirty="0"/>
              <a:t>: </a:t>
            </a:r>
            <a:r>
              <a:rPr lang="en-GB" dirty="0" smtClean="0"/>
              <a:t>we asked initially the current </a:t>
            </a:r>
            <a:r>
              <a:rPr lang="en-GB" dirty="0"/>
              <a:t>grouping of monitors </a:t>
            </a:r>
            <a:r>
              <a:rPr lang="en-GB" dirty="0" smtClean="0"/>
              <a:t>to</a:t>
            </a:r>
            <a:r>
              <a:rPr lang="en-GB" b="1" dirty="0" smtClean="0"/>
              <a:t> not</a:t>
            </a:r>
            <a:r>
              <a:rPr lang="en-GB" dirty="0" smtClean="0"/>
              <a:t> </a:t>
            </a:r>
            <a:r>
              <a:rPr lang="en-GB" dirty="0"/>
              <a:t>be broken</a:t>
            </a:r>
            <a:r>
              <a:rPr lang="en-GB" dirty="0" smtClean="0"/>
              <a:t>. This was later agreed to be an unrealistic demand.  </a:t>
            </a:r>
          </a:p>
          <a:p>
            <a:pPr lvl="1"/>
            <a:endParaRPr lang="en-GB" dirty="0"/>
          </a:p>
          <a:p>
            <a:pPr>
              <a:buClr>
                <a:schemeClr val="tx2"/>
              </a:buClr>
              <a:buSzPct val="100000"/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Add </a:t>
            </a:r>
            <a:r>
              <a:rPr lang="en-GB" dirty="0" smtClean="0"/>
              <a:t>two new processing </a:t>
            </a:r>
            <a:r>
              <a:rPr lang="en-GB" dirty="0" smtClean="0">
                <a:solidFill>
                  <a:schemeClr val="tx2"/>
                </a:solidFill>
              </a:rPr>
              <a:t>crates </a:t>
            </a:r>
          </a:p>
          <a:p>
            <a:pPr lvl="1"/>
            <a:r>
              <a:rPr lang="en-GB" dirty="0"/>
              <a:t>Connect </a:t>
            </a:r>
            <a:r>
              <a:rPr lang="en-GB" dirty="0" smtClean="0"/>
              <a:t>to the </a:t>
            </a:r>
            <a:r>
              <a:rPr lang="en-GB" dirty="0"/>
              <a:t>standard </a:t>
            </a:r>
            <a:r>
              <a:rPr lang="en-GB" dirty="0" smtClean="0"/>
              <a:t>interlock daisy </a:t>
            </a:r>
            <a:r>
              <a:rPr lang="en-GB" dirty="0"/>
              <a:t>chain </a:t>
            </a:r>
            <a:r>
              <a:rPr lang="en-GB" dirty="0" smtClean="0"/>
              <a:t>between </a:t>
            </a:r>
            <a:r>
              <a:rPr lang="en-GB" dirty="0"/>
              <a:t>crates</a:t>
            </a:r>
          </a:p>
          <a:p>
            <a:pPr lvl="1"/>
            <a:r>
              <a:rPr lang="en-GB" dirty="0"/>
              <a:t>Will be the </a:t>
            </a:r>
            <a:r>
              <a:rPr lang="en-GB" dirty="0" smtClean="0"/>
              <a:t>last </a:t>
            </a:r>
            <a:r>
              <a:rPr lang="en-GB" dirty="0"/>
              <a:t>in the chain to avoid inhibiting other crates’ interlocks 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chemeClr val="tx2"/>
                </a:solidFill>
              </a:rPr>
              <a:t>Add</a:t>
            </a:r>
            <a:r>
              <a:rPr lang="en-GB" dirty="0" smtClean="0"/>
              <a:t> new </a:t>
            </a:r>
            <a:r>
              <a:rPr lang="en-GB" dirty="0" smtClean="0">
                <a:solidFill>
                  <a:schemeClr val="tx2"/>
                </a:solidFill>
              </a:rPr>
              <a:t>processing modules </a:t>
            </a:r>
            <a:r>
              <a:rPr lang="en-GB" dirty="0" smtClean="0"/>
              <a:t>and connect fibres.</a:t>
            </a:r>
          </a:p>
          <a:p>
            <a:endParaRPr lang="en-GB" dirty="0"/>
          </a:p>
          <a:p>
            <a:r>
              <a:rPr lang="en-GB" dirty="0" smtClean="0">
                <a:solidFill>
                  <a:schemeClr val="tx2"/>
                </a:solidFill>
              </a:rPr>
              <a:t>Update</a:t>
            </a:r>
            <a:r>
              <a:rPr lang="en-GB" dirty="0" smtClean="0"/>
              <a:t> the </a:t>
            </a:r>
            <a:r>
              <a:rPr lang="en-GB" dirty="0" smtClean="0">
                <a:solidFill>
                  <a:schemeClr val="tx2"/>
                </a:solidFill>
              </a:rPr>
              <a:t>MTF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tx2"/>
                </a:solidFill>
              </a:rPr>
              <a:t>LAYOUT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tx2"/>
                </a:solidFill>
              </a:rPr>
              <a:t>LSA</a:t>
            </a:r>
            <a:r>
              <a:rPr lang="en-GB" dirty="0" smtClean="0"/>
              <a:t> databases with this configuration.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32</a:t>
            </a:fld>
            <a:endParaRPr lang="en-GB" noProof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MPP 28/11/2014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720303" y="5791200"/>
            <a:ext cx="4917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	All to be completed during </a:t>
            </a:r>
            <a:r>
              <a:rPr lang="en-GB" sz="2400" dirty="0" smtClean="0">
                <a:solidFill>
                  <a:srgbClr val="FF0000"/>
                </a:solidFill>
              </a:rPr>
              <a:t>LS1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1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Group 313"/>
          <p:cNvGrpSpPr/>
          <p:nvPr/>
        </p:nvGrpSpPr>
        <p:grpSpPr>
          <a:xfrm>
            <a:off x="1887954" y="3800723"/>
            <a:ext cx="5808246" cy="832164"/>
            <a:chOff x="1869560" y="1447800"/>
            <a:chExt cx="5808246" cy="832164"/>
          </a:xfrm>
        </p:grpSpPr>
        <p:sp>
          <p:nvSpPr>
            <p:cNvPr id="316" name="Rounded Rectangle 315"/>
            <p:cNvSpPr/>
            <p:nvPr/>
          </p:nvSpPr>
          <p:spPr bwMode="auto">
            <a:xfrm>
              <a:off x="1869560" y="1447800"/>
              <a:ext cx="5808246" cy="832164"/>
            </a:xfrm>
            <a:prstGeom prst="round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defTabSz="868363"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17" name="Rectangle 10"/>
            <p:cNvSpPr>
              <a:spLocks noChangeArrowheads="1"/>
            </p:cNvSpPr>
            <p:nvPr/>
          </p:nvSpPr>
          <p:spPr bwMode="auto">
            <a:xfrm>
              <a:off x="6332703" y="1523451"/>
              <a:ext cx="1169654" cy="680861"/>
            </a:xfrm>
            <a:prstGeom prst="rect">
              <a:avLst/>
            </a:prstGeom>
            <a:solidFill>
              <a:srgbClr val="FFCC99"/>
            </a:solidFill>
            <a:ln w="12700" cap="sq">
              <a:solidFill>
                <a:srgbClr val="FF9966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b="1" dirty="0" smtClean="0">
                  <a:latin typeface="+mn-lt"/>
                </a:rPr>
                <a:t>BLECS </a:t>
              </a:r>
            </a:p>
            <a:p>
              <a:pPr algn="ctr" defTabSz="868363">
                <a:defRPr/>
              </a:pPr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318" name="TextBox 66"/>
            <p:cNvSpPr txBox="1">
              <a:spLocks noChangeArrowheads="1"/>
            </p:cNvSpPr>
            <p:nvPr/>
          </p:nvSpPr>
          <p:spPr bwMode="auto">
            <a:xfrm>
              <a:off x="3657600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319" name="Rectangle 18"/>
            <p:cNvSpPr>
              <a:spLocks noChangeArrowheads="1"/>
            </p:cNvSpPr>
            <p:nvPr/>
          </p:nvSpPr>
          <p:spPr bwMode="auto">
            <a:xfrm>
              <a:off x="3124200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320" name="Rectangle 18"/>
            <p:cNvSpPr>
              <a:spLocks noChangeArrowheads="1"/>
            </p:cNvSpPr>
            <p:nvPr/>
          </p:nvSpPr>
          <p:spPr bwMode="auto">
            <a:xfrm>
              <a:off x="5338497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16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321" name="Rectangle 18"/>
            <p:cNvSpPr>
              <a:spLocks noChangeArrowheads="1"/>
            </p:cNvSpPr>
            <p:nvPr/>
          </p:nvSpPr>
          <p:spPr bwMode="auto">
            <a:xfrm>
              <a:off x="4118406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2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cxnSp>
          <p:nvCxnSpPr>
            <p:cNvPr id="322" name="Curved Connector 60"/>
            <p:cNvCxnSpPr/>
            <p:nvPr/>
          </p:nvCxnSpPr>
          <p:spPr bwMode="auto">
            <a:xfrm>
              <a:off x="3709026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3" name="TextBox 119"/>
            <p:cNvSpPr txBox="1">
              <a:spLocks noChangeArrowheads="1"/>
            </p:cNvSpPr>
            <p:nvPr/>
          </p:nvSpPr>
          <p:spPr bwMode="auto">
            <a:xfrm>
              <a:off x="4648200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cxnSp>
          <p:nvCxnSpPr>
            <p:cNvPr id="324" name="Curved Connector 60"/>
            <p:cNvCxnSpPr/>
            <p:nvPr/>
          </p:nvCxnSpPr>
          <p:spPr bwMode="auto">
            <a:xfrm>
              <a:off x="4703233" y="1693667"/>
              <a:ext cx="635264" cy="1260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5" name="TextBox 324"/>
            <p:cNvSpPr txBox="1">
              <a:spLocks noChangeArrowheads="1"/>
            </p:cNvSpPr>
            <p:nvPr/>
          </p:nvSpPr>
          <p:spPr bwMode="auto">
            <a:xfrm>
              <a:off x="3657600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326" name="Curved Connector 60"/>
            <p:cNvCxnSpPr/>
            <p:nvPr/>
          </p:nvCxnSpPr>
          <p:spPr bwMode="auto">
            <a:xfrm>
              <a:off x="3709026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7" name="TextBox 123"/>
            <p:cNvSpPr txBox="1">
              <a:spLocks noChangeArrowheads="1"/>
            </p:cNvSpPr>
            <p:nvPr/>
          </p:nvSpPr>
          <p:spPr bwMode="auto">
            <a:xfrm>
              <a:off x="4648200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328" name="Curved Connector 60"/>
            <p:cNvCxnSpPr/>
            <p:nvPr/>
          </p:nvCxnSpPr>
          <p:spPr bwMode="auto">
            <a:xfrm>
              <a:off x="4703233" y="2034098"/>
              <a:ext cx="635264" cy="126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9" name="TextBox 125"/>
            <p:cNvSpPr txBox="1">
              <a:spLocks noChangeArrowheads="1"/>
            </p:cNvSpPr>
            <p:nvPr/>
          </p:nvSpPr>
          <p:spPr bwMode="auto">
            <a:xfrm>
              <a:off x="6305972" y="1967242"/>
              <a:ext cx="32893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cxnSp>
          <p:nvCxnSpPr>
            <p:cNvPr id="330" name="Curved Connector 60"/>
            <p:cNvCxnSpPr/>
            <p:nvPr/>
          </p:nvCxnSpPr>
          <p:spPr bwMode="auto">
            <a:xfrm>
              <a:off x="5923324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1" name="TextBox 127"/>
            <p:cNvSpPr txBox="1">
              <a:spLocks noChangeArrowheads="1"/>
            </p:cNvSpPr>
            <p:nvPr/>
          </p:nvSpPr>
          <p:spPr bwMode="auto">
            <a:xfrm>
              <a:off x="5872816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332" name="Curved Connector 60"/>
            <p:cNvCxnSpPr/>
            <p:nvPr/>
          </p:nvCxnSpPr>
          <p:spPr bwMode="auto">
            <a:xfrm>
              <a:off x="5923324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3" name="TextBox 148"/>
            <p:cNvSpPr txBox="1">
              <a:spLocks noChangeArrowheads="1"/>
            </p:cNvSpPr>
            <p:nvPr/>
          </p:nvSpPr>
          <p:spPr bwMode="auto">
            <a:xfrm>
              <a:off x="6558708" y="1967242"/>
              <a:ext cx="32573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334" name="TextBox 150"/>
            <p:cNvSpPr txBox="1">
              <a:spLocks noChangeArrowheads="1"/>
            </p:cNvSpPr>
            <p:nvPr/>
          </p:nvSpPr>
          <p:spPr bwMode="auto">
            <a:xfrm>
              <a:off x="6961314" y="1967242"/>
              <a:ext cx="35939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sp>
          <p:nvSpPr>
            <p:cNvPr id="335" name="TextBox 152"/>
            <p:cNvSpPr txBox="1">
              <a:spLocks noChangeArrowheads="1"/>
            </p:cNvSpPr>
            <p:nvPr/>
          </p:nvSpPr>
          <p:spPr bwMode="auto">
            <a:xfrm>
              <a:off x="7193120" y="1967242"/>
              <a:ext cx="35618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336" name="TextBox 191"/>
            <p:cNvSpPr txBox="1">
              <a:spLocks noChangeArrowheads="1"/>
            </p:cNvSpPr>
            <p:nvPr/>
          </p:nvSpPr>
          <p:spPr bwMode="auto">
            <a:xfrm>
              <a:off x="5872816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337" name="TextBox 336"/>
            <p:cNvSpPr txBox="1"/>
            <p:nvPr/>
          </p:nvSpPr>
          <p:spPr>
            <a:xfrm>
              <a:off x="1905000" y="1600200"/>
              <a:ext cx="57416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n-lt"/>
                </a:rPr>
                <a:t>Crate </a:t>
              </a:r>
              <a:r>
                <a:rPr lang="en-US" sz="1400" b="1" dirty="0" smtClean="0">
                  <a:solidFill>
                    <a:schemeClr val="tx2"/>
                  </a:solidFill>
                  <a:latin typeface="+mn-lt"/>
                </a:rPr>
                <a:t>1</a:t>
              </a:r>
              <a:endParaRPr lang="en-US" sz="1400" b="1" dirty="0">
                <a:solidFill>
                  <a:schemeClr val="tx2"/>
                </a:solidFill>
                <a:latin typeface="+mn-lt"/>
              </a:endParaRPr>
            </a:p>
          </p:txBody>
        </p:sp>
        <p:cxnSp>
          <p:nvCxnSpPr>
            <p:cNvPr id="338" name="Curved Connector 60"/>
            <p:cNvCxnSpPr/>
            <p:nvPr/>
          </p:nvCxnSpPr>
          <p:spPr bwMode="auto">
            <a:xfrm flipH="1">
              <a:off x="4926991" y="1828800"/>
              <a:ext cx="187748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9" name="Rectangle 10"/>
            <p:cNvSpPr>
              <a:spLocks noChangeArrowheads="1"/>
            </p:cNvSpPr>
            <p:nvPr/>
          </p:nvSpPr>
          <p:spPr bwMode="auto">
            <a:xfrm rot="16200000">
              <a:off x="2362519" y="1711989"/>
              <a:ext cx="702207" cy="282433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000" dirty="0" smtClean="0">
                  <a:latin typeface="+mn-lt"/>
                </a:rPr>
                <a:t>Termination</a:t>
              </a:r>
            </a:p>
          </p:txBody>
        </p:sp>
        <p:cxnSp>
          <p:nvCxnSpPr>
            <p:cNvPr id="340" name="Curved Connector 60"/>
            <p:cNvCxnSpPr/>
            <p:nvPr/>
          </p:nvCxnSpPr>
          <p:spPr bwMode="auto">
            <a:xfrm>
              <a:off x="2854839" y="1677660"/>
              <a:ext cx="269361" cy="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1" name="Curved Connector 60"/>
            <p:cNvCxnSpPr/>
            <p:nvPr/>
          </p:nvCxnSpPr>
          <p:spPr bwMode="auto">
            <a:xfrm>
              <a:off x="2854839" y="2016831"/>
              <a:ext cx="269361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42" name="TextBox 66"/>
            <p:cNvSpPr txBox="1">
              <a:spLocks noChangeArrowheads="1"/>
            </p:cNvSpPr>
            <p:nvPr/>
          </p:nvSpPr>
          <p:spPr bwMode="auto">
            <a:xfrm>
              <a:off x="2781299" y="1490990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343" name="TextBox 342"/>
            <p:cNvSpPr txBox="1">
              <a:spLocks noChangeArrowheads="1"/>
            </p:cNvSpPr>
            <p:nvPr/>
          </p:nvSpPr>
          <p:spPr bwMode="auto">
            <a:xfrm>
              <a:off x="2781299" y="1828800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</p:grpSp>
      <p:grpSp>
        <p:nvGrpSpPr>
          <p:cNvPr id="284" name="Group 283"/>
          <p:cNvGrpSpPr/>
          <p:nvPr/>
        </p:nvGrpSpPr>
        <p:grpSpPr>
          <a:xfrm>
            <a:off x="1887954" y="2733923"/>
            <a:ext cx="5808246" cy="832164"/>
            <a:chOff x="1869560" y="1447800"/>
            <a:chExt cx="5808246" cy="832164"/>
          </a:xfrm>
        </p:grpSpPr>
        <p:sp>
          <p:nvSpPr>
            <p:cNvPr id="286" name="Rounded Rectangle 285"/>
            <p:cNvSpPr/>
            <p:nvPr/>
          </p:nvSpPr>
          <p:spPr bwMode="auto">
            <a:xfrm>
              <a:off x="1869560" y="1447800"/>
              <a:ext cx="5808246" cy="832164"/>
            </a:xfrm>
            <a:prstGeom prst="round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defTabSz="868363"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87" name="Rectangle 10"/>
            <p:cNvSpPr>
              <a:spLocks noChangeArrowheads="1"/>
            </p:cNvSpPr>
            <p:nvPr/>
          </p:nvSpPr>
          <p:spPr bwMode="auto">
            <a:xfrm>
              <a:off x="6332703" y="1523451"/>
              <a:ext cx="1169654" cy="680861"/>
            </a:xfrm>
            <a:prstGeom prst="rect">
              <a:avLst/>
            </a:prstGeom>
            <a:solidFill>
              <a:srgbClr val="FFCC99"/>
            </a:solidFill>
            <a:ln w="12700" cap="sq">
              <a:solidFill>
                <a:srgbClr val="FF9966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b="1" dirty="0" smtClean="0">
                  <a:latin typeface="+mn-lt"/>
                </a:rPr>
                <a:t>BLECS </a:t>
              </a:r>
            </a:p>
            <a:p>
              <a:pPr algn="ctr" defTabSz="868363">
                <a:defRPr/>
              </a:pPr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2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288" name="TextBox 66"/>
            <p:cNvSpPr txBox="1">
              <a:spLocks noChangeArrowheads="1"/>
            </p:cNvSpPr>
            <p:nvPr/>
          </p:nvSpPr>
          <p:spPr bwMode="auto">
            <a:xfrm>
              <a:off x="3657600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289" name="Rectangle 18"/>
            <p:cNvSpPr>
              <a:spLocks noChangeArrowheads="1"/>
            </p:cNvSpPr>
            <p:nvPr/>
          </p:nvSpPr>
          <p:spPr bwMode="auto">
            <a:xfrm>
              <a:off x="3124200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290" name="Rectangle 18"/>
            <p:cNvSpPr>
              <a:spLocks noChangeArrowheads="1"/>
            </p:cNvSpPr>
            <p:nvPr/>
          </p:nvSpPr>
          <p:spPr bwMode="auto">
            <a:xfrm>
              <a:off x="5338497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16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291" name="Rectangle 18"/>
            <p:cNvSpPr>
              <a:spLocks noChangeArrowheads="1"/>
            </p:cNvSpPr>
            <p:nvPr/>
          </p:nvSpPr>
          <p:spPr bwMode="auto">
            <a:xfrm>
              <a:off x="4118406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2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cxnSp>
          <p:nvCxnSpPr>
            <p:cNvPr id="292" name="Curved Connector 60"/>
            <p:cNvCxnSpPr/>
            <p:nvPr/>
          </p:nvCxnSpPr>
          <p:spPr bwMode="auto">
            <a:xfrm>
              <a:off x="3709026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93" name="TextBox 119"/>
            <p:cNvSpPr txBox="1">
              <a:spLocks noChangeArrowheads="1"/>
            </p:cNvSpPr>
            <p:nvPr/>
          </p:nvSpPr>
          <p:spPr bwMode="auto">
            <a:xfrm>
              <a:off x="4648200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cxnSp>
          <p:nvCxnSpPr>
            <p:cNvPr id="294" name="Curved Connector 60"/>
            <p:cNvCxnSpPr/>
            <p:nvPr/>
          </p:nvCxnSpPr>
          <p:spPr bwMode="auto">
            <a:xfrm>
              <a:off x="4703233" y="1693667"/>
              <a:ext cx="635264" cy="1260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95" name="TextBox 294"/>
            <p:cNvSpPr txBox="1">
              <a:spLocks noChangeArrowheads="1"/>
            </p:cNvSpPr>
            <p:nvPr/>
          </p:nvSpPr>
          <p:spPr bwMode="auto">
            <a:xfrm>
              <a:off x="3657600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296" name="Curved Connector 60"/>
            <p:cNvCxnSpPr/>
            <p:nvPr/>
          </p:nvCxnSpPr>
          <p:spPr bwMode="auto">
            <a:xfrm>
              <a:off x="3709026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97" name="TextBox 123"/>
            <p:cNvSpPr txBox="1">
              <a:spLocks noChangeArrowheads="1"/>
            </p:cNvSpPr>
            <p:nvPr/>
          </p:nvSpPr>
          <p:spPr bwMode="auto">
            <a:xfrm>
              <a:off x="4648200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298" name="Curved Connector 60"/>
            <p:cNvCxnSpPr/>
            <p:nvPr/>
          </p:nvCxnSpPr>
          <p:spPr bwMode="auto">
            <a:xfrm>
              <a:off x="4703233" y="2034098"/>
              <a:ext cx="635264" cy="126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99" name="TextBox 125"/>
            <p:cNvSpPr txBox="1">
              <a:spLocks noChangeArrowheads="1"/>
            </p:cNvSpPr>
            <p:nvPr/>
          </p:nvSpPr>
          <p:spPr bwMode="auto">
            <a:xfrm>
              <a:off x="6305972" y="1967242"/>
              <a:ext cx="32893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cxnSp>
          <p:nvCxnSpPr>
            <p:cNvPr id="300" name="Curved Connector 60"/>
            <p:cNvCxnSpPr/>
            <p:nvPr/>
          </p:nvCxnSpPr>
          <p:spPr bwMode="auto">
            <a:xfrm>
              <a:off x="5923324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01" name="TextBox 127"/>
            <p:cNvSpPr txBox="1">
              <a:spLocks noChangeArrowheads="1"/>
            </p:cNvSpPr>
            <p:nvPr/>
          </p:nvSpPr>
          <p:spPr bwMode="auto">
            <a:xfrm>
              <a:off x="5872816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302" name="Curved Connector 60"/>
            <p:cNvCxnSpPr/>
            <p:nvPr/>
          </p:nvCxnSpPr>
          <p:spPr bwMode="auto">
            <a:xfrm>
              <a:off x="5923324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03" name="TextBox 148"/>
            <p:cNvSpPr txBox="1">
              <a:spLocks noChangeArrowheads="1"/>
            </p:cNvSpPr>
            <p:nvPr/>
          </p:nvSpPr>
          <p:spPr bwMode="auto">
            <a:xfrm>
              <a:off x="6558708" y="1967242"/>
              <a:ext cx="32573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304" name="TextBox 150"/>
            <p:cNvSpPr txBox="1">
              <a:spLocks noChangeArrowheads="1"/>
            </p:cNvSpPr>
            <p:nvPr/>
          </p:nvSpPr>
          <p:spPr bwMode="auto">
            <a:xfrm>
              <a:off x="6961314" y="1967242"/>
              <a:ext cx="35939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sp>
          <p:nvSpPr>
            <p:cNvPr id="305" name="TextBox 152"/>
            <p:cNvSpPr txBox="1">
              <a:spLocks noChangeArrowheads="1"/>
            </p:cNvSpPr>
            <p:nvPr/>
          </p:nvSpPr>
          <p:spPr bwMode="auto">
            <a:xfrm>
              <a:off x="7193120" y="1967242"/>
              <a:ext cx="35618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306" name="TextBox 191"/>
            <p:cNvSpPr txBox="1">
              <a:spLocks noChangeArrowheads="1"/>
            </p:cNvSpPr>
            <p:nvPr/>
          </p:nvSpPr>
          <p:spPr bwMode="auto">
            <a:xfrm>
              <a:off x="5872816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1905000" y="1600200"/>
              <a:ext cx="57416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n-lt"/>
                </a:rPr>
                <a:t>Crate </a:t>
              </a:r>
              <a:r>
                <a:rPr lang="en-US" sz="1400" b="1" dirty="0" smtClean="0">
                  <a:solidFill>
                    <a:schemeClr val="tx2"/>
                  </a:solidFill>
                  <a:latin typeface="+mn-lt"/>
                </a:rPr>
                <a:t>2</a:t>
              </a:r>
              <a:endParaRPr lang="en-US" sz="1400" b="1" dirty="0">
                <a:solidFill>
                  <a:schemeClr val="tx2"/>
                </a:solidFill>
                <a:latin typeface="+mn-lt"/>
              </a:endParaRPr>
            </a:p>
          </p:txBody>
        </p:sp>
        <p:cxnSp>
          <p:nvCxnSpPr>
            <p:cNvPr id="308" name="Curved Connector 60"/>
            <p:cNvCxnSpPr/>
            <p:nvPr/>
          </p:nvCxnSpPr>
          <p:spPr bwMode="auto">
            <a:xfrm flipH="1">
              <a:off x="4926991" y="1828800"/>
              <a:ext cx="187748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09" name="Rectangle 10"/>
            <p:cNvSpPr>
              <a:spLocks noChangeArrowheads="1"/>
            </p:cNvSpPr>
            <p:nvPr/>
          </p:nvSpPr>
          <p:spPr bwMode="auto">
            <a:xfrm rot="16200000">
              <a:off x="2362519" y="1711989"/>
              <a:ext cx="702207" cy="282433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000" dirty="0" smtClean="0">
                  <a:latin typeface="+mn-lt"/>
                </a:rPr>
                <a:t>Termination</a:t>
              </a:r>
            </a:p>
          </p:txBody>
        </p:sp>
        <p:cxnSp>
          <p:nvCxnSpPr>
            <p:cNvPr id="310" name="Curved Connector 60"/>
            <p:cNvCxnSpPr/>
            <p:nvPr/>
          </p:nvCxnSpPr>
          <p:spPr bwMode="auto">
            <a:xfrm>
              <a:off x="2854839" y="1677660"/>
              <a:ext cx="269361" cy="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1" name="Curved Connector 60"/>
            <p:cNvCxnSpPr/>
            <p:nvPr/>
          </p:nvCxnSpPr>
          <p:spPr bwMode="auto">
            <a:xfrm>
              <a:off x="2854839" y="2016831"/>
              <a:ext cx="269361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12" name="TextBox 66"/>
            <p:cNvSpPr txBox="1">
              <a:spLocks noChangeArrowheads="1"/>
            </p:cNvSpPr>
            <p:nvPr/>
          </p:nvSpPr>
          <p:spPr bwMode="auto">
            <a:xfrm>
              <a:off x="2781299" y="1490990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313" name="TextBox 312"/>
            <p:cNvSpPr txBox="1">
              <a:spLocks noChangeArrowheads="1"/>
            </p:cNvSpPr>
            <p:nvPr/>
          </p:nvSpPr>
          <p:spPr bwMode="auto">
            <a:xfrm>
              <a:off x="2781299" y="1828800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</p:grpSp>
      <p:grpSp>
        <p:nvGrpSpPr>
          <p:cNvPr id="16405" name="Group 16404"/>
          <p:cNvGrpSpPr/>
          <p:nvPr/>
        </p:nvGrpSpPr>
        <p:grpSpPr>
          <a:xfrm>
            <a:off x="1887954" y="1524001"/>
            <a:ext cx="5808246" cy="832164"/>
            <a:chOff x="1887954" y="1447800"/>
            <a:chExt cx="5808246" cy="832164"/>
          </a:xfrm>
        </p:grpSpPr>
        <p:sp>
          <p:nvSpPr>
            <p:cNvPr id="107" name="Rounded Rectangle 106"/>
            <p:cNvSpPr/>
            <p:nvPr/>
          </p:nvSpPr>
          <p:spPr bwMode="auto">
            <a:xfrm>
              <a:off x="1887954" y="1447800"/>
              <a:ext cx="5808246" cy="832164"/>
            </a:xfrm>
            <a:prstGeom prst="round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defTabSz="868363"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8" name="Rectangle 10"/>
            <p:cNvSpPr>
              <a:spLocks noChangeArrowheads="1"/>
            </p:cNvSpPr>
            <p:nvPr/>
          </p:nvSpPr>
          <p:spPr bwMode="auto">
            <a:xfrm>
              <a:off x="6351097" y="1523451"/>
              <a:ext cx="1169654" cy="680861"/>
            </a:xfrm>
            <a:prstGeom prst="rect">
              <a:avLst/>
            </a:prstGeom>
            <a:solidFill>
              <a:srgbClr val="FFC000"/>
            </a:solidFill>
            <a:ln w="12700" cap="sq">
              <a:solidFill>
                <a:srgbClr val="FF9966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b="1" dirty="0" smtClean="0">
                  <a:solidFill>
                    <a:srgbClr val="C00000"/>
                  </a:solidFill>
                </a:rPr>
                <a:t>BLECS* </a:t>
              </a:r>
            </a:p>
            <a:p>
              <a:pPr algn="ctr" defTabSz="868363">
                <a:defRPr/>
              </a:pPr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</a:rPr>
                <a:t>4</a:t>
              </a:r>
            </a:p>
          </p:txBody>
        </p:sp>
        <p:sp>
          <p:nvSpPr>
            <p:cNvPr id="109" name="TextBox 66"/>
            <p:cNvSpPr txBox="1">
              <a:spLocks noChangeArrowheads="1"/>
            </p:cNvSpPr>
            <p:nvPr/>
          </p:nvSpPr>
          <p:spPr bwMode="auto">
            <a:xfrm>
              <a:off x="3675994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110" name="Rectangle 18"/>
            <p:cNvSpPr>
              <a:spLocks noChangeArrowheads="1"/>
            </p:cNvSpPr>
            <p:nvPr/>
          </p:nvSpPr>
          <p:spPr bwMode="auto">
            <a:xfrm>
              <a:off x="3142594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5356891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16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112" name="Rectangle 18"/>
            <p:cNvSpPr>
              <a:spLocks noChangeArrowheads="1"/>
            </p:cNvSpPr>
            <p:nvPr/>
          </p:nvSpPr>
          <p:spPr bwMode="auto">
            <a:xfrm>
              <a:off x="4136800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2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cxnSp>
          <p:nvCxnSpPr>
            <p:cNvPr id="114" name="Curved Connector 60"/>
            <p:cNvCxnSpPr/>
            <p:nvPr/>
          </p:nvCxnSpPr>
          <p:spPr bwMode="auto">
            <a:xfrm>
              <a:off x="3727420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15" name="TextBox 119"/>
            <p:cNvSpPr txBox="1">
              <a:spLocks noChangeArrowheads="1"/>
            </p:cNvSpPr>
            <p:nvPr/>
          </p:nvSpPr>
          <p:spPr bwMode="auto">
            <a:xfrm>
              <a:off x="4666594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cxnSp>
          <p:nvCxnSpPr>
            <p:cNvPr id="120" name="Curved Connector 60"/>
            <p:cNvCxnSpPr/>
            <p:nvPr/>
          </p:nvCxnSpPr>
          <p:spPr bwMode="auto">
            <a:xfrm>
              <a:off x="4721627" y="1693667"/>
              <a:ext cx="635264" cy="1260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>
              <a:spLocks noChangeArrowheads="1"/>
            </p:cNvSpPr>
            <p:nvPr/>
          </p:nvSpPr>
          <p:spPr bwMode="auto">
            <a:xfrm>
              <a:off x="3675994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124" name="Curved Connector 60"/>
            <p:cNvCxnSpPr/>
            <p:nvPr/>
          </p:nvCxnSpPr>
          <p:spPr bwMode="auto">
            <a:xfrm>
              <a:off x="3727420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8" name="TextBox 123"/>
            <p:cNvSpPr txBox="1">
              <a:spLocks noChangeArrowheads="1"/>
            </p:cNvSpPr>
            <p:nvPr/>
          </p:nvSpPr>
          <p:spPr bwMode="auto">
            <a:xfrm>
              <a:off x="4666594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131" name="Curved Connector 60"/>
            <p:cNvCxnSpPr/>
            <p:nvPr/>
          </p:nvCxnSpPr>
          <p:spPr bwMode="auto">
            <a:xfrm>
              <a:off x="4721627" y="2034098"/>
              <a:ext cx="635264" cy="126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36" name="TextBox 125"/>
            <p:cNvSpPr txBox="1">
              <a:spLocks noChangeArrowheads="1"/>
            </p:cNvSpPr>
            <p:nvPr/>
          </p:nvSpPr>
          <p:spPr bwMode="auto">
            <a:xfrm>
              <a:off x="6324366" y="1967242"/>
              <a:ext cx="32893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cxnSp>
          <p:nvCxnSpPr>
            <p:cNvPr id="138" name="Curved Connector 60"/>
            <p:cNvCxnSpPr/>
            <p:nvPr/>
          </p:nvCxnSpPr>
          <p:spPr bwMode="auto">
            <a:xfrm>
              <a:off x="5941718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4" name="TextBox 127"/>
            <p:cNvSpPr txBox="1">
              <a:spLocks noChangeArrowheads="1"/>
            </p:cNvSpPr>
            <p:nvPr/>
          </p:nvSpPr>
          <p:spPr bwMode="auto">
            <a:xfrm>
              <a:off x="5891210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147" name="Curved Connector 60"/>
            <p:cNvCxnSpPr/>
            <p:nvPr/>
          </p:nvCxnSpPr>
          <p:spPr bwMode="auto">
            <a:xfrm>
              <a:off x="5941718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8" name="TextBox 148"/>
            <p:cNvSpPr txBox="1">
              <a:spLocks noChangeArrowheads="1"/>
            </p:cNvSpPr>
            <p:nvPr/>
          </p:nvSpPr>
          <p:spPr bwMode="auto">
            <a:xfrm>
              <a:off x="6577102" y="1967242"/>
              <a:ext cx="32573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149" name="TextBox 150"/>
            <p:cNvSpPr txBox="1">
              <a:spLocks noChangeArrowheads="1"/>
            </p:cNvSpPr>
            <p:nvPr/>
          </p:nvSpPr>
          <p:spPr bwMode="auto">
            <a:xfrm>
              <a:off x="6979708" y="1967242"/>
              <a:ext cx="35939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sp>
          <p:nvSpPr>
            <p:cNvPr id="151" name="TextBox 152"/>
            <p:cNvSpPr txBox="1">
              <a:spLocks noChangeArrowheads="1"/>
            </p:cNvSpPr>
            <p:nvPr/>
          </p:nvSpPr>
          <p:spPr bwMode="auto">
            <a:xfrm>
              <a:off x="7211514" y="1967242"/>
              <a:ext cx="35618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153" name="TextBox 191"/>
            <p:cNvSpPr txBox="1">
              <a:spLocks noChangeArrowheads="1"/>
            </p:cNvSpPr>
            <p:nvPr/>
          </p:nvSpPr>
          <p:spPr bwMode="auto">
            <a:xfrm>
              <a:off x="5891210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923394" y="1600200"/>
              <a:ext cx="57416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n-lt"/>
                </a:rPr>
                <a:t>Crate </a:t>
              </a:r>
              <a:r>
                <a:rPr lang="en-US" sz="1400" b="1" dirty="0" smtClean="0">
                  <a:solidFill>
                    <a:schemeClr val="tx2"/>
                  </a:solidFill>
                </a:rPr>
                <a:t>4 (I)</a:t>
              </a:r>
              <a:endParaRPr lang="en-US" sz="1400" b="1" dirty="0">
                <a:solidFill>
                  <a:schemeClr val="tx2"/>
                </a:solidFill>
                <a:latin typeface="+mn-lt"/>
              </a:endParaRPr>
            </a:p>
          </p:txBody>
        </p:sp>
        <p:cxnSp>
          <p:nvCxnSpPr>
            <p:cNvPr id="207" name="Curved Connector 60"/>
            <p:cNvCxnSpPr/>
            <p:nvPr/>
          </p:nvCxnSpPr>
          <p:spPr bwMode="auto">
            <a:xfrm flipH="1">
              <a:off x="4945385" y="1828800"/>
              <a:ext cx="187748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56" name="Rectangle 10"/>
            <p:cNvSpPr>
              <a:spLocks noChangeArrowheads="1"/>
            </p:cNvSpPr>
            <p:nvPr/>
          </p:nvSpPr>
          <p:spPr bwMode="auto">
            <a:xfrm rot="16200000">
              <a:off x="2380913" y="1711989"/>
              <a:ext cx="702207" cy="282433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000" dirty="0" smtClean="0">
                  <a:latin typeface="+mn-lt"/>
                </a:rPr>
                <a:t>Termination</a:t>
              </a:r>
            </a:p>
          </p:txBody>
        </p:sp>
        <p:cxnSp>
          <p:nvCxnSpPr>
            <p:cNvPr id="257" name="Curved Connector 60"/>
            <p:cNvCxnSpPr/>
            <p:nvPr/>
          </p:nvCxnSpPr>
          <p:spPr bwMode="auto">
            <a:xfrm>
              <a:off x="2873233" y="1677660"/>
              <a:ext cx="269361" cy="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8" name="Curved Connector 60"/>
            <p:cNvCxnSpPr/>
            <p:nvPr/>
          </p:nvCxnSpPr>
          <p:spPr bwMode="auto">
            <a:xfrm>
              <a:off x="2873233" y="2016831"/>
              <a:ext cx="269361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59" name="TextBox 66"/>
            <p:cNvSpPr txBox="1">
              <a:spLocks noChangeArrowheads="1"/>
            </p:cNvSpPr>
            <p:nvPr/>
          </p:nvSpPr>
          <p:spPr bwMode="auto">
            <a:xfrm>
              <a:off x="2799693" y="1490990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260" name="TextBox 259"/>
            <p:cNvSpPr txBox="1">
              <a:spLocks noChangeArrowheads="1"/>
            </p:cNvSpPr>
            <p:nvPr/>
          </p:nvSpPr>
          <p:spPr bwMode="auto">
            <a:xfrm>
              <a:off x="2799693" y="1828800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</p:grp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405912" y="571500"/>
            <a:ext cx="2931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Title 101"/>
          <p:cNvSpPr>
            <a:spLocks noGrp="1"/>
          </p:cNvSpPr>
          <p:nvPr>
            <p:ph type="title"/>
          </p:nvPr>
        </p:nvSpPr>
        <p:spPr/>
        <p:txBody>
          <a:bodyPr wrap="none">
            <a:normAutofit/>
          </a:bodyPr>
          <a:lstStyle/>
          <a:p>
            <a:pPr lvl="1" algn="ctr"/>
            <a:r>
              <a:rPr lang="en-US" sz="4000" dirty="0" smtClean="0">
                <a:solidFill>
                  <a:schemeClr val="bg1"/>
                </a:solidFill>
                <a:latin typeface="+mj-lt"/>
              </a:rPr>
              <a:t>Configuration in SR2 &amp; SR8</a:t>
            </a:r>
            <a:endParaRPr lang="en-GB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90BC7361-1B5C-4976-A234-EC02B160F155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233" name="Group 232"/>
          <p:cNvGrpSpPr/>
          <p:nvPr/>
        </p:nvGrpSpPr>
        <p:grpSpPr>
          <a:xfrm>
            <a:off x="152400" y="4724400"/>
            <a:ext cx="2057400" cy="1447800"/>
            <a:chOff x="210589" y="4648200"/>
            <a:chExt cx="2057400" cy="1447800"/>
          </a:xfrm>
        </p:grpSpPr>
        <p:cxnSp>
          <p:nvCxnSpPr>
            <p:cNvPr id="217" name="Curved Connector 60"/>
            <p:cNvCxnSpPr/>
            <p:nvPr/>
          </p:nvCxnSpPr>
          <p:spPr bwMode="auto">
            <a:xfrm>
              <a:off x="223778" y="5232399"/>
              <a:ext cx="2044211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456" name="TextBox 217"/>
            <p:cNvSpPr txBox="1">
              <a:spLocks noChangeArrowheads="1"/>
            </p:cNvSpPr>
            <p:nvPr/>
          </p:nvSpPr>
          <p:spPr bwMode="auto">
            <a:xfrm>
              <a:off x="559351" y="5233988"/>
              <a:ext cx="151035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M</a:t>
              </a:r>
              <a:r>
                <a:rPr lang="en-US" sz="1100"/>
                <a:t>askable beam permit</a:t>
              </a:r>
            </a:p>
          </p:txBody>
        </p:sp>
        <p:cxnSp>
          <p:nvCxnSpPr>
            <p:cNvPr id="219" name="Curved Connector 60"/>
            <p:cNvCxnSpPr/>
            <p:nvPr/>
          </p:nvCxnSpPr>
          <p:spPr bwMode="auto">
            <a:xfrm>
              <a:off x="223778" y="5519738"/>
              <a:ext cx="2044211" cy="1587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458" name="TextBox 219"/>
            <p:cNvSpPr txBox="1">
              <a:spLocks noChangeArrowheads="1"/>
            </p:cNvSpPr>
            <p:nvPr/>
          </p:nvSpPr>
          <p:spPr bwMode="auto">
            <a:xfrm>
              <a:off x="478755" y="4946649"/>
              <a:ext cx="1652954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U</a:t>
              </a:r>
              <a:r>
                <a:rPr lang="en-US" sz="1100"/>
                <a:t>nmaskable beam permit</a:t>
              </a:r>
            </a:p>
          </p:txBody>
        </p:sp>
        <p:cxnSp>
          <p:nvCxnSpPr>
            <p:cNvPr id="250" name="Curved Connector 60"/>
            <p:cNvCxnSpPr/>
            <p:nvPr/>
          </p:nvCxnSpPr>
          <p:spPr bwMode="auto">
            <a:xfrm flipV="1">
              <a:off x="223778" y="5807074"/>
              <a:ext cx="2044211" cy="1588"/>
            </a:xfrm>
            <a:prstGeom prst="straightConnector1">
              <a:avLst/>
            </a:prstGeom>
            <a:ln>
              <a:solidFill>
                <a:srgbClr val="7030A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471" name="TextBox 253"/>
            <p:cNvSpPr txBox="1">
              <a:spLocks noChangeArrowheads="1"/>
            </p:cNvSpPr>
            <p:nvPr/>
          </p:nvSpPr>
          <p:spPr bwMode="auto">
            <a:xfrm>
              <a:off x="540301" y="5521324"/>
              <a:ext cx="1522534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U</a:t>
              </a:r>
              <a:r>
                <a:rPr lang="en-US" sz="1100"/>
                <a:t>nmaskable </a:t>
              </a:r>
              <a:r>
                <a:rPr lang="en-US" sz="1100" b="1"/>
                <a:t>B</a:t>
              </a:r>
              <a:r>
                <a:rPr lang="en-US" sz="1100"/>
                <a:t>eam </a:t>
              </a:r>
              <a:r>
                <a:rPr lang="en-US" sz="1100" b="1"/>
                <a:t>I</a:t>
              </a:r>
              <a:r>
                <a:rPr lang="en-US" sz="1100"/>
                <a:t>nfo</a:t>
              </a:r>
            </a:p>
          </p:txBody>
        </p:sp>
        <p:cxnSp>
          <p:nvCxnSpPr>
            <p:cNvPr id="255" name="Curved Connector 60"/>
            <p:cNvCxnSpPr/>
            <p:nvPr/>
          </p:nvCxnSpPr>
          <p:spPr bwMode="auto">
            <a:xfrm>
              <a:off x="223778" y="6094413"/>
              <a:ext cx="2044211" cy="1587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473" name="TextBox 257"/>
            <p:cNvSpPr txBox="1">
              <a:spLocks noChangeArrowheads="1"/>
            </p:cNvSpPr>
            <p:nvPr/>
          </p:nvSpPr>
          <p:spPr bwMode="auto">
            <a:xfrm>
              <a:off x="553490" y="5808663"/>
              <a:ext cx="1362808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M</a:t>
              </a:r>
              <a:r>
                <a:rPr lang="en-US" sz="1100"/>
                <a:t>askable </a:t>
              </a:r>
              <a:r>
                <a:rPr lang="en-US" sz="1100" b="1"/>
                <a:t>B</a:t>
              </a:r>
              <a:r>
                <a:rPr lang="en-US" sz="1100"/>
                <a:t>eam </a:t>
              </a:r>
              <a:r>
                <a:rPr lang="en-US" sz="1100" b="1"/>
                <a:t>I</a:t>
              </a:r>
              <a:r>
                <a:rPr lang="en-US" sz="1100"/>
                <a:t>nfo</a:t>
              </a:r>
            </a:p>
          </p:txBody>
        </p:sp>
        <p:sp>
          <p:nvSpPr>
            <p:cNvPr id="90" name="TextBox 242"/>
            <p:cNvSpPr txBox="1">
              <a:spLocks noChangeArrowheads="1"/>
            </p:cNvSpPr>
            <p:nvPr/>
          </p:nvSpPr>
          <p:spPr bwMode="auto">
            <a:xfrm>
              <a:off x="210589" y="4648200"/>
              <a:ext cx="7854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Legend</a:t>
              </a:r>
              <a:r>
                <a:rPr lang="en-US" sz="1100" b="1" dirty="0" smtClean="0"/>
                <a:t>: </a:t>
              </a:r>
              <a:endParaRPr lang="en-US" sz="1100" b="1" dirty="0"/>
            </a:p>
          </p:txBody>
        </p:sp>
      </p:grpSp>
      <p:sp>
        <p:nvSpPr>
          <p:cNvPr id="9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MPP 28/11/2014</a:t>
            </a:r>
            <a:endParaRPr lang="en-GB" dirty="0"/>
          </a:p>
        </p:txBody>
      </p:sp>
      <p:grpSp>
        <p:nvGrpSpPr>
          <p:cNvPr id="16412" name="Group 16411"/>
          <p:cNvGrpSpPr/>
          <p:nvPr/>
        </p:nvGrpSpPr>
        <p:grpSpPr>
          <a:xfrm>
            <a:off x="3048000" y="1143001"/>
            <a:ext cx="3066394" cy="276999"/>
            <a:chOff x="3124200" y="1143000"/>
            <a:chExt cx="3066394" cy="276999"/>
          </a:xfrm>
        </p:grpSpPr>
        <p:cxnSp>
          <p:nvCxnSpPr>
            <p:cNvPr id="16476" name="Straight Arrow Connector 274"/>
            <p:cNvCxnSpPr>
              <a:cxnSpLocks noChangeShapeType="1"/>
            </p:cNvCxnSpPr>
            <p:nvPr/>
          </p:nvCxnSpPr>
          <p:spPr bwMode="auto">
            <a:xfrm>
              <a:off x="3142594" y="1380878"/>
              <a:ext cx="3048000" cy="0"/>
            </a:xfrm>
            <a:prstGeom prst="straightConnector1">
              <a:avLst/>
            </a:prstGeom>
            <a:noFill/>
            <a:ln w="19050" cap="sq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sm" len="sm"/>
              <a:tailEnd type="arrow" w="med" len="med"/>
            </a:ln>
          </p:spPr>
        </p:cxnSp>
        <p:sp>
          <p:nvSpPr>
            <p:cNvPr id="16475" name="TextBox 271"/>
            <p:cNvSpPr txBox="1">
              <a:spLocks noChangeArrowheads="1"/>
            </p:cNvSpPr>
            <p:nvPr/>
          </p:nvSpPr>
          <p:spPr bwMode="auto">
            <a:xfrm>
              <a:off x="3124200" y="1143000"/>
              <a:ext cx="295452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Interlock daisy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chain from </a:t>
              </a:r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BLETC 1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to BLECS</a:t>
              </a:r>
            </a:p>
          </p:txBody>
        </p:sp>
      </p:grpSp>
      <p:grpSp>
        <p:nvGrpSpPr>
          <p:cNvPr id="16411" name="Group 16410"/>
          <p:cNvGrpSpPr/>
          <p:nvPr/>
        </p:nvGrpSpPr>
        <p:grpSpPr>
          <a:xfrm>
            <a:off x="8077200" y="2053994"/>
            <a:ext cx="276999" cy="3127607"/>
            <a:chOff x="8077200" y="1977793"/>
            <a:chExt cx="276999" cy="3127607"/>
          </a:xfrm>
        </p:grpSpPr>
        <p:cxnSp>
          <p:nvCxnSpPr>
            <p:cNvPr id="16474" name="Straight Arrow Connector 270"/>
            <p:cNvCxnSpPr>
              <a:cxnSpLocks noChangeShapeType="1"/>
            </p:cNvCxnSpPr>
            <p:nvPr/>
          </p:nvCxnSpPr>
          <p:spPr bwMode="auto">
            <a:xfrm rot="5400000">
              <a:off x="6579809" y="3568761"/>
              <a:ext cx="3071813" cy="1465"/>
            </a:xfrm>
            <a:prstGeom prst="straightConnector1">
              <a:avLst/>
            </a:prstGeom>
            <a:noFill/>
            <a:ln w="19050" cap="sq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sm" len="sm"/>
              <a:tailEnd type="arrow" w="med" len="med"/>
            </a:ln>
          </p:spPr>
        </p:cxnSp>
        <p:sp>
          <p:nvSpPr>
            <p:cNvPr id="16477" name="TextBox 277"/>
            <p:cNvSpPr txBox="1">
              <a:spLocks noChangeArrowheads="1"/>
            </p:cNvSpPr>
            <p:nvPr/>
          </p:nvSpPr>
          <p:spPr bwMode="auto">
            <a:xfrm rot="5400000">
              <a:off x="6703876" y="3351117"/>
              <a:ext cx="302364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Interlock daisy-chain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from </a:t>
              </a:r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BLECS 4 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to </a:t>
              </a:r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CIBUs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7" name="Group 16406"/>
          <p:cNvGrpSpPr/>
          <p:nvPr/>
        </p:nvGrpSpPr>
        <p:grpSpPr>
          <a:xfrm>
            <a:off x="3505202" y="5105400"/>
            <a:ext cx="4038598" cy="1134220"/>
            <a:chOff x="3545960" y="5037979"/>
            <a:chExt cx="4038598" cy="1134220"/>
          </a:xfrm>
        </p:grpSpPr>
        <p:sp>
          <p:nvSpPr>
            <p:cNvPr id="72" name="Rectangle 10"/>
            <p:cNvSpPr>
              <a:spLocks noChangeArrowheads="1"/>
            </p:cNvSpPr>
            <p:nvPr/>
          </p:nvSpPr>
          <p:spPr bwMode="auto">
            <a:xfrm>
              <a:off x="6573029" y="5661553"/>
              <a:ext cx="1011529" cy="510646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 smtClean="0"/>
                <a:t>CIBU</a:t>
              </a:r>
              <a:r>
                <a:rPr lang="en-US" sz="1400" dirty="0"/>
                <a:t/>
              </a:r>
              <a:br>
                <a:rPr lang="en-US" sz="1400" dirty="0"/>
              </a:br>
              <a:r>
                <a:rPr lang="en-US" sz="1400" dirty="0" err="1">
                  <a:solidFill>
                    <a:schemeClr val="bg1">
                      <a:lumMod val="50000"/>
                    </a:schemeClr>
                  </a:solidFill>
                </a:rPr>
                <a:t>Maskable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6" name="Cloud 85"/>
            <p:cNvSpPr/>
            <p:nvPr/>
          </p:nvSpPr>
          <p:spPr bwMode="auto">
            <a:xfrm>
              <a:off x="3545960" y="5401105"/>
              <a:ext cx="1809067" cy="684644"/>
            </a:xfrm>
            <a:prstGeom prst="cloud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868363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charset="0"/>
                </a:rPr>
                <a:t>BIS</a:t>
              </a:r>
              <a:br>
                <a:rPr lang="en-US" sz="14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400" dirty="0">
                  <a:solidFill>
                    <a:schemeClr val="tx1"/>
                  </a:solidFill>
                  <a:latin typeface="Arial" charset="0"/>
                </a:rPr>
                <a:t>network</a:t>
              </a:r>
            </a:p>
          </p:txBody>
        </p:sp>
        <p:sp>
          <p:nvSpPr>
            <p:cNvPr id="82" name="Rectangle 10"/>
            <p:cNvSpPr>
              <a:spLocks noChangeArrowheads="1"/>
            </p:cNvSpPr>
            <p:nvPr/>
          </p:nvSpPr>
          <p:spPr bwMode="auto">
            <a:xfrm>
              <a:off x="5908160" y="5037979"/>
              <a:ext cx="1032529" cy="510646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 smtClean="0"/>
                <a:t>CIBU</a:t>
              </a:r>
              <a:r>
                <a:rPr lang="en-US" sz="1400" dirty="0"/>
                <a:t/>
              </a:r>
              <a:br>
                <a:rPr lang="en-US" sz="1400" dirty="0"/>
              </a:br>
              <a:r>
                <a:rPr lang="en-US" sz="1400" dirty="0" err="1" smtClean="0">
                  <a:solidFill>
                    <a:schemeClr val="bg1">
                      <a:lumMod val="50000"/>
                    </a:schemeClr>
                  </a:solidFill>
                </a:rPr>
                <a:t>UnMaskable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6451" name="Straight Arrow Connector 209"/>
            <p:cNvCxnSpPr>
              <a:cxnSpLocks noChangeShapeType="1"/>
              <a:endCxn id="82" idx="1"/>
            </p:cNvCxnSpPr>
            <p:nvPr/>
          </p:nvCxnSpPr>
          <p:spPr bwMode="auto">
            <a:xfrm flipV="1">
              <a:off x="5145442" y="5293302"/>
              <a:ext cx="762718" cy="255326"/>
            </a:xfrm>
            <a:prstGeom prst="straightConnector1">
              <a:avLst/>
            </a:prstGeom>
            <a:noFill/>
            <a:ln w="12700" cap="sq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16452" name="Straight Arrow Connector 211"/>
            <p:cNvCxnSpPr>
              <a:cxnSpLocks noChangeShapeType="1"/>
              <a:stCxn id="86" idx="0"/>
              <a:endCxn id="72" idx="1"/>
            </p:cNvCxnSpPr>
            <p:nvPr/>
          </p:nvCxnSpPr>
          <p:spPr bwMode="auto">
            <a:xfrm>
              <a:off x="5353519" y="5743427"/>
              <a:ext cx="1219510" cy="173449"/>
            </a:xfrm>
            <a:prstGeom prst="straightConnector1">
              <a:avLst/>
            </a:prstGeom>
            <a:noFill/>
            <a:ln w="12700" cap="sq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</p:grpSp>
      <p:grpSp>
        <p:nvGrpSpPr>
          <p:cNvPr id="16410" name="Group 16409"/>
          <p:cNvGrpSpPr/>
          <p:nvPr/>
        </p:nvGrpSpPr>
        <p:grpSpPr>
          <a:xfrm>
            <a:off x="228600" y="1524001"/>
            <a:ext cx="1600200" cy="3124200"/>
            <a:chOff x="228600" y="1447800"/>
            <a:chExt cx="1600200" cy="3124200"/>
          </a:xfrm>
        </p:grpSpPr>
        <p:sp>
          <p:nvSpPr>
            <p:cNvPr id="142" name="TextBox 141"/>
            <p:cNvSpPr txBox="1"/>
            <p:nvPr/>
          </p:nvSpPr>
          <p:spPr>
            <a:xfrm>
              <a:off x="228600" y="2691825"/>
              <a:ext cx="136351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solidFill>
                    <a:schemeClr val="tx2"/>
                  </a:solidFill>
                </a:rPr>
                <a:t>Configuration</a:t>
              </a:r>
            </a:p>
            <a:p>
              <a:pPr algn="ctr">
                <a:defRPr/>
              </a:pPr>
              <a:r>
                <a:rPr lang="en-US" sz="1600" dirty="0" smtClean="0">
                  <a:solidFill>
                    <a:schemeClr val="tx2"/>
                  </a:solidFill>
                </a:rPr>
                <a:t>in SR2 &amp; SR8</a:t>
              </a:r>
              <a:endParaRPr lang="en-US" sz="1600" dirty="0">
                <a:solidFill>
                  <a:schemeClr val="tx2"/>
                </a:solidFill>
              </a:endParaRPr>
            </a:p>
          </p:txBody>
        </p:sp>
        <p:sp>
          <p:nvSpPr>
            <p:cNvPr id="157" name="Left Brace 156"/>
            <p:cNvSpPr/>
            <p:nvPr/>
          </p:nvSpPr>
          <p:spPr>
            <a:xfrm>
              <a:off x="1600200" y="1447800"/>
              <a:ext cx="228600" cy="3124200"/>
            </a:xfrm>
            <a:prstGeom prst="leftBrace">
              <a:avLst>
                <a:gd name="adj1" fmla="val 22916"/>
                <a:gd name="adj2" fmla="val 4964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012560" y="1979941"/>
            <a:ext cx="4988440" cy="4072869"/>
            <a:chOff x="3012560" y="1979941"/>
            <a:chExt cx="4988440" cy="4072869"/>
          </a:xfrm>
        </p:grpSpPr>
        <p:grpSp>
          <p:nvGrpSpPr>
            <p:cNvPr id="11" name="Group 10"/>
            <p:cNvGrpSpPr/>
            <p:nvPr/>
          </p:nvGrpSpPr>
          <p:grpSpPr>
            <a:xfrm>
              <a:off x="6545097" y="4569491"/>
              <a:ext cx="893562" cy="1168263"/>
              <a:chOff x="6809137" y="4493290"/>
              <a:chExt cx="893562" cy="1168263"/>
            </a:xfrm>
          </p:grpSpPr>
          <p:cxnSp>
            <p:nvCxnSpPr>
              <p:cNvPr id="164" name="Curved Connector 60"/>
              <p:cNvCxnSpPr/>
              <p:nvPr/>
            </p:nvCxnSpPr>
            <p:spPr bwMode="auto">
              <a:xfrm>
                <a:off x="7467600" y="4493290"/>
                <a:ext cx="0" cy="1168263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6" name="Curved Connector 60"/>
              <p:cNvCxnSpPr/>
              <p:nvPr/>
            </p:nvCxnSpPr>
            <p:spPr bwMode="auto">
              <a:xfrm>
                <a:off x="7696200" y="4493290"/>
                <a:ext cx="6499" cy="1168263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8" name="Curved Connector 60"/>
              <p:cNvCxnSpPr/>
              <p:nvPr/>
            </p:nvCxnSpPr>
            <p:spPr bwMode="auto">
              <a:xfrm>
                <a:off x="6809137" y="4495800"/>
                <a:ext cx="8103" cy="53637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9" name="Curved Connector 60"/>
              <p:cNvCxnSpPr/>
              <p:nvPr/>
            </p:nvCxnSpPr>
            <p:spPr bwMode="auto">
              <a:xfrm>
                <a:off x="7045840" y="4493290"/>
                <a:ext cx="0" cy="53591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6516460" y="3499713"/>
              <a:ext cx="915700" cy="363734"/>
              <a:chOff x="6780500" y="3328260"/>
              <a:chExt cx="915700" cy="510646"/>
            </a:xfrm>
          </p:grpSpPr>
          <p:cxnSp>
            <p:nvCxnSpPr>
              <p:cNvPr id="146" name="Curved Connector 60"/>
              <p:cNvCxnSpPr/>
              <p:nvPr/>
            </p:nvCxnSpPr>
            <p:spPr bwMode="auto">
              <a:xfrm rot="5400000">
                <a:off x="6525827" y="3582933"/>
                <a:ext cx="510646" cy="1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0" name="Curved Connector 60"/>
              <p:cNvCxnSpPr/>
              <p:nvPr/>
            </p:nvCxnSpPr>
            <p:spPr bwMode="auto">
              <a:xfrm rot="5400000">
                <a:off x="6786701" y="3582933"/>
                <a:ext cx="510646" cy="1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2" name="Curved Connector 60"/>
              <p:cNvCxnSpPr/>
              <p:nvPr/>
            </p:nvCxnSpPr>
            <p:spPr bwMode="auto">
              <a:xfrm rot="16200000" flipH="1">
                <a:off x="7212277" y="3583583"/>
                <a:ext cx="510646" cy="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4" name="Curved Connector 60"/>
              <p:cNvCxnSpPr/>
              <p:nvPr/>
            </p:nvCxnSpPr>
            <p:spPr bwMode="auto">
              <a:xfrm rot="16200000" flipH="1">
                <a:off x="7440877" y="3583583"/>
                <a:ext cx="510646" cy="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Group 185"/>
            <p:cNvGrpSpPr/>
            <p:nvPr/>
          </p:nvGrpSpPr>
          <p:grpSpPr>
            <a:xfrm>
              <a:off x="6516460" y="2280513"/>
              <a:ext cx="915700" cy="521622"/>
              <a:chOff x="6780500" y="3328260"/>
              <a:chExt cx="915700" cy="510646"/>
            </a:xfrm>
          </p:grpSpPr>
          <p:cxnSp>
            <p:nvCxnSpPr>
              <p:cNvPr id="187" name="Curved Connector 60"/>
              <p:cNvCxnSpPr/>
              <p:nvPr/>
            </p:nvCxnSpPr>
            <p:spPr bwMode="auto">
              <a:xfrm rot="5400000">
                <a:off x="6525827" y="3582933"/>
                <a:ext cx="510646" cy="1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sysDot"/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8" name="Curved Connector 60"/>
              <p:cNvCxnSpPr/>
              <p:nvPr/>
            </p:nvCxnSpPr>
            <p:spPr bwMode="auto">
              <a:xfrm rot="5400000">
                <a:off x="6786701" y="3582933"/>
                <a:ext cx="510646" cy="1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sysDot"/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9" name="Curved Connector 60"/>
              <p:cNvCxnSpPr/>
              <p:nvPr/>
            </p:nvCxnSpPr>
            <p:spPr bwMode="auto">
              <a:xfrm rot="16200000" flipH="1">
                <a:off x="7212277" y="3583583"/>
                <a:ext cx="510646" cy="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prstDash val="sysDot"/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1" name="Curved Connector 60"/>
              <p:cNvCxnSpPr/>
              <p:nvPr/>
            </p:nvCxnSpPr>
            <p:spPr bwMode="auto">
              <a:xfrm rot="16200000" flipH="1">
                <a:off x="7440877" y="3583583"/>
                <a:ext cx="510646" cy="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prstDash val="sysDot"/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92" name="Curved Connector 60"/>
            <p:cNvCxnSpPr/>
            <p:nvPr/>
          </p:nvCxnSpPr>
          <p:spPr bwMode="auto">
            <a:xfrm flipV="1">
              <a:off x="3012560" y="2485135"/>
              <a:ext cx="0" cy="181866"/>
            </a:xfrm>
            <a:prstGeom prst="straightConnector1">
              <a:avLst/>
            </a:prstGeom>
            <a:ln w="38100">
              <a:solidFill>
                <a:schemeClr val="accent4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3" name="Curved Connector 60"/>
            <p:cNvCxnSpPr/>
            <p:nvPr/>
          </p:nvCxnSpPr>
          <p:spPr bwMode="auto">
            <a:xfrm flipV="1">
              <a:off x="4307960" y="2485135"/>
              <a:ext cx="0" cy="181866"/>
            </a:xfrm>
            <a:prstGeom prst="straightConnector1">
              <a:avLst/>
            </a:prstGeom>
            <a:ln w="38100">
              <a:solidFill>
                <a:schemeClr val="accent4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5" name="Curved Connector 60"/>
            <p:cNvCxnSpPr/>
            <p:nvPr/>
          </p:nvCxnSpPr>
          <p:spPr bwMode="auto">
            <a:xfrm flipV="1">
              <a:off x="5603360" y="2485135"/>
              <a:ext cx="0" cy="181866"/>
            </a:xfrm>
            <a:prstGeom prst="straightConnector1">
              <a:avLst/>
            </a:prstGeom>
            <a:ln w="38100">
              <a:solidFill>
                <a:schemeClr val="accent4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6902832" y="1981201"/>
              <a:ext cx="1098168" cy="4071609"/>
              <a:chOff x="7131431" y="1878278"/>
              <a:chExt cx="1098168" cy="4071609"/>
            </a:xfrm>
          </p:grpSpPr>
          <p:cxnSp>
            <p:nvCxnSpPr>
              <p:cNvPr id="190" name="Curved Connector 60"/>
              <p:cNvCxnSpPr/>
              <p:nvPr/>
            </p:nvCxnSpPr>
            <p:spPr bwMode="auto">
              <a:xfrm flipH="1" flipV="1">
                <a:off x="7766399" y="3122940"/>
                <a:ext cx="270479" cy="1260"/>
              </a:xfrm>
              <a:prstGeom prst="straightConnector1">
                <a:avLst/>
              </a:prstGeom>
              <a:ln cap="rnd">
                <a:solidFill>
                  <a:srgbClr val="7030A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1" name="Curved Connector 60"/>
              <p:cNvCxnSpPr/>
              <p:nvPr/>
            </p:nvCxnSpPr>
            <p:spPr bwMode="auto">
              <a:xfrm flipH="1" flipV="1">
                <a:off x="8159694" y="2030677"/>
                <a:ext cx="7148" cy="3886199"/>
              </a:xfrm>
              <a:prstGeom prst="straightConnector1">
                <a:avLst/>
              </a:prstGeom>
              <a:ln cap="rnd">
                <a:solidFill>
                  <a:srgbClr val="00B0F0"/>
                </a:solidFill>
                <a:headEnd type="none" w="sm" len="sm"/>
                <a:tailEnd type="non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4" name="Curved Connector 60"/>
              <p:cNvCxnSpPr/>
              <p:nvPr/>
            </p:nvCxnSpPr>
            <p:spPr bwMode="auto">
              <a:xfrm>
                <a:off x="8036875" y="1878278"/>
                <a:ext cx="25999" cy="3415026"/>
              </a:xfrm>
              <a:prstGeom prst="straightConnector1">
                <a:avLst/>
              </a:prstGeom>
              <a:ln cap="rnd">
                <a:solidFill>
                  <a:srgbClr val="7030A0"/>
                </a:solidFill>
                <a:headEnd type="none" w="sm" len="sm"/>
                <a:tailEnd type="non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3" name="Curved Connector 60"/>
              <p:cNvCxnSpPr/>
              <p:nvPr/>
            </p:nvCxnSpPr>
            <p:spPr bwMode="auto">
              <a:xfrm flipH="1">
                <a:off x="7131431" y="5295999"/>
                <a:ext cx="936644" cy="0"/>
              </a:xfrm>
              <a:prstGeom prst="straightConnector1">
                <a:avLst/>
              </a:prstGeom>
              <a:ln cap="flat">
                <a:solidFill>
                  <a:srgbClr val="7030A0"/>
                </a:solidFill>
                <a:headEnd type="none" w="sm" len="sm"/>
                <a:tailEnd type="non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4" name="Curved Connector 60"/>
              <p:cNvCxnSpPr/>
              <p:nvPr/>
            </p:nvCxnSpPr>
            <p:spPr bwMode="auto">
              <a:xfrm>
                <a:off x="7766397" y="5921638"/>
                <a:ext cx="405944" cy="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sm" len="sm"/>
                <a:tailEnd type="non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0" name="Curved Connector 60"/>
              <p:cNvCxnSpPr/>
              <p:nvPr/>
            </p:nvCxnSpPr>
            <p:spPr bwMode="auto">
              <a:xfrm flipH="1" flipV="1">
                <a:off x="7766397" y="4337706"/>
                <a:ext cx="386149" cy="5694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6449" name="TextBox 206"/>
              <p:cNvSpPr txBox="1">
                <a:spLocks noChangeArrowheads="1"/>
              </p:cNvSpPr>
              <p:nvPr/>
            </p:nvSpPr>
            <p:spPr bwMode="auto">
              <a:xfrm>
                <a:off x="7696199" y="5057001"/>
                <a:ext cx="40588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50000"/>
                      </a:schemeClr>
                    </a:solidFill>
                  </a:rPr>
                  <a:t>UBI</a:t>
                </a:r>
              </a:p>
            </p:txBody>
          </p:sp>
          <p:sp>
            <p:nvSpPr>
              <p:cNvPr id="16450" name="TextBox 207"/>
              <p:cNvSpPr txBox="1">
                <a:spLocks noChangeArrowheads="1"/>
              </p:cNvSpPr>
              <p:nvPr/>
            </p:nvSpPr>
            <p:spPr bwMode="auto">
              <a:xfrm>
                <a:off x="7801649" y="5688277"/>
                <a:ext cx="427950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</a:rPr>
                  <a:t>MBI</a:t>
                </a:r>
              </a:p>
            </p:txBody>
          </p:sp>
          <p:cxnSp>
            <p:nvCxnSpPr>
              <p:cNvPr id="201" name="Curved Connector 60"/>
              <p:cNvCxnSpPr/>
              <p:nvPr/>
            </p:nvCxnSpPr>
            <p:spPr bwMode="auto">
              <a:xfrm flipH="1">
                <a:off x="7766398" y="4191000"/>
                <a:ext cx="283478" cy="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8" name="Curved Connector 60"/>
              <p:cNvCxnSpPr/>
              <p:nvPr/>
            </p:nvCxnSpPr>
            <p:spPr bwMode="auto">
              <a:xfrm flipH="1">
                <a:off x="7766398" y="3276600"/>
                <a:ext cx="386148" cy="0"/>
              </a:xfrm>
              <a:prstGeom prst="straightConnector1">
                <a:avLst/>
              </a:prstGeom>
              <a:ln cap="rnd">
                <a:solidFill>
                  <a:srgbClr val="00B0F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96" name="Curved Connector 60"/>
            <p:cNvCxnSpPr/>
            <p:nvPr/>
          </p:nvCxnSpPr>
          <p:spPr bwMode="auto">
            <a:xfrm flipH="1" flipV="1">
              <a:off x="7543800" y="1979941"/>
              <a:ext cx="264476" cy="1260"/>
            </a:xfrm>
            <a:prstGeom prst="straightConnector1">
              <a:avLst/>
            </a:prstGeom>
            <a:ln cap="rnd">
              <a:solidFill>
                <a:srgbClr val="7030A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7" name="Curved Connector 60"/>
            <p:cNvCxnSpPr/>
            <p:nvPr/>
          </p:nvCxnSpPr>
          <p:spPr bwMode="auto">
            <a:xfrm flipH="1">
              <a:off x="7544654" y="2133600"/>
              <a:ext cx="380146" cy="0"/>
            </a:xfrm>
            <a:prstGeom prst="straightConnector1">
              <a:avLst/>
            </a:prstGeom>
            <a:ln cap="rnd">
              <a:solidFill>
                <a:srgbClr val="00B0F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6415" name="Group 16414"/>
          <p:cNvGrpSpPr/>
          <p:nvPr/>
        </p:nvGrpSpPr>
        <p:grpSpPr>
          <a:xfrm>
            <a:off x="6363210" y="1066800"/>
            <a:ext cx="1169654" cy="532852"/>
            <a:chOff x="6363210" y="1066800"/>
            <a:chExt cx="1169654" cy="532852"/>
          </a:xfrm>
        </p:grpSpPr>
        <p:sp>
          <p:nvSpPr>
            <p:cNvPr id="199" name="Rectangle 10"/>
            <p:cNvSpPr>
              <a:spLocks noChangeArrowheads="1"/>
            </p:cNvSpPr>
            <p:nvPr/>
          </p:nvSpPr>
          <p:spPr bwMode="auto">
            <a:xfrm>
              <a:off x="6363210" y="1066800"/>
              <a:ext cx="1169654" cy="314078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 smtClean="0">
                  <a:latin typeface="+mn-lt"/>
                </a:rPr>
                <a:t>Termination</a:t>
              </a:r>
            </a:p>
          </p:txBody>
        </p:sp>
        <p:grpSp>
          <p:nvGrpSpPr>
            <p:cNvPr id="202" name="Group 201"/>
            <p:cNvGrpSpPr/>
            <p:nvPr/>
          </p:nvGrpSpPr>
          <p:grpSpPr>
            <a:xfrm>
              <a:off x="6475700" y="1380880"/>
              <a:ext cx="895514" cy="218772"/>
              <a:chOff x="6800686" y="3328260"/>
              <a:chExt cx="895514" cy="510648"/>
            </a:xfrm>
          </p:grpSpPr>
          <p:cxnSp>
            <p:nvCxnSpPr>
              <p:cNvPr id="203" name="Curved Connector 60"/>
              <p:cNvCxnSpPr/>
              <p:nvPr/>
            </p:nvCxnSpPr>
            <p:spPr bwMode="auto">
              <a:xfrm rot="5400000">
                <a:off x="6546013" y="3582935"/>
                <a:ext cx="510646" cy="1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4" name="Curved Connector 60"/>
              <p:cNvCxnSpPr/>
              <p:nvPr/>
            </p:nvCxnSpPr>
            <p:spPr bwMode="auto">
              <a:xfrm rot="5400000">
                <a:off x="6850813" y="3582934"/>
                <a:ext cx="510644" cy="1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5" name="Curved Connector 60"/>
              <p:cNvCxnSpPr/>
              <p:nvPr/>
            </p:nvCxnSpPr>
            <p:spPr bwMode="auto">
              <a:xfrm rot="16200000" flipH="1">
                <a:off x="7212277" y="3583583"/>
                <a:ext cx="510646" cy="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6" name="Curved Connector 60"/>
              <p:cNvCxnSpPr/>
              <p:nvPr/>
            </p:nvCxnSpPr>
            <p:spPr bwMode="auto">
              <a:xfrm rot="16200000" flipH="1">
                <a:off x="7440877" y="3583583"/>
                <a:ext cx="510646" cy="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412077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Modifications :</a:t>
            </a:r>
            <a:r>
              <a:rPr lang="en-GB" dirty="0" smtClean="0"/>
              <a:t> Hardware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848600" cy="5072098"/>
          </a:xfrm>
        </p:spPr>
        <p:txBody>
          <a:bodyPr>
            <a:normAutofit fontScale="62500" lnSpcReduction="20000"/>
          </a:bodyPr>
          <a:lstStyle/>
          <a:p>
            <a:r>
              <a:rPr lang="en-GB" dirty="0">
                <a:solidFill>
                  <a:schemeClr val="tx2"/>
                </a:solidFill>
              </a:rPr>
              <a:t>Modify the BOBM </a:t>
            </a:r>
            <a:r>
              <a:rPr lang="en-GB" sz="2900" dirty="0"/>
              <a:t>(BST master)</a:t>
            </a:r>
            <a:r>
              <a:rPr lang="en-GB" dirty="0"/>
              <a:t> </a:t>
            </a:r>
            <a:r>
              <a:rPr lang="en-GB" dirty="0" smtClean="0">
                <a:solidFill>
                  <a:schemeClr val="tx2"/>
                </a:solidFill>
              </a:rPr>
              <a:t>configuration</a:t>
            </a:r>
            <a:r>
              <a:rPr lang="en-GB" dirty="0" smtClean="0"/>
              <a:t> to forward a </a:t>
            </a:r>
            <a:r>
              <a:rPr lang="en-GB" dirty="0"/>
              <a:t>timing event related to the </a:t>
            </a:r>
            <a:r>
              <a:rPr lang="en-GB" dirty="0" smtClean="0"/>
              <a:t>injection</a:t>
            </a:r>
          </a:p>
          <a:p>
            <a:pPr lvl="1"/>
            <a:r>
              <a:rPr lang="en-GB" dirty="0" smtClean="0"/>
              <a:t>There are several to choose from</a:t>
            </a:r>
            <a:r>
              <a:rPr lang="en-GB" dirty="0"/>
              <a:t>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e.g</a:t>
            </a:r>
            <a:r>
              <a:rPr lang="en-GB" dirty="0"/>
              <a:t>. HIX.FW-CT, HIX.W100-CT, HIX.W20-CT, </a:t>
            </a:r>
            <a:r>
              <a:rPr lang="en-GB" dirty="0" smtClean="0"/>
              <a:t>HIX.AMC-CT</a:t>
            </a:r>
            <a:r>
              <a:rPr lang="en-GB" dirty="0"/>
              <a:t>.</a:t>
            </a:r>
          </a:p>
          <a:p>
            <a:r>
              <a:rPr lang="en-GB" dirty="0">
                <a:solidFill>
                  <a:schemeClr val="tx2"/>
                </a:solidFill>
              </a:rPr>
              <a:t>Modify the BOBR </a:t>
            </a:r>
            <a:r>
              <a:rPr lang="en-GB" sz="2900" dirty="0"/>
              <a:t>(BST receiver) </a:t>
            </a:r>
            <a:r>
              <a:rPr lang="en-GB" dirty="0">
                <a:solidFill>
                  <a:schemeClr val="tx2"/>
                </a:solidFill>
              </a:rPr>
              <a:t>configuration </a:t>
            </a:r>
            <a:r>
              <a:rPr lang="en-GB" dirty="0" smtClean="0"/>
              <a:t>to </a:t>
            </a:r>
            <a:r>
              <a:rPr lang="en-GB" dirty="0"/>
              <a:t>distribute the timing event in the backplane of the crate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A pulse is broadcasted to all cards through a dedicated line of the VME64x P0 connection whenever the event is received</a:t>
            </a:r>
            <a:endParaRPr lang="en-GB" dirty="0"/>
          </a:p>
          <a:p>
            <a:pPr algn="just"/>
            <a:r>
              <a:rPr lang="en-GB" dirty="0" smtClean="0">
                <a:solidFill>
                  <a:schemeClr val="tx2"/>
                </a:solidFill>
              </a:rPr>
              <a:t>Modify the BLECS firmware</a:t>
            </a:r>
            <a:r>
              <a:rPr lang="en-GB" dirty="0" smtClean="0"/>
              <a:t> to force the Beam Permit line for a fixed period of time when it receives the injection signal and certain other conditions are satisfied.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ersistent </a:t>
            </a:r>
            <a:r>
              <a:rPr lang="en-GB" dirty="0"/>
              <a:t>FESA </a:t>
            </a:r>
            <a:r>
              <a:rPr lang="en-GB" dirty="0" smtClean="0"/>
              <a:t>settings per crate will (in </a:t>
            </a:r>
            <a:r>
              <a:rPr lang="en-GB" dirty="0"/>
              <a:t>the future </a:t>
            </a:r>
            <a:r>
              <a:rPr lang="en-GB" dirty="0" smtClean="0"/>
              <a:t>can </a:t>
            </a:r>
            <a:r>
              <a:rPr lang="en-GB" dirty="0"/>
              <a:t>become part of the MCS </a:t>
            </a:r>
            <a:r>
              <a:rPr lang="en-GB" dirty="0" smtClean="0"/>
              <a:t>parameters): 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Activate/</a:t>
            </a:r>
            <a:r>
              <a:rPr lang="en-GB" dirty="0" err="1" smtClean="0">
                <a:solidFill>
                  <a:schemeClr val="tx2"/>
                </a:solidFill>
              </a:rPr>
              <a:t>Disactivate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/>
              <a:t>the inhibit </a:t>
            </a:r>
            <a:r>
              <a:rPr lang="en-GB" dirty="0" smtClean="0"/>
              <a:t>functionality. </a:t>
            </a:r>
          </a:p>
          <a:p>
            <a:pPr lvl="2"/>
            <a:r>
              <a:rPr lang="en-GB" dirty="0" smtClean="0"/>
              <a:t>Define the </a:t>
            </a:r>
            <a:r>
              <a:rPr lang="en-GB" dirty="0" smtClean="0">
                <a:solidFill>
                  <a:schemeClr val="tx2"/>
                </a:solidFill>
              </a:rPr>
              <a:t>time</a:t>
            </a:r>
            <a:r>
              <a:rPr lang="en-GB" dirty="0" smtClean="0"/>
              <a:t> the beam permit is forced to TRUE</a:t>
            </a:r>
          </a:p>
          <a:p>
            <a:pPr lvl="1"/>
            <a:r>
              <a:rPr lang="en-GB" dirty="0" smtClean="0"/>
              <a:t>Inhibit </a:t>
            </a:r>
            <a:r>
              <a:rPr lang="en-GB" dirty="0"/>
              <a:t>of the output will happen only under </a:t>
            </a:r>
            <a:r>
              <a:rPr lang="en-GB" dirty="0" smtClean="0"/>
              <a:t>certain conditions: </a:t>
            </a:r>
          </a:p>
          <a:p>
            <a:pPr lvl="2"/>
            <a:r>
              <a:rPr lang="en-GB" dirty="0" smtClean="0"/>
              <a:t>during </a:t>
            </a:r>
            <a:r>
              <a:rPr lang="en-GB" dirty="0"/>
              <a:t>injection, </a:t>
            </a:r>
            <a:endParaRPr lang="en-GB" dirty="0" smtClean="0"/>
          </a:p>
          <a:p>
            <a:pPr lvl="2"/>
            <a:r>
              <a:rPr lang="en-GB" dirty="0" smtClean="0"/>
              <a:t>energy </a:t>
            </a:r>
            <a:r>
              <a:rPr lang="en-GB" dirty="0"/>
              <a:t>is 450 </a:t>
            </a:r>
            <a:r>
              <a:rPr lang="en-GB" dirty="0" err="1"/>
              <a:t>GeV</a:t>
            </a:r>
            <a:r>
              <a:rPr lang="en-GB" dirty="0"/>
              <a:t>, </a:t>
            </a:r>
            <a:endParaRPr lang="en-GB" dirty="0" smtClean="0"/>
          </a:p>
          <a:p>
            <a:pPr lvl="2"/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34</a:t>
            </a:fld>
            <a:endParaRPr lang="en-GB" noProof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MPP 28/11/2014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49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Group 313"/>
          <p:cNvGrpSpPr/>
          <p:nvPr/>
        </p:nvGrpSpPr>
        <p:grpSpPr>
          <a:xfrm>
            <a:off x="1887954" y="3962400"/>
            <a:ext cx="5808246" cy="832164"/>
            <a:chOff x="1869560" y="1447800"/>
            <a:chExt cx="5808246" cy="832164"/>
          </a:xfrm>
        </p:grpSpPr>
        <p:sp>
          <p:nvSpPr>
            <p:cNvPr id="316" name="Rounded Rectangle 315"/>
            <p:cNvSpPr/>
            <p:nvPr/>
          </p:nvSpPr>
          <p:spPr bwMode="auto">
            <a:xfrm>
              <a:off x="1869560" y="1447800"/>
              <a:ext cx="5808246" cy="832164"/>
            </a:xfrm>
            <a:prstGeom prst="round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defTabSz="868363"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17" name="Rectangle 10"/>
            <p:cNvSpPr>
              <a:spLocks noChangeArrowheads="1"/>
            </p:cNvSpPr>
            <p:nvPr/>
          </p:nvSpPr>
          <p:spPr bwMode="auto">
            <a:xfrm>
              <a:off x="6332703" y="1523451"/>
              <a:ext cx="1169654" cy="680861"/>
            </a:xfrm>
            <a:prstGeom prst="rect">
              <a:avLst/>
            </a:prstGeom>
            <a:solidFill>
              <a:srgbClr val="FFCC99"/>
            </a:solidFill>
            <a:ln w="12700" cap="sq">
              <a:solidFill>
                <a:srgbClr val="FF9966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b="1" dirty="0" smtClean="0">
                  <a:latin typeface="+mn-lt"/>
                </a:rPr>
                <a:t>BLECS </a:t>
              </a:r>
            </a:p>
            <a:p>
              <a:pPr algn="ctr" defTabSz="868363">
                <a:defRPr/>
              </a:pPr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318" name="TextBox 66"/>
            <p:cNvSpPr txBox="1">
              <a:spLocks noChangeArrowheads="1"/>
            </p:cNvSpPr>
            <p:nvPr/>
          </p:nvSpPr>
          <p:spPr bwMode="auto">
            <a:xfrm>
              <a:off x="3657600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319" name="Rectangle 18"/>
            <p:cNvSpPr>
              <a:spLocks noChangeArrowheads="1"/>
            </p:cNvSpPr>
            <p:nvPr/>
          </p:nvSpPr>
          <p:spPr bwMode="auto">
            <a:xfrm>
              <a:off x="3124200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320" name="Rectangle 18"/>
            <p:cNvSpPr>
              <a:spLocks noChangeArrowheads="1"/>
            </p:cNvSpPr>
            <p:nvPr/>
          </p:nvSpPr>
          <p:spPr bwMode="auto">
            <a:xfrm>
              <a:off x="5338497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16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321" name="Rectangle 18"/>
            <p:cNvSpPr>
              <a:spLocks noChangeArrowheads="1"/>
            </p:cNvSpPr>
            <p:nvPr/>
          </p:nvSpPr>
          <p:spPr bwMode="auto">
            <a:xfrm>
              <a:off x="4118406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2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cxnSp>
          <p:nvCxnSpPr>
            <p:cNvPr id="322" name="Curved Connector 60"/>
            <p:cNvCxnSpPr/>
            <p:nvPr/>
          </p:nvCxnSpPr>
          <p:spPr bwMode="auto">
            <a:xfrm>
              <a:off x="3709026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3" name="TextBox 119"/>
            <p:cNvSpPr txBox="1">
              <a:spLocks noChangeArrowheads="1"/>
            </p:cNvSpPr>
            <p:nvPr/>
          </p:nvSpPr>
          <p:spPr bwMode="auto">
            <a:xfrm>
              <a:off x="4648200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cxnSp>
          <p:nvCxnSpPr>
            <p:cNvPr id="324" name="Curved Connector 60"/>
            <p:cNvCxnSpPr/>
            <p:nvPr/>
          </p:nvCxnSpPr>
          <p:spPr bwMode="auto">
            <a:xfrm>
              <a:off x="4703233" y="1693667"/>
              <a:ext cx="635264" cy="1260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5" name="TextBox 324"/>
            <p:cNvSpPr txBox="1">
              <a:spLocks noChangeArrowheads="1"/>
            </p:cNvSpPr>
            <p:nvPr/>
          </p:nvSpPr>
          <p:spPr bwMode="auto">
            <a:xfrm>
              <a:off x="3657600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326" name="Curved Connector 60"/>
            <p:cNvCxnSpPr/>
            <p:nvPr/>
          </p:nvCxnSpPr>
          <p:spPr bwMode="auto">
            <a:xfrm>
              <a:off x="3709026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7" name="TextBox 123"/>
            <p:cNvSpPr txBox="1">
              <a:spLocks noChangeArrowheads="1"/>
            </p:cNvSpPr>
            <p:nvPr/>
          </p:nvSpPr>
          <p:spPr bwMode="auto">
            <a:xfrm>
              <a:off x="4648200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328" name="Curved Connector 60"/>
            <p:cNvCxnSpPr/>
            <p:nvPr/>
          </p:nvCxnSpPr>
          <p:spPr bwMode="auto">
            <a:xfrm>
              <a:off x="4703233" y="2034098"/>
              <a:ext cx="635264" cy="126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9" name="TextBox 125"/>
            <p:cNvSpPr txBox="1">
              <a:spLocks noChangeArrowheads="1"/>
            </p:cNvSpPr>
            <p:nvPr/>
          </p:nvSpPr>
          <p:spPr bwMode="auto">
            <a:xfrm>
              <a:off x="6305972" y="1967242"/>
              <a:ext cx="32893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cxnSp>
          <p:nvCxnSpPr>
            <p:cNvPr id="330" name="Curved Connector 60"/>
            <p:cNvCxnSpPr/>
            <p:nvPr/>
          </p:nvCxnSpPr>
          <p:spPr bwMode="auto">
            <a:xfrm>
              <a:off x="5923324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1" name="TextBox 127"/>
            <p:cNvSpPr txBox="1">
              <a:spLocks noChangeArrowheads="1"/>
            </p:cNvSpPr>
            <p:nvPr/>
          </p:nvSpPr>
          <p:spPr bwMode="auto">
            <a:xfrm>
              <a:off x="5872816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332" name="Curved Connector 60"/>
            <p:cNvCxnSpPr/>
            <p:nvPr/>
          </p:nvCxnSpPr>
          <p:spPr bwMode="auto">
            <a:xfrm>
              <a:off x="5923324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3" name="TextBox 148"/>
            <p:cNvSpPr txBox="1">
              <a:spLocks noChangeArrowheads="1"/>
            </p:cNvSpPr>
            <p:nvPr/>
          </p:nvSpPr>
          <p:spPr bwMode="auto">
            <a:xfrm>
              <a:off x="6558708" y="1967242"/>
              <a:ext cx="32573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334" name="TextBox 150"/>
            <p:cNvSpPr txBox="1">
              <a:spLocks noChangeArrowheads="1"/>
            </p:cNvSpPr>
            <p:nvPr/>
          </p:nvSpPr>
          <p:spPr bwMode="auto">
            <a:xfrm>
              <a:off x="6961314" y="1967242"/>
              <a:ext cx="35939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sp>
          <p:nvSpPr>
            <p:cNvPr id="335" name="TextBox 152"/>
            <p:cNvSpPr txBox="1">
              <a:spLocks noChangeArrowheads="1"/>
            </p:cNvSpPr>
            <p:nvPr/>
          </p:nvSpPr>
          <p:spPr bwMode="auto">
            <a:xfrm>
              <a:off x="7193120" y="1967242"/>
              <a:ext cx="35618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336" name="TextBox 191"/>
            <p:cNvSpPr txBox="1">
              <a:spLocks noChangeArrowheads="1"/>
            </p:cNvSpPr>
            <p:nvPr/>
          </p:nvSpPr>
          <p:spPr bwMode="auto">
            <a:xfrm>
              <a:off x="5872816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337" name="TextBox 336"/>
            <p:cNvSpPr txBox="1"/>
            <p:nvPr/>
          </p:nvSpPr>
          <p:spPr>
            <a:xfrm>
              <a:off x="1905000" y="1600200"/>
              <a:ext cx="57416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n-lt"/>
                </a:rPr>
                <a:t>Crate </a:t>
              </a:r>
              <a:r>
                <a:rPr lang="en-US" sz="1400" b="1" dirty="0" smtClean="0">
                  <a:solidFill>
                    <a:schemeClr val="tx2"/>
                  </a:solidFill>
                  <a:latin typeface="+mn-lt"/>
                </a:rPr>
                <a:t>1</a:t>
              </a:r>
              <a:endParaRPr lang="en-US" sz="1400" b="1" dirty="0">
                <a:solidFill>
                  <a:schemeClr val="tx2"/>
                </a:solidFill>
                <a:latin typeface="+mn-lt"/>
              </a:endParaRPr>
            </a:p>
          </p:txBody>
        </p:sp>
        <p:cxnSp>
          <p:nvCxnSpPr>
            <p:cNvPr id="338" name="Curved Connector 60"/>
            <p:cNvCxnSpPr/>
            <p:nvPr/>
          </p:nvCxnSpPr>
          <p:spPr bwMode="auto">
            <a:xfrm flipH="1">
              <a:off x="4926991" y="1828800"/>
              <a:ext cx="187748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9" name="Rectangle 10"/>
            <p:cNvSpPr>
              <a:spLocks noChangeArrowheads="1"/>
            </p:cNvSpPr>
            <p:nvPr/>
          </p:nvSpPr>
          <p:spPr bwMode="auto">
            <a:xfrm rot="16200000">
              <a:off x="2362519" y="1711989"/>
              <a:ext cx="702207" cy="282433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000" dirty="0" smtClean="0">
                  <a:latin typeface="+mn-lt"/>
                </a:rPr>
                <a:t>Termination</a:t>
              </a:r>
            </a:p>
          </p:txBody>
        </p:sp>
        <p:cxnSp>
          <p:nvCxnSpPr>
            <p:cNvPr id="340" name="Curved Connector 60"/>
            <p:cNvCxnSpPr/>
            <p:nvPr/>
          </p:nvCxnSpPr>
          <p:spPr bwMode="auto">
            <a:xfrm>
              <a:off x="2854839" y="1677660"/>
              <a:ext cx="269361" cy="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1" name="Curved Connector 60"/>
            <p:cNvCxnSpPr/>
            <p:nvPr/>
          </p:nvCxnSpPr>
          <p:spPr bwMode="auto">
            <a:xfrm>
              <a:off x="2854839" y="2016831"/>
              <a:ext cx="269361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42" name="TextBox 66"/>
            <p:cNvSpPr txBox="1">
              <a:spLocks noChangeArrowheads="1"/>
            </p:cNvSpPr>
            <p:nvPr/>
          </p:nvSpPr>
          <p:spPr bwMode="auto">
            <a:xfrm>
              <a:off x="2781299" y="1490990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343" name="TextBox 342"/>
            <p:cNvSpPr txBox="1">
              <a:spLocks noChangeArrowheads="1"/>
            </p:cNvSpPr>
            <p:nvPr/>
          </p:nvSpPr>
          <p:spPr bwMode="auto">
            <a:xfrm>
              <a:off x="2781299" y="1828800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</p:grpSp>
      <p:grpSp>
        <p:nvGrpSpPr>
          <p:cNvPr id="16405" name="Group 16404"/>
          <p:cNvGrpSpPr/>
          <p:nvPr/>
        </p:nvGrpSpPr>
        <p:grpSpPr>
          <a:xfrm>
            <a:off x="1887954" y="1524001"/>
            <a:ext cx="5808246" cy="1219199"/>
            <a:chOff x="1887954" y="1447800"/>
            <a:chExt cx="5808246" cy="1219199"/>
          </a:xfrm>
        </p:grpSpPr>
        <p:sp>
          <p:nvSpPr>
            <p:cNvPr id="107" name="Rounded Rectangle 106"/>
            <p:cNvSpPr/>
            <p:nvPr/>
          </p:nvSpPr>
          <p:spPr bwMode="auto">
            <a:xfrm>
              <a:off x="1887954" y="1447800"/>
              <a:ext cx="5808246" cy="1219199"/>
            </a:xfrm>
            <a:prstGeom prst="round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defTabSz="868363"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08" name="Rectangle 10"/>
            <p:cNvSpPr>
              <a:spLocks noChangeArrowheads="1"/>
            </p:cNvSpPr>
            <p:nvPr/>
          </p:nvSpPr>
          <p:spPr bwMode="auto">
            <a:xfrm>
              <a:off x="6351097" y="1523451"/>
              <a:ext cx="1169654" cy="1067348"/>
            </a:xfrm>
            <a:prstGeom prst="rect">
              <a:avLst/>
            </a:prstGeom>
            <a:solidFill>
              <a:srgbClr val="FFC000"/>
            </a:solidFill>
            <a:ln w="12700" cap="sq">
              <a:solidFill>
                <a:srgbClr val="FF9966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6895" tIns="43448" rIns="86895" bIns="396000" anchor="ctr"/>
            <a:lstStyle/>
            <a:p>
              <a:pPr algn="ctr" defTabSz="868363">
                <a:defRPr/>
              </a:pPr>
              <a:r>
                <a:rPr lang="en-US" sz="1400" b="1" dirty="0" smtClean="0">
                  <a:solidFill>
                    <a:srgbClr val="C00000"/>
                  </a:solidFill>
                  <a:latin typeface="+mn-lt"/>
                </a:rPr>
                <a:t>BLECS* </a:t>
              </a:r>
            </a:p>
            <a:p>
              <a:pPr algn="ctr" defTabSz="868363">
                <a:defRPr/>
              </a:pPr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</a:rPr>
                <a:t>4</a:t>
              </a:r>
            </a:p>
          </p:txBody>
        </p:sp>
        <p:sp>
          <p:nvSpPr>
            <p:cNvPr id="109" name="TextBox 66"/>
            <p:cNvSpPr txBox="1">
              <a:spLocks noChangeArrowheads="1"/>
            </p:cNvSpPr>
            <p:nvPr/>
          </p:nvSpPr>
          <p:spPr bwMode="auto">
            <a:xfrm>
              <a:off x="3675994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110" name="Rectangle 18"/>
            <p:cNvSpPr>
              <a:spLocks noChangeArrowheads="1"/>
            </p:cNvSpPr>
            <p:nvPr/>
          </p:nvSpPr>
          <p:spPr bwMode="auto">
            <a:xfrm>
              <a:off x="3142594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5356891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16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sp>
          <p:nvSpPr>
            <p:cNvPr id="112" name="Rectangle 18"/>
            <p:cNvSpPr>
              <a:spLocks noChangeArrowheads="1"/>
            </p:cNvSpPr>
            <p:nvPr/>
          </p:nvSpPr>
          <p:spPr bwMode="auto">
            <a:xfrm>
              <a:off x="4136800" y="1523451"/>
              <a:ext cx="584827" cy="68086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/>
                <a:t>BLETC</a:t>
              </a:r>
              <a:br>
                <a:rPr lang="en-US" sz="1400" dirty="0"/>
              </a:b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  <a:cs typeface="Arial" charset="0"/>
                </a:rPr>
                <a:t>2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cs typeface="Arial" charset="0"/>
              </a:endParaRPr>
            </a:p>
          </p:txBody>
        </p:sp>
        <p:cxnSp>
          <p:nvCxnSpPr>
            <p:cNvPr id="114" name="Curved Connector 60"/>
            <p:cNvCxnSpPr/>
            <p:nvPr/>
          </p:nvCxnSpPr>
          <p:spPr bwMode="auto">
            <a:xfrm>
              <a:off x="3727420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15" name="TextBox 119"/>
            <p:cNvSpPr txBox="1">
              <a:spLocks noChangeArrowheads="1"/>
            </p:cNvSpPr>
            <p:nvPr/>
          </p:nvSpPr>
          <p:spPr bwMode="auto">
            <a:xfrm>
              <a:off x="4666594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cxnSp>
          <p:nvCxnSpPr>
            <p:cNvPr id="120" name="Curved Connector 60"/>
            <p:cNvCxnSpPr/>
            <p:nvPr/>
          </p:nvCxnSpPr>
          <p:spPr bwMode="auto">
            <a:xfrm>
              <a:off x="4721627" y="1693667"/>
              <a:ext cx="635264" cy="1260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>
              <a:spLocks noChangeArrowheads="1"/>
            </p:cNvSpPr>
            <p:nvPr/>
          </p:nvSpPr>
          <p:spPr bwMode="auto">
            <a:xfrm>
              <a:off x="3675994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124" name="Curved Connector 60"/>
            <p:cNvCxnSpPr/>
            <p:nvPr/>
          </p:nvCxnSpPr>
          <p:spPr bwMode="auto">
            <a:xfrm>
              <a:off x="3727420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8" name="TextBox 123"/>
            <p:cNvSpPr txBox="1">
              <a:spLocks noChangeArrowheads="1"/>
            </p:cNvSpPr>
            <p:nvPr/>
          </p:nvSpPr>
          <p:spPr bwMode="auto">
            <a:xfrm>
              <a:off x="4666594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131" name="Curved Connector 60"/>
            <p:cNvCxnSpPr/>
            <p:nvPr/>
          </p:nvCxnSpPr>
          <p:spPr bwMode="auto">
            <a:xfrm>
              <a:off x="4721627" y="2034098"/>
              <a:ext cx="635264" cy="126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36" name="TextBox 125"/>
            <p:cNvSpPr txBox="1">
              <a:spLocks noChangeArrowheads="1"/>
            </p:cNvSpPr>
            <p:nvPr/>
          </p:nvSpPr>
          <p:spPr bwMode="auto">
            <a:xfrm>
              <a:off x="6324366" y="2329189"/>
              <a:ext cx="32893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cxnSp>
          <p:nvCxnSpPr>
            <p:cNvPr id="138" name="Curved Connector 60"/>
            <p:cNvCxnSpPr/>
            <p:nvPr/>
          </p:nvCxnSpPr>
          <p:spPr bwMode="auto">
            <a:xfrm>
              <a:off x="5941718" y="1693667"/>
              <a:ext cx="409380" cy="126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4" name="TextBox 127"/>
            <p:cNvSpPr txBox="1">
              <a:spLocks noChangeArrowheads="1"/>
            </p:cNvSpPr>
            <p:nvPr/>
          </p:nvSpPr>
          <p:spPr bwMode="auto">
            <a:xfrm>
              <a:off x="5891210" y="1842535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  <p:cxnSp>
          <p:nvCxnSpPr>
            <p:cNvPr id="147" name="Curved Connector 60"/>
            <p:cNvCxnSpPr/>
            <p:nvPr/>
          </p:nvCxnSpPr>
          <p:spPr bwMode="auto">
            <a:xfrm>
              <a:off x="5941718" y="2034098"/>
              <a:ext cx="409380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8" name="TextBox 148"/>
            <p:cNvSpPr txBox="1">
              <a:spLocks noChangeArrowheads="1"/>
            </p:cNvSpPr>
            <p:nvPr/>
          </p:nvSpPr>
          <p:spPr bwMode="auto">
            <a:xfrm>
              <a:off x="6577102" y="2329189"/>
              <a:ext cx="32573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149" name="TextBox 150"/>
            <p:cNvSpPr txBox="1">
              <a:spLocks noChangeArrowheads="1"/>
            </p:cNvSpPr>
            <p:nvPr/>
          </p:nvSpPr>
          <p:spPr bwMode="auto">
            <a:xfrm>
              <a:off x="6979708" y="2329189"/>
              <a:ext cx="35939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A</a:t>
              </a:r>
            </a:p>
          </p:txBody>
        </p:sp>
        <p:sp>
          <p:nvSpPr>
            <p:cNvPr id="151" name="TextBox 152"/>
            <p:cNvSpPr txBox="1">
              <a:spLocks noChangeArrowheads="1"/>
            </p:cNvSpPr>
            <p:nvPr/>
          </p:nvSpPr>
          <p:spPr bwMode="auto">
            <a:xfrm>
              <a:off x="7211514" y="2329189"/>
              <a:ext cx="35618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sz="1100" baseline="-25000" dirty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153" name="TextBox 191"/>
            <p:cNvSpPr txBox="1">
              <a:spLocks noChangeArrowheads="1"/>
            </p:cNvSpPr>
            <p:nvPr/>
          </p:nvSpPr>
          <p:spPr bwMode="auto">
            <a:xfrm>
              <a:off x="5891210" y="1502105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923394" y="1600200"/>
              <a:ext cx="57416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n-lt"/>
                </a:rPr>
                <a:t>Crate </a:t>
              </a:r>
              <a:r>
                <a:rPr lang="en-US" sz="1400" b="1" dirty="0" smtClean="0">
                  <a:solidFill>
                    <a:schemeClr val="tx2"/>
                  </a:solidFill>
                </a:rPr>
                <a:t>4 (I)</a:t>
              </a:r>
              <a:endParaRPr lang="en-US" sz="1400" b="1" dirty="0">
                <a:solidFill>
                  <a:schemeClr val="tx2"/>
                </a:solidFill>
                <a:latin typeface="+mn-lt"/>
              </a:endParaRPr>
            </a:p>
          </p:txBody>
        </p:sp>
        <p:cxnSp>
          <p:nvCxnSpPr>
            <p:cNvPr id="207" name="Curved Connector 60"/>
            <p:cNvCxnSpPr/>
            <p:nvPr/>
          </p:nvCxnSpPr>
          <p:spPr bwMode="auto">
            <a:xfrm flipH="1">
              <a:off x="4945385" y="1828800"/>
              <a:ext cx="187748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56" name="Rectangle 10"/>
            <p:cNvSpPr>
              <a:spLocks noChangeArrowheads="1"/>
            </p:cNvSpPr>
            <p:nvPr/>
          </p:nvSpPr>
          <p:spPr bwMode="auto">
            <a:xfrm rot="16200000">
              <a:off x="2380913" y="1711988"/>
              <a:ext cx="702207" cy="282433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000" dirty="0" smtClean="0">
                  <a:latin typeface="+mn-lt"/>
                </a:rPr>
                <a:t>Termination</a:t>
              </a:r>
            </a:p>
          </p:txBody>
        </p:sp>
        <p:cxnSp>
          <p:nvCxnSpPr>
            <p:cNvPr id="257" name="Curved Connector 60"/>
            <p:cNvCxnSpPr/>
            <p:nvPr/>
          </p:nvCxnSpPr>
          <p:spPr bwMode="auto">
            <a:xfrm>
              <a:off x="2873233" y="1677660"/>
              <a:ext cx="269361" cy="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8" name="Curved Connector 60"/>
            <p:cNvCxnSpPr/>
            <p:nvPr/>
          </p:nvCxnSpPr>
          <p:spPr bwMode="auto">
            <a:xfrm>
              <a:off x="2873233" y="2016831"/>
              <a:ext cx="269361" cy="126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59" name="TextBox 66"/>
            <p:cNvSpPr txBox="1">
              <a:spLocks noChangeArrowheads="1"/>
            </p:cNvSpPr>
            <p:nvPr/>
          </p:nvSpPr>
          <p:spPr bwMode="auto">
            <a:xfrm>
              <a:off x="2799693" y="1490990"/>
              <a:ext cx="27443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</a:p>
          </p:txBody>
        </p:sp>
        <p:sp>
          <p:nvSpPr>
            <p:cNvPr id="260" name="TextBox 259"/>
            <p:cNvSpPr txBox="1">
              <a:spLocks noChangeArrowheads="1"/>
            </p:cNvSpPr>
            <p:nvPr/>
          </p:nvSpPr>
          <p:spPr bwMode="auto">
            <a:xfrm>
              <a:off x="2799693" y="1828800"/>
              <a:ext cx="30489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</a:p>
          </p:txBody>
        </p:sp>
      </p:grp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405912" y="571500"/>
            <a:ext cx="2931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Title 101"/>
          <p:cNvSpPr>
            <a:spLocks noGrp="1"/>
          </p:cNvSpPr>
          <p:nvPr>
            <p:ph type="title"/>
          </p:nvPr>
        </p:nvSpPr>
        <p:spPr/>
        <p:txBody>
          <a:bodyPr wrap="none">
            <a:normAutofit/>
          </a:bodyPr>
          <a:lstStyle/>
          <a:p>
            <a:pPr lvl="1" algn="ctr"/>
            <a:r>
              <a:rPr lang="en-US" sz="4000" dirty="0" smtClean="0">
                <a:solidFill>
                  <a:schemeClr val="bg1"/>
                </a:solidFill>
                <a:latin typeface="+mj-lt"/>
              </a:rPr>
              <a:t>Interlock Inhibit Functionality</a:t>
            </a:r>
            <a:endParaRPr lang="en-GB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90BC7361-1B5C-4976-A234-EC02B160F155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233" name="Group 232"/>
          <p:cNvGrpSpPr/>
          <p:nvPr/>
        </p:nvGrpSpPr>
        <p:grpSpPr>
          <a:xfrm>
            <a:off x="152400" y="4724400"/>
            <a:ext cx="2057400" cy="1447800"/>
            <a:chOff x="210589" y="4648200"/>
            <a:chExt cx="2057400" cy="1447800"/>
          </a:xfrm>
        </p:grpSpPr>
        <p:cxnSp>
          <p:nvCxnSpPr>
            <p:cNvPr id="217" name="Curved Connector 60"/>
            <p:cNvCxnSpPr/>
            <p:nvPr/>
          </p:nvCxnSpPr>
          <p:spPr bwMode="auto">
            <a:xfrm>
              <a:off x="223778" y="5232399"/>
              <a:ext cx="2044211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456" name="TextBox 217"/>
            <p:cNvSpPr txBox="1">
              <a:spLocks noChangeArrowheads="1"/>
            </p:cNvSpPr>
            <p:nvPr/>
          </p:nvSpPr>
          <p:spPr bwMode="auto">
            <a:xfrm>
              <a:off x="559351" y="5233988"/>
              <a:ext cx="151035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M</a:t>
              </a:r>
              <a:r>
                <a:rPr lang="en-US" sz="1100"/>
                <a:t>askable beam permit</a:t>
              </a:r>
            </a:p>
          </p:txBody>
        </p:sp>
        <p:cxnSp>
          <p:nvCxnSpPr>
            <p:cNvPr id="219" name="Curved Connector 60"/>
            <p:cNvCxnSpPr/>
            <p:nvPr/>
          </p:nvCxnSpPr>
          <p:spPr bwMode="auto">
            <a:xfrm>
              <a:off x="223778" y="5519738"/>
              <a:ext cx="2044211" cy="1587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458" name="TextBox 219"/>
            <p:cNvSpPr txBox="1">
              <a:spLocks noChangeArrowheads="1"/>
            </p:cNvSpPr>
            <p:nvPr/>
          </p:nvSpPr>
          <p:spPr bwMode="auto">
            <a:xfrm>
              <a:off x="478755" y="4946649"/>
              <a:ext cx="1652954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U</a:t>
              </a:r>
              <a:r>
                <a:rPr lang="en-US" sz="1100"/>
                <a:t>nmaskable beam permit</a:t>
              </a:r>
            </a:p>
          </p:txBody>
        </p:sp>
        <p:cxnSp>
          <p:nvCxnSpPr>
            <p:cNvPr id="250" name="Curved Connector 60"/>
            <p:cNvCxnSpPr/>
            <p:nvPr/>
          </p:nvCxnSpPr>
          <p:spPr bwMode="auto">
            <a:xfrm flipV="1">
              <a:off x="223778" y="5807074"/>
              <a:ext cx="2044211" cy="1588"/>
            </a:xfrm>
            <a:prstGeom prst="straightConnector1">
              <a:avLst/>
            </a:prstGeom>
            <a:ln>
              <a:solidFill>
                <a:srgbClr val="7030A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471" name="TextBox 253"/>
            <p:cNvSpPr txBox="1">
              <a:spLocks noChangeArrowheads="1"/>
            </p:cNvSpPr>
            <p:nvPr/>
          </p:nvSpPr>
          <p:spPr bwMode="auto">
            <a:xfrm>
              <a:off x="540301" y="5521324"/>
              <a:ext cx="1522534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U</a:t>
              </a:r>
              <a:r>
                <a:rPr lang="en-US" sz="1100"/>
                <a:t>nmaskable </a:t>
              </a:r>
              <a:r>
                <a:rPr lang="en-US" sz="1100" b="1"/>
                <a:t>B</a:t>
              </a:r>
              <a:r>
                <a:rPr lang="en-US" sz="1100"/>
                <a:t>eam </a:t>
              </a:r>
              <a:r>
                <a:rPr lang="en-US" sz="1100" b="1"/>
                <a:t>I</a:t>
              </a:r>
              <a:r>
                <a:rPr lang="en-US" sz="1100"/>
                <a:t>nfo</a:t>
              </a:r>
            </a:p>
          </p:txBody>
        </p:sp>
        <p:cxnSp>
          <p:nvCxnSpPr>
            <p:cNvPr id="255" name="Curved Connector 60"/>
            <p:cNvCxnSpPr/>
            <p:nvPr/>
          </p:nvCxnSpPr>
          <p:spPr bwMode="auto">
            <a:xfrm>
              <a:off x="223778" y="6094413"/>
              <a:ext cx="2044211" cy="1587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473" name="TextBox 257"/>
            <p:cNvSpPr txBox="1">
              <a:spLocks noChangeArrowheads="1"/>
            </p:cNvSpPr>
            <p:nvPr/>
          </p:nvSpPr>
          <p:spPr bwMode="auto">
            <a:xfrm>
              <a:off x="553490" y="5808663"/>
              <a:ext cx="1362808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M</a:t>
              </a:r>
              <a:r>
                <a:rPr lang="en-US" sz="1100"/>
                <a:t>askable </a:t>
              </a:r>
              <a:r>
                <a:rPr lang="en-US" sz="1100" b="1"/>
                <a:t>B</a:t>
              </a:r>
              <a:r>
                <a:rPr lang="en-US" sz="1100"/>
                <a:t>eam </a:t>
              </a:r>
              <a:r>
                <a:rPr lang="en-US" sz="1100" b="1"/>
                <a:t>I</a:t>
              </a:r>
              <a:r>
                <a:rPr lang="en-US" sz="1100"/>
                <a:t>nfo</a:t>
              </a:r>
            </a:p>
          </p:txBody>
        </p:sp>
        <p:sp>
          <p:nvSpPr>
            <p:cNvPr id="90" name="TextBox 242"/>
            <p:cNvSpPr txBox="1">
              <a:spLocks noChangeArrowheads="1"/>
            </p:cNvSpPr>
            <p:nvPr/>
          </p:nvSpPr>
          <p:spPr bwMode="auto">
            <a:xfrm>
              <a:off x="210589" y="4648200"/>
              <a:ext cx="7854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Legend</a:t>
              </a:r>
              <a:r>
                <a:rPr lang="en-US" sz="1100" b="1" dirty="0" smtClean="0"/>
                <a:t>: </a:t>
              </a:r>
              <a:endParaRPr lang="en-US" sz="1100" b="1" dirty="0"/>
            </a:p>
          </p:txBody>
        </p:sp>
      </p:grpSp>
      <p:sp>
        <p:nvSpPr>
          <p:cNvPr id="9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MPP 28/11/2014</a:t>
            </a:r>
            <a:endParaRPr lang="en-GB" dirty="0"/>
          </a:p>
        </p:txBody>
      </p:sp>
      <p:grpSp>
        <p:nvGrpSpPr>
          <p:cNvPr id="16412" name="Group 16411"/>
          <p:cNvGrpSpPr/>
          <p:nvPr/>
        </p:nvGrpSpPr>
        <p:grpSpPr>
          <a:xfrm>
            <a:off x="3048000" y="1143001"/>
            <a:ext cx="3066394" cy="276999"/>
            <a:chOff x="3124200" y="1143000"/>
            <a:chExt cx="3066394" cy="276999"/>
          </a:xfrm>
        </p:grpSpPr>
        <p:cxnSp>
          <p:nvCxnSpPr>
            <p:cNvPr id="16476" name="Straight Arrow Connector 274"/>
            <p:cNvCxnSpPr>
              <a:cxnSpLocks noChangeShapeType="1"/>
            </p:cNvCxnSpPr>
            <p:nvPr/>
          </p:nvCxnSpPr>
          <p:spPr bwMode="auto">
            <a:xfrm>
              <a:off x="3142594" y="1380878"/>
              <a:ext cx="3048000" cy="0"/>
            </a:xfrm>
            <a:prstGeom prst="straightConnector1">
              <a:avLst/>
            </a:prstGeom>
            <a:noFill/>
            <a:ln w="19050" cap="sq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sm" len="sm"/>
              <a:tailEnd type="arrow" w="med" len="med"/>
            </a:ln>
          </p:spPr>
        </p:cxnSp>
        <p:sp>
          <p:nvSpPr>
            <p:cNvPr id="16475" name="TextBox 271"/>
            <p:cNvSpPr txBox="1">
              <a:spLocks noChangeArrowheads="1"/>
            </p:cNvSpPr>
            <p:nvPr/>
          </p:nvSpPr>
          <p:spPr bwMode="auto">
            <a:xfrm>
              <a:off x="3124200" y="1143000"/>
              <a:ext cx="295452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Interlock daisy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chain from </a:t>
              </a:r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BLETC 1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to BLECS</a:t>
              </a:r>
            </a:p>
          </p:txBody>
        </p:sp>
      </p:grpSp>
      <p:grpSp>
        <p:nvGrpSpPr>
          <p:cNvPr id="16411" name="Group 16410"/>
          <p:cNvGrpSpPr/>
          <p:nvPr/>
        </p:nvGrpSpPr>
        <p:grpSpPr>
          <a:xfrm>
            <a:off x="8077200" y="2088458"/>
            <a:ext cx="276999" cy="3093143"/>
            <a:chOff x="8077200" y="2012257"/>
            <a:chExt cx="276999" cy="3093143"/>
          </a:xfrm>
        </p:grpSpPr>
        <p:cxnSp>
          <p:nvCxnSpPr>
            <p:cNvPr id="16474" name="Straight Arrow Connector 270"/>
            <p:cNvCxnSpPr>
              <a:cxnSpLocks noChangeShapeType="1"/>
            </p:cNvCxnSpPr>
            <p:nvPr/>
          </p:nvCxnSpPr>
          <p:spPr bwMode="auto">
            <a:xfrm rot="5400000">
              <a:off x="6579809" y="3568761"/>
              <a:ext cx="3071813" cy="1465"/>
            </a:xfrm>
            <a:prstGeom prst="straightConnector1">
              <a:avLst/>
            </a:prstGeom>
            <a:noFill/>
            <a:ln w="19050" cap="sq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sm" len="sm"/>
              <a:tailEnd type="arrow" w="med" len="med"/>
            </a:ln>
          </p:spPr>
        </p:cxnSp>
        <p:sp>
          <p:nvSpPr>
            <p:cNvPr id="16477" name="TextBox 277"/>
            <p:cNvSpPr txBox="1">
              <a:spLocks noChangeArrowheads="1"/>
            </p:cNvSpPr>
            <p:nvPr/>
          </p:nvSpPr>
          <p:spPr bwMode="auto">
            <a:xfrm rot="5400000">
              <a:off x="6738340" y="3351117"/>
              <a:ext cx="295472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Interlock daisy-chain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from </a:t>
              </a:r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BLECS 4 to CIBUs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07" name="Group 16406"/>
          <p:cNvGrpSpPr/>
          <p:nvPr/>
        </p:nvGrpSpPr>
        <p:grpSpPr>
          <a:xfrm>
            <a:off x="3505202" y="5105400"/>
            <a:ext cx="4038598" cy="1134220"/>
            <a:chOff x="3545960" y="5037979"/>
            <a:chExt cx="4038598" cy="1134220"/>
          </a:xfrm>
        </p:grpSpPr>
        <p:sp>
          <p:nvSpPr>
            <p:cNvPr id="72" name="Rectangle 10"/>
            <p:cNvSpPr>
              <a:spLocks noChangeArrowheads="1"/>
            </p:cNvSpPr>
            <p:nvPr/>
          </p:nvSpPr>
          <p:spPr bwMode="auto">
            <a:xfrm>
              <a:off x="6573029" y="5661553"/>
              <a:ext cx="1011529" cy="510646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 smtClean="0"/>
                <a:t>CIBU</a:t>
              </a:r>
              <a:r>
                <a:rPr lang="en-US" sz="1400" dirty="0"/>
                <a:t/>
              </a:r>
              <a:br>
                <a:rPr lang="en-US" sz="1400" dirty="0"/>
              </a:br>
              <a:r>
                <a:rPr lang="en-US" sz="1400" dirty="0" err="1">
                  <a:solidFill>
                    <a:schemeClr val="bg1">
                      <a:lumMod val="50000"/>
                    </a:schemeClr>
                  </a:solidFill>
                </a:rPr>
                <a:t>Maskable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6" name="Cloud 85"/>
            <p:cNvSpPr/>
            <p:nvPr/>
          </p:nvSpPr>
          <p:spPr bwMode="auto">
            <a:xfrm>
              <a:off x="3545960" y="5401105"/>
              <a:ext cx="1809067" cy="684644"/>
            </a:xfrm>
            <a:prstGeom prst="cloud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868363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charset="0"/>
                </a:rPr>
                <a:t>BIS</a:t>
              </a:r>
              <a:br>
                <a:rPr lang="en-US" sz="14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400" dirty="0">
                  <a:solidFill>
                    <a:schemeClr val="tx1"/>
                  </a:solidFill>
                  <a:latin typeface="Arial" charset="0"/>
                </a:rPr>
                <a:t>network</a:t>
              </a:r>
            </a:p>
          </p:txBody>
        </p:sp>
        <p:sp>
          <p:nvSpPr>
            <p:cNvPr id="82" name="Rectangle 10"/>
            <p:cNvSpPr>
              <a:spLocks noChangeArrowheads="1"/>
            </p:cNvSpPr>
            <p:nvPr/>
          </p:nvSpPr>
          <p:spPr bwMode="auto">
            <a:xfrm>
              <a:off x="5908160" y="5037979"/>
              <a:ext cx="1032529" cy="510646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 smtClean="0"/>
                <a:t>CIBU</a:t>
              </a:r>
              <a:r>
                <a:rPr lang="en-US" sz="1400" dirty="0"/>
                <a:t/>
              </a:r>
              <a:br>
                <a:rPr lang="en-US" sz="1400" dirty="0"/>
              </a:br>
              <a:r>
                <a:rPr lang="en-US" sz="1400" dirty="0" err="1" smtClean="0">
                  <a:solidFill>
                    <a:schemeClr val="bg1">
                      <a:lumMod val="50000"/>
                    </a:schemeClr>
                  </a:solidFill>
                </a:rPr>
                <a:t>UnMaskable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6451" name="Straight Arrow Connector 209"/>
            <p:cNvCxnSpPr>
              <a:cxnSpLocks noChangeShapeType="1"/>
              <a:endCxn id="82" idx="1"/>
            </p:cNvCxnSpPr>
            <p:nvPr/>
          </p:nvCxnSpPr>
          <p:spPr bwMode="auto">
            <a:xfrm flipV="1">
              <a:off x="5145442" y="5293302"/>
              <a:ext cx="762718" cy="255326"/>
            </a:xfrm>
            <a:prstGeom prst="straightConnector1">
              <a:avLst/>
            </a:prstGeom>
            <a:noFill/>
            <a:ln w="12700" cap="sq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16452" name="Straight Arrow Connector 211"/>
            <p:cNvCxnSpPr>
              <a:cxnSpLocks noChangeShapeType="1"/>
              <a:stCxn id="86" idx="0"/>
              <a:endCxn id="72" idx="1"/>
            </p:cNvCxnSpPr>
            <p:nvPr/>
          </p:nvCxnSpPr>
          <p:spPr bwMode="auto">
            <a:xfrm>
              <a:off x="5353519" y="5743427"/>
              <a:ext cx="1219510" cy="173449"/>
            </a:xfrm>
            <a:prstGeom prst="straightConnector1">
              <a:avLst/>
            </a:prstGeom>
            <a:noFill/>
            <a:ln w="12700" cap="sq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</p:grpSp>
      <p:grpSp>
        <p:nvGrpSpPr>
          <p:cNvPr id="11" name="Group 10"/>
          <p:cNvGrpSpPr/>
          <p:nvPr/>
        </p:nvGrpSpPr>
        <p:grpSpPr>
          <a:xfrm>
            <a:off x="6545097" y="4724400"/>
            <a:ext cx="893562" cy="994302"/>
            <a:chOff x="6809137" y="4493290"/>
            <a:chExt cx="893562" cy="1168263"/>
          </a:xfrm>
        </p:grpSpPr>
        <p:cxnSp>
          <p:nvCxnSpPr>
            <p:cNvPr id="164" name="Curved Connector 60"/>
            <p:cNvCxnSpPr/>
            <p:nvPr/>
          </p:nvCxnSpPr>
          <p:spPr bwMode="auto">
            <a:xfrm>
              <a:off x="7467600" y="4493290"/>
              <a:ext cx="0" cy="1168263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6" name="Curved Connector 60"/>
            <p:cNvCxnSpPr/>
            <p:nvPr/>
          </p:nvCxnSpPr>
          <p:spPr bwMode="auto">
            <a:xfrm>
              <a:off x="7696200" y="4493290"/>
              <a:ext cx="6499" cy="1168263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8" name="Curved Connector 60"/>
            <p:cNvCxnSpPr/>
            <p:nvPr/>
          </p:nvCxnSpPr>
          <p:spPr bwMode="auto">
            <a:xfrm>
              <a:off x="6809137" y="4495800"/>
              <a:ext cx="0" cy="445149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" name="Curved Connector 60"/>
            <p:cNvCxnSpPr/>
            <p:nvPr/>
          </p:nvCxnSpPr>
          <p:spPr bwMode="auto">
            <a:xfrm flipH="1">
              <a:off x="7044539" y="4493290"/>
              <a:ext cx="1301" cy="447659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3012560" y="3551934"/>
            <a:ext cx="2590800" cy="181866"/>
            <a:chOff x="3012560" y="2485135"/>
            <a:chExt cx="2590800" cy="181866"/>
          </a:xfrm>
        </p:grpSpPr>
        <p:cxnSp>
          <p:nvCxnSpPr>
            <p:cNvPr id="192" name="Curved Connector 60"/>
            <p:cNvCxnSpPr/>
            <p:nvPr/>
          </p:nvCxnSpPr>
          <p:spPr bwMode="auto">
            <a:xfrm flipV="1">
              <a:off x="3012560" y="2485135"/>
              <a:ext cx="0" cy="181866"/>
            </a:xfrm>
            <a:prstGeom prst="straightConnector1">
              <a:avLst/>
            </a:prstGeom>
            <a:ln w="38100">
              <a:solidFill>
                <a:schemeClr val="accent4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3" name="Curved Connector 60"/>
            <p:cNvCxnSpPr/>
            <p:nvPr/>
          </p:nvCxnSpPr>
          <p:spPr bwMode="auto">
            <a:xfrm flipV="1">
              <a:off x="4307960" y="2485135"/>
              <a:ext cx="0" cy="181866"/>
            </a:xfrm>
            <a:prstGeom prst="straightConnector1">
              <a:avLst/>
            </a:prstGeom>
            <a:ln w="38100">
              <a:solidFill>
                <a:schemeClr val="accent4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5" name="Curved Connector 60"/>
            <p:cNvCxnSpPr/>
            <p:nvPr/>
          </p:nvCxnSpPr>
          <p:spPr bwMode="auto">
            <a:xfrm flipV="1">
              <a:off x="5603360" y="2485135"/>
              <a:ext cx="0" cy="181866"/>
            </a:xfrm>
            <a:prstGeom prst="straightConnector1">
              <a:avLst/>
            </a:prstGeom>
            <a:ln w="38100">
              <a:solidFill>
                <a:schemeClr val="accent4"/>
              </a:solidFill>
              <a:prstDash val="sysDot"/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902832" y="1981201"/>
            <a:ext cx="1098168" cy="4071609"/>
            <a:chOff x="7131431" y="1878278"/>
            <a:chExt cx="1098168" cy="4071609"/>
          </a:xfrm>
        </p:grpSpPr>
        <p:cxnSp>
          <p:nvCxnSpPr>
            <p:cNvPr id="171" name="Curved Connector 60"/>
            <p:cNvCxnSpPr/>
            <p:nvPr/>
          </p:nvCxnSpPr>
          <p:spPr bwMode="auto">
            <a:xfrm flipH="1" flipV="1">
              <a:off x="8159694" y="2030677"/>
              <a:ext cx="7148" cy="3886199"/>
            </a:xfrm>
            <a:prstGeom prst="straightConnector1">
              <a:avLst/>
            </a:prstGeom>
            <a:ln cap="rnd">
              <a:solidFill>
                <a:srgbClr val="00B0F0"/>
              </a:solidFill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4" name="Curved Connector 60"/>
            <p:cNvCxnSpPr/>
            <p:nvPr/>
          </p:nvCxnSpPr>
          <p:spPr bwMode="auto">
            <a:xfrm>
              <a:off x="8036875" y="1878278"/>
              <a:ext cx="25999" cy="3415026"/>
            </a:xfrm>
            <a:prstGeom prst="straightConnector1">
              <a:avLst/>
            </a:prstGeom>
            <a:ln cap="rnd">
              <a:solidFill>
                <a:srgbClr val="7030A0"/>
              </a:solidFill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3" name="Curved Connector 60"/>
            <p:cNvCxnSpPr/>
            <p:nvPr/>
          </p:nvCxnSpPr>
          <p:spPr bwMode="auto">
            <a:xfrm flipH="1">
              <a:off x="7131431" y="5295999"/>
              <a:ext cx="936644" cy="0"/>
            </a:xfrm>
            <a:prstGeom prst="straightConnector1">
              <a:avLst/>
            </a:prstGeom>
            <a:ln cap="flat">
              <a:solidFill>
                <a:srgbClr val="7030A0"/>
              </a:solidFill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4" name="Curved Connector 60"/>
            <p:cNvCxnSpPr/>
            <p:nvPr/>
          </p:nvCxnSpPr>
          <p:spPr bwMode="auto">
            <a:xfrm>
              <a:off x="7766397" y="5921638"/>
              <a:ext cx="405944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sm" len="sm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0" name="Curved Connector 60"/>
            <p:cNvCxnSpPr/>
            <p:nvPr/>
          </p:nvCxnSpPr>
          <p:spPr bwMode="auto">
            <a:xfrm flipH="1" flipV="1">
              <a:off x="7766397" y="4337706"/>
              <a:ext cx="386149" cy="5694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449" name="TextBox 206"/>
            <p:cNvSpPr txBox="1">
              <a:spLocks noChangeArrowheads="1"/>
            </p:cNvSpPr>
            <p:nvPr/>
          </p:nvSpPr>
          <p:spPr bwMode="auto">
            <a:xfrm>
              <a:off x="7696199" y="5057001"/>
              <a:ext cx="4058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UBI</a:t>
              </a:r>
            </a:p>
          </p:txBody>
        </p:sp>
        <p:sp>
          <p:nvSpPr>
            <p:cNvPr id="16450" name="TextBox 207"/>
            <p:cNvSpPr txBox="1">
              <a:spLocks noChangeArrowheads="1"/>
            </p:cNvSpPr>
            <p:nvPr/>
          </p:nvSpPr>
          <p:spPr bwMode="auto">
            <a:xfrm>
              <a:off x="7801649" y="5688277"/>
              <a:ext cx="42795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MBI</a:t>
              </a:r>
            </a:p>
          </p:txBody>
        </p:sp>
        <p:cxnSp>
          <p:nvCxnSpPr>
            <p:cNvPr id="201" name="Curved Connector 60"/>
            <p:cNvCxnSpPr/>
            <p:nvPr/>
          </p:nvCxnSpPr>
          <p:spPr bwMode="auto">
            <a:xfrm flipH="1">
              <a:off x="7766398" y="4191000"/>
              <a:ext cx="283478" cy="0"/>
            </a:xfrm>
            <a:prstGeom prst="straightConnector1">
              <a:avLst/>
            </a:prstGeom>
            <a:ln>
              <a:solidFill>
                <a:srgbClr val="7030A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96" name="Curved Connector 60"/>
          <p:cNvCxnSpPr/>
          <p:nvPr/>
        </p:nvCxnSpPr>
        <p:spPr bwMode="auto">
          <a:xfrm flipH="1" flipV="1">
            <a:off x="7543800" y="1979941"/>
            <a:ext cx="264476" cy="1260"/>
          </a:xfrm>
          <a:prstGeom prst="straightConnector1">
            <a:avLst/>
          </a:prstGeom>
          <a:ln cap="rnd">
            <a:solidFill>
              <a:srgbClr val="7030A0"/>
            </a:solidFill>
            <a:headEnd type="none" w="sm" len="sm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7" name="Curved Connector 60"/>
          <p:cNvCxnSpPr/>
          <p:nvPr/>
        </p:nvCxnSpPr>
        <p:spPr bwMode="auto">
          <a:xfrm flipH="1">
            <a:off x="7544654" y="2133600"/>
            <a:ext cx="380146" cy="0"/>
          </a:xfrm>
          <a:prstGeom prst="straightConnector1">
            <a:avLst/>
          </a:prstGeom>
          <a:ln cap="rnd">
            <a:solidFill>
              <a:srgbClr val="00B0F0"/>
            </a:solidFill>
            <a:headEnd type="none" w="sm" len="sm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6415" name="Group 16414"/>
          <p:cNvGrpSpPr/>
          <p:nvPr/>
        </p:nvGrpSpPr>
        <p:grpSpPr>
          <a:xfrm>
            <a:off x="6363210" y="1066800"/>
            <a:ext cx="1169654" cy="532852"/>
            <a:chOff x="6363210" y="1066800"/>
            <a:chExt cx="1169654" cy="532852"/>
          </a:xfrm>
        </p:grpSpPr>
        <p:sp>
          <p:nvSpPr>
            <p:cNvPr id="199" name="Rectangle 10"/>
            <p:cNvSpPr>
              <a:spLocks noChangeArrowheads="1"/>
            </p:cNvSpPr>
            <p:nvPr/>
          </p:nvSpPr>
          <p:spPr bwMode="auto">
            <a:xfrm>
              <a:off x="6363210" y="1066800"/>
              <a:ext cx="1169654" cy="314078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86895" tIns="43448" rIns="86895" bIns="43448" anchor="ctr"/>
            <a:lstStyle/>
            <a:p>
              <a:pPr algn="ctr" defTabSz="868363">
                <a:defRPr/>
              </a:pPr>
              <a:r>
                <a:rPr lang="en-US" sz="1400" dirty="0" smtClean="0">
                  <a:latin typeface="+mn-lt"/>
                </a:rPr>
                <a:t>Termination</a:t>
              </a:r>
            </a:p>
          </p:txBody>
        </p:sp>
        <p:grpSp>
          <p:nvGrpSpPr>
            <p:cNvPr id="202" name="Group 201"/>
            <p:cNvGrpSpPr/>
            <p:nvPr/>
          </p:nvGrpSpPr>
          <p:grpSpPr>
            <a:xfrm>
              <a:off x="6475700" y="1380880"/>
              <a:ext cx="895514" cy="218772"/>
              <a:chOff x="6800686" y="3328260"/>
              <a:chExt cx="895514" cy="510648"/>
            </a:xfrm>
          </p:grpSpPr>
          <p:cxnSp>
            <p:nvCxnSpPr>
              <p:cNvPr id="203" name="Curved Connector 60"/>
              <p:cNvCxnSpPr/>
              <p:nvPr/>
            </p:nvCxnSpPr>
            <p:spPr bwMode="auto">
              <a:xfrm rot="5400000">
                <a:off x="6546013" y="3582935"/>
                <a:ext cx="510646" cy="1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4" name="Curved Connector 60"/>
              <p:cNvCxnSpPr/>
              <p:nvPr/>
            </p:nvCxnSpPr>
            <p:spPr bwMode="auto">
              <a:xfrm rot="5400000">
                <a:off x="6850813" y="3582934"/>
                <a:ext cx="510644" cy="1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5" name="Curved Connector 60"/>
              <p:cNvCxnSpPr/>
              <p:nvPr/>
            </p:nvCxnSpPr>
            <p:spPr bwMode="auto">
              <a:xfrm rot="16200000" flipH="1">
                <a:off x="7212277" y="3583583"/>
                <a:ext cx="510646" cy="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6" name="Curved Connector 60"/>
              <p:cNvCxnSpPr/>
              <p:nvPr/>
            </p:nvCxnSpPr>
            <p:spPr bwMode="auto">
              <a:xfrm rot="16200000" flipH="1">
                <a:off x="7440877" y="3583583"/>
                <a:ext cx="510646" cy="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none" w="sm" len="sm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9" name="Curved Connector 60"/>
          <p:cNvCxnSpPr>
            <a:stCxn id="160" idx="3"/>
            <a:endCxn id="161" idx="1"/>
          </p:cNvCxnSpPr>
          <p:nvPr/>
        </p:nvCxnSpPr>
        <p:spPr bwMode="auto">
          <a:xfrm>
            <a:off x="1676400" y="2514600"/>
            <a:ext cx="1466194" cy="0"/>
          </a:xfrm>
          <a:prstGeom prst="straightConnector1">
            <a:avLst/>
          </a:prstGeom>
          <a:ln cap="rnd">
            <a:solidFill>
              <a:srgbClr val="92D050"/>
            </a:solidFill>
            <a:headEnd type="none" w="sm" len="sm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0" name="Rectangle 10"/>
          <p:cNvSpPr>
            <a:spLocks noChangeArrowheads="1"/>
          </p:cNvSpPr>
          <p:nvPr/>
        </p:nvSpPr>
        <p:spPr bwMode="auto">
          <a:xfrm>
            <a:off x="763000" y="2286000"/>
            <a:ext cx="913400" cy="4572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6895" tIns="43448" rIns="86895" bIns="43448" anchor="ctr"/>
          <a:lstStyle/>
          <a:p>
            <a:pPr algn="ctr" defTabSz="868363">
              <a:defRPr/>
            </a:pPr>
            <a:r>
              <a:rPr lang="en-US" sz="1400" dirty="0" smtClean="0">
                <a:latin typeface="+mn-lt"/>
              </a:rPr>
              <a:t>Injection </a:t>
            </a:r>
          </a:p>
          <a:p>
            <a:pPr algn="ctr" defTabSz="868363">
              <a:defRPr/>
            </a:pPr>
            <a:r>
              <a:rPr lang="en-US" sz="1400" dirty="0" smtClean="0">
                <a:latin typeface="+mn-lt"/>
              </a:rPr>
              <a:t>Event</a:t>
            </a:r>
          </a:p>
        </p:txBody>
      </p:sp>
      <p:sp>
        <p:nvSpPr>
          <p:cNvPr id="161" name="Rectangle 18"/>
          <p:cNvSpPr>
            <a:spLocks noChangeArrowheads="1"/>
          </p:cNvSpPr>
          <p:nvPr/>
        </p:nvSpPr>
        <p:spPr bwMode="auto">
          <a:xfrm>
            <a:off x="3142594" y="2362200"/>
            <a:ext cx="592560" cy="3048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6895" tIns="43448" rIns="86895" bIns="43448" anchor="ctr"/>
          <a:lstStyle/>
          <a:p>
            <a:pPr algn="ctr" defTabSz="868363">
              <a:defRPr/>
            </a:pPr>
            <a:r>
              <a:rPr lang="en-US" sz="1400" dirty="0" smtClean="0"/>
              <a:t>BOBR</a:t>
            </a:r>
            <a:endParaRPr lang="en-US" sz="1400" dirty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cxnSp>
        <p:nvCxnSpPr>
          <p:cNvPr id="168" name="Curved Connector 60"/>
          <p:cNvCxnSpPr>
            <a:stCxn id="161" idx="3"/>
          </p:cNvCxnSpPr>
          <p:nvPr/>
        </p:nvCxnSpPr>
        <p:spPr bwMode="auto">
          <a:xfrm>
            <a:off x="3735154" y="2514600"/>
            <a:ext cx="2589446" cy="0"/>
          </a:xfrm>
          <a:prstGeom prst="straightConnector1">
            <a:avLst/>
          </a:prstGeom>
          <a:ln cap="rnd">
            <a:solidFill>
              <a:srgbClr val="92D050"/>
            </a:solidFill>
            <a:headEnd type="none" w="sm" len="sm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1887954" y="3428999"/>
            <a:ext cx="5808246" cy="457201"/>
            <a:chOff x="1869560" y="1447800"/>
            <a:chExt cx="5808246" cy="832166"/>
          </a:xfrm>
        </p:grpSpPr>
        <p:sp>
          <p:nvSpPr>
            <p:cNvPr id="126" name="Rounded Rectangle 125"/>
            <p:cNvSpPr/>
            <p:nvPr/>
          </p:nvSpPr>
          <p:spPr bwMode="auto">
            <a:xfrm>
              <a:off x="1869560" y="1447800"/>
              <a:ext cx="5808246" cy="832164"/>
            </a:xfrm>
            <a:prstGeom prst="round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defTabSz="868363"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905000" y="1495695"/>
              <a:ext cx="574160" cy="784271"/>
            </a:xfrm>
            <a:prstGeom prst="rect">
              <a:avLst/>
            </a:prstGeom>
            <a:noFill/>
          </p:spPr>
          <p:txBody>
            <a:bodyPr wrap="square" tIns="0" bIns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n-lt"/>
                </a:rPr>
                <a:t>Crate </a:t>
              </a:r>
              <a:r>
                <a:rPr lang="en-US" sz="1400" b="1" dirty="0">
                  <a:solidFill>
                    <a:schemeClr val="tx2"/>
                  </a:solidFill>
                </a:rPr>
                <a:t>2</a:t>
              </a:r>
              <a:endParaRPr lang="en-US" sz="1400" b="1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1887954" y="2895600"/>
            <a:ext cx="5808246" cy="457200"/>
            <a:chOff x="1869560" y="1447800"/>
            <a:chExt cx="5808246" cy="832164"/>
          </a:xfrm>
        </p:grpSpPr>
        <p:sp>
          <p:nvSpPr>
            <p:cNvPr id="178" name="Rounded Rectangle 177"/>
            <p:cNvSpPr/>
            <p:nvPr/>
          </p:nvSpPr>
          <p:spPr bwMode="auto">
            <a:xfrm>
              <a:off x="1869560" y="1447800"/>
              <a:ext cx="5808246" cy="832164"/>
            </a:xfrm>
            <a:prstGeom prst="round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defTabSz="868363"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1905000" y="1495693"/>
              <a:ext cx="574160" cy="784271"/>
            </a:xfrm>
            <a:prstGeom prst="rect">
              <a:avLst/>
            </a:prstGeom>
            <a:noFill/>
          </p:spPr>
          <p:txBody>
            <a:bodyPr wrap="square" lIns="72000" tIns="0" rIns="72000" bIns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n-lt"/>
                </a:rPr>
                <a:t>Crate </a:t>
              </a:r>
              <a:r>
                <a:rPr lang="en-US" sz="1400" b="1" dirty="0" smtClean="0">
                  <a:solidFill>
                    <a:schemeClr val="tx2"/>
                  </a:solidFill>
                </a:rPr>
                <a:t>3</a:t>
              </a:r>
              <a:endParaRPr lang="en-US" sz="1400" b="1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551900" y="2667000"/>
            <a:ext cx="915700" cy="363734"/>
            <a:chOff x="6780500" y="3328260"/>
            <a:chExt cx="915700" cy="510646"/>
          </a:xfrm>
        </p:grpSpPr>
        <p:cxnSp>
          <p:nvCxnSpPr>
            <p:cNvPr id="146" name="Curved Connector 60"/>
            <p:cNvCxnSpPr/>
            <p:nvPr/>
          </p:nvCxnSpPr>
          <p:spPr bwMode="auto">
            <a:xfrm rot="5400000">
              <a:off x="6525827" y="3582933"/>
              <a:ext cx="510646" cy="13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0" name="Curved Connector 60"/>
            <p:cNvCxnSpPr/>
            <p:nvPr/>
          </p:nvCxnSpPr>
          <p:spPr bwMode="auto">
            <a:xfrm rot="5400000">
              <a:off x="6786701" y="3582933"/>
              <a:ext cx="510646" cy="13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2" name="Curved Connector 60"/>
            <p:cNvCxnSpPr/>
            <p:nvPr/>
          </p:nvCxnSpPr>
          <p:spPr bwMode="auto">
            <a:xfrm rot="16200000" flipH="1">
              <a:off x="7212277" y="3583583"/>
              <a:ext cx="510646" cy="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4" name="Curved Connector 60"/>
            <p:cNvCxnSpPr/>
            <p:nvPr/>
          </p:nvCxnSpPr>
          <p:spPr bwMode="auto">
            <a:xfrm rot="16200000" flipH="1">
              <a:off x="7440877" y="3583583"/>
              <a:ext cx="510646" cy="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6551900" y="3733800"/>
            <a:ext cx="915700" cy="304800"/>
            <a:chOff x="6780500" y="3328260"/>
            <a:chExt cx="915700" cy="510646"/>
          </a:xfrm>
        </p:grpSpPr>
        <p:cxnSp>
          <p:nvCxnSpPr>
            <p:cNvPr id="181" name="Curved Connector 60"/>
            <p:cNvCxnSpPr/>
            <p:nvPr/>
          </p:nvCxnSpPr>
          <p:spPr bwMode="auto">
            <a:xfrm rot="5400000">
              <a:off x="6525827" y="3582933"/>
              <a:ext cx="510646" cy="13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2" name="Curved Connector 60"/>
            <p:cNvCxnSpPr/>
            <p:nvPr/>
          </p:nvCxnSpPr>
          <p:spPr bwMode="auto">
            <a:xfrm rot="5400000">
              <a:off x="6786701" y="3582933"/>
              <a:ext cx="510646" cy="13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4" name="Curved Connector 60"/>
            <p:cNvCxnSpPr/>
            <p:nvPr/>
          </p:nvCxnSpPr>
          <p:spPr bwMode="auto">
            <a:xfrm rot="16200000" flipH="1">
              <a:off x="7212277" y="3583583"/>
              <a:ext cx="510646" cy="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5" name="Curved Connector 60"/>
            <p:cNvCxnSpPr/>
            <p:nvPr/>
          </p:nvCxnSpPr>
          <p:spPr bwMode="auto">
            <a:xfrm rot="16200000" flipH="1">
              <a:off x="7440877" y="3583583"/>
              <a:ext cx="510646" cy="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sm" len="sm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86" name="Rectangle 10"/>
          <p:cNvSpPr>
            <a:spLocks noChangeArrowheads="1"/>
          </p:cNvSpPr>
          <p:nvPr/>
        </p:nvSpPr>
        <p:spPr bwMode="auto">
          <a:xfrm>
            <a:off x="6351098" y="2352674"/>
            <a:ext cx="1169654" cy="314078"/>
          </a:xfrm>
          <a:prstGeom prst="rect">
            <a:avLst/>
          </a:prstGeom>
          <a:solidFill>
            <a:srgbClr val="FF0000"/>
          </a:solidFill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6895" tIns="43448" rIns="86895" bIns="43448" anchor="ctr"/>
          <a:lstStyle/>
          <a:p>
            <a:pPr algn="ctr" defTabSz="868363">
              <a:defRPr/>
            </a:pPr>
            <a:r>
              <a:rPr lang="en-US" sz="1400" dirty="0" smtClean="0">
                <a:latin typeface="+mn-lt"/>
              </a:rPr>
              <a:t>Termination</a:t>
            </a:r>
          </a:p>
        </p:txBody>
      </p:sp>
      <p:sp>
        <p:nvSpPr>
          <p:cNvPr id="12" name="Freeform 11"/>
          <p:cNvSpPr/>
          <p:nvPr/>
        </p:nvSpPr>
        <p:spPr>
          <a:xfrm>
            <a:off x="5558122" y="2329190"/>
            <a:ext cx="412171" cy="152399"/>
          </a:xfrm>
          <a:custGeom>
            <a:avLst/>
            <a:gdLst>
              <a:gd name="connsiteX0" fmla="*/ 0 w 620758"/>
              <a:gd name="connsiteY0" fmla="*/ 304815 h 340049"/>
              <a:gd name="connsiteX1" fmla="*/ 219075 w 620758"/>
              <a:gd name="connsiteY1" fmla="*/ 304815 h 340049"/>
              <a:gd name="connsiteX2" fmla="*/ 257175 w 620758"/>
              <a:gd name="connsiteY2" fmla="*/ 57165 h 340049"/>
              <a:gd name="connsiteX3" fmla="*/ 381000 w 620758"/>
              <a:gd name="connsiteY3" fmla="*/ 19065 h 340049"/>
              <a:gd name="connsiteX4" fmla="*/ 419100 w 620758"/>
              <a:gd name="connsiteY4" fmla="*/ 304815 h 340049"/>
              <a:gd name="connsiteX5" fmla="*/ 619125 w 620758"/>
              <a:gd name="connsiteY5" fmla="*/ 333390 h 34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0758" h="340049">
                <a:moveTo>
                  <a:pt x="0" y="304815"/>
                </a:moveTo>
                <a:cubicBezTo>
                  <a:pt x="88106" y="325452"/>
                  <a:pt x="176213" y="346090"/>
                  <a:pt x="219075" y="304815"/>
                </a:cubicBezTo>
                <a:cubicBezTo>
                  <a:pt x="261937" y="263540"/>
                  <a:pt x="230188" y="104790"/>
                  <a:pt x="257175" y="57165"/>
                </a:cubicBezTo>
                <a:cubicBezTo>
                  <a:pt x="284162" y="9540"/>
                  <a:pt x="354013" y="-22210"/>
                  <a:pt x="381000" y="19065"/>
                </a:cubicBezTo>
                <a:cubicBezTo>
                  <a:pt x="407987" y="60340"/>
                  <a:pt x="379413" y="252427"/>
                  <a:pt x="419100" y="304815"/>
                </a:cubicBezTo>
                <a:cubicBezTo>
                  <a:pt x="458788" y="357203"/>
                  <a:pt x="639763" y="336565"/>
                  <a:pt x="619125" y="33339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7" name="Curved Connector 60"/>
          <p:cNvCxnSpPr/>
          <p:nvPr/>
        </p:nvCxnSpPr>
        <p:spPr bwMode="auto">
          <a:xfrm flipH="1" flipV="1">
            <a:off x="7543800" y="3728106"/>
            <a:ext cx="386149" cy="5694"/>
          </a:xfrm>
          <a:prstGeom prst="straightConnector1">
            <a:avLst/>
          </a:prstGeom>
          <a:ln>
            <a:solidFill>
              <a:srgbClr val="00B0F0"/>
            </a:solidFill>
            <a:headEnd type="none" w="sm" len="sm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8" name="Curved Connector 60"/>
          <p:cNvCxnSpPr/>
          <p:nvPr/>
        </p:nvCxnSpPr>
        <p:spPr bwMode="auto">
          <a:xfrm flipH="1">
            <a:off x="7543801" y="3581400"/>
            <a:ext cx="283478" cy="0"/>
          </a:xfrm>
          <a:prstGeom prst="straightConnector1">
            <a:avLst/>
          </a:prstGeom>
          <a:ln>
            <a:solidFill>
              <a:srgbClr val="7030A0"/>
            </a:solidFill>
            <a:headEnd type="none" w="sm" len="sm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9" name="Curved Connector 60"/>
          <p:cNvCxnSpPr/>
          <p:nvPr/>
        </p:nvCxnSpPr>
        <p:spPr bwMode="auto">
          <a:xfrm flipH="1" flipV="1">
            <a:off x="7543800" y="3194706"/>
            <a:ext cx="386149" cy="5694"/>
          </a:xfrm>
          <a:prstGeom prst="straightConnector1">
            <a:avLst/>
          </a:prstGeom>
          <a:ln>
            <a:solidFill>
              <a:srgbClr val="00B0F0"/>
            </a:solidFill>
            <a:headEnd type="none" w="sm" len="sm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0" name="Curved Connector 60"/>
          <p:cNvCxnSpPr/>
          <p:nvPr/>
        </p:nvCxnSpPr>
        <p:spPr bwMode="auto">
          <a:xfrm flipH="1">
            <a:off x="7543801" y="3048000"/>
            <a:ext cx="283478" cy="0"/>
          </a:xfrm>
          <a:prstGeom prst="straightConnector1">
            <a:avLst/>
          </a:prstGeom>
          <a:ln>
            <a:solidFill>
              <a:srgbClr val="7030A0"/>
            </a:solidFill>
            <a:headEnd type="none" w="sm" len="sm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9045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animBg="1"/>
      <p:bldP spid="186" grpId="1" animBg="1"/>
      <p:bldP spid="12" grpId="0" animBg="1"/>
      <p:bldP spid="12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Additional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57201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The modified firmware, at this time, cannot affect the total reliability of the system but it can affect its </a:t>
            </a:r>
            <a:r>
              <a:rPr lang="en-GB" dirty="0" smtClean="0">
                <a:solidFill>
                  <a:schemeClr val="tx2"/>
                </a:solidFill>
              </a:rPr>
              <a:t>availability</a:t>
            </a:r>
            <a:r>
              <a:rPr lang="en-GB" dirty="0" smtClean="0"/>
              <a:t>, i.e. false dumps. 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chemeClr val="tx2"/>
                </a:solidFill>
              </a:rPr>
              <a:t>Measurement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chemeClr val="tx2"/>
                </a:solidFill>
              </a:rPr>
              <a:t>threshold values</a:t>
            </a:r>
            <a:r>
              <a:rPr lang="en-GB" dirty="0" smtClean="0"/>
              <a:t> will not be modified at any time, i.e. no blinding. 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chemeClr val="tx2"/>
                </a:solidFill>
              </a:rPr>
              <a:t>Interlocks</a:t>
            </a:r>
            <a:r>
              <a:rPr lang="en-GB" dirty="0" smtClean="0"/>
              <a:t> by channels over threshold values will always be </a:t>
            </a:r>
            <a:r>
              <a:rPr lang="en-GB" dirty="0" smtClean="0">
                <a:solidFill>
                  <a:schemeClr val="tx2"/>
                </a:solidFill>
              </a:rPr>
              <a:t>logged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For all channels and all integration periods at 1 Hz</a:t>
            </a:r>
          </a:p>
          <a:p>
            <a:pPr lvl="1"/>
            <a:r>
              <a:rPr lang="en-GB" dirty="0" smtClean="0"/>
              <a:t>Though, it will be not possible to know when exactly or how many times inside the 1 s the interlock occurred.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36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 28/11/2014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12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Deployment Plan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At TS1 </a:t>
            </a:r>
            <a:r>
              <a:rPr lang="en-GB" dirty="0"/>
              <a:t>deploy</a:t>
            </a:r>
            <a:r>
              <a:rPr lang="en-GB" dirty="0" smtClean="0"/>
              <a:t> </a:t>
            </a:r>
            <a:r>
              <a:rPr lang="en-GB" dirty="0"/>
              <a:t>special BLECS </a:t>
            </a:r>
            <a:r>
              <a:rPr lang="en-GB" dirty="0" smtClean="0"/>
              <a:t>firmware on new </a:t>
            </a:r>
            <a:r>
              <a:rPr lang="en-GB" dirty="0"/>
              <a:t>crates</a:t>
            </a:r>
          </a:p>
          <a:p>
            <a:pPr lvl="1"/>
            <a:r>
              <a:rPr lang="en-GB" dirty="0" smtClean="0"/>
              <a:t>separate crates have been installed</a:t>
            </a:r>
          </a:p>
          <a:p>
            <a:pPr lvl="1"/>
            <a:r>
              <a:rPr lang="en-GB" dirty="0" smtClean="0"/>
              <a:t>detector </a:t>
            </a:r>
            <a:r>
              <a:rPr lang="en-GB" dirty="0"/>
              <a:t>distribution (+use of LICs) has </a:t>
            </a:r>
            <a:r>
              <a:rPr lang="en-GB" dirty="0" smtClean="0"/>
              <a:t>been </a:t>
            </a:r>
            <a:r>
              <a:rPr lang="en-GB" dirty="0"/>
              <a:t>done </a:t>
            </a:r>
            <a:endParaRPr lang="en-GB" dirty="0" smtClean="0"/>
          </a:p>
          <a:p>
            <a:pPr lvl="1"/>
            <a:r>
              <a:rPr lang="en-GB" dirty="0" smtClean="0"/>
              <a:t>new functionality only on the two new injection crates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njection signal via the BOBR (via backplane)</a:t>
            </a:r>
          </a:p>
          <a:p>
            <a:r>
              <a:rPr lang="en-GB" dirty="0" smtClean="0"/>
              <a:t>During 2015 maintain </a:t>
            </a:r>
            <a:r>
              <a:rPr lang="en-GB" dirty="0" smtClean="0">
                <a:solidFill>
                  <a:schemeClr val="tx2"/>
                </a:solidFill>
              </a:rPr>
              <a:t>two BLECS firmware 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valuate the need of the inhibit functionality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iscover the optimal settings and safeguards required </a:t>
            </a:r>
            <a:br>
              <a:rPr lang="en-GB" dirty="0" smtClean="0"/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GB" sz="2400" dirty="0" err="1" smtClean="0">
                <a:solidFill>
                  <a:schemeClr val="bg1">
                    <a:lumMod val="50000"/>
                  </a:schemeClr>
                </a:solidFill>
              </a:rPr>
              <a:t>deadtime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, max. repeat, checks etc.)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odify further firmware and deploy as necessary </a:t>
            </a:r>
            <a:br>
              <a:rPr lang="en-GB" dirty="0" smtClean="0"/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(MPP has accepted reduced reliability for these two crates) </a:t>
            </a:r>
          </a:p>
          <a:p>
            <a:r>
              <a:rPr lang="en-GB" dirty="0" smtClean="0"/>
              <a:t>At </a:t>
            </a:r>
            <a:r>
              <a:rPr lang="en-GB" dirty="0" smtClean="0">
                <a:solidFill>
                  <a:schemeClr val="tx2"/>
                </a:solidFill>
              </a:rPr>
              <a:t>WTS 2015, </a:t>
            </a:r>
            <a:r>
              <a:rPr lang="en-GB" dirty="0"/>
              <a:t>d</a:t>
            </a:r>
            <a:r>
              <a:rPr lang="en-GB" dirty="0" smtClean="0"/>
              <a:t>epending on outcomes, </a:t>
            </a:r>
          </a:p>
          <a:p>
            <a:pPr lvl="1"/>
            <a:r>
              <a:rPr lang="en-GB" dirty="0" smtClean="0"/>
              <a:t>decide if functionality is needed </a:t>
            </a:r>
          </a:p>
          <a:p>
            <a:pPr lvl="1"/>
            <a:r>
              <a:rPr lang="en-GB" dirty="0" smtClean="0"/>
              <a:t>deploy common firmware to all BLECS modules</a:t>
            </a:r>
          </a:p>
          <a:p>
            <a:pPr lvl="1"/>
            <a:r>
              <a:rPr lang="en-GB" dirty="0" smtClean="0"/>
              <a:t>move FESA settings to DB parameters with MCS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37</a:t>
            </a:fld>
            <a:endParaRPr lang="en-GB" noProof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MPP 28/11/2014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23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534400" cy="44958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Most of the system has been completely re-installed</a:t>
            </a:r>
          </a:p>
          <a:p>
            <a:r>
              <a:rPr lang="en-GB" dirty="0" smtClean="0"/>
              <a:t>All </a:t>
            </a:r>
            <a:r>
              <a:rPr lang="en-GB" dirty="0"/>
              <a:t>system modules </a:t>
            </a:r>
            <a:r>
              <a:rPr lang="en-GB" dirty="0" smtClean="0"/>
              <a:t>have been modified and underwent maintenance</a:t>
            </a:r>
          </a:p>
          <a:p>
            <a:r>
              <a:rPr lang="en-GB" dirty="0" smtClean="0"/>
              <a:t>Primarily the changes aim to </a:t>
            </a:r>
            <a:r>
              <a:rPr lang="en-GB" dirty="0" smtClean="0">
                <a:solidFill>
                  <a:schemeClr val="tx2"/>
                </a:solidFill>
              </a:rPr>
              <a:t>reduce failures and errors </a:t>
            </a:r>
          </a:p>
          <a:p>
            <a:pPr lvl="1"/>
            <a:r>
              <a:rPr lang="en-GB" dirty="0" smtClean="0"/>
              <a:t>Optical links </a:t>
            </a:r>
          </a:p>
          <a:p>
            <a:pPr lvl="1"/>
            <a:r>
              <a:rPr lang="en-GB" dirty="0" smtClean="0"/>
              <a:t>HV power supply </a:t>
            </a:r>
          </a:p>
          <a:p>
            <a:pPr lvl="1"/>
            <a:r>
              <a:rPr lang="en-GB" dirty="0" smtClean="0"/>
              <a:t>Sanity checks</a:t>
            </a:r>
          </a:p>
          <a:p>
            <a:r>
              <a:rPr lang="en-GB" dirty="0" smtClean="0"/>
              <a:t>Additional changes </a:t>
            </a:r>
            <a:r>
              <a:rPr lang="en-GB" dirty="0"/>
              <a:t>aim to </a:t>
            </a:r>
            <a:r>
              <a:rPr lang="en-GB" dirty="0" smtClean="0"/>
              <a:t>improve</a:t>
            </a:r>
            <a:endParaRPr lang="en-GB" dirty="0"/>
          </a:p>
          <a:p>
            <a:pPr lvl="1"/>
            <a:r>
              <a:rPr lang="en-GB" dirty="0"/>
              <a:t>Remote control </a:t>
            </a:r>
            <a:r>
              <a:rPr lang="en-GB" dirty="0" smtClean="0"/>
              <a:t>of cards and crates </a:t>
            </a:r>
            <a:endParaRPr lang="en-GB" dirty="0"/>
          </a:p>
          <a:p>
            <a:pPr lvl="1"/>
            <a:r>
              <a:rPr lang="en-GB" dirty="0" smtClean="0"/>
              <a:t>Data collection and distribution</a:t>
            </a:r>
          </a:p>
          <a:p>
            <a:pPr lvl="1"/>
            <a:r>
              <a:rPr lang="en-GB" dirty="0" smtClean="0"/>
              <a:t>Improve ability to maintain the installation</a:t>
            </a:r>
            <a:endParaRPr lang="en-GB" dirty="0"/>
          </a:p>
          <a:p>
            <a:r>
              <a:rPr lang="en-GB" dirty="0" smtClean="0"/>
              <a:t>Complete re-commission will be necessary </a:t>
            </a:r>
          </a:p>
          <a:p>
            <a:pPr lvl="1"/>
            <a:r>
              <a:rPr lang="en-GB" dirty="0" smtClean="0"/>
              <a:t>Rad-source measurements</a:t>
            </a:r>
          </a:p>
          <a:p>
            <a:pPr lvl="1"/>
            <a:r>
              <a:rPr lang="en-GB" dirty="0" smtClean="0"/>
              <a:t>MPS checklist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z="3200" b="1" dirty="0">
                <a:solidFill>
                  <a:srgbClr val="FF0000"/>
                </a:solidFill>
              </a:rPr>
              <a:t>Thank you</a:t>
            </a:r>
            <a:endParaRPr lang="en-GB" sz="3200" b="1" noProof="0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046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Thank you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34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Modifications in the </a:t>
            </a:r>
            <a:r>
              <a:rPr lang="en-GB" dirty="0" smtClean="0"/>
              <a:t>tunnel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350521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Dismantle </a:t>
            </a:r>
            <a:r>
              <a:rPr lang="en-GB" dirty="0" smtClean="0">
                <a:solidFill>
                  <a:schemeClr val="tx2"/>
                </a:solidFill>
              </a:rPr>
              <a:t>all detectors in the ARC and DS </a:t>
            </a:r>
            <a:r>
              <a:rPr lang="en-GB" dirty="0" smtClean="0"/>
              <a:t>(~2500) and </a:t>
            </a:r>
          </a:p>
          <a:p>
            <a:r>
              <a:rPr lang="en-GB" dirty="0" smtClean="0"/>
              <a:t>Dismantle</a:t>
            </a:r>
            <a:r>
              <a:rPr lang="en-GB" dirty="0" smtClean="0">
                <a:solidFill>
                  <a:schemeClr val="tx2"/>
                </a:solidFill>
              </a:rPr>
              <a:t> 70% of the detectors in LSS </a:t>
            </a:r>
            <a:r>
              <a:rPr lang="en-GB" dirty="0" smtClean="0"/>
              <a:t>(~1000)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 order to allow intervention in the interconnections</a:t>
            </a:r>
          </a:p>
          <a:p>
            <a:pPr lvl="1"/>
            <a:endParaRPr lang="en-GB" dirty="0" smtClean="0"/>
          </a:p>
          <a:p>
            <a:r>
              <a:rPr lang="en-US" dirty="0"/>
              <a:t>Exchange </a:t>
            </a:r>
            <a:r>
              <a:rPr lang="en-US" dirty="0">
                <a:solidFill>
                  <a:schemeClr val="tx2"/>
                </a:solidFill>
              </a:rPr>
              <a:t>40 </a:t>
            </a:r>
            <a:r>
              <a:rPr lang="en-US" dirty="0" err="1" smtClean="0"/>
              <a:t>multiwire</a:t>
            </a:r>
            <a:r>
              <a:rPr lang="en-US" dirty="0" smtClean="0"/>
              <a:t> cables with the </a:t>
            </a:r>
            <a:r>
              <a:rPr lang="en-US" dirty="0">
                <a:solidFill>
                  <a:schemeClr val="tx2"/>
                </a:solidFill>
              </a:rPr>
              <a:t>NES18 </a:t>
            </a:r>
            <a:r>
              <a:rPr lang="en-US" dirty="0" smtClean="0">
                <a:solidFill>
                  <a:schemeClr val="tx2"/>
                </a:solidFill>
              </a:rPr>
              <a:t>type</a:t>
            </a:r>
            <a:endParaRPr lang="en-US" dirty="0"/>
          </a:p>
          <a:p>
            <a:pPr lvl="1"/>
            <a:r>
              <a:rPr lang="en-US" dirty="0"/>
              <a:t>Reduce noise on 240 detectors 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Continuation of campaign to exchange all noisy installations </a:t>
            </a:r>
          </a:p>
          <a:p>
            <a:pPr lvl="1"/>
            <a:endParaRPr lang="en-US" dirty="0"/>
          </a:p>
          <a:p>
            <a:r>
              <a:rPr lang="en-GB" dirty="0" smtClean="0"/>
              <a:t>Relocate </a:t>
            </a:r>
            <a:r>
              <a:rPr lang="en-GB" dirty="0" smtClean="0">
                <a:solidFill>
                  <a:schemeClr val="tx2"/>
                </a:solidFill>
              </a:rPr>
              <a:t>816 detectors</a:t>
            </a:r>
            <a:endParaRPr lang="en-GB" dirty="0" smtClean="0"/>
          </a:p>
          <a:p>
            <a:pPr lvl="1"/>
            <a:r>
              <a:rPr lang="en-GB" dirty="0" smtClean="0"/>
              <a:t>New supports, cable extensions, cable trays needed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Improve protection </a:t>
            </a:r>
            <a:endParaRPr lang="en-US" sz="2600" dirty="0"/>
          </a:p>
          <a:p>
            <a:pPr lvl="1">
              <a:buFont typeface="Wingdings" pitchFamily="2" charset="2"/>
              <a:buChar char="Ø"/>
            </a:pPr>
            <a:r>
              <a:rPr lang="en-GB" sz="2900" dirty="0" smtClean="0"/>
              <a:t>see </a:t>
            </a:r>
            <a:r>
              <a:rPr lang="it-IT" sz="2900" dirty="0"/>
              <a:t>Eduardo Nebot Del Busto’s </a:t>
            </a:r>
            <a:r>
              <a:rPr lang="it-IT" sz="2900" dirty="0">
                <a:hlinkClick r:id="rId2"/>
              </a:rPr>
              <a:t>presentation </a:t>
            </a:r>
            <a:r>
              <a:rPr lang="it-IT" sz="2900" dirty="0"/>
              <a:t>for the </a:t>
            </a:r>
            <a:r>
              <a:rPr lang="it-IT" sz="2900" dirty="0" smtClean="0"/>
              <a:t>reasons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5" name="TextBox 4"/>
          <p:cNvSpPr txBox="1"/>
          <p:nvPr/>
        </p:nvSpPr>
        <p:spPr>
          <a:xfrm>
            <a:off x="7086600" y="914400"/>
            <a:ext cx="2017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ECRs in preparation</a:t>
            </a:r>
            <a:endParaRPr lang="en-GB" dirty="0">
              <a:solidFill>
                <a:schemeClr val="accent6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14400" y="4572000"/>
            <a:ext cx="7371151" cy="1755577"/>
            <a:chOff x="914400" y="4419600"/>
            <a:chExt cx="7371151" cy="1755577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4400" y="4419600"/>
              <a:ext cx="7371151" cy="151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3505200" y="5867400"/>
              <a:ext cx="24203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New locations of the detectors</a:t>
              </a:r>
              <a:endParaRPr lang="en-GB" sz="1400" dirty="0"/>
            </a:p>
          </p:txBody>
        </p:sp>
      </p:grp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1111688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149492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2362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3505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9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BLM System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40</a:t>
            </a:fld>
            <a:endParaRPr lang="en-GB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28" y="1371600"/>
            <a:ext cx="885348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34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Modifications in the </a:t>
            </a:r>
            <a:r>
              <a:rPr lang="en-GB" dirty="0" smtClean="0"/>
              <a:t>tunnel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1066800"/>
            <a:ext cx="6070221" cy="372087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Exchange 360 </a:t>
            </a:r>
            <a:r>
              <a:rPr lang="en-US" dirty="0">
                <a:solidFill>
                  <a:schemeClr val="tx2"/>
                </a:solidFill>
              </a:rPr>
              <a:t>acquisition crate </a:t>
            </a:r>
            <a:r>
              <a:rPr lang="en-US" b="1" dirty="0">
                <a:solidFill>
                  <a:schemeClr val="tx2"/>
                </a:solidFill>
              </a:rPr>
              <a:t>backplanes</a:t>
            </a:r>
            <a:endParaRPr lang="en-GB" b="1" dirty="0"/>
          </a:p>
          <a:p>
            <a:pPr lvl="1"/>
            <a:r>
              <a:rPr lang="en-GB" dirty="0"/>
              <a:t>Improve stability, add features</a:t>
            </a:r>
          </a:p>
          <a:p>
            <a:r>
              <a:rPr lang="en-GB" dirty="0"/>
              <a:t>Modify 309 </a:t>
            </a:r>
            <a:r>
              <a:rPr lang="en-GB" b="1" dirty="0">
                <a:solidFill>
                  <a:schemeClr val="tx2"/>
                </a:solidFill>
              </a:rPr>
              <a:t>signal</a:t>
            </a:r>
            <a:r>
              <a:rPr lang="en-GB" dirty="0"/>
              <a:t> distribution </a:t>
            </a:r>
            <a:r>
              <a:rPr lang="en-GB" dirty="0" smtClean="0"/>
              <a:t>boxes</a:t>
            </a:r>
          </a:p>
          <a:p>
            <a:pPr lvl="1"/>
            <a:r>
              <a:rPr lang="en-GB" dirty="0" smtClean="0"/>
              <a:t>Allow reset of the complete sector</a:t>
            </a:r>
          </a:p>
          <a:p>
            <a:pPr lvl="1"/>
            <a:endParaRPr lang="en-GB" dirty="0"/>
          </a:p>
          <a:p>
            <a:r>
              <a:rPr lang="en-GB" dirty="0" smtClean="0"/>
              <a:t>Installation/Connection to </a:t>
            </a:r>
            <a:r>
              <a:rPr lang="en-GB" dirty="0" err="1" smtClean="0"/>
              <a:t>WorldFIP</a:t>
            </a:r>
            <a:endParaRPr lang="en-GB" dirty="0"/>
          </a:p>
          <a:p>
            <a:pPr lvl="1"/>
            <a:r>
              <a:rPr lang="en-GB" dirty="0" smtClean="0"/>
              <a:t>Straight Section </a:t>
            </a:r>
            <a:r>
              <a:rPr lang="en-GB" dirty="0"/>
              <a:t>needs additional </a:t>
            </a:r>
            <a:r>
              <a:rPr lang="en-GB" dirty="0" smtClean="0"/>
              <a:t>electronics</a:t>
            </a:r>
            <a:endParaRPr lang="en-GB" dirty="0"/>
          </a:p>
          <a:p>
            <a:pPr lvl="1"/>
            <a:r>
              <a:rPr lang="en-GB" dirty="0" smtClean="0"/>
              <a:t>Allow remote access per card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Add everywhere High Voltage divider boxes </a:t>
            </a:r>
          </a:p>
          <a:p>
            <a:pPr lvl="1"/>
            <a:r>
              <a:rPr lang="en-GB" dirty="0" smtClean="0"/>
              <a:t>Increase accuracy </a:t>
            </a:r>
            <a:endParaRPr lang="en-GB" dirty="0"/>
          </a:p>
          <a:p>
            <a:r>
              <a:rPr lang="en-GB" dirty="0"/>
              <a:t>Modify </a:t>
            </a:r>
            <a:r>
              <a:rPr lang="en-GB" dirty="0" smtClean="0"/>
              <a:t>40 </a:t>
            </a:r>
            <a:r>
              <a:rPr lang="en-GB" dirty="0"/>
              <a:t>High Voltage distribution boxes</a:t>
            </a:r>
          </a:p>
          <a:p>
            <a:pPr lvl="1"/>
            <a:r>
              <a:rPr lang="en-GB" dirty="0"/>
              <a:t>Add suppressor diodes and </a:t>
            </a:r>
            <a:r>
              <a:rPr lang="en-GB" dirty="0" smtClean="0"/>
              <a:t>resistors </a:t>
            </a:r>
          </a:p>
          <a:p>
            <a:pPr lvl="1"/>
            <a:r>
              <a:rPr lang="en-GB" dirty="0" smtClean="0"/>
              <a:t>Only in areas with high losses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10" name="TextBox 9"/>
          <p:cNvSpPr txBox="1"/>
          <p:nvPr/>
        </p:nvSpPr>
        <p:spPr>
          <a:xfrm>
            <a:off x="7141531" y="914400"/>
            <a:ext cx="1927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ECR in preparation</a:t>
            </a:r>
            <a:endParaRPr lang="en-GB" dirty="0">
              <a:solidFill>
                <a:schemeClr val="accent6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57200" y="3619500"/>
            <a:ext cx="8534400" cy="2628900"/>
            <a:chOff x="457200" y="3619500"/>
            <a:chExt cx="8534400" cy="26289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8000" y="3619500"/>
              <a:ext cx="3403600" cy="255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6" descr="IMG_295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3800" y="4648200"/>
              <a:ext cx="2133600" cy="1600200"/>
            </a:xfrm>
            <a:prstGeom prst="rect">
              <a:avLst/>
            </a:prstGeom>
            <a:noFill/>
          </p:spPr>
        </p:pic>
        <p:sp>
          <p:nvSpPr>
            <p:cNvPr id="5" name="Striped Right Arrow 4"/>
            <p:cNvSpPr/>
            <p:nvPr/>
          </p:nvSpPr>
          <p:spPr>
            <a:xfrm rot="20564608">
              <a:off x="5663821" y="4995862"/>
              <a:ext cx="1422400" cy="123825"/>
            </a:xfrm>
            <a:prstGeom prst="stripedRightArrow">
              <a:avLst>
                <a:gd name="adj1" fmla="val 43590"/>
                <a:gd name="adj2" fmla="val 6538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57200" y="5648980"/>
              <a:ext cx="2819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7800" indent="-177800">
                <a:buFont typeface="Wingdings" pitchFamily="2" charset="2"/>
                <a:buChar char="Ø"/>
              </a:pPr>
              <a:r>
                <a:rPr lang="en-GB" sz="1400" dirty="0" smtClean="0">
                  <a:solidFill>
                    <a:prstClr val="black"/>
                  </a:solidFill>
                </a:rPr>
                <a:t>For more info see </a:t>
              </a:r>
              <a:r>
                <a:rPr lang="it-IT" sz="1400" dirty="0" smtClean="0"/>
                <a:t>Ewald Effinger’s </a:t>
              </a:r>
              <a:r>
                <a:rPr lang="it-IT" sz="1400" dirty="0" smtClean="0">
                  <a:hlinkClick r:id="rId4"/>
                </a:rPr>
                <a:t>presentation </a:t>
              </a:r>
              <a:r>
                <a:rPr lang="it-IT" sz="1400" dirty="0"/>
                <a:t>in </a:t>
              </a:r>
              <a:r>
                <a:rPr lang="it-IT" sz="1400" dirty="0" smtClean="0"/>
                <a:t>73th MPP</a:t>
              </a:r>
              <a:endParaRPr lang="en-GB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43600" y="1371600"/>
            <a:ext cx="3112618" cy="1905000"/>
            <a:chOff x="5943600" y="1371600"/>
            <a:chExt cx="3112618" cy="1905000"/>
          </a:xfrm>
        </p:grpSpPr>
        <p:pic>
          <p:nvPicPr>
            <p:cNvPr id="1026" name="Picture 2" descr="D:\photos\backplane\13030034_clean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1371600"/>
              <a:ext cx="3112618" cy="175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781800" y="2968823"/>
              <a:ext cx="1670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Improved backplane</a:t>
              </a:r>
              <a:endParaRPr lang="en-GB" sz="1400" dirty="0"/>
            </a:p>
          </p:txBody>
        </p:sp>
      </p:grp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1031023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595735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2433935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3424535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81000" y="3941764"/>
            <a:ext cx="4572000" cy="8459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42875" y="4196834"/>
            <a:ext cx="685800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to do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8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Modifications in the </a:t>
            </a:r>
            <a:r>
              <a:rPr lang="en-GB" dirty="0" smtClean="0"/>
              <a:t>ACQ 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3"/>
            <a:ext cx="8229600" cy="245905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Modify all BLECF modules (~700)</a:t>
            </a:r>
          </a:p>
          <a:p>
            <a:pPr lvl="1"/>
            <a:r>
              <a:rPr lang="en-GB" dirty="0" smtClean="0"/>
              <a:t>Change limit for </a:t>
            </a:r>
            <a:r>
              <a:rPr lang="en-GB" dirty="0"/>
              <a:t>the </a:t>
            </a:r>
            <a:r>
              <a:rPr lang="en-GB" dirty="0">
                <a:solidFill>
                  <a:schemeClr val="tx2"/>
                </a:solidFill>
              </a:rPr>
              <a:t>HV level detection </a:t>
            </a:r>
            <a:r>
              <a:rPr lang="en-GB" dirty="0" smtClean="0"/>
              <a:t>flag</a:t>
            </a:r>
          </a:p>
          <a:p>
            <a:pPr lvl="2"/>
            <a:r>
              <a:rPr lang="en-GB" dirty="0"/>
              <a:t>c</a:t>
            </a:r>
            <a:r>
              <a:rPr lang="en-GB" dirty="0" smtClean="0"/>
              <a:t>urrently too restrictive for proper use by the SIS.</a:t>
            </a:r>
          </a:p>
          <a:p>
            <a:pPr lvl="2"/>
            <a:r>
              <a:rPr lang="en-GB" dirty="0" smtClean="0"/>
              <a:t>change detection level from </a:t>
            </a:r>
            <a:r>
              <a:rPr lang="en-GB" dirty="0"/>
              <a:t>1370V to </a:t>
            </a:r>
            <a:r>
              <a:rPr lang="en-GB" dirty="0" smtClean="0"/>
              <a:t>950V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Change </a:t>
            </a:r>
            <a:r>
              <a:rPr lang="en-GB" dirty="0" smtClean="0">
                <a:solidFill>
                  <a:schemeClr val="tx2"/>
                </a:solidFill>
              </a:rPr>
              <a:t>laser settings </a:t>
            </a:r>
            <a:r>
              <a:rPr lang="en-GB" dirty="0" smtClean="0"/>
              <a:t>of the GOH</a:t>
            </a:r>
          </a:p>
          <a:p>
            <a:pPr lvl="2"/>
            <a:r>
              <a:rPr lang="en-GB" dirty="0"/>
              <a:t>i</a:t>
            </a:r>
            <a:r>
              <a:rPr lang="en-GB" dirty="0" smtClean="0"/>
              <a:t>ncrease transmission power to give more margin of attenuation</a:t>
            </a:r>
          </a:p>
          <a:p>
            <a:pPr lvl="2"/>
            <a:r>
              <a:rPr lang="en-GB" dirty="0"/>
              <a:t>a</a:t>
            </a:r>
            <a:r>
              <a:rPr lang="en-GB" dirty="0" smtClean="0"/>
              <a:t>dd ~ 30% more power</a:t>
            </a:r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/>
          </a:p>
        </p:txBody>
      </p:sp>
      <p:pic>
        <p:nvPicPr>
          <p:cNvPr id="2050" name="Picture 2" descr="\\cern.ch\dfs\Users\c\czam\Documents\My Pictures\BLECF_cle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602037"/>
            <a:ext cx="5181600" cy="249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1752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14400" y="2590800"/>
            <a:ext cx="7315200" cy="10112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114300" y="2911752"/>
            <a:ext cx="1104900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cancelled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7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Modifications in the </a:t>
            </a:r>
            <a:r>
              <a:rPr lang="en-GB" dirty="0" smtClean="0"/>
              <a:t>surface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2984"/>
            <a:ext cx="5791200" cy="49530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Replacement of all racks</a:t>
            </a:r>
          </a:p>
          <a:p>
            <a:pPr lvl="1"/>
            <a:r>
              <a:rPr lang="en-GB" dirty="0" smtClean="0"/>
              <a:t>Add temperature regulated racks</a:t>
            </a:r>
          </a:p>
          <a:p>
            <a:pPr lvl="1"/>
            <a:r>
              <a:rPr lang="en-GB" dirty="0" smtClean="0"/>
              <a:t>Remove and disconnect  </a:t>
            </a:r>
            <a:r>
              <a:rPr lang="en-GB" b="1" dirty="0" smtClean="0">
                <a:solidFill>
                  <a:schemeClr val="tx2"/>
                </a:solidFill>
              </a:rPr>
              <a:t>complete installation </a:t>
            </a:r>
            <a:r>
              <a:rPr lang="en-GB" dirty="0" smtClean="0"/>
              <a:t>(crates, cables, power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Reconnection/replacement of all fibre </a:t>
            </a:r>
            <a:r>
              <a:rPr lang="en-GB" dirty="0" err="1" smtClean="0"/>
              <a:t>patchcords</a:t>
            </a:r>
            <a:r>
              <a:rPr lang="en-GB" dirty="0" smtClean="0"/>
              <a:t> (~1600 fibres)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Modifications for apt interventions</a:t>
            </a:r>
          </a:p>
          <a:p>
            <a:pPr lvl="1"/>
            <a:r>
              <a:rPr lang="en-GB" dirty="0" smtClean="0"/>
              <a:t>Replacement of all rear connection cables</a:t>
            </a:r>
          </a:p>
          <a:p>
            <a:pPr lvl="1"/>
            <a:r>
              <a:rPr lang="en-GB" dirty="0" smtClean="0"/>
              <a:t>Allow direct access to power supplies</a:t>
            </a:r>
            <a:r>
              <a:rPr lang="en-GB" dirty="0"/>
              <a:t> </a:t>
            </a:r>
            <a:r>
              <a:rPr lang="en-GB" dirty="0" smtClean="0"/>
              <a:t>and rear rack connections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Add two new crates for possible future </a:t>
            </a:r>
            <a:r>
              <a:rPr lang="en-GB" b="1" dirty="0" smtClean="0">
                <a:solidFill>
                  <a:schemeClr val="tx2"/>
                </a:solidFill>
              </a:rPr>
              <a:t>Injection Interlock Inhibit </a:t>
            </a:r>
            <a:r>
              <a:rPr lang="en-GB" dirty="0" smtClean="0"/>
              <a:t>implementation:</a:t>
            </a:r>
          </a:p>
          <a:p>
            <a:pPr lvl="1"/>
            <a:r>
              <a:rPr lang="en-GB" dirty="0" smtClean="0"/>
              <a:t>Install additional racks in P2 and P8</a:t>
            </a:r>
          </a:p>
          <a:p>
            <a:pPr lvl="1"/>
            <a:r>
              <a:rPr lang="en-GB" dirty="0" smtClean="0"/>
              <a:t>Separate problematic monitors for injection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see </a:t>
            </a:r>
            <a:r>
              <a:rPr lang="en-GB" dirty="0" smtClean="0"/>
              <a:t>also Wolfgang </a:t>
            </a:r>
            <a:r>
              <a:rPr lang="en-GB" dirty="0" err="1" smtClean="0"/>
              <a:t>Bartmann’s</a:t>
            </a:r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presentation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pic>
        <p:nvPicPr>
          <p:cNvPr id="7" name="Picture 4" descr="PICT0003"/>
          <p:cNvPicPr>
            <a:picLocks noChangeAspect="1" noChangeArrowheads="1"/>
          </p:cNvPicPr>
          <p:nvPr/>
        </p:nvPicPr>
        <p:blipFill rotWithShape="1">
          <a:blip r:embed="rId3" cstate="print"/>
          <a:srcRect l="13528" t="1384" r="-27" b="6229"/>
          <a:stretch/>
        </p:blipFill>
        <p:spPr bwMode="auto">
          <a:xfrm>
            <a:off x="5959200" y="1462088"/>
            <a:ext cx="2880000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" y="1621336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" y="3511689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" y="5181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44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Modifications in the </a:t>
            </a:r>
            <a:r>
              <a:rPr lang="en-GB" dirty="0" smtClean="0"/>
              <a:t>TC 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5791200" cy="34290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Maintenance of all processing modules (~400)</a:t>
            </a:r>
          </a:p>
          <a:p>
            <a:pPr lvl="1"/>
            <a:r>
              <a:rPr lang="en-GB" dirty="0" smtClean="0"/>
              <a:t>Fix or Replace ~ 20% of mezzanines</a:t>
            </a:r>
          </a:p>
          <a:p>
            <a:pPr lvl="1"/>
            <a:r>
              <a:rPr lang="en-GB" dirty="0" smtClean="0"/>
              <a:t>Clean-up of the optical adaptors and connectors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Shuffle optical links </a:t>
            </a:r>
          </a:p>
          <a:p>
            <a:pPr lvl="1"/>
            <a:r>
              <a:rPr lang="en-GB" dirty="0" smtClean="0"/>
              <a:t>Expect to improve availability by removing common mode failure</a:t>
            </a:r>
          </a:p>
          <a:p>
            <a:pPr lvl="1"/>
            <a:r>
              <a:rPr lang="en-GB" dirty="0" smtClean="0"/>
              <a:t>80% of optical link </a:t>
            </a:r>
            <a:r>
              <a:rPr lang="en-GB" dirty="0"/>
              <a:t>errors </a:t>
            </a:r>
            <a:r>
              <a:rPr lang="en-GB" dirty="0" smtClean="0"/>
              <a:t>and </a:t>
            </a:r>
            <a:r>
              <a:rPr lang="en-GB" dirty="0"/>
              <a:t>failures </a:t>
            </a:r>
            <a:r>
              <a:rPr lang="en-GB" dirty="0" smtClean="0"/>
              <a:t>were in LK: 1-2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1809750"/>
            <a:ext cx="284638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4154487" y="5151437"/>
            <a:ext cx="2093913" cy="792163"/>
            <a:chOff x="4154487" y="4630737"/>
            <a:chExt cx="2093913" cy="792163"/>
          </a:xfrm>
        </p:grpSpPr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V="1">
              <a:off x="5688013" y="4745037"/>
              <a:ext cx="560387" cy="14605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4154487" y="4630737"/>
              <a:ext cx="1865313" cy="792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2949575">
                <a:spcBef>
                  <a:spcPct val="50000"/>
                </a:spcBef>
              </a:pPr>
              <a:r>
                <a:rPr lang="en-GB" sz="1600" b="1" dirty="0">
                  <a:latin typeface="Verdana" pitchFamily="34" charset="0"/>
                </a:rPr>
                <a:t>E2000-APC</a:t>
              </a:r>
              <a:r>
                <a:rPr lang="en-GB" sz="2000" b="1" dirty="0">
                  <a:latin typeface="Verdana" pitchFamily="34" charset="0"/>
                </a:rPr>
                <a:t> </a:t>
              </a:r>
              <a:r>
                <a:rPr lang="en-GB" sz="1200" dirty="0">
                  <a:latin typeface="Verdana" pitchFamily="34" charset="0"/>
                </a:rPr>
                <a:t>input</a:t>
              </a:r>
              <a:r>
                <a:rPr lang="en-GB" sz="1400" dirty="0">
                  <a:latin typeface="Verdana" pitchFamily="34" charset="0"/>
                </a:rPr>
                <a:t> </a:t>
              </a:r>
              <a:r>
                <a:rPr lang="en-GB" sz="1200" dirty="0">
                  <a:latin typeface="Verdana" pitchFamily="34" charset="0"/>
                </a:rPr>
                <a:t>connections to four optical fibres.   </a:t>
              </a:r>
            </a:p>
          </p:txBody>
        </p:sp>
      </p:grp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7997427" y="1935164"/>
            <a:ext cx="140097" cy="579436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6973887" y="1371600"/>
            <a:ext cx="186531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2949575">
              <a:spcBef>
                <a:spcPct val="50000"/>
              </a:spcBef>
            </a:pPr>
            <a:r>
              <a:rPr lang="en-GB" sz="1600" b="1" dirty="0" smtClean="0">
                <a:latin typeface="Verdana" pitchFamily="34" charset="0"/>
              </a:rPr>
              <a:t>Optical Link 1 </a:t>
            </a:r>
            <a:r>
              <a:rPr lang="en-GB" sz="1200" dirty="0" smtClean="0">
                <a:latin typeface="Verdana" pitchFamily="34" charset="0"/>
              </a:rPr>
              <a:t>input</a:t>
            </a:r>
            <a:r>
              <a:rPr lang="en-GB" sz="1400" dirty="0" smtClean="0">
                <a:latin typeface="Verdana" pitchFamily="34" charset="0"/>
              </a:rPr>
              <a:t> </a:t>
            </a:r>
            <a:r>
              <a:rPr lang="en-GB" sz="1200" dirty="0" smtClean="0">
                <a:latin typeface="Verdana" pitchFamily="34" charset="0"/>
              </a:rPr>
              <a:t>is less reliable</a:t>
            </a:r>
            <a:endParaRPr lang="en-GB" sz="1200" dirty="0">
              <a:latin typeface="Verdana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09600" y="4114800"/>
            <a:ext cx="3258386" cy="2105799"/>
            <a:chOff x="609600" y="4114800"/>
            <a:chExt cx="3258386" cy="2105799"/>
          </a:xfrm>
        </p:grpSpPr>
        <p:pic>
          <p:nvPicPr>
            <p:cNvPr id="3074" name="Picture 2" descr="D:\Backups_common\photos\N950\Electronics\1206005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4114800"/>
              <a:ext cx="3258386" cy="1834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09600" y="5943600"/>
              <a:ext cx="325838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2949575">
                <a:spcBef>
                  <a:spcPct val="50000"/>
                </a:spcBef>
              </a:pPr>
              <a:r>
                <a:rPr lang="en-GB" sz="1200" dirty="0" smtClean="0">
                  <a:latin typeface="Verdana" pitchFamily="34" charset="0"/>
                </a:rPr>
                <a:t>Accumulation of dust on the connectors</a:t>
              </a:r>
              <a:endParaRPr lang="en-GB" sz="1200" dirty="0">
                <a:latin typeface="Verdana" pitchFamily="34" charset="0"/>
              </a:endParaRPr>
            </a:p>
          </p:txBody>
        </p:sp>
      </p:grp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66700" y="15240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6700" y="298198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71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32097" y="1293774"/>
            <a:ext cx="8229600" cy="695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ea typeface="ＭＳ Ｐゴシック" pitchFamily="34" charset="-128"/>
              </a:rPr>
              <a:t>              BLM</a:t>
            </a:r>
            <a:r>
              <a:rPr lang="en-US" dirty="0" smtClean="0">
                <a:solidFill>
                  <a:srgbClr val="0000FF"/>
                </a:solidFill>
                <a:ea typeface="ＭＳ Ｐゴシック" pitchFamily="34" charset="-128"/>
              </a:rPr>
              <a:t>Q</a:t>
            </a:r>
            <a:r>
              <a:rPr lang="en-US" dirty="0" smtClean="0">
                <a:solidFill>
                  <a:srgbClr val="009900"/>
                </a:solidFill>
                <a:ea typeface="ＭＳ Ｐゴシック" pitchFamily="34" charset="-128"/>
              </a:rPr>
              <a:t>I</a:t>
            </a:r>
            <a:r>
              <a:rPr lang="en-US" dirty="0" smtClean="0">
                <a:ea typeface="ＭＳ Ｐゴシック" pitchFamily="34" charset="-128"/>
              </a:rPr>
              <a:t>.</a:t>
            </a:r>
            <a:r>
              <a:rPr lang="en-US" dirty="0" smtClean="0">
                <a:solidFill>
                  <a:srgbClr val="FF9933"/>
                </a:solidFill>
                <a:ea typeface="ＭＳ Ｐゴシック" pitchFamily="34" charset="-128"/>
              </a:rPr>
              <a:t>06R7</a:t>
            </a:r>
            <a:r>
              <a:rPr lang="en-US" dirty="0" smtClean="0">
                <a:ea typeface="ＭＳ Ｐゴシック" pitchFamily="34" charset="-128"/>
              </a:rPr>
              <a:t>.</a:t>
            </a:r>
            <a:r>
              <a:rPr lang="en-US" dirty="0" smtClean="0">
                <a:solidFill>
                  <a:srgbClr val="990099"/>
                </a:solidFill>
                <a:ea typeface="ＭＳ Ｐゴシック" pitchFamily="34" charset="-128"/>
              </a:rPr>
              <a:t>B1</a:t>
            </a:r>
            <a:r>
              <a:rPr lang="en-US" dirty="0" smtClean="0">
                <a:solidFill>
                  <a:srgbClr val="996633"/>
                </a:solidFill>
                <a:ea typeface="ＭＳ Ｐゴシック" pitchFamily="34" charset="-128"/>
              </a:rPr>
              <a:t>E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30</a:t>
            </a:r>
            <a:r>
              <a:rPr lang="en-US" dirty="0" smtClean="0">
                <a:ea typeface="ＭＳ Ｐゴシック" pitchFamily="34" charset="-128"/>
              </a:rPr>
              <a:t>_MQMxxx</a:t>
            </a:r>
            <a:r>
              <a:rPr lang="en-US" dirty="0" smtClean="0">
                <a:solidFill>
                  <a:srgbClr val="FF00FF"/>
                </a:solidFill>
                <a:ea typeface="ＭＳ Ｐゴシック" pitchFamily="34" charset="-128"/>
              </a:rPr>
              <a:t>(_S)</a:t>
            </a: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0" y="2072521"/>
            <a:ext cx="2573760" cy="2369880"/>
          </a:xfrm>
          <a:prstGeom prst="rect">
            <a:avLst/>
          </a:prstGeom>
          <a:ln w="28575">
            <a:solidFill>
              <a:srgbClr val="0000FF"/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/>
              <a:t>BLM</a:t>
            </a:r>
            <a:r>
              <a:rPr lang="en-US" sz="1600" b="1" dirty="0">
                <a:solidFill>
                  <a:srgbClr val="0000FF"/>
                </a:solidFill>
              </a:rPr>
              <a:t> location </a:t>
            </a:r>
            <a:r>
              <a:rPr lang="en-US" sz="1600" b="1" dirty="0" smtClean="0">
                <a:solidFill>
                  <a:srgbClr val="0000FF"/>
                </a:solidFill>
              </a:rPr>
              <a:t>or feature</a:t>
            </a:r>
            <a:r>
              <a:rPr lang="en-US" sz="1400" dirty="0" smtClean="0">
                <a:solidFill>
                  <a:srgbClr val="0000FF"/>
                </a:solidFill>
              </a:rPr>
              <a:t>: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200" dirty="0">
                <a:solidFill>
                  <a:srgbClr val="0000FF"/>
                </a:solidFill>
              </a:rPr>
              <a:t> Q </a:t>
            </a:r>
            <a:r>
              <a:rPr lang="en-US" sz="1200" dirty="0"/>
              <a:t>– </a:t>
            </a:r>
            <a:r>
              <a:rPr lang="en-US" sz="1200" dirty="0" err="1" smtClean="0"/>
              <a:t>Quadrupole</a:t>
            </a:r>
            <a:endParaRPr lang="en-US" sz="1200" dirty="0" smtClean="0"/>
          </a:p>
          <a:p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B </a:t>
            </a:r>
            <a:r>
              <a:rPr lang="en-US" sz="1200" dirty="0"/>
              <a:t>– </a:t>
            </a:r>
            <a:r>
              <a:rPr lang="en-US" sz="1200" dirty="0" smtClean="0"/>
              <a:t>Dipole </a:t>
            </a:r>
            <a:r>
              <a:rPr lang="en-US" sz="900" dirty="0" smtClean="0"/>
              <a:t>(</a:t>
            </a:r>
            <a:r>
              <a:rPr lang="en-US" sz="900" dirty="0" smtClean="0">
                <a:solidFill>
                  <a:schemeClr val="tx2"/>
                </a:solidFill>
              </a:rPr>
              <a:t>B</a:t>
            </a:r>
            <a:r>
              <a:rPr lang="en-US" sz="900" dirty="0" smtClean="0"/>
              <a:t>ending)</a:t>
            </a:r>
          </a:p>
          <a:p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T </a:t>
            </a:r>
            <a:r>
              <a:rPr lang="en-US" sz="1200" dirty="0"/>
              <a:t>– </a:t>
            </a:r>
            <a:r>
              <a:rPr lang="en-US" sz="1200" dirty="0" smtClean="0"/>
              <a:t>Collimator </a:t>
            </a:r>
            <a:r>
              <a:rPr lang="en-US" sz="900" dirty="0" smtClean="0"/>
              <a:t>(</a:t>
            </a:r>
            <a:r>
              <a:rPr lang="en-US" sz="900" dirty="0" smtClean="0">
                <a:solidFill>
                  <a:schemeClr val="tx2"/>
                </a:solidFill>
              </a:rPr>
              <a:t>T</a:t>
            </a:r>
            <a:r>
              <a:rPr lang="en-US" sz="900" dirty="0" smtClean="0"/>
              <a:t>arget)</a:t>
            </a:r>
            <a:endParaRPr lang="en-US" sz="900" dirty="0"/>
          </a:p>
          <a:p>
            <a:r>
              <a:rPr lang="en-US" sz="1200" dirty="0">
                <a:solidFill>
                  <a:srgbClr val="0000FF"/>
                </a:solidFill>
              </a:rPr>
              <a:t> E </a:t>
            </a:r>
            <a:r>
              <a:rPr lang="en-US" sz="1200" dirty="0"/>
              <a:t>– </a:t>
            </a:r>
            <a:r>
              <a:rPr lang="en-US" sz="1200" dirty="0" smtClean="0"/>
              <a:t>Extra </a:t>
            </a:r>
            <a:endParaRPr lang="en-US" sz="1200" dirty="0"/>
          </a:p>
          <a:p>
            <a:r>
              <a:rPr lang="en-US" sz="1200" dirty="0" smtClean="0">
                <a:solidFill>
                  <a:srgbClr val="0000FF"/>
                </a:solidFill>
              </a:rPr>
              <a:t> D </a:t>
            </a:r>
            <a:r>
              <a:rPr lang="en-US" sz="1200" dirty="0"/>
              <a:t>– </a:t>
            </a:r>
            <a:r>
              <a:rPr lang="en-US" sz="1200" dirty="0">
                <a:solidFill>
                  <a:schemeClr val="tx2"/>
                </a:solidFill>
              </a:rPr>
              <a:t>D</a:t>
            </a:r>
            <a:r>
              <a:rPr lang="en-US" sz="1200" dirty="0"/>
              <a:t>ump </a:t>
            </a:r>
            <a:r>
              <a:rPr lang="en-US" sz="1200" dirty="0" smtClean="0"/>
              <a:t>Line</a:t>
            </a:r>
            <a:endParaRPr lang="en-US" sz="1200" dirty="0"/>
          </a:p>
          <a:p>
            <a:r>
              <a:rPr lang="en-US" sz="1200" dirty="0">
                <a:solidFill>
                  <a:srgbClr val="0000FF"/>
                </a:solidFill>
              </a:rPr>
              <a:t> P </a:t>
            </a:r>
            <a:r>
              <a:rPr lang="en-US" sz="1200" dirty="0"/>
              <a:t>– </a:t>
            </a:r>
            <a:r>
              <a:rPr lang="en-US" sz="1200" dirty="0" smtClean="0"/>
              <a:t>Direct Dump </a:t>
            </a:r>
            <a:r>
              <a:rPr lang="en-US" sz="900" dirty="0" smtClean="0"/>
              <a:t>(</a:t>
            </a:r>
            <a:r>
              <a:rPr lang="en-US" sz="900" dirty="0" smtClean="0">
                <a:solidFill>
                  <a:schemeClr val="tx2"/>
                </a:solidFill>
              </a:rPr>
              <a:t>P</a:t>
            </a:r>
            <a:r>
              <a:rPr lang="en-US" sz="900" dirty="0" smtClean="0"/>
              <a:t>rotection)</a:t>
            </a:r>
            <a:endParaRPr lang="en-US" sz="900" dirty="0"/>
          </a:p>
          <a:p>
            <a:r>
              <a:rPr lang="en-US" sz="1200" dirty="0"/>
              <a:t> </a:t>
            </a:r>
            <a:r>
              <a:rPr lang="en-US" sz="1200" dirty="0">
                <a:solidFill>
                  <a:srgbClr val="0000FF"/>
                </a:solidFill>
              </a:rPr>
              <a:t>C </a:t>
            </a:r>
            <a:r>
              <a:rPr lang="en-US" sz="1200" dirty="0"/>
              <a:t>– </a:t>
            </a:r>
            <a:r>
              <a:rPr lang="en-US" sz="1200" dirty="0" err="1" smtClean="0"/>
              <a:t>Cryo</a:t>
            </a:r>
            <a:endParaRPr lang="en-US" sz="1200" dirty="0"/>
          </a:p>
          <a:p>
            <a:r>
              <a:rPr lang="en-US" sz="1200" dirty="0">
                <a:solidFill>
                  <a:srgbClr val="0000FF"/>
                </a:solidFill>
              </a:rPr>
              <a:t> I </a:t>
            </a:r>
            <a:r>
              <a:rPr lang="en-US" sz="1200" dirty="0"/>
              <a:t>– Injection lines (</a:t>
            </a:r>
            <a:r>
              <a:rPr lang="en-US" sz="1200" i="1" dirty="0"/>
              <a:t>TI2,TI8,TT41)</a:t>
            </a:r>
            <a:r>
              <a:rPr lang="en-US" sz="1200" b="1" i="1" dirty="0"/>
              <a:t>*</a:t>
            </a:r>
            <a:r>
              <a:rPr lang="en-US" sz="1200" dirty="0"/>
              <a:t> </a:t>
            </a:r>
          </a:p>
          <a:p>
            <a:r>
              <a:rPr lang="en-US" sz="1200" dirty="0">
                <a:solidFill>
                  <a:srgbClr val="FF00FF"/>
                </a:solidFill>
              </a:rPr>
              <a:t> </a:t>
            </a:r>
            <a:r>
              <a:rPr lang="en-US" sz="1200" dirty="0">
                <a:solidFill>
                  <a:srgbClr val="0000FF"/>
                </a:solidFill>
              </a:rPr>
              <a:t>X </a:t>
            </a:r>
            <a:r>
              <a:rPr lang="en-US" sz="1200" dirty="0"/>
              <a:t>– </a:t>
            </a:r>
            <a:r>
              <a:rPr lang="en-US" sz="1200" dirty="0" err="1" smtClean="0"/>
              <a:t>eXperiments</a:t>
            </a:r>
            <a:endParaRPr lang="en-US" sz="1200" dirty="0" smtClean="0"/>
          </a:p>
          <a:p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>
                <a:solidFill>
                  <a:srgbClr val="0000FF"/>
                </a:solidFill>
              </a:rPr>
              <a:t>2 </a:t>
            </a:r>
            <a:r>
              <a:rPr lang="en-US" sz="1200" dirty="0"/>
              <a:t>– Coupled detectors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>
                <a:solidFill>
                  <a:srgbClr val="0000FF"/>
                </a:solidFill>
              </a:rPr>
              <a:t>M </a:t>
            </a:r>
            <a:r>
              <a:rPr lang="en-US" sz="1200" dirty="0"/>
              <a:t>– </a:t>
            </a:r>
            <a:r>
              <a:rPr lang="en-US" sz="1200" dirty="0" smtClean="0"/>
              <a:t>Mobile detectors  </a:t>
            </a:r>
            <a:endParaRPr lang="en-US" sz="1200" dirty="0"/>
          </a:p>
        </p:txBody>
      </p:sp>
      <p:sp>
        <p:nvSpPr>
          <p:cNvPr id="13" name="Line 24"/>
          <p:cNvSpPr>
            <a:spLocks noChangeShapeType="1"/>
          </p:cNvSpPr>
          <p:nvPr/>
        </p:nvSpPr>
        <p:spPr bwMode="auto">
          <a:xfrm flipV="1">
            <a:off x="1799480" y="1829007"/>
            <a:ext cx="774279" cy="301378"/>
          </a:xfrm>
          <a:prstGeom prst="line">
            <a:avLst/>
          </a:prstGeom>
          <a:noFill/>
          <a:ln w="25400">
            <a:solidFill>
              <a:srgbClr val="0000FF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25"/>
          <p:cNvSpPr>
            <a:spLocks noChangeShapeType="1"/>
          </p:cNvSpPr>
          <p:nvPr/>
        </p:nvSpPr>
        <p:spPr bwMode="auto">
          <a:xfrm flipV="1">
            <a:off x="2478384" y="1829001"/>
            <a:ext cx="413546" cy="2892184"/>
          </a:xfrm>
          <a:prstGeom prst="line">
            <a:avLst/>
          </a:prstGeom>
          <a:noFill/>
          <a:ln w="25400">
            <a:solidFill>
              <a:srgbClr val="009900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Line 27"/>
          <p:cNvSpPr>
            <a:spLocks noChangeShapeType="1"/>
          </p:cNvSpPr>
          <p:nvPr/>
        </p:nvSpPr>
        <p:spPr bwMode="auto">
          <a:xfrm flipH="1" flipV="1">
            <a:off x="3437865" y="1829006"/>
            <a:ext cx="0" cy="320519"/>
          </a:xfrm>
          <a:prstGeom prst="line">
            <a:avLst/>
          </a:prstGeom>
          <a:noFill/>
          <a:ln w="25400">
            <a:solidFill>
              <a:srgbClr val="FF9933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" name="Line 29"/>
          <p:cNvSpPr>
            <a:spLocks noChangeShapeType="1"/>
          </p:cNvSpPr>
          <p:nvPr/>
        </p:nvSpPr>
        <p:spPr bwMode="auto">
          <a:xfrm flipV="1">
            <a:off x="4002384" y="1868049"/>
            <a:ext cx="137319" cy="1989871"/>
          </a:xfrm>
          <a:prstGeom prst="line">
            <a:avLst/>
          </a:prstGeom>
          <a:noFill/>
          <a:ln w="25400">
            <a:solidFill>
              <a:srgbClr val="990099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" name="Line 31"/>
          <p:cNvSpPr>
            <a:spLocks noChangeShapeType="1"/>
          </p:cNvSpPr>
          <p:nvPr/>
        </p:nvSpPr>
        <p:spPr bwMode="auto">
          <a:xfrm flipH="1" flipV="1">
            <a:off x="4561974" y="1828999"/>
            <a:ext cx="320554" cy="2815986"/>
          </a:xfrm>
          <a:prstGeom prst="line">
            <a:avLst/>
          </a:prstGeom>
          <a:noFill/>
          <a:ln w="25400">
            <a:solidFill>
              <a:srgbClr val="996633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" name="Line 36"/>
          <p:cNvSpPr>
            <a:spLocks noChangeShapeType="1"/>
          </p:cNvSpPr>
          <p:nvPr/>
        </p:nvSpPr>
        <p:spPr bwMode="auto">
          <a:xfrm flipH="1" flipV="1">
            <a:off x="4882526" y="1868044"/>
            <a:ext cx="1101058" cy="1661503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Text Box 37"/>
          <p:cNvSpPr txBox="1">
            <a:spLocks noChangeArrowheads="1"/>
          </p:cNvSpPr>
          <p:nvPr/>
        </p:nvSpPr>
        <p:spPr bwMode="auto">
          <a:xfrm>
            <a:off x="1752600" y="990600"/>
            <a:ext cx="6166097" cy="2762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b="1" dirty="0" smtClean="0"/>
              <a:t>1   2   3      4  5 </a:t>
            </a:r>
            <a:r>
              <a:rPr lang="en-US" sz="1200" dirty="0" smtClean="0"/>
              <a:t>6</a:t>
            </a:r>
            <a:r>
              <a:rPr lang="en-US" sz="1200" b="1" dirty="0" smtClean="0"/>
              <a:t>  7   8  9  10 </a:t>
            </a:r>
            <a:r>
              <a:rPr lang="en-US" sz="1200" dirty="0"/>
              <a:t>11</a:t>
            </a:r>
            <a:r>
              <a:rPr lang="en-US" sz="1200" b="1" dirty="0"/>
              <a:t> 12 13 14 </a:t>
            </a:r>
            <a:r>
              <a:rPr lang="en-US" sz="1200" b="1" dirty="0" smtClean="0"/>
              <a:t>15 16 </a:t>
            </a:r>
            <a:r>
              <a:rPr lang="en-US" sz="1200" dirty="0"/>
              <a:t>17  </a:t>
            </a:r>
            <a:r>
              <a:rPr lang="en-US" sz="1200" dirty="0" smtClean="0"/>
              <a:t>   Official </a:t>
            </a:r>
            <a:r>
              <a:rPr lang="en-US" sz="1200" dirty="0"/>
              <a:t>name</a:t>
            </a:r>
          </a:p>
        </p:txBody>
      </p:sp>
      <p:sp>
        <p:nvSpPr>
          <p:cNvPr id="23" name="Right Brace 2"/>
          <p:cNvSpPr>
            <a:spLocks/>
          </p:cNvSpPr>
          <p:nvPr/>
        </p:nvSpPr>
        <p:spPr bwMode="auto">
          <a:xfrm rot="-5400000">
            <a:off x="5860406" y="589904"/>
            <a:ext cx="215900" cy="1474492"/>
          </a:xfrm>
          <a:prstGeom prst="rightBrace">
            <a:avLst>
              <a:gd name="adj1" fmla="val 8347"/>
              <a:gd name="adj2" fmla="val 50000"/>
            </a:avLst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24" name="Straight Arrow Connector 4"/>
          <p:cNvCxnSpPr>
            <a:cxnSpLocks noChangeShapeType="1"/>
          </p:cNvCxnSpPr>
          <p:nvPr/>
        </p:nvCxnSpPr>
        <p:spPr bwMode="auto">
          <a:xfrm flipH="1">
            <a:off x="5111848" y="1187410"/>
            <a:ext cx="71637" cy="37623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2630784" y="2069306"/>
            <a:ext cx="1823652" cy="1261884"/>
          </a:xfrm>
          <a:prstGeom prst="rect">
            <a:avLst/>
          </a:prstGeom>
          <a:solidFill>
            <a:schemeClr val="lt1">
              <a:alpha val="94000"/>
            </a:schemeClr>
          </a:solidFill>
          <a:ln w="28575"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9933"/>
                </a:solidFill>
              </a:rPr>
              <a:t>Position:</a:t>
            </a:r>
          </a:p>
          <a:p>
            <a:r>
              <a:rPr lang="en-US" sz="1200" dirty="0">
                <a:solidFill>
                  <a:srgbClr val="FF9933"/>
                </a:solidFill>
              </a:rPr>
              <a:t>01-34 - </a:t>
            </a:r>
            <a:r>
              <a:rPr lang="en-US" sz="1200" dirty="0"/>
              <a:t>number of cell</a:t>
            </a:r>
          </a:p>
          <a:p>
            <a:r>
              <a:rPr lang="en-US" sz="1200" dirty="0" smtClean="0">
                <a:solidFill>
                  <a:srgbClr val="FF9933"/>
                </a:solidFill>
              </a:rPr>
              <a:t>L </a:t>
            </a:r>
            <a:r>
              <a:rPr lang="en-US" sz="1200" dirty="0">
                <a:solidFill>
                  <a:srgbClr val="FF9933"/>
                </a:solidFill>
              </a:rPr>
              <a:t>or </a:t>
            </a:r>
            <a:r>
              <a:rPr lang="en-US" sz="1200" dirty="0" smtClean="0">
                <a:solidFill>
                  <a:srgbClr val="FF9933"/>
                </a:solidFill>
              </a:rPr>
              <a:t>R  - </a:t>
            </a:r>
            <a:r>
              <a:rPr lang="en-US" sz="1200" dirty="0"/>
              <a:t>side from IP</a:t>
            </a:r>
            <a:r>
              <a:rPr lang="en-US" sz="1200" dirty="0">
                <a:solidFill>
                  <a:srgbClr val="FF9933"/>
                </a:solidFill>
              </a:rPr>
              <a:t> </a:t>
            </a:r>
          </a:p>
          <a:p>
            <a:r>
              <a:rPr lang="en-US" sz="1200" dirty="0">
                <a:solidFill>
                  <a:srgbClr val="FF9933"/>
                </a:solidFill>
              </a:rPr>
              <a:t>1-8     </a:t>
            </a:r>
            <a:r>
              <a:rPr lang="en-US" sz="1200" dirty="0" smtClean="0">
                <a:solidFill>
                  <a:srgbClr val="FF9933"/>
                </a:solidFill>
              </a:rPr>
              <a:t> - </a:t>
            </a:r>
            <a:r>
              <a:rPr lang="en-US" sz="1200" dirty="0" smtClean="0"/>
              <a:t> IP</a:t>
            </a:r>
            <a:endParaRPr lang="en-US" sz="1200" dirty="0"/>
          </a:p>
          <a:p>
            <a:r>
              <a:rPr lang="en-US" sz="1200" dirty="0" err="1">
                <a:solidFill>
                  <a:srgbClr val="FF9933"/>
                </a:solidFill>
              </a:rPr>
              <a:t>xxxx</a:t>
            </a:r>
            <a:r>
              <a:rPr lang="en-US" sz="1200" dirty="0">
                <a:solidFill>
                  <a:srgbClr val="FF9933"/>
                </a:solidFill>
              </a:rPr>
              <a:t>   </a:t>
            </a:r>
            <a:r>
              <a:rPr lang="en-US" sz="1200" dirty="0" smtClean="0">
                <a:solidFill>
                  <a:srgbClr val="FF9933"/>
                </a:solidFill>
              </a:rPr>
              <a:t> -  </a:t>
            </a:r>
            <a:r>
              <a:rPr lang="en-US" sz="1200" dirty="0"/>
              <a:t>distance from beginning of </a:t>
            </a:r>
            <a:r>
              <a:rPr lang="en-US" sz="1200" dirty="0" smtClean="0"/>
              <a:t>TD [</a:t>
            </a:r>
            <a:r>
              <a:rPr lang="en-US" sz="1200" dirty="0" err="1" smtClean="0"/>
              <a:t>dm</a:t>
            </a:r>
            <a:r>
              <a:rPr lang="en-US" sz="1200" dirty="0" smtClean="0"/>
              <a:t>]</a:t>
            </a:r>
            <a:endParaRPr lang="en-US" sz="1200" dirty="0"/>
          </a:p>
        </p:txBody>
      </p: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3164184" y="3465969"/>
            <a:ext cx="1614437" cy="892552"/>
          </a:xfrm>
          <a:prstGeom prst="rect">
            <a:avLst/>
          </a:prstGeom>
          <a:ln w="28575" cap="rnd">
            <a:solidFill>
              <a:srgbClr val="990099"/>
            </a:solidFill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990099"/>
                </a:solidFill>
              </a:rPr>
              <a:t>Beam </a:t>
            </a:r>
            <a:r>
              <a:rPr lang="en-US" sz="1600" b="1" dirty="0" smtClean="0">
                <a:solidFill>
                  <a:srgbClr val="990099"/>
                </a:solidFill>
              </a:rPr>
              <a:t>relation:</a:t>
            </a:r>
          </a:p>
          <a:p>
            <a:r>
              <a:rPr lang="en-GB" sz="1200" dirty="0" smtClean="0"/>
              <a:t>B1</a:t>
            </a:r>
            <a:r>
              <a:rPr lang="en-GB" sz="1200" dirty="0"/>
              <a:t> </a:t>
            </a:r>
            <a:r>
              <a:rPr lang="en-GB" sz="1200" dirty="0" smtClean="0"/>
              <a:t>– Beam </a:t>
            </a:r>
            <a:r>
              <a:rPr lang="en-GB" sz="1200" dirty="0"/>
              <a:t>1 </a:t>
            </a:r>
            <a:endParaRPr lang="en-GB" sz="1200" dirty="0" smtClean="0"/>
          </a:p>
          <a:p>
            <a:r>
              <a:rPr lang="en-GB" sz="1200" dirty="0" smtClean="0"/>
              <a:t>B2 – Beam 2</a:t>
            </a:r>
            <a:endParaRPr lang="en-GB" sz="1200" dirty="0"/>
          </a:p>
          <a:p>
            <a:r>
              <a:rPr lang="en-GB" sz="1200" dirty="0" smtClean="0"/>
              <a:t>B0 – Centre </a:t>
            </a:r>
            <a:endParaRPr lang="en-US" sz="1200" dirty="0"/>
          </a:p>
        </p:txBody>
      </p:sp>
      <p:sp>
        <p:nvSpPr>
          <p:cNvPr id="27" name="Line 34"/>
          <p:cNvSpPr>
            <a:spLocks noChangeShapeType="1"/>
          </p:cNvSpPr>
          <p:nvPr/>
        </p:nvSpPr>
        <p:spPr bwMode="auto">
          <a:xfrm flipH="1" flipV="1">
            <a:off x="5820866" y="1829000"/>
            <a:ext cx="86518" cy="289478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" name="Rectangle 38"/>
          <p:cNvSpPr>
            <a:spLocks noChangeArrowheads="1"/>
          </p:cNvSpPr>
          <p:nvPr/>
        </p:nvSpPr>
        <p:spPr bwMode="auto">
          <a:xfrm>
            <a:off x="6364584" y="5117306"/>
            <a:ext cx="2667000" cy="1027974"/>
          </a:xfrm>
          <a:prstGeom prst="rect">
            <a:avLst/>
          </a:prstGeom>
          <a:ln w="28575">
            <a:solidFill>
              <a:srgbClr val="FF00FF"/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FF00FF"/>
                </a:solidFill>
              </a:rPr>
              <a:t>Optional:</a:t>
            </a:r>
            <a:endParaRPr lang="en-US" sz="1600" b="1" dirty="0">
              <a:solidFill>
                <a:srgbClr val="FF00FF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dirty="0">
                <a:solidFill>
                  <a:srgbClr val="FF00FF"/>
                </a:solidFill>
              </a:rPr>
              <a:t>_</a:t>
            </a:r>
            <a:r>
              <a:rPr lang="en-US" sz="1200" dirty="0" smtClean="0">
                <a:solidFill>
                  <a:srgbClr val="FF00FF"/>
                </a:solidFill>
              </a:rPr>
              <a:t>S –</a:t>
            </a:r>
            <a:r>
              <a:rPr lang="en-US" sz="1200" dirty="0" smtClean="0">
                <a:solidFill>
                  <a:srgbClr val="000000"/>
                </a:solidFill>
              </a:rPr>
              <a:t> second </a:t>
            </a:r>
            <a:r>
              <a:rPr lang="en-US" sz="1200" dirty="0">
                <a:solidFill>
                  <a:srgbClr val="000000"/>
                </a:solidFill>
              </a:rPr>
              <a:t>coupled monitor 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   (counting from beam direction)</a:t>
            </a:r>
            <a:endParaRPr lang="en-US" sz="12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dirty="0">
                <a:solidFill>
                  <a:srgbClr val="FF00FF"/>
                </a:solidFill>
              </a:rPr>
              <a:t>_</a:t>
            </a:r>
            <a:r>
              <a:rPr lang="en-US" sz="1200" dirty="0" smtClean="0">
                <a:solidFill>
                  <a:srgbClr val="FF00FF"/>
                </a:solidFill>
              </a:rPr>
              <a:t>T </a:t>
            </a:r>
            <a:r>
              <a:rPr lang="en-US" sz="1200" dirty="0">
                <a:solidFill>
                  <a:srgbClr val="FF00FF"/>
                </a:solidFill>
              </a:rPr>
              <a:t>– </a:t>
            </a:r>
            <a:r>
              <a:rPr lang="en-US" sz="1200" dirty="0">
                <a:solidFill>
                  <a:srgbClr val="000000"/>
                </a:solidFill>
              </a:rPr>
              <a:t>vertical slice test monitor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dirty="0">
                <a:solidFill>
                  <a:srgbClr val="FF00FF"/>
                </a:solidFill>
              </a:rPr>
              <a:t>_DUMP – </a:t>
            </a:r>
            <a:r>
              <a:rPr lang="en-US" sz="1200" dirty="0" smtClean="0">
                <a:solidFill>
                  <a:srgbClr val="000000"/>
                </a:solidFill>
              </a:rPr>
              <a:t>inside beam </a:t>
            </a:r>
            <a:r>
              <a:rPr lang="en-US" sz="1200" dirty="0">
                <a:solidFill>
                  <a:srgbClr val="000000"/>
                </a:solidFill>
              </a:rPr>
              <a:t>dump</a:t>
            </a:r>
          </a:p>
        </p:txBody>
      </p:sp>
      <p:sp>
        <p:nvSpPr>
          <p:cNvPr id="29" name="Line 39"/>
          <p:cNvSpPr>
            <a:spLocks noChangeShapeType="1"/>
          </p:cNvSpPr>
          <p:nvPr/>
        </p:nvSpPr>
        <p:spPr bwMode="auto">
          <a:xfrm flipH="1" flipV="1">
            <a:off x="7050382" y="1868044"/>
            <a:ext cx="381002" cy="3310341"/>
          </a:xfrm>
          <a:prstGeom prst="line">
            <a:avLst/>
          </a:prstGeom>
          <a:noFill/>
          <a:ln w="28575">
            <a:solidFill>
              <a:srgbClr val="FF00FF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" name="Rectangle 32"/>
          <p:cNvSpPr>
            <a:spLocks noChangeArrowheads="1"/>
          </p:cNvSpPr>
          <p:nvPr/>
        </p:nvSpPr>
        <p:spPr bwMode="auto">
          <a:xfrm>
            <a:off x="5753497" y="3288506"/>
            <a:ext cx="2592287" cy="1631216"/>
          </a:xfrm>
          <a:prstGeom prst="rect">
            <a:avLst/>
          </a:prstGeom>
          <a:ln w="28575">
            <a:solidFill>
              <a:srgbClr val="FF0000"/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Position on the element</a:t>
            </a:r>
            <a:r>
              <a:rPr lang="en-US" sz="1400" dirty="0">
                <a:solidFill>
                  <a:srgbClr val="FF0000"/>
                </a:solidFill>
              </a:rPr>
              <a:t>:</a:t>
            </a:r>
          </a:p>
          <a:p>
            <a:r>
              <a:rPr lang="en-US" sz="1200" dirty="0" smtClean="0"/>
              <a:t>for B1/2 from beam direction: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10+i </a:t>
            </a:r>
            <a:r>
              <a:rPr lang="en-US" sz="1200" dirty="0" smtClean="0"/>
              <a:t>at the entrance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20+i </a:t>
            </a:r>
            <a:r>
              <a:rPr lang="en-US" sz="1200" dirty="0" smtClean="0">
                <a:solidFill>
                  <a:srgbClr val="000000"/>
                </a:solidFill>
              </a:rPr>
              <a:t>at the middle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30+i </a:t>
            </a:r>
            <a:r>
              <a:rPr lang="en-US" sz="1200" dirty="0">
                <a:solidFill>
                  <a:srgbClr val="000000"/>
                </a:solidFill>
              </a:rPr>
              <a:t>at </a:t>
            </a:r>
            <a:r>
              <a:rPr lang="en-US" sz="1200" dirty="0" smtClean="0">
                <a:solidFill>
                  <a:srgbClr val="000000"/>
                </a:solidFill>
              </a:rPr>
              <a:t>exit</a:t>
            </a:r>
          </a:p>
          <a:p>
            <a:r>
              <a:rPr lang="en-US" sz="1200" dirty="0">
                <a:solidFill>
                  <a:srgbClr val="000000"/>
                </a:solidFill>
              </a:rPr>
              <a:t>f</a:t>
            </a:r>
            <a:r>
              <a:rPr lang="en-US" sz="1200" dirty="0" smtClean="0">
                <a:solidFill>
                  <a:srgbClr val="000000"/>
                </a:solidFill>
              </a:rPr>
              <a:t>or B0 from IP:</a:t>
            </a:r>
          </a:p>
          <a:p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10</a:t>
            </a:r>
            <a:r>
              <a:rPr lang="en-US" sz="1200" dirty="0" smtClean="0">
                <a:solidFill>
                  <a:srgbClr val="000000"/>
                </a:solidFill>
              </a:rPr>
              <a:t> – first </a:t>
            </a:r>
          </a:p>
          <a:p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20</a:t>
            </a:r>
            <a:r>
              <a:rPr lang="en-US" sz="1200" dirty="0" smtClean="0">
                <a:solidFill>
                  <a:srgbClr val="000000"/>
                </a:solidFill>
              </a:rPr>
              <a:t> – second 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auto">
          <a:xfrm>
            <a:off x="4798640" y="2057400"/>
            <a:ext cx="4232944" cy="1077218"/>
          </a:xfrm>
          <a:prstGeom prst="rect">
            <a:avLst/>
          </a:prstGeom>
          <a:ln w="28575"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/>
              <a:t>Observed </a:t>
            </a:r>
            <a:r>
              <a:rPr lang="en-US" sz="1600" b="1" dirty="0" smtClean="0"/>
              <a:t>elements:</a:t>
            </a:r>
          </a:p>
          <a:p>
            <a:r>
              <a:rPr lang="en-US" sz="1200" b="1" dirty="0" smtClean="0"/>
              <a:t>  </a:t>
            </a:r>
            <a:r>
              <a:rPr lang="en-US" sz="1200" dirty="0" smtClean="0"/>
              <a:t>- </a:t>
            </a:r>
            <a:r>
              <a:rPr lang="en-US" sz="1200" dirty="0"/>
              <a:t>U</a:t>
            </a:r>
            <a:r>
              <a:rPr lang="en-US" sz="1200" dirty="0" smtClean="0"/>
              <a:t>p to two elements (e.g. MQ, MQXA or MBA.A-MBB)</a:t>
            </a:r>
            <a:endParaRPr lang="en-US" sz="1200" dirty="0"/>
          </a:p>
          <a:p>
            <a:r>
              <a:rPr lang="en-US" sz="1200" dirty="0" smtClean="0"/>
              <a:t>  - Function </a:t>
            </a:r>
            <a:r>
              <a:rPr lang="en-US" sz="1200" dirty="0"/>
              <a:t>(</a:t>
            </a:r>
            <a:r>
              <a:rPr lang="en-US" sz="1200" dirty="0" err="1"/>
              <a:t>batt</a:t>
            </a:r>
            <a:r>
              <a:rPr lang="en-US" sz="1200" dirty="0"/>
              <a:t>, </a:t>
            </a:r>
            <a:r>
              <a:rPr lang="en-US" sz="1200" dirty="0" err="1"/>
              <a:t>hv</a:t>
            </a:r>
            <a:r>
              <a:rPr lang="en-US" sz="1200" dirty="0"/>
              <a:t>)</a:t>
            </a:r>
          </a:p>
          <a:p>
            <a:r>
              <a:rPr lang="en-US" sz="1200" dirty="0" smtClean="0"/>
              <a:t>  - Distance </a:t>
            </a:r>
            <a:r>
              <a:rPr lang="en-US" sz="1200" dirty="0"/>
              <a:t>from </a:t>
            </a:r>
            <a:r>
              <a:rPr lang="en-US" sz="1200" dirty="0" smtClean="0"/>
              <a:t>IP6 [m] _ Change </a:t>
            </a:r>
            <a:r>
              <a:rPr lang="en-US" sz="1200" dirty="0"/>
              <a:t>of TD </a:t>
            </a:r>
            <a:r>
              <a:rPr lang="en-US" sz="1200" dirty="0" smtClean="0"/>
              <a:t>diameter [mm]</a:t>
            </a:r>
            <a:endParaRPr lang="en-US" sz="1200" dirty="0"/>
          </a:p>
          <a:p>
            <a:r>
              <a:rPr lang="en-US" sz="1200" dirty="0" smtClean="0"/>
              <a:t>  - Distance </a:t>
            </a:r>
            <a:r>
              <a:rPr lang="en-US" sz="1200" dirty="0"/>
              <a:t>from beginning of Dump </a:t>
            </a:r>
            <a:r>
              <a:rPr lang="en-US" sz="1200" dirty="0" smtClean="0"/>
              <a:t>Core [m]</a:t>
            </a:r>
            <a:endParaRPr lang="en-US" sz="1200" dirty="0"/>
          </a:p>
        </p:txBody>
      </p:sp>
      <p:sp>
        <p:nvSpPr>
          <p:cNvPr id="30" name="Rounded Rectangle 29"/>
          <p:cNvSpPr/>
          <p:nvPr/>
        </p:nvSpPr>
        <p:spPr>
          <a:xfrm>
            <a:off x="69304" y="2514600"/>
            <a:ext cx="1799480" cy="549416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69304" y="3440906"/>
            <a:ext cx="1799480" cy="236608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3229271" y="4129921"/>
            <a:ext cx="1306513" cy="236608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5754984" y="4279106"/>
            <a:ext cx="1799480" cy="617608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Expert Name </a:t>
            </a:r>
            <a:r>
              <a:rPr lang="en-GB" dirty="0"/>
              <a:t>Convention </a:t>
            </a:r>
            <a:r>
              <a:rPr lang="en-GB" dirty="0" smtClean="0"/>
              <a:t>Change</a:t>
            </a:r>
            <a:endParaRPr lang="en-GB" dirty="0"/>
          </a:p>
        </p:txBody>
      </p:sp>
      <p:sp>
        <p:nvSpPr>
          <p:cNvPr id="3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3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BI/TB, 04/12/2014</a:t>
            </a:r>
            <a:endParaRPr lang="en-GB" dirty="0"/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1335384" y="4510921"/>
            <a:ext cx="1728217" cy="1908215"/>
          </a:xfrm>
          <a:prstGeom prst="rect">
            <a:avLst/>
          </a:prstGeom>
          <a:ln w="28575"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9900"/>
                </a:solidFill>
              </a:rPr>
              <a:t>Detector </a:t>
            </a:r>
            <a:r>
              <a:rPr lang="en-US" sz="1600" b="1" dirty="0">
                <a:solidFill>
                  <a:srgbClr val="009900"/>
                </a:solidFill>
              </a:rPr>
              <a:t>type:</a:t>
            </a:r>
          </a:p>
          <a:p>
            <a:r>
              <a:rPr lang="en-US" sz="1600" dirty="0">
                <a:solidFill>
                  <a:srgbClr val="009900"/>
                </a:solidFill>
              </a:rPr>
              <a:t> </a:t>
            </a:r>
            <a:r>
              <a:rPr lang="en-US" sz="1200" dirty="0">
                <a:solidFill>
                  <a:srgbClr val="009900"/>
                </a:solidFill>
              </a:rPr>
              <a:t>I </a:t>
            </a:r>
            <a:r>
              <a:rPr lang="en-US" sz="1200" dirty="0" smtClean="0"/>
              <a:t>– IC</a:t>
            </a:r>
            <a:endParaRPr lang="en-US" sz="1200" dirty="0"/>
          </a:p>
          <a:p>
            <a:r>
              <a:rPr lang="en-US" sz="1200" dirty="0" smtClean="0">
                <a:solidFill>
                  <a:srgbClr val="009900"/>
                </a:solidFill>
              </a:rPr>
              <a:t> S </a:t>
            </a:r>
            <a:r>
              <a:rPr lang="en-US" sz="1200" dirty="0" smtClean="0"/>
              <a:t>– SEM</a:t>
            </a:r>
          </a:p>
          <a:p>
            <a:r>
              <a:rPr lang="en-US" sz="1200" dirty="0">
                <a:solidFill>
                  <a:srgbClr val="009900"/>
                </a:solidFill>
              </a:rPr>
              <a:t> </a:t>
            </a:r>
            <a:r>
              <a:rPr lang="en-US" sz="1200" dirty="0" smtClean="0">
                <a:solidFill>
                  <a:srgbClr val="009900"/>
                </a:solidFill>
              </a:rPr>
              <a:t>L</a:t>
            </a:r>
            <a:r>
              <a:rPr lang="en-US" sz="1200" dirty="0" smtClean="0"/>
              <a:t> – LIC</a:t>
            </a:r>
            <a:endParaRPr lang="en-US" sz="1200" dirty="0"/>
          </a:p>
          <a:p>
            <a:r>
              <a:rPr lang="en-US" sz="1200" dirty="0">
                <a:solidFill>
                  <a:srgbClr val="009900"/>
                </a:solidFill>
              </a:rPr>
              <a:t> F</a:t>
            </a:r>
            <a:r>
              <a:rPr lang="en-US" sz="1200" dirty="0"/>
              <a:t> </a:t>
            </a:r>
            <a:r>
              <a:rPr lang="en-US" sz="1200" dirty="0" smtClean="0"/>
              <a:t>– FIC</a:t>
            </a:r>
          </a:p>
          <a:p>
            <a:r>
              <a:rPr lang="en-US" sz="1200" dirty="0" smtClean="0">
                <a:solidFill>
                  <a:srgbClr val="009900"/>
                </a:solidFill>
              </a:rPr>
              <a:t> D</a:t>
            </a:r>
            <a:r>
              <a:rPr lang="en-US" sz="1200" dirty="0" smtClean="0"/>
              <a:t> – Diamond</a:t>
            </a:r>
            <a:endParaRPr lang="en-US" sz="1200" dirty="0"/>
          </a:p>
          <a:p>
            <a:r>
              <a:rPr lang="en-US" sz="1200" dirty="0" smtClean="0">
                <a:solidFill>
                  <a:srgbClr val="009900"/>
                </a:solidFill>
              </a:rPr>
              <a:t> S</a:t>
            </a:r>
            <a:r>
              <a:rPr lang="en-US" sz="1200" dirty="0" smtClean="0"/>
              <a:t> – Silicon </a:t>
            </a:r>
          </a:p>
          <a:p>
            <a:r>
              <a:rPr lang="en-US" sz="1200" dirty="0" smtClean="0">
                <a:solidFill>
                  <a:srgbClr val="009900"/>
                </a:solidFill>
              </a:rPr>
              <a:t> B</a:t>
            </a:r>
            <a:r>
              <a:rPr lang="en-US" sz="1200" dirty="0" smtClean="0"/>
              <a:t> – ACEM </a:t>
            </a:r>
            <a:r>
              <a:rPr lang="en-US" sz="900" dirty="0" smtClean="0"/>
              <a:t>(Bunch meas.)</a:t>
            </a:r>
            <a:endParaRPr lang="en-US" sz="1200" b="1" dirty="0" smtClean="0"/>
          </a:p>
          <a:p>
            <a:r>
              <a:rPr lang="en-US" sz="1200" dirty="0">
                <a:solidFill>
                  <a:srgbClr val="009900"/>
                </a:solidFill>
              </a:rPr>
              <a:t> </a:t>
            </a:r>
            <a:r>
              <a:rPr lang="en-US" sz="1200" dirty="0" smtClean="0">
                <a:solidFill>
                  <a:srgbClr val="009900"/>
                </a:solidFill>
              </a:rPr>
              <a:t>C</a:t>
            </a:r>
            <a:r>
              <a:rPr lang="en-US" sz="1200" dirty="0" smtClean="0"/>
              <a:t> – Channel Check</a:t>
            </a: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>
            <a:off x="3392784" y="4476929"/>
            <a:ext cx="2209800" cy="1938992"/>
          </a:xfrm>
          <a:prstGeom prst="rect">
            <a:avLst/>
          </a:prstGeom>
          <a:ln w="28575">
            <a:solidFill>
              <a:srgbClr val="996633"/>
            </a:solidFill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rgbClr val="996633"/>
                </a:solidFill>
              </a:rPr>
              <a:t>Transverse position:</a:t>
            </a:r>
          </a:p>
          <a:p>
            <a:r>
              <a:rPr lang="en-US" dirty="0">
                <a:solidFill>
                  <a:srgbClr val="996633"/>
                </a:solidFill>
              </a:rPr>
              <a:t> </a:t>
            </a:r>
            <a:r>
              <a:rPr lang="en-US" sz="1400" dirty="0">
                <a:solidFill>
                  <a:srgbClr val="996633"/>
                </a:solidFill>
              </a:rPr>
              <a:t>E </a:t>
            </a:r>
            <a:r>
              <a:rPr lang="en-US" sz="1400" dirty="0"/>
              <a:t> external </a:t>
            </a:r>
          </a:p>
          <a:p>
            <a:r>
              <a:rPr lang="en-US" sz="1400" dirty="0">
                <a:solidFill>
                  <a:srgbClr val="996633"/>
                </a:solidFill>
              </a:rPr>
              <a:t>  I   </a:t>
            </a:r>
            <a:r>
              <a:rPr lang="en-US" sz="1400" dirty="0"/>
              <a:t>internal</a:t>
            </a:r>
          </a:p>
          <a:p>
            <a:r>
              <a:rPr lang="en-US" sz="1400" dirty="0">
                <a:solidFill>
                  <a:srgbClr val="996633"/>
                </a:solidFill>
              </a:rPr>
              <a:t> C</a:t>
            </a:r>
            <a:r>
              <a:rPr lang="en-US" sz="1400" dirty="0"/>
              <a:t>   central</a:t>
            </a:r>
          </a:p>
          <a:p>
            <a:r>
              <a:rPr lang="en-US" sz="1400" b="1" dirty="0">
                <a:solidFill>
                  <a:srgbClr val="FF9933"/>
                </a:solidFill>
              </a:rPr>
              <a:t> </a:t>
            </a:r>
            <a:r>
              <a:rPr lang="en-US" sz="1400" dirty="0">
                <a:solidFill>
                  <a:srgbClr val="996633"/>
                </a:solidFill>
              </a:rPr>
              <a:t>T</a:t>
            </a:r>
            <a:r>
              <a:rPr lang="en-US" sz="1400" dirty="0"/>
              <a:t>   top</a:t>
            </a:r>
            <a:endParaRPr lang="en-US" sz="1400" b="1" dirty="0">
              <a:solidFill>
                <a:srgbClr val="FF9933"/>
              </a:solidFill>
            </a:endParaRPr>
          </a:p>
          <a:p>
            <a:r>
              <a:rPr lang="en-US" sz="1400" dirty="0">
                <a:solidFill>
                  <a:srgbClr val="996633"/>
                </a:solidFill>
              </a:rPr>
              <a:t> B</a:t>
            </a:r>
            <a:r>
              <a:rPr lang="en-US" sz="1400" dirty="0"/>
              <a:t>   bottom</a:t>
            </a:r>
          </a:p>
          <a:p>
            <a:r>
              <a:rPr lang="en-US" sz="1400" dirty="0">
                <a:solidFill>
                  <a:srgbClr val="996633"/>
                </a:solidFill>
              </a:rPr>
              <a:t> L</a:t>
            </a:r>
            <a:r>
              <a:rPr lang="en-US" sz="1400" dirty="0"/>
              <a:t>   left to beam direction</a:t>
            </a:r>
          </a:p>
          <a:p>
            <a:r>
              <a:rPr lang="en-US" sz="1400" dirty="0"/>
              <a:t> </a:t>
            </a:r>
            <a:r>
              <a:rPr lang="en-US" sz="1400" dirty="0">
                <a:solidFill>
                  <a:srgbClr val="996633"/>
                </a:solidFill>
              </a:rPr>
              <a:t>R</a:t>
            </a:r>
            <a:r>
              <a:rPr lang="en-US" sz="1400" dirty="0"/>
              <a:t>  right to beam direction</a:t>
            </a:r>
            <a:endParaRPr lang="en-US" sz="1400" b="1" dirty="0">
              <a:solidFill>
                <a:srgbClr val="FF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47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29589</TotalTime>
  <Words>2363</Words>
  <Application>Microsoft Office PowerPoint</Application>
  <PresentationFormat>On-screen Show (4:3)</PresentationFormat>
  <Paragraphs>616</Paragraphs>
  <Slides>40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czamTheme</vt:lpstr>
      <vt:lpstr>LHC BLM system:  Status of changes during LS1+ </vt:lpstr>
      <vt:lpstr>Overview</vt:lpstr>
      <vt:lpstr>LHC BLM system:  Hardware Changes</vt:lpstr>
      <vt:lpstr>Modifications in the tunnel installation</vt:lpstr>
      <vt:lpstr>Modifications in the tunnel installation</vt:lpstr>
      <vt:lpstr>Modifications in the ACQ electronics</vt:lpstr>
      <vt:lpstr>Modifications in the surface installation</vt:lpstr>
      <vt:lpstr>Modifications in the TC electronics</vt:lpstr>
      <vt:lpstr>Expert Name Convention Change</vt:lpstr>
      <vt:lpstr>Database Updates</vt:lpstr>
      <vt:lpstr>Incident in IP6: 6R</vt:lpstr>
      <vt:lpstr>Incident in IP6: 6L</vt:lpstr>
      <vt:lpstr>2014/12/02: Status of the installation </vt:lpstr>
      <vt:lpstr>LHC BLM system:  Firmware &amp; SERVER Changes</vt:lpstr>
      <vt:lpstr>Current State of Firmware/FESA</vt:lpstr>
      <vt:lpstr>Modification of the BLECS firmware</vt:lpstr>
      <vt:lpstr>Modification of the BLETC firmware</vt:lpstr>
      <vt:lpstr>LHC BLM system:  Software Changes</vt:lpstr>
      <vt:lpstr>Threshold Management Application</vt:lpstr>
      <vt:lpstr>Threshold Management Application</vt:lpstr>
      <vt:lpstr>Threshold Management Application</vt:lpstr>
      <vt:lpstr>Threshold Management Application</vt:lpstr>
      <vt:lpstr>Other Applications</vt:lpstr>
      <vt:lpstr>Application Improvement wishlist</vt:lpstr>
      <vt:lpstr>LHC BLM system:  Verification &amp; Commissioning</vt:lpstr>
      <vt:lpstr>Issue Tracking</vt:lpstr>
      <vt:lpstr>Radiation Source Measurements</vt:lpstr>
      <vt:lpstr>Dry-Runs</vt:lpstr>
      <vt:lpstr>System Checkout </vt:lpstr>
      <vt:lpstr>Commissioning with Beam</vt:lpstr>
      <vt:lpstr>LHC BLM system:  Injection Interlock Inhibit</vt:lpstr>
      <vt:lpstr>Modifications: Installation</vt:lpstr>
      <vt:lpstr>Configuration in SR2 &amp; SR8</vt:lpstr>
      <vt:lpstr>Modifications : Hardware</vt:lpstr>
      <vt:lpstr>Interlock Inhibit Functionality</vt:lpstr>
      <vt:lpstr>Additional information</vt:lpstr>
      <vt:lpstr>Deployment Plan </vt:lpstr>
      <vt:lpstr>Summary</vt:lpstr>
      <vt:lpstr>Thank you</vt:lpstr>
      <vt:lpstr>LHC BLM System Overview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MPP_presentation_CZ</dc:title>
  <dc:creator>Christos Zamantzas</dc:creator>
  <cp:keywords>FPGA; injection; modification; BLM</cp:keywords>
  <cp:lastModifiedBy>Christos Zamantzas</cp:lastModifiedBy>
  <cp:revision>1879</cp:revision>
  <dcterms:created xsi:type="dcterms:W3CDTF">2006-08-16T00:00:00Z</dcterms:created>
  <dcterms:modified xsi:type="dcterms:W3CDTF">2014-12-04T07:48:28Z</dcterms:modified>
  <cp:category>Conferences</cp:category>
  <cp:contentStatus>WIP</cp:contentStatus>
</cp:coreProperties>
</file>