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460" r:id="rId2"/>
    <p:sldId id="553" r:id="rId3"/>
    <p:sldId id="489" r:id="rId4"/>
    <p:sldId id="499" r:id="rId5"/>
    <p:sldId id="536" r:id="rId6"/>
    <p:sldId id="555" r:id="rId7"/>
    <p:sldId id="550" r:id="rId8"/>
    <p:sldId id="534" r:id="rId9"/>
    <p:sldId id="535" r:id="rId10"/>
    <p:sldId id="543" r:id="rId11"/>
    <p:sldId id="544" r:id="rId12"/>
    <p:sldId id="549" r:id="rId13"/>
    <p:sldId id="545" r:id="rId14"/>
    <p:sldId id="546" r:id="rId15"/>
    <p:sldId id="551" r:id="rId16"/>
    <p:sldId id="539" r:id="rId17"/>
    <p:sldId id="552" r:id="rId18"/>
    <p:sldId id="540" r:id="rId19"/>
    <p:sldId id="554" r:id="rId20"/>
  </p:sldIdLst>
  <p:sldSz cx="9144000" cy="6858000" type="screen4x3"/>
  <p:notesSz cx="6794500" cy="9931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FFCC"/>
    <a:srgbClr val="CCFF99"/>
    <a:srgbClr val="CCFFFF"/>
    <a:srgbClr val="009900"/>
    <a:srgbClr val="99FF33"/>
    <a:srgbClr val="FF0000"/>
    <a:srgbClr val="FF505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5" autoAdjust="0"/>
    <p:restoredTop sz="95232" autoAdjust="0"/>
  </p:normalViewPr>
  <p:slideViewPr>
    <p:cSldViewPr>
      <p:cViewPr>
        <p:scale>
          <a:sx n="80" d="100"/>
          <a:sy n="80" d="100"/>
        </p:scale>
        <p:origin x="-57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1" y="0"/>
            <a:ext cx="2944813" cy="49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7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47"/>
            <a:ext cx="2944813" cy="49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1" y="9431647"/>
            <a:ext cx="2944813" cy="49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1F0EDDA-F759-4FB7-8060-AA168C9AB5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506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1BD8A5-D6FE-422F-9079-D0A29A85703D}" type="slidenum">
              <a:rPr lang="de-DE" smtClean="0"/>
              <a:pPr eaLnBrk="1" hangingPunct="1"/>
              <a:t>2</a:t>
            </a:fld>
            <a:endParaRPr lang="de-DE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5345" y="4717744"/>
            <a:ext cx="4983813" cy="4190631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5193" tIns="41849" rIns="85193" bIns="41849"/>
          <a:lstStyle/>
          <a:p>
            <a:pPr eaLnBrk="1" hangingPunct="1"/>
            <a:r>
              <a:rPr lang="de-DE" smtClean="0">
                <a:latin typeface="Arial" charset="0"/>
              </a:rPr>
              <a:t>In-Flight </a:t>
            </a:r>
            <a:r>
              <a:rPr lang="de-DE" smtClean="0">
                <a:latin typeface="Arial" charset="0"/>
                <a:sym typeface="Wingdings" pitchFamily="2" charset="2"/>
              </a:rPr>
              <a:t> energies as high as 1500 MeV/u</a:t>
            </a:r>
            <a:endParaRPr lang="de-DE" smtClean="0">
              <a:latin typeface="Arial" charset="0"/>
            </a:endParaRPr>
          </a:p>
        </p:txBody>
      </p:sp>
      <p:sp>
        <p:nvSpPr>
          <p:cNvPr id="307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975" y="98425"/>
            <a:ext cx="6692900" cy="502126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B37A5F-B519-46BA-B014-2D9F0F0B3259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18</a:t>
            </a:fld>
            <a:endParaRPr lang="de-DE" altLang="de-DE">
              <a:solidFill>
                <a:prstClr val="black"/>
              </a:solidFill>
            </a:endParaRPr>
          </a:p>
        </p:txBody>
      </p:sp>
      <p:sp>
        <p:nvSpPr>
          <p:cNvPr id="2662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  <p:sp>
        <p:nvSpPr>
          <p:cNvPr id="26629" name="Foliennummernplatzhalter 3"/>
          <p:cNvSpPr txBox="1">
            <a:spLocks noGrp="1"/>
          </p:cNvSpPr>
          <p:nvPr/>
        </p:nvSpPr>
        <p:spPr bwMode="auto">
          <a:xfrm>
            <a:off x="3848101" y="9433239"/>
            <a:ext cx="2944813" cy="49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8187166-9044-4F90-959C-2E818FFEA234}" type="slidenum">
              <a:rPr lang="de-DE" altLang="de-DE" smtClean="0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de-DE" altLang="de-DE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2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25.06.14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Winkler / P. Schnizer Update on Super-FRS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82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66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86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4D17D1-70F7-44FC-B6A0-76A32316481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5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83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dirty="0" smtClean="0"/>
              <a:t>25.06.14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dirty="0" smtClean="0"/>
              <a:t>M. Winkler / P. Schnizer  Update on Super-FRS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62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emf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2937166"/>
            <a:ext cx="6607516" cy="779866"/>
          </a:xfrm>
        </p:spPr>
        <p:txBody>
          <a:bodyPr/>
          <a:lstStyle/>
          <a:p>
            <a:r>
              <a:rPr lang="en-US" altLang="de-DE" dirty="0" smtClean="0"/>
              <a:t>Update on </a:t>
            </a:r>
            <a:r>
              <a:rPr lang="en-US" altLang="de-DE" dirty="0" err="1" smtClean="0"/>
              <a:t>SuperFRS</a:t>
            </a:r>
            <a:r>
              <a:rPr lang="en-US" altLang="de-DE" dirty="0" smtClean="0"/>
              <a:t> </a:t>
            </a:r>
            <a:r>
              <a:rPr lang="en-US" altLang="de-DE" sz="3200" dirty="0" smtClean="0"/>
              <a:t> Procurement and Construction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584660"/>
          </a:xfrm>
        </p:spPr>
        <p:txBody>
          <a:bodyPr>
            <a:normAutofit fontScale="85000" lnSpcReduction="20000"/>
          </a:bodyPr>
          <a:lstStyle/>
          <a:p>
            <a:r>
              <a:rPr lang="en-US" altLang="de-DE" dirty="0"/>
              <a:t>M. </a:t>
            </a:r>
            <a:r>
              <a:rPr lang="en-US" altLang="de-DE" dirty="0" smtClean="0"/>
              <a:t>Winkler, H. Müller, E.J. Cho, P. Schnizer</a:t>
            </a:r>
            <a:endParaRPr lang="en-US" altLang="de-DE" dirty="0"/>
          </a:p>
          <a:p>
            <a:r>
              <a:rPr lang="en-GB" altLang="de-DE" dirty="0"/>
              <a:t>5</a:t>
            </a:r>
            <a:r>
              <a:rPr lang="en-GB" altLang="de-DE" baseline="30000" dirty="0" smtClean="0"/>
              <a:t>th</a:t>
            </a:r>
            <a:r>
              <a:rPr lang="en-GB" altLang="de-DE" dirty="0" smtClean="0"/>
              <a:t> CERN-GSI Committee Board Meeting</a:t>
            </a:r>
            <a:endParaRPr lang="en-GB" alt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40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Magnets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Buncher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496" y="1127934"/>
            <a:ext cx="5760640" cy="30418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 smtClean="0">
                <a:ea typeface="ＭＳ Ｐゴシック" charset="-128"/>
              </a:rPr>
              <a:t> Magnets are Indian in-kind</a:t>
            </a:r>
            <a:r>
              <a:rPr kumimoji="1" lang="en-US" altLang="ja-JP" sz="1800" dirty="0">
                <a:ea typeface="ＭＳ Ｐゴシック" charset="-128"/>
              </a:rPr>
              <a:t> </a:t>
            </a:r>
            <a:endParaRPr kumimoji="1" lang="en-US" altLang="ja-JP" sz="1800" dirty="0" smtClean="0">
              <a:ea typeface="ＭＳ Ｐゴシック" charset="-128"/>
            </a:endParaRPr>
          </a:p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smtClean="0">
                <a:ea typeface="ＭＳ Ｐゴシック" charset="-128"/>
              </a:rPr>
              <a:t>VECC colleagues finalizing magnetic design</a:t>
            </a:r>
          </a:p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3 dipole units with 30°deflection angle</a:t>
            </a:r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kumimoji="1" lang="en-US" altLang="ja-JP" sz="1800" dirty="0" err="1">
                <a:ea typeface="ＭＳ Ｐゴシック" charset="-128"/>
              </a:rPr>
              <a:t>superferric</a:t>
            </a:r>
            <a:r>
              <a:rPr kumimoji="1" lang="en-US" altLang="ja-JP" sz="1800" dirty="0">
                <a:ea typeface="ＭＳ Ｐゴシック" charset="-128"/>
              </a:rPr>
              <a:t>, warm iron, SC coils </a:t>
            </a:r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kumimoji="1" lang="en-US" sz="1800" dirty="0">
                <a:ea typeface="ＭＳ Ｐゴシック" charset="-128"/>
              </a:rPr>
              <a:t>challenging: required field quality</a:t>
            </a:r>
            <a:endParaRPr lang="en-US" sz="1800" dirty="0"/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lang="en-US" sz="1800" dirty="0" smtClean="0"/>
              <a:t>new design: </a:t>
            </a:r>
            <a:r>
              <a:rPr lang="en-US" sz="1800" dirty="0"/>
              <a:t>weight </a:t>
            </a:r>
            <a:r>
              <a:rPr lang="en-US" sz="1800" dirty="0" smtClean="0"/>
              <a:t>≈67 ton + cryostat </a:t>
            </a:r>
            <a:endParaRPr lang="en-US" sz="1800" dirty="0"/>
          </a:p>
          <a:p>
            <a:pPr marL="0" lvl="2" indent="0"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 smtClean="0">
                <a:ea typeface="ＭＳ Ｐゴシック" charset="-128"/>
              </a:rPr>
              <a:t> </a:t>
            </a:r>
            <a:r>
              <a:rPr lang="en-US" sz="1800" dirty="0" err="1" smtClean="0"/>
              <a:t>Multiplet</a:t>
            </a:r>
            <a:r>
              <a:rPr lang="en-US" sz="1800" dirty="0" smtClean="0"/>
              <a:t>: identical magnet parameters like used in the  separator, but different configuration</a:t>
            </a:r>
            <a:r>
              <a:rPr kumimoji="1" lang="en-US" altLang="ja-JP" sz="1800" dirty="0" smtClean="0">
                <a:ea typeface="ＭＳ Ｐゴシック" charset="-128"/>
              </a:rPr>
              <a:t> required</a:t>
            </a:r>
          </a:p>
          <a:p>
            <a:pPr marL="0" lvl="2" indent="0"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lang="en-US" sz="1800" dirty="0" smtClean="0"/>
              <a:t> Indian representative indicated interest to test these magnets at CERN during IKRB</a:t>
            </a:r>
            <a:endParaRPr kumimoji="1" lang="en-US" altLang="ja-JP" sz="1800" dirty="0" smtClean="0">
              <a:ea typeface="ＭＳ Ｐゴシック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724" y="1213834"/>
            <a:ext cx="3429347" cy="286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C:\PRS\FAIR\dipole_shape_jan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3324935" cy="246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53024"/>
            <a:ext cx="5394183" cy="28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llipse 2"/>
          <p:cNvSpPr/>
          <p:nvPr/>
        </p:nvSpPr>
        <p:spPr>
          <a:xfrm>
            <a:off x="5580112" y="3140968"/>
            <a:ext cx="3528392" cy="504056"/>
          </a:xfrm>
          <a:prstGeom prst="ellipse">
            <a:avLst/>
          </a:prstGeom>
          <a:noFill/>
          <a:ln w="38100"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89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Radiation Resistant Magnets</a:t>
            </a:r>
            <a:br>
              <a:rPr lang="en-US" dirty="0"/>
            </a:br>
            <a:r>
              <a:rPr lang="en-US" dirty="0"/>
              <a:t>(at the Target Area of Super-FRS)</a:t>
            </a:r>
            <a:endParaRPr lang="de-DE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7504" y="1274514"/>
            <a:ext cx="6192688" cy="264687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Normal conducting magnets using MIC cable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3 dipole units, 3 </a:t>
            </a:r>
            <a:r>
              <a:rPr lang="en-US" sz="2000" dirty="0" err="1" smtClean="0">
                <a:latin typeface="+mj-lt"/>
              </a:rPr>
              <a:t>quadrupoles</a:t>
            </a:r>
            <a:r>
              <a:rPr lang="en-US" sz="2000" dirty="0" smtClean="0">
                <a:latin typeface="+mj-lt"/>
              </a:rPr>
              <a:t>, 2 </a:t>
            </a:r>
            <a:r>
              <a:rPr lang="en-US" sz="2000" dirty="0" err="1" smtClean="0">
                <a:latin typeface="+mj-lt"/>
              </a:rPr>
              <a:t>sextupoles</a:t>
            </a:r>
            <a:endParaRPr lang="en-US" sz="2000" dirty="0" smtClean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Prototype dipole built (95 ton) and tested by BINP  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Handling tests at GSI in 08/2014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SzPct val="11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Remote alignment under revision 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SzPct val="11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Remote connectors under revision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Specification in preparation,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Tendering via FAIR Q1-Q2/2015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4" y="4032921"/>
            <a:ext cx="11200338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32921"/>
            <a:ext cx="3294853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25575"/>
            <a:ext cx="2762667" cy="425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61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806" y="2835688"/>
            <a:ext cx="11271374" cy="39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340" y="44624"/>
            <a:ext cx="4658172" cy="326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/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15800" y="404664"/>
            <a:ext cx="6948488" cy="585788"/>
          </a:xfrm>
        </p:spPr>
        <p:txBody>
          <a:bodyPr lIns="90000" tIns="46800" rIns="90000" bIns="46800">
            <a:normAutofit/>
          </a:bodyPr>
          <a:lstStyle/>
          <a:p>
            <a:pPr eaLnBrk="1" hangingPunct="1"/>
            <a:r>
              <a:rPr lang="en-GB" altLang="de-DE" dirty="0" smtClean="0"/>
              <a:t>Focal Plane Installation / FMF2   </a:t>
            </a:r>
            <a:endParaRPr lang="de-DE" altLang="de-DE" dirty="0" smtClean="0"/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2024063" y="2060848"/>
            <a:ext cx="180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4103688" y="-927100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400">
                <a:latin typeface="Times New Roman" pitchFamily="18" charset="0"/>
              </a:rPr>
              <a:t/>
            </a:r>
            <a:br>
              <a:rPr lang="de-DE" altLang="de-DE" sz="2400">
                <a:latin typeface="Times New Roman" pitchFamily="18" charset="0"/>
              </a:rPr>
            </a:br>
            <a:endParaRPr lang="de-DE" altLang="de-DE" sz="2400">
              <a:latin typeface="Times New Roman" pitchFamily="18" charset="0"/>
            </a:endParaRPr>
          </a:p>
        </p:txBody>
      </p:sp>
      <p:sp>
        <p:nvSpPr>
          <p:cNvPr id="16394" name="Rectangle 17"/>
          <p:cNvSpPr>
            <a:spLocks noChangeArrowheads="1"/>
          </p:cNvSpPr>
          <p:nvPr/>
        </p:nvSpPr>
        <p:spPr bwMode="auto">
          <a:xfrm>
            <a:off x="8351838" y="4075386"/>
            <a:ext cx="792162" cy="323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/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39527" y="3499247"/>
            <a:ext cx="2157963" cy="338554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dirty="0" smtClean="0"/>
              <a:t>3) Include it into DMU</a:t>
            </a:r>
            <a:endParaRPr lang="en-US" altLang="de-DE" sz="1600" dirty="0"/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5731149" y="765586"/>
            <a:ext cx="1688283" cy="338554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dirty="0" smtClean="0"/>
              <a:t>Chamber design</a:t>
            </a:r>
            <a:endParaRPr lang="en-US" altLang="de-DE" sz="1600" dirty="0"/>
          </a:p>
        </p:txBody>
      </p:sp>
      <p:cxnSp>
        <p:nvCxnSpPr>
          <p:cNvPr id="3" name="Gerade Verbindung mit Pfeil 2"/>
          <p:cNvCxnSpPr/>
          <p:nvPr/>
        </p:nvCxnSpPr>
        <p:spPr>
          <a:xfrm flipV="1">
            <a:off x="3563888" y="5517232"/>
            <a:ext cx="2160240" cy="7200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 rot="21440763">
            <a:off x="4032736" y="5662775"/>
            <a:ext cx="132279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1.860 mm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467465" y="3376717"/>
            <a:ext cx="960519" cy="338554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8 </a:t>
            </a:r>
            <a:r>
              <a:rPr lang="de-DE" sz="1600" dirty="0" err="1" smtClean="0"/>
              <a:t>inserts</a:t>
            </a:r>
            <a:endParaRPr lang="de-DE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005" y="1412776"/>
            <a:ext cx="2721931" cy="167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08100" y="1268760"/>
            <a:ext cx="2447676" cy="338554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dirty="0" smtClean="0"/>
              <a:t>Instrumentation scheme </a:t>
            </a:r>
          </a:p>
        </p:txBody>
      </p:sp>
      <p:sp>
        <p:nvSpPr>
          <p:cNvPr id="7" name="Ellipse 6"/>
          <p:cNvSpPr/>
          <p:nvPr/>
        </p:nvSpPr>
        <p:spPr>
          <a:xfrm>
            <a:off x="3563888" y="3715271"/>
            <a:ext cx="2016224" cy="188657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95191"/>
            <a:ext cx="778395" cy="1103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08520" y="6093296"/>
            <a:ext cx="9448612" cy="707886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000" dirty="0" smtClean="0"/>
              <a:t>new NUSTAR sub-collaboration requires more flexible focal-plane arrangement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000" dirty="0" smtClean="0"/>
              <a:t>moving and precise re-alignment under investigation</a:t>
            </a:r>
          </a:p>
        </p:txBody>
      </p:sp>
    </p:spTree>
    <p:extLst>
      <p:ext uri="{BB962C8B-B14F-4D97-AF65-F5344CB8AC3E}">
        <p14:creationId xmlns:p14="http://schemas.microsoft.com/office/powerpoint/2010/main" val="4261876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>
          <a:xfrm>
            <a:off x="360040" y="117128"/>
            <a:ext cx="8964488" cy="863600"/>
          </a:xfrm>
        </p:spPr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Diagnostics</a:t>
            </a:r>
            <a:endParaRPr lang="en-US" sz="2400" dirty="0" smtClean="0">
              <a:latin typeface="+mn-lt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24733"/>
            <a:ext cx="1728192" cy="167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0357" y="1412776"/>
            <a:ext cx="5613771" cy="288032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Full isotope identification (</a:t>
            </a:r>
            <a:r>
              <a:rPr lang="en-US" altLang="de-D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x, y, x', y', DE and TOF) </a:t>
            </a:r>
            <a:endParaRPr lang="en-US" altLang="de-DE" sz="18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Operation modes: fast- and slow-extracted beams  </a:t>
            </a: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Times New Roman" pitchFamily="18" charset="0"/>
                <a:cs typeface="Times New Roman" panose="02020603050405020304" pitchFamily="18" charset="0"/>
              </a:rPr>
              <a:t>Various detector systems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GEM-TPC (Finnish in-kind) 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SEM-GRID &amp; ladder system (Finnish in-kind) 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Silicon detectors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(Russian in-kind) 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detectors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(Russian in-kind) 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detectors (</a:t>
            </a:r>
            <a:r>
              <a:rPr lang="en-US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EoI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Finland)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Various test beam-times during summer 2014 at FRS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877576"/>
            <a:ext cx="2883174" cy="176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863" y="3761529"/>
            <a:ext cx="2988137" cy="276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941" y="1337594"/>
            <a:ext cx="2980563" cy="223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feld 25"/>
          <p:cNvSpPr txBox="1"/>
          <p:nvPr/>
        </p:nvSpPr>
        <p:spPr>
          <a:xfrm>
            <a:off x="1718025" y="4795411"/>
            <a:ext cx="1296189" cy="646331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GEM TPC </a:t>
            </a:r>
          </a:p>
          <a:p>
            <a:r>
              <a:rPr lang="en-US" sz="1800" dirty="0" smtClean="0"/>
              <a:t>prototype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4355976" y="4509120"/>
            <a:ext cx="1672253" cy="646331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Diamond strip </a:t>
            </a:r>
          </a:p>
          <a:p>
            <a:r>
              <a:rPr lang="en-US" sz="1800" dirty="0" smtClean="0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387734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9" r="5813"/>
          <a:stretch/>
        </p:blipFill>
        <p:spPr bwMode="auto">
          <a:xfrm>
            <a:off x="6768528" y="2127141"/>
            <a:ext cx="2556000" cy="468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>
          <a:xfrm>
            <a:off x="179512" y="44450"/>
            <a:ext cx="8964488" cy="863600"/>
          </a:xfrm>
        </p:spPr>
        <p:txBody>
          <a:bodyPr/>
          <a:lstStyle/>
          <a:p>
            <a:r>
              <a:rPr lang="en-GB" dirty="0" smtClean="0"/>
              <a:t>Beam Instrumentation</a:t>
            </a:r>
            <a:br>
              <a:rPr lang="en-GB" dirty="0" smtClean="0"/>
            </a:br>
            <a:r>
              <a:rPr lang="en-GB" sz="1800" dirty="0" smtClean="0"/>
              <a:t>(slits, degrader, secondary targets, ...)</a:t>
            </a:r>
            <a:r>
              <a:rPr lang="en-GB" dirty="0" smtClean="0"/>
              <a:t> </a:t>
            </a:r>
            <a:endParaRPr lang="en-US" sz="2400" dirty="0" smtClean="0">
              <a:latin typeface="+mn-lt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7615753" y="3639309"/>
            <a:ext cx="1247410" cy="830949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9512" y="1268760"/>
            <a:ext cx="5616624" cy="3096344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 Slit-systems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1" indent="-34290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18 slit pairs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</a:p>
          <a:p>
            <a:pPr marL="342900" lvl="1" indent="-34290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handling foreseen  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 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contract with KVI-CART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Kick-off done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01/2014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PDR done 08/2014, </a:t>
            </a:r>
          </a:p>
          <a:p>
            <a:pPr marL="742950" lvl="2" indent="-342900" eaLnBrk="1" hangingPunct="1">
              <a:spcAft>
                <a:spcPts val="100"/>
              </a:spcAft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Pre-design existing</a:t>
            </a:r>
          </a:p>
          <a:p>
            <a:pPr marL="742950" lvl="2" indent="-342900" eaLnBrk="1" hangingPunct="1">
              <a:spcAft>
                <a:spcPts val="100"/>
              </a:spcAft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simulation / cooling issues considered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Pre-Series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slit-system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Q3/2015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226067" y="3054534"/>
            <a:ext cx="1529586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Media </a:t>
            </a: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pannel</a:t>
            </a: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l" eaLnBrk="1" hangingPunct="1">
              <a:defRPr/>
            </a:pP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robot</a:t>
            </a: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operated</a:t>
            </a:r>
            <a:endParaRPr lang="de-DE" altLang="en-US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3663419" cy="215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7670"/>
            <a:ext cx="25336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289"/>
          <a:stretch/>
        </p:blipFill>
        <p:spPr bwMode="auto">
          <a:xfrm>
            <a:off x="35496" y="4440957"/>
            <a:ext cx="3420000" cy="2156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4536264" y="1313473"/>
            <a:ext cx="2844048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x-slit system: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block size: 200mm x 200 mm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y-slit system: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Block size: 400mm x 90 mm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Material: </a:t>
            </a:r>
            <a:r>
              <a:rPr lang="en-US" altLang="en-US" sz="1600" dirty="0" err="1" smtClean="0">
                <a:solidFill>
                  <a:srgbClr val="000000"/>
                </a:solidFill>
                <a:latin typeface="Arial" charset="0"/>
              </a:rPr>
              <a:t>Densimet</a:t>
            </a:r>
            <a:endParaRPr lang="en-US" alt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2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107505" y="82550"/>
            <a:ext cx="5424934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FAIR </a:t>
            </a:r>
            <a:r>
              <a:rPr lang="de-DE" dirty="0" err="1" smtClean="0"/>
              <a:t>Civil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endParaRPr lang="de-DE" dirty="0"/>
          </a:p>
        </p:txBody>
      </p:sp>
      <p:pic>
        <p:nvPicPr>
          <p:cNvPr id="4099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20263"/>
            <a:ext cx="3600000" cy="240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060" y="3621502"/>
            <a:ext cx="5546020" cy="3181028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 bwMode="auto">
          <a:xfrm rot="19790410">
            <a:off x="5837716" y="2639847"/>
            <a:ext cx="2053847" cy="524755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 rot="19642602">
            <a:off x="5887225" y="2700231"/>
            <a:ext cx="1945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>
                <a:solidFill>
                  <a:srgbClr val="FF0000"/>
                </a:solidFill>
              </a:rPr>
              <a:t>Super-FRS Area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 bwMode="auto">
          <a:xfrm rot="20030552">
            <a:off x="5253088" y="5574071"/>
            <a:ext cx="2028715" cy="591529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5" y="2080156"/>
            <a:ext cx="5330903" cy="378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816354" y="1393612"/>
            <a:ext cx="3611630" cy="52322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 smtClean="0"/>
              <a:t>E. Mahner, 2nd Joint Meeting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</a:p>
          <a:p>
            <a:pPr algn="l"/>
            <a:r>
              <a:rPr lang="de-DE" sz="1400" dirty="0" smtClean="0"/>
              <a:t>FAIR &amp; GSI </a:t>
            </a:r>
            <a:r>
              <a:rPr lang="de-DE" sz="1400" dirty="0" err="1" smtClean="0"/>
              <a:t>Scientic</a:t>
            </a:r>
            <a:r>
              <a:rPr lang="de-DE" sz="1400" dirty="0" smtClean="0"/>
              <a:t> Council, </a:t>
            </a:r>
            <a:r>
              <a:rPr lang="de-DE" sz="1400" dirty="0" err="1" smtClean="0"/>
              <a:t>Oct</a:t>
            </a:r>
            <a:r>
              <a:rPr lang="de-DE" sz="1400" dirty="0" smtClean="0"/>
              <a:t>. 23, 2014</a:t>
            </a:r>
          </a:p>
        </p:txBody>
      </p:sp>
      <p:sp>
        <p:nvSpPr>
          <p:cNvPr id="5" name="Ellipse 4"/>
          <p:cNvSpPr/>
          <p:nvPr/>
        </p:nvSpPr>
        <p:spPr>
          <a:xfrm>
            <a:off x="-108520" y="3933056"/>
            <a:ext cx="5040560" cy="988165"/>
          </a:xfrm>
          <a:prstGeom prst="ellipse">
            <a:avLst/>
          </a:prstGeom>
          <a:noFill/>
          <a:ln w="38100"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513838" y="3851756"/>
            <a:ext cx="4130170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 smtClean="0">
                <a:solidFill>
                  <a:srgbClr val="0070C0"/>
                </a:solidFill>
              </a:rPr>
              <a:t>Super-FRS </a:t>
            </a:r>
            <a:r>
              <a:rPr lang="de-DE" sz="1800" dirty="0" err="1" smtClean="0">
                <a:solidFill>
                  <a:srgbClr val="0070C0"/>
                </a:solidFill>
              </a:rPr>
              <a:t>and</a:t>
            </a:r>
            <a:r>
              <a:rPr lang="de-DE" sz="1800" dirty="0" smtClean="0">
                <a:solidFill>
                  <a:srgbClr val="0070C0"/>
                </a:solidFill>
              </a:rPr>
              <a:t> NUSTAR Experiments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5496" y="5838363"/>
            <a:ext cx="3018647" cy="830997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Q2/2018: </a:t>
            </a:r>
          </a:p>
          <a:p>
            <a:pPr algn="l"/>
            <a:r>
              <a:rPr lang="en-US" sz="1600" dirty="0" smtClean="0"/>
              <a:t>Super-FRS Buildings &amp; Tunnel </a:t>
            </a:r>
          </a:p>
          <a:p>
            <a:pPr algn="l"/>
            <a:r>
              <a:rPr lang="en-US" sz="1600" dirty="0" smtClean="0"/>
              <a:t>expected ‚ready for installation‘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987824" y="5517232"/>
            <a:ext cx="2156360" cy="830997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Q2/2021: </a:t>
            </a:r>
          </a:p>
          <a:p>
            <a:pPr algn="l"/>
            <a:r>
              <a:rPr lang="en-US" sz="1600" dirty="0" smtClean="0"/>
              <a:t>Super-FRS expected </a:t>
            </a:r>
          </a:p>
          <a:p>
            <a:pPr algn="l"/>
            <a:r>
              <a:rPr lang="en-US" sz="1600" dirty="0" smtClean="0"/>
              <a:t>‚ready for beam‘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971600" y="4293096"/>
            <a:ext cx="1650569" cy="15767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3779912" y="4347920"/>
            <a:ext cx="640449" cy="1169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88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021" y="2401945"/>
            <a:ext cx="9144000" cy="4483438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6373813" cy="962025"/>
          </a:xfrm>
        </p:spPr>
        <p:txBody>
          <a:bodyPr/>
          <a:lstStyle/>
          <a:p>
            <a:r>
              <a:rPr lang="en-US" dirty="0" smtClean="0"/>
              <a:t>Super-FRS Buildings (MSV)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38755" y="3647085"/>
            <a:ext cx="1944215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b="1" dirty="0" smtClean="0">
                <a:solidFill>
                  <a:srgbClr val="000000"/>
                </a:solidFill>
                <a:latin typeface="Times New Roman" pitchFamily="18" charset="0"/>
              </a:rPr>
              <a:t>Tunnel 103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(Separator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tunnel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supply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tunnel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580112" y="965627"/>
            <a:ext cx="3528392" cy="20313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006a, Service building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3 floors (~2000 m</a:t>
            </a:r>
            <a:r>
              <a:rPr lang="en-US" sz="1800" baseline="30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Technique (PS, controls, ... 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Experimental preparation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Control room, electronics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Gas supply, gas mixing station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Main tunnel access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722402" y="5469031"/>
            <a:ext cx="2386102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006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(High-Energy cave)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On top: Build. 17.2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(FAIR service building)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rot="420000" flipV="1">
            <a:off x="3717538" y="6334787"/>
            <a:ext cx="2930864" cy="37339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stealth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719437" y="6167479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dirty="0" smtClean="0">
                <a:solidFill>
                  <a:srgbClr val="000000"/>
                </a:solidFill>
              </a:rPr>
              <a:t>100 m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-1" y="1052513"/>
            <a:ext cx="5538587" cy="22252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Basic evaluation completed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Preliminary  planning completed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Approval planning completed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Execution planning under approval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Running: route planning (crane cable, pipes,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)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Formwork planning &amp; Tendering 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Establishing cable data bank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→ tender of cables </a:t>
            </a:r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7186118" y="2996952"/>
            <a:ext cx="1922386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FLF2 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Experimental Area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4804320" y="5253300"/>
            <a:ext cx="1838966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FHF1 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(End Focus HEB)</a:t>
            </a: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 flipV="1">
            <a:off x="6084168" y="4554133"/>
            <a:ext cx="288032" cy="823416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5740" y="3356992"/>
            <a:ext cx="3086100" cy="175432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018, Target building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5 floors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Target area, shielding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Technique (PS, controls, ... 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Hot Cell complex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err="1" smtClean="0">
                <a:solidFill>
                  <a:srgbClr val="000000"/>
                </a:solidFill>
                <a:latin typeface="Times New Roman" pitchFamily="18" charset="0"/>
              </a:rPr>
              <a:t>Focussing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system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V="1">
            <a:off x="7812360" y="4834320"/>
            <a:ext cx="1080120" cy="131521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feld 4"/>
          <p:cNvSpPr txBox="1"/>
          <p:nvPr/>
        </p:nvSpPr>
        <p:spPr>
          <a:xfrm rot="21190007">
            <a:off x="7831399" y="4988991"/>
            <a:ext cx="825932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0066FF"/>
                </a:solidFill>
              </a:rPr>
              <a:t>To</a:t>
            </a:r>
            <a:r>
              <a:rPr lang="de-DE" sz="1800" dirty="0" smtClean="0">
                <a:solidFill>
                  <a:srgbClr val="0066FF"/>
                </a:solidFill>
              </a:rPr>
              <a:t> CR</a:t>
            </a:r>
            <a:endParaRPr lang="de-DE" sz="1800" dirty="0">
              <a:solidFill>
                <a:srgbClr val="0066FF"/>
              </a:solidFill>
            </a:endParaRP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 flipV="1">
            <a:off x="7308304" y="4365103"/>
            <a:ext cx="360040" cy="1211361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Line 40"/>
          <p:cNvSpPr>
            <a:spLocks noChangeShapeType="1"/>
          </p:cNvSpPr>
          <p:nvPr/>
        </p:nvSpPr>
        <p:spPr bwMode="auto">
          <a:xfrm flipH="1">
            <a:off x="6732240" y="3320117"/>
            <a:ext cx="756084" cy="32696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4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3506" y="2772216"/>
            <a:ext cx="6608734" cy="3240360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6373813" cy="962025"/>
          </a:xfrm>
        </p:spPr>
        <p:txBody>
          <a:bodyPr/>
          <a:lstStyle/>
          <a:p>
            <a:r>
              <a:rPr lang="en-US" dirty="0" smtClean="0"/>
              <a:t>Target Building (Build. 018)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99793" y="3338989"/>
            <a:ext cx="79208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DB 2 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0" y="1093093"/>
            <a:ext cx="5436096" cy="22252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S</a:t>
            </a:r>
            <a:r>
              <a:rPr lang="en-US" sz="1800" dirty="0" smtClean="0">
                <a:solidFill>
                  <a:srgbClr val="000000"/>
                </a:solidFill>
              </a:rPr>
              <a:t>hielding planning, including details </a:t>
            </a:r>
            <a:endParaRPr lang="en-US" sz="1800" dirty="0">
              <a:solidFill>
                <a:srgbClr val="000000"/>
              </a:solidFill>
            </a:endParaRPr>
          </a:p>
          <a:p>
            <a:pPr marL="1028700" lvl="1" eaLnBrk="1" hangingPunct="1">
              <a:lnSpc>
                <a:spcPct val="110000"/>
              </a:lnSpc>
              <a:buSzPct val="125000"/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</a:rPr>
              <a:t>input for radio-protection approval 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Decission</a:t>
            </a:r>
            <a:r>
              <a:rPr lang="en-US" sz="1800" dirty="0" smtClean="0">
                <a:solidFill>
                  <a:srgbClr val="000000"/>
                </a:solidFill>
              </a:rPr>
              <a:t>: FAIR will get one common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-plant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new connection to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-plant – DB 2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 connection DB2 – TFS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M</a:t>
            </a:r>
            <a:r>
              <a:rPr lang="en-US" sz="1800" dirty="0" smtClean="0">
                <a:solidFill>
                  <a:srgbClr val="000000"/>
                </a:solidFill>
              </a:rPr>
              <a:t>edia planning TFS and target maintenance area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Hot Cell planning 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85859" y="3410997"/>
            <a:ext cx="1821845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FAIR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Cryo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-Plant</a:t>
            </a: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 flipV="1">
            <a:off x="218433" y="3892958"/>
            <a:ext cx="108012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96" y="2492896"/>
            <a:ext cx="1944000" cy="122442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01209"/>
            <a:ext cx="1944000" cy="11935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520" y="1196752"/>
            <a:ext cx="1944000" cy="137635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480" y="3861048"/>
            <a:ext cx="1728000" cy="122249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20" y="1196754"/>
            <a:ext cx="2160000" cy="126849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936715"/>
            <a:ext cx="3312368" cy="1909249"/>
          </a:xfrm>
          <a:prstGeom prst="rect">
            <a:avLst/>
          </a:prstGeom>
        </p:spPr>
      </p:pic>
      <p:sp>
        <p:nvSpPr>
          <p:cNvPr id="26" name="Ellipse 25"/>
          <p:cNvSpPr/>
          <p:nvPr/>
        </p:nvSpPr>
        <p:spPr>
          <a:xfrm>
            <a:off x="2186671" y="3556493"/>
            <a:ext cx="432048" cy="396482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8" name="Ellipse 27"/>
          <p:cNvSpPr/>
          <p:nvPr/>
        </p:nvSpPr>
        <p:spPr>
          <a:xfrm rot="19884182">
            <a:off x="373104" y="4892526"/>
            <a:ext cx="1850899" cy="55780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361488" y="5593303"/>
            <a:ext cx="1194288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Target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Focussing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System </a:t>
            </a:r>
          </a:p>
        </p:txBody>
      </p:sp>
      <p:cxnSp>
        <p:nvCxnSpPr>
          <p:cNvPr id="30" name="Gerade Verbindung mit Pfeil 29"/>
          <p:cNvCxnSpPr/>
          <p:nvPr/>
        </p:nvCxnSpPr>
        <p:spPr>
          <a:xfrm flipV="1">
            <a:off x="123505" y="5572602"/>
            <a:ext cx="501824" cy="32703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Textfeld 2048"/>
          <p:cNvSpPr txBox="1"/>
          <p:nvPr/>
        </p:nvSpPr>
        <p:spPr>
          <a:xfrm>
            <a:off x="123505" y="5940569"/>
            <a:ext cx="920103" cy="584775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SIS 18 / SIS100</a:t>
            </a:r>
          </a:p>
        </p:txBody>
      </p:sp>
    </p:spTree>
    <p:extLst>
      <p:ext uri="{BB962C8B-B14F-4D97-AF65-F5344CB8AC3E}">
        <p14:creationId xmlns:p14="http://schemas.microsoft.com/office/powerpoint/2010/main" val="38864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927100"/>
            <a:ext cx="7951787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hteck 48"/>
          <p:cNvSpPr/>
          <p:nvPr/>
        </p:nvSpPr>
        <p:spPr bwMode="auto">
          <a:xfrm>
            <a:off x="6546850" y="2657475"/>
            <a:ext cx="409575" cy="25939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de-DE" dirty="0" smtClean="0"/>
              <a:t>Super-FRS Tunnel Cross Section</a:t>
            </a:r>
          </a:p>
        </p:txBody>
      </p:sp>
      <p:sp>
        <p:nvSpPr>
          <p:cNvPr id="9221" name="Text Box 12"/>
          <p:cNvSpPr txBox="1">
            <a:spLocks noChangeArrowheads="1"/>
          </p:cNvSpPr>
          <p:nvPr/>
        </p:nvSpPr>
        <p:spPr bwMode="auto">
          <a:xfrm>
            <a:off x="971550" y="1377950"/>
            <a:ext cx="3529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1800" smtClean="0">
                <a:solidFill>
                  <a:srgbClr val="FFFFFF"/>
                </a:solidFill>
              </a:rPr>
              <a:t>Von Christina Will </a:t>
            </a: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69850" y="1314450"/>
            <a:ext cx="2936875" cy="10001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Tunnel height: 6.5 to 7.0 m</a:t>
            </a:r>
          </a:p>
          <a:p>
            <a:pPr eaLnBrk="1" hangingPunct="1">
              <a:spcBef>
                <a:spcPts val="3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(partly slewing cranes </a:t>
            </a:r>
          </a:p>
          <a:p>
            <a:pPr eaLnBrk="1" hangingPunct="1">
              <a:spcBef>
                <a:spcPts val="3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@ focal plane stations) 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6627813" y="1852613"/>
            <a:ext cx="2457450" cy="68421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300"/>
              </a:spcBef>
            </a:pPr>
            <a:r>
              <a:rPr lang="de-DE" altLang="de-DE" sz="1800" smtClean="0">
                <a:solidFill>
                  <a:srgbClr val="000000"/>
                </a:solidFill>
              </a:rPr>
              <a:t>Service Tunnel</a:t>
            </a:r>
          </a:p>
          <a:p>
            <a:pPr algn="ctr" eaLnBrk="1" hangingPunct="1">
              <a:spcBef>
                <a:spcPts val="300"/>
              </a:spcBef>
            </a:pPr>
            <a:r>
              <a:rPr lang="de-DE" altLang="de-DE" sz="1800" smtClean="0">
                <a:solidFill>
                  <a:srgbClr val="000000"/>
                </a:solidFill>
              </a:rPr>
              <a:t>W: 2.5 m, H: 4 (7) m</a:t>
            </a:r>
          </a:p>
        </p:txBody>
      </p:sp>
      <p:cxnSp>
        <p:nvCxnSpPr>
          <p:cNvPr id="9224" name="Gerade Verbindung mit Pfeil 2"/>
          <p:cNvCxnSpPr>
            <a:cxnSpLocks noChangeShapeType="1"/>
          </p:cNvCxnSpPr>
          <p:nvPr/>
        </p:nvCxnSpPr>
        <p:spPr bwMode="auto">
          <a:xfrm>
            <a:off x="5308600" y="4483100"/>
            <a:ext cx="1311275" cy="1270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5" name="Gerade Verbindung mit Pfeil 20"/>
          <p:cNvCxnSpPr>
            <a:cxnSpLocks noChangeShapeType="1"/>
          </p:cNvCxnSpPr>
          <p:nvPr/>
        </p:nvCxnSpPr>
        <p:spPr bwMode="auto">
          <a:xfrm>
            <a:off x="3359150" y="4416425"/>
            <a:ext cx="912813" cy="14288"/>
          </a:xfrm>
          <a:prstGeom prst="straightConnector1">
            <a:avLst/>
          </a:prstGeom>
          <a:noFill/>
          <a:ln w="50800" algn="ctr">
            <a:solidFill>
              <a:srgbClr val="3399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6" name="Ellipse 6"/>
          <p:cNvSpPr>
            <a:spLocks noChangeArrowheads="1"/>
          </p:cNvSpPr>
          <p:nvPr/>
        </p:nvSpPr>
        <p:spPr bwMode="auto">
          <a:xfrm>
            <a:off x="3422650" y="4849813"/>
            <a:ext cx="252413" cy="252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27" name="Ellipse 27"/>
          <p:cNvSpPr>
            <a:spLocks noChangeArrowheads="1"/>
          </p:cNvSpPr>
          <p:nvPr/>
        </p:nvSpPr>
        <p:spPr bwMode="auto">
          <a:xfrm>
            <a:off x="3721100" y="4938713"/>
            <a:ext cx="179388" cy="17938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28" name="Ellipse 28"/>
          <p:cNvSpPr>
            <a:spLocks noChangeArrowheads="1"/>
          </p:cNvSpPr>
          <p:nvPr/>
        </p:nvSpPr>
        <p:spPr bwMode="auto">
          <a:xfrm>
            <a:off x="3948113" y="4984750"/>
            <a:ext cx="107950" cy="10795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29" name="Ellipse 29"/>
          <p:cNvSpPr>
            <a:spLocks noChangeArrowheads="1"/>
          </p:cNvSpPr>
          <p:nvPr/>
        </p:nvSpPr>
        <p:spPr bwMode="auto">
          <a:xfrm>
            <a:off x="4095750" y="4989513"/>
            <a:ext cx="107950" cy="10795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0" name="Rechteck 7"/>
          <p:cNvSpPr>
            <a:spLocks noChangeArrowheads="1"/>
          </p:cNvSpPr>
          <p:nvPr/>
        </p:nvSpPr>
        <p:spPr bwMode="auto">
          <a:xfrm>
            <a:off x="3422650" y="5111750"/>
            <a:ext cx="781050" cy="138113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cxnSp>
        <p:nvCxnSpPr>
          <p:cNvPr id="9231" name="Gerade Verbindung 9"/>
          <p:cNvCxnSpPr>
            <a:cxnSpLocks noChangeShapeType="1"/>
          </p:cNvCxnSpPr>
          <p:nvPr/>
        </p:nvCxnSpPr>
        <p:spPr bwMode="auto">
          <a:xfrm>
            <a:off x="3422650" y="4818063"/>
            <a:ext cx="78105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2" name="Ellipse 31"/>
          <p:cNvSpPr>
            <a:spLocks noChangeArrowheads="1"/>
          </p:cNvSpPr>
          <p:nvPr/>
        </p:nvSpPr>
        <p:spPr bwMode="auto">
          <a:xfrm>
            <a:off x="3368675" y="4624388"/>
            <a:ext cx="109538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3" name="Ellipse 32"/>
          <p:cNvSpPr>
            <a:spLocks noChangeArrowheads="1"/>
          </p:cNvSpPr>
          <p:nvPr/>
        </p:nvSpPr>
        <p:spPr bwMode="auto">
          <a:xfrm>
            <a:off x="3368675" y="4470400"/>
            <a:ext cx="107950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4" name="Ellipse 33"/>
          <p:cNvSpPr>
            <a:spLocks noChangeArrowheads="1"/>
          </p:cNvSpPr>
          <p:nvPr/>
        </p:nvSpPr>
        <p:spPr bwMode="auto">
          <a:xfrm>
            <a:off x="3373438" y="4205288"/>
            <a:ext cx="107950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5" name="Ellipse 34"/>
          <p:cNvSpPr>
            <a:spLocks noChangeArrowheads="1"/>
          </p:cNvSpPr>
          <p:nvPr/>
        </p:nvSpPr>
        <p:spPr bwMode="auto">
          <a:xfrm>
            <a:off x="3373438" y="4037013"/>
            <a:ext cx="107950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6" name="Ellipse 35"/>
          <p:cNvSpPr>
            <a:spLocks noChangeArrowheads="1"/>
          </p:cNvSpPr>
          <p:nvPr/>
        </p:nvSpPr>
        <p:spPr bwMode="auto">
          <a:xfrm>
            <a:off x="3379788" y="3846513"/>
            <a:ext cx="107950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7" name="Ellipse 36"/>
          <p:cNvSpPr>
            <a:spLocks noChangeArrowheads="1"/>
          </p:cNvSpPr>
          <p:nvPr/>
        </p:nvSpPr>
        <p:spPr bwMode="auto">
          <a:xfrm>
            <a:off x="3373438" y="3254375"/>
            <a:ext cx="107950" cy="1079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9238" name="Rechteck 11"/>
          <p:cNvSpPr>
            <a:spLocks noChangeArrowheads="1"/>
          </p:cNvSpPr>
          <p:nvPr/>
        </p:nvSpPr>
        <p:spPr bwMode="auto">
          <a:xfrm>
            <a:off x="6956425" y="2657475"/>
            <a:ext cx="922338" cy="2592388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 sz="1800" smtClean="0">
              <a:solidFill>
                <a:srgbClr val="000000"/>
              </a:solidFill>
            </a:endParaRPr>
          </a:p>
        </p:txBody>
      </p:sp>
      <p:cxnSp>
        <p:nvCxnSpPr>
          <p:cNvPr id="9239" name="Gerade Verbindung 23"/>
          <p:cNvCxnSpPr>
            <a:cxnSpLocks noChangeShapeType="1"/>
          </p:cNvCxnSpPr>
          <p:nvPr/>
        </p:nvCxnSpPr>
        <p:spPr bwMode="auto">
          <a:xfrm>
            <a:off x="6956425" y="3694113"/>
            <a:ext cx="9223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0" name="Gerade Verbindung 40"/>
          <p:cNvCxnSpPr>
            <a:cxnSpLocks noChangeShapeType="1"/>
          </p:cNvCxnSpPr>
          <p:nvPr/>
        </p:nvCxnSpPr>
        <p:spPr bwMode="auto">
          <a:xfrm flipH="1" flipV="1">
            <a:off x="6561138" y="3395663"/>
            <a:ext cx="395287" cy="374650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Rechteck 43"/>
          <p:cNvSpPr/>
          <p:nvPr/>
        </p:nvSpPr>
        <p:spPr bwMode="auto">
          <a:xfrm>
            <a:off x="2955925" y="5251450"/>
            <a:ext cx="5332413" cy="40481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2955925" y="2657475"/>
            <a:ext cx="423863" cy="259238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43" name="Text Box 9"/>
          <p:cNvSpPr txBox="1">
            <a:spLocks noChangeArrowheads="1"/>
          </p:cNvSpPr>
          <p:nvPr/>
        </p:nvSpPr>
        <p:spPr bwMode="auto">
          <a:xfrm>
            <a:off x="5392738" y="4895850"/>
            <a:ext cx="1470025" cy="6842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Access side:</a:t>
            </a:r>
          </a:p>
          <a:p>
            <a:pPr eaLnBrk="1" hangingPunct="1">
              <a:spcBef>
                <a:spcPts val="3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 ~3 m</a:t>
            </a:r>
          </a:p>
        </p:txBody>
      </p:sp>
      <p:sp>
        <p:nvSpPr>
          <p:cNvPr id="51" name="Rechteck 50"/>
          <p:cNvSpPr/>
          <p:nvPr/>
        </p:nvSpPr>
        <p:spPr bwMode="auto">
          <a:xfrm>
            <a:off x="7891463" y="2663825"/>
            <a:ext cx="409575" cy="25939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45" name="Text Box 9"/>
          <p:cNvSpPr txBox="1">
            <a:spLocks noChangeArrowheads="1"/>
          </p:cNvSpPr>
          <p:nvPr/>
        </p:nvSpPr>
        <p:spPr bwMode="auto">
          <a:xfrm>
            <a:off x="7753350" y="4560888"/>
            <a:ext cx="1317625" cy="64611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800" smtClean="0">
                <a:solidFill>
                  <a:srgbClr val="000000"/>
                </a:solidFill>
              </a:rPr>
              <a:t>beam axis height</a:t>
            </a:r>
          </a:p>
        </p:txBody>
      </p:sp>
      <p:sp>
        <p:nvSpPr>
          <p:cNvPr id="9246" name="Text Box 9"/>
          <p:cNvSpPr txBox="1">
            <a:spLocks noChangeArrowheads="1"/>
          </p:cNvSpPr>
          <p:nvPr/>
        </p:nvSpPr>
        <p:spPr bwMode="auto">
          <a:xfrm>
            <a:off x="5129213" y="2695575"/>
            <a:ext cx="1835150" cy="64611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800" smtClean="0">
                <a:solidFill>
                  <a:srgbClr val="000000"/>
                </a:solidFill>
              </a:rPr>
              <a:t>Cable feed through</a:t>
            </a:r>
          </a:p>
        </p:txBody>
      </p:sp>
      <p:sp>
        <p:nvSpPr>
          <p:cNvPr id="9247" name="Text Box 9"/>
          <p:cNvSpPr txBox="1">
            <a:spLocks noChangeArrowheads="1"/>
          </p:cNvSpPr>
          <p:nvPr/>
        </p:nvSpPr>
        <p:spPr bwMode="auto">
          <a:xfrm>
            <a:off x="3073400" y="3394075"/>
            <a:ext cx="1362075" cy="368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1800" smtClean="0">
                <a:solidFill>
                  <a:srgbClr val="000000"/>
                </a:solidFill>
              </a:rPr>
              <a:t>Media side</a:t>
            </a:r>
          </a:p>
        </p:txBody>
      </p:sp>
      <p:sp>
        <p:nvSpPr>
          <p:cNvPr id="9248" name="Text Box 9"/>
          <p:cNvSpPr txBox="1">
            <a:spLocks noChangeArrowheads="1"/>
          </p:cNvSpPr>
          <p:nvPr/>
        </p:nvSpPr>
        <p:spPr bwMode="auto">
          <a:xfrm>
            <a:off x="2682875" y="5346700"/>
            <a:ext cx="1431925" cy="3683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800" smtClean="0">
                <a:solidFill>
                  <a:srgbClr val="000000"/>
                </a:solidFill>
              </a:rPr>
              <a:t>Cryo-Lines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5868144" y="4077096"/>
            <a:ext cx="216000" cy="216000"/>
            <a:chOff x="6318000" y="493200"/>
            <a:chExt cx="216000" cy="216000"/>
          </a:xfrm>
        </p:grpSpPr>
        <p:sp>
          <p:nvSpPr>
            <p:cNvPr id="2" name="Ellipse 1"/>
            <p:cNvSpPr/>
            <p:nvPr/>
          </p:nvSpPr>
          <p:spPr>
            <a:xfrm>
              <a:off x="6318000" y="493200"/>
              <a:ext cx="216000" cy="216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Ellipse 33"/>
            <p:cNvSpPr/>
            <p:nvPr/>
          </p:nvSpPr>
          <p:spPr>
            <a:xfrm>
              <a:off x="6406276" y="584664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5724520" y="3830851"/>
            <a:ext cx="503664" cy="24622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smtClean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412310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512" y="1"/>
            <a:ext cx="8964488" cy="980728"/>
          </a:xfrm>
          <a:noFill/>
        </p:spPr>
        <p:txBody>
          <a:bodyPr/>
          <a:lstStyle/>
          <a:p>
            <a:r>
              <a:rPr lang="en-US" dirty="0" smtClean="0"/>
              <a:t>Summary</a:t>
            </a:r>
            <a:endParaRPr lang="de-DE" dirty="0" smtClean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842963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287338" y="1557338"/>
            <a:ext cx="8567737" cy="4823990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/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FDR on dipole design next week, start of tender in Jan. 2015, pre-series unit expected for CERN testing in Q4/2016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Tender of SC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Multiplets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was interrupted; now running again, contract award expected for Q1/2015, (1</a:t>
            </a:r>
            <a:r>
              <a:rPr lang="en-GB" sz="2000" baseline="30000" dirty="0" smtClean="0">
                <a:solidFill>
                  <a:srgbClr val="000000"/>
                </a:solidFill>
                <a:latin typeface="Arial" charset="0"/>
              </a:rPr>
              <a:t>st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) pre-series unit expected for Q2/2017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Series test of dipole/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multiplet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units expected between Q4/2017 – Q1/2021 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Development of various other items (EB magnets, NC magnets, beam diagnostics and instrumentation) in progress </a:t>
            </a:r>
          </a:p>
          <a:p>
            <a:pPr marL="342900" indent="-342900">
              <a:spcBef>
                <a:spcPts val="120"/>
              </a:spcBef>
              <a:buClr>
                <a:srgbClr val="000000"/>
              </a:buClr>
              <a:buFontTx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charset="0"/>
              </a:rPr>
              <a:t>Civil Construction </a:t>
            </a:r>
          </a:p>
          <a:p>
            <a:pPr marL="800100" lvl="1" indent="-342900">
              <a:spcBef>
                <a:spcPts val="12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FAIR combined schedule (buildings, accelerators, experiments) proposed</a:t>
            </a:r>
          </a:p>
          <a:p>
            <a:pPr marL="800100" lvl="1" indent="-342900">
              <a:spcBef>
                <a:spcPts val="12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Super-FRS buildings ‘ready for installation’ expected in Q2/2018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>
              <a:spcBef>
                <a:spcPts val="12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in the moment concentrating on target building (shielding issues as well as media- and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cryo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-supply) </a:t>
            </a:r>
          </a:p>
        </p:txBody>
      </p:sp>
    </p:spTree>
    <p:extLst>
      <p:ext uri="{BB962C8B-B14F-4D97-AF65-F5344CB8AC3E}">
        <p14:creationId xmlns:p14="http://schemas.microsoft.com/office/powerpoint/2010/main" val="393038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/>
          <a:lstStyle/>
          <a:p>
            <a:r>
              <a:rPr lang="en-US" dirty="0" smtClean="0"/>
              <a:t>Outline  </a:t>
            </a:r>
            <a:endParaRPr lang="de-DE" dirty="0" smtClean="0"/>
          </a:p>
        </p:txBody>
      </p:sp>
      <p:sp>
        <p:nvSpPr>
          <p:cNvPr id="5123" name="Inhaltsplatzhalter 6"/>
          <p:cNvSpPr>
            <a:spLocks noGrp="1"/>
          </p:cNvSpPr>
          <p:nvPr>
            <p:ph idx="1"/>
          </p:nvPr>
        </p:nvSpPr>
        <p:spPr bwMode="auto">
          <a:xfrm>
            <a:off x="422565" y="1666709"/>
            <a:ext cx="8211834" cy="428257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Status SC Dipoles (including updated schedule)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Status </a:t>
            </a:r>
            <a:r>
              <a:rPr lang="en-US" b="1" dirty="0"/>
              <a:t>SC </a:t>
            </a:r>
            <a:r>
              <a:rPr lang="en-US" b="1" dirty="0" err="1" smtClean="0"/>
              <a:t>Multiplets</a:t>
            </a:r>
            <a:r>
              <a:rPr lang="en-US" b="1" dirty="0" smtClean="0"/>
              <a:t> </a:t>
            </a:r>
            <a:r>
              <a:rPr lang="en-US" b="1" dirty="0"/>
              <a:t>(including updated schedule)</a:t>
            </a:r>
            <a:endParaRPr lang="en-US" b="1" dirty="0" smtClean="0"/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Status on Energy </a:t>
            </a:r>
            <a:r>
              <a:rPr lang="en-US" b="1" dirty="0" err="1" smtClean="0"/>
              <a:t>Buncher</a:t>
            </a:r>
            <a:r>
              <a:rPr lang="en-US" b="1" dirty="0" smtClean="0"/>
              <a:t> Magnets 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Status on other components (examples)</a:t>
            </a:r>
          </a:p>
          <a:p>
            <a:pPr lvl="1">
              <a:lnSpc>
                <a:spcPct val="12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en-US" b="1" dirty="0" smtClean="0"/>
              <a:t>Radiation Resistant Magnets </a:t>
            </a:r>
          </a:p>
          <a:p>
            <a:pPr lvl="1">
              <a:lnSpc>
                <a:spcPct val="12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en-US" b="1" dirty="0" smtClean="0"/>
              <a:t>Focal-plane Chambers, Beam Diagnostics and  Instrumentation</a:t>
            </a:r>
            <a:endParaRPr lang="en-US" dirty="0" smtClean="0">
              <a:latin typeface="Arial" pitchFamily="34" charset="0"/>
            </a:endParaRP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Status on Civil Construction</a:t>
            </a:r>
            <a:endParaRPr lang="en-US" b="1" dirty="0"/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>
                <a:latin typeface="Arial" pitchFamily="34" charset="0"/>
              </a:rPr>
              <a:t>Summary  </a:t>
            </a:r>
            <a:endParaRPr lang="en-US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3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SC Dipole Magnets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7" y="1340768"/>
            <a:ext cx="3596867" cy="221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3779912" y="836712"/>
            <a:ext cx="5400600" cy="313932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Status: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agreement with CEA/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signed (11/2013):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Kick-off 1/2014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 Visit 04/2014 (CEA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GSI)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PDR July 3, 2014 (includes external advisor)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FDR Dec. 11,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(excluding branching dipoles)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Tender by FAIR starts 01/2015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(option on special dipoles)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Serie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unit ready for testing: Q4/2016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Series testing: Q4/2017 – Q4/2019 ( Q3-Q4/2020)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783" y="4485514"/>
            <a:ext cx="4747689" cy="2327862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7504" y="3645024"/>
            <a:ext cx="3384376" cy="3067506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units 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11°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dipole units 9.75°</a:t>
            </a:r>
          </a:p>
          <a:p>
            <a:pPr lvl="1" eaLnBrk="1" hangingPunct="1"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times modified cryostat</a:t>
            </a:r>
            <a:endParaRPr lang="en-US" alt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 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dominated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 iron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 coil, (</a:t>
            </a:r>
            <a:r>
              <a:rPr lang="en-US" altLang="de-DE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≈ 30 l)</a:t>
            </a:r>
            <a:endParaRPr lang="en-US" alt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perture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±190mm x ±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70mm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Weight: 50 to 60 ton</a:t>
            </a:r>
            <a:endParaRPr lang="en-US" alt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built and tested 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(FAIR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 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endParaRPr lang="en-US" alt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364088" y="443711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err="1" smtClean="0">
                <a:solidFill>
                  <a:srgbClr val="FF0000"/>
                </a:solidFill>
              </a:rPr>
              <a:t>Branching</a:t>
            </a:r>
            <a:r>
              <a:rPr lang="de-DE" sz="1800" b="1" dirty="0" smtClean="0">
                <a:solidFill>
                  <a:srgbClr val="FF0000"/>
                </a:solidFill>
              </a:rPr>
              <a:t> Point</a:t>
            </a:r>
            <a:endParaRPr lang="de-DE" sz="1800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703183" y="6156593"/>
            <a:ext cx="158889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cryostat</a:t>
            </a:r>
            <a:r>
              <a:rPr lang="de-DE" sz="1600" dirty="0" smtClean="0"/>
              <a:t> &amp; </a:t>
            </a:r>
            <a:r>
              <a:rPr lang="de-DE" sz="1600" dirty="0" err="1" smtClean="0"/>
              <a:t>yoke</a:t>
            </a:r>
            <a:endParaRPr lang="de-DE" sz="1600" dirty="0" smtClean="0"/>
          </a:p>
          <a:p>
            <a:r>
              <a:rPr lang="de-DE" sz="1600" dirty="0" err="1" smtClean="0"/>
              <a:t>modification</a:t>
            </a:r>
            <a:endParaRPr lang="de-DE" sz="1600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4788024" y="5445225"/>
            <a:ext cx="792088" cy="7113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5454326" y="6237312"/>
            <a:ext cx="127791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small</a:t>
            </a:r>
            <a:r>
              <a:rPr lang="de-DE" sz="1600" dirty="0" smtClean="0"/>
              <a:t> </a:t>
            </a:r>
            <a:r>
              <a:rPr lang="de-DE" sz="1600" dirty="0" err="1" smtClean="0"/>
              <a:t>yoke</a:t>
            </a:r>
            <a:endParaRPr lang="de-DE" sz="1600" dirty="0" smtClean="0"/>
          </a:p>
          <a:p>
            <a:r>
              <a:rPr lang="de-DE" sz="1600" dirty="0" err="1" smtClean="0"/>
              <a:t>modification</a:t>
            </a:r>
            <a:endParaRPr lang="de-DE" sz="1600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V="1">
            <a:off x="5760132" y="5517232"/>
            <a:ext cx="333151" cy="7920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4505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Collaboration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  <a:t> </a:t>
            </a:r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cs typeface="Arial"/>
              </a:rPr>
              <a:t>with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  <a:t> CEA/</a:t>
            </a:r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cs typeface="Arial"/>
              </a:rPr>
              <a:t>Saclay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  <a:t/>
            </a:r>
            <a:b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</a:b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  <a:t>Status on SC  </a:t>
            </a:r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cs typeface="Arial"/>
              </a:rPr>
              <a:t>Dipoles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cs typeface="Arial"/>
              </a:rPr>
              <a:t> </a:t>
            </a:r>
            <a:endParaRPr lang="de-DE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97222" y="1497796"/>
            <a:ext cx="4752528" cy="4183196"/>
          </a:xfrm>
          <a:prstGeom prst="rect">
            <a:avLst/>
          </a:prstGeom>
          <a:solidFill>
            <a:srgbClr val="CC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0005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Strategy: 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coordination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meetings 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FAIR,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GSI, CEA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next will be Dec. 12, 2015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tender for 1 lot (i.e. complete magnet)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units as option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‘pre-bidder information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meetings’ be done</a:t>
            </a:r>
            <a:endParaRPr lang="en-US" alt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qualifying phase starts Jan. 2015</a:t>
            </a:r>
          </a:p>
          <a:p>
            <a:pPr marL="400050" lvl="1" indent="-34290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 is under procurement separately (qualifying phase finished)  </a:t>
            </a:r>
            <a:endParaRPr lang="en-US" alt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chedule updated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624"/>
            <a:ext cx="946174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51520" y="1524412"/>
            <a:ext cx="3744416" cy="420884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"/>
              </a:spcAft>
              <a:buFont typeface="Arial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so far on the short dipole version</a:t>
            </a:r>
          </a:p>
          <a:p>
            <a:pPr eaLnBrk="1" hangingPunct="1">
              <a:spcAft>
                <a:spcPts val="100"/>
              </a:spcAft>
              <a:buFont typeface="Arial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includes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design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Design 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Analysis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(including </a:t>
            </a:r>
          </a:p>
          <a:p>
            <a:pPr marL="57150" indent="0" eaLnBrk="1" hangingPunct="1">
              <a:spcAft>
                <a:spcPts val="100"/>
              </a:spcAft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cool down, magnetic forces)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&amp; Quench Detection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</a:t>
            </a:r>
          </a:p>
          <a:p>
            <a:pPr marL="40005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 (cryogenics, PC, DMU, ...)</a:t>
            </a:r>
          </a:p>
        </p:txBody>
      </p:sp>
    </p:spTree>
    <p:extLst>
      <p:ext uri="{BB962C8B-B14F-4D97-AF65-F5344CB8AC3E}">
        <p14:creationId xmlns:p14="http://schemas.microsoft.com/office/powerpoint/2010/main" val="104097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39593"/>
            <a:ext cx="1987498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Collaboration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CEA/</a:t>
            </a:r>
            <a:r>
              <a:rPr lang="de-DE" dirty="0" err="1"/>
              <a:t>Saclay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Status </a:t>
            </a:r>
            <a:r>
              <a:rPr lang="de-DE" dirty="0" smtClean="0"/>
              <a:t>on SC </a:t>
            </a:r>
            <a:r>
              <a:rPr lang="de-DE" dirty="0" err="1" smtClean="0"/>
              <a:t>Dipoles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624"/>
            <a:ext cx="946174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7504" y="1268760"/>
            <a:ext cx="5688632" cy="337528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Point: IMP CAD model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adopted and finalized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</a:t>
            </a:r>
            <a:r>
              <a:rPr lang="en-US" alt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/mechanical design </a:t>
            </a:r>
          </a:p>
          <a:p>
            <a:pPr marL="800100" lvl="1" indent="-342900" eaLnBrk="1" hangingPunct="1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of the cryostat during ramp</a:t>
            </a:r>
          </a:p>
          <a:p>
            <a:pPr marL="800100" lvl="1" indent="-342900" eaLnBrk="1" hangingPunct="1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any more support collision between successive magnets</a:t>
            </a:r>
          </a:p>
          <a:p>
            <a:pPr marL="800100" lvl="1" indent="-342900" eaLnBrk="1" hangingPunct="1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-interface on both sides</a:t>
            </a:r>
          </a:p>
          <a:p>
            <a:pPr marL="800100" lvl="1" indent="-342900" eaLnBrk="1" hangingPunct="1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US" alt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-interface </a:t>
            </a:r>
            <a:r>
              <a:rPr lang="en-US" alt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multiplets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/dipoles</a:t>
            </a:r>
          </a:p>
          <a:p>
            <a:pPr marL="800100" lvl="1" indent="-342900" eaLnBrk="1" hangingPunct="1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request 20 bar 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Instrumentation, QP/QA</a:t>
            </a:r>
            <a:endParaRPr lang="en-US" alt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056" y="4839593"/>
            <a:ext cx="208800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274" y="4833336"/>
            <a:ext cx="1586998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437" y="1376952"/>
            <a:ext cx="2440035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8252561" y="1196752"/>
            <a:ext cx="639919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IMP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480" y="3095335"/>
            <a:ext cx="2232000" cy="191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8020380" y="3100898"/>
            <a:ext cx="728084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PDR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67944" y="4725144"/>
            <a:ext cx="1752403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err="1" smtClean="0"/>
              <a:t>towards</a:t>
            </a:r>
            <a:r>
              <a:rPr lang="de-DE" sz="2000" dirty="0" smtClean="0"/>
              <a:t> </a:t>
            </a:r>
            <a:r>
              <a:rPr lang="de-DE" sz="2000" dirty="0"/>
              <a:t> </a:t>
            </a:r>
            <a:r>
              <a:rPr lang="de-DE" sz="2000" dirty="0" smtClean="0"/>
              <a:t>FDR</a:t>
            </a:r>
          </a:p>
        </p:txBody>
      </p:sp>
    </p:spTree>
    <p:extLst>
      <p:ext uri="{BB962C8B-B14F-4D97-AF65-F5344CB8AC3E}">
        <p14:creationId xmlns:p14="http://schemas.microsoft.com/office/powerpoint/2010/main" val="364787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36298"/>
            <a:ext cx="9000000" cy="416896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2565" y="259790"/>
            <a:ext cx="5661603" cy="787557"/>
          </a:xfrm>
        </p:spPr>
        <p:txBody>
          <a:bodyPr>
            <a:normAutofit fontScale="90000"/>
          </a:bodyPr>
          <a:lstStyle/>
          <a:p>
            <a:r>
              <a:rPr lang="en-US" dirty="0"/>
              <a:t>Overall Manufacturing and Testing </a:t>
            </a:r>
            <a:r>
              <a:rPr lang="en-US" dirty="0" smtClean="0"/>
              <a:t>Schedule </a:t>
            </a:r>
            <a:r>
              <a:rPr lang="en-US" dirty="0"/>
              <a:t>for </a:t>
            </a:r>
            <a:r>
              <a:rPr lang="en-US" sz="2400" b="1" kern="1200" dirty="0" smtClean="0">
                <a:solidFill>
                  <a:srgbClr val="333333"/>
                </a:solidFill>
                <a:effectLst/>
              </a:rPr>
              <a:t>SC Dipole Units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624"/>
            <a:ext cx="946174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355976" y="1916832"/>
            <a:ext cx="4752528" cy="2298065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0005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steps: 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finalize of the 11° units</a:t>
            </a:r>
            <a:endParaRPr lang="en-US" alt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branching units (2015)</a:t>
            </a:r>
            <a:endParaRPr lang="en-US" alt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 (</a:t>
            </a:r>
            <a:r>
              <a:rPr lang="en-US" altLang="de-D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cryoline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mechanical), CERN review planed for </a:t>
            </a:r>
            <a:r>
              <a:rPr lang="en-US" altLang="de-DE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07/2015  (external </a:t>
            </a: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en-US" alt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loading (GSI) </a:t>
            </a:r>
          </a:p>
        </p:txBody>
      </p:sp>
    </p:spTree>
    <p:extLst>
      <p:ext uri="{BB962C8B-B14F-4D97-AF65-F5344CB8AC3E}">
        <p14:creationId xmlns:p14="http://schemas.microsoft.com/office/powerpoint/2010/main" val="1860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540568" y="1184166"/>
            <a:ext cx="5040560" cy="2172290"/>
            <a:chOff x="3716283" y="3816425"/>
            <a:chExt cx="6112301" cy="2996951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6283" y="3816425"/>
              <a:ext cx="6112301" cy="2996951"/>
            </a:xfrm>
            <a:prstGeom prst="rect">
              <a:avLst/>
            </a:prstGeom>
          </p:spPr>
        </p:pic>
        <p:cxnSp>
          <p:nvCxnSpPr>
            <p:cNvPr id="6" name="Gerade Verbindung 5"/>
            <p:cNvCxnSpPr/>
            <p:nvPr/>
          </p:nvCxnSpPr>
          <p:spPr bwMode="auto">
            <a:xfrm flipV="1">
              <a:off x="5220072" y="5661248"/>
              <a:ext cx="3600400" cy="108012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7" name="Textfeld 6"/>
            <p:cNvSpPr txBox="1"/>
            <p:nvPr/>
          </p:nvSpPr>
          <p:spPr>
            <a:xfrm rot="20570165">
              <a:off x="6877736" y="616908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smtClean="0"/>
                <a:t>7 m</a:t>
              </a:r>
              <a:endParaRPr lang="de-DE" sz="1800" dirty="0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 </a:t>
            </a:r>
            <a:r>
              <a:rPr lang="de-DE" dirty="0" err="1"/>
              <a:t>Multiplets</a:t>
            </a:r>
            <a:r>
              <a:rPr lang="de-DE" dirty="0"/>
              <a:t>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36512" y="5127451"/>
            <a:ext cx="4464496" cy="1685077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iron dominated, cold iron </a:t>
            </a:r>
            <a:r>
              <a:rPr kumimoji="1" lang="en-US" altLang="ja-JP" sz="1800" dirty="0" smtClean="0">
                <a:ea typeface="ＭＳ Ｐゴシック" charset="-128"/>
              </a:rPr>
              <a:t>(</a:t>
            </a:r>
            <a:r>
              <a:rPr kumimoji="1" lang="en-US" altLang="ja-JP" sz="1800" dirty="0">
                <a:ea typeface="ＭＳ Ｐゴシック" charset="-128"/>
              </a:rPr>
              <a:t>≈</a:t>
            </a:r>
            <a:r>
              <a:rPr kumimoji="1" lang="en-US" altLang="ja-JP" sz="1800" dirty="0" smtClean="0">
                <a:ea typeface="ＭＳ Ｐゴシック" charset="-128"/>
              </a:rPr>
              <a:t>40 </a:t>
            </a:r>
            <a:r>
              <a:rPr kumimoji="1" lang="en-US" altLang="ja-JP" sz="1800" dirty="0">
                <a:ea typeface="ＭＳ Ｐゴシック" charset="-128"/>
              </a:rPr>
              <a:t>tons)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common helium </a:t>
            </a:r>
            <a:r>
              <a:rPr kumimoji="1" lang="en-US" altLang="ja-JP" sz="1800" dirty="0" smtClean="0">
                <a:ea typeface="ＭＳ Ｐゴシック" charset="-128"/>
              </a:rPr>
              <a:t>bath, </a:t>
            </a:r>
            <a:r>
              <a:rPr kumimoji="1" lang="en-US" altLang="ja-JP" sz="1800" dirty="0" err="1" smtClean="0">
                <a:ea typeface="ＭＳ Ｐゴシック" charset="-128"/>
              </a:rPr>
              <a:t>LHe</a:t>
            </a:r>
            <a:r>
              <a:rPr kumimoji="1" lang="en-US" altLang="ja-JP" sz="1800" dirty="0" smtClean="0">
                <a:ea typeface="ＭＳ Ｐゴシック" charset="-128"/>
              </a:rPr>
              <a:t> ≈ 1.300 l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warm beam pipe (38 cm inner diameter)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per magnet 1 pair of current leads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max. current &lt;300A for all magnets</a:t>
            </a:r>
            <a:endParaRPr kumimoji="1" lang="en-US" altLang="ja-JP" sz="1800" dirty="0">
              <a:ea typeface="ＭＳ Ｐゴシック" charset="-128"/>
              <a:cs typeface="Arial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567667" y="908720"/>
            <a:ext cx="4536503" cy="590931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/>
              <a:t>Overall Status:</a:t>
            </a:r>
            <a:r>
              <a:rPr lang="en-US" sz="18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opened in Q3/2013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was running regularly including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round negotiation </a:t>
            </a:r>
            <a:r>
              <a:rPr lang="en-US" sz="1800" dirty="0"/>
              <a:t>(</a:t>
            </a:r>
            <a:r>
              <a:rPr lang="en-US" sz="1800" dirty="0" smtClean="0"/>
              <a:t>Q2/2014)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needed to be interrupted and re-</a:t>
            </a:r>
            <a:r>
              <a:rPr lang="en-US" sz="1800" dirty="0" err="1" smtClean="0"/>
              <a:t>initalized</a:t>
            </a:r>
            <a:r>
              <a:rPr lang="en-US" sz="1800" dirty="0" smtClean="0"/>
              <a:t> during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round negotiation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change of lot distribution required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establishing and assessment of revised tender documents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process supervision by a specialist solicitor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processing along a revised and  agreed time line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new documents are sent out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offers expected CW 3/15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bidder interest still very high (they are calling frequently)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contract signing expected Q1/2015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/>
              <a:t>F</a:t>
            </a:r>
            <a:r>
              <a:rPr lang="en-US" sz="1800" dirty="0" smtClean="0"/>
              <a:t>AT of first short </a:t>
            </a:r>
            <a:r>
              <a:rPr lang="en-US" sz="1800" dirty="0" err="1"/>
              <a:t>m</a:t>
            </a:r>
            <a:r>
              <a:rPr lang="en-US" sz="1800" dirty="0" err="1" smtClean="0"/>
              <a:t>ultiplet</a:t>
            </a:r>
            <a:r>
              <a:rPr lang="en-US" sz="1800" dirty="0" smtClean="0"/>
              <a:t> Q2/2017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/>
              <a:t>F</a:t>
            </a:r>
            <a:r>
              <a:rPr lang="en-US" sz="1800" dirty="0" smtClean="0"/>
              <a:t>AT of first long </a:t>
            </a:r>
            <a:r>
              <a:rPr lang="en-US" sz="1800" dirty="0" err="1" smtClean="0"/>
              <a:t>multiplet</a:t>
            </a:r>
            <a:r>
              <a:rPr lang="en-US" sz="1800" dirty="0" smtClean="0"/>
              <a:t> Q3/2017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Series testing: Q2/2018 – Q1/2021</a:t>
            </a:r>
            <a:endParaRPr lang="en-US" sz="1800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5496" y="3400107"/>
            <a:ext cx="4464496" cy="168507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smtClean="0">
                <a:solidFill>
                  <a:srgbClr val="0066FF"/>
                </a:solidFill>
                <a:ea typeface="ＭＳ Ｐゴシック" charset="-128"/>
              </a:rPr>
              <a:t>25 </a:t>
            </a:r>
            <a:r>
              <a:rPr kumimoji="1" lang="en-US" altLang="ja-JP" sz="1800" dirty="0">
                <a:solidFill>
                  <a:srgbClr val="0066FF"/>
                </a:solidFill>
                <a:ea typeface="ＭＳ Ｐゴシック" charset="-128"/>
              </a:rPr>
              <a:t>long </a:t>
            </a:r>
            <a:r>
              <a:rPr kumimoji="1" lang="en-US" altLang="ja-JP" sz="1800" dirty="0" err="1" smtClean="0">
                <a:solidFill>
                  <a:srgbClr val="0066FF"/>
                </a:solidFill>
                <a:ea typeface="ＭＳ Ｐゴシック" charset="-128"/>
              </a:rPr>
              <a:t>multiplets</a:t>
            </a:r>
            <a:r>
              <a:rPr kumimoji="1" lang="en-US" altLang="ja-JP" sz="1800" dirty="0" smtClean="0">
                <a:solidFill>
                  <a:srgbClr val="0066FF"/>
                </a:solidFill>
                <a:ea typeface="ＭＳ Ｐゴシック" charset="-128"/>
              </a:rPr>
              <a:t> (mainly MS) 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kumimoji="1" lang="en-US" altLang="ja-JP" sz="1800" dirty="0">
                <a:solidFill>
                  <a:srgbClr val="FF0000"/>
                </a:solidFill>
                <a:ea typeface="ＭＳ Ｐゴシック" charset="-128"/>
              </a:rPr>
              <a:t>8</a:t>
            </a: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short </a:t>
            </a:r>
            <a:r>
              <a:rPr kumimoji="1" lang="en-US" altLang="ja-JP" sz="1800" dirty="0" err="1" smtClean="0">
                <a:solidFill>
                  <a:srgbClr val="FF0000"/>
                </a:solidFill>
                <a:ea typeface="ＭＳ Ｐゴシック" charset="-128"/>
              </a:rPr>
              <a:t>multiplets</a:t>
            </a: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(PS)</a:t>
            </a:r>
            <a:endParaRPr kumimoji="1" lang="en-US" altLang="ja-JP" sz="1800" dirty="0">
              <a:solidFill>
                <a:srgbClr val="FF0000"/>
              </a:solidFill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err="1">
                <a:ea typeface="ＭＳ Ｐゴシック" charset="-128"/>
              </a:rPr>
              <a:t>Quadrupol</a:t>
            </a:r>
            <a:r>
              <a:rPr kumimoji="1" lang="en-US" altLang="ja-JP" sz="1800" dirty="0">
                <a:ea typeface="ＭＳ Ｐゴシック" charset="-128"/>
              </a:rPr>
              <a:t> triplet </a:t>
            </a:r>
            <a:r>
              <a:rPr kumimoji="1" lang="en-US" altLang="ja-JP" sz="1800" dirty="0" smtClean="0">
                <a:ea typeface="ＭＳ Ｐゴシック" charset="-128"/>
              </a:rPr>
              <a:t>/ QS configuration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up to 3 </a:t>
            </a:r>
            <a:r>
              <a:rPr kumimoji="1" lang="en-US" altLang="ja-JP" sz="1800" dirty="0" err="1">
                <a:ea typeface="ＭＳ Ｐゴシック" charset="-128"/>
              </a:rPr>
              <a:t>sextupoles</a:t>
            </a:r>
            <a:r>
              <a:rPr kumimoji="1" lang="en-US" altLang="ja-JP" sz="1800" dirty="0">
                <a:ea typeface="ＭＳ Ｐゴシック" charset="-128"/>
              </a:rPr>
              <a:t> and 1 </a:t>
            </a:r>
            <a:r>
              <a:rPr kumimoji="1" lang="en-US" altLang="ja-JP" sz="1800" dirty="0" err="1">
                <a:ea typeface="ＭＳ Ｐゴシック" charset="-128"/>
              </a:rPr>
              <a:t>steerer</a:t>
            </a:r>
            <a:r>
              <a:rPr kumimoji="1" lang="en-US" altLang="ja-JP" sz="1800" dirty="0">
                <a:ea typeface="ＭＳ Ｐゴシック" charset="-128"/>
              </a:rPr>
              <a:t> 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err="1">
                <a:ea typeface="ＭＳ Ｐゴシック" charset="-128"/>
              </a:rPr>
              <a:t>Octupole</a:t>
            </a:r>
            <a:r>
              <a:rPr kumimoji="1" lang="en-US" altLang="ja-JP" sz="1800" dirty="0">
                <a:ea typeface="ＭＳ Ｐゴシック" charset="-128"/>
              </a:rPr>
              <a:t> coils in short </a:t>
            </a:r>
            <a:r>
              <a:rPr kumimoji="1" lang="en-US" altLang="ja-JP" sz="1800" dirty="0" err="1">
                <a:ea typeface="ＭＳ Ｐゴシック" charset="-128"/>
              </a:rPr>
              <a:t>quadrupoles</a:t>
            </a:r>
            <a:endParaRPr kumimoji="1" lang="en-US" altLang="ja-JP" sz="18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280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2565" y="259790"/>
            <a:ext cx="4869515" cy="7875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Overall Manufacturing and Testing Schedule</a:t>
            </a:r>
            <a:r>
              <a:rPr lang="en-US" sz="2400" b="1" kern="1200" dirty="0" smtClean="0">
                <a:solidFill>
                  <a:srgbClr val="333333"/>
                </a:solidFill>
                <a:effectLst/>
              </a:rPr>
              <a:t> for </a:t>
            </a:r>
            <a:r>
              <a:rPr lang="en-US" dirty="0"/>
              <a:t>SC </a:t>
            </a:r>
            <a:r>
              <a:rPr lang="en-US" dirty="0" err="1"/>
              <a:t>Multiplet</a:t>
            </a:r>
            <a:r>
              <a:rPr lang="en-US" dirty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72816"/>
            <a:ext cx="9000000" cy="384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Summary Schedule </a:t>
            </a:r>
            <a:b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</a:br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for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 SC Magnet </a:t>
            </a:r>
            <a:r>
              <a:rPr lang="de-DE" sz="2400" b="1" kern="1200" dirty="0" err="1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Testing</a:t>
            </a:r>
            <a:r>
              <a:rPr lang="de-DE" sz="2400" b="1" kern="1200" dirty="0" smtClean="0">
                <a:solidFill>
                  <a:srgbClr val="333333"/>
                </a:solidFill>
                <a:effectLst/>
                <a:latin typeface="Arial"/>
                <a:ea typeface="+mj-ea"/>
                <a:cs typeface="Arial"/>
              </a:rPr>
              <a:t> at CERN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70034"/>
            <a:ext cx="9000000" cy="2171134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>
            <a:off x="7812360" y="2492896"/>
            <a:ext cx="720080" cy="1656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652120" y="1929026"/>
            <a:ext cx="2664296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 smtClean="0"/>
              <a:t>probably, if bidder 2 will be awarded </a:t>
            </a:r>
          </a:p>
        </p:txBody>
      </p:sp>
    </p:spTree>
    <p:extLst>
      <p:ext uri="{BB962C8B-B14F-4D97-AF65-F5344CB8AC3E}">
        <p14:creationId xmlns:p14="http://schemas.microsoft.com/office/powerpoint/2010/main" val="3958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1349</Words>
  <Application>Microsoft Office PowerPoint</Application>
  <PresentationFormat>Bildschirmpräsentation (4:3)</PresentationFormat>
  <Paragraphs>252</Paragraphs>
  <Slides>19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gsi-folienmaster</vt:lpstr>
      <vt:lpstr>Update on SuperFRS  Procurement and Construction</vt:lpstr>
      <vt:lpstr>Outline  </vt:lpstr>
      <vt:lpstr>SC Dipole Magnets </vt:lpstr>
      <vt:lpstr>Collaboration with CEA/Saclay Status on SC  Dipoles </vt:lpstr>
      <vt:lpstr>Collaboration with CEA/Saclay Status on SC Dipoles </vt:lpstr>
      <vt:lpstr>Overall Manufacturing and Testing Schedule for SC Dipole Units</vt:lpstr>
      <vt:lpstr>SC Multiplets </vt:lpstr>
      <vt:lpstr>Overall Manufacturing and Testing Schedule for SC Multiplet </vt:lpstr>
      <vt:lpstr>Summary Schedule  for SC Magnet Testing at CERN</vt:lpstr>
      <vt:lpstr>Magnets for Energy Buncher</vt:lpstr>
      <vt:lpstr>Radiation Resistant Magnets (at the Target Area of Super-FRS)</vt:lpstr>
      <vt:lpstr>Focal Plane Installation / FMF2   </vt:lpstr>
      <vt:lpstr>Beam Diagnostics</vt:lpstr>
      <vt:lpstr>Beam Instrumentation (slits, degrader, secondary targets, ...) </vt:lpstr>
      <vt:lpstr>PowerPoint-Präsentation</vt:lpstr>
      <vt:lpstr>Super-FRS Buildings (MSV)</vt:lpstr>
      <vt:lpstr>Target Building (Build. 018)</vt:lpstr>
      <vt:lpstr>Super-FRS Tunnel Cross Section</vt:lpstr>
      <vt:lpstr>Summary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H. Weick</dc:creator>
  <cp:lastModifiedBy>Winkler, Martin Dr.</cp:lastModifiedBy>
  <cp:revision>1441</cp:revision>
  <cp:lastPrinted>2014-12-03T13:55:38Z</cp:lastPrinted>
  <dcterms:created xsi:type="dcterms:W3CDTF">2008-01-13T10:55:23Z</dcterms:created>
  <dcterms:modified xsi:type="dcterms:W3CDTF">2014-12-05T09:20:24Z</dcterms:modified>
</cp:coreProperties>
</file>