
<file path=[Content_Types].xml><?xml version="1.0" encoding="utf-8"?>
<Types xmlns="http://schemas.openxmlformats.org/package/2006/content-types">
  <Default Extension="xml" ContentType="application/xml"/>
  <Default Extension="wdp" ContentType="image/vnd.ms-photo"/>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video/unknown"/>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86" r:id="rId2"/>
    <p:sldId id="301" r:id="rId3"/>
    <p:sldId id="257" r:id="rId4"/>
    <p:sldId id="270" r:id="rId5"/>
    <p:sldId id="302" r:id="rId6"/>
    <p:sldId id="298" r:id="rId7"/>
    <p:sldId id="259" r:id="rId8"/>
    <p:sldId id="271" r:id="rId9"/>
    <p:sldId id="309" r:id="rId10"/>
    <p:sldId id="305" r:id="rId11"/>
    <p:sldId id="303" r:id="rId12"/>
    <p:sldId id="306" r:id="rId13"/>
    <p:sldId id="260" r:id="rId14"/>
    <p:sldId id="287" r:id="rId15"/>
    <p:sldId id="291" r:id="rId16"/>
    <p:sldId id="292" r:id="rId17"/>
    <p:sldId id="293" r:id="rId18"/>
    <p:sldId id="310" r:id="rId19"/>
    <p:sldId id="275" r:id="rId20"/>
    <p:sldId id="276" r:id="rId21"/>
    <p:sldId id="277" r:id="rId22"/>
    <p:sldId id="289" r:id="rId23"/>
    <p:sldId id="308" r:id="rId24"/>
    <p:sldId id="307" r:id="rId25"/>
    <p:sldId id="278" r:id="rId26"/>
    <p:sldId id="283" r:id="rId27"/>
    <p:sldId id="264" r:id="rId28"/>
    <p:sldId id="280" r:id="rId29"/>
    <p:sldId id="297" r:id="rId30"/>
    <p:sldId id="296" r:id="rId31"/>
    <p:sldId id="29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E497D"/>
    <a:srgbClr val="003366"/>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6" autoAdjust="0"/>
    <p:restoredTop sz="91542" autoAdjust="0"/>
  </p:normalViewPr>
  <p:slideViewPr>
    <p:cSldViewPr snapToGrid="0" snapToObjects="1">
      <p:cViewPr>
        <p:scale>
          <a:sx n="116" d="100"/>
          <a:sy n="116" d="100"/>
        </p:scale>
        <p:origin x="-1000"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EC9264-B639-9E4F-A0FB-9B5A1050C08B}" type="datetimeFigureOut">
              <a:rPr lang="en-US" smtClean="0"/>
              <a:t>24/03/15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536A8-38F8-3745-BD58-E0E27510AA28}" type="slidenum">
              <a:rPr lang="en-US" smtClean="0"/>
              <a:t>‹#›</a:t>
            </a:fld>
            <a:endParaRPr lang="en-US"/>
          </a:p>
        </p:txBody>
      </p:sp>
    </p:spTree>
    <p:extLst>
      <p:ext uri="{BB962C8B-B14F-4D97-AF65-F5344CB8AC3E}">
        <p14:creationId xmlns:p14="http://schemas.microsoft.com/office/powerpoint/2010/main" val="18535857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Bxv</a:t>
            </a:r>
            <a:r>
              <a:rPr lang="en-US" dirty="0" smtClean="0"/>
              <a:t> is </a:t>
            </a:r>
            <a:r>
              <a:rPr lang="en-US" dirty="0" err="1" smtClean="0"/>
              <a:t>vectoriel</a:t>
            </a:r>
            <a:r>
              <a:rPr lang="en-US" dirty="0" smtClean="0"/>
              <a:t> product: cannot accelerate a</a:t>
            </a:r>
            <a:r>
              <a:rPr lang="en-US" baseline="0" dirty="0" smtClean="0"/>
              <a:t> coaxial beam. Transverse dynamic: magnets, magnetic field ; Longitudinal dynamic: RF cavities, electric field</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2</a:t>
            </a:fld>
            <a:endParaRPr lang="en-US"/>
          </a:p>
        </p:txBody>
      </p:sp>
    </p:spTree>
    <p:extLst>
      <p:ext uri="{BB962C8B-B14F-4D97-AF65-F5344CB8AC3E}">
        <p14:creationId xmlns:p14="http://schemas.microsoft.com/office/powerpoint/2010/main" val="567362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FEA is complex:</a:t>
            </a:r>
          </a:p>
          <a:p>
            <a:r>
              <a:rPr lang="en-US" baseline="0" dirty="0" smtClean="0"/>
              <a:t>Coil </a:t>
            </a:r>
            <a:r>
              <a:rPr lang="en-US" baseline="0" dirty="0" err="1" smtClean="0"/>
              <a:t>modelling</a:t>
            </a:r>
            <a:r>
              <a:rPr lang="en-US" baseline="0" dirty="0" smtClean="0"/>
              <a:t> suffers from large uncertainties (E-modulus, </a:t>
            </a:r>
            <a:r>
              <a:rPr lang="en-US" baseline="0" dirty="0" err="1" smtClean="0"/>
              <a:t>thermocontraction</a:t>
            </a:r>
            <a:r>
              <a:rPr lang="en-US" baseline="0" dirty="0" smtClean="0"/>
              <a:t> not well know and anisotropic; final coil geometry varying during production)</a:t>
            </a:r>
          </a:p>
          <a:p>
            <a:r>
              <a:rPr lang="en-US" baseline="0" dirty="0" smtClean="0"/>
              <a:t>Magnet assembly is carried out in several steps (collaring, yoking); each requiring high load press which have to be modeled too. External shell needs to be stretched by means of the press but also by the weld.</a:t>
            </a:r>
          </a:p>
          <a:p>
            <a:r>
              <a:rPr lang="en-US" baseline="0" dirty="0" smtClean="0"/>
              <a:t>Effects of thermo-contraction is then computed, followed by computation of electromagnetic forces and effect on the mechanical structure is investigated.</a:t>
            </a:r>
          </a:p>
          <a:p>
            <a:r>
              <a:rPr lang="en-US" baseline="0" dirty="0" smtClean="0"/>
              <a:t>Specific material selection is required to resist cryogenic operation, and exhibit non magnetic </a:t>
            </a:r>
            <a:r>
              <a:rPr lang="en-US" baseline="0" dirty="0" err="1" smtClean="0"/>
              <a:t>behaviour</a:t>
            </a:r>
            <a:r>
              <a:rPr lang="en-US" baseline="0" dirty="0" smtClean="0"/>
              <a:t> (i.e. austenitic steel may precipitate in high susceptibility </a:t>
            </a:r>
            <a:r>
              <a:rPr lang="en-US" baseline="0" dirty="0" err="1" smtClean="0"/>
              <a:t>martensite</a:t>
            </a:r>
            <a:r>
              <a:rPr lang="en-US" baseline="0" dirty="0" smtClean="0"/>
              <a:t> when cycled at cryogenic temperatures) . In many cases radiation resistance will also be a major aspect.</a:t>
            </a:r>
          </a:p>
          <a:p>
            <a:endParaRPr lang="en-US" baseline="0" dirty="0" smtClean="0"/>
          </a:p>
        </p:txBody>
      </p:sp>
      <p:sp>
        <p:nvSpPr>
          <p:cNvPr id="4" name="Slide Number Placeholder 3"/>
          <p:cNvSpPr>
            <a:spLocks noGrp="1"/>
          </p:cNvSpPr>
          <p:nvPr>
            <p:ph type="sldNum" sz="quarter" idx="10"/>
          </p:nvPr>
        </p:nvSpPr>
        <p:spPr/>
        <p:txBody>
          <a:bodyPr/>
          <a:lstStyle/>
          <a:p>
            <a:fld id="{6E5536A8-38F8-3745-BD58-E0E27510AA28}" type="slidenum">
              <a:rPr lang="en-US" smtClean="0"/>
              <a:t>16</a:t>
            </a:fld>
            <a:endParaRPr lang="en-US"/>
          </a:p>
        </p:txBody>
      </p:sp>
    </p:spTree>
    <p:extLst>
      <p:ext uri="{BB962C8B-B14F-4D97-AF65-F5344CB8AC3E}">
        <p14:creationId xmlns:p14="http://schemas.microsoft.com/office/powerpoint/2010/main" val="12468204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a:t>
            </a:r>
            <a:r>
              <a:rPr lang="en-US" baseline="0" dirty="0" smtClean="0"/>
              <a:t> of the a</a:t>
            </a:r>
            <a:r>
              <a:rPr lang="en-US" dirty="0" smtClean="0"/>
              <a:t>ssembly</a:t>
            </a:r>
            <a:r>
              <a:rPr lang="en-US" baseline="0" dirty="0" smtClean="0"/>
              <a:t> at room temperature,</a:t>
            </a:r>
            <a:r>
              <a:rPr lang="en-US" dirty="0" smtClean="0"/>
              <a:t> elastic limits are rapidly reached. Strength</a:t>
            </a:r>
            <a:r>
              <a:rPr lang="en-US" baseline="0" dirty="0" smtClean="0"/>
              <a:t> of material gets better </a:t>
            </a:r>
            <a:r>
              <a:rPr lang="en-US" dirty="0" smtClean="0"/>
              <a:t>at cryogenic</a:t>
            </a:r>
            <a:r>
              <a:rPr lang="en-US" baseline="0" dirty="0" smtClean="0"/>
              <a:t> temperature.</a:t>
            </a:r>
          </a:p>
          <a:p>
            <a:r>
              <a:rPr lang="en-US" baseline="0" dirty="0" smtClean="0"/>
              <a:t>The FEA will allow to tweak the assembly parameters and optimized the components such that it shall be possible to remain within </a:t>
            </a:r>
            <a:r>
              <a:rPr lang="en-US" baseline="0" dirty="0" err="1" smtClean="0"/>
              <a:t>elestic</a:t>
            </a:r>
            <a:r>
              <a:rPr lang="en-US" baseline="0" dirty="0" smtClean="0"/>
              <a:t> limits, </a:t>
            </a:r>
            <a:r>
              <a:rPr lang="en-US" baseline="0" dirty="0" err="1" smtClean="0"/>
              <a:t>repsect</a:t>
            </a:r>
            <a:r>
              <a:rPr lang="en-US" baseline="0" dirty="0" smtClean="0"/>
              <a:t> the </a:t>
            </a:r>
            <a:r>
              <a:rPr lang="en-US" baseline="0" dirty="0" err="1" smtClean="0"/>
              <a:t>mximum</a:t>
            </a:r>
            <a:r>
              <a:rPr lang="en-US" baseline="0" dirty="0" smtClean="0"/>
              <a:t> stress and strain on the superconductor and still guarantee that the coil remain under compression up to ultimate powering (here at 12 Tesla)</a:t>
            </a:r>
          </a:p>
          <a:p>
            <a:r>
              <a:rPr lang="en-US" baseline="0" dirty="0" smtClean="0"/>
              <a:t>One shall note that the coil inner layer has a smaller azimuthal length and more hard wedges than the outer layer of the coil, with a larger azimuthal length and more turns of soft conductor. The coil modulus is not homogeneous. It is difficult to design the mechanical components such that the coil can be uniformly loaded. In the present case the pole (not depicted here) is design with a slot such that the pole tip bends and relieve some of the excessive stress form the coil inner layer.</a:t>
            </a:r>
          </a:p>
          <a:p>
            <a:r>
              <a:rPr lang="en-US" baseline="0" dirty="0" smtClean="0"/>
              <a:t>Also, EM-forces are much too high for the collars. It is necessary to transfer the EM-forces from the coils to the outer shell through the laminations. As the laminations, made of soft steel, have a much lower </a:t>
            </a:r>
            <a:r>
              <a:rPr lang="en-US" baseline="0" dirty="0" err="1" smtClean="0"/>
              <a:t>thermocontraction</a:t>
            </a:r>
            <a:r>
              <a:rPr lang="en-US" baseline="0" dirty="0" smtClean="0"/>
              <a:t> factor than the coil and the austenitic steel, it is necessary to design to introduce a bending strain in the yoke, a high tension in the shell, as well as an interference between the yoke and both the shell and the collars, such that at cold the contact between collars and laminations is guaranteed to transfer the forces to the shell. </a:t>
            </a:r>
          </a:p>
        </p:txBody>
      </p:sp>
      <p:sp>
        <p:nvSpPr>
          <p:cNvPr id="4" name="Slide Number Placeholder 3"/>
          <p:cNvSpPr>
            <a:spLocks noGrp="1"/>
          </p:cNvSpPr>
          <p:nvPr>
            <p:ph type="sldNum" sz="quarter" idx="10"/>
          </p:nvPr>
        </p:nvSpPr>
        <p:spPr/>
        <p:txBody>
          <a:bodyPr/>
          <a:lstStyle/>
          <a:p>
            <a:fld id="{6E5536A8-38F8-3745-BD58-E0E27510AA28}" type="slidenum">
              <a:rPr lang="en-US" smtClean="0"/>
              <a:t>17</a:t>
            </a:fld>
            <a:endParaRPr lang="en-US"/>
          </a:p>
        </p:txBody>
      </p:sp>
    </p:spTree>
    <p:extLst>
      <p:ext uri="{BB962C8B-B14F-4D97-AF65-F5344CB8AC3E}">
        <p14:creationId xmlns:p14="http://schemas.microsoft.com/office/powerpoint/2010/main" val="2875862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term “shrink </a:t>
            </a:r>
            <a:r>
              <a:rPr lang="en-US" baseline="0" dirty="0" err="1" smtClean="0"/>
              <a:t>fitting”is</a:t>
            </a:r>
            <a:r>
              <a:rPr lang="en-US" baseline="0" dirty="0" smtClean="0"/>
              <a:t> here abusive: we’ll use it to illustrate that the functionality of the collars is to built-up coil compression. “Shrink fitting” is incorrect in the sense that the collars are not designed to interfere radially with the coil, as would a traditional shrink fit  in mechanics.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20</a:t>
            </a:fld>
            <a:endParaRPr lang="en-US"/>
          </a:p>
        </p:txBody>
      </p:sp>
    </p:spTree>
    <p:extLst>
      <p:ext uri="{BB962C8B-B14F-4D97-AF65-F5344CB8AC3E}">
        <p14:creationId xmlns:p14="http://schemas.microsoft.com/office/powerpoint/2010/main" val="24955777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Building</a:t>
            </a:r>
            <a:r>
              <a:rPr lang="en-US" baseline="0" dirty="0" smtClean="0"/>
              <a:t> up coil pre-stress by loading azimuthal the left/right branches of the coil by displacement of the pole wedge is very similar to the “roman arch”: The top keystone loads the </a:t>
            </a:r>
            <a:r>
              <a:rPr lang="en-US" dirty="0" smtClean="0"/>
              <a:t>arches.</a:t>
            </a:r>
          </a:p>
          <a:p>
            <a:r>
              <a:rPr lang="en-US" dirty="0" smtClean="0"/>
              <a:t>If the azimuthal length and the young modulus of the coil is well known,</a:t>
            </a:r>
            <a:r>
              <a:rPr lang="en-US" baseline="0" dirty="0" smtClean="0"/>
              <a:t> adapting the size of the pole (by shimming) allows to tune the coil pre-</a:t>
            </a:r>
          </a:p>
        </p:txBody>
      </p:sp>
      <p:sp>
        <p:nvSpPr>
          <p:cNvPr id="4" name="Slide Number Placeholder 3"/>
          <p:cNvSpPr>
            <a:spLocks noGrp="1"/>
          </p:cNvSpPr>
          <p:nvPr>
            <p:ph type="sldNum" sz="quarter" idx="10"/>
          </p:nvPr>
        </p:nvSpPr>
        <p:spPr/>
        <p:txBody>
          <a:bodyPr/>
          <a:lstStyle/>
          <a:p>
            <a:fld id="{6E5536A8-38F8-3745-BD58-E0E27510AA28}" type="slidenum">
              <a:rPr lang="en-US" smtClean="0"/>
              <a:t>21</a:t>
            </a:fld>
            <a:endParaRPr lang="en-US"/>
          </a:p>
        </p:txBody>
      </p:sp>
    </p:spTree>
    <p:extLst>
      <p:ext uri="{BB962C8B-B14F-4D97-AF65-F5344CB8AC3E}">
        <p14:creationId xmlns:p14="http://schemas.microsoft.com/office/powerpoint/2010/main" val="4186506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depicts in detail the locking mechanism by means of keys in between alternating long collars. Keys are locked in position by the </a:t>
            </a:r>
            <a:r>
              <a:rPr lang="en-US" baseline="0" dirty="0" err="1" smtClean="0"/>
              <a:t>springback</a:t>
            </a:r>
            <a:r>
              <a:rPr lang="en-US" baseline="0" dirty="0" smtClean="0"/>
              <a:t> of the coil after collaring.</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22</a:t>
            </a:fld>
            <a:endParaRPr lang="en-US"/>
          </a:p>
        </p:txBody>
      </p:sp>
    </p:spTree>
    <p:extLst>
      <p:ext uri="{BB962C8B-B14F-4D97-AF65-F5344CB8AC3E}">
        <p14:creationId xmlns:p14="http://schemas.microsoft.com/office/powerpoint/2010/main" val="1652125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Note: each family of main magnets (bending dipoles MB, focusing </a:t>
            </a:r>
            <a:r>
              <a:rPr lang="en-US" sz="1200" dirty="0" err="1" smtClean="0"/>
              <a:t>quadrupoles</a:t>
            </a:r>
            <a:r>
              <a:rPr lang="en-US" sz="1200" dirty="0" smtClean="0"/>
              <a:t> QF, defocusing </a:t>
            </a:r>
            <a:r>
              <a:rPr lang="en-US" sz="1200" dirty="0" err="1" smtClean="0"/>
              <a:t>quadrupoles</a:t>
            </a:r>
            <a:r>
              <a:rPr lang="en-US" sz="1200" dirty="0" smtClean="0"/>
              <a:t> QD, chromaticity </a:t>
            </a:r>
            <a:r>
              <a:rPr lang="en-US" sz="1200" dirty="0" err="1" smtClean="0"/>
              <a:t>sextupoles</a:t>
            </a:r>
            <a:r>
              <a:rPr lang="en-US" sz="1200" dirty="0" smtClean="0"/>
              <a:t>)</a:t>
            </a:r>
            <a:r>
              <a:rPr lang="en-US" sz="1200" baseline="0" dirty="0" smtClean="0"/>
              <a:t> to avoid current sharing variations.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3</a:t>
            </a:fld>
            <a:endParaRPr lang="en-US"/>
          </a:p>
        </p:txBody>
      </p:sp>
    </p:spTree>
    <p:extLst>
      <p:ext uri="{BB962C8B-B14F-4D97-AF65-F5344CB8AC3E}">
        <p14:creationId xmlns:p14="http://schemas.microsoft.com/office/powerpoint/2010/main" val="4145805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 magnetic field quality is achieved by the precision</a:t>
            </a:r>
            <a:r>
              <a:rPr lang="en-US" sz="1200" baseline="0" dirty="0" smtClean="0"/>
              <a:t> assembly (stacking) of the laminations of magnetic yoke. These laminations (thickness</a:t>
            </a:r>
            <a:r>
              <a:rPr lang="en-US" sz="1200" dirty="0" smtClean="0"/>
              <a:t> 1…1.5 mm) are produced by </a:t>
            </a:r>
            <a:r>
              <a:rPr lang="en-US" sz="1200" dirty="0" err="1" smtClean="0"/>
              <a:t>fineblanking</a:t>
            </a:r>
            <a:r>
              <a:rPr lang="en-US" sz="1200" dirty="0" smtClean="0"/>
              <a:t> of low carbon steel “blue steamed” (a oxide layer on each face of the steel sheet</a:t>
            </a:r>
            <a:r>
              <a:rPr lang="en-US" sz="1200" baseline="0" dirty="0" smtClean="0"/>
              <a:t> provides the electric insulation </a:t>
            </a:r>
            <a:r>
              <a:rPr lang="en-US" sz="1200" baseline="0" dirty="0" err="1" smtClean="0"/>
              <a:t>againts</a:t>
            </a:r>
            <a:r>
              <a:rPr lang="en-US" sz="1200" baseline="0" dirty="0" smtClean="0"/>
              <a:t> eddy currents). Yokes are generally welded in halves</a:t>
            </a:r>
            <a:r>
              <a:rPr lang="en-US" sz="1200" dirty="0" smtClean="0"/>
              <a:t> (dipoles) or in quadrants (</a:t>
            </a:r>
            <a:r>
              <a:rPr lang="en-US" sz="1200" dirty="0" err="1" smtClean="0"/>
              <a:t>quadrupoles</a:t>
            </a:r>
            <a:r>
              <a:rPr lang="en-US" sz="1200" dirty="0" smtClean="0"/>
              <a:t>), and later </a:t>
            </a:r>
            <a:r>
              <a:rPr lang="en-US" sz="1200" dirty="0" err="1" smtClean="0"/>
              <a:t>asssembled</a:t>
            </a:r>
            <a:r>
              <a:rPr lang="en-US" sz="1200" dirty="0" smtClean="0"/>
              <a:t> around the</a:t>
            </a:r>
            <a:r>
              <a:rPr lang="en-US" sz="1200" baseline="0" dirty="0" smtClean="0"/>
              <a:t> set of coils </a:t>
            </a:r>
            <a:r>
              <a:rPr lang="en-US" sz="1200" dirty="0" smtClean="0"/>
              <a:t>with appropriate shimming.</a:t>
            </a:r>
            <a:r>
              <a:rPr lang="en-US" sz="1200" baseline="0" dirty="0" smtClean="0"/>
              <a:t> The assembly is then all-welded under pres.</a:t>
            </a:r>
            <a:r>
              <a:rPr lang="en-US" sz="1200" dirty="0" smtClean="0"/>
              <a:t/>
            </a:r>
            <a:br>
              <a:rPr lang="en-US" sz="1200" dirty="0" smtClean="0"/>
            </a:br>
            <a:r>
              <a:rPr lang="en-US" sz="1200" dirty="0" smtClean="0"/>
              <a:t>Nota: accelerators make use of other types of magnets for fast deflections,</a:t>
            </a:r>
            <a:r>
              <a:rPr lang="en-US" sz="1200" baseline="0" dirty="0" smtClean="0"/>
              <a:t> these</a:t>
            </a:r>
            <a:r>
              <a:rPr lang="en-US" sz="1200" dirty="0" smtClean="0"/>
              <a:t> kickers are</a:t>
            </a:r>
            <a:r>
              <a:rPr lang="en-US" sz="1200" baseline="0" dirty="0" smtClean="0"/>
              <a:t> based on completely different designs.</a:t>
            </a:r>
            <a:r>
              <a:rPr lang="en-US" sz="1200" dirty="0" smtClean="0"/>
              <a:t>(ferrite </a:t>
            </a:r>
            <a:r>
              <a:rPr lang="en-US" sz="1200" dirty="0" err="1" smtClean="0"/>
              <a:t>yokes,coil</a:t>
            </a:r>
            <a:r>
              <a:rPr lang="en-US" sz="1200" dirty="0" smtClean="0"/>
              <a:t> excitation by capacitive discharge for</a:t>
            </a:r>
            <a:r>
              <a:rPr lang="en-US" sz="1200" baseline="0" dirty="0" smtClean="0"/>
              <a:t> rise time of about</a:t>
            </a:r>
            <a:r>
              <a:rPr lang="en-US" sz="1200" dirty="0" smtClean="0"/>
              <a:t> 0.001 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Nota: Exist also the </a:t>
            </a:r>
            <a:r>
              <a:rPr lang="en-US" sz="1200" dirty="0" err="1" smtClean="0"/>
              <a:t>superferric</a:t>
            </a:r>
            <a:r>
              <a:rPr lang="en-US" sz="1200" baseline="0" dirty="0" smtClean="0"/>
              <a:t> magnets (often with room temperature yoke and SC coils</a:t>
            </a:r>
            <a:r>
              <a:rPr lang="en-US" sz="1200" dirty="0" smtClean="0"/>
              <a:t>), these magnets operate in</a:t>
            </a:r>
            <a:r>
              <a:rPr lang="en-US" sz="1200" baseline="0" dirty="0" smtClean="0"/>
              <a:t> the saturation domain of their yoke </a:t>
            </a:r>
            <a:r>
              <a:rPr lang="en-US" sz="1200" dirty="0" smtClean="0"/>
              <a:t>(field ~2T) but their field quality is still given by the shape of the iron poles.</a:t>
            </a:r>
          </a:p>
        </p:txBody>
      </p:sp>
      <p:sp>
        <p:nvSpPr>
          <p:cNvPr id="4" name="Slide Number Placeholder 3"/>
          <p:cNvSpPr>
            <a:spLocks noGrp="1"/>
          </p:cNvSpPr>
          <p:nvPr>
            <p:ph type="sldNum" sz="quarter" idx="10"/>
          </p:nvPr>
        </p:nvSpPr>
        <p:spPr/>
        <p:txBody>
          <a:bodyPr/>
          <a:lstStyle/>
          <a:p>
            <a:fld id="{6E5536A8-38F8-3745-BD58-E0E27510AA28}" type="slidenum">
              <a:rPr lang="en-US" smtClean="0"/>
              <a:t>4</a:t>
            </a:fld>
            <a:endParaRPr lang="en-US"/>
          </a:p>
        </p:txBody>
      </p:sp>
    </p:spTree>
    <p:extLst>
      <p:ext uri="{BB962C8B-B14F-4D97-AF65-F5344CB8AC3E}">
        <p14:creationId xmlns:p14="http://schemas.microsoft.com/office/powerpoint/2010/main" val="3544646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yoke does not show any pole piece,</a:t>
            </a:r>
            <a:r>
              <a:rPr lang="en-US" baseline="0" dirty="0" smtClean="0"/>
              <a:t> its geometry has still to be optimized to reduce harmonics, but its geometry is mainly driven by other functionalities (supporting the coil, routing </a:t>
            </a:r>
            <a:r>
              <a:rPr lang="en-US" baseline="0" dirty="0" err="1" smtClean="0"/>
              <a:t>busbars</a:t>
            </a:r>
            <a:r>
              <a:rPr lang="en-US" baseline="0" dirty="0" smtClean="0"/>
              <a:t>, placing heat exchanger). Here a dipole cross-section from FERMIAL </a:t>
            </a:r>
            <a:r>
              <a:rPr lang="en-US" baseline="0" dirty="0" err="1" smtClean="0"/>
              <a:t>Tevatron</a:t>
            </a:r>
            <a:r>
              <a:rPr lang="en-US" baseline="0" dirty="0" smtClean="0"/>
              <a:t> , so called “energy saver” when designed in 1979 . </a:t>
            </a:r>
            <a:r>
              <a:rPr lang="en-US" baseline="0" dirty="0" err="1" smtClean="0"/>
              <a:t>Tevatron</a:t>
            </a:r>
            <a:r>
              <a:rPr lang="en-US" baseline="0" dirty="0" smtClean="0"/>
              <a:t> started operation in 1983 and ended in 2011</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7</a:t>
            </a:fld>
            <a:endParaRPr lang="en-US"/>
          </a:p>
        </p:txBody>
      </p:sp>
    </p:spTree>
    <p:extLst>
      <p:ext uri="{BB962C8B-B14F-4D97-AF65-F5344CB8AC3E}">
        <p14:creationId xmlns:p14="http://schemas.microsoft.com/office/powerpoint/2010/main" val="2541836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magnetic circuit is somehow a relatively small</a:t>
            </a:r>
            <a:r>
              <a:rPr lang="en-US" baseline="0" dirty="0" smtClean="0"/>
              <a:t> part of the final cold mass-cryostat assembly.</a:t>
            </a:r>
          </a:p>
          <a:p>
            <a:r>
              <a:rPr lang="en-US" baseline="0" dirty="0" smtClean="0"/>
              <a:t>One shall note the symmetry of the geometry in this design. This is to keep the uniformity of the field (</a:t>
            </a:r>
            <a:r>
              <a:rPr lang="en-US" baseline="0" dirty="0" err="1" smtClean="0"/>
              <a:t>busbar</a:t>
            </a:r>
            <a:r>
              <a:rPr lang="en-US" baseline="0" dirty="0" smtClean="0"/>
              <a:t> routing, heat exchange: all slots </a:t>
            </a:r>
            <a:r>
              <a:rPr lang="en-US" baseline="0" dirty="0" err="1" smtClean="0"/>
              <a:t>insid</a:t>
            </a:r>
            <a:r>
              <a:rPr lang="en-US" baseline="0" dirty="0" smtClean="0"/>
              <a:t> </a:t>
            </a:r>
            <a:r>
              <a:rPr lang="en-US" baseline="0" dirty="0" err="1" smtClean="0"/>
              <a:t>ethe</a:t>
            </a:r>
            <a:r>
              <a:rPr lang="en-US" baseline="0" dirty="0" smtClean="0"/>
              <a:t> yoke is symmetrically duplicated, even if it carries no functionality).</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8</a:t>
            </a:fld>
            <a:endParaRPr lang="en-US"/>
          </a:p>
        </p:txBody>
      </p:sp>
    </p:spTree>
    <p:extLst>
      <p:ext uri="{BB962C8B-B14F-4D97-AF65-F5344CB8AC3E}">
        <p14:creationId xmlns:p14="http://schemas.microsoft.com/office/powerpoint/2010/main" val="4216645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Large magnets for HEP often require coils made from multi-wire cable in order to carry more current (the cable of the 11T dipole is made of 40 x 0.7 mm diameter round wires, with a current carrying </a:t>
            </a:r>
            <a:r>
              <a:rPr lang="en-US" baseline="0" dirty="0" err="1" smtClean="0"/>
              <a:t>capicity</a:t>
            </a:r>
            <a:r>
              <a:rPr lang="en-US" baseline="0" dirty="0" smtClean="0"/>
              <a:t> of x A at 12T and 1.9K). The </a:t>
            </a:r>
            <a:r>
              <a:rPr lang="en-US" baseline="0" dirty="0" err="1" smtClean="0"/>
              <a:t>rutherford</a:t>
            </a:r>
            <a:r>
              <a:rPr lang="en-US" baseline="0" dirty="0" smtClean="0"/>
              <a:t> cable is a braiding pattern minimizing the parasitic effects of permanent currents circulating in the loops created by the contact between each wires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development of a new conductor as in the case of the 11T dipole takes years to improve sufficiently the metallurgy of the strand (filament size, number of filaments, critical current, </a:t>
            </a:r>
            <a:r>
              <a:rPr lang="en-US" baseline="0" dirty="0" err="1" smtClean="0"/>
              <a:t>Cu:SC</a:t>
            </a:r>
            <a:r>
              <a:rPr lang="en-US" baseline="0" dirty="0" smtClean="0"/>
              <a:t> ratio, workability for mass production, …), as well as the development of the conductor itself (diameter of the </a:t>
            </a:r>
            <a:r>
              <a:rPr lang="en-US" baseline="0" dirty="0" err="1" smtClean="0"/>
              <a:t>starnd</a:t>
            </a:r>
            <a:r>
              <a:rPr lang="en-US" baseline="0" dirty="0" smtClean="0"/>
              <a:t>, number of strands, cable width, mid-thickness, key-stone angle, compaction with inherent filaments degradation, mechanical stability during winding).</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Designing smaller SC magnets can in certain cases be much faster: having the possibility to wind coils directly from a single wire allows to use </a:t>
            </a:r>
            <a:r>
              <a:rPr lang="en-US" baseline="0" dirty="0" err="1" smtClean="0"/>
              <a:t>Nb</a:t>
            </a:r>
            <a:r>
              <a:rPr lang="en-US" baseline="0" dirty="0" smtClean="0"/>
              <a:t>-Ti conductors (and even Low grade Nb3Sn) that are standard production from manufacturers. These wires are affordable and readily available. </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12</a:t>
            </a:fld>
            <a:endParaRPr lang="en-US"/>
          </a:p>
        </p:txBody>
      </p:sp>
    </p:spTree>
    <p:extLst>
      <p:ext uri="{BB962C8B-B14F-4D97-AF65-F5344CB8AC3E}">
        <p14:creationId xmlns:p14="http://schemas.microsoft.com/office/powerpoint/2010/main" val="1869051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groups of iterations</a:t>
            </a:r>
            <a:r>
              <a:rPr lang="en-US" baseline="0" dirty="0" smtClean="0"/>
              <a:t> are required</a:t>
            </a:r>
            <a:r>
              <a:rPr lang="en-US" dirty="0" smtClean="0"/>
              <a:t>:</a:t>
            </a:r>
            <a:r>
              <a:rPr lang="en-US" baseline="0" dirty="0" smtClean="0"/>
              <a:t> starting with the development of the  SC strand and of the conductor, the definition of the current and number of turns in the coil.</a:t>
            </a:r>
          </a:p>
          <a:p>
            <a:r>
              <a:rPr lang="en-US" baseline="0" dirty="0" smtClean="0"/>
              <a:t>The design of the coil cross-section starts with optimizing the number of turns and number of blocks inside the coil (the yoke is not designed at this stage, only its effect on the main field enhancement). Objectives: minimizing harmonics, allowing sufficient margins, reaching the required strength (field)</a:t>
            </a:r>
          </a:p>
          <a:p>
            <a:r>
              <a:rPr lang="en-US" baseline="0" dirty="0" smtClean="0"/>
              <a:t>Next step once coil is optimized: design of a realistic magnetic yoke and optimization of the yoke to minimize field harmonics in the bore.</a:t>
            </a:r>
          </a:p>
          <a:p>
            <a:r>
              <a:rPr lang="en-US" baseline="0" dirty="0" smtClean="0"/>
              <a:t>Other aspects during 2D design: persistent current effects, coupling currents, … -&gt; sharing information with beam optics to ensure that field errors are manageable by the corrector magnets in the machine</a:t>
            </a:r>
          </a:p>
          <a:p>
            <a:endParaRPr lang="en-US" baseline="0" dirty="0" smtClean="0"/>
          </a:p>
          <a:p>
            <a:r>
              <a:rPr lang="en-US" baseline="0" dirty="0" smtClean="0"/>
              <a:t>Nota: The insulation around the conductor is also a domain requiring extensive development. The definition of the insulation thickness around the cable plays a major role and needs to be defined in the early phase of the coil design, higher field can be reached if the insulation is minimum. This thickness must also be accurately respected for coil geometry requirements.</a:t>
            </a:r>
          </a:p>
          <a:p>
            <a:r>
              <a:rPr lang="en-US" baseline="0" dirty="0" smtClean="0"/>
              <a:t>Material selection is also challenging: for the </a:t>
            </a:r>
            <a:r>
              <a:rPr lang="en-US" baseline="0" dirty="0" err="1" smtClean="0"/>
              <a:t>Nb</a:t>
            </a:r>
            <a:r>
              <a:rPr lang="en-US" baseline="0" dirty="0" smtClean="0"/>
              <a:t>-Ti alloy, relatively easy to insulate, a specific insulation based on polyimide wrapping, with B-stage adhesive tapes was developed to ensure that the insulation layers will remain very porous to superfluid helium. In the case of Nb3Sn technology, coils are epoxy impregnated with much less cooling capabilities, however the Nb3Sn conductor has a much larger temperature margin. The challenge for the insulation of Nb3Sn cable is to resist to the reaction heat cycle at 650 Celsius and still operate correctly later at 2K. </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13</a:t>
            </a:fld>
            <a:endParaRPr lang="en-US"/>
          </a:p>
        </p:txBody>
      </p:sp>
    </p:spTree>
    <p:extLst>
      <p:ext uri="{BB962C8B-B14F-4D97-AF65-F5344CB8AC3E}">
        <p14:creationId xmlns:p14="http://schemas.microsoft.com/office/powerpoint/2010/main" val="2650801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this stage,</a:t>
            </a:r>
            <a:r>
              <a:rPr lang="en-US" baseline="0" dirty="0" smtClean="0"/>
              <a:t> the magnetic design has sufficiently progressed. The mechanical design of the components can start.</a:t>
            </a:r>
            <a:endParaRPr lang="en-US" dirty="0"/>
          </a:p>
        </p:txBody>
      </p:sp>
      <p:sp>
        <p:nvSpPr>
          <p:cNvPr id="4" name="Slide Number Placeholder 3"/>
          <p:cNvSpPr>
            <a:spLocks noGrp="1"/>
          </p:cNvSpPr>
          <p:nvPr>
            <p:ph type="sldNum" sz="quarter" idx="10"/>
          </p:nvPr>
        </p:nvSpPr>
        <p:spPr/>
        <p:txBody>
          <a:bodyPr/>
          <a:lstStyle/>
          <a:p>
            <a:fld id="{6E5536A8-38F8-3745-BD58-E0E27510AA28}" type="slidenum">
              <a:rPr lang="en-US" smtClean="0"/>
              <a:t>14</a:t>
            </a:fld>
            <a:endParaRPr lang="en-US"/>
          </a:p>
        </p:txBody>
      </p:sp>
    </p:spTree>
    <p:extLst>
      <p:ext uri="{BB962C8B-B14F-4D97-AF65-F5344CB8AC3E}">
        <p14:creationId xmlns:p14="http://schemas.microsoft.com/office/powerpoint/2010/main" val="230078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the mechanical phase, the main focus is to manage the pre-stress of the coil which</a:t>
            </a:r>
            <a:r>
              <a:rPr lang="en-US" baseline="0" dirty="0" smtClean="0"/>
              <a:t> will impact training. (see hereafter the reasons)</a:t>
            </a:r>
          </a:p>
          <a:p>
            <a:r>
              <a:rPr lang="en-US" baseline="0" dirty="0" smtClean="0"/>
              <a:t>The coil pre-stress must be maintained at all stage of powering, thus at cold, although assembly of the components is carried out at room temperature.</a:t>
            </a:r>
          </a:p>
          <a:p>
            <a:r>
              <a:rPr lang="en-US" baseline="0" dirty="0" smtClean="0"/>
              <a:t>The components are designed such to match the thermo-contraction of the coils, and feature areas where material will bend or elongate in order to “store” stress to compensate for differential </a:t>
            </a:r>
            <a:r>
              <a:rPr lang="en-US" baseline="0" dirty="0" err="1" smtClean="0"/>
              <a:t>thermocontraction</a:t>
            </a:r>
            <a:r>
              <a:rPr lang="en-US" baseline="0" dirty="0" smtClean="0"/>
              <a:t>.</a:t>
            </a:r>
          </a:p>
        </p:txBody>
      </p:sp>
      <p:sp>
        <p:nvSpPr>
          <p:cNvPr id="4" name="Slide Number Placeholder 3"/>
          <p:cNvSpPr>
            <a:spLocks noGrp="1"/>
          </p:cNvSpPr>
          <p:nvPr>
            <p:ph type="sldNum" sz="quarter" idx="10"/>
          </p:nvPr>
        </p:nvSpPr>
        <p:spPr/>
        <p:txBody>
          <a:bodyPr/>
          <a:lstStyle/>
          <a:p>
            <a:fld id="{6E5536A8-38F8-3745-BD58-E0E27510AA28}" type="slidenum">
              <a:rPr lang="en-US" smtClean="0"/>
              <a:t>15</a:t>
            </a:fld>
            <a:endParaRPr lang="en-US"/>
          </a:p>
        </p:txBody>
      </p:sp>
    </p:spTree>
    <p:extLst>
      <p:ext uri="{BB962C8B-B14F-4D97-AF65-F5344CB8AC3E}">
        <p14:creationId xmlns:p14="http://schemas.microsoft.com/office/powerpoint/2010/main" val="230078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x-none"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x-none"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x-none"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x-none"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x-none"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x-none"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x-none"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x-none"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x-none"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6.png"/><Relationship Id="rId3"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1" Type="http://schemas.openxmlformats.org/officeDocument/2006/relationships/slideLayout" Target="../slideLayouts/slideLayout3.xml"/><Relationship Id="rId2"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microsoft.com/office/2007/relationships/media" Target="../media/media2.gif"/><Relationship Id="rId4" Type="http://schemas.openxmlformats.org/officeDocument/2006/relationships/video" Target="../media/media2.gif"/><Relationship Id="rId5" Type="http://schemas.openxmlformats.org/officeDocument/2006/relationships/slideLayout" Target="../slideLayouts/slideLayout3.xml"/><Relationship Id="rId6" Type="http://schemas.openxmlformats.org/officeDocument/2006/relationships/notesSlide" Target="../notesSlides/notesSlide7.xml"/><Relationship Id="rId7" Type="http://schemas.openxmlformats.org/officeDocument/2006/relationships/image" Target="../media/image33.png"/><Relationship Id="rId8" Type="http://schemas.openxmlformats.org/officeDocument/2006/relationships/image" Target="../media/image34.png"/><Relationship Id="rId9" Type="http://schemas.openxmlformats.org/officeDocument/2006/relationships/image" Target="../media/image35.png"/><Relationship Id="rId1" Type="http://schemas.microsoft.com/office/2007/relationships/media" Target="../media/media1.gif"/><Relationship Id="rId2" Type="http://schemas.openxmlformats.org/officeDocument/2006/relationships/video" Target="../media/media1.gif"/></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package" Target="../embeddings/Microsoft_Word_Document1.docx"/><Relationship Id="rId5" Type="http://schemas.openxmlformats.org/officeDocument/2006/relationships/image" Target="../media/image42.emf"/><Relationship Id="rId6" Type="http://schemas.openxmlformats.org/officeDocument/2006/relationships/image" Target="../media/image43.jpeg"/><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1" Type="http://schemas.openxmlformats.org/officeDocument/2006/relationships/image" Target="../media/image52.png"/><Relationship Id="rId12" Type="http://schemas.openxmlformats.org/officeDocument/2006/relationships/image" Target="../media/image53.png"/><Relationship Id="rId13" Type="http://schemas.openxmlformats.org/officeDocument/2006/relationships/image" Target="../media/image54.png"/><Relationship Id="rId14" Type="http://schemas.openxmlformats.org/officeDocument/2006/relationships/image" Target="../media/image55.png"/><Relationship Id="rId15" Type="http://schemas.openxmlformats.org/officeDocument/2006/relationships/image" Target="../media/image56.png"/><Relationship Id="rId16" Type="http://schemas.openxmlformats.org/officeDocument/2006/relationships/image" Target="../media/image57.png"/><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7" Type="http://schemas.openxmlformats.org/officeDocument/2006/relationships/image" Target="../media/image48.png"/><Relationship Id="rId8" Type="http://schemas.openxmlformats.org/officeDocument/2006/relationships/image" Target="../media/image49.png"/><Relationship Id="rId9" Type="http://schemas.openxmlformats.org/officeDocument/2006/relationships/image" Target="../media/image50.png"/><Relationship Id="rId10" Type="http://schemas.openxmlformats.org/officeDocument/2006/relationships/image" Target="../media/image5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8.jpe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8" Type="http://schemas.openxmlformats.org/officeDocument/2006/relationships/image" Target="../media/image64.png"/><Relationship Id="rId1" Type="http://schemas.openxmlformats.org/officeDocument/2006/relationships/slideLayout" Target="../slideLayouts/slideLayout3.xml"/><Relationship Id="rId2" Type="http://schemas.openxmlformats.org/officeDocument/2006/relationships/image" Target="../media/image5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7" Type="http://schemas.openxmlformats.org/officeDocument/2006/relationships/image" Target="../media/image72.png"/><Relationship Id="rId8" Type="http://schemas.openxmlformats.org/officeDocument/2006/relationships/image" Target="../media/image73.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jpeg"/><Relationship Id="rId5" Type="http://schemas.openxmlformats.org/officeDocument/2006/relationships/image" Target="../media/image76.png"/><Relationship Id="rId6" Type="http://schemas.openxmlformats.org/officeDocument/2006/relationships/image" Target="../media/image77.png"/><Relationship Id="rId7" Type="http://schemas.openxmlformats.org/officeDocument/2006/relationships/image" Target="../media/image72.png"/><Relationship Id="rId8" Type="http://schemas.openxmlformats.org/officeDocument/2006/relationships/image" Target="../media/image78.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png"/><Relationship Id="rId6" Type="http://schemas.openxmlformats.org/officeDocument/2006/relationships/image" Target="../media/image83.png"/><Relationship Id="rId7" Type="http://schemas.microsoft.com/office/2007/relationships/hdphoto" Target="../media/hdphoto2.wdp"/><Relationship Id="rId8" Type="http://schemas.openxmlformats.org/officeDocument/2006/relationships/image" Target="../media/image84.png"/><Relationship Id="rId1" Type="http://schemas.openxmlformats.org/officeDocument/2006/relationships/slideLayout" Target="../slideLayouts/slideLayout3.xml"/><Relationship Id="rId2" Type="http://schemas.openxmlformats.org/officeDocument/2006/relationships/image" Target="../media/image79.pn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79.png"/><Relationship Id="rId1" Type="http://schemas.openxmlformats.org/officeDocument/2006/relationships/slideLayout" Target="../slideLayouts/slideLayout3.xml"/><Relationship Id="rId2" Type="http://schemas.openxmlformats.org/officeDocument/2006/relationships/image" Target="../media/image85.png"/></Relationships>
</file>

<file path=ppt/slides/_rels/slide25.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1" Type="http://schemas.openxmlformats.org/officeDocument/2006/relationships/slideLayout" Target="../slideLayouts/slideLayout3.xml"/><Relationship Id="rId2" Type="http://schemas.openxmlformats.org/officeDocument/2006/relationships/image" Target="../media/image87.png"/></Relationships>
</file>

<file path=ppt/slides/_rels/slide26.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1" Type="http://schemas.openxmlformats.org/officeDocument/2006/relationships/slideLayout" Target="../slideLayouts/slideLayout3.xml"/><Relationship Id="rId2"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1" Type="http://schemas.openxmlformats.org/officeDocument/2006/relationships/slideLayout" Target="../slideLayouts/slideLayout3.xml"/><Relationship Id="rId2" Type="http://schemas.openxmlformats.org/officeDocument/2006/relationships/image" Target="../media/image93.png"/></Relationships>
</file>

<file path=ppt/slides/_rels/slide28.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5" Type="http://schemas.openxmlformats.org/officeDocument/2006/relationships/image" Target="../media/image100.png"/><Relationship Id="rId6" Type="http://schemas.openxmlformats.org/officeDocument/2006/relationships/image" Target="../media/image101.png"/><Relationship Id="rId1" Type="http://schemas.openxmlformats.org/officeDocument/2006/relationships/slideLayout" Target="../slideLayouts/slideLayout3.xml"/><Relationship Id="rId2" Type="http://schemas.openxmlformats.org/officeDocument/2006/relationships/image" Target="../media/image97.png"/></Relationships>
</file>

<file path=ppt/slides/_rels/slide29.xml.rels><?xml version="1.0" encoding="UTF-8" standalone="yes"?>
<Relationships xmlns="http://schemas.openxmlformats.org/package/2006/relationships"><Relationship Id="rId3" Type="http://schemas.openxmlformats.org/officeDocument/2006/relationships/image" Target="../media/image103.png"/><Relationship Id="rId4" Type="http://schemas.openxmlformats.org/officeDocument/2006/relationships/image" Target="../media/image104.png"/><Relationship Id="rId1" Type="http://schemas.openxmlformats.org/officeDocument/2006/relationships/slideLayout" Target="../slideLayouts/slideLayout3.xml"/><Relationship Id="rId2" Type="http://schemas.openxmlformats.org/officeDocument/2006/relationships/image" Target="../media/image10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image" Target="../media/image106.png"/><Relationship Id="rId4" Type="http://schemas.openxmlformats.org/officeDocument/2006/relationships/image" Target="../media/image107.png"/><Relationship Id="rId5" Type="http://schemas.openxmlformats.org/officeDocument/2006/relationships/image" Target="../media/image108.png"/><Relationship Id="rId6" Type="http://schemas.openxmlformats.org/officeDocument/2006/relationships/image" Target="../media/image109.png"/><Relationship Id="rId7" Type="http://schemas.openxmlformats.org/officeDocument/2006/relationships/image" Target="../media/image110.png"/><Relationship Id="rId8" Type="http://schemas.openxmlformats.org/officeDocument/2006/relationships/image" Target="../media/image111.png"/><Relationship Id="rId1" Type="http://schemas.openxmlformats.org/officeDocument/2006/relationships/slideLayout" Target="../slideLayouts/slideLayout3.xml"/><Relationship Id="rId2" Type="http://schemas.openxmlformats.org/officeDocument/2006/relationships/image" Target="../media/image10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cas.web.cern.ch/cas/" TargetMode="External"/><Relationship Id="rId3" Type="http://schemas.openxmlformats.org/officeDocument/2006/relationships/hyperlink" Target="http://cds.cern.ch"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7.png"/><Relationship Id="rId5"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3.xml"/><Relationship Id="rId2"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4.png"/><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The designer's perspective: </a:t>
            </a:r>
            <a:r>
              <a:rPr lang="en-US" dirty="0" smtClean="0"/>
              <a:t/>
            </a:r>
            <a:br>
              <a:rPr lang="en-US" dirty="0" smtClean="0"/>
            </a:br>
            <a:r>
              <a:rPr lang="en-US" dirty="0" smtClean="0"/>
              <a:t>on</a:t>
            </a:r>
            <a:r>
              <a:rPr lang="en-US" dirty="0"/>
              <a:t>-going studies on </a:t>
            </a:r>
            <a:r>
              <a:rPr lang="en-US" dirty="0" smtClean="0"/>
              <a:t>superconducting </a:t>
            </a:r>
            <a:r>
              <a:rPr lang="en-US" dirty="0"/>
              <a:t>magnets</a:t>
            </a:r>
          </a:p>
        </p:txBody>
      </p:sp>
      <p:sp>
        <p:nvSpPr>
          <p:cNvPr id="5" name="Text Placeholder 4"/>
          <p:cNvSpPr>
            <a:spLocks noGrp="1"/>
          </p:cNvSpPr>
          <p:nvPr>
            <p:ph type="body" idx="1"/>
          </p:nvPr>
        </p:nvSpPr>
        <p:spPr>
          <a:xfrm>
            <a:off x="431800" y="1904933"/>
            <a:ext cx="6629400" cy="491623"/>
          </a:xfrm>
        </p:spPr>
        <p:txBody>
          <a:bodyPr>
            <a:normAutofit/>
          </a:bodyPr>
          <a:lstStyle/>
          <a:p>
            <a:r>
              <a:rPr lang="en-GB" dirty="0" smtClean="0"/>
              <a:t>Superconducting Magnets for HEP Accelerators</a:t>
            </a:r>
            <a:endParaRPr lang="en-GB" dirty="0"/>
          </a:p>
        </p:txBody>
      </p:sp>
      <p:sp>
        <p:nvSpPr>
          <p:cNvPr id="6" name="TextBox 5"/>
          <p:cNvSpPr txBox="1"/>
          <p:nvPr/>
        </p:nvSpPr>
        <p:spPr>
          <a:xfrm>
            <a:off x="4132453" y="6150513"/>
            <a:ext cx="5011547" cy="461665"/>
          </a:xfrm>
          <a:prstGeom prst="rect">
            <a:avLst/>
          </a:prstGeom>
          <a:noFill/>
        </p:spPr>
        <p:txBody>
          <a:bodyPr wrap="square" rtlCol="0">
            <a:spAutoFit/>
          </a:bodyPr>
          <a:lstStyle/>
          <a:p>
            <a:r>
              <a:rPr lang="en-US" sz="1200" dirty="0" smtClean="0">
                <a:solidFill>
                  <a:schemeClr val="bg1"/>
                </a:solidFill>
              </a:rPr>
              <a:t>RIGI Design Society Seminar, 24-27 March 2015</a:t>
            </a:r>
          </a:p>
          <a:p>
            <a:r>
              <a:rPr lang="en-US" sz="1200" dirty="0" smtClean="0">
                <a:solidFill>
                  <a:schemeClr val="bg1"/>
                </a:solidFill>
              </a:rPr>
              <a:t>D. Smekens, CERN TE-MSC-LMF</a:t>
            </a:r>
            <a:endParaRPr lang="en-US" sz="1200" dirty="0">
              <a:solidFill>
                <a:schemeClr val="bg1"/>
              </a:solidFill>
            </a:endParaRPr>
          </a:p>
        </p:txBody>
      </p:sp>
    </p:spTree>
    <p:extLst>
      <p:ext uri="{BB962C8B-B14F-4D97-AF65-F5344CB8AC3E}">
        <p14:creationId xmlns:p14="http://schemas.microsoft.com/office/powerpoint/2010/main" val="30981908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Quench, Training, Degradation</a:t>
            </a:r>
            <a:endParaRPr lang="en-US" sz="36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48500" y="2685940"/>
            <a:ext cx="5580680" cy="3377780"/>
          </a:xfrm>
          <a:prstGeom prst="rect">
            <a:avLst/>
          </a:prstGeom>
        </p:spPr>
      </p:pic>
      <p:sp>
        <p:nvSpPr>
          <p:cNvPr id="7" name="TextBox 1"/>
          <p:cNvSpPr txBox="1">
            <a:spLocks noChangeArrowheads="1"/>
          </p:cNvSpPr>
          <p:nvPr/>
        </p:nvSpPr>
        <p:spPr bwMode="auto">
          <a:xfrm>
            <a:off x="416676" y="2930601"/>
            <a:ext cx="33516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6pPr>
            <a:lvl7pPr marL="29718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7pPr>
            <a:lvl8pPr marL="34290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8pPr>
            <a:lvl9pPr marL="38862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9pPr>
          </a:lstStyle>
          <a:p>
            <a:pPr eaLnBrk="1" hangingPunct="1"/>
            <a:r>
              <a:rPr lang="en-US" sz="1400" dirty="0" smtClean="0"/>
              <a:t>Training behavior during initial powering</a:t>
            </a:r>
            <a:endParaRPr lang="en-US" sz="1400" dirty="0"/>
          </a:p>
        </p:txBody>
      </p:sp>
      <p:sp>
        <p:nvSpPr>
          <p:cNvPr id="8" name="TextBox 1"/>
          <p:cNvSpPr txBox="1">
            <a:spLocks noChangeArrowheads="1"/>
          </p:cNvSpPr>
          <p:nvPr/>
        </p:nvSpPr>
        <p:spPr bwMode="auto">
          <a:xfrm>
            <a:off x="3952091" y="5909229"/>
            <a:ext cx="36537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6pPr>
            <a:lvl7pPr marL="29718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7pPr>
            <a:lvl8pPr marL="34290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8pPr>
            <a:lvl9pPr marL="38862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9pPr>
          </a:lstStyle>
          <a:p>
            <a:pPr eaLnBrk="1" hangingPunct="1"/>
            <a:r>
              <a:rPr lang="en-US" sz="1400" dirty="0" smtClean="0"/>
              <a:t>Training Chart for 11T Dipole 2m first model</a:t>
            </a:r>
            <a:endParaRPr lang="en-US" sz="1400" dirty="0"/>
          </a:p>
        </p:txBody>
      </p:sp>
      <p:sp>
        <p:nvSpPr>
          <p:cNvPr id="10" name="Content Placeholder 2"/>
          <p:cNvSpPr>
            <a:spLocks noGrp="1"/>
          </p:cNvSpPr>
          <p:nvPr>
            <p:ph idx="1"/>
          </p:nvPr>
        </p:nvSpPr>
        <p:spPr>
          <a:xfrm>
            <a:off x="3952091" y="941589"/>
            <a:ext cx="5077089" cy="1945216"/>
          </a:xfrm>
        </p:spPr>
        <p:txBody>
          <a:bodyPr>
            <a:normAutofit/>
          </a:bodyPr>
          <a:lstStyle/>
          <a:p>
            <a:r>
              <a:rPr lang="en-US" sz="1600" dirty="0" smtClean="0"/>
              <a:t>A quench is the transition from superconducting state to normal state </a:t>
            </a:r>
          </a:p>
          <a:p>
            <a:r>
              <a:rPr lang="en-US" sz="1600" dirty="0" smtClean="0"/>
              <a:t>Minimum quench energy is ~10</a:t>
            </a:r>
            <a:r>
              <a:rPr lang="en-US" sz="1600" baseline="30000" dirty="0" smtClean="0"/>
              <a:t>-6</a:t>
            </a:r>
            <a:r>
              <a:rPr lang="en-US" sz="1600" dirty="0" smtClean="0"/>
              <a:t> … 10</a:t>
            </a:r>
            <a:r>
              <a:rPr lang="en-US" sz="1600" baseline="30000" dirty="0" smtClean="0"/>
              <a:t>-3</a:t>
            </a:r>
            <a:r>
              <a:rPr lang="en-US" sz="1600" dirty="0" smtClean="0"/>
              <a:t> J to heat up a sufficient volume to propagate quench (due to very low specific heat of conductor at 2K)</a:t>
            </a:r>
          </a:p>
        </p:txBody>
      </p:sp>
      <p:sp>
        <p:nvSpPr>
          <p:cNvPr id="11" name="Content Placeholder 2"/>
          <p:cNvSpPr txBox="1">
            <a:spLocks/>
          </p:cNvSpPr>
          <p:nvPr/>
        </p:nvSpPr>
        <p:spPr>
          <a:xfrm>
            <a:off x="142320" y="3367826"/>
            <a:ext cx="3579872" cy="2695894"/>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smtClean="0"/>
              <a:t>During initial powering a SC magnet will quench at increasingly higher current, this is called training</a:t>
            </a:r>
          </a:p>
          <a:p>
            <a:r>
              <a:rPr lang="en-US" sz="1600" dirty="0" smtClean="0"/>
              <a:t>SC magnet have a training “memory”; once trained a magnet should not quench below the maximum current reached during training</a:t>
            </a:r>
            <a:endParaRPr lang="en-US" sz="1600" dirty="0"/>
          </a:p>
        </p:txBody>
      </p:sp>
      <p:sp>
        <p:nvSpPr>
          <p:cNvPr id="3" name="TextBox 2"/>
          <p:cNvSpPr txBox="1"/>
          <p:nvPr/>
        </p:nvSpPr>
        <p:spPr>
          <a:xfrm>
            <a:off x="7214482" y="3591177"/>
            <a:ext cx="1628588" cy="584776"/>
          </a:xfrm>
          <a:prstGeom prst="rect">
            <a:avLst/>
          </a:prstGeom>
          <a:noFill/>
        </p:spPr>
        <p:txBody>
          <a:bodyPr wrap="square" rtlCol="0">
            <a:spAutoFit/>
          </a:bodyPr>
          <a:lstStyle/>
          <a:p>
            <a:r>
              <a:rPr lang="en-US" sz="1600" dirty="0" smtClean="0"/>
              <a:t>Not quite good enough yet !</a:t>
            </a:r>
            <a:endParaRPr lang="en-US" sz="1600" dirty="0"/>
          </a:p>
        </p:txBody>
      </p:sp>
      <p:sp>
        <p:nvSpPr>
          <p:cNvPr id="5" name="Oval 4"/>
          <p:cNvSpPr/>
          <p:nvPr/>
        </p:nvSpPr>
        <p:spPr>
          <a:xfrm>
            <a:off x="8476195" y="4765335"/>
            <a:ext cx="667805" cy="23557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7400592" y="5000914"/>
            <a:ext cx="1628588" cy="584776"/>
          </a:xfrm>
          <a:prstGeom prst="rect">
            <a:avLst/>
          </a:prstGeom>
          <a:noFill/>
        </p:spPr>
        <p:txBody>
          <a:bodyPr wrap="square" rtlCol="0">
            <a:spAutoFit/>
          </a:bodyPr>
          <a:lstStyle/>
          <a:p>
            <a:pPr algn="r"/>
            <a:r>
              <a:rPr lang="en-US" sz="1600" dirty="0" smtClean="0"/>
              <a:t>Detraining</a:t>
            </a:r>
          </a:p>
          <a:p>
            <a:pPr algn="r"/>
            <a:r>
              <a:rPr lang="en-US" sz="1600" dirty="0" smtClean="0"/>
              <a:t>Bad !</a:t>
            </a:r>
            <a:endParaRPr lang="en-US" sz="1600" dirty="0"/>
          </a:p>
        </p:txBody>
      </p:sp>
      <p:grpSp>
        <p:nvGrpSpPr>
          <p:cNvPr id="14" name="Group 13"/>
          <p:cNvGrpSpPr/>
          <p:nvPr/>
        </p:nvGrpSpPr>
        <p:grpSpPr>
          <a:xfrm>
            <a:off x="9494" y="678818"/>
            <a:ext cx="3942597" cy="2361273"/>
            <a:chOff x="9494" y="678818"/>
            <a:chExt cx="3942597" cy="2361273"/>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94" y="678818"/>
              <a:ext cx="3942597" cy="2361273"/>
            </a:xfrm>
            <a:prstGeom prst="rect">
              <a:avLst/>
            </a:prstGeom>
          </p:spPr>
        </p:pic>
        <p:cxnSp>
          <p:nvCxnSpPr>
            <p:cNvPr id="13" name="Straight Connector 12"/>
            <p:cNvCxnSpPr/>
            <p:nvPr/>
          </p:nvCxnSpPr>
          <p:spPr>
            <a:xfrm flipV="1">
              <a:off x="416676" y="1062025"/>
              <a:ext cx="2659605" cy="10949"/>
            </a:xfrm>
            <a:prstGeom prst="line">
              <a:avLst/>
            </a:prstGeom>
            <a:ln w="12700">
              <a:solidFill>
                <a:srgbClr val="008000"/>
              </a:solidFill>
              <a:prstDash val="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324548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759074"/>
            <a:ext cx="6196353" cy="3503582"/>
          </a:xfrm>
        </p:spPr>
        <p:txBody>
          <a:bodyPr>
            <a:normAutofit/>
          </a:bodyPr>
          <a:lstStyle/>
          <a:p>
            <a:r>
              <a:rPr lang="en-US" sz="1800" dirty="0" smtClean="0"/>
              <a:t>In view of the LHC upgrade (High Luminosity LHC), 5.5 m long 11Tesla </a:t>
            </a:r>
            <a:r>
              <a:rPr lang="en-US" sz="1800" dirty="0"/>
              <a:t>d</a:t>
            </a:r>
            <a:r>
              <a:rPr lang="en-US" sz="1800" dirty="0" smtClean="0"/>
              <a:t>ipole magnets are currently being developed.</a:t>
            </a:r>
          </a:p>
          <a:p>
            <a:r>
              <a:rPr lang="en-US" sz="1800" dirty="0" smtClean="0"/>
              <a:t>2 of these shorter/stronger magnets shall be used to replace one 15m long 8.33T LHC dipole to make room for a collimation system</a:t>
            </a:r>
          </a:p>
          <a:p>
            <a:r>
              <a:rPr lang="en-US" sz="1800" dirty="0" smtClean="0"/>
              <a:t>The magnet design started in 2010 with a model program (2m long model magnets)</a:t>
            </a:r>
          </a:p>
          <a:p>
            <a:r>
              <a:rPr lang="en-US" sz="1800" dirty="0" smtClean="0"/>
              <a:t>The prototype phase (5.5 m long prototype) has started</a:t>
            </a:r>
          </a:p>
          <a:p>
            <a:r>
              <a:rPr lang="en-US" sz="1800" dirty="0" smtClean="0"/>
              <a:t>Pre-series magnets are foreseen in 2018</a:t>
            </a:r>
            <a:endParaRPr lang="en-US" sz="1800" dirty="0"/>
          </a:p>
        </p:txBody>
      </p:sp>
      <p:sp>
        <p:nvSpPr>
          <p:cNvPr id="4" name="Title 1"/>
          <p:cNvSpPr txBox="1">
            <a:spLocks/>
          </p:cNvSpPr>
          <p:nvPr/>
        </p:nvSpPr>
        <p:spPr>
          <a:xfrm>
            <a:off x="128292" y="119769"/>
            <a:ext cx="9015708" cy="470304"/>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u="sng" dirty="0" smtClean="0"/>
              <a:t>Case Study</a:t>
            </a:r>
            <a:r>
              <a:rPr lang="en-US" sz="3600" dirty="0" smtClean="0"/>
              <a:t> the 11T Dipole for the HL-LHC</a:t>
            </a:r>
            <a:endParaRPr lang="en-US" sz="3600" dirty="0"/>
          </a:p>
        </p:txBody>
      </p:sp>
      <p:pic>
        <p:nvPicPr>
          <p:cNvPr id="5" name="Picture 4" descr="\\cern.ch\dfs\Users\d\dduarter\Desktop\layout with bellows.pn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44000" y="770633"/>
            <a:ext cx="9000000" cy="1137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ern.ch\dfs\Users\d\dduarter\Public\11Tcryostat\11T_Cryostat11.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273412" y="1543760"/>
            <a:ext cx="4958172" cy="29054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304013" y="4012923"/>
            <a:ext cx="1994291" cy="1984635"/>
          </a:xfrm>
          <a:prstGeom prst="rect">
            <a:avLst/>
          </a:prstGeom>
        </p:spPr>
      </p:pic>
    </p:spTree>
    <p:extLst>
      <p:ext uri="{BB962C8B-B14F-4D97-AF65-F5344CB8AC3E}">
        <p14:creationId xmlns:p14="http://schemas.microsoft.com/office/powerpoint/2010/main" val="41699495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609" y="794878"/>
            <a:ext cx="3707633" cy="5198149"/>
          </a:xfrm>
        </p:spPr>
        <p:txBody>
          <a:bodyPr>
            <a:normAutofit/>
          </a:bodyPr>
          <a:lstStyle/>
          <a:p>
            <a:r>
              <a:rPr lang="en-US" sz="1800" dirty="0" smtClean="0"/>
              <a:t>High Field magnets require high current (&gt;10kA)</a:t>
            </a:r>
          </a:p>
          <a:p>
            <a:r>
              <a:rPr lang="en-US" sz="1800" dirty="0" smtClean="0"/>
              <a:t>SC conductor is often braided into a “Rutherford” cable, made of several strands to reach the required capacity</a:t>
            </a:r>
          </a:p>
          <a:p>
            <a:r>
              <a:rPr lang="en-US" sz="1800" dirty="0" smtClean="0"/>
              <a:t>Specific High performance strand is often required for HEP magnets (</a:t>
            </a:r>
            <a:r>
              <a:rPr lang="en-US" sz="1800" dirty="0" err="1"/>
              <a:t>I</a:t>
            </a:r>
            <a:r>
              <a:rPr lang="en-US" sz="1800" dirty="0" err="1" smtClean="0"/>
              <a:t>c</a:t>
            </a:r>
            <a:r>
              <a:rPr lang="en-US" sz="1800" dirty="0" smtClean="0"/>
              <a:t>, RRR, # elements, filament size), requiring years of development</a:t>
            </a:r>
          </a:p>
          <a:p>
            <a:endParaRPr lang="en-US" sz="1800" dirty="0" smtClean="0"/>
          </a:p>
          <a:p>
            <a:r>
              <a:rPr lang="en-US" sz="1800" dirty="0" smtClean="0"/>
              <a:t>For less demanding applications: many commercial strands (</a:t>
            </a:r>
            <a:r>
              <a:rPr lang="en-US" sz="1800" dirty="0" err="1" smtClean="0"/>
              <a:t>Nb</a:t>
            </a:r>
            <a:r>
              <a:rPr lang="en-US" sz="1800" dirty="0" smtClean="0"/>
              <a:t>-Ti, Nb</a:t>
            </a:r>
            <a:r>
              <a:rPr lang="en-US" sz="1800" baseline="-25000" dirty="0" smtClean="0"/>
              <a:t>3</a:t>
            </a:r>
            <a:r>
              <a:rPr lang="en-US" sz="1800" dirty="0" smtClean="0"/>
              <a:t>Sn, HTS</a:t>
            </a:r>
            <a:r>
              <a:rPr lang="en-US" sz="1800" dirty="0"/>
              <a:t>) readily available</a:t>
            </a:r>
            <a:endParaRPr lang="en-US" sz="1800" dirty="0" smtClean="0"/>
          </a:p>
          <a:p>
            <a:endParaRPr lang="en-US" sz="1800" dirty="0" smtClean="0"/>
          </a:p>
          <a:p>
            <a:endParaRPr lang="en-US" sz="1800" dirty="0"/>
          </a:p>
        </p:txBody>
      </p:sp>
      <p:pic>
        <p:nvPicPr>
          <p:cNvPr id="5" name="Picture 4" descr="Conductor_processes.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53143" y="794878"/>
            <a:ext cx="3808476" cy="3316224"/>
          </a:xfrm>
          <a:prstGeom prst="rect">
            <a:avLst/>
          </a:prstGeom>
        </p:spPr>
      </p:pic>
      <p:pic>
        <p:nvPicPr>
          <p:cNvPr id="6" name="Picture 5" descr="DS 11T RRP Vue complete.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V="1">
            <a:off x="4553143" y="4502452"/>
            <a:ext cx="4452339" cy="483924"/>
          </a:xfrm>
          <a:prstGeom prst="rect">
            <a:avLst/>
          </a:prstGeom>
        </p:spPr>
      </p:pic>
      <p:sp>
        <p:nvSpPr>
          <p:cNvPr id="7" name="TextBox 1"/>
          <p:cNvSpPr txBox="1">
            <a:spLocks noChangeArrowheads="1"/>
          </p:cNvSpPr>
          <p:nvPr/>
        </p:nvSpPr>
        <p:spPr bwMode="auto">
          <a:xfrm>
            <a:off x="4553143" y="4994703"/>
            <a:ext cx="29989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6pPr>
            <a:lvl7pPr marL="29718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7pPr>
            <a:lvl8pPr marL="34290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8pPr>
            <a:lvl9pPr marL="38862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9pPr>
          </a:lstStyle>
          <a:p>
            <a:pPr eaLnBrk="1" hangingPunct="1"/>
            <a:r>
              <a:rPr lang="en-US" sz="1400" dirty="0" smtClean="0"/>
              <a:t>11T Dipole Nb</a:t>
            </a:r>
            <a:r>
              <a:rPr lang="en-US" sz="1400" baseline="-25000" dirty="0" smtClean="0"/>
              <a:t>3</a:t>
            </a:r>
            <a:r>
              <a:rPr lang="en-US" sz="1400" dirty="0" smtClean="0"/>
              <a:t>Sn 40</a:t>
            </a:r>
            <a:r>
              <a:rPr lang="en-US" sz="1400" dirty="0"/>
              <a:t>-strand </a:t>
            </a:r>
            <a:r>
              <a:rPr lang="en-US" sz="1400" dirty="0" smtClean="0"/>
              <a:t>cable</a:t>
            </a:r>
            <a:endParaRPr lang="en-US" sz="1400" dirty="0"/>
          </a:p>
        </p:txBody>
      </p:sp>
      <p:cxnSp>
        <p:nvCxnSpPr>
          <p:cNvPr id="8" name="Straight Arrow Connector 7"/>
          <p:cNvCxnSpPr/>
          <p:nvPr/>
        </p:nvCxnSpPr>
        <p:spPr>
          <a:xfrm flipV="1">
            <a:off x="4629586" y="4415477"/>
            <a:ext cx="4375896" cy="28206"/>
          </a:xfrm>
          <a:prstGeom prst="straightConnector1">
            <a:avLst/>
          </a:prstGeom>
          <a:ln>
            <a:solidFill>
              <a:schemeClr val="accent6">
                <a:lumMod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487714" y="4107700"/>
            <a:ext cx="565371" cy="307777"/>
          </a:xfrm>
          <a:prstGeom prst="rect">
            <a:avLst/>
          </a:prstGeom>
          <a:noFill/>
        </p:spPr>
        <p:txBody>
          <a:bodyPr wrap="square" rtlCol="0">
            <a:spAutoFit/>
          </a:bodyPr>
          <a:lstStyle/>
          <a:p>
            <a:r>
              <a:rPr lang="en-US" sz="1400" dirty="0" smtClean="0">
                <a:solidFill>
                  <a:schemeClr val="accent6">
                    <a:lumMod val="50000"/>
                  </a:schemeClr>
                </a:solidFill>
              </a:rPr>
              <a:t>14.7</a:t>
            </a:r>
            <a:endParaRPr lang="en-US" sz="1400" dirty="0">
              <a:solidFill>
                <a:schemeClr val="accent6">
                  <a:lumMod val="50000"/>
                </a:schemeClr>
              </a:solidFill>
            </a:endParaRPr>
          </a:p>
        </p:txBody>
      </p:sp>
      <p:cxnSp>
        <p:nvCxnSpPr>
          <p:cNvPr id="10" name="Straight Arrow Connector 9"/>
          <p:cNvCxnSpPr/>
          <p:nvPr/>
        </p:nvCxnSpPr>
        <p:spPr>
          <a:xfrm flipV="1">
            <a:off x="4485307" y="4504039"/>
            <a:ext cx="0" cy="365789"/>
          </a:xfrm>
          <a:prstGeom prst="straightConnector1">
            <a:avLst/>
          </a:prstGeom>
          <a:ln>
            <a:solidFill>
              <a:schemeClr val="accent6">
                <a:lumMod val="50000"/>
              </a:schemeClr>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rot="16200000">
            <a:off x="4050162" y="4548394"/>
            <a:ext cx="584838" cy="307777"/>
          </a:xfrm>
          <a:prstGeom prst="rect">
            <a:avLst/>
          </a:prstGeom>
          <a:noFill/>
        </p:spPr>
        <p:txBody>
          <a:bodyPr wrap="square" rtlCol="0">
            <a:spAutoFit/>
          </a:bodyPr>
          <a:lstStyle/>
          <a:p>
            <a:r>
              <a:rPr lang="en-US" sz="1400" dirty="0" smtClean="0">
                <a:solidFill>
                  <a:schemeClr val="accent6">
                    <a:lumMod val="50000"/>
                  </a:schemeClr>
                </a:solidFill>
              </a:rPr>
              <a:t>1.25</a:t>
            </a:r>
            <a:endParaRPr lang="en-US" sz="1400" dirty="0">
              <a:solidFill>
                <a:schemeClr val="accent6">
                  <a:lumMod val="50000"/>
                </a:schemeClr>
              </a:solidFill>
            </a:endParaRPr>
          </a:p>
        </p:txBody>
      </p:sp>
      <p:sp>
        <p:nvSpPr>
          <p:cNvPr id="12" name="Rectangle 11"/>
          <p:cNvSpPr/>
          <p:nvPr/>
        </p:nvSpPr>
        <p:spPr>
          <a:xfrm>
            <a:off x="3563767" y="6161392"/>
            <a:ext cx="5477751" cy="451406"/>
          </a:xfrm>
          <a:prstGeom prst="rect">
            <a:avLst/>
          </a:prstGeom>
        </p:spPr>
        <p:txBody>
          <a:bodyPr wrap="square">
            <a:spAutoFit/>
          </a:bodyPr>
          <a:lstStyle/>
          <a:p>
            <a:pPr algn="r"/>
            <a:r>
              <a:rPr lang="en-US" sz="1400" baseline="30000" dirty="0" smtClean="0">
                <a:solidFill>
                  <a:schemeClr val="bg1"/>
                </a:solidFill>
              </a:rPr>
              <a:t>Graphics by courtesy</a:t>
            </a:r>
            <a:r>
              <a:rPr lang="en-US" sz="1400" dirty="0" smtClean="0">
                <a:solidFill>
                  <a:schemeClr val="bg1"/>
                </a:solidFill>
              </a:rPr>
              <a:t> </a:t>
            </a:r>
            <a:r>
              <a:rPr lang="en-US" sz="1400" baseline="30000" dirty="0" smtClean="0">
                <a:solidFill>
                  <a:schemeClr val="bg1"/>
                </a:solidFill>
              </a:rPr>
              <a:t>of L. </a:t>
            </a:r>
            <a:r>
              <a:rPr lang="en-US" sz="1400" baseline="30000" dirty="0" err="1" smtClean="0">
                <a:solidFill>
                  <a:schemeClr val="bg1"/>
                </a:solidFill>
              </a:rPr>
              <a:t>Bottura</a:t>
            </a:r>
            <a:r>
              <a:rPr lang="en-US" sz="1400" baseline="30000" dirty="0">
                <a:solidFill>
                  <a:schemeClr val="bg1"/>
                </a:solidFill>
              </a:rPr>
              <a:t> </a:t>
            </a:r>
            <a:r>
              <a:rPr lang="en-US" sz="1400" baseline="30000" dirty="0" smtClean="0">
                <a:solidFill>
                  <a:schemeClr val="bg1"/>
                </a:solidFill>
              </a:rPr>
              <a:t>and</a:t>
            </a:r>
            <a:r>
              <a:rPr lang="en-US" sz="1400" dirty="0" smtClean="0">
                <a:solidFill>
                  <a:schemeClr val="bg1"/>
                </a:solidFill>
              </a:rPr>
              <a:t> </a:t>
            </a:r>
            <a:r>
              <a:rPr lang="en-US" sz="1400" baseline="30000" dirty="0" smtClean="0">
                <a:solidFill>
                  <a:schemeClr val="bg1"/>
                </a:solidFill>
              </a:rPr>
              <a:t>B. </a:t>
            </a:r>
            <a:r>
              <a:rPr lang="en-US" sz="1400" baseline="30000" dirty="0" err="1" smtClean="0">
                <a:solidFill>
                  <a:schemeClr val="bg1"/>
                </a:solidFill>
              </a:rPr>
              <a:t>Bordini</a:t>
            </a:r>
            <a:endParaRPr lang="en-US" sz="1400" baseline="30000" dirty="0" smtClean="0">
              <a:solidFill>
                <a:schemeClr val="bg1"/>
              </a:solidFill>
            </a:endParaRPr>
          </a:p>
          <a:p>
            <a:pPr algn="r"/>
            <a:r>
              <a:rPr lang="en-US" sz="1400" baseline="30000" dirty="0" smtClean="0">
                <a:solidFill>
                  <a:schemeClr val="bg1"/>
                </a:solidFill>
              </a:rPr>
              <a:t>CERN</a:t>
            </a:r>
            <a:endParaRPr lang="en-US" sz="1400" dirty="0">
              <a:solidFill>
                <a:schemeClr val="bg1"/>
              </a:solidFill>
            </a:endParaRPr>
          </a:p>
        </p:txBody>
      </p:sp>
      <p:sp>
        <p:nvSpPr>
          <p:cNvPr id="13"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Conductor Development</a:t>
            </a:r>
            <a:endParaRPr lang="en-US" sz="3600" dirty="0"/>
          </a:p>
        </p:txBody>
      </p:sp>
    </p:spTree>
    <p:extLst>
      <p:ext uri="{BB962C8B-B14F-4D97-AF65-F5344CB8AC3E}">
        <p14:creationId xmlns:p14="http://schemas.microsoft.com/office/powerpoint/2010/main" val="21995225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60417"/>
            <a:ext cx="4659836" cy="4985981"/>
          </a:xfrm>
          <a:prstGeom prst="rect">
            <a:avLst/>
          </a:prstGeom>
        </p:spPr>
        <p:txBody>
          <a:bodyPr wrap="square">
            <a:spAutoFit/>
          </a:bodyPr>
          <a:lstStyle/>
          <a:p>
            <a:pPr marL="285750" indent="-285750">
              <a:buFont typeface="Wingdings" charset="2"/>
              <a:buChar char="Ø"/>
            </a:pPr>
            <a:r>
              <a:rPr lang="en-US" dirty="0" smtClean="0"/>
              <a:t>Beam optic/dynamic defines :</a:t>
            </a:r>
          </a:p>
          <a:p>
            <a:pPr marL="742950" lvl="1" indent="-285750">
              <a:buFont typeface="Wingdings" charset="2"/>
              <a:buChar char="Ø"/>
            </a:pPr>
            <a:r>
              <a:rPr lang="en-US" dirty="0" smtClean="0"/>
              <a:t>Required aperture (bore)</a:t>
            </a:r>
            <a:endParaRPr lang="en-US" dirty="0"/>
          </a:p>
          <a:p>
            <a:pPr marL="742950" lvl="1" indent="-285750">
              <a:buFont typeface="Wingdings" charset="2"/>
              <a:buChar char="Ø"/>
            </a:pPr>
            <a:r>
              <a:rPr lang="en-US" dirty="0" smtClean="0"/>
              <a:t>Required integrated field</a:t>
            </a:r>
          </a:p>
          <a:p>
            <a:pPr marL="742950" lvl="1" indent="-285750">
              <a:buFont typeface="Wingdings" charset="2"/>
              <a:buChar char="Ø"/>
            </a:pPr>
            <a:r>
              <a:rPr lang="en-US" u="sng" dirty="0" smtClean="0"/>
              <a:t>Field quality </a:t>
            </a:r>
            <a:r>
              <a:rPr lang="en-US" dirty="0" smtClean="0"/>
              <a:t>(normalized </a:t>
            </a:r>
            <a:r>
              <a:rPr lang="en-US" dirty="0" err="1" smtClean="0"/>
              <a:t>multipoles</a:t>
            </a:r>
            <a:r>
              <a:rPr lang="en-US" dirty="0" smtClean="0"/>
              <a:t> </a:t>
            </a:r>
            <a:r>
              <a:rPr lang="en-US" dirty="0" err="1" smtClean="0"/>
              <a:t>w.r.t</a:t>
            </a:r>
            <a:r>
              <a:rPr lang="en-US" dirty="0" smtClean="0"/>
              <a:t> main field, in units.10</a:t>
            </a:r>
            <a:r>
              <a:rPr lang="en-US" baseline="30000" dirty="0" smtClean="0"/>
              <a:t>-4</a:t>
            </a:r>
            <a:r>
              <a:rPr lang="en-US" dirty="0" smtClean="0"/>
              <a:t>)</a:t>
            </a:r>
          </a:p>
          <a:p>
            <a:pPr marL="285750" indent="-285750">
              <a:buFont typeface="Wingdings" charset="2"/>
              <a:buChar char="Ø"/>
            </a:pPr>
            <a:r>
              <a:rPr lang="en-US" dirty="0" smtClean="0"/>
              <a:t>From field-&gt; current density (NI)</a:t>
            </a:r>
          </a:p>
          <a:p>
            <a:pPr marL="742950" lvl="1" indent="-285750">
              <a:buFont typeface="Wingdings" charset="2"/>
              <a:buChar char="Ø"/>
            </a:pPr>
            <a:r>
              <a:rPr lang="en-US" dirty="0" smtClean="0"/>
              <a:t>Definition of conductor</a:t>
            </a:r>
          </a:p>
          <a:p>
            <a:pPr marL="1200150" lvl="2" indent="-285750">
              <a:buFont typeface="Wingdings" charset="2"/>
              <a:buChar char="Ø"/>
            </a:pPr>
            <a:r>
              <a:rPr lang="en-US" dirty="0" smtClean="0"/>
              <a:t>current, # of turns, insulation thickness</a:t>
            </a:r>
          </a:p>
          <a:p>
            <a:pPr marL="742950" lvl="1" indent="-285750">
              <a:buFont typeface="Wingdings" charset="2"/>
              <a:buChar char="Ø"/>
            </a:pPr>
            <a:r>
              <a:rPr lang="en-US" dirty="0" smtClean="0"/>
              <a:t>2D optimization of coil cross-section</a:t>
            </a:r>
          </a:p>
          <a:p>
            <a:pPr marL="1200150" lvl="2" indent="-285750">
              <a:buFont typeface="Wingdings" charset="2"/>
              <a:buChar char="Ø"/>
            </a:pPr>
            <a:r>
              <a:rPr lang="en-US" sz="1600" dirty="0" smtClean="0"/>
              <a:t>minimize harmonics (i.e. B1 will generate B3, B5, B7,…)</a:t>
            </a:r>
          </a:p>
          <a:p>
            <a:pPr marL="1200150" lvl="2" indent="-285750">
              <a:buFont typeface="Wingdings" charset="2"/>
              <a:buChar char="Ø"/>
            </a:pPr>
            <a:r>
              <a:rPr lang="en-US" sz="1600" dirty="0" smtClean="0"/>
              <a:t>Ensure margin </a:t>
            </a:r>
            <a:r>
              <a:rPr lang="en-US" sz="1600" dirty="0" err="1" smtClean="0"/>
              <a:t>B</a:t>
            </a:r>
            <a:r>
              <a:rPr lang="en-US" sz="1600" baseline="-25000" dirty="0" err="1" smtClean="0"/>
              <a:t>c</a:t>
            </a:r>
            <a:r>
              <a:rPr lang="en-US" sz="1600" dirty="0" err="1" smtClean="0"/>
              <a:t>,I</a:t>
            </a:r>
            <a:r>
              <a:rPr lang="en-US" sz="1600" baseline="-25000" dirty="0" err="1"/>
              <a:t>c</a:t>
            </a:r>
            <a:r>
              <a:rPr lang="en-US" sz="1600" dirty="0" err="1" smtClean="0"/>
              <a:t>,T</a:t>
            </a:r>
            <a:r>
              <a:rPr lang="en-US" sz="1600" baseline="-25000" dirty="0" err="1" smtClean="0"/>
              <a:t>c</a:t>
            </a:r>
            <a:endParaRPr lang="en-US" sz="1600" baseline="-25000" dirty="0" smtClean="0"/>
          </a:p>
          <a:p>
            <a:pPr marL="742950" lvl="1" indent="-285750">
              <a:buFont typeface="Wingdings" charset="2"/>
              <a:buChar char="Ø"/>
            </a:pPr>
            <a:r>
              <a:rPr lang="en-US" dirty="0" smtClean="0"/>
              <a:t>Yoke optimization</a:t>
            </a:r>
          </a:p>
          <a:p>
            <a:pPr marL="285750" indent="-285750">
              <a:buFont typeface="Wingdings" charset="2"/>
              <a:buChar char="Ø"/>
            </a:pPr>
            <a:r>
              <a:rPr lang="en-US" dirty="0" smtClean="0"/>
              <a:t>Twin apertures does not make things simpler… (cross-talks, beam inter-distance)</a:t>
            </a:r>
          </a:p>
          <a:p>
            <a:pPr marL="742950" lvl="1" indent="-285750">
              <a:buFont typeface="Wingdings" charset="2"/>
              <a:buChar char="Ø"/>
            </a:pPr>
            <a:endParaRPr lang="en-US" dirty="0" smtClean="0"/>
          </a:p>
        </p:txBody>
      </p:sp>
      <p:sp>
        <p:nvSpPr>
          <p:cNvPr id="8" name="TextBox 7"/>
          <p:cNvSpPr txBox="1"/>
          <p:nvPr/>
        </p:nvSpPr>
        <p:spPr>
          <a:xfrm>
            <a:off x="4659836" y="6150513"/>
            <a:ext cx="4484164" cy="461665"/>
          </a:xfrm>
          <a:prstGeom prst="rect">
            <a:avLst/>
          </a:prstGeom>
          <a:noFill/>
        </p:spPr>
        <p:txBody>
          <a:bodyPr wrap="square" rtlCol="0">
            <a:spAutoFit/>
          </a:bodyPr>
          <a:lstStyle/>
          <a:p>
            <a:r>
              <a:rPr lang="en-US" sz="1200" dirty="0" smtClean="0">
                <a:solidFill>
                  <a:schemeClr val="bg1"/>
                </a:solidFill>
              </a:rPr>
              <a:t>Plots, courtesy of M. </a:t>
            </a:r>
            <a:r>
              <a:rPr lang="en-US" sz="1200" dirty="0" err="1" smtClean="0">
                <a:solidFill>
                  <a:schemeClr val="bg1"/>
                </a:solidFill>
              </a:rPr>
              <a:t>Karppinen</a:t>
            </a:r>
            <a:r>
              <a:rPr lang="en-US" sz="1200" dirty="0" smtClean="0">
                <a:solidFill>
                  <a:schemeClr val="bg1"/>
                </a:solidFill>
              </a:rPr>
              <a:t>, CERN , 11T Dipole Project</a:t>
            </a:r>
          </a:p>
          <a:p>
            <a:r>
              <a:rPr lang="en-US" sz="1200" dirty="0" smtClean="0">
                <a:solidFill>
                  <a:schemeClr val="bg1"/>
                </a:solidFill>
              </a:rPr>
              <a:t>11T Dipole 2D Magnetic cross-section using ROXIE</a:t>
            </a:r>
            <a:endParaRPr lang="en-US" sz="1200" dirty="0">
              <a:solidFill>
                <a:schemeClr val="bg1"/>
              </a:solidFill>
            </a:endParaRPr>
          </a:p>
        </p:txBody>
      </p:sp>
      <p:pic>
        <p:nvPicPr>
          <p:cNvPr id="9" name="Twin_muerFilm.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831882" y="0"/>
            <a:ext cx="4183242" cy="3135979"/>
          </a:xfrm>
          <a:prstGeom prst="rect">
            <a:avLst/>
          </a:prstGeom>
        </p:spPr>
      </p:pic>
      <p:pic>
        <p:nvPicPr>
          <p:cNvPr id="10" name="Twin_FQ_Film.gif">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6152685" y="3029670"/>
            <a:ext cx="2965422" cy="2223036"/>
          </a:xfrm>
          <a:prstGeom prst="rect">
            <a:avLst/>
          </a:prstGeom>
        </p:spPr>
      </p:pic>
      <p:pic>
        <p:nvPicPr>
          <p:cNvPr id="7" name="Picture 6"/>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412042" y="3537056"/>
            <a:ext cx="1570038"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329874" y="4595672"/>
            <a:ext cx="1829844" cy="461665"/>
          </a:xfrm>
          <a:prstGeom prst="rect">
            <a:avLst/>
          </a:prstGeom>
          <a:noFill/>
        </p:spPr>
        <p:txBody>
          <a:bodyPr wrap="square" rtlCol="0">
            <a:spAutoFit/>
          </a:bodyPr>
          <a:lstStyle/>
          <a:p>
            <a:r>
              <a:rPr lang="en-US" sz="1200" dirty="0" smtClean="0"/>
              <a:t>2D optimized (single coil inside optimized yoke)</a:t>
            </a:r>
            <a:endParaRPr lang="en-US" sz="1200" dirty="0"/>
          </a:p>
        </p:txBody>
      </p:sp>
      <p:sp>
        <p:nvSpPr>
          <p:cNvPr id="11" name="TextBox 10"/>
          <p:cNvSpPr txBox="1"/>
          <p:nvPr/>
        </p:nvSpPr>
        <p:spPr>
          <a:xfrm>
            <a:off x="6018356" y="5252703"/>
            <a:ext cx="3125643" cy="646331"/>
          </a:xfrm>
          <a:prstGeom prst="rect">
            <a:avLst/>
          </a:prstGeom>
          <a:noFill/>
        </p:spPr>
        <p:txBody>
          <a:bodyPr wrap="square" rtlCol="0">
            <a:spAutoFit/>
          </a:bodyPr>
          <a:lstStyle/>
          <a:p>
            <a:r>
              <a:rPr lang="en-US" sz="1200" dirty="0" smtClean="0"/>
              <a:t>2D field quality in twin-aperture configuration (cross-talk, </a:t>
            </a:r>
            <a:r>
              <a:rPr lang="en-US" sz="1200" dirty="0" err="1" smtClean="0"/>
              <a:t>assymetric</a:t>
            </a:r>
            <a:r>
              <a:rPr lang="en-US" sz="1200" dirty="0" smtClean="0"/>
              <a:t> yoke saturation, …)</a:t>
            </a:r>
            <a:endParaRPr lang="en-US" sz="1200" dirty="0"/>
          </a:p>
        </p:txBody>
      </p:sp>
      <p:sp>
        <p:nvSpPr>
          <p:cNvPr id="12" name="Title 1"/>
          <p:cNvSpPr txBox="1">
            <a:spLocks/>
          </p:cNvSpPr>
          <p:nvPr/>
        </p:nvSpPr>
        <p:spPr>
          <a:xfrm>
            <a:off x="187264" y="119769"/>
            <a:ext cx="4318624"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2D Magnetic Design</a:t>
            </a:r>
            <a:endParaRPr lang="en-US" sz="3600" dirty="0"/>
          </a:p>
        </p:txBody>
      </p:sp>
    </p:spTree>
    <p:extLst>
      <p:ext uri="{BB962C8B-B14F-4D97-AF65-F5344CB8AC3E}">
        <p14:creationId xmlns:p14="http://schemas.microsoft.com/office/powerpoint/2010/main" val="29795108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000" fill="hold"/>
                                        <p:tgtEl>
                                          <p:spTgt spid="9"/>
                                        </p:tgtEl>
                                      </p:cBhvr>
                                    </p:cmd>
                                  </p:childTnLst>
                                </p:cTn>
                              </p:par>
                              <p:par>
                                <p:cTn id="7" presetID="1" presetClass="mediacall" presetSubtype="0" fill="hold" nodeType="withEffect">
                                  <p:stCondLst>
                                    <p:cond delay="0"/>
                                  </p:stCondLst>
                                  <p:childTnLst>
                                    <p:cmd type="call" cmd="playFrom(0.0)">
                                      <p:cBhvr>
                                        <p:cTn id="8" dur="170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9"/>
                                        </p:tgtEl>
                                      </p:cBhvr>
                                    </p:cmd>
                                  </p:childTnLst>
                                </p:cTn>
                              </p:par>
                            </p:childTnLst>
                          </p:cTn>
                        </p:par>
                      </p:childTnLst>
                    </p:cTn>
                  </p:par>
                </p:childTnLst>
              </p:cTn>
              <p:nextCondLst>
                <p:cond evt="onClick" delay="0">
                  <p:tgtEl>
                    <p:spTgt spid="9"/>
                  </p:tgtEl>
                </p:cond>
              </p:nextCondLst>
            </p:seq>
            <p:video>
              <p:cMediaNode vol="80000">
                <p:cTn id="14" fill="hold" display="0">
                  <p:stCondLst>
                    <p:cond delay="indefinite"/>
                  </p:stCondLst>
                </p:cTn>
                <p:tgtEl>
                  <p:spTgt spid="9"/>
                </p:tgtEl>
              </p:cMediaNode>
            </p:video>
            <p:seq concurrent="1" nextAc="seek">
              <p:cTn id="15" restart="whenNotActive" fill="hold" evtFilter="cancelBubble" nodeType="interactiveSeq">
                <p:stCondLst>
                  <p:cond evt="onClick" delay="0">
                    <p:tgtEl>
                      <p:spTgt spid="10"/>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10"/>
                                        </p:tgtEl>
                                      </p:cBhvr>
                                    </p:cmd>
                                  </p:childTnLst>
                                </p:cTn>
                              </p:par>
                            </p:childTnLst>
                          </p:cTn>
                        </p:par>
                      </p:childTnLst>
                    </p:cTn>
                  </p:par>
                </p:childTnLst>
              </p:cTn>
              <p:nextCondLst>
                <p:cond evt="onClick" delay="0">
                  <p:tgtEl>
                    <p:spTgt spid="10"/>
                  </p:tgtEl>
                </p:cond>
              </p:nextCondLst>
            </p:seq>
            <p:video>
              <p:cMediaNode vol="80000">
                <p:cTn id="20" fill="hold" display="0">
                  <p:stCondLst>
                    <p:cond delay="indefinite"/>
                  </p:stCondLst>
                </p:cTn>
                <p:tgtEl>
                  <p:spTgt spid="10"/>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known.png"/>
          <p:cNvPicPr>
            <a:picLocks noChangeAspect="1"/>
          </p:cNvPicPr>
          <p:nvPr/>
        </p:nvPicPr>
        <p:blipFill rotWithShape="1">
          <a:blip r:embed="rId3" cstate="email">
            <a:extLst>
              <a:ext uri="{28A0092B-C50C-407E-A947-70E740481C1C}">
                <a14:useLocalDpi xmlns:a14="http://schemas.microsoft.com/office/drawing/2010/main"/>
              </a:ext>
            </a:extLst>
          </a:blip>
          <a:srcRect t="8129"/>
          <a:stretch/>
        </p:blipFill>
        <p:spPr bwMode="auto">
          <a:xfrm>
            <a:off x="4707570" y="74522"/>
            <a:ext cx="4386280" cy="324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757665" y="3239754"/>
            <a:ext cx="5180383" cy="2832607"/>
          </a:xfrm>
          <a:prstGeom prst="rect">
            <a:avLst/>
          </a:prstGeom>
        </p:spPr>
      </p:pic>
      <p:sp>
        <p:nvSpPr>
          <p:cNvPr id="4" name="Rectangle 3"/>
          <p:cNvSpPr/>
          <p:nvPr/>
        </p:nvSpPr>
        <p:spPr>
          <a:xfrm>
            <a:off x="87923" y="1060417"/>
            <a:ext cx="4307344" cy="3416320"/>
          </a:xfrm>
          <a:prstGeom prst="rect">
            <a:avLst/>
          </a:prstGeom>
        </p:spPr>
        <p:txBody>
          <a:bodyPr wrap="square">
            <a:spAutoFit/>
          </a:bodyPr>
          <a:lstStyle/>
          <a:p>
            <a:pPr marL="285750" indent="-285750">
              <a:buFont typeface="Wingdings" charset="2"/>
              <a:buChar char="Ø"/>
            </a:pPr>
            <a:r>
              <a:rPr lang="en-US" dirty="0" smtClean="0"/>
              <a:t>Coil Ends modeling</a:t>
            </a:r>
          </a:p>
          <a:p>
            <a:pPr marL="285750" indent="-285750">
              <a:buFont typeface="Wingdings" charset="2"/>
              <a:buChar char="Ø"/>
            </a:pPr>
            <a:r>
              <a:rPr lang="en-US" dirty="0" smtClean="0"/>
              <a:t>Match real mechanical behavior of the cable (hard-way bend, soft-way bend, torsion)</a:t>
            </a:r>
          </a:p>
          <a:p>
            <a:pPr marL="285750" indent="-285750">
              <a:buFont typeface="Wingdings" charset="2"/>
              <a:buChar char="Ø"/>
            </a:pPr>
            <a:r>
              <a:rPr lang="en-US" dirty="0" smtClean="0"/>
              <a:t>Minimizing harmonics </a:t>
            </a:r>
          </a:p>
          <a:p>
            <a:pPr marL="285750" indent="-285750">
              <a:buFont typeface="Wingdings" charset="2"/>
              <a:buChar char="Ø"/>
            </a:pPr>
            <a:r>
              <a:rPr lang="en-US" dirty="0" smtClean="0"/>
              <a:t>Design of the “end spacers”</a:t>
            </a:r>
          </a:p>
          <a:p>
            <a:pPr marL="285750" indent="-285750">
              <a:buFont typeface="Wingdings" charset="2"/>
              <a:buChar char="Ø"/>
            </a:pPr>
            <a:r>
              <a:rPr lang="en-US" dirty="0" smtClean="0"/>
              <a:t>Tuning coil length to required field integral</a:t>
            </a:r>
          </a:p>
          <a:p>
            <a:pPr marL="285750" indent="-285750">
              <a:buFont typeface="Wingdings" charset="2"/>
              <a:buChar char="Ø"/>
            </a:pPr>
            <a:r>
              <a:rPr lang="en-US" dirty="0" smtClean="0"/>
              <a:t>Effect of magnetic yoke (3D longitudinal effects, yoke cut-back to avoid peak field in the coil ends)</a:t>
            </a:r>
          </a:p>
          <a:p>
            <a:pPr marL="285750" indent="-285750">
              <a:buFont typeface="Wingdings" charset="2"/>
              <a:buChar char="Ø"/>
            </a:pPr>
            <a:r>
              <a:rPr lang="en-US" dirty="0" smtClean="0"/>
              <a:t>3D quench computation</a:t>
            </a:r>
          </a:p>
        </p:txBody>
      </p:sp>
      <p:sp>
        <p:nvSpPr>
          <p:cNvPr id="8" name="TextBox 7"/>
          <p:cNvSpPr txBox="1"/>
          <p:nvPr/>
        </p:nvSpPr>
        <p:spPr>
          <a:xfrm>
            <a:off x="5233180" y="3239754"/>
            <a:ext cx="3062276" cy="461665"/>
          </a:xfrm>
          <a:prstGeom prst="rect">
            <a:avLst/>
          </a:prstGeom>
          <a:noFill/>
        </p:spPr>
        <p:txBody>
          <a:bodyPr wrap="square" rtlCol="0">
            <a:spAutoFit/>
          </a:bodyPr>
          <a:lstStyle/>
          <a:p>
            <a:r>
              <a:rPr lang="en-US" sz="1200" dirty="0" smtClean="0">
                <a:solidFill>
                  <a:schemeClr val="tx2"/>
                </a:solidFill>
              </a:rPr>
              <a:t>CERN 11T Dipole 2m long model</a:t>
            </a:r>
          </a:p>
          <a:p>
            <a:r>
              <a:rPr lang="en-US" sz="1200" dirty="0" smtClean="0">
                <a:solidFill>
                  <a:schemeClr val="tx2"/>
                </a:solidFill>
              </a:rPr>
              <a:t>3D magnetic design using ROXIE</a:t>
            </a:r>
            <a:endParaRPr lang="en-US" sz="1200" dirty="0">
              <a:solidFill>
                <a:schemeClr val="tx2"/>
              </a:solidFill>
            </a:endParaRPr>
          </a:p>
        </p:txBody>
      </p:sp>
      <p:sp>
        <p:nvSpPr>
          <p:cNvPr id="9" name="TextBox 8"/>
          <p:cNvSpPr txBox="1"/>
          <p:nvPr/>
        </p:nvSpPr>
        <p:spPr>
          <a:xfrm>
            <a:off x="5792383" y="5610696"/>
            <a:ext cx="3062276" cy="461665"/>
          </a:xfrm>
          <a:prstGeom prst="rect">
            <a:avLst/>
          </a:prstGeom>
          <a:noFill/>
        </p:spPr>
        <p:txBody>
          <a:bodyPr wrap="square" rtlCol="0">
            <a:spAutoFit/>
          </a:bodyPr>
          <a:lstStyle/>
          <a:p>
            <a:r>
              <a:rPr lang="en-US" sz="1200" dirty="0" smtClean="0">
                <a:solidFill>
                  <a:schemeClr val="tx2"/>
                </a:solidFill>
              </a:rPr>
              <a:t>CERN 11T Dipole 2m long model</a:t>
            </a:r>
          </a:p>
          <a:p>
            <a:r>
              <a:rPr lang="en-US" sz="1200" dirty="0" smtClean="0">
                <a:solidFill>
                  <a:schemeClr val="tx2"/>
                </a:solidFill>
              </a:rPr>
              <a:t>Pair of Coils</a:t>
            </a:r>
            <a:endParaRPr lang="en-US" sz="1200" dirty="0">
              <a:solidFill>
                <a:schemeClr val="tx2"/>
              </a:solidFill>
            </a:endParaRPr>
          </a:p>
        </p:txBody>
      </p:sp>
      <p:sp>
        <p:nvSpPr>
          <p:cNvPr id="10" name="Title 1"/>
          <p:cNvSpPr txBox="1">
            <a:spLocks/>
          </p:cNvSpPr>
          <p:nvPr/>
        </p:nvSpPr>
        <p:spPr>
          <a:xfrm>
            <a:off x="187264" y="119769"/>
            <a:ext cx="4318624"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a:t>3</a:t>
            </a:r>
            <a:r>
              <a:rPr lang="en-US" sz="3600" dirty="0" smtClean="0"/>
              <a:t>D Magnetic Design</a:t>
            </a:r>
            <a:endParaRPr lang="en-US" sz="3600" dirty="0"/>
          </a:p>
        </p:txBody>
      </p:sp>
    </p:spTree>
    <p:extLst>
      <p:ext uri="{BB962C8B-B14F-4D97-AF65-F5344CB8AC3E}">
        <p14:creationId xmlns:p14="http://schemas.microsoft.com/office/powerpoint/2010/main" val="12993188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3413" y="653937"/>
            <a:ext cx="4165674" cy="3061137"/>
          </a:xfrm>
          <a:prstGeom prst="rect">
            <a:avLst/>
          </a:prstGeom>
        </p:spPr>
      </p:pic>
      <p:sp>
        <p:nvSpPr>
          <p:cNvPr id="8" name="TextBox 7"/>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637324" y="2215130"/>
            <a:ext cx="3008917" cy="2994349"/>
          </a:xfrm>
          <a:prstGeom prst="rect">
            <a:avLst/>
          </a:prstGeom>
        </p:spPr>
      </p:pic>
      <p:sp>
        <p:nvSpPr>
          <p:cNvPr id="12" name="TextBox 11"/>
          <p:cNvSpPr txBox="1"/>
          <p:nvPr/>
        </p:nvSpPr>
        <p:spPr>
          <a:xfrm>
            <a:off x="198990" y="3712305"/>
            <a:ext cx="3438334" cy="2031325"/>
          </a:xfrm>
          <a:prstGeom prst="rect">
            <a:avLst/>
          </a:prstGeom>
          <a:noFill/>
        </p:spPr>
        <p:txBody>
          <a:bodyPr wrap="square" rtlCol="0">
            <a:spAutoFit/>
          </a:bodyPr>
          <a:lstStyle/>
          <a:p>
            <a:r>
              <a:rPr lang="en-US" dirty="0" smtClean="0"/>
              <a:t>Mechanical design aims at containing electromagnetic forces by pre-loading coils at room temperature during assembly</a:t>
            </a:r>
            <a:r>
              <a:rPr lang="en-US" dirty="0"/>
              <a:t> </a:t>
            </a:r>
            <a:r>
              <a:rPr lang="en-US" dirty="0" smtClean="0"/>
              <a:t>and maintaining the pre-compression in the coil at cold, up to maximum field</a:t>
            </a:r>
          </a:p>
        </p:txBody>
      </p:sp>
      <p:sp>
        <p:nvSpPr>
          <p:cNvPr id="11" name="Title 1"/>
          <p:cNvSpPr txBox="1">
            <a:spLocks/>
          </p:cNvSpPr>
          <p:nvPr/>
        </p:nvSpPr>
        <p:spPr>
          <a:xfrm>
            <a:off x="187264" y="119769"/>
            <a:ext cx="4318624"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Mechanical Design</a:t>
            </a:r>
            <a:endParaRPr lang="en-US" sz="3600" dirty="0"/>
          </a:p>
        </p:txBody>
      </p:sp>
      <p:pic>
        <p:nvPicPr>
          <p:cNvPr id="15" name="Picture 14"/>
          <p:cNvPicPr>
            <a:picLocks noChangeAspect="1"/>
          </p:cNvPicPr>
          <p:nvPr/>
        </p:nvPicPr>
        <p:blipFill rotWithShape="1">
          <a:blip r:embed="rId5" cstate="print">
            <a:extLst>
              <a:ext uri="{28A0092B-C50C-407E-A947-70E740481C1C}">
                <a14:useLocalDpi xmlns:a14="http://schemas.microsoft.com/office/drawing/2010/main"/>
              </a:ext>
            </a:extLst>
          </a:blip>
          <a:srcRect l="21469"/>
          <a:stretch/>
        </p:blipFill>
        <p:spPr>
          <a:xfrm>
            <a:off x="7219488" y="213757"/>
            <a:ext cx="1699040" cy="267006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757686" y="3220423"/>
            <a:ext cx="2228914" cy="2750751"/>
          </a:xfrm>
          <a:prstGeom prst="rect">
            <a:avLst/>
          </a:prstGeom>
        </p:spPr>
      </p:pic>
    </p:spTree>
    <p:extLst>
      <p:ext uri="{BB962C8B-B14F-4D97-AF65-F5344CB8AC3E}">
        <p14:creationId xmlns:p14="http://schemas.microsoft.com/office/powerpoint/2010/main" val="41091726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014083031"/>
              </p:ext>
            </p:extLst>
          </p:nvPr>
        </p:nvGraphicFramePr>
        <p:xfrm>
          <a:off x="-205264" y="128277"/>
          <a:ext cx="8792284" cy="3737600"/>
        </p:xfrm>
        <a:graphic>
          <a:graphicData uri="http://schemas.openxmlformats.org/presentationml/2006/ole">
            <mc:AlternateContent xmlns:mc="http://schemas.openxmlformats.org/markup-compatibility/2006">
              <mc:Choice xmlns:v="urn:schemas-microsoft-com:vml" Requires="v">
                <p:oleObj spid="_x0000_s1336" name="Document" r:id="rId4" imgW="8940800" imgH="3644900" progId="Word.Document.12">
                  <p:embed/>
                </p:oleObj>
              </mc:Choice>
              <mc:Fallback>
                <p:oleObj name="Document" r:id="rId4" imgW="8940800" imgH="3644900" progId="Word.Document.12">
                  <p:embed/>
                  <p:pic>
                    <p:nvPicPr>
                      <p:cNvPr id="0" name=""/>
                      <p:cNvPicPr/>
                      <p:nvPr/>
                    </p:nvPicPr>
                    <p:blipFill>
                      <a:blip r:embed="rId5"/>
                      <a:stretch>
                        <a:fillRect/>
                      </a:stretch>
                    </p:blipFill>
                    <p:spPr>
                      <a:xfrm>
                        <a:off x="-205264" y="128277"/>
                        <a:ext cx="8792284" cy="3737600"/>
                      </a:xfrm>
                      <a:prstGeom prst="rect">
                        <a:avLst/>
                      </a:prstGeom>
                    </p:spPr>
                  </p:pic>
                </p:oleObj>
              </mc:Fallback>
            </mc:AlternateContent>
          </a:graphicData>
        </a:graphic>
      </p:graphicFrame>
      <p:grpSp>
        <p:nvGrpSpPr>
          <p:cNvPr id="2" name="Group 1"/>
          <p:cNvGrpSpPr/>
          <p:nvPr/>
        </p:nvGrpSpPr>
        <p:grpSpPr>
          <a:xfrm>
            <a:off x="5327020" y="350304"/>
            <a:ext cx="3752471" cy="4941108"/>
            <a:chOff x="5057611" y="504240"/>
            <a:chExt cx="3752471" cy="4941108"/>
          </a:xfrm>
        </p:grpSpPr>
        <p:pic>
          <p:nvPicPr>
            <p:cNvPr id="5" name="Picture 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384382" y="549804"/>
              <a:ext cx="2425700" cy="488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6" name="AutoShape 8"/>
            <p:cNvSpPr>
              <a:spLocks/>
            </p:cNvSpPr>
            <p:nvPr/>
          </p:nvSpPr>
          <p:spPr bwMode="auto">
            <a:xfrm rot="5400000">
              <a:off x="5874989" y="264528"/>
              <a:ext cx="265113" cy="744538"/>
            </a:xfrm>
            <a:custGeom>
              <a:avLst/>
              <a:gdLst>
                <a:gd name="T0" fmla="*/ 0 w 21600"/>
                <a:gd name="T1" fmla="*/ 611934 h 21600"/>
                <a:gd name="T2" fmla="*/ 66278 w 21600"/>
                <a:gd name="T3" fmla="*/ 611934 h 21600"/>
                <a:gd name="T4" fmla="*/ 66278 w 21600"/>
                <a:gd name="T5" fmla="*/ 0 h 21600"/>
                <a:gd name="T6" fmla="*/ 198835 w 21600"/>
                <a:gd name="T7" fmla="*/ 0 h 21600"/>
                <a:gd name="T8" fmla="*/ 198835 w 21600"/>
                <a:gd name="T9" fmla="*/ 611934 h 21600"/>
                <a:gd name="T10" fmla="*/ 265113 w 21600"/>
                <a:gd name="T11" fmla="*/ 611934 h 21600"/>
                <a:gd name="T12" fmla="*/ 132557 w 21600"/>
                <a:gd name="T13" fmla="*/ 744538 h 21600"/>
                <a:gd name="T14" fmla="*/ 0 w 21600"/>
                <a:gd name="T15" fmla="*/ 611934 h 21600"/>
                <a:gd name="T16" fmla="*/ 0 w 21600"/>
                <a:gd name="T17" fmla="*/ 611934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7753"/>
                  </a:moveTo>
                  <a:lnTo>
                    <a:pt x="5400" y="17753"/>
                  </a:lnTo>
                  <a:lnTo>
                    <a:pt x="5400" y="0"/>
                  </a:lnTo>
                  <a:lnTo>
                    <a:pt x="16200" y="0"/>
                  </a:lnTo>
                  <a:lnTo>
                    <a:pt x="16200" y="17753"/>
                  </a:lnTo>
                  <a:lnTo>
                    <a:pt x="21600" y="17753"/>
                  </a:lnTo>
                  <a:lnTo>
                    <a:pt x="10800" y="21600"/>
                  </a:lnTo>
                  <a:lnTo>
                    <a:pt x="0" y="17753"/>
                  </a:lnTo>
                  <a:close/>
                  <a:moveTo>
                    <a:pt x="0" y="17753"/>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7" name="AutoShape 11"/>
            <p:cNvSpPr>
              <a:spLocks/>
            </p:cNvSpPr>
            <p:nvPr/>
          </p:nvSpPr>
          <p:spPr bwMode="auto">
            <a:xfrm rot="5400000">
              <a:off x="5871814" y="4940523"/>
              <a:ext cx="265113" cy="744538"/>
            </a:xfrm>
            <a:custGeom>
              <a:avLst/>
              <a:gdLst>
                <a:gd name="T0" fmla="*/ 0 w 21600"/>
                <a:gd name="T1" fmla="*/ 611934 h 21600"/>
                <a:gd name="T2" fmla="*/ 66278 w 21600"/>
                <a:gd name="T3" fmla="*/ 611934 h 21600"/>
                <a:gd name="T4" fmla="*/ 66278 w 21600"/>
                <a:gd name="T5" fmla="*/ 0 h 21600"/>
                <a:gd name="T6" fmla="*/ 198835 w 21600"/>
                <a:gd name="T7" fmla="*/ 0 h 21600"/>
                <a:gd name="T8" fmla="*/ 198835 w 21600"/>
                <a:gd name="T9" fmla="*/ 611934 h 21600"/>
                <a:gd name="T10" fmla="*/ 265113 w 21600"/>
                <a:gd name="T11" fmla="*/ 611934 h 21600"/>
                <a:gd name="T12" fmla="*/ 132557 w 21600"/>
                <a:gd name="T13" fmla="*/ 744538 h 21600"/>
                <a:gd name="T14" fmla="*/ 0 w 21600"/>
                <a:gd name="T15" fmla="*/ 611934 h 21600"/>
                <a:gd name="T16" fmla="*/ 0 w 21600"/>
                <a:gd name="T17" fmla="*/ 611934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7753"/>
                  </a:moveTo>
                  <a:lnTo>
                    <a:pt x="5400" y="17753"/>
                  </a:lnTo>
                  <a:lnTo>
                    <a:pt x="5400" y="0"/>
                  </a:lnTo>
                  <a:lnTo>
                    <a:pt x="16200" y="0"/>
                  </a:lnTo>
                  <a:lnTo>
                    <a:pt x="16200" y="17753"/>
                  </a:lnTo>
                  <a:lnTo>
                    <a:pt x="21600" y="17753"/>
                  </a:lnTo>
                  <a:lnTo>
                    <a:pt x="10800" y="21600"/>
                  </a:lnTo>
                  <a:lnTo>
                    <a:pt x="0" y="17753"/>
                  </a:lnTo>
                  <a:close/>
                  <a:moveTo>
                    <a:pt x="0" y="17753"/>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nvGrpSpPr>
            <p:cNvPr id="31" name="Group 30"/>
            <p:cNvGrpSpPr/>
            <p:nvPr/>
          </p:nvGrpSpPr>
          <p:grpSpPr>
            <a:xfrm>
              <a:off x="7798365" y="2217513"/>
              <a:ext cx="612186" cy="1559089"/>
              <a:chOff x="7484583" y="2852548"/>
              <a:chExt cx="612186" cy="1559089"/>
            </a:xfrm>
          </p:grpSpPr>
          <p:sp>
            <p:nvSpPr>
              <p:cNvPr id="10" name="AutoShape 10"/>
              <p:cNvSpPr>
                <a:spLocks/>
              </p:cNvSpPr>
              <p:nvPr/>
            </p:nvSpPr>
            <p:spPr bwMode="auto">
              <a:xfrm rot="14143405">
                <a:off x="7515044" y="2837467"/>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11" name="AutoShape 12"/>
              <p:cNvSpPr>
                <a:spLocks/>
              </p:cNvSpPr>
              <p:nvPr/>
            </p:nvSpPr>
            <p:spPr bwMode="auto">
              <a:xfrm rot="18600000">
                <a:off x="7499664" y="4009206"/>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30" name="AutoShape 10"/>
              <p:cNvSpPr>
                <a:spLocks/>
              </p:cNvSpPr>
              <p:nvPr/>
            </p:nvSpPr>
            <p:spPr bwMode="auto">
              <a:xfrm rot="16200000">
                <a:off x="7694338" y="3399074"/>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grpSp>
          <p:nvGrpSpPr>
            <p:cNvPr id="32" name="Group 31"/>
            <p:cNvGrpSpPr/>
            <p:nvPr/>
          </p:nvGrpSpPr>
          <p:grpSpPr>
            <a:xfrm flipH="1">
              <a:off x="6021325" y="2217513"/>
              <a:ext cx="602129" cy="1559089"/>
              <a:chOff x="7484583" y="2852548"/>
              <a:chExt cx="612186" cy="1559089"/>
            </a:xfrm>
          </p:grpSpPr>
          <p:sp>
            <p:nvSpPr>
              <p:cNvPr id="33" name="AutoShape 10"/>
              <p:cNvSpPr>
                <a:spLocks/>
              </p:cNvSpPr>
              <p:nvPr/>
            </p:nvSpPr>
            <p:spPr bwMode="auto">
              <a:xfrm rot="14143405">
                <a:off x="7515044" y="2837467"/>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34" name="AutoShape 12"/>
              <p:cNvSpPr>
                <a:spLocks/>
              </p:cNvSpPr>
              <p:nvPr/>
            </p:nvSpPr>
            <p:spPr bwMode="auto">
              <a:xfrm rot="18600000">
                <a:off x="7499664" y="4009206"/>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35" name="AutoShape 10"/>
              <p:cNvSpPr>
                <a:spLocks/>
              </p:cNvSpPr>
              <p:nvPr/>
            </p:nvSpPr>
            <p:spPr bwMode="auto">
              <a:xfrm rot="16200000">
                <a:off x="7694338" y="3399074"/>
                <a:ext cx="387350" cy="417512"/>
              </a:xfrm>
              <a:custGeom>
                <a:avLst/>
                <a:gdLst>
                  <a:gd name="T0" fmla="*/ 0 w 21600"/>
                  <a:gd name="T1" fmla="*/ 224007 h 21600"/>
                  <a:gd name="T2" fmla="*/ 96838 w 21600"/>
                  <a:gd name="T3" fmla="*/ 224007 h 21600"/>
                  <a:gd name="T4" fmla="*/ 96838 w 21600"/>
                  <a:gd name="T5" fmla="*/ 0 h 21600"/>
                  <a:gd name="T6" fmla="*/ 290513 w 21600"/>
                  <a:gd name="T7" fmla="*/ 0 h 21600"/>
                  <a:gd name="T8" fmla="*/ 290513 w 21600"/>
                  <a:gd name="T9" fmla="*/ 224007 h 21600"/>
                  <a:gd name="T10" fmla="*/ 387350 w 21600"/>
                  <a:gd name="T11" fmla="*/ 224007 h 21600"/>
                  <a:gd name="T12" fmla="*/ 193675 w 21600"/>
                  <a:gd name="T13" fmla="*/ 417512 h 21600"/>
                  <a:gd name="T14" fmla="*/ 0 w 21600"/>
                  <a:gd name="T15" fmla="*/ 224007 h 21600"/>
                  <a:gd name="T16" fmla="*/ 0 w 21600"/>
                  <a:gd name="T17" fmla="*/ 22400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1589"/>
                    </a:moveTo>
                    <a:lnTo>
                      <a:pt x="5400" y="11589"/>
                    </a:lnTo>
                    <a:lnTo>
                      <a:pt x="5400" y="0"/>
                    </a:lnTo>
                    <a:lnTo>
                      <a:pt x="16200" y="0"/>
                    </a:lnTo>
                    <a:lnTo>
                      <a:pt x="16200" y="11589"/>
                    </a:lnTo>
                    <a:lnTo>
                      <a:pt x="21600" y="11589"/>
                    </a:lnTo>
                    <a:lnTo>
                      <a:pt x="10800" y="21600"/>
                    </a:lnTo>
                    <a:lnTo>
                      <a:pt x="0" y="11589"/>
                    </a:lnTo>
                    <a:close/>
                    <a:moveTo>
                      <a:pt x="0" y="11589"/>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sp>
          <p:nvSpPr>
            <p:cNvPr id="36" name="TextBox 35"/>
            <p:cNvSpPr txBox="1"/>
            <p:nvPr/>
          </p:nvSpPr>
          <p:spPr>
            <a:xfrm>
              <a:off x="5057611" y="1899917"/>
              <a:ext cx="1027660" cy="338554"/>
            </a:xfrm>
            <a:prstGeom prst="rect">
              <a:avLst/>
            </a:prstGeom>
            <a:noFill/>
          </p:spPr>
          <p:txBody>
            <a:bodyPr wrap="square" rtlCol="0">
              <a:spAutoFit/>
            </a:bodyPr>
            <a:lstStyle/>
            <a:p>
              <a:pPr algn="r"/>
              <a:r>
                <a:rPr lang="en-US" sz="1600" dirty="0" smtClean="0">
                  <a:solidFill>
                    <a:schemeClr val="accent6">
                      <a:lumMod val="50000"/>
                    </a:schemeClr>
                  </a:solidFill>
                </a:rPr>
                <a:t>Collars</a:t>
              </a:r>
              <a:endParaRPr lang="en-US" sz="1600" dirty="0">
                <a:solidFill>
                  <a:schemeClr val="accent6">
                    <a:lumMod val="50000"/>
                  </a:schemeClr>
                </a:solidFill>
              </a:endParaRPr>
            </a:p>
          </p:txBody>
        </p:sp>
        <p:sp>
          <p:nvSpPr>
            <p:cNvPr id="37" name="TextBox 36"/>
            <p:cNvSpPr txBox="1"/>
            <p:nvPr/>
          </p:nvSpPr>
          <p:spPr>
            <a:xfrm>
              <a:off x="5057611" y="1315141"/>
              <a:ext cx="1027660" cy="338554"/>
            </a:xfrm>
            <a:prstGeom prst="rect">
              <a:avLst/>
            </a:prstGeom>
            <a:noFill/>
          </p:spPr>
          <p:txBody>
            <a:bodyPr wrap="square" rtlCol="0">
              <a:spAutoFit/>
            </a:bodyPr>
            <a:lstStyle/>
            <a:p>
              <a:pPr algn="r"/>
              <a:r>
                <a:rPr lang="en-US" sz="1600" dirty="0" smtClean="0">
                  <a:solidFill>
                    <a:schemeClr val="accent6">
                      <a:lumMod val="50000"/>
                    </a:schemeClr>
                  </a:solidFill>
                </a:rPr>
                <a:t>Yoke</a:t>
              </a:r>
              <a:endParaRPr lang="en-US" sz="1600" dirty="0">
                <a:solidFill>
                  <a:schemeClr val="accent6">
                    <a:lumMod val="50000"/>
                  </a:schemeClr>
                </a:solidFill>
              </a:endParaRPr>
            </a:p>
          </p:txBody>
        </p:sp>
        <p:sp>
          <p:nvSpPr>
            <p:cNvPr id="38" name="TextBox 37"/>
            <p:cNvSpPr txBox="1"/>
            <p:nvPr/>
          </p:nvSpPr>
          <p:spPr>
            <a:xfrm>
              <a:off x="5057611" y="730365"/>
              <a:ext cx="1027660" cy="584776"/>
            </a:xfrm>
            <a:prstGeom prst="rect">
              <a:avLst/>
            </a:prstGeom>
            <a:noFill/>
          </p:spPr>
          <p:txBody>
            <a:bodyPr wrap="square" rtlCol="0">
              <a:spAutoFit/>
            </a:bodyPr>
            <a:lstStyle/>
            <a:p>
              <a:pPr algn="r"/>
              <a:r>
                <a:rPr lang="en-US" sz="1600" dirty="0" smtClean="0">
                  <a:solidFill>
                    <a:schemeClr val="accent6">
                      <a:lumMod val="50000"/>
                    </a:schemeClr>
                  </a:solidFill>
                </a:rPr>
                <a:t>External Shell</a:t>
              </a:r>
              <a:endParaRPr lang="en-US" sz="1600" dirty="0">
                <a:solidFill>
                  <a:schemeClr val="accent6">
                    <a:lumMod val="50000"/>
                  </a:schemeClr>
                </a:solidFill>
              </a:endParaRPr>
            </a:p>
          </p:txBody>
        </p:sp>
        <p:cxnSp>
          <p:nvCxnSpPr>
            <p:cNvPr id="40" name="Straight Connector 39"/>
            <p:cNvCxnSpPr>
              <a:stCxn id="38" idx="3"/>
            </p:cNvCxnSpPr>
            <p:nvPr/>
          </p:nvCxnSpPr>
          <p:spPr>
            <a:xfrm flipV="1">
              <a:off x="6085271" y="680198"/>
              <a:ext cx="810082" cy="342555"/>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a:stCxn id="37" idx="3"/>
            </p:cNvCxnSpPr>
            <p:nvPr/>
          </p:nvCxnSpPr>
          <p:spPr>
            <a:xfrm flipV="1">
              <a:off x="6085271" y="1247962"/>
              <a:ext cx="952958" cy="236456"/>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36" idx="3"/>
            </p:cNvCxnSpPr>
            <p:nvPr/>
          </p:nvCxnSpPr>
          <p:spPr>
            <a:xfrm>
              <a:off x="6085271" y="2069194"/>
              <a:ext cx="1183611" cy="261630"/>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5108685" y="3850536"/>
              <a:ext cx="1027660" cy="338554"/>
            </a:xfrm>
            <a:prstGeom prst="rect">
              <a:avLst/>
            </a:prstGeom>
            <a:noFill/>
          </p:spPr>
          <p:txBody>
            <a:bodyPr wrap="square" rtlCol="0">
              <a:spAutoFit/>
            </a:bodyPr>
            <a:lstStyle/>
            <a:p>
              <a:pPr algn="r"/>
              <a:r>
                <a:rPr lang="en-US" sz="1600" dirty="0" smtClean="0">
                  <a:solidFill>
                    <a:schemeClr val="accent6">
                      <a:lumMod val="50000"/>
                    </a:schemeClr>
                  </a:solidFill>
                </a:rPr>
                <a:t>Pole</a:t>
              </a:r>
              <a:endParaRPr lang="en-US" sz="1600" dirty="0">
                <a:solidFill>
                  <a:schemeClr val="accent6">
                    <a:lumMod val="50000"/>
                  </a:schemeClr>
                </a:solidFill>
              </a:endParaRPr>
            </a:p>
          </p:txBody>
        </p:sp>
        <p:cxnSp>
          <p:nvCxnSpPr>
            <p:cNvPr id="51" name="Straight Connector 50"/>
            <p:cNvCxnSpPr>
              <a:stCxn id="50" idx="3"/>
            </p:cNvCxnSpPr>
            <p:nvPr/>
          </p:nvCxnSpPr>
          <p:spPr>
            <a:xfrm flipV="1">
              <a:off x="6136345" y="3421529"/>
              <a:ext cx="1050361" cy="598284"/>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5165487" y="3022931"/>
              <a:ext cx="1027660" cy="338554"/>
            </a:xfrm>
            <a:prstGeom prst="rect">
              <a:avLst/>
            </a:prstGeom>
            <a:noFill/>
          </p:spPr>
          <p:txBody>
            <a:bodyPr wrap="square" rtlCol="0">
              <a:spAutoFit/>
            </a:bodyPr>
            <a:lstStyle/>
            <a:p>
              <a:pPr algn="r"/>
              <a:r>
                <a:rPr lang="en-US" sz="1600" dirty="0" smtClean="0">
                  <a:solidFill>
                    <a:schemeClr val="accent6">
                      <a:lumMod val="50000"/>
                    </a:schemeClr>
                  </a:solidFill>
                </a:rPr>
                <a:t>Wedges</a:t>
              </a:r>
              <a:endParaRPr lang="en-US" sz="1600" dirty="0">
                <a:solidFill>
                  <a:schemeClr val="accent6">
                    <a:lumMod val="50000"/>
                  </a:schemeClr>
                </a:solidFill>
              </a:endParaRPr>
            </a:p>
          </p:txBody>
        </p:sp>
        <p:cxnSp>
          <p:nvCxnSpPr>
            <p:cNvPr id="53" name="Straight Connector 52"/>
            <p:cNvCxnSpPr>
              <a:stCxn id="52" idx="3"/>
            </p:cNvCxnSpPr>
            <p:nvPr/>
          </p:nvCxnSpPr>
          <p:spPr>
            <a:xfrm>
              <a:off x="6193147" y="3192208"/>
              <a:ext cx="822669" cy="57499"/>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grpSp>
      <p:graphicFrame>
        <p:nvGraphicFramePr>
          <p:cNvPr id="56" name="Table 55"/>
          <p:cNvGraphicFramePr>
            <a:graphicFrameLocks noGrp="1"/>
          </p:cNvGraphicFramePr>
          <p:nvPr>
            <p:extLst>
              <p:ext uri="{D42A27DB-BD31-4B8C-83A1-F6EECF244321}">
                <p14:modId xmlns:p14="http://schemas.microsoft.com/office/powerpoint/2010/main" val="2768738300"/>
              </p:ext>
            </p:extLst>
          </p:nvPr>
        </p:nvGraphicFramePr>
        <p:xfrm>
          <a:off x="74905" y="3595421"/>
          <a:ext cx="5723885" cy="2468978"/>
        </p:xfrm>
        <a:graphic>
          <a:graphicData uri="http://schemas.openxmlformats.org/drawingml/2006/table">
            <a:tbl>
              <a:tblPr firstRow="1" bandRow="1">
                <a:tableStyleId>{5C22544A-7EE6-4342-B048-85BDC9FD1C3A}</a:tableStyleId>
              </a:tblPr>
              <a:tblGrid>
                <a:gridCol w="933873"/>
                <a:gridCol w="1307916"/>
                <a:gridCol w="1499326"/>
                <a:gridCol w="1004415"/>
                <a:gridCol w="978355"/>
              </a:tblGrid>
              <a:tr h="534735">
                <a:tc>
                  <a:txBody>
                    <a:bodyPr/>
                    <a:lstStyle/>
                    <a:p>
                      <a:r>
                        <a:rPr lang="en-US" sz="1200" b="1" i="0" dirty="0" smtClean="0"/>
                        <a:t>Structure</a:t>
                      </a:r>
                      <a:endParaRPr lang="en-US" sz="1200" b="1" i="0" dirty="0"/>
                    </a:p>
                  </a:txBody>
                  <a:tcPr marL="91438" marR="91438" marT="45727" marB="45727">
                    <a:solidFill>
                      <a:srgbClr val="3292CF"/>
                    </a:solidFill>
                  </a:tcPr>
                </a:tc>
                <a:tc>
                  <a:txBody>
                    <a:bodyPr/>
                    <a:lstStyle/>
                    <a:p>
                      <a:r>
                        <a:rPr lang="en-US" sz="1200" b="1" i="0" dirty="0" smtClean="0"/>
                        <a:t>Material</a:t>
                      </a:r>
                      <a:endParaRPr lang="en-US" sz="1200" b="1" i="0" dirty="0"/>
                    </a:p>
                  </a:txBody>
                  <a:tcPr marL="91438" marR="91438" marT="45727" marB="45727">
                    <a:solidFill>
                      <a:srgbClr val="3292CF"/>
                    </a:solidFill>
                  </a:tcPr>
                </a:tc>
                <a:tc>
                  <a:txBody>
                    <a:bodyPr/>
                    <a:lstStyle/>
                    <a:p>
                      <a:r>
                        <a:rPr lang="en-US" sz="1200" b="1" i="0" dirty="0" err="1" smtClean="0"/>
                        <a:t>Therm.contr</a:t>
                      </a:r>
                      <a:r>
                        <a:rPr lang="en-US" sz="1200" b="1" i="0" dirty="0" smtClean="0"/>
                        <a:t>.</a:t>
                      </a:r>
                      <a:r>
                        <a:rPr lang="en-US" sz="1200" b="1" i="0" baseline="0" dirty="0" smtClean="0"/>
                        <a:t> </a:t>
                      </a:r>
                    </a:p>
                    <a:p>
                      <a:r>
                        <a:rPr lang="en-US" sz="1200" b="1" i="0" dirty="0" smtClean="0"/>
                        <a:t>(300-2 K) mm/m</a:t>
                      </a:r>
                      <a:endParaRPr lang="en-US" sz="1200" b="1" i="0" dirty="0"/>
                    </a:p>
                  </a:txBody>
                  <a:tcPr marL="91438" marR="91438" marT="45727" marB="45727">
                    <a:solidFill>
                      <a:srgbClr val="3292CF"/>
                    </a:solidFill>
                  </a:tcPr>
                </a:tc>
                <a:tc>
                  <a:txBody>
                    <a:bodyPr/>
                    <a:lstStyle/>
                    <a:p>
                      <a:r>
                        <a:rPr lang="en-US" sz="1200" b="1" i="0" dirty="0" smtClean="0"/>
                        <a:t>E modulus</a:t>
                      </a:r>
                      <a:br>
                        <a:rPr lang="en-US" sz="1200" b="1" i="0" dirty="0" smtClean="0"/>
                      </a:br>
                      <a:r>
                        <a:rPr lang="en-US" sz="1200" b="1" i="0" dirty="0" err="1" smtClean="0"/>
                        <a:t>Gpa</a:t>
                      </a:r>
                      <a:r>
                        <a:rPr lang="en-US" sz="1200" b="1" i="0" dirty="0" smtClean="0"/>
                        <a:t> @293K</a:t>
                      </a:r>
                      <a:endParaRPr lang="en-US" sz="1200" b="1" i="0" dirty="0"/>
                    </a:p>
                  </a:txBody>
                  <a:tcPr marL="91438" marR="91438" marT="45727" marB="45727">
                    <a:solidFill>
                      <a:srgbClr val="3292CF"/>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0" dirty="0" smtClean="0"/>
                        <a:t>E modulus</a:t>
                      </a:r>
                      <a:br>
                        <a:rPr lang="en-US" sz="1200" b="1" i="0" dirty="0" smtClean="0"/>
                      </a:br>
                      <a:r>
                        <a:rPr lang="en-US" sz="1200" b="1" i="0" dirty="0" err="1" smtClean="0"/>
                        <a:t>Gpa</a:t>
                      </a:r>
                      <a:r>
                        <a:rPr lang="en-US" sz="1200" b="1" i="0" baseline="0" dirty="0" smtClean="0"/>
                        <a:t> @</a:t>
                      </a:r>
                      <a:r>
                        <a:rPr lang="en-US" sz="1200" b="1" i="0" dirty="0" smtClean="0"/>
                        <a:t>2K</a:t>
                      </a:r>
                    </a:p>
                  </a:txBody>
                  <a:tcPr marL="91438" marR="91438" marT="45727" marB="45727">
                    <a:solidFill>
                      <a:srgbClr val="3292CF"/>
                    </a:solidFill>
                  </a:tcPr>
                </a:tc>
              </a:tr>
              <a:tr h="0">
                <a:tc>
                  <a:txBody>
                    <a:bodyPr/>
                    <a:lstStyle/>
                    <a:p>
                      <a:r>
                        <a:rPr lang="en-US" sz="1200" dirty="0" smtClean="0"/>
                        <a:t>Coil</a:t>
                      </a:r>
                      <a:endParaRPr lang="en-US" sz="1200" dirty="0"/>
                    </a:p>
                  </a:txBody>
                  <a:tcPr marL="91438" marR="91438" marT="45727" marB="45727">
                    <a:solidFill>
                      <a:srgbClr val="CAF4E9"/>
                    </a:solidFill>
                  </a:tcPr>
                </a:tc>
                <a:tc>
                  <a:txBody>
                    <a:bodyPr/>
                    <a:lstStyle/>
                    <a:p>
                      <a:pPr algn="ctr"/>
                      <a:r>
                        <a:rPr lang="en-US" sz="1200" dirty="0" smtClean="0"/>
                        <a:t>Nb</a:t>
                      </a:r>
                      <a:r>
                        <a:rPr lang="en-US" sz="1200" baseline="-25000" dirty="0" smtClean="0"/>
                        <a:t>3</a:t>
                      </a:r>
                      <a:r>
                        <a:rPr lang="en-US" sz="1200" dirty="0" smtClean="0"/>
                        <a:t>Sn</a:t>
                      </a:r>
                      <a:r>
                        <a:rPr lang="en-US" sz="1200" baseline="0" dirty="0" smtClean="0"/>
                        <a:t> </a:t>
                      </a:r>
                      <a:r>
                        <a:rPr lang="en-US" sz="1200" baseline="0" dirty="0" err="1" smtClean="0"/>
                        <a:t>Impreg</a:t>
                      </a:r>
                      <a:r>
                        <a:rPr lang="en-US" sz="1200" baseline="0" dirty="0" smtClean="0"/>
                        <a:t>.</a:t>
                      </a:r>
                      <a:endParaRPr lang="en-US" sz="1200" dirty="0"/>
                    </a:p>
                  </a:txBody>
                  <a:tcPr marL="91438" marR="91438" marT="45727" marB="45727">
                    <a:solidFill>
                      <a:srgbClr val="CAF4E9"/>
                    </a:solidFill>
                  </a:tcPr>
                </a:tc>
                <a:tc>
                  <a:txBody>
                    <a:bodyPr/>
                    <a:lstStyle/>
                    <a:p>
                      <a:pPr algn="ctr"/>
                      <a:r>
                        <a:rPr lang="en-US" sz="1200" dirty="0" smtClean="0"/>
                        <a:t>3.3/2.9</a:t>
                      </a:r>
                      <a:r>
                        <a:rPr lang="en-US" sz="1200" baseline="0" dirty="0" smtClean="0"/>
                        <a:t> (</a:t>
                      </a:r>
                      <a:r>
                        <a:rPr lang="en-US" sz="1200" dirty="0" smtClean="0"/>
                        <a:t>rad./</a:t>
                      </a:r>
                      <a:r>
                        <a:rPr lang="en-US" sz="1200" dirty="0" err="1" smtClean="0"/>
                        <a:t>azi</a:t>
                      </a:r>
                      <a:r>
                        <a:rPr lang="en-US" sz="1200" dirty="0" smtClean="0"/>
                        <a:t>.)</a:t>
                      </a:r>
                      <a:endParaRPr lang="en-US" sz="1200" dirty="0"/>
                    </a:p>
                  </a:txBody>
                  <a:tcPr marL="91438" marR="91438" marT="45727" marB="45727">
                    <a:solidFill>
                      <a:srgbClr val="CAF4E9"/>
                    </a:solidFill>
                  </a:tcPr>
                </a:tc>
                <a:tc>
                  <a:txBody>
                    <a:bodyPr/>
                    <a:lstStyle/>
                    <a:p>
                      <a:pPr algn="ctr"/>
                      <a:r>
                        <a:rPr lang="en-US" sz="1200" dirty="0" smtClean="0"/>
                        <a:t>27</a:t>
                      </a:r>
                      <a:endParaRPr lang="en-US" sz="1200" dirty="0"/>
                    </a:p>
                  </a:txBody>
                  <a:tcPr marL="91438" marR="91438" marT="45727" marB="45727">
                    <a:solidFill>
                      <a:srgbClr val="CAF4E9"/>
                    </a:solidFill>
                  </a:tcPr>
                </a:tc>
                <a:tc>
                  <a:txBody>
                    <a:bodyPr/>
                    <a:lstStyle/>
                    <a:p>
                      <a:pPr algn="ctr"/>
                      <a:r>
                        <a:rPr lang="en-US" sz="1200" dirty="0" smtClean="0"/>
                        <a:t>30</a:t>
                      </a:r>
                      <a:endParaRPr lang="en-US" sz="1200" dirty="0"/>
                    </a:p>
                  </a:txBody>
                  <a:tcPr marL="91438" marR="91438" marT="45727" marB="45727">
                    <a:solidFill>
                      <a:srgbClr val="CAF4E9"/>
                    </a:solidFill>
                  </a:tcPr>
                </a:tc>
              </a:tr>
              <a:tr h="206127">
                <a:tc>
                  <a:txBody>
                    <a:bodyPr/>
                    <a:lstStyle/>
                    <a:p>
                      <a:r>
                        <a:rPr lang="en-US" sz="1200" dirty="0" smtClean="0"/>
                        <a:t>Wedges</a:t>
                      </a:r>
                    </a:p>
                  </a:txBody>
                  <a:tcPr marL="91438" marR="91438" marT="45727" marB="45727">
                    <a:solidFill>
                      <a:srgbClr val="CAF4E9"/>
                    </a:solidFill>
                  </a:tcPr>
                </a:tc>
                <a:tc>
                  <a:txBody>
                    <a:bodyPr/>
                    <a:lstStyle/>
                    <a:p>
                      <a:pPr algn="ctr"/>
                      <a:r>
                        <a:rPr lang="en-US" sz="1200" baseline="0" dirty="0" smtClean="0"/>
                        <a:t>ODS Cu</a:t>
                      </a:r>
                      <a:endParaRPr lang="en-US" sz="1200" dirty="0"/>
                    </a:p>
                  </a:txBody>
                  <a:tcPr marL="91438" marR="91438" marT="45727" marB="45727">
                    <a:solidFill>
                      <a:srgbClr val="CAF4E9"/>
                    </a:solidFill>
                  </a:tcPr>
                </a:tc>
                <a:tc>
                  <a:txBody>
                    <a:bodyPr/>
                    <a:lstStyle/>
                    <a:p>
                      <a:pPr algn="ctr"/>
                      <a:r>
                        <a:rPr lang="en-US" sz="1200" dirty="0" smtClean="0"/>
                        <a:t>3.3</a:t>
                      </a:r>
                      <a:endParaRPr lang="en-US" sz="1200" dirty="0"/>
                    </a:p>
                  </a:txBody>
                  <a:tcPr marL="91438" marR="91438" marT="45727" marB="45727">
                    <a:solidFill>
                      <a:srgbClr val="CAF4E9"/>
                    </a:solidFill>
                  </a:tcPr>
                </a:tc>
                <a:tc>
                  <a:txBody>
                    <a:bodyPr/>
                    <a:lstStyle/>
                    <a:p>
                      <a:pPr algn="ctr"/>
                      <a:r>
                        <a:rPr lang="en-US" sz="1200" dirty="0" smtClean="0"/>
                        <a:t>130</a:t>
                      </a:r>
                      <a:endParaRPr lang="en-US" sz="1200" dirty="0"/>
                    </a:p>
                  </a:txBody>
                  <a:tcPr marL="91438" marR="91438" marT="45727" marB="45727">
                    <a:solidFill>
                      <a:srgbClr val="CAF4E9"/>
                    </a:solidFill>
                  </a:tcPr>
                </a:tc>
                <a:tc>
                  <a:txBody>
                    <a:bodyPr/>
                    <a:lstStyle/>
                    <a:p>
                      <a:pPr algn="ctr"/>
                      <a:r>
                        <a:rPr lang="en-US" sz="1200" dirty="0" smtClean="0"/>
                        <a:t>130</a:t>
                      </a:r>
                      <a:endParaRPr lang="en-US" sz="1200" dirty="0"/>
                    </a:p>
                  </a:txBody>
                  <a:tcPr marL="91438" marR="91438" marT="45727" marB="45727">
                    <a:solidFill>
                      <a:srgbClr val="CAF4E9"/>
                    </a:solidFill>
                  </a:tcPr>
                </a:tc>
              </a:tr>
              <a:tr h="147843">
                <a:tc>
                  <a:txBody>
                    <a:bodyPr/>
                    <a:lstStyle/>
                    <a:p>
                      <a:r>
                        <a:rPr lang="en-US" sz="1200" dirty="0" smtClean="0"/>
                        <a:t>Pole</a:t>
                      </a:r>
                      <a:endParaRPr lang="en-US" sz="1200" dirty="0"/>
                    </a:p>
                  </a:txBody>
                  <a:tcPr marL="91438" marR="91438" marT="45727" marB="45727">
                    <a:solidFill>
                      <a:srgbClr val="CAF4E9"/>
                    </a:solidFill>
                  </a:tcPr>
                </a:tc>
                <a:tc>
                  <a:txBody>
                    <a:bodyPr/>
                    <a:lstStyle/>
                    <a:p>
                      <a:pPr algn="ctr"/>
                      <a:r>
                        <a:rPr lang="en-US" sz="1200" dirty="0" smtClean="0"/>
                        <a:t>Ti-6Al-4V</a:t>
                      </a:r>
                      <a:endParaRPr lang="en-US" sz="1200" dirty="0"/>
                    </a:p>
                  </a:txBody>
                  <a:tcPr marL="91438" marR="91438" marT="45727" marB="45727">
                    <a:solidFill>
                      <a:srgbClr val="CAF4E9"/>
                    </a:solidFill>
                  </a:tcPr>
                </a:tc>
                <a:tc>
                  <a:txBody>
                    <a:bodyPr/>
                    <a:lstStyle/>
                    <a:p>
                      <a:pPr algn="ctr"/>
                      <a:r>
                        <a:rPr lang="en-US" sz="1200" dirty="0" smtClean="0"/>
                        <a:t>1.7</a:t>
                      </a:r>
                      <a:endParaRPr lang="en-US" sz="1200" dirty="0"/>
                    </a:p>
                  </a:txBody>
                  <a:tcPr marL="91438" marR="91438" marT="45727" marB="45727">
                    <a:solidFill>
                      <a:srgbClr val="CAF4E9"/>
                    </a:solidFill>
                  </a:tcPr>
                </a:tc>
                <a:tc>
                  <a:txBody>
                    <a:bodyPr/>
                    <a:lstStyle/>
                    <a:p>
                      <a:pPr algn="ctr"/>
                      <a:r>
                        <a:rPr lang="en-US" sz="1200" dirty="0" smtClean="0"/>
                        <a:t>115</a:t>
                      </a:r>
                      <a:endParaRPr lang="en-US" sz="1200" dirty="0"/>
                    </a:p>
                  </a:txBody>
                  <a:tcPr marL="91438" marR="91438" marT="45727" marB="45727">
                    <a:solidFill>
                      <a:srgbClr val="CAF4E9"/>
                    </a:solidFill>
                  </a:tcPr>
                </a:tc>
                <a:tc>
                  <a:txBody>
                    <a:bodyPr/>
                    <a:lstStyle/>
                    <a:p>
                      <a:pPr algn="ctr"/>
                      <a:r>
                        <a:rPr lang="en-US" sz="1200" dirty="0" smtClean="0"/>
                        <a:t>125</a:t>
                      </a:r>
                      <a:endParaRPr lang="en-US" sz="1200" dirty="0"/>
                    </a:p>
                  </a:txBody>
                  <a:tcPr marL="91438" marR="91438" marT="45727" marB="45727">
                    <a:solidFill>
                      <a:srgbClr val="CAF4E9"/>
                    </a:solidFill>
                  </a:tcPr>
                </a:tc>
              </a:tr>
              <a:tr h="179205">
                <a:tc>
                  <a:txBody>
                    <a:bodyPr/>
                    <a:lstStyle/>
                    <a:p>
                      <a:r>
                        <a:rPr lang="en-US" sz="1200" dirty="0" smtClean="0"/>
                        <a:t>Collars</a:t>
                      </a:r>
                      <a:endParaRPr lang="en-US" sz="1200" dirty="0"/>
                    </a:p>
                  </a:txBody>
                  <a:tcPr marL="91438" marR="91438" marT="45727" marB="45727">
                    <a:solidFill>
                      <a:srgbClr val="CAF4E9"/>
                    </a:solidFill>
                  </a:tcPr>
                </a:tc>
                <a:tc>
                  <a:txBody>
                    <a:bodyPr/>
                    <a:lstStyle/>
                    <a:p>
                      <a:pPr algn="ctr"/>
                      <a:r>
                        <a:rPr lang="en-US" sz="1200" dirty="0" smtClean="0"/>
                        <a:t>Austenitic Steel YUS-130</a:t>
                      </a:r>
                      <a:endParaRPr lang="en-US" sz="1200" baseline="30000" dirty="0"/>
                    </a:p>
                  </a:txBody>
                  <a:tcPr marL="91438" marR="91438" marT="45727" marB="45727">
                    <a:solidFill>
                      <a:srgbClr val="CAF4E9"/>
                    </a:solidFill>
                  </a:tcPr>
                </a:tc>
                <a:tc>
                  <a:txBody>
                    <a:bodyPr/>
                    <a:lstStyle/>
                    <a:p>
                      <a:pPr algn="ctr"/>
                      <a:r>
                        <a:rPr lang="en-US" sz="1200" dirty="0" smtClean="0"/>
                        <a:t>2.9</a:t>
                      </a:r>
                      <a:endParaRPr lang="en-US" sz="1200" dirty="0"/>
                    </a:p>
                  </a:txBody>
                  <a:tcPr marL="91438" marR="91438" marT="45727" marB="45727">
                    <a:solidFill>
                      <a:srgbClr val="CAF4E9"/>
                    </a:solidFill>
                  </a:tcPr>
                </a:tc>
                <a:tc>
                  <a:txBody>
                    <a:bodyPr/>
                    <a:lstStyle/>
                    <a:p>
                      <a:pPr algn="ctr"/>
                      <a:r>
                        <a:rPr lang="en-US" sz="1200" dirty="0" smtClean="0"/>
                        <a:t>195</a:t>
                      </a:r>
                      <a:endParaRPr lang="en-US" sz="1200" dirty="0"/>
                    </a:p>
                  </a:txBody>
                  <a:tcPr marL="91438" marR="91438" marT="45727" marB="45727">
                    <a:solidFill>
                      <a:srgbClr val="CAF4E9"/>
                    </a:solidFill>
                  </a:tcPr>
                </a:tc>
                <a:tc>
                  <a:txBody>
                    <a:bodyPr/>
                    <a:lstStyle/>
                    <a:p>
                      <a:pPr algn="ctr"/>
                      <a:r>
                        <a:rPr lang="en-US" sz="1200" dirty="0" smtClean="0"/>
                        <a:t>215</a:t>
                      </a:r>
                      <a:endParaRPr lang="en-US" sz="1200" dirty="0"/>
                    </a:p>
                  </a:txBody>
                  <a:tcPr marL="91438" marR="91438" marT="45727" marB="45727">
                    <a:solidFill>
                      <a:srgbClr val="CAF4E9"/>
                    </a:solidFill>
                  </a:tcPr>
                </a:tc>
              </a:tr>
              <a:tr h="218038">
                <a:tc>
                  <a:txBody>
                    <a:bodyPr/>
                    <a:lstStyle/>
                    <a:p>
                      <a:r>
                        <a:rPr lang="en-US" sz="1200" dirty="0" smtClean="0"/>
                        <a:t>Yoke</a:t>
                      </a:r>
                      <a:endParaRPr lang="en-US" sz="1200" dirty="0"/>
                    </a:p>
                  </a:txBody>
                  <a:tcPr marL="91438" marR="91438" marT="45727" marB="45727">
                    <a:solidFill>
                      <a:srgbClr val="CAF4E9"/>
                    </a:solidFill>
                  </a:tcPr>
                </a:tc>
                <a:tc>
                  <a:txBody>
                    <a:bodyPr/>
                    <a:lstStyle/>
                    <a:p>
                      <a:pPr algn="ctr"/>
                      <a:r>
                        <a:rPr lang="en-US" sz="1200" dirty="0" smtClean="0"/>
                        <a:t>Low C Steel</a:t>
                      </a:r>
                      <a:endParaRPr lang="en-US" sz="1200" dirty="0"/>
                    </a:p>
                  </a:txBody>
                  <a:tcPr marL="91438" marR="91438" marT="45727" marB="45727">
                    <a:solidFill>
                      <a:srgbClr val="CAF4E9"/>
                    </a:solidFill>
                  </a:tcPr>
                </a:tc>
                <a:tc>
                  <a:txBody>
                    <a:bodyPr/>
                    <a:lstStyle/>
                    <a:p>
                      <a:pPr algn="ctr"/>
                      <a:r>
                        <a:rPr lang="en-US" sz="1200" kern="1200" dirty="0" smtClean="0">
                          <a:solidFill>
                            <a:schemeClr val="dk1"/>
                          </a:solidFill>
                          <a:latin typeface="+mn-lt"/>
                          <a:ea typeface="+mn-ea"/>
                          <a:cs typeface="+mn-cs"/>
                        </a:rPr>
                        <a:t>2.05</a:t>
                      </a:r>
                      <a:endParaRPr lang="en-US" sz="1200" kern="1200" dirty="0">
                        <a:solidFill>
                          <a:schemeClr val="dk1"/>
                        </a:solidFill>
                        <a:latin typeface="+mn-lt"/>
                        <a:ea typeface="+mn-ea"/>
                        <a:cs typeface="+mn-cs"/>
                      </a:endParaRPr>
                    </a:p>
                  </a:txBody>
                  <a:tcPr marL="91438" marR="91438" marT="45727" marB="45727">
                    <a:solidFill>
                      <a:srgbClr val="CAF4E9"/>
                    </a:solidFill>
                  </a:tcPr>
                </a:tc>
                <a:tc>
                  <a:txBody>
                    <a:bodyPr/>
                    <a:lstStyle/>
                    <a:p>
                      <a:pPr algn="ctr"/>
                      <a:r>
                        <a:rPr lang="en-US" sz="1200" dirty="0" smtClean="0"/>
                        <a:t>210</a:t>
                      </a:r>
                      <a:endParaRPr lang="en-US" sz="1200" dirty="0"/>
                    </a:p>
                  </a:txBody>
                  <a:tcPr marL="91438" marR="91438" marT="45727" marB="45727">
                    <a:solidFill>
                      <a:srgbClr val="CAF4E9"/>
                    </a:solidFill>
                  </a:tcPr>
                </a:tc>
                <a:tc>
                  <a:txBody>
                    <a:bodyPr/>
                    <a:lstStyle/>
                    <a:p>
                      <a:pPr algn="ctr"/>
                      <a:r>
                        <a:rPr lang="en-US" sz="1200" dirty="0" smtClean="0"/>
                        <a:t>225</a:t>
                      </a:r>
                      <a:endParaRPr lang="en-US" sz="1200" dirty="0"/>
                    </a:p>
                  </a:txBody>
                  <a:tcPr marL="91438" marR="91438" marT="45727" marB="45727">
                    <a:solidFill>
                      <a:srgbClr val="CAF4E9"/>
                    </a:solidFill>
                  </a:tcPr>
                </a:tc>
              </a:tr>
              <a:tr h="159753">
                <a:tc>
                  <a:txBody>
                    <a:bodyPr/>
                    <a:lstStyle/>
                    <a:p>
                      <a:r>
                        <a:rPr lang="en-US" sz="1200" dirty="0" smtClean="0"/>
                        <a:t>Shell</a:t>
                      </a:r>
                      <a:endParaRPr lang="en-US" sz="1200" dirty="0"/>
                    </a:p>
                  </a:txBody>
                  <a:tcPr marL="91438" marR="91438" marT="45727" marB="45727">
                    <a:solidFill>
                      <a:srgbClr val="CAF4E9"/>
                    </a:solidFill>
                  </a:tcPr>
                </a:tc>
                <a:tc>
                  <a:txBody>
                    <a:bodyPr/>
                    <a:lstStyle/>
                    <a:p>
                      <a:pPr algn="ctr"/>
                      <a:r>
                        <a:rPr lang="en-US" sz="1200" dirty="0" smtClean="0"/>
                        <a:t>316L</a:t>
                      </a:r>
                      <a:endParaRPr lang="en-US" sz="1200" dirty="0"/>
                    </a:p>
                  </a:txBody>
                  <a:tcPr marL="91438" marR="91438" marT="45727" marB="45727">
                    <a:solidFill>
                      <a:srgbClr val="CAF4E9"/>
                    </a:solidFill>
                  </a:tcPr>
                </a:tc>
                <a:tc>
                  <a:txBody>
                    <a:bodyPr/>
                    <a:lstStyle/>
                    <a:p>
                      <a:pPr algn="ctr"/>
                      <a:r>
                        <a:rPr lang="en-US" sz="1200" dirty="0" smtClean="0"/>
                        <a:t>2.9</a:t>
                      </a:r>
                      <a:endParaRPr lang="en-US" sz="1200" dirty="0"/>
                    </a:p>
                  </a:txBody>
                  <a:tcPr marL="91438" marR="91438" marT="45727" marB="45727">
                    <a:solidFill>
                      <a:srgbClr val="CAF4E9"/>
                    </a:solidFill>
                  </a:tcPr>
                </a:tc>
                <a:tc>
                  <a:txBody>
                    <a:bodyPr/>
                    <a:lstStyle/>
                    <a:p>
                      <a:pPr algn="ctr"/>
                      <a:r>
                        <a:rPr lang="en-US" sz="1200" dirty="0" smtClean="0"/>
                        <a:t>195</a:t>
                      </a:r>
                      <a:endParaRPr lang="en-US" sz="1200" dirty="0"/>
                    </a:p>
                  </a:txBody>
                  <a:tcPr marL="91438" marR="91438" marT="45727" marB="45727">
                    <a:solidFill>
                      <a:srgbClr val="CAF4E9"/>
                    </a:solidFill>
                  </a:tcPr>
                </a:tc>
                <a:tc>
                  <a:txBody>
                    <a:bodyPr/>
                    <a:lstStyle/>
                    <a:p>
                      <a:pPr algn="ctr"/>
                      <a:r>
                        <a:rPr lang="en-US" sz="1200" dirty="0" smtClean="0"/>
                        <a:t>215</a:t>
                      </a:r>
                      <a:endParaRPr lang="en-US" sz="1200" dirty="0"/>
                    </a:p>
                  </a:txBody>
                  <a:tcPr marL="91438" marR="91438" marT="45727" marB="45727">
                    <a:solidFill>
                      <a:srgbClr val="CAF4E9"/>
                    </a:solidFill>
                  </a:tcPr>
                </a:tc>
              </a:tr>
            </a:tbl>
          </a:graphicData>
        </a:graphic>
      </p:graphicFrame>
      <p:sp>
        <p:nvSpPr>
          <p:cNvPr id="25" name="TextBox 24"/>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spTree>
    <p:extLst>
      <p:ext uri="{BB962C8B-B14F-4D97-AF65-F5344CB8AC3E}">
        <p14:creationId xmlns:p14="http://schemas.microsoft.com/office/powerpoint/2010/main" val="41831395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7"/>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628710" y="174355"/>
            <a:ext cx="1899221" cy="28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42" name="Picture 2" descr="RTCollar.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5903518" y="3585389"/>
            <a:ext cx="779196" cy="245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78"/>
          <p:cNvGrpSpPr>
            <a:grpSpLocks/>
          </p:cNvGrpSpPr>
          <p:nvPr/>
        </p:nvGrpSpPr>
        <p:grpSpPr bwMode="auto">
          <a:xfrm>
            <a:off x="748876" y="3349483"/>
            <a:ext cx="2131695" cy="2713934"/>
            <a:chOff x="4243800" y="836712"/>
            <a:chExt cx="4864704" cy="5966266"/>
          </a:xfrm>
        </p:grpSpPr>
        <p:grpSp>
          <p:nvGrpSpPr>
            <p:cNvPr id="12" name="Group 185"/>
            <p:cNvGrpSpPr>
              <a:grpSpLocks/>
            </p:cNvGrpSpPr>
            <p:nvPr/>
          </p:nvGrpSpPr>
          <p:grpSpPr bwMode="auto">
            <a:xfrm>
              <a:off x="4315808" y="836712"/>
              <a:ext cx="4710916" cy="1954654"/>
              <a:chOff x="3677508" y="908720"/>
              <a:chExt cx="4710916" cy="1954654"/>
            </a:xfrm>
          </p:grpSpPr>
          <p:pic>
            <p:nvPicPr>
              <p:cNvPr id="19" name="Picture 192" descr="RTCoilAziStress.png"/>
              <p:cNvPicPr>
                <a:picLocks noChangeAspect="1"/>
              </p:cNvPicPr>
              <p:nvPr/>
            </p:nvPicPr>
            <p:blipFill>
              <a:blip r:embed="rId5" cstate="print">
                <a:extLst>
                  <a:ext uri="{28A0092B-C50C-407E-A947-70E740481C1C}">
                    <a14:useLocalDpi xmlns:a14="http://schemas.microsoft.com/office/drawing/2010/main"/>
                  </a:ext>
                </a:extLst>
              </a:blip>
              <a:srcRect l="16620" t="9949" r="17197" b="61551"/>
              <a:stretch>
                <a:fillRect/>
              </a:stretch>
            </p:blipFill>
            <p:spPr bwMode="auto">
              <a:xfrm>
                <a:off x="3749516" y="908720"/>
                <a:ext cx="4638908" cy="195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bwMode="auto">
              <a:xfrm>
                <a:off x="3677421" y="910455"/>
                <a:ext cx="286203" cy="935302"/>
              </a:xfrm>
              <a:prstGeom prst="rect">
                <a:avLst/>
              </a:prstGeom>
              <a:solidFill>
                <a:schemeClr val="bg1"/>
              </a:solidFill>
              <a:ln w="25400" cap="flat" cmpd="sng" algn="ctr">
                <a:noFill/>
                <a:prstDash val="solid"/>
                <a:round/>
                <a:headEnd type="none" w="med" len="med"/>
                <a:tailEnd type="none" w="med" len="med"/>
              </a:ln>
              <a:effectLst/>
            </p:spPr>
            <p:txBody>
              <a:bodyPr/>
              <a:lstStyle/>
              <a:p>
                <a:pPr>
                  <a:defRPr/>
                </a:pPr>
                <a:endParaRPr lang="en-US"/>
              </a:p>
            </p:txBody>
          </p:sp>
        </p:grpSp>
        <p:grpSp>
          <p:nvGrpSpPr>
            <p:cNvPr id="13" name="Group 186"/>
            <p:cNvGrpSpPr>
              <a:grpSpLocks/>
            </p:cNvGrpSpPr>
            <p:nvPr/>
          </p:nvGrpSpPr>
          <p:grpSpPr bwMode="auto">
            <a:xfrm>
              <a:off x="4243800" y="2852936"/>
              <a:ext cx="4766618" cy="1956499"/>
              <a:chOff x="3779912" y="3501008"/>
              <a:chExt cx="4766618" cy="1956499"/>
            </a:xfrm>
          </p:grpSpPr>
          <p:pic>
            <p:nvPicPr>
              <p:cNvPr id="17" name="Picture 190" descr="ColdCoilAziStress.png"/>
              <p:cNvPicPr>
                <a:picLocks noChangeAspect="1"/>
              </p:cNvPicPr>
              <p:nvPr/>
            </p:nvPicPr>
            <p:blipFill>
              <a:blip r:embed="rId6" cstate="print">
                <a:extLst>
                  <a:ext uri="{28A0092B-C50C-407E-A947-70E740481C1C}">
                    <a14:useLocalDpi xmlns:a14="http://schemas.microsoft.com/office/drawing/2010/main"/>
                  </a:ext>
                </a:extLst>
              </a:blip>
              <a:srcRect l="15855" t="9921" r="17166" b="61549"/>
              <a:stretch>
                <a:fillRect/>
              </a:stretch>
            </p:blipFill>
            <p:spPr bwMode="auto">
              <a:xfrm>
                <a:off x="3851920" y="3501008"/>
                <a:ext cx="4694610" cy="1956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bwMode="auto">
              <a:xfrm>
                <a:off x="3779378" y="3521147"/>
                <a:ext cx="289824" cy="778256"/>
              </a:xfrm>
              <a:prstGeom prst="rect">
                <a:avLst/>
              </a:prstGeom>
              <a:solidFill>
                <a:schemeClr val="bg1"/>
              </a:solidFill>
              <a:ln w="25400" cap="flat" cmpd="sng" algn="ctr">
                <a:noFill/>
                <a:prstDash val="solid"/>
                <a:round/>
                <a:headEnd type="none" w="med" len="med"/>
                <a:tailEnd type="none" w="med" len="med"/>
              </a:ln>
              <a:effectLst/>
            </p:spPr>
            <p:txBody>
              <a:bodyPr/>
              <a:lstStyle/>
              <a:p>
                <a:pPr>
                  <a:defRPr/>
                </a:pPr>
                <a:endParaRPr lang="en-US"/>
              </a:p>
            </p:txBody>
          </p:sp>
        </p:grpSp>
        <p:grpSp>
          <p:nvGrpSpPr>
            <p:cNvPr id="14" name="Group 187"/>
            <p:cNvGrpSpPr>
              <a:grpSpLocks/>
            </p:cNvGrpSpPr>
            <p:nvPr/>
          </p:nvGrpSpPr>
          <p:grpSpPr bwMode="auto">
            <a:xfrm>
              <a:off x="4243800" y="4869160"/>
              <a:ext cx="4864704" cy="1933818"/>
              <a:chOff x="1043608" y="3861048"/>
              <a:chExt cx="4864704" cy="1933818"/>
            </a:xfrm>
          </p:grpSpPr>
          <p:pic>
            <p:nvPicPr>
              <p:cNvPr id="15" name="Picture 188" descr="12TCoilAziStress.png"/>
              <p:cNvPicPr>
                <a:picLocks noChangeAspect="1"/>
              </p:cNvPicPr>
              <p:nvPr/>
            </p:nvPicPr>
            <p:blipFill>
              <a:blip r:embed="rId7" cstate="print">
                <a:extLst>
                  <a:ext uri="{28A0092B-C50C-407E-A947-70E740481C1C}">
                    <a14:useLocalDpi xmlns:a14="http://schemas.microsoft.com/office/drawing/2010/main"/>
                  </a:ext>
                </a:extLst>
              </a:blip>
              <a:srcRect l="14398" t="10252" r="16196" b="61549"/>
              <a:stretch>
                <a:fillRect/>
              </a:stretch>
            </p:blipFill>
            <p:spPr bwMode="auto">
              <a:xfrm>
                <a:off x="1043608" y="3861048"/>
                <a:ext cx="4864704" cy="1933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89"/>
              <p:cNvSpPr>
                <a:spLocks noChangeArrowheads="1"/>
              </p:cNvSpPr>
              <p:nvPr/>
            </p:nvSpPr>
            <p:spPr bwMode="auto">
              <a:xfrm>
                <a:off x="1043608" y="3861048"/>
                <a:ext cx="288032" cy="936104"/>
              </a:xfrm>
              <a:prstGeom prst="rect">
                <a:avLst/>
              </a:prstGeom>
              <a:solidFill>
                <a:srgbClr val="FFFFFF"/>
              </a:solidFill>
              <a:ln>
                <a:noFill/>
              </a:ln>
              <a:extLst>
                <a:ext uri="{91240B29-F687-4f45-9708-019B960494DF}">
                  <a14:hiddenLine xmlns:a14="http://schemas.microsoft.com/office/drawing/2010/main" w="25400">
                    <a:solidFill>
                      <a:srgbClr val="000000"/>
                    </a:solidFill>
                    <a:round/>
                    <a:headEnd/>
                    <a:tailEnd/>
                  </a14:hiddenLine>
                </a:ext>
              </a:extLst>
            </p:spPr>
            <p:txBody>
              <a:bodyPr/>
              <a:lstStyle/>
              <a:p>
                <a:endParaRPr lang="en-US"/>
              </a:p>
            </p:txBody>
          </p:sp>
        </p:grpSp>
      </p:grpSp>
      <p:grpSp>
        <p:nvGrpSpPr>
          <p:cNvPr id="9" name="Group 182"/>
          <p:cNvGrpSpPr>
            <a:grpSpLocks/>
          </p:cNvGrpSpPr>
          <p:nvPr/>
        </p:nvGrpSpPr>
        <p:grpSpPr bwMode="auto">
          <a:xfrm>
            <a:off x="2824811" y="3405576"/>
            <a:ext cx="785154" cy="2687343"/>
            <a:chOff x="6546417" y="1052736"/>
            <a:chExt cx="1146707" cy="4313931"/>
          </a:xfrm>
        </p:grpSpPr>
        <p:pic>
          <p:nvPicPr>
            <p:cNvPr id="10" name="Picture 183" descr="CoilAziStressLegend.png"/>
            <p:cNvPicPr>
              <a:picLocks noChangeAspect="1"/>
            </p:cNvPicPr>
            <p:nvPr/>
          </p:nvPicPr>
          <p:blipFill>
            <a:blip r:embed="rId8" cstate="print">
              <a:extLst>
                <a:ext uri="{28A0092B-C50C-407E-A947-70E740481C1C}">
                  <a14:useLocalDpi xmlns:a14="http://schemas.microsoft.com/office/drawing/2010/main"/>
                </a:ext>
              </a:extLst>
            </a:blip>
            <a:srcRect t="780"/>
            <a:stretch>
              <a:fillRect/>
            </a:stretch>
          </p:blipFill>
          <p:spPr bwMode="auto">
            <a:xfrm>
              <a:off x="6588224" y="1372166"/>
              <a:ext cx="1104900" cy="399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3"/>
            <p:cNvSpPr>
              <a:spLocks/>
            </p:cNvSpPr>
            <p:nvPr/>
          </p:nvSpPr>
          <p:spPr bwMode="auto">
            <a:xfrm>
              <a:off x="6546417" y="1052736"/>
              <a:ext cx="1035955" cy="28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500" dirty="0">
                  <a:solidFill>
                    <a:schemeClr val="tx1"/>
                  </a:solidFill>
                  <a:latin typeface="Bookman Old Style" charset="0"/>
                  <a:ea typeface="ＭＳ Ｐゴシック" charset="0"/>
                  <a:cs typeface="ＭＳ Ｐゴシック" charset="0"/>
                  <a:sym typeface="Bookman Old Style" charset="0"/>
                </a:rPr>
                <a:t>-150 </a:t>
              </a:r>
              <a:r>
                <a:rPr lang="en-US" sz="1500" dirty="0" err="1">
                  <a:solidFill>
                    <a:schemeClr val="tx1"/>
                  </a:solidFill>
                  <a:latin typeface="Bookman Old Style" charset="0"/>
                  <a:ea typeface="ＭＳ Ｐゴシック" charset="0"/>
                  <a:cs typeface="ＭＳ Ｐゴシック" charset="0"/>
                  <a:sym typeface="Bookman Old Style" charset="0"/>
                </a:rPr>
                <a:t>MPa</a:t>
              </a:r>
              <a:endParaRPr lang="en-US" sz="1500" dirty="0">
                <a:solidFill>
                  <a:schemeClr val="tx1"/>
                </a:solidFill>
                <a:latin typeface="Bookman Old Style" charset="0"/>
                <a:ea typeface="ＭＳ Ｐゴシック" charset="0"/>
                <a:cs typeface="ＭＳ Ｐゴシック" charset="0"/>
                <a:sym typeface="Bookman Old Style" charset="0"/>
              </a:endParaRPr>
            </a:p>
          </p:txBody>
        </p:sp>
      </p:grpSp>
      <p:pic>
        <p:nvPicPr>
          <p:cNvPr id="21" name="Picture 12" descr="Screen Shot 2012-01-12 at 16.59.36.png"/>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163606" y="883311"/>
            <a:ext cx="3671888" cy="244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 descr="ColdCollar.png"/>
          <p:cNvPicPr>
            <a:picLocks noChangeAspect="1"/>
          </p:cNvPicPr>
          <p:nvPr/>
        </p:nvPicPr>
        <p:blipFill>
          <a:blip r:embed="rId10" cstate="print">
            <a:extLst>
              <a:ext uri="{28A0092B-C50C-407E-A947-70E740481C1C}">
                <a14:useLocalDpi xmlns:a14="http://schemas.microsoft.com/office/drawing/2010/main"/>
              </a:ext>
            </a:extLst>
          </a:blip>
          <a:srcRect l="20287" t="10913" r="24872" b="38652"/>
          <a:stretch>
            <a:fillRect/>
          </a:stretch>
        </p:blipFill>
        <p:spPr bwMode="auto">
          <a:xfrm flipV="1">
            <a:off x="3767666" y="3153236"/>
            <a:ext cx="1581785" cy="1511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6" descr="CollaredCoilCollar.png"/>
          <p:cNvPicPr>
            <a:picLocks noChangeAspect="1"/>
          </p:cNvPicPr>
          <p:nvPr/>
        </p:nvPicPr>
        <p:blipFill>
          <a:blip r:embed="rId11" cstate="print">
            <a:extLst>
              <a:ext uri="{28A0092B-C50C-407E-A947-70E740481C1C}">
                <a14:useLocalDpi xmlns:a14="http://schemas.microsoft.com/office/drawing/2010/main"/>
              </a:ext>
            </a:extLst>
          </a:blip>
          <a:srcRect l="19955" t="9764" r="22108" b="37543"/>
          <a:stretch>
            <a:fillRect/>
          </a:stretch>
        </p:blipFill>
        <p:spPr bwMode="auto">
          <a:xfrm flipV="1">
            <a:off x="3767666" y="97551"/>
            <a:ext cx="1581784" cy="149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20" descr="12TCollar.png"/>
          <p:cNvPicPr>
            <a:picLocks noChangeAspect="1"/>
          </p:cNvPicPr>
          <p:nvPr/>
        </p:nvPicPr>
        <p:blipFill>
          <a:blip r:embed="rId12" cstate="print">
            <a:extLst>
              <a:ext uri="{28A0092B-C50C-407E-A947-70E740481C1C}">
                <a14:useLocalDpi xmlns:a14="http://schemas.microsoft.com/office/drawing/2010/main"/>
              </a:ext>
            </a:extLst>
          </a:blip>
          <a:srcRect l="18730" t="11449" r="21758" b="39561"/>
          <a:stretch>
            <a:fillRect/>
          </a:stretch>
        </p:blipFill>
        <p:spPr bwMode="auto">
          <a:xfrm flipV="1">
            <a:off x="3684153" y="4662533"/>
            <a:ext cx="1748810" cy="1496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13"/>
          <p:cNvSpPr>
            <a:spLocks/>
          </p:cNvSpPr>
          <p:nvPr/>
        </p:nvSpPr>
        <p:spPr bwMode="auto">
          <a:xfrm>
            <a:off x="5215511" y="5793423"/>
            <a:ext cx="7222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600" b="1" dirty="0" smtClean="0">
                <a:solidFill>
                  <a:schemeClr val="tx1"/>
                </a:solidFill>
                <a:latin typeface="Bookman Old Style" charset="0"/>
                <a:ea typeface="ＭＳ Ｐゴシック" charset="0"/>
                <a:cs typeface="ＭＳ Ｐゴシック" charset="0"/>
                <a:sym typeface="Bookman Old Style" charset="0"/>
              </a:rPr>
              <a:t>@ 12 </a:t>
            </a:r>
            <a:r>
              <a:rPr lang="en-US" sz="1600" b="1" dirty="0">
                <a:solidFill>
                  <a:schemeClr val="tx1"/>
                </a:solidFill>
                <a:latin typeface="Bookman Old Style" charset="0"/>
                <a:ea typeface="ＭＳ Ｐゴシック" charset="0"/>
                <a:cs typeface="ＭＳ Ｐゴシック" charset="0"/>
                <a:sym typeface="Bookman Old Style" charset="0"/>
              </a:rPr>
              <a:t>T</a:t>
            </a:r>
          </a:p>
        </p:txBody>
      </p:sp>
      <p:pic>
        <p:nvPicPr>
          <p:cNvPr id="39" name="Picture 11" descr="RTCollar.png"/>
          <p:cNvPicPr>
            <a:picLocks noChangeAspect="1"/>
          </p:cNvPicPr>
          <p:nvPr/>
        </p:nvPicPr>
        <p:blipFill>
          <a:blip r:embed="rId13" cstate="print">
            <a:extLst>
              <a:ext uri="{28A0092B-C50C-407E-A947-70E740481C1C}">
                <a14:useLocalDpi xmlns:a14="http://schemas.microsoft.com/office/drawing/2010/main"/>
              </a:ext>
            </a:extLst>
          </a:blip>
          <a:srcRect l="20654" t="9764" r="22807" b="37543"/>
          <a:stretch>
            <a:fillRect/>
          </a:stretch>
        </p:blipFill>
        <p:spPr bwMode="auto">
          <a:xfrm flipV="1">
            <a:off x="3777655" y="1627808"/>
            <a:ext cx="1561806" cy="1514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Rectangle 13"/>
          <p:cNvSpPr>
            <a:spLocks/>
          </p:cNvSpPr>
          <p:nvPr/>
        </p:nvSpPr>
        <p:spPr bwMode="auto">
          <a:xfrm>
            <a:off x="18387" y="4806420"/>
            <a:ext cx="7108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400" b="1" dirty="0" smtClean="0">
                <a:solidFill>
                  <a:schemeClr val="tx1"/>
                </a:solidFill>
                <a:latin typeface="Bookman Old Style" charset="0"/>
                <a:ea typeface="ＭＳ Ｐゴシック" charset="0"/>
                <a:cs typeface="ＭＳ Ｐゴシック" charset="0"/>
                <a:sym typeface="Bookman Old Style" charset="0"/>
              </a:rPr>
              <a:t> @1.9 K</a:t>
            </a:r>
            <a:endParaRPr lang="en-US" sz="1400" b="1" dirty="0">
              <a:solidFill>
                <a:schemeClr val="tx1"/>
              </a:solidFill>
              <a:latin typeface="Bookman Old Style" charset="0"/>
              <a:ea typeface="ＭＳ Ｐゴシック" charset="0"/>
              <a:cs typeface="ＭＳ Ｐゴシック" charset="0"/>
              <a:sym typeface="Bookman Old Style" charset="0"/>
            </a:endParaRPr>
          </a:p>
        </p:txBody>
      </p:sp>
      <p:sp>
        <p:nvSpPr>
          <p:cNvPr id="44" name="Rectangle 13"/>
          <p:cNvSpPr>
            <a:spLocks/>
          </p:cNvSpPr>
          <p:nvPr/>
        </p:nvSpPr>
        <p:spPr bwMode="auto">
          <a:xfrm>
            <a:off x="18387" y="5798022"/>
            <a:ext cx="64479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400" b="1" dirty="0" smtClean="0">
                <a:solidFill>
                  <a:schemeClr val="tx1"/>
                </a:solidFill>
                <a:latin typeface="Bookman Old Style" charset="0"/>
                <a:ea typeface="ＭＳ Ｐゴシック" charset="0"/>
                <a:cs typeface="ＭＳ Ｐゴシック" charset="0"/>
                <a:sym typeface="Bookman Old Style" charset="0"/>
              </a:rPr>
              <a:t>@ 12 </a:t>
            </a:r>
            <a:r>
              <a:rPr lang="en-US" sz="1400" b="1" dirty="0">
                <a:solidFill>
                  <a:schemeClr val="tx1"/>
                </a:solidFill>
                <a:latin typeface="Bookman Old Style" charset="0"/>
                <a:ea typeface="ＭＳ Ｐゴシック" charset="0"/>
                <a:cs typeface="ＭＳ Ｐゴシック" charset="0"/>
                <a:sym typeface="Bookman Old Style" charset="0"/>
              </a:rPr>
              <a:t>T</a:t>
            </a:r>
          </a:p>
        </p:txBody>
      </p:sp>
      <p:sp>
        <p:nvSpPr>
          <p:cNvPr id="45" name="Rectangle 13"/>
          <p:cNvSpPr>
            <a:spLocks/>
          </p:cNvSpPr>
          <p:nvPr/>
        </p:nvSpPr>
        <p:spPr bwMode="auto">
          <a:xfrm>
            <a:off x="18387" y="3555217"/>
            <a:ext cx="93575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r>
              <a:rPr lang="en-US" sz="1400" b="1" dirty="0">
                <a:solidFill>
                  <a:schemeClr val="tx1"/>
                </a:solidFill>
                <a:latin typeface="Bookman Old Style" charset="0"/>
                <a:ea typeface="ＭＳ Ｐゴシック" charset="0"/>
                <a:cs typeface="ＭＳ Ｐゴシック" charset="0"/>
                <a:sym typeface="Bookman Old Style" charset="0"/>
              </a:rPr>
              <a:t>Yoke </a:t>
            </a:r>
            <a:r>
              <a:rPr lang="en-US" sz="1400" b="1" dirty="0" err="1" smtClean="0">
                <a:solidFill>
                  <a:schemeClr val="tx1"/>
                </a:solidFill>
                <a:latin typeface="Bookman Old Style" charset="0"/>
                <a:ea typeface="ＭＳ Ｐゴシック" charset="0"/>
                <a:cs typeface="ＭＳ Ｐゴシック" charset="0"/>
                <a:sym typeface="Bookman Old Style" charset="0"/>
              </a:rPr>
              <a:t>assy</a:t>
            </a:r>
            <a:endParaRPr lang="en-US" sz="1400" b="1" dirty="0">
              <a:latin typeface="Bookman Old Style" charset="0"/>
              <a:ea typeface="ＭＳ Ｐゴシック" charset="0"/>
              <a:cs typeface="ＭＳ Ｐゴシック" charset="0"/>
              <a:sym typeface="Bookman Old Style" charset="0"/>
            </a:endParaRPr>
          </a:p>
          <a:p>
            <a:r>
              <a:rPr lang="en-US" sz="1400" b="1" dirty="0" smtClean="0">
                <a:latin typeface="Bookman Old Style" charset="0"/>
                <a:ea typeface="ＭＳ Ｐゴシック" charset="0"/>
                <a:cs typeface="ＭＳ Ｐゴシック" charset="0"/>
                <a:sym typeface="Bookman Old Style" charset="0"/>
              </a:rPr>
              <a:t>@ 293K</a:t>
            </a:r>
            <a:endParaRPr lang="en-US" sz="1400" b="1" dirty="0">
              <a:solidFill>
                <a:schemeClr val="tx1"/>
              </a:solidFill>
              <a:latin typeface="Bookman Old Style" charset="0"/>
              <a:ea typeface="ＭＳ Ｐゴシック" charset="0"/>
              <a:cs typeface="ＭＳ Ｐゴシック" charset="0"/>
              <a:sym typeface="Bookman Old Style" charset="0"/>
            </a:endParaRPr>
          </a:p>
        </p:txBody>
      </p:sp>
      <p:pic>
        <p:nvPicPr>
          <p:cNvPr id="46" name="Picture 7"/>
          <p:cNvPicPr>
            <a:picLocks noChangeAspect="1" noChangeArrowheads="1"/>
          </p:cNvPicPr>
          <p:nvPr/>
        </p:nvPicPr>
        <p:blipFill rotWithShape="1">
          <a:blip r:embed="rId14" cstate="print">
            <a:extLst>
              <a:ext uri="{28A0092B-C50C-407E-A947-70E740481C1C}">
                <a14:useLocalDpi xmlns:a14="http://schemas.microsoft.com/office/drawing/2010/main"/>
              </a:ext>
            </a:extLst>
          </a:blip>
          <a:srcRect/>
          <a:stretch/>
        </p:blipFill>
        <p:spPr bwMode="auto">
          <a:xfrm>
            <a:off x="8402282" y="3328061"/>
            <a:ext cx="667933" cy="265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47" name="Picture 12"/>
          <p:cNvPicPr>
            <a:picLocks noChangeAspect="1" noChangeArrowheads="1"/>
          </p:cNvPicPr>
          <p:nvPr/>
        </p:nvPicPr>
        <p:blipFill rotWithShape="1">
          <a:blip r:embed="rId15" cstate="print">
            <a:extLst>
              <a:ext uri="{28A0092B-C50C-407E-A947-70E740481C1C}">
                <a14:useLocalDpi xmlns:a14="http://schemas.microsoft.com/office/drawing/2010/main"/>
              </a:ext>
            </a:extLst>
          </a:blip>
          <a:srcRect/>
          <a:stretch/>
        </p:blipFill>
        <p:spPr bwMode="auto">
          <a:xfrm>
            <a:off x="6662313" y="3142921"/>
            <a:ext cx="1712037" cy="284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48" name="Picture 12"/>
          <p:cNvPicPr>
            <a:picLocks noChangeAspect="1" noChangeArrowheads="1"/>
          </p:cNvPicPr>
          <p:nvPr/>
        </p:nvPicPr>
        <p:blipFill rotWithShape="1">
          <a:blip r:embed="rId16" cstate="print">
            <a:extLst>
              <a:ext uri="{28A0092B-C50C-407E-A947-70E740481C1C}">
                <a14:useLocalDpi xmlns:a14="http://schemas.microsoft.com/office/drawing/2010/main"/>
              </a:ext>
            </a:extLst>
          </a:blip>
          <a:srcRect/>
          <a:stretch/>
        </p:blipFill>
        <p:spPr bwMode="auto">
          <a:xfrm>
            <a:off x="8378889" y="615548"/>
            <a:ext cx="667932" cy="2353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50" name="Rectangle 13"/>
          <p:cNvSpPr>
            <a:spLocks/>
          </p:cNvSpPr>
          <p:nvPr/>
        </p:nvSpPr>
        <p:spPr bwMode="auto">
          <a:xfrm>
            <a:off x="7440926" y="60325"/>
            <a:ext cx="16058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spAutoFit/>
          </a:bodyPr>
          <a:lstStyle/>
          <a:p>
            <a:r>
              <a:rPr lang="en-US" sz="1600" b="1" dirty="0">
                <a:solidFill>
                  <a:schemeClr val="tx1"/>
                </a:solidFill>
                <a:latin typeface="Bookman Old Style" charset="0"/>
                <a:ea typeface="ＭＳ Ｐゴシック" charset="0"/>
                <a:cs typeface="ＭＳ Ｐゴシック" charset="0"/>
                <a:sym typeface="Bookman Old Style" charset="0"/>
              </a:rPr>
              <a:t>Yoke </a:t>
            </a:r>
            <a:r>
              <a:rPr lang="en-US" sz="1600" b="1" dirty="0" err="1" smtClean="0">
                <a:solidFill>
                  <a:schemeClr val="tx1"/>
                </a:solidFill>
                <a:latin typeface="Bookman Old Style" charset="0"/>
                <a:ea typeface="ＭＳ Ｐゴシック" charset="0"/>
                <a:cs typeface="ＭＳ Ｐゴシック" charset="0"/>
                <a:sym typeface="Bookman Old Style" charset="0"/>
              </a:rPr>
              <a:t>assy</a:t>
            </a:r>
            <a:r>
              <a:rPr lang="en-US" sz="1600" b="1" dirty="0">
                <a:latin typeface="Bookman Old Style" charset="0"/>
                <a:ea typeface="ＭＳ Ｐゴシック" charset="0"/>
                <a:cs typeface="ＭＳ Ｐゴシック" charset="0"/>
                <a:sym typeface="Bookman Old Style" charset="0"/>
              </a:rPr>
              <a:t> </a:t>
            </a:r>
            <a:r>
              <a:rPr lang="en-US" sz="1600" b="1" dirty="0" smtClean="0">
                <a:solidFill>
                  <a:schemeClr val="tx1"/>
                </a:solidFill>
                <a:latin typeface="Bookman Old Style" charset="0"/>
                <a:ea typeface="ＭＳ Ｐゴシック" charset="0"/>
                <a:cs typeface="ＭＳ Ｐゴシック" charset="0"/>
                <a:sym typeface="Bookman Old Style" charset="0"/>
              </a:rPr>
              <a:t>RT</a:t>
            </a:r>
            <a:endParaRPr lang="en-US" sz="1600" b="1" dirty="0">
              <a:solidFill>
                <a:schemeClr val="tx1"/>
              </a:solidFill>
              <a:latin typeface="Bookman Old Style" charset="0"/>
              <a:ea typeface="ＭＳ Ｐゴシック" charset="0"/>
              <a:cs typeface="ＭＳ Ｐゴシック" charset="0"/>
              <a:sym typeface="Bookman Old Style" charset="0"/>
            </a:endParaRPr>
          </a:p>
        </p:txBody>
      </p:sp>
      <p:sp>
        <p:nvSpPr>
          <p:cNvPr id="52" name="Rectangle 13"/>
          <p:cNvSpPr>
            <a:spLocks/>
          </p:cNvSpPr>
          <p:nvPr/>
        </p:nvSpPr>
        <p:spPr bwMode="auto">
          <a:xfrm>
            <a:off x="7961801" y="3187888"/>
            <a:ext cx="7222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600" b="1" dirty="0" smtClean="0">
                <a:solidFill>
                  <a:schemeClr val="tx1"/>
                </a:solidFill>
                <a:latin typeface="Bookman Old Style" charset="0"/>
                <a:ea typeface="ＭＳ Ｐゴシック" charset="0"/>
                <a:cs typeface="ＭＳ Ｐゴシック" charset="0"/>
                <a:sym typeface="Bookman Old Style" charset="0"/>
              </a:rPr>
              <a:t>@ 12 </a:t>
            </a:r>
            <a:r>
              <a:rPr lang="en-US" sz="1600" b="1" dirty="0">
                <a:solidFill>
                  <a:schemeClr val="tx1"/>
                </a:solidFill>
                <a:latin typeface="Bookman Old Style" charset="0"/>
                <a:ea typeface="ＭＳ Ｐゴシック" charset="0"/>
                <a:cs typeface="ＭＳ Ｐゴシック" charset="0"/>
                <a:sym typeface="Bookman Old Style" charset="0"/>
              </a:rPr>
              <a:t>T</a:t>
            </a:r>
          </a:p>
        </p:txBody>
      </p:sp>
      <p:sp>
        <p:nvSpPr>
          <p:cNvPr id="36" name="TextBox 35"/>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sp>
        <p:nvSpPr>
          <p:cNvPr id="28" name="Rectangle 13"/>
          <p:cNvSpPr>
            <a:spLocks/>
          </p:cNvSpPr>
          <p:nvPr/>
        </p:nvSpPr>
        <p:spPr bwMode="auto">
          <a:xfrm>
            <a:off x="5101451" y="4429809"/>
            <a:ext cx="8207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600" b="1" dirty="0" smtClean="0">
                <a:solidFill>
                  <a:schemeClr val="tx1"/>
                </a:solidFill>
                <a:latin typeface="Bookman Old Style" charset="0"/>
                <a:ea typeface="ＭＳ Ｐゴシック" charset="0"/>
                <a:cs typeface="ＭＳ Ｐゴシック" charset="0"/>
                <a:sym typeface="Bookman Old Style" charset="0"/>
              </a:rPr>
              <a:t> @1.9 K</a:t>
            </a:r>
            <a:endParaRPr lang="en-US" sz="1600" b="1" dirty="0">
              <a:solidFill>
                <a:schemeClr val="tx1"/>
              </a:solidFill>
              <a:latin typeface="Bookman Old Style" charset="0"/>
              <a:ea typeface="ＭＳ Ｐゴシック" charset="0"/>
              <a:cs typeface="ＭＳ Ｐゴシック" charset="0"/>
              <a:sym typeface="Bookman Old Style" charset="0"/>
            </a:endParaRPr>
          </a:p>
        </p:txBody>
      </p:sp>
      <p:sp>
        <p:nvSpPr>
          <p:cNvPr id="33" name="Rectangle 13"/>
          <p:cNvSpPr>
            <a:spLocks/>
          </p:cNvSpPr>
          <p:nvPr/>
        </p:nvSpPr>
        <p:spPr bwMode="auto">
          <a:xfrm>
            <a:off x="5253998" y="1118187"/>
            <a:ext cx="88225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pPr algn="l"/>
            <a:r>
              <a:rPr lang="en-US" sz="1600" b="1" dirty="0">
                <a:solidFill>
                  <a:schemeClr val="tx1"/>
                </a:solidFill>
                <a:latin typeface="Bookman Old Style" charset="0"/>
                <a:ea typeface="ＭＳ Ｐゴシック" charset="0"/>
                <a:cs typeface="ＭＳ Ｐゴシック" charset="0"/>
                <a:sym typeface="Bookman Old Style" charset="0"/>
              </a:rPr>
              <a:t>Collared </a:t>
            </a:r>
            <a:endParaRPr lang="en-US" sz="1600" b="1" dirty="0" smtClean="0">
              <a:solidFill>
                <a:schemeClr val="tx1"/>
              </a:solidFill>
              <a:latin typeface="Bookman Old Style" charset="0"/>
              <a:ea typeface="ＭＳ Ｐゴシック" charset="0"/>
              <a:cs typeface="ＭＳ Ｐゴシック" charset="0"/>
              <a:sym typeface="Bookman Old Style" charset="0"/>
            </a:endParaRPr>
          </a:p>
          <a:p>
            <a:pPr algn="l"/>
            <a:r>
              <a:rPr lang="en-US" sz="1600" b="1" dirty="0" smtClean="0">
                <a:solidFill>
                  <a:schemeClr val="tx1"/>
                </a:solidFill>
                <a:latin typeface="Bookman Old Style" charset="0"/>
                <a:ea typeface="ＭＳ Ｐゴシック" charset="0"/>
                <a:cs typeface="ＭＳ Ｐゴシック" charset="0"/>
                <a:sym typeface="Bookman Old Style" charset="0"/>
              </a:rPr>
              <a:t>Coil</a:t>
            </a:r>
            <a:endParaRPr lang="en-US" sz="1600" b="1" dirty="0">
              <a:solidFill>
                <a:schemeClr val="tx1"/>
              </a:solidFill>
              <a:latin typeface="Bookman Old Style" charset="0"/>
              <a:ea typeface="ＭＳ Ｐゴシック" charset="0"/>
              <a:cs typeface="ＭＳ Ｐゴシック" charset="0"/>
              <a:sym typeface="Bookman Old Style" charset="0"/>
            </a:endParaRPr>
          </a:p>
        </p:txBody>
      </p:sp>
      <p:sp>
        <p:nvSpPr>
          <p:cNvPr id="41" name="Rectangle 13"/>
          <p:cNvSpPr>
            <a:spLocks/>
          </p:cNvSpPr>
          <p:nvPr/>
        </p:nvSpPr>
        <p:spPr bwMode="auto">
          <a:xfrm>
            <a:off x="5292485" y="2678314"/>
            <a:ext cx="105477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spAutoFit/>
          </a:bodyPr>
          <a:lstStyle/>
          <a:p>
            <a:r>
              <a:rPr lang="en-US" sz="1600" b="1" dirty="0">
                <a:solidFill>
                  <a:schemeClr val="tx1"/>
                </a:solidFill>
                <a:latin typeface="Bookman Old Style" charset="0"/>
                <a:ea typeface="ＭＳ Ｐゴシック" charset="0"/>
                <a:cs typeface="ＭＳ Ｐゴシック" charset="0"/>
                <a:sym typeface="Bookman Old Style" charset="0"/>
              </a:rPr>
              <a:t>Yoke </a:t>
            </a:r>
            <a:r>
              <a:rPr lang="en-US" sz="1600" b="1" dirty="0" err="1" smtClean="0">
                <a:solidFill>
                  <a:schemeClr val="tx1"/>
                </a:solidFill>
                <a:latin typeface="Bookman Old Style" charset="0"/>
                <a:ea typeface="ＭＳ Ｐゴシック" charset="0"/>
                <a:cs typeface="ＭＳ Ｐゴシック" charset="0"/>
                <a:sym typeface="Bookman Old Style" charset="0"/>
              </a:rPr>
              <a:t>assy</a:t>
            </a:r>
            <a:endParaRPr lang="en-US" sz="1600" b="1" dirty="0">
              <a:latin typeface="Bookman Old Style" charset="0"/>
              <a:ea typeface="ＭＳ Ｐゴシック" charset="0"/>
              <a:cs typeface="ＭＳ Ｐゴシック" charset="0"/>
              <a:sym typeface="Bookman Old Style" charset="0"/>
            </a:endParaRPr>
          </a:p>
          <a:p>
            <a:r>
              <a:rPr lang="en-US" sz="1600" b="1" dirty="0" smtClean="0">
                <a:solidFill>
                  <a:schemeClr val="tx1"/>
                </a:solidFill>
                <a:latin typeface="Bookman Old Style" charset="0"/>
                <a:ea typeface="ＭＳ Ｐゴシック" charset="0"/>
                <a:cs typeface="ＭＳ Ｐゴシック" charset="0"/>
                <a:sym typeface="Bookman Old Style" charset="0"/>
              </a:rPr>
              <a:t>RT</a:t>
            </a:r>
            <a:endParaRPr lang="en-US" sz="1600" b="1" dirty="0">
              <a:solidFill>
                <a:schemeClr val="tx1"/>
              </a:solidFill>
              <a:latin typeface="Bookman Old Style" charset="0"/>
              <a:ea typeface="ＭＳ Ｐゴシック" charset="0"/>
              <a:cs typeface="ＭＳ Ｐゴシック" charset="0"/>
              <a:sym typeface="Bookman Old Style" charset="0"/>
            </a:endParaRPr>
          </a:p>
        </p:txBody>
      </p:sp>
      <p:sp>
        <p:nvSpPr>
          <p:cNvPr id="38" name="Title 1"/>
          <p:cNvSpPr txBox="1">
            <a:spLocks/>
          </p:cNvSpPr>
          <p:nvPr/>
        </p:nvSpPr>
        <p:spPr>
          <a:xfrm>
            <a:off x="343464" y="91333"/>
            <a:ext cx="8226854" cy="609986"/>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FE- Analysis</a:t>
            </a:r>
            <a:endParaRPr lang="en-GB" sz="3600" dirty="0"/>
          </a:p>
        </p:txBody>
      </p:sp>
    </p:spTree>
    <p:extLst>
      <p:ext uri="{BB962C8B-B14F-4D97-AF65-F5344CB8AC3E}">
        <p14:creationId xmlns:p14="http://schemas.microsoft.com/office/powerpoint/2010/main" val="9366815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467544" y="0"/>
            <a:ext cx="8226854" cy="675228"/>
          </a:xfrm>
          <a:prstGeom prst="rect">
            <a:avLst/>
          </a:prstGeom>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a:t>Coil Technology (Nb</a:t>
            </a:r>
            <a:r>
              <a:rPr lang="en-US" sz="3600" baseline="-25000" dirty="0"/>
              <a:t>3</a:t>
            </a:r>
            <a:r>
              <a:rPr lang="en-US" sz="3600" dirty="0"/>
              <a:t>Sn </a:t>
            </a:r>
            <a:r>
              <a:rPr lang="en-US" sz="3600" dirty="0" smtClean="0"/>
              <a:t>conductor)</a:t>
            </a:r>
            <a:endParaRPr lang="en-US" sz="3600" dirty="0"/>
          </a:p>
        </p:txBody>
      </p:sp>
      <p:grpSp>
        <p:nvGrpSpPr>
          <p:cNvPr id="53" name="Group 52"/>
          <p:cNvGrpSpPr/>
          <p:nvPr/>
        </p:nvGrpSpPr>
        <p:grpSpPr>
          <a:xfrm>
            <a:off x="0" y="661316"/>
            <a:ext cx="9144000" cy="5143948"/>
            <a:chOff x="0" y="661316"/>
            <a:chExt cx="9144000" cy="5143948"/>
          </a:xfrm>
        </p:grpSpPr>
        <p:pic>
          <p:nvPicPr>
            <p:cNvPr id="4" name="Picture 2" descr="M:\Nobrega\11-Tesla\11T_short_coil_whit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661316"/>
              <a:ext cx="9144000" cy="51439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63888" y="692696"/>
              <a:ext cx="2016224" cy="584776"/>
            </a:xfrm>
            <a:prstGeom prst="rect">
              <a:avLst/>
            </a:prstGeom>
            <a:solidFill>
              <a:schemeClr val="bg1">
                <a:lumMod val="75000"/>
                <a:alpha val="54000"/>
              </a:schemeClr>
            </a:solidFill>
            <a:ln>
              <a:solidFill>
                <a:schemeClr val="tx1"/>
              </a:solidFill>
            </a:ln>
          </p:spPr>
          <p:txBody>
            <a:bodyPr wrap="square" rtlCol="0">
              <a:spAutoFit/>
            </a:bodyPr>
            <a:lstStyle/>
            <a:p>
              <a:pPr algn="ctr"/>
              <a:r>
                <a:rPr lang="en-US" sz="1600" dirty="0" smtClean="0">
                  <a:solidFill>
                    <a:srgbClr val="0C377B"/>
                  </a:solidFill>
                </a:rPr>
                <a:t>Loading plate</a:t>
              </a:r>
            </a:p>
            <a:p>
              <a:pPr algn="ctr"/>
              <a:r>
                <a:rPr lang="en-US" sz="1600" dirty="0" smtClean="0">
                  <a:solidFill>
                    <a:srgbClr val="0C377B"/>
                  </a:solidFill>
                </a:rPr>
                <a:t>2 mm 316LN</a:t>
              </a:r>
              <a:endParaRPr lang="en-US" sz="1600" dirty="0">
                <a:solidFill>
                  <a:srgbClr val="0C377B"/>
                </a:solidFill>
              </a:endParaRPr>
            </a:p>
          </p:txBody>
        </p:sp>
        <p:cxnSp>
          <p:nvCxnSpPr>
            <p:cNvPr id="6" name="Straight Arrow Connector 5"/>
            <p:cNvCxnSpPr>
              <a:stCxn id="5" idx="3"/>
            </p:cNvCxnSpPr>
            <p:nvPr/>
          </p:nvCxnSpPr>
          <p:spPr bwMode="auto">
            <a:xfrm>
              <a:off x="5580112" y="985084"/>
              <a:ext cx="1080120" cy="497119"/>
            </a:xfrm>
            <a:prstGeom prst="straightConnector1">
              <a:avLst/>
            </a:prstGeom>
            <a:noFill/>
            <a:ln w="19050" cap="flat" cmpd="sng" algn="ctr">
              <a:solidFill>
                <a:schemeClr val="tx1"/>
              </a:solidFill>
              <a:prstDash val="solid"/>
              <a:round/>
              <a:headEnd type="none" w="med" len="med"/>
              <a:tailEnd type="oval" w="sm" len="sm"/>
            </a:ln>
            <a:effectLst/>
          </p:spPr>
        </p:cxnSp>
        <p:sp>
          <p:nvSpPr>
            <p:cNvPr id="7" name="TextBox 6"/>
            <p:cNvSpPr txBox="1"/>
            <p:nvPr/>
          </p:nvSpPr>
          <p:spPr>
            <a:xfrm>
              <a:off x="179512" y="692696"/>
              <a:ext cx="2520280" cy="584776"/>
            </a:xfrm>
            <a:prstGeom prst="rect">
              <a:avLst/>
            </a:prstGeom>
            <a:solidFill>
              <a:schemeClr val="bg1">
                <a:lumMod val="75000"/>
                <a:alpha val="54000"/>
              </a:schemeClr>
            </a:solidFill>
            <a:ln>
              <a:solidFill>
                <a:schemeClr val="tx1"/>
              </a:solidFill>
            </a:ln>
          </p:spPr>
          <p:txBody>
            <a:bodyPr wrap="square" rtlCol="0">
              <a:spAutoFit/>
            </a:bodyPr>
            <a:lstStyle/>
            <a:p>
              <a:pPr algn="ctr"/>
              <a:r>
                <a:rPr lang="en-US" sz="1600" dirty="0" smtClean="0">
                  <a:solidFill>
                    <a:srgbClr val="0C377B"/>
                  </a:solidFill>
                </a:rPr>
                <a:t>SLS End Spacers</a:t>
              </a:r>
            </a:p>
            <a:p>
              <a:pPr algn="ctr"/>
              <a:r>
                <a:rPr lang="en-US" sz="1600" dirty="0">
                  <a:solidFill>
                    <a:srgbClr val="0C377B"/>
                  </a:solidFill>
                </a:rPr>
                <a:t>w</a:t>
              </a:r>
              <a:r>
                <a:rPr lang="en-US" sz="1600" dirty="0" smtClean="0">
                  <a:solidFill>
                    <a:srgbClr val="0C377B"/>
                  </a:solidFill>
                </a:rPr>
                <a:t>ith “springy legs”</a:t>
              </a:r>
              <a:endParaRPr lang="en-US" sz="1600" dirty="0">
                <a:solidFill>
                  <a:srgbClr val="0C377B"/>
                </a:solidFill>
              </a:endParaRPr>
            </a:p>
          </p:txBody>
        </p:sp>
        <p:cxnSp>
          <p:nvCxnSpPr>
            <p:cNvPr id="8" name="Straight Arrow Connector 7"/>
            <p:cNvCxnSpPr>
              <a:stCxn id="7" idx="3"/>
            </p:cNvCxnSpPr>
            <p:nvPr/>
          </p:nvCxnSpPr>
          <p:spPr bwMode="auto">
            <a:xfrm>
              <a:off x="2699792" y="985084"/>
              <a:ext cx="2592288" cy="2803956"/>
            </a:xfrm>
            <a:prstGeom prst="straightConnector1">
              <a:avLst/>
            </a:prstGeom>
            <a:noFill/>
            <a:ln w="19050" cap="flat" cmpd="sng" algn="ctr">
              <a:solidFill>
                <a:schemeClr val="tx1"/>
              </a:solidFill>
              <a:prstDash val="solid"/>
              <a:round/>
              <a:headEnd type="none" w="med" len="med"/>
              <a:tailEnd type="oval" w="sm" len="sm"/>
            </a:ln>
            <a:effectLst/>
          </p:spPr>
        </p:cxnSp>
        <p:sp>
          <p:nvSpPr>
            <p:cNvPr id="9" name="TextBox 8"/>
            <p:cNvSpPr txBox="1"/>
            <p:nvPr/>
          </p:nvSpPr>
          <p:spPr>
            <a:xfrm>
              <a:off x="179513" y="1340768"/>
              <a:ext cx="2520279" cy="584776"/>
            </a:xfrm>
            <a:prstGeom prst="rect">
              <a:avLst/>
            </a:prstGeom>
            <a:solidFill>
              <a:schemeClr val="bg1">
                <a:lumMod val="75000"/>
                <a:alpha val="54000"/>
              </a:schemeClr>
            </a:solidFill>
            <a:ln>
              <a:solidFill>
                <a:schemeClr val="tx1"/>
              </a:solidFill>
            </a:ln>
          </p:spPr>
          <p:txBody>
            <a:bodyPr wrap="square" rtlCol="0">
              <a:spAutoFit/>
            </a:bodyPr>
            <a:lstStyle/>
            <a:p>
              <a:pPr algn="ctr"/>
              <a:r>
                <a:rPr lang="en-US" sz="1600" dirty="0" smtClean="0">
                  <a:solidFill>
                    <a:srgbClr val="0C377B"/>
                  </a:solidFill>
                </a:rPr>
                <a:t>Braided 11-TEX S2-glass</a:t>
              </a:r>
            </a:p>
            <a:p>
              <a:pPr algn="ctr"/>
              <a:r>
                <a:rPr lang="en-US" sz="1600" dirty="0" smtClean="0">
                  <a:solidFill>
                    <a:srgbClr val="0C377B"/>
                  </a:solidFill>
                </a:rPr>
                <a:t>on “open-C” Mica sleeve</a:t>
              </a:r>
              <a:endParaRPr lang="en-US" sz="1600" dirty="0">
                <a:solidFill>
                  <a:srgbClr val="0C377B"/>
                </a:solidFill>
              </a:endParaRPr>
            </a:p>
          </p:txBody>
        </p:sp>
        <p:cxnSp>
          <p:nvCxnSpPr>
            <p:cNvPr id="10" name="Straight Arrow Connector 9"/>
            <p:cNvCxnSpPr>
              <a:stCxn id="9" idx="2"/>
            </p:cNvCxnSpPr>
            <p:nvPr/>
          </p:nvCxnSpPr>
          <p:spPr bwMode="auto">
            <a:xfrm>
              <a:off x="1439653" y="1925544"/>
              <a:ext cx="2052227" cy="2295544"/>
            </a:xfrm>
            <a:prstGeom prst="straightConnector1">
              <a:avLst/>
            </a:prstGeom>
            <a:noFill/>
            <a:ln w="19050" cap="flat" cmpd="sng" algn="ctr">
              <a:solidFill>
                <a:schemeClr val="tx1"/>
              </a:solidFill>
              <a:prstDash val="solid"/>
              <a:round/>
              <a:headEnd type="none" w="med" len="med"/>
              <a:tailEnd type="oval" w="sm" len="sm"/>
            </a:ln>
            <a:effectLst/>
          </p:spPr>
        </p:cxnSp>
        <p:sp>
          <p:nvSpPr>
            <p:cNvPr id="11" name="TextBox 10"/>
            <p:cNvSpPr txBox="1"/>
            <p:nvPr/>
          </p:nvSpPr>
          <p:spPr>
            <a:xfrm>
              <a:off x="6732241" y="4052978"/>
              <a:ext cx="2016224" cy="584776"/>
            </a:xfrm>
            <a:prstGeom prst="rect">
              <a:avLst/>
            </a:prstGeom>
            <a:solidFill>
              <a:schemeClr val="bg1">
                <a:lumMod val="75000"/>
                <a:alpha val="54000"/>
              </a:schemeClr>
            </a:solidFill>
            <a:ln>
              <a:solidFill>
                <a:schemeClr val="tx1"/>
              </a:solidFill>
            </a:ln>
          </p:spPr>
          <p:txBody>
            <a:bodyPr wrap="square" rtlCol="0">
              <a:spAutoFit/>
            </a:bodyPr>
            <a:lstStyle/>
            <a:p>
              <a:pPr algn="ctr"/>
              <a:r>
                <a:rPr lang="en-US" sz="1600" dirty="0" smtClean="0">
                  <a:solidFill>
                    <a:srgbClr val="0C377B"/>
                  </a:solidFill>
                </a:rPr>
                <a:t>ODS Cu-alloy </a:t>
              </a:r>
            </a:p>
            <a:p>
              <a:pPr algn="ctr"/>
              <a:r>
                <a:rPr lang="en-US" sz="1600" dirty="0" smtClean="0">
                  <a:solidFill>
                    <a:srgbClr val="0C377B"/>
                  </a:solidFill>
                </a:rPr>
                <a:t>Wedges </a:t>
              </a:r>
              <a:endParaRPr lang="en-US" sz="1600" dirty="0">
                <a:solidFill>
                  <a:srgbClr val="0C377B"/>
                </a:solidFill>
              </a:endParaRPr>
            </a:p>
          </p:txBody>
        </p:sp>
        <p:cxnSp>
          <p:nvCxnSpPr>
            <p:cNvPr id="12" name="Straight Arrow Connector 11"/>
            <p:cNvCxnSpPr>
              <a:stCxn id="11" idx="0"/>
            </p:cNvCxnSpPr>
            <p:nvPr/>
          </p:nvCxnSpPr>
          <p:spPr bwMode="auto">
            <a:xfrm flipH="1" flipV="1">
              <a:off x="6753117" y="2204488"/>
              <a:ext cx="987236" cy="1848490"/>
            </a:xfrm>
            <a:prstGeom prst="straightConnector1">
              <a:avLst/>
            </a:prstGeom>
            <a:noFill/>
            <a:ln w="19050" cap="flat" cmpd="sng" algn="ctr">
              <a:solidFill>
                <a:schemeClr val="tx1"/>
              </a:solidFill>
              <a:prstDash val="solid"/>
              <a:round/>
              <a:headEnd type="none" w="med" len="med"/>
              <a:tailEnd type="oval" w="sm" len="sm"/>
            </a:ln>
            <a:effectLst/>
          </p:spPr>
        </p:cxnSp>
        <p:cxnSp>
          <p:nvCxnSpPr>
            <p:cNvPr id="13" name="Straight Arrow Connector 12"/>
            <p:cNvCxnSpPr>
              <a:stCxn id="11" idx="0"/>
            </p:cNvCxnSpPr>
            <p:nvPr/>
          </p:nvCxnSpPr>
          <p:spPr bwMode="auto">
            <a:xfrm flipH="1" flipV="1">
              <a:off x="7524329" y="2276872"/>
              <a:ext cx="216024" cy="1776106"/>
            </a:xfrm>
            <a:prstGeom prst="straightConnector1">
              <a:avLst/>
            </a:prstGeom>
            <a:noFill/>
            <a:ln w="19050" cap="flat" cmpd="sng" algn="ctr">
              <a:solidFill>
                <a:schemeClr val="tx1"/>
              </a:solidFill>
              <a:prstDash val="solid"/>
              <a:round/>
              <a:headEnd type="none" w="med" len="med"/>
              <a:tailEnd type="oval" w="sm" len="sm"/>
            </a:ln>
            <a:effectLst/>
          </p:spPr>
        </p:cxnSp>
        <p:cxnSp>
          <p:nvCxnSpPr>
            <p:cNvPr id="14" name="Straight Arrow Connector 13"/>
            <p:cNvCxnSpPr>
              <a:stCxn id="11" idx="0"/>
            </p:cNvCxnSpPr>
            <p:nvPr/>
          </p:nvCxnSpPr>
          <p:spPr bwMode="auto">
            <a:xfrm flipH="1" flipV="1">
              <a:off x="6350201" y="2007220"/>
              <a:ext cx="1390152" cy="2045758"/>
            </a:xfrm>
            <a:prstGeom prst="straightConnector1">
              <a:avLst/>
            </a:prstGeom>
            <a:noFill/>
            <a:ln w="19050" cap="flat" cmpd="sng" algn="ctr">
              <a:solidFill>
                <a:schemeClr val="tx1"/>
              </a:solidFill>
              <a:prstDash val="solid"/>
              <a:round/>
              <a:headEnd type="none" w="med" len="med"/>
              <a:tailEnd type="oval" w="sm" len="sm"/>
            </a:ln>
            <a:effectLst/>
          </p:spPr>
        </p:cxnSp>
        <p:cxnSp>
          <p:nvCxnSpPr>
            <p:cNvPr id="15" name="Straight Arrow Connector 14"/>
            <p:cNvCxnSpPr>
              <a:stCxn id="11" idx="0"/>
            </p:cNvCxnSpPr>
            <p:nvPr/>
          </p:nvCxnSpPr>
          <p:spPr bwMode="auto">
            <a:xfrm flipH="1" flipV="1">
              <a:off x="6934203" y="1464780"/>
              <a:ext cx="806150" cy="2588198"/>
            </a:xfrm>
            <a:prstGeom prst="straightConnector1">
              <a:avLst/>
            </a:prstGeom>
            <a:noFill/>
            <a:ln w="19050" cap="flat" cmpd="sng" algn="ctr">
              <a:solidFill>
                <a:schemeClr val="tx1"/>
              </a:solidFill>
              <a:prstDash val="solid"/>
              <a:round/>
              <a:headEnd type="none" w="med" len="med"/>
              <a:tailEnd type="oval" w="sm" len="sm"/>
            </a:ln>
            <a:effectLst/>
          </p:spPr>
        </p:cxnSp>
        <p:sp>
          <p:nvSpPr>
            <p:cNvPr id="16" name="TextBox 15"/>
            <p:cNvSpPr txBox="1"/>
            <p:nvPr/>
          </p:nvSpPr>
          <p:spPr>
            <a:xfrm>
              <a:off x="7094967" y="5479286"/>
              <a:ext cx="2049033" cy="246221"/>
            </a:xfrm>
            <a:prstGeom prst="rect">
              <a:avLst/>
            </a:prstGeom>
            <a:noFill/>
          </p:spPr>
          <p:txBody>
            <a:bodyPr wrap="none" rtlCol="0">
              <a:spAutoFit/>
            </a:bodyPr>
            <a:lstStyle/>
            <a:p>
              <a:r>
                <a:rPr lang="en-US" sz="1000" dirty="0" smtClean="0"/>
                <a:t>Courtesy of D. Mitchell, FNAL</a:t>
              </a:r>
              <a:endParaRPr lang="en-US" sz="1000" dirty="0"/>
            </a:p>
          </p:txBody>
        </p:sp>
        <p:sp>
          <p:nvSpPr>
            <p:cNvPr id="17" name="TextBox 16"/>
            <p:cNvSpPr txBox="1"/>
            <p:nvPr/>
          </p:nvSpPr>
          <p:spPr>
            <a:xfrm>
              <a:off x="6732240" y="4725144"/>
              <a:ext cx="2047027" cy="584776"/>
            </a:xfrm>
            <a:prstGeom prst="rect">
              <a:avLst/>
            </a:prstGeom>
            <a:solidFill>
              <a:schemeClr val="bg1">
                <a:lumMod val="75000"/>
                <a:alpha val="54000"/>
              </a:schemeClr>
            </a:solidFill>
            <a:ln>
              <a:solidFill>
                <a:srgbClr val="800000"/>
              </a:solidFill>
            </a:ln>
          </p:spPr>
          <p:txBody>
            <a:bodyPr wrap="none" rtlCol="0">
              <a:spAutoFit/>
            </a:bodyPr>
            <a:lstStyle/>
            <a:p>
              <a:r>
                <a:rPr lang="en-US" sz="1600" i="1" dirty="0" smtClean="0">
                  <a:solidFill>
                    <a:srgbClr val="008000"/>
                  </a:solidFill>
                </a:rPr>
                <a:t>Interlayer protection </a:t>
              </a:r>
            </a:p>
            <a:p>
              <a:r>
                <a:rPr lang="en-US" sz="1600" i="1" dirty="0">
                  <a:solidFill>
                    <a:srgbClr val="008000"/>
                  </a:solidFill>
                </a:rPr>
                <a:t>h</a:t>
              </a:r>
              <a:r>
                <a:rPr lang="en-US" sz="1600" i="1" dirty="0" smtClean="0">
                  <a:solidFill>
                    <a:srgbClr val="008000"/>
                  </a:solidFill>
                </a:rPr>
                <a:t>eater R&amp;D</a:t>
              </a:r>
              <a:endParaRPr lang="en-US" sz="1600" i="1" dirty="0">
                <a:solidFill>
                  <a:srgbClr val="008000"/>
                </a:solidFill>
              </a:endParaRPr>
            </a:p>
          </p:txBody>
        </p:sp>
        <p:sp>
          <p:nvSpPr>
            <p:cNvPr id="18" name="TextBox 17"/>
            <p:cNvSpPr txBox="1"/>
            <p:nvPr/>
          </p:nvSpPr>
          <p:spPr>
            <a:xfrm>
              <a:off x="179512" y="4725144"/>
              <a:ext cx="2520280" cy="584776"/>
            </a:xfrm>
            <a:prstGeom prst="rect">
              <a:avLst/>
            </a:prstGeom>
            <a:solidFill>
              <a:schemeClr val="bg1">
                <a:lumMod val="75000"/>
                <a:alpha val="54000"/>
              </a:schemeClr>
            </a:solidFill>
            <a:ln>
              <a:solidFill>
                <a:schemeClr val="tx1"/>
              </a:solidFill>
            </a:ln>
          </p:spPr>
          <p:txBody>
            <a:bodyPr wrap="square" rtlCol="0">
              <a:spAutoFit/>
            </a:bodyPr>
            <a:lstStyle/>
            <a:p>
              <a:r>
                <a:rPr lang="en-US" sz="1600" dirty="0" smtClean="0">
                  <a:solidFill>
                    <a:srgbClr val="0C377B"/>
                  </a:solidFill>
                </a:rPr>
                <a:t>Saddle-Splice Block: Single Piece G-11</a:t>
              </a:r>
              <a:endParaRPr lang="en-US" sz="1600" dirty="0">
                <a:solidFill>
                  <a:srgbClr val="0C377B"/>
                </a:solidFill>
              </a:endParaRPr>
            </a:p>
          </p:txBody>
        </p:sp>
        <p:cxnSp>
          <p:nvCxnSpPr>
            <p:cNvPr id="19" name="Straight Arrow Connector 18"/>
            <p:cNvCxnSpPr>
              <a:stCxn id="18" idx="3"/>
            </p:cNvCxnSpPr>
            <p:nvPr/>
          </p:nvCxnSpPr>
          <p:spPr bwMode="auto">
            <a:xfrm>
              <a:off x="2699792" y="5017532"/>
              <a:ext cx="504056" cy="499700"/>
            </a:xfrm>
            <a:prstGeom prst="straightConnector1">
              <a:avLst/>
            </a:prstGeom>
            <a:noFill/>
            <a:ln w="19050" cap="flat" cmpd="sng" algn="ctr">
              <a:solidFill>
                <a:schemeClr val="tx1"/>
              </a:solidFill>
              <a:prstDash val="solid"/>
              <a:round/>
              <a:headEnd type="none" w="med" len="med"/>
              <a:tailEnd type="oval" w="sm" len="sm"/>
            </a:ln>
            <a:effectLst/>
          </p:spPr>
        </p:cxnSp>
        <p:cxnSp>
          <p:nvCxnSpPr>
            <p:cNvPr id="28" name="Straight Arrow Connector 27"/>
            <p:cNvCxnSpPr>
              <a:stCxn id="11" idx="0"/>
            </p:cNvCxnSpPr>
            <p:nvPr/>
          </p:nvCxnSpPr>
          <p:spPr bwMode="auto">
            <a:xfrm flipH="1" flipV="1">
              <a:off x="7072039" y="2708920"/>
              <a:ext cx="668314" cy="1344058"/>
            </a:xfrm>
            <a:prstGeom prst="straightConnector1">
              <a:avLst/>
            </a:prstGeom>
            <a:noFill/>
            <a:ln w="19050" cap="flat" cmpd="sng" algn="ctr">
              <a:solidFill>
                <a:schemeClr val="tx1"/>
              </a:solidFill>
              <a:prstDash val="solid"/>
              <a:round/>
              <a:headEnd type="none" w="med" len="med"/>
              <a:tailEnd type="oval" w="sm" len="sm"/>
            </a:ln>
            <a:effectLst/>
          </p:spPr>
        </p:cxnSp>
      </p:grpSp>
    </p:spTree>
    <p:extLst>
      <p:ext uri="{BB962C8B-B14F-4D97-AF65-F5344CB8AC3E}">
        <p14:creationId xmlns:p14="http://schemas.microsoft.com/office/powerpoint/2010/main" val="27246901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descr="layer jump5.jpg"/>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0" b="100000" l="0" r="100000">
                        <a14:foregroundMark x1="17069" y1="70892" x2="18866" y2="70892"/>
                        <a14:foregroundMark x1="23638" y1="46362" x2="10500" y2="58451"/>
                        <a14:foregroundMark x1="10668" y1="63850" x2="9938" y2="59155"/>
                        <a14:foregroundMark x1="11342" y1="61737" x2="11342" y2="61737"/>
                        <a14:foregroundMark x1="5334" y1="66197" x2="5334" y2="66197"/>
                        <a14:foregroundMark x1="11454" y1="59977" x2="10949" y2="63146"/>
                        <a14:foregroundMark x1="2134" y1="74531" x2="7412" y2="81103"/>
                        <a14:foregroundMark x1="6850" y1="81690" x2="14992" y2="73005"/>
                        <a14:foregroundMark x1="14037" y1="75469" x2="16058" y2="79577"/>
                        <a14:foregroundMark x1="16058" y1="80164" x2="17406" y2="92488"/>
                        <a14:foregroundMark x1="23133" y1="98709" x2="17574" y2="93075"/>
                        <a14:foregroundMark x1="23470" y1="98709" x2="99382" y2="23709"/>
                        <a14:foregroundMark x1="81640" y1="1056" x2="84222" y2="4695"/>
                        <a14:foregroundMark x1="77260" y1="12559" x2="84391" y2="5399"/>
                        <a14:foregroundMark x1="74060" y1="5986" x2="81527" y2="704"/>
                        <a14:foregroundMark x1="81246" y1="33099" x2="96800" y2="18075"/>
                        <a14:foregroundMark x1="97136" y1="17606" x2="99551" y2="23005"/>
                        <a14:foregroundMark x1="77597" y1="14319" x2="81527" y2="30282"/>
                        <a14:foregroundMark x1="68669" y1="704" x2="63784" y2="3521"/>
                        <a14:foregroundMark x1="63335" y1="4108" x2="3818" y2="62559"/>
                        <a14:foregroundMark x1="3088" y1="63850" x2="1404" y2="75352"/>
                        <a14:backgroundMark x1="14879" y1="81808" x2="14879" y2="81808"/>
                        <a14:backgroundMark x1="12914" y1="77934" x2="12914" y2="77934"/>
                        <a14:backgroundMark x1="13195" y1="76643" x2="13195" y2="76643"/>
                        <a14:backgroundMark x1="4885" y1="91197" x2="4885" y2="91197"/>
                        <a14:backgroundMark x1="1179" y1="76174" x2="7299" y2="86150"/>
                        <a14:backgroundMark x1="10331" y1="86737" x2="17967" y2="96831"/>
                        <a14:backgroundMark x1="18810" y1="98122" x2="21336" y2="98474"/>
                        <a14:backgroundMark x1="98484" y1="33451" x2="35654" y2="92136"/>
                        <a14:backgroundMark x1="34194" y1="91549" x2="24368" y2="98826"/>
                        <a14:backgroundMark x1="98428" y1="27113" x2="96968" y2="31573"/>
                        <a14:backgroundMark x1="99326" y1="24648" x2="98877" y2="27817"/>
                        <a14:backgroundMark x1="82875" y1="19366" x2="97361" y2="4108"/>
                        <a14:backgroundMark x1="79674" y1="15258" x2="83043" y2="25587"/>
                        <a14:backgroundMark x1="77765" y1="13615" x2="82426" y2="29460"/>
                        <a14:backgroundMark x1="2021" y1="59272" x2="58843" y2="939"/>
                        <a14:backgroundMark x1="59573" y1="2230" x2="63841" y2="704"/>
                        <a14:backgroundMark x1="64402" y1="939" x2="66985" y2="704"/>
                      </a14:backgroundRemoval>
                    </a14:imgEffect>
                  </a14:imgLayer>
                </a14:imgProps>
              </a:ext>
              <a:ext uri="{28A0092B-C50C-407E-A947-70E740481C1C}">
                <a14:useLocalDpi xmlns:a14="http://schemas.microsoft.com/office/drawing/2010/main"/>
              </a:ext>
            </a:extLst>
          </a:blip>
          <a:srcRect/>
          <a:stretch/>
        </p:blipFill>
        <p:spPr>
          <a:xfrm>
            <a:off x="4116800" y="530013"/>
            <a:ext cx="5007366" cy="2392947"/>
          </a:xfrm>
          <a:prstGeom prst="rect">
            <a:avLst/>
          </a:prstGeom>
        </p:spPr>
      </p:pic>
      <p:pic>
        <p:nvPicPr>
          <p:cNvPr id="86" name="Picture 8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5765" y="893058"/>
            <a:ext cx="3935759" cy="2001725"/>
          </a:xfrm>
          <a:prstGeom prst="rect">
            <a:avLst/>
          </a:prstGeom>
        </p:spPr>
      </p:pic>
      <p:sp>
        <p:nvSpPr>
          <p:cNvPr id="6" name="TextBox 5"/>
          <p:cNvSpPr txBox="1"/>
          <p:nvPr/>
        </p:nvSpPr>
        <p:spPr>
          <a:xfrm>
            <a:off x="4659836" y="6150513"/>
            <a:ext cx="4484164" cy="461665"/>
          </a:xfrm>
          <a:prstGeom prst="rect">
            <a:avLst/>
          </a:prstGeom>
          <a:noFill/>
        </p:spPr>
        <p:txBody>
          <a:bodyPr wrap="square" rtlCol="0">
            <a:spAutoFit/>
          </a:bodyPr>
          <a:lstStyle/>
          <a:p>
            <a:r>
              <a:rPr lang="en-US" sz="1200" dirty="0" smtClean="0">
                <a:solidFill>
                  <a:schemeClr val="bg1"/>
                </a:solidFill>
              </a:rPr>
              <a:t>Illustration: 11T DS Dipole Model, CERN</a:t>
            </a:r>
          </a:p>
          <a:p>
            <a:r>
              <a:rPr lang="en-US" sz="1200" dirty="0" smtClean="0">
                <a:solidFill>
                  <a:schemeClr val="bg1"/>
                </a:solidFill>
              </a:rPr>
              <a:t>Photos: 11T DS Dipole </a:t>
            </a:r>
            <a:r>
              <a:rPr lang="en-US" sz="1200" dirty="0" err="1" smtClean="0">
                <a:solidFill>
                  <a:schemeClr val="bg1"/>
                </a:solidFill>
              </a:rPr>
              <a:t>Fermilab</a:t>
            </a:r>
            <a:r>
              <a:rPr lang="en-US" sz="1200" dirty="0" smtClean="0">
                <a:solidFill>
                  <a:schemeClr val="bg1"/>
                </a:solidFill>
              </a:rPr>
              <a:t> (</a:t>
            </a:r>
            <a:r>
              <a:rPr lang="en-US" sz="1200" dirty="0" err="1" smtClean="0">
                <a:solidFill>
                  <a:schemeClr val="bg1"/>
                </a:solidFill>
              </a:rPr>
              <a:t>fil</a:t>
            </a:r>
            <a:r>
              <a:rPr lang="en-US" sz="1200" dirty="0" smtClean="0">
                <a:solidFill>
                  <a:schemeClr val="bg1"/>
                </a:solidFill>
              </a:rPr>
              <a:t>, cable, section de </a:t>
            </a:r>
            <a:r>
              <a:rPr lang="en-US" sz="1200" dirty="0" err="1" smtClean="0">
                <a:solidFill>
                  <a:schemeClr val="bg1"/>
                </a:solidFill>
              </a:rPr>
              <a:t>bobine</a:t>
            </a:r>
            <a:r>
              <a:rPr lang="en-US" sz="1200" dirty="0" smtClean="0">
                <a:solidFill>
                  <a:schemeClr val="bg1"/>
                </a:solidFill>
              </a:rPr>
              <a:t>)</a:t>
            </a:r>
            <a:endParaRPr lang="en-US" sz="1200" dirty="0">
              <a:solidFill>
                <a:schemeClr val="bg1"/>
              </a:solidFill>
            </a:endParaRPr>
          </a:p>
        </p:txBody>
      </p:sp>
      <p:cxnSp>
        <p:nvCxnSpPr>
          <p:cNvPr id="4" name="Straight Arrow Connector 3"/>
          <p:cNvCxnSpPr>
            <a:stCxn id="86" idx="2"/>
          </p:cNvCxnSpPr>
          <p:nvPr/>
        </p:nvCxnSpPr>
        <p:spPr>
          <a:xfrm flipV="1">
            <a:off x="2233645" y="2065107"/>
            <a:ext cx="594648" cy="829676"/>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rot="18180299">
            <a:off x="2161243" y="2282981"/>
            <a:ext cx="565371" cy="307777"/>
          </a:xfrm>
          <a:prstGeom prst="rect">
            <a:avLst/>
          </a:prstGeom>
          <a:noFill/>
        </p:spPr>
        <p:txBody>
          <a:bodyPr wrap="square" rtlCol="0">
            <a:spAutoFit/>
          </a:bodyPr>
          <a:lstStyle/>
          <a:p>
            <a:r>
              <a:rPr lang="en-US" sz="1400" dirty="0" smtClean="0">
                <a:solidFill>
                  <a:schemeClr val="accent6">
                    <a:lumMod val="50000"/>
                  </a:schemeClr>
                </a:solidFill>
              </a:rPr>
              <a:t>30</a:t>
            </a:r>
            <a:endParaRPr lang="en-US" sz="1400" dirty="0">
              <a:solidFill>
                <a:schemeClr val="accent6">
                  <a:lumMod val="50000"/>
                </a:schemeClr>
              </a:solidFill>
            </a:endParaRPr>
          </a:p>
        </p:txBody>
      </p:sp>
      <p:cxnSp>
        <p:nvCxnSpPr>
          <p:cNvPr id="16" name="Straight Arrow Connector 15"/>
          <p:cNvCxnSpPr>
            <a:stCxn id="86" idx="2"/>
          </p:cNvCxnSpPr>
          <p:nvPr/>
        </p:nvCxnSpPr>
        <p:spPr>
          <a:xfrm flipV="1">
            <a:off x="2233645" y="1852851"/>
            <a:ext cx="1707498" cy="1041932"/>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19635189">
            <a:off x="2536985" y="2277793"/>
            <a:ext cx="565147" cy="307777"/>
          </a:xfrm>
          <a:prstGeom prst="rect">
            <a:avLst/>
          </a:prstGeom>
          <a:noFill/>
        </p:spPr>
        <p:txBody>
          <a:bodyPr wrap="square" rtlCol="0">
            <a:spAutoFit/>
          </a:bodyPr>
          <a:lstStyle/>
          <a:p>
            <a:r>
              <a:rPr lang="en-US" sz="1400" dirty="0" smtClean="0">
                <a:solidFill>
                  <a:schemeClr val="accent6">
                    <a:lumMod val="50000"/>
                  </a:schemeClr>
                </a:solidFill>
              </a:rPr>
              <a:t>60.8</a:t>
            </a:r>
            <a:endParaRPr lang="en-US" sz="1400" dirty="0">
              <a:solidFill>
                <a:schemeClr val="accent6">
                  <a:lumMod val="50000"/>
                </a:schemeClr>
              </a:solidFill>
            </a:endParaRPr>
          </a:p>
        </p:txBody>
      </p:sp>
      <p:sp>
        <p:nvSpPr>
          <p:cNvPr id="15" name="TextBox 14"/>
          <p:cNvSpPr txBox="1"/>
          <p:nvPr/>
        </p:nvSpPr>
        <p:spPr>
          <a:xfrm>
            <a:off x="71470" y="4864485"/>
            <a:ext cx="4011992" cy="1169551"/>
          </a:xfrm>
          <a:prstGeom prst="rect">
            <a:avLst/>
          </a:prstGeom>
          <a:noFill/>
        </p:spPr>
        <p:txBody>
          <a:bodyPr wrap="square" rtlCol="0">
            <a:spAutoFit/>
          </a:bodyPr>
          <a:lstStyle/>
          <a:p>
            <a:r>
              <a:rPr lang="en-US" sz="1400" dirty="0" smtClean="0">
                <a:solidFill>
                  <a:srgbClr val="262626"/>
                </a:solidFill>
              </a:rPr>
              <a:t>56 Turn Coil, 2 Layers</a:t>
            </a:r>
          </a:p>
          <a:p>
            <a:r>
              <a:rPr lang="en-US" sz="1400" dirty="0" smtClean="0">
                <a:solidFill>
                  <a:srgbClr val="262626"/>
                </a:solidFill>
              </a:rPr>
              <a:t>Beam Bore: 60 </a:t>
            </a:r>
            <a:r>
              <a:rPr lang="en-US" sz="1400" dirty="0">
                <a:solidFill>
                  <a:srgbClr val="262626"/>
                </a:solidFill>
              </a:rPr>
              <a:t>mm</a:t>
            </a:r>
          </a:p>
          <a:p>
            <a:r>
              <a:rPr lang="en-US" sz="1400" dirty="0" smtClean="0">
                <a:solidFill>
                  <a:srgbClr val="262626"/>
                </a:solidFill>
              </a:rPr>
              <a:t>Outer diameter: 121.6 mm</a:t>
            </a:r>
          </a:p>
          <a:p>
            <a:r>
              <a:rPr lang="en-US" sz="1400" dirty="0" smtClean="0">
                <a:solidFill>
                  <a:srgbClr val="262626"/>
                </a:solidFill>
              </a:rPr>
              <a:t>Nb3Sn Rutherford Cable,  </a:t>
            </a:r>
          </a:p>
          <a:p>
            <a:r>
              <a:rPr lang="en-US" sz="1400" dirty="0" smtClean="0">
                <a:solidFill>
                  <a:srgbClr val="262626"/>
                </a:solidFill>
              </a:rPr>
              <a:t>40 strands 0.7 mm</a:t>
            </a:r>
          </a:p>
        </p:txBody>
      </p:sp>
      <p:grpSp>
        <p:nvGrpSpPr>
          <p:cNvPr id="72" name="Group 71"/>
          <p:cNvGrpSpPr/>
          <p:nvPr/>
        </p:nvGrpSpPr>
        <p:grpSpPr>
          <a:xfrm>
            <a:off x="2645331" y="4814563"/>
            <a:ext cx="2699792" cy="1032806"/>
            <a:chOff x="6264696" y="1556792"/>
            <a:chExt cx="2699792" cy="1032806"/>
          </a:xfrm>
        </p:grpSpPr>
        <p:grpSp>
          <p:nvGrpSpPr>
            <p:cNvPr id="73" name="Group 72"/>
            <p:cNvGrpSpPr/>
            <p:nvPr/>
          </p:nvGrpSpPr>
          <p:grpSpPr>
            <a:xfrm>
              <a:off x="6264696" y="1556792"/>
              <a:ext cx="2699792" cy="1032806"/>
              <a:chOff x="6012160" y="1628800"/>
              <a:chExt cx="2699792" cy="1032806"/>
            </a:xfrm>
          </p:grpSpPr>
          <p:pic>
            <p:nvPicPr>
              <p:cNvPr id="75" name="Picture 7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012160" y="1628800"/>
                <a:ext cx="2699792" cy="1032806"/>
              </a:xfrm>
              <a:prstGeom prst="rect">
                <a:avLst/>
              </a:prstGeom>
            </p:spPr>
          </p:pic>
          <p:cxnSp>
            <p:nvCxnSpPr>
              <p:cNvPr id="76" name="Straight Connector 75"/>
              <p:cNvCxnSpPr/>
              <p:nvPr/>
            </p:nvCxnSpPr>
            <p:spPr>
              <a:xfrm>
                <a:off x="7737706" y="2113902"/>
                <a:ext cx="475253" cy="0"/>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6228184" y="2132856"/>
                <a:ext cx="475253" cy="0"/>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flipH="1">
                <a:off x="6232293" y="2143512"/>
                <a:ext cx="0" cy="179659"/>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flipH="1">
                <a:off x="8207238" y="2120186"/>
                <a:ext cx="0" cy="217388"/>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6219902" y="2354146"/>
                <a:ext cx="2031061" cy="35766"/>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flipH="1">
                <a:off x="6207512" y="2099093"/>
                <a:ext cx="558" cy="267444"/>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H="1">
                <a:off x="8242074" y="2090839"/>
                <a:ext cx="0" cy="289344"/>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V="1">
                <a:off x="6195122" y="2087756"/>
                <a:ext cx="2050585" cy="18585"/>
              </a:xfrm>
              <a:prstGeom prst="line">
                <a:avLst/>
              </a:prstGeom>
              <a:ln w="25400">
                <a:solidFill>
                  <a:srgbClr val="008000"/>
                </a:solidFill>
              </a:ln>
              <a:effectLst/>
            </p:spPr>
            <p:style>
              <a:lnRef idx="2">
                <a:schemeClr val="accent1"/>
              </a:lnRef>
              <a:fillRef idx="0">
                <a:schemeClr val="accent1"/>
              </a:fillRef>
              <a:effectRef idx="1">
                <a:schemeClr val="accent1"/>
              </a:effectRef>
              <a:fontRef idx="minor">
                <a:schemeClr val="tx1"/>
              </a:fontRef>
            </p:style>
          </p:cxnSp>
        </p:grpSp>
        <p:cxnSp>
          <p:nvCxnSpPr>
            <p:cNvPr id="74" name="Straight Connector 73"/>
            <p:cNvCxnSpPr/>
            <p:nvPr/>
          </p:nvCxnSpPr>
          <p:spPr>
            <a:xfrm>
              <a:off x="6480432" y="2258600"/>
              <a:ext cx="1980000" cy="27714"/>
            </a:xfrm>
            <a:prstGeom prst="line">
              <a:avLst/>
            </a:prstGeom>
            <a:ln w="28575">
              <a:solidFill>
                <a:srgbClr val="800000"/>
              </a:solidFill>
            </a:ln>
            <a:effectLst/>
          </p:spPr>
          <p:style>
            <a:lnRef idx="2">
              <a:schemeClr val="accent1"/>
            </a:lnRef>
            <a:fillRef idx="0">
              <a:schemeClr val="accent1"/>
            </a:fillRef>
            <a:effectRef idx="1">
              <a:schemeClr val="accent1"/>
            </a:effectRef>
            <a:fontRef idx="minor">
              <a:schemeClr val="tx1"/>
            </a:fontRef>
          </p:style>
        </p:cxnSp>
      </p:grpSp>
      <p:pic>
        <p:nvPicPr>
          <p:cNvPr id="84" name="Picture 83"/>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16200000">
            <a:off x="4904925" y="3587111"/>
            <a:ext cx="2642980" cy="1656191"/>
          </a:xfrm>
          <a:prstGeom prst="rect">
            <a:avLst/>
          </a:prstGeom>
        </p:spPr>
      </p:pic>
      <p:pic>
        <p:nvPicPr>
          <p:cNvPr id="85" name="Picture 84"/>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16200000">
            <a:off x="6631648" y="3588578"/>
            <a:ext cx="2644163" cy="1654439"/>
          </a:xfrm>
          <a:prstGeom prst="rect">
            <a:avLst/>
          </a:prstGeom>
        </p:spPr>
      </p:pic>
      <p:pic>
        <p:nvPicPr>
          <p:cNvPr id="87" name="Picture 86"/>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311278" y="3170070"/>
            <a:ext cx="4745520" cy="1527067"/>
          </a:xfrm>
          <a:prstGeom prst="rect">
            <a:avLst/>
          </a:prstGeom>
        </p:spPr>
      </p:pic>
      <p:sp>
        <p:nvSpPr>
          <p:cNvPr id="26" name="Title 1"/>
          <p:cNvSpPr txBox="1">
            <a:spLocks/>
          </p:cNvSpPr>
          <p:nvPr/>
        </p:nvSpPr>
        <p:spPr>
          <a:xfrm>
            <a:off x="467544" y="0"/>
            <a:ext cx="8226854" cy="675228"/>
          </a:xfrm>
          <a:prstGeom prst="rect">
            <a:avLst/>
          </a:prstGeom>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a:t>Coil Technology (Nb</a:t>
            </a:r>
            <a:r>
              <a:rPr lang="en-US" sz="3600" baseline="-25000" dirty="0"/>
              <a:t>3</a:t>
            </a:r>
            <a:r>
              <a:rPr lang="en-US" sz="3600" dirty="0"/>
              <a:t>Sn </a:t>
            </a:r>
            <a:r>
              <a:rPr lang="en-US" sz="3600" dirty="0" smtClean="0"/>
              <a:t>conductor)</a:t>
            </a:r>
            <a:endParaRPr lang="en-US" sz="3600" dirty="0"/>
          </a:p>
        </p:txBody>
      </p:sp>
    </p:spTree>
    <p:extLst>
      <p:ext uri="{BB962C8B-B14F-4D97-AF65-F5344CB8AC3E}">
        <p14:creationId xmlns:p14="http://schemas.microsoft.com/office/powerpoint/2010/main" val="17523094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5304" y="777138"/>
            <a:ext cx="4225322" cy="5215890"/>
          </a:xfrm>
        </p:spPr>
        <p:txBody>
          <a:bodyPr>
            <a:normAutofit/>
          </a:bodyPr>
          <a:lstStyle/>
          <a:p>
            <a:r>
              <a:rPr lang="en-US" sz="1800" dirty="0" smtClean="0"/>
              <a:t>CERN Accelerator chain: a lineage of (mostly) circular machines</a:t>
            </a:r>
            <a:br>
              <a:rPr lang="en-US" sz="1800" dirty="0" smtClean="0"/>
            </a:br>
            <a:endParaRPr lang="en-US" sz="1800" dirty="0" smtClean="0"/>
          </a:p>
          <a:p>
            <a:r>
              <a:rPr lang="en-US" sz="2000" dirty="0" smtClean="0"/>
              <a:t>Guiding charged particle beam: </a:t>
            </a:r>
          </a:p>
          <a:p>
            <a:pPr lvl="1"/>
            <a:r>
              <a:rPr lang="en-US" sz="1600" dirty="0" smtClean="0"/>
              <a:t>for transverse motion, only magnetic field is considered</a:t>
            </a:r>
          </a:p>
          <a:p>
            <a:pPr lvl="1"/>
            <a:r>
              <a:rPr lang="en-US" sz="1600" dirty="0"/>
              <a:t>Lorentz: F=</a:t>
            </a:r>
            <a:r>
              <a:rPr lang="en-US" sz="1600" u="sng" dirty="0" err="1"/>
              <a:t>qE</a:t>
            </a:r>
            <a:r>
              <a:rPr lang="en-US" sz="1600" dirty="0"/>
              <a:t> + q (</a:t>
            </a:r>
            <a:r>
              <a:rPr lang="en-US" sz="1600" dirty="0" err="1"/>
              <a:t>Bxv</a:t>
            </a:r>
            <a:r>
              <a:rPr lang="en-US" sz="1600" dirty="0"/>
              <a:t>)</a:t>
            </a:r>
          </a:p>
          <a:p>
            <a:pPr lvl="1"/>
            <a:r>
              <a:rPr lang="en-US" sz="1600" dirty="0" smtClean="0"/>
              <a:t>when v=~ c =&gt; 1 Tesla </a:t>
            </a:r>
            <a:r>
              <a:rPr lang="en-US" sz="1600" dirty="0" smtClean="0">
                <a:sym typeface="Wingdings"/>
              </a:rPr>
              <a:t></a:t>
            </a:r>
            <a:r>
              <a:rPr lang="en-US" sz="1600" dirty="0" smtClean="0"/>
              <a:t> 3E8 V/m</a:t>
            </a:r>
          </a:p>
          <a:p>
            <a:pPr lvl="1"/>
            <a:r>
              <a:rPr lang="en-US" sz="1600" dirty="0" smtClean="0"/>
              <a:t>Main dipoles: bending (steering)</a:t>
            </a:r>
          </a:p>
          <a:p>
            <a:pPr lvl="1"/>
            <a:r>
              <a:rPr lang="en-US" sz="1600" dirty="0" smtClean="0"/>
              <a:t>Main </a:t>
            </a:r>
            <a:r>
              <a:rPr lang="en-US" sz="1600" dirty="0" err="1" smtClean="0"/>
              <a:t>Quadrupoles</a:t>
            </a:r>
            <a:r>
              <a:rPr lang="en-US" sz="1600" dirty="0" smtClean="0"/>
              <a:t>: focusing </a:t>
            </a:r>
            <a:endParaRPr lang="en-US" sz="1600" dirty="0"/>
          </a:p>
        </p:txBody>
      </p:sp>
      <p:pic>
        <p:nvPicPr>
          <p:cNvPr id="6" name="Picture 5"/>
          <p:cNvPicPr>
            <a:picLocks noChangeAspect="1"/>
          </p:cNvPicPr>
          <p:nvPr/>
        </p:nvPicPr>
        <p:blipFill>
          <a:blip r:embed="rId3"/>
          <a:stretch>
            <a:fillRect/>
          </a:stretch>
        </p:blipFill>
        <p:spPr>
          <a:xfrm>
            <a:off x="4310626" y="2690787"/>
            <a:ext cx="4496643" cy="2777605"/>
          </a:xfrm>
          <a:prstGeom prst="rect">
            <a:avLst/>
          </a:prstGeom>
        </p:spPr>
      </p:pic>
      <p:sp>
        <p:nvSpPr>
          <p:cNvPr id="7" name="Rectangle 6"/>
          <p:cNvSpPr/>
          <p:nvPr/>
        </p:nvSpPr>
        <p:spPr>
          <a:xfrm>
            <a:off x="3753329" y="6250126"/>
            <a:ext cx="5390671" cy="461665"/>
          </a:xfrm>
          <a:prstGeom prst="rect">
            <a:avLst/>
          </a:prstGeom>
        </p:spPr>
        <p:txBody>
          <a:bodyPr wrap="square">
            <a:spAutoFit/>
          </a:bodyPr>
          <a:lstStyle/>
          <a:p>
            <a:r>
              <a:rPr lang="en-US" sz="1200" dirty="0" smtClean="0">
                <a:solidFill>
                  <a:schemeClr val="bg1"/>
                </a:solidFill>
              </a:rPr>
              <a:t>Illustration : “The LHC Guide. Facts and Figures” CERN-2009</a:t>
            </a:r>
            <a:br>
              <a:rPr lang="en-US" sz="1200" dirty="0" smtClean="0">
                <a:solidFill>
                  <a:schemeClr val="bg1"/>
                </a:solidFill>
              </a:rPr>
            </a:br>
            <a:r>
              <a:rPr lang="en-US" sz="1200" dirty="0" smtClean="0">
                <a:solidFill>
                  <a:schemeClr val="bg1"/>
                </a:solidFill>
              </a:rPr>
              <a:t>http</a:t>
            </a:r>
            <a:r>
              <a:rPr lang="en-US" sz="1200" dirty="0">
                <a:solidFill>
                  <a:schemeClr val="bg1"/>
                </a:solidFill>
              </a:rPr>
              <a:t>://</a:t>
            </a:r>
            <a:r>
              <a:rPr lang="en-US" sz="1200" dirty="0" err="1">
                <a:solidFill>
                  <a:schemeClr val="bg1"/>
                </a:solidFill>
              </a:rPr>
              <a:t>cds.cern.ch</a:t>
            </a:r>
            <a:r>
              <a:rPr lang="en-US" sz="1200" dirty="0">
                <a:solidFill>
                  <a:schemeClr val="bg1"/>
                </a:solidFill>
              </a:rPr>
              <a:t>/record/1165534/files/CERN-Brochure-2009-003-Eng.pdf</a:t>
            </a:r>
          </a:p>
        </p:txBody>
      </p:sp>
      <p:sp>
        <p:nvSpPr>
          <p:cNvPr id="11"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Magnets for HEP Particle Accelerators</a:t>
            </a:r>
            <a:endParaRPr lang="en-US" sz="3600" dirty="0"/>
          </a:p>
        </p:txBody>
      </p:sp>
    </p:spTree>
    <p:extLst>
      <p:ext uri="{BB962C8B-B14F-4D97-AF65-F5344CB8AC3E}">
        <p14:creationId xmlns:p14="http://schemas.microsoft.com/office/powerpoint/2010/main" val="203724546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7923" y="956682"/>
            <a:ext cx="3537155" cy="2310421"/>
          </a:xfrm>
          <a:prstGeom prst="rect">
            <a:avLst/>
          </a:prstGeom>
        </p:spPr>
      </p:pic>
      <p:pic>
        <p:nvPicPr>
          <p:cNvPr id="5" name="Picture 4"/>
          <p:cNvPicPr>
            <a:picLocks noChangeAspect="1"/>
          </p:cNvPicPr>
          <p:nvPr/>
        </p:nvPicPr>
        <p:blipFill>
          <a:blip r:embed="rId4"/>
          <a:stretch>
            <a:fillRect/>
          </a:stretch>
        </p:blipFill>
        <p:spPr>
          <a:xfrm>
            <a:off x="4175977" y="1065307"/>
            <a:ext cx="4775852" cy="213885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8684" y="3204157"/>
            <a:ext cx="3059083" cy="2721893"/>
          </a:xfrm>
          <a:prstGeom prst="rect">
            <a:avLst/>
          </a:prstGeom>
        </p:spPr>
      </p:pic>
      <p:sp>
        <p:nvSpPr>
          <p:cNvPr id="8" name="TextBox 7"/>
          <p:cNvSpPr txBox="1"/>
          <p:nvPr/>
        </p:nvSpPr>
        <p:spPr>
          <a:xfrm>
            <a:off x="4796031" y="3198321"/>
            <a:ext cx="4219504" cy="2585323"/>
          </a:xfrm>
          <a:prstGeom prst="rect">
            <a:avLst/>
          </a:prstGeom>
          <a:noFill/>
        </p:spPr>
        <p:txBody>
          <a:bodyPr wrap="square" rtlCol="0">
            <a:spAutoFit/>
          </a:bodyPr>
          <a:lstStyle/>
          <a:p>
            <a:r>
              <a:rPr lang="en-US" dirty="0" smtClean="0"/>
              <a:t>A shrink fitting cage is built by a sequence of “long” collars alternatively placed top-bottom. Each long collar is attached to a short </a:t>
            </a:r>
            <a:r>
              <a:rPr lang="en-US" dirty="0" err="1" smtClean="0"/>
              <a:t>colla</a:t>
            </a:r>
            <a:r>
              <a:rPr lang="en-US" dirty="0" smtClean="0"/>
              <a:t> r(non structural) filling the gap. The short collar is riveted “loose” to the long.</a:t>
            </a:r>
          </a:p>
          <a:p>
            <a:r>
              <a:rPr lang="en-US" dirty="0" smtClean="0"/>
              <a:t>A special grade of 316LN austenitic steel is required to guarantee the low permeability</a:t>
            </a:r>
          </a:p>
        </p:txBody>
      </p:sp>
      <p:cxnSp>
        <p:nvCxnSpPr>
          <p:cNvPr id="10" name="Straight Connector 9"/>
          <p:cNvCxnSpPr/>
          <p:nvPr/>
        </p:nvCxnSpPr>
        <p:spPr>
          <a:xfrm>
            <a:off x="1144701" y="4445271"/>
            <a:ext cx="334218" cy="108628"/>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420434" y="4378424"/>
            <a:ext cx="1211541" cy="307777"/>
          </a:xfrm>
          <a:prstGeom prst="rect">
            <a:avLst/>
          </a:prstGeom>
          <a:noFill/>
        </p:spPr>
        <p:txBody>
          <a:bodyPr wrap="square" rtlCol="0">
            <a:spAutoFit/>
          </a:bodyPr>
          <a:lstStyle/>
          <a:p>
            <a:r>
              <a:rPr lang="en-US" sz="1400" dirty="0" smtClean="0">
                <a:solidFill>
                  <a:schemeClr val="accent6">
                    <a:lumMod val="50000"/>
                  </a:schemeClr>
                </a:solidFill>
              </a:rPr>
              <a:t>Short Collar</a:t>
            </a:r>
            <a:endParaRPr lang="en-US" sz="1400" dirty="0">
              <a:solidFill>
                <a:schemeClr val="accent6">
                  <a:lumMod val="50000"/>
                </a:schemeClr>
              </a:solidFill>
            </a:endParaRPr>
          </a:p>
        </p:txBody>
      </p:sp>
      <p:cxnSp>
        <p:nvCxnSpPr>
          <p:cNvPr id="12" name="Straight Connector 11"/>
          <p:cNvCxnSpPr/>
          <p:nvPr/>
        </p:nvCxnSpPr>
        <p:spPr>
          <a:xfrm flipV="1">
            <a:off x="868968" y="5306787"/>
            <a:ext cx="334218" cy="217250"/>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144701" y="5131312"/>
            <a:ext cx="1211541" cy="307777"/>
          </a:xfrm>
          <a:prstGeom prst="rect">
            <a:avLst/>
          </a:prstGeom>
          <a:noFill/>
        </p:spPr>
        <p:txBody>
          <a:bodyPr wrap="square" rtlCol="0">
            <a:spAutoFit/>
          </a:bodyPr>
          <a:lstStyle/>
          <a:p>
            <a:r>
              <a:rPr lang="en-US" sz="1400" dirty="0" smtClean="0">
                <a:solidFill>
                  <a:schemeClr val="accent6">
                    <a:lumMod val="50000"/>
                  </a:schemeClr>
                </a:solidFill>
              </a:rPr>
              <a:t>Long Collar</a:t>
            </a:r>
            <a:endParaRPr lang="en-US" sz="1400" dirty="0">
              <a:solidFill>
                <a:schemeClr val="accent6">
                  <a:lumMod val="50000"/>
                </a:schemeClr>
              </a:solidFill>
            </a:endParaRPr>
          </a:p>
        </p:txBody>
      </p:sp>
      <p:cxnSp>
        <p:nvCxnSpPr>
          <p:cNvPr id="14" name="Straight Connector 13"/>
          <p:cNvCxnSpPr/>
          <p:nvPr/>
        </p:nvCxnSpPr>
        <p:spPr>
          <a:xfrm flipV="1">
            <a:off x="2523349" y="3384087"/>
            <a:ext cx="334218" cy="217250"/>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799082" y="3208612"/>
            <a:ext cx="1520688" cy="307777"/>
          </a:xfrm>
          <a:prstGeom prst="rect">
            <a:avLst/>
          </a:prstGeom>
          <a:noFill/>
        </p:spPr>
        <p:txBody>
          <a:bodyPr wrap="square" rtlCol="0">
            <a:spAutoFit/>
          </a:bodyPr>
          <a:lstStyle/>
          <a:p>
            <a:r>
              <a:rPr lang="en-US" sz="1400" dirty="0" smtClean="0">
                <a:solidFill>
                  <a:schemeClr val="accent6">
                    <a:lumMod val="50000"/>
                  </a:schemeClr>
                </a:solidFill>
              </a:rPr>
              <a:t>Rivet Location</a:t>
            </a:r>
            <a:endParaRPr lang="en-US" sz="1400" dirty="0">
              <a:solidFill>
                <a:schemeClr val="accent6">
                  <a:lumMod val="50000"/>
                </a:schemeClr>
              </a:solidFill>
            </a:endParaRPr>
          </a:p>
        </p:txBody>
      </p:sp>
      <p:cxnSp>
        <p:nvCxnSpPr>
          <p:cNvPr id="17" name="Straight Connector 16"/>
          <p:cNvCxnSpPr>
            <a:endCxn id="18" idx="1"/>
          </p:cNvCxnSpPr>
          <p:nvPr/>
        </p:nvCxnSpPr>
        <p:spPr>
          <a:xfrm flipV="1">
            <a:off x="3139900" y="4171204"/>
            <a:ext cx="275733" cy="23398"/>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415633" y="3801872"/>
            <a:ext cx="987691" cy="738664"/>
          </a:xfrm>
          <a:prstGeom prst="rect">
            <a:avLst/>
          </a:prstGeom>
          <a:noFill/>
        </p:spPr>
        <p:txBody>
          <a:bodyPr wrap="square" rtlCol="0">
            <a:spAutoFit/>
          </a:bodyPr>
          <a:lstStyle/>
          <a:p>
            <a:r>
              <a:rPr lang="en-US" sz="1400" dirty="0" smtClean="0">
                <a:solidFill>
                  <a:schemeClr val="accent6">
                    <a:lumMod val="50000"/>
                  </a:schemeClr>
                </a:solidFill>
              </a:rPr>
              <a:t>Slots Collaring Keys (4x)</a:t>
            </a:r>
            <a:endParaRPr lang="en-US" sz="1400" dirty="0">
              <a:solidFill>
                <a:schemeClr val="accent6">
                  <a:lumMod val="50000"/>
                </a:schemeClr>
              </a:solidFill>
            </a:endParaRPr>
          </a:p>
        </p:txBody>
      </p:sp>
      <p:cxnSp>
        <p:nvCxnSpPr>
          <p:cNvPr id="21" name="Straight Connector 20"/>
          <p:cNvCxnSpPr>
            <a:endCxn id="18" idx="1"/>
          </p:cNvCxnSpPr>
          <p:nvPr/>
        </p:nvCxnSpPr>
        <p:spPr>
          <a:xfrm flipV="1">
            <a:off x="3249900" y="4171204"/>
            <a:ext cx="165733" cy="650082"/>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sp>
        <p:nvSpPr>
          <p:cNvPr id="19" name="Title 1"/>
          <p:cNvSpPr txBox="1">
            <a:spLocks/>
          </p:cNvSpPr>
          <p:nvPr/>
        </p:nvSpPr>
        <p:spPr>
          <a:xfrm>
            <a:off x="343464" y="91333"/>
            <a:ext cx="8226854" cy="609986"/>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smtClean="0"/>
              <a:t>Collaring: A shrink-fitting cage</a:t>
            </a:r>
            <a:endParaRPr lang="en-GB" sz="3600" dirty="0"/>
          </a:p>
        </p:txBody>
      </p:sp>
    </p:spTree>
    <p:extLst>
      <p:ext uri="{BB962C8B-B14F-4D97-AF65-F5344CB8AC3E}">
        <p14:creationId xmlns:p14="http://schemas.microsoft.com/office/powerpoint/2010/main" val="18874051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52059" y="3995599"/>
            <a:ext cx="3438466" cy="1930715"/>
          </a:xfrm>
          <a:prstGeom prst="rect">
            <a:avLst/>
          </a:prstGeom>
        </p:spPr>
      </p:pic>
      <p:pic>
        <p:nvPicPr>
          <p:cNvPr id="50" name="Picture 4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7233" y="4002117"/>
            <a:ext cx="2823881" cy="1544084"/>
          </a:xfrm>
          <a:prstGeom prst="rect">
            <a:avLst/>
          </a:prstGeom>
        </p:spPr>
      </p:pic>
      <p:sp>
        <p:nvSpPr>
          <p:cNvPr id="2" name="Title 1"/>
          <p:cNvSpPr>
            <a:spLocks noGrp="1"/>
          </p:cNvSpPr>
          <p:nvPr>
            <p:ph type="title"/>
          </p:nvPr>
        </p:nvSpPr>
        <p:spPr/>
        <p:txBody>
          <a:bodyPr>
            <a:normAutofit fontScale="90000"/>
          </a:bodyPr>
          <a:lstStyle/>
          <a:p>
            <a:r>
              <a:rPr lang="en-US" sz="3200" dirty="0" smtClean="0"/>
              <a:t>Collaring: Azimuthal Pre-stress by loading at pole</a:t>
            </a:r>
            <a:endParaRPr lang="en-US" sz="3200" dirty="0"/>
          </a:p>
        </p:txBody>
      </p:sp>
      <p:sp>
        <p:nvSpPr>
          <p:cNvPr id="11" name="Rectangle 10"/>
          <p:cNvSpPr/>
          <p:nvPr/>
        </p:nvSpPr>
        <p:spPr bwMode="auto">
          <a:xfrm>
            <a:off x="6295930" y="3336558"/>
            <a:ext cx="540408" cy="135102"/>
          </a:xfrm>
          <a:prstGeom prst="rect">
            <a:avLst/>
          </a:prstGeom>
          <a:solidFill>
            <a:schemeClr val="bg1"/>
          </a:solidFill>
          <a:ln w="25400" cap="flat" cmpd="sng" algn="ctr">
            <a:noFill/>
            <a:prstDash val="solid"/>
            <a:round/>
            <a:headEnd type="none" w="med" len="med"/>
            <a:tailEnd type="none" w="med" len="med"/>
          </a:ln>
          <a:effectLst/>
          <a:extLst/>
        </p:spPr>
        <p:txBody>
          <a:bodyPr/>
          <a:lstStyle/>
          <a:p>
            <a:endParaRPr lang="en-US"/>
          </a:p>
        </p:txBody>
      </p:sp>
      <p:pic>
        <p:nvPicPr>
          <p:cNvPr id="5" name="Picture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054094" y="3614000"/>
            <a:ext cx="2629960" cy="1826165"/>
          </a:xfrm>
          <a:prstGeom prst="rect">
            <a:avLst/>
          </a:prstGeom>
        </p:spPr>
      </p:pic>
      <p:grpSp>
        <p:nvGrpSpPr>
          <p:cNvPr id="40" name="Group 39"/>
          <p:cNvGrpSpPr/>
          <p:nvPr/>
        </p:nvGrpSpPr>
        <p:grpSpPr>
          <a:xfrm>
            <a:off x="6334690" y="1173935"/>
            <a:ext cx="2349364" cy="2283035"/>
            <a:chOff x="6334690" y="1173935"/>
            <a:chExt cx="2349364" cy="2283035"/>
          </a:xfrm>
        </p:grpSpPr>
        <p:pic>
          <p:nvPicPr>
            <p:cNvPr id="12" name="Picture 9"/>
            <p:cNvPicPr>
              <a:picLocks noChangeAspect="1" noChangeArrowheads="1"/>
            </p:cNvPicPr>
            <p:nvPr/>
          </p:nvPicPr>
          <p:blipFill>
            <a:blip r:embed="rId6" cstate="print">
              <a:extLst>
                <a:ext uri="{28A0092B-C50C-407E-A947-70E740481C1C}">
                  <a14:useLocalDpi xmlns:a14="http://schemas.microsoft.com/office/drawing/2010/main"/>
                </a:ext>
              </a:extLst>
            </a:blip>
            <a:srcRect l="13515" t="3421" r="16113" b="30524"/>
            <a:stretch>
              <a:fillRect/>
            </a:stretch>
          </p:blipFill>
          <p:spPr bwMode="auto">
            <a:xfrm>
              <a:off x="6334690" y="1200675"/>
              <a:ext cx="2313219" cy="2256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13" name="Group 27"/>
            <p:cNvGrpSpPr>
              <a:grpSpLocks/>
            </p:cNvGrpSpPr>
            <p:nvPr/>
          </p:nvGrpSpPr>
          <p:grpSpPr bwMode="auto">
            <a:xfrm>
              <a:off x="8246706" y="2766963"/>
              <a:ext cx="362788" cy="308333"/>
              <a:chOff x="0" y="0"/>
              <a:chExt cx="200" cy="170"/>
            </a:xfrm>
          </p:grpSpPr>
          <p:sp>
            <p:nvSpPr>
              <p:cNvPr id="23" name="Line 25"/>
              <p:cNvSpPr>
                <a:spLocks noChangeShapeType="1"/>
              </p:cNvSpPr>
              <p:nvPr/>
            </p:nvSpPr>
            <p:spPr bwMode="auto">
              <a:xfrm>
                <a:off x="104" y="0"/>
                <a:ext cx="96" cy="0"/>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4" name="Line 26"/>
              <p:cNvSpPr>
                <a:spLocks noChangeShapeType="1"/>
              </p:cNvSpPr>
              <p:nvPr/>
            </p:nvSpPr>
            <p:spPr bwMode="auto">
              <a:xfrm>
                <a:off x="0" y="152"/>
                <a:ext cx="78" cy="18"/>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4" name="Group 30"/>
            <p:cNvGrpSpPr>
              <a:grpSpLocks/>
            </p:cNvGrpSpPr>
            <p:nvPr/>
          </p:nvGrpSpPr>
          <p:grpSpPr bwMode="auto">
            <a:xfrm flipH="1">
              <a:off x="6418255" y="2766963"/>
              <a:ext cx="362788" cy="308333"/>
              <a:chOff x="0" y="0"/>
              <a:chExt cx="200" cy="170"/>
            </a:xfrm>
          </p:grpSpPr>
          <p:sp>
            <p:nvSpPr>
              <p:cNvPr id="21" name="Line 28"/>
              <p:cNvSpPr>
                <a:spLocks noChangeShapeType="1"/>
              </p:cNvSpPr>
              <p:nvPr/>
            </p:nvSpPr>
            <p:spPr bwMode="auto">
              <a:xfrm>
                <a:off x="104" y="0"/>
                <a:ext cx="96" cy="0"/>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2" name="Line 29"/>
              <p:cNvSpPr>
                <a:spLocks noChangeShapeType="1"/>
              </p:cNvSpPr>
              <p:nvPr/>
            </p:nvSpPr>
            <p:spPr bwMode="auto">
              <a:xfrm>
                <a:off x="0" y="152"/>
                <a:ext cx="78" cy="18"/>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15" name="Group 33"/>
            <p:cNvGrpSpPr>
              <a:grpSpLocks/>
            </p:cNvGrpSpPr>
            <p:nvPr/>
          </p:nvGrpSpPr>
          <p:grpSpPr bwMode="auto">
            <a:xfrm>
              <a:off x="8188660" y="2810493"/>
              <a:ext cx="449857" cy="495147"/>
              <a:chOff x="0" y="0"/>
              <a:chExt cx="247" cy="273"/>
            </a:xfrm>
          </p:grpSpPr>
          <p:sp>
            <p:nvSpPr>
              <p:cNvPr id="19" name="AutoShape 31"/>
              <p:cNvSpPr>
                <a:spLocks/>
              </p:cNvSpPr>
              <p:nvPr/>
            </p:nvSpPr>
            <p:spPr bwMode="auto">
              <a:xfrm rot="10800000" flipH="1">
                <a:off x="127" y="0"/>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20" name="AutoShape 32"/>
              <p:cNvSpPr>
                <a:spLocks/>
              </p:cNvSpPr>
              <p:nvPr/>
            </p:nvSpPr>
            <p:spPr bwMode="auto">
              <a:xfrm rot="10800000" flipH="1">
                <a:off x="0" y="161"/>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grpSp>
          <p:nvGrpSpPr>
            <p:cNvPr id="16" name="Group 36"/>
            <p:cNvGrpSpPr>
              <a:grpSpLocks/>
            </p:cNvGrpSpPr>
            <p:nvPr/>
          </p:nvGrpSpPr>
          <p:grpSpPr bwMode="auto">
            <a:xfrm flipH="1">
              <a:off x="6389232" y="2810493"/>
              <a:ext cx="448044" cy="495147"/>
              <a:chOff x="0" y="0"/>
              <a:chExt cx="247" cy="273"/>
            </a:xfrm>
          </p:grpSpPr>
          <p:sp>
            <p:nvSpPr>
              <p:cNvPr id="17" name="AutoShape 34"/>
              <p:cNvSpPr>
                <a:spLocks/>
              </p:cNvSpPr>
              <p:nvPr/>
            </p:nvSpPr>
            <p:spPr bwMode="auto">
              <a:xfrm rot="10800000" flipH="1">
                <a:off x="127" y="0"/>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18" name="AutoShape 35"/>
              <p:cNvSpPr>
                <a:spLocks/>
              </p:cNvSpPr>
              <p:nvPr/>
            </p:nvSpPr>
            <p:spPr bwMode="auto">
              <a:xfrm rot="10800000" flipH="1">
                <a:off x="0" y="161"/>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sp>
          <p:nvSpPr>
            <p:cNvPr id="10" name="Rectangle 9"/>
            <p:cNvSpPr/>
            <p:nvPr/>
          </p:nvSpPr>
          <p:spPr bwMode="auto">
            <a:xfrm>
              <a:off x="8278748" y="1173935"/>
              <a:ext cx="405306" cy="314907"/>
            </a:xfrm>
            <a:prstGeom prst="rect">
              <a:avLst/>
            </a:prstGeom>
            <a:solidFill>
              <a:schemeClr val="bg1"/>
            </a:solidFill>
            <a:ln w="25400" cap="flat" cmpd="sng" algn="ctr">
              <a:noFill/>
              <a:prstDash val="solid"/>
              <a:round/>
              <a:headEnd type="none" w="med" len="med"/>
              <a:tailEnd type="none" w="med" len="med"/>
            </a:ln>
            <a:effectLst/>
            <a:extLst/>
          </p:spPr>
          <p:txBody>
            <a:bodyPr/>
            <a:lstStyle/>
            <a:p>
              <a:pPr>
                <a:defRPr/>
              </a:pPr>
              <a:endParaRPr lang="en-US"/>
            </a:p>
          </p:txBody>
        </p:sp>
        <p:grpSp>
          <p:nvGrpSpPr>
            <p:cNvPr id="39" name="Group 38"/>
            <p:cNvGrpSpPr/>
            <p:nvPr/>
          </p:nvGrpSpPr>
          <p:grpSpPr>
            <a:xfrm flipV="1">
              <a:off x="6406077" y="1329765"/>
              <a:ext cx="2249285" cy="607963"/>
              <a:chOff x="6298673" y="4313375"/>
              <a:chExt cx="2249285" cy="538677"/>
            </a:xfrm>
          </p:grpSpPr>
          <p:grpSp>
            <p:nvGrpSpPr>
              <p:cNvPr id="27" name="Group 27"/>
              <p:cNvGrpSpPr>
                <a:grpSpLocks/>
              </p:cNvGrpSpPr>
              <p:nvPr/>
            </p:nvGrpSpPr>
            <p:grpSpPr bwMode="auto">
              <a:xfrm>
                <a:off x="8156147" y="4313375"/>
                <a:ext cx="362788" cy="308333"/>
                <a:chOff x="0" y="0"/>
                <a:chExt cx="200" cy="170"/>
              </a:xfrm>
            </p:grpSpPr>
            <p:sp>
              <p:nvSpPr>
                <p:cNvPr id="28" name="Line 25"/>
                <p:cNvSpPr>
                  <a:spLocks noChangeShapeType="1"/>
                </p:cNvSpPr>
                <p:nvPr/>
              </p:nvSpPr>
              <p:spPr bwMode="auto">
                <a:xfrm>
                  <a:off x="104" y="0"/>
                  <a:ext cx="96" cy="0"/>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9" name="Line 26"/>
                <p:cNvSpPr>
                  <a:spLocks noChangeShapeType="1"/>
                </p:cNvSpPr>
                <p:nvPr/>
              </p:nvSpPr>
              <p:spPr bwMode="auto">
                <a:xfrm>
                  <a:off x="0" y="152"/>
                  <a:ext cx="78" cy="18"/>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30" name="Group 30"/>
              <p:cNvGrpSpPr>
                <a:grpSpLocks/>
              </p:cNvGrpSpPr>
              <p:nvPr/>
            </p:nvGrpSpPr>
            <p:grpSpPr bwMode="auto">
              <a:xfrm flipH="1">
                <a:off x="6327696" y="4313375"/>
                <a:ext cx="362788" cy="308333"/>
                <a:chOff x="0" y="0"/>
                <a:chExt cx="200" cy="170"/>
              </a:xfrm>
            </p:grpSpPr>
            <p:sp>
              <p:nvSpPr>
                <p:cNvPr id="31" name="Line 28"/>
                <p:cNvSpPr>
                  <a:spLocks noChangeShapeType="1"/>
                </p:cNvSpPr>
                <p:nvPr/>
              </p:nvSpPr>
              <p:spPr bwMode="auto">
                <a:xfrm>
                  <a:off x="104" y="0"/>
                  <a:ext cx="96" cy="0"/>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2" name="Line 29"/>
                <p:cNvSpPr>
                  <a:spLocks noChangeShapeType="1"/>
                </p:cNvSpPr>
                <p:nvPr/>
              </p:nvSpPr>
              <p:spPr bwMode="auto">
                <a:xfrm>
                  <a:off x="0" y="152"/>
                  <a:ext cx="78" cy="18"/>
                </a:xfrm>
                <a:prstGeom prst="line">
                  <a:avLst/>
                </a:prstGeom>
                <a:noFill/>
                <a:ln w="63500">
                  <a:solidFill>
                    <a:srgbClr val="0044FE"/>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33" name="Group 33"/>
              <p:cNvGrpSpPr>
                <a:grpSpLocks/>
              </p:cNvGrpSpPr>
              <p:nvPr/>
            </p:nvGrpSpPr>
            <p:grpSpPr bwMode="auto">
              <a:xfrm>
                <a:off x="8098101" y="4356905"/>
                <a:ext cx="449857" cy="495147"/>
                <a:chOff x="0" y="0"/>
                <a:chExt cx="247" cy="273"/>
              </a:xfrm>
            </p:grpSpPr>
            <p:sp>
              <p:nvSpPr>
                <p:cNvPr id="34" name="AutoShape 31"/>
                <p:cNvSpPr>
                  <a:spLocks/>
                </p:cNvSpPr>
                <p:nvPr/>
              </p:nvSpPr>
              <p:spPr bwMode="auto">
                <a:xfrm rot="10800000" flipH="1">
                  <a:off x="127" y="0"/>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35" name="AutoShape 32"/>
                <p:cNvSpPr>
                  <a:spLocks/>
                </p:cNvSpPr>
                <p:nvPr/>
              </p:nvSpPr>
              <p:spPr bwMode="auto">
                <a:xfrm rot="10800000" flipH="1">
                  <a:off x="0" y="161"/>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grpSp>
            <p:nvGrpSpPr>
              <p:cNvPr id="36" name="Group 36"/>
              <p:cNvGrpSpPr>
                <a:grpSpLocks/>
              </p:cNvGrpSpPr>
              <p:nvPr/>
            </p:nvGrpSpPr>
            <p:grpSpPr bwMode="auto">
              <a:xfrm flipH="1">
                <a:off x="6298673" y="4356905"/>
                <a:ext cx="448044" cy="495147"/>
                <a:chOff x="0" y="0"/>
                <a:chExt cx="247" cy="273"/>
              </a:xfrm>
            </p:grpSpPr>
            <p:sp>
              <p:nvSpPr>
                <p:cNvPr id="37" name="AutoShape 34"/>
                <p:cNvSpPr>
                  <a:spLocks/>
                </p:cNvSpPr>
                <p:nvPr/>
              </p:nvSpPr>
              <p:spPr bwMode="auto">
                <a:xfrm rot="10800000" flipH="1">
                  <a:off x="127" y="0"/>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sp>
              <p:nvSpPr>
                <p:cNvPr id="38" name="AutoShape 35"/>
                <p:cNvSpPr>
                  <a:spLocks/>
                </p:cNvSpPr>
                <p:nvPr/>
              </p:nvSpPr>
              <p:spPr bwMode="auto">
                <a:xfrm rot="10800000" flipH="1">
                  <a:off x="0" y="161"/>
                  <a:ext cx="120" cy="112"/>
                </a:xfrm>
                <a:custGeom>
                  <a:avLst/>
                  <a:gdLst>
                    <a:gd name="T0" fmla="*/ 0 w 21600"/>
                    <a:gd name="T1" fmla="*/ 56 h 21600"/>
                    <a:gd name="T2" fmla="*/ 30 w 21600"/>
                    <a:gd name="T3" fmla="*/ 56 h 21600"/>
                    <a:gd name="T4" fmla="*/ 30 w 21600"/>
                    <a:gd name="T5" fmla="*/ 0 h 21600"/>
                    <a:gd name="T6" fmla="*/ 90 w 21600"/>
                    <a:gd name="T7" fmla="*/ 0 h 21600"/>
                    <a:gd name="T8" fmla="*/ 90 w 21600"/>
                    <a:gd name="T9" fmla="*/ 56 h 21600"/>
                    <a:gd name="T10" fmla="*/ 120 w 21600"/>
                    <a:gd name="T11" fmla="*/ 56 h 21600"/>
                    <a:gd name="T12" fmla="*/ 60 w 21600"/>
                    <a:gd name="T13" fmla="*/ 112 h 21600"/>
                    <a:gd name="T14" fmla="*/ 0 w 21600"/>
                    <a:gd name="T15" fmla="*/ 56 h 21600"/>
                    <a:gd name="T16" fmla="*/ 0 w 21600"/>
                    <a:gd name="T17" fmla="*/ 56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10800"/>
                      </a:moveTo>
                      <a:lnTo>
                        <a:pt x="5400" y="10800"/>
                      </a:lnTo>
                      <a:lnTo>
                        <a:pt x="5400" y="0"/>
                      </a:lnTo>
                      <a:lnTo>
                        <a:pt x="16200" y="0"/>
                      </a:lnTo>
                      <a:lnTo>
                        <a:pt x="16200" y="10800"/>
                      </a:lnTo>
                      <a:lnTo>
                        <a:pt x="21600" y="10800"/>
                      </a:lnTo>
                      <a:lnTo>
                        <a:pt x="10800" y="21600"/>
                      </a:lnTo>
                      <a:lnTo>
                        <a:pt x="0" y="10800"/>
                      </a:lnTo>
                      <a:close/>
                      <a:moveTo>
                        <a:pt x="0" y="10800"/>
                      </a:moveTo>
                    </a:path>
                  </a:pathLst>
                </a:custGeom>
                <a:solidFill>
                  <a:schemeClr val="accent1"/>
                </a:solidFill>
                <a:ln w="25400" cap="flat">
                  <a:solidFill>
                    <a:srgbClr val="00946F"/>
                  </a:solidFill>
                  <a:prstDash val="solid"/>
                  <a:round/>
                  <a:headEnd type="none" w="med" len="med"/>
                  <a:tailEnd type="none" w="med" len="med"/>
                </a:ln>
              </p:spPr>
              <p:txBody>
                <a:bodyPr lIns="0" tIns="0" rIns="0" bIns="0"/>
                <a:lstStyle/>
                <a:p>
                  <a:endParaRPr lang="en-US"/>
                </a:p>
              </p:txBody>
            </p:sp>
          </p:grpSp>
        </p:grpSp>
      </p:grpSp>
      <p:pic>
        <p:nvPicPr>
          <p:cNvPr id="42" name="Picture 41"/>
          <p:cNvPicPr>
            <a:picLocks noChangeAspect="1"/>
          </p:cNvPicPr>
          <p:nvPr/>
        </p:nvPicPr>
        <p:blipFill>
          <a:blip r:embed="rId7"/>
          <a:stretch>
            <a:fillRect/>
          </a:stretch>
        </p:blipFill>
        <p:spPr>
          <a:xfrm>
            <a:off x="320103" y="1267841"/>
            <a:ext cx="2883670" cy="2646749"/>
          </a:xfrm>
          <a:prstGeom prst="rect">
            <a:avLst/>
          </a:prstGeom>
        </p:spPr>
      </p:pic>
      <p:grpSp>
        <p:nvGrpSpPr>
          <p:cNvPr id="43" name="Group 42"/>
          <p:cNvGrpSpPr/>
          <p:nvPr/>
        </p:nvGrpSpPr>
        <p:grpSpPr>
          <a:xfrm>
            <a:off x="1524000" y="1520266"/>
            <a:ext cx="4153647" cy="2481851"/>
            <a:chOff x="4990353" y="3511175"/>
            <a:chExt cx="4153647" cy="2481851"/>
          </a:xfrm>
        </p:grpSpPr>
        <p:sp>
          <p:nvSpPr>
            <p:cNvPr id="44" name="Oval 43"/>
            <p:cNvSpPr/>
            <p:nvPr/>
          </p:nvSpPr>
          <p:spPr>
            <a:xfrm>
              <a:off x="4990353" y="3914590"/>
              <a:ext cx="485588" cy="478118"/>
            </a:xfrm>
            <a:prstGeom prst="ellipse">
              <a:avLst/>
            </a:prstGeom>
            <a:no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5" name="Group 44"/>
            <p:cNvGrpSpPr/>
            <p:nvPr/>
          </p:nvGrpSpPr>
          <p:grpSpPr>
            <a:xfrm>
              <a:off x="6635074" y="3511175"/>
              <a:ext cx="2508926" cy="2481851"/>
              <a:chOff x="6635074" y="3511175"/>
              <a:chExt cx="2508926" cy="2481851"/>
            </a:xfrm>
          </p:grpSpPr>
          <p:pic>
            <p:nvPicPr>
              <p:cNvPr id="46" name="Picture 45"/>
              <p:cNvPicPr>
                <a:picLocks noChangeAspect="1"/>
              </p:cNvPicPr>
              <p:nvPr/>
            </p:nvPicPr>
            <p:blipFill>
              <a:blip r:embed="rId8"/>
              <a:stretch>
                <a:fillRect/>
              </a:stretch>
            </p:blipFill>
            <p:spPr>
              <a:xfrm>
                <a:off x="6635074" y="3511175"/>
                <a:ext cx="2508926" cy="2481851"/>
              </a:xfrm>
              <a:prstGeom prst="rect">
                <a:avLst/>
              </a:prstGeom>
            </p:spPr>
          </p:pic>
          <p:sp>
            <p:nvSpPr>
              <p:cNvPr id="47" name="Down Arrow 46"/>
              <p:cNvSpPr/>
              <p:nvPr/>
            </p:nvSpPr>
            <p:spPr>
              <a:xfrm>
                <a:off x="7866529" y="4340412"/>
                <a:ext cx="224118" cy="470647"/>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Down Arrow 47"/>
              <p:cNvSpPr/>
              <p:nvPr/>
            </p:nvSpPr>
            <p:spPr>
              <a:xfrm rot="3919554">
                <a:off x="7104057" y="4664359"/>
                <a:ext cx="413405" cy="293397"/>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Down Arrow 48"/>
              <p:cNvSpPr/>
              <p:nvPr/>
            </p:nvSpPr>
            <p:spPr>
              <a:xfrm rot="17470901">
                <a:off x="8477351" y="4664360"/>
                <a:ext cx="413405" cy="293397"/>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51" name="TextBox 50"/>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spTree>
    <p:extLst>
      <p:ext uri="{BB962C8B-B14F-4D97-AF65-F5344CB8AC3E}">
        <p14:creationId xmlns:p14="http://schemas.microsoft.com/office/powerpoint/2010/main" val="873572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772" y="91155"/>
            <a:ext cx="4896186" cy="599215"/>
          </a:xfrm>
        </p:spPr>
        <p:txBody>
          <a:bodyPr>
            <a:noAutofit/>
          </a:bodyPr>
          <a:lstStyle/>
          <a:p>
            <a:r>
              <a:rPr lang="en-US" sz="3600" dirty="0" smtClean="0"/>
              <a:t>Collaring: advantages</a:t>
            </a:r>
            <a:endParaRPr lang="en-US" sz="3600" dirty="0"/>
          </a:p>
        </p:txBody>
      </p:sp>
      <p:sp>
        <p:nvSpPr>
          <p:cNvPr id="3" name="Content Placeholder 2"/>
          <p:cNvSpPr>
            <a:spLocks noGrp="1"/>
          </p:cNvSpPr>
          <p:nvPr>
            <p:ph idx="1"/>
          </p:nvPr>
        </p:nvSpPr>
        <p:spPr>
          <a:xfrm>
            <a:off x="39427" y="885712"/>
            <a:ext cx="3937769" cy="5107315"/>
          </a:xfrm>
        </p:spPr>
        <p:txBody>
          <a:bodyPr>
            <a:normAutofit/>
          </a:bodyPr>
          <a:lstStyle/>
          <a:p>
            <a:r>
              <a:rPr lang="en-US" sz="1800" dirty="0" smtClean="0"/>
              <a:t>2-parts assembly, mobile: allow for large displacement during collaring (low modulus coils)</a:t>
            </a:r>
          </a:p>
          <a:p>
            <a:r>
              <a:rPr lang="en-US" sz="1800" dirty="0" smtClean="0"/>
              <a:t>Tunable azimuthal pre-stress by adapting pole shimming, </a:t>
            </a:r>
          </a:p>
          <a:p>
            <a:r>
              <a:rPr lang="en-US" sz="1800" dirty="0" smtClean="0"/>
              <a:t>Usable over long coils (LHC dipoles: 15m)</a:t>
            </a:r>
          </a:p>
          <a:p>
            <a:r>
              <a:rPr lang="en-US" sz="1800" dirty="0" smtClean="0"/>
              <a:t>Mass production easy (</a:t>
            </a:r>
            <a:r>
              <a:rPr lang="en-US" sz="1800" dirty="0" err="1" smtClean="0"/>
              <a:t>fineblanking</a:t>
            </a:r>
            <a:r>
              <a:rPr lang="en-US" sz="1800" dirty="0" smtClean="0"/>
              <a:t> from thin sheets)</a:t>
            </a:r>
            <a:endParaRPr lang="en-US" sz="18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47926" y="885712"/>
            <a:ext cx="2057659" cy="2007901"/>
          </a:xfrm>
          <a:prstGeom prst="rect">
            <a:avLst/>
          </a:prstGeom>
        </p:spPr>
      </p:pic>
      <p:pic>
        <p:nvPicPr>
          <p:cNvPr id="19" name="Picture 18" descr="Step_9.jpg"/>
          <p:cNvPicPr>
            <a:picLocks noChangeAspect="1"/>
          </p:cNvPicPr>
          <p:nvPr/>
        </p:nvPicPr>
        <p:blipFill rotWithShape="1">
          <a:blip r:embed="rId4" cstate="print">
            <a:extLst>
              <a:ext uri="{28A0092B-C50C-407E-A947-70E740481C1C}">
                <a14:useLocalDpi xmlns:a14="http://schemas.microsoft.com/office/drawing/2010/main"/>
              </a:ext>
            </a:extLst>
          </a:blip>
          <a:srcRect b="-2"/>
          <a:stretch/>
        </p:blipFill>
        <p:spPr>
          <a:xfrm flipH="1">
            <a:off x="6436389" y="1012009"/>
            <a:ext cx="1935464" cy="1881604"/>
          </a:xfrm>
          <a:prstGeom prst="rect">
            <a:avLst/>
          </a:prstGeom>
        </p:spPr>
      </p:pic>
      <p:pic>
        <p:nvPicPr>
          <p:cNvPr id="20" name="Picture 1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72176" y="3060060"/>
            <a:ext cx="1616017" cy="3067920"/>
          </a:xfrm>
          <a:prstGeom prst="rect">
            <a:avLst/>
          </a:prstGeom>
        </p:spPr>
      </p:pic>
      <p:pic>
        <p:nvPicPr>
          <p:cNvPr id="4" name="Picture 3"/>
          <p:cNvPicPr>
            <a:picLocks noChangeAspect="1"/>
          </p:cNvPicPr>
          <p:nvPr/>
        </p:nvPicPr>
        <p:blipFill rotWithShape="1">
          <a:blip r:embed="rId6" cstate="print">
            <a:extLst>
              <a:ext uri="{28A0092B-C50C-407E-A947-70E740481C1C}">
                <a14:useLocalDpi xmlns:a14="http://schemas.microsoft.com/office/drawing/2010/main"/>
              </a:ext>
            </a:extLst>
          </a:blip>
          <a:srcRect r="-1"/>
          <a:stretch/>
        </p:blipFill>
        <p:spPr>
          <a:xfrm>
            <a:off x="6701020" y="3505493"/>
            <a:ext cx="2442980" cy="2364006"/>
          </a:xfrm>
          <a:prstGeom prst="rect">
            <a:avLst/>
          </a:prstGeom>
        </p:spPr>
      </p:pic>
      <p:grpSp>
        <p:nvGrpSpPr>
          <p:cNvPr id="8" name="Group 7"/>
          <p:cNvGrpSpPr/>
          <p:nvPr/>
        </p:nvGrpSpPr>
        <p:grpSpPr>
          <a:xfrm>
            <a:off x="2450162" y="3779218"/>
            <a:ext cx="2384842" cy="2188905"/>
            <a:chOff x="1224926" y="3804122"/>
            <a:chExt cx="2384842" cy="2188905"/>
          </a:xfrm>
        </p:grpSpPr>
        <p:pic>
          <p:nvPicPr>
            <p:cNvPr id="21" name="Picture 20"/>
            <p:cNvPicPr>
              <a:picLocks noChangeAspect="1"/>
            </p:cNvPicPr>
            <p:nvPr/>
          </p:nvPicPr>
          <p:blipFill>
            <a:blip r:embed="rId7"/>
            <a:stretch>
              <a:fillRect/>
            </a:stretch>
          </p:blipFill>
          <p:spPr>
            <a:xfrm>
              <a:off x="1224926" y="3804122"/>
              <a:ext cx="2384842" cy="2188905"/>
            </a:xfrm>
            <a:prstGeom prst="rect">
              <a:avLst/>
            </a:prstGeom>
          </p:spPr>
        </p:pic>
        <p:sp>
          <p:nvSpPr>
            <p:cNvPr id="5" name="Oval 4"/>
            <p:cNvSpPr/>
            <p:nvPr/>
          </p:nvSpPr>
          <p:spPr>
            <a:xfrm>
              <a:off x="2995080" y="4511187"/>
              <a:ext cx="322256" cy="843479"/>
            </a:xfrm>
            <a:prstGeom prst="ellipse">
              <a:avLst/>
            </a:prstGeom>
            <a:noFill/>
            <a:ln>
              <a:solidFill>
                <a:schemeClr val="accent6">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Oval 9"/>
          <p:cNvSpPr/>
          <p:nvPr/>
        </p:nvSpPr>
        <p:spPr>
          <a:xfrm>
            <a:off x="4958011" y="3226007"/>
            <a:ext cx="1697337" cy="1768522"/>
          </a:xfrm>
          <a:prstGeom prst="ellipse">
            <a:avLst/>
          </a:prstGeom>
          <a:noFill/>
          <a:ln>
            <a:solidFill>
              <a:schemeClr val="accent6">
                <a:lumMod val="50000"/>
              </a:schemeClr>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11T DS Dipole Model, CERN</a:t>
            </a:r>
            <a:endParaRPr lang="en-US" sz="1200" dirty="0">
              <a:solidFill>
                <a:schemeClr val="bg1"/>
              </a:solidFill>
            </a:endParaRP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42319" y="3738511"/>
            <a:ext cx="2288054" cy="2254516"/>
          </a:xfrm>
          <a:prstGeom prst="rect">
            <a:avLst/>
          </a:prstGeom>
        </p:spPr>
      </p:pic>
    </p:spTree>
    <p:extLst>
      <p:ext uri="{BB962C8B-B14F-4D97-AF65-F5344CB8AC3E}">
        <p14:creationId xmlns:p14="http://schemas.microsoft.com/office/powerpoint/2010/main" val="19654522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692493" y="3294524"/>
            <a:ext cx="2748009" cy="2144934"/>
          </a:xfrm>
          <a:prstGeom prst="rect">
            <a:avLst/>
          </a:prstGeom>
        </p:spPr>
      </p:pic>
      <p:pic>
        <p:nvPicPr>
          <p:cNvPr id="6" name="Content Placeholder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6110" y="1006430"/>
            <a:ext cx="2064620" cy="1784765"/>
          </a:xfrm>
          <a:prstGeom prst="rect">
            <a:avLst/>
          </a:prstGeom>
        </p:spPr>
      </p:pic>
      <p:pic>
        <p:nvPicPr>
          <p:cNvPr id="7" name="Content Placeholder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108406" y="809975"/>
            <a:ext cx="1916089" cy="2016010"/>
          </a:xfrm>
          <a:prstGeom prst="rect">
            <a:avLst/>
          </a:prstGeom>
        </p:spPr>
      </p:pic>
      <p:pic>
        <p:nvPicPr>
          <p:cNvPr id="8" name="Content Placeholder 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024495" y="809348"/>
            <a:ext cx="1913437" cy="2016010"/>
          </a:xfrm>
          <a:prstGeom prst="rect">
            <a:avLst/>
          </a:prstGeom>
        </p:spPr>
      </p:pic>
      <p:pic>
        <p:nvPicPr>
          <p:cNvPr id="9" name="Content Placeholder 7"/>
          <p:cNvPicPr>
            <a:picLocks noChangeAspect="1"/>
          </p:cNvPicPr>
          <p:nvPr/>
        </p:nvPicPr>
        <p:blipFill>
          <a:blip r:embed="rId6" cstate="print">
            <a:extLst>
              <a:ext uri="{BEBA8EAE-BF5A-486C-A8C5-ECC9F3942E4B}">
                <a14:imgProps xmlns:a14="http://schemas.microsoft.com/office/drawing/2010/main">
                  <a14:imgLayer r:embed="rId7">
                    <a14:imgEffect>
                      <a14:backgroundRemoval t="219" b="100000" l="0" r="96473"/>
                    </a14:imgEffect>
                  </a14:imgLayer>
                </a14:imgProps>
              </a:ext>
              <a:ext uri="{28A0092B-C50C-407E-A947-70E740481C1C}">
                <a14:useLocalDpi xmlns:a14="http://schemas.microsoft.com/office/drawing/2010/main"/>
              </a:ext>
            </a:extLst>
          </a:blip>
          <a:stretch>
            <a:fillRect/>
          </a:stretch>
        </p:blipFill>
        <p:spPr>
          <a:xfrm rot="16200000" flipH="1">
            <a:off x="35235" y="3289189"/>
            <a:ext cx="2748009" cy="2144934"/>
          </a:xfrm>
          <a:prstGeom prst="rect">
            <a:avLst/>
          </a:prstGeom>
        </p:spPr>
      </p:pic>
      <p:pic>
        <p:nvPicPr>
          <p:cNvPr id="11" name="Picture 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2728351" y="3294524"/>
            <a:ext cx="2592288" cy="1941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itle 1"/>
          <p:cNvSpPr>
            <a:spLocks noGrp="1"/>
          </p:cNvSpPr>
          <p:nvPr>
            <p:ph type="title"/>
          </p:nvPr>
        </p:nvSpPr>
        <p:spPr>
          <a:xfrm>
            <a:off x="336772" y="91155"/>
            <a:ext cx="4896186" cy="599215"/>
          </a:xfrm>
        </p:spPr>
        <p:txBody>
          <a:bodyPr>
            <a:noAutofit/>
          </a:bodyPr>
          <a:lstStyle/>
          <a:p>
            <a:r>
              <a:rPr lang="en-US" sz="3600" dirty="0" smtClean="0"/>
              <a:t>Yoking – Shell welding</a:t>
            </a:r>
            <a:endParaRPr lang="en-US" sz="3600" dirty="0"/>
          </a:p>
        </p:txBody>
      </p:sp>
      <p:sp>
        <p:nvSpPr>
          <p:cNvPr id="15" name="TextBox 1"/>
          <p:cNvSpPr txBox="1">
            <a:spLocks noChangeArrowheads="1"/>
          </p:cNvSpPr>
          <p:nvPr/>
        </p:nvSpPr>
        <p:spPr bwMode="auto">
          <a:xfrm>
            <a:off x="2603138" y="5212441"/>
            <a:ext cx="285272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6pPr>
            <a:lvl7pPr marL="29718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7pPr>
            <a:lvl8pPr marL="34290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8pPr>
            <a:lvl9pPr marL="38862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9pPr>
          </a:lstStyle>
          <a:p>
            <a:pPr eaLnBrk="1" hangingPunct="1"/>
            <a:r>
              <a:rPr lang="en-US" sz="1400" dirty="0" smtClean="0"/>
              <a:t>11T Dipole Single Aperture Model </a:t>
            </a:r>
          </a:p>
          <a:p>
            <a:pPr eaLnBrk="1" hangingPunct="1"/>
            <a:r>
              <a:rPr lang="en-US" sz="1400" dirty="0"/>
              <a:t>d</a:t>
            </a:r>
            <a:r>
              <a:rPr lang="en-US" sz="1400" dirty="0" smtClean="0"/>
              <a:t>uring shell welding under press</a:t>
            </a:r>
            <a:endParaRPr lang="en-US" sz="1400" dirty="0"/>
          </a:p>
        </p:txBody>
      </p:sp>
      <p:sp>
        <p:nvSpPr>
          <p:cNvPr id="17" name="Content Placeholder 2"/>
          <p:cNvSpPr>
            <a:spLocks noGrp="1"/>
          </p:cNvSpPr>
          <p:nvPr>
            <p:ph idx="1"/>
          </p:nvPr>
        </p:nvSpPr>
        <p:spPr>
          <a:xfrm>
            <a:off x="5769397" y="196625"/>
            <a:ext cx="3314946" cy="3350758"/>
          </a:xfrm>
        </p:spPr>
        <p:txBody>
          <a:bodyPr>
            <a:normAutofit lnSpcReduction="10000"/>
          </a:bodyPr>
          <a:lstStyle/>
          <a:p>
            <a:r>
              <a:rPr lang="en-US" sz="1800" dirty="0" smtClean="0"/>
              <a:t>The outer shell (once completed with dished ends, becomes the helium tank (cryogenic pressure vessel)</a:t>
            </a:r>
          </a:p>
          <a:p>
            <a:r>
              <a:rPr lang="en-US" sz="1800" dirty="0" smtClean="0"/>
              <a:t>For high field magnets the shell also play an important structural role backing up the collaring structure and supporting the longitudinal forces from the coil ends</a:t>
            </a:r>
            <a:endParaRPr lang="en-US" sz="1800" dirty="0"/>
          </a:p>
        </p:txBody>
      </p:sp>
      <p:sp>
        <p:nvSpPr>
          <p:cNvPr id="18" name="TextBox 1"/>
          <p:cNvSpPr txBox="1">
            <a:spLocks noChangeArrowheads="1"/>
          </p:cNvSpPr>
          <p:nvPr/>
        </p:nvSpPr>
        <p:spPr bwMode="auto">
          <a:xfrm>
            <a:off x="6592893" y="5474051"/>
            <a:ext cx="20205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6pPr>
            <a:lvl7pPr marL="29718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7pPr>
            <a:lvl8pPr marL="34290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8pPr>
            <a:lvl9pPr marL="3886200" indent="-228600" algn="r" eaLnBrk="0" fontAlgn="base" hangingPunct="0">
              <a:spcBef>
                <a:spcPct val="20000"/>
              </a:spcBef>
              <a:spcAft>
                <a:spcPct val="0"/>
              </a:spcAft>
              <a:buClr>
                <a:srgbClr val="FFFF00"/>
              </a:buClr>
              <a:buSzPct val="80000"/>
              <a:buFont typeface="Wingdings" pitchFamily="2" charset="2"/>
              <a:defRPr sz="2400">
                <a:solidFill>
                  <a:schemeClr val="tx1"/>
                </a:solidFill>
                <a:latin typeface="Arial" pitchFamily="34" charset="0"/>
                <a:ea typeface="ＭＳ Ｐゴシック" pitchFamily="34" charset="-128"/>
              </a:defRPr>
            </a:lvl9pPr>
          </a:lstStyle>
          <a:p>
            <a:pPr eaLnBrk="1" hangingPunct="1"/>
            <a:r>
              <a:rPr lang="en-US" sz="1400" dirty="0" smtClean="0"/>
              <a:t>The magnet is (almost)</a:t>
            </a:r>
          </a:p>
          <a:p>
            <a:pPr eaLnBrk="1" hangingPunct="1"/>
            <a:r>
              <a:rPr lang="en-US" sz="1400" dirty="0" smtClean="0"/>
              <a:t>Completed…</a:t>
            </a:r>
            <a:endParaRPr lang="en-US" sz="1400" dirty="0"/>
          </a:p>
        </p:txBody>
      </p:sp>
    </p:spTree>
    <p:extLst>
      <p:ext uri="{BB962C8B-B14F-4D97-AF65-F5344CB8AC3E}">
        <p14:creationId xmlns:p14="http://schemas.microsoft.com/office/powerpoint/2010/main" val="256108598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448" y="69257"/>
            <a:ext cx="8530796" cy="631461"/>
          </a:xfrm>
        </p:spPr>
        <p:txBody>
          <a:bodyPr>
            <a:normAutofit/>
          </a:bodyPr>
          <a:lstStyle/>
          <a:p>
            <a:r>
              <a:rPr lang="en-US" sz="3200" dirty="0" smtClean="0"/>
              <a:t>The magnet is not yet finished…</a:t>
            </a:r>
            <a:endParaRPr lang="en-US" sz="3200"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036259" y="3144806"/>
            <a:ext cx="2828995" cy="2363539"/>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52524" y="1393007"/>
            <a:ext cx="2828995" cy="2363539"/>
          </a:xfrm>
          <a:prstGeom prst="rect">
            <a:avLst/>
          </a:prstGeom>
        </p:spPr>
      </p:pic>
      <p:pic>
        <p:nvPicPr>
          <p:cNvPr id="11" name="Content Placeholder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6334" y="889269"/>
            <a:ext cx="2748009" cy="2144934"/>
          </a:xfrm>
          <a:prstGeom prst="rect">
            <a:avLst/>
          </a:prstGeom>
        </p:spPr>
      </p:pic>
      <p:sp>
        <p:nvSpPr>
          <p:cNvPr id="13" name="Content Placeholder 2"/>
          <p:cNvSpPr>
            <a:spLocks noGrp="1"/>
          </p:cNvSpPr>
          <p:nvPr>
            <p:ph idx="1"/>
          </p:nvPr>
        </p:nvSpPr>
        <p:spPr>
          <a:xfrm>
            <a:off x="39427" y="3034203"/>
            <a:ext cx="3937769" cy="2958824"/>
          </a:xfrm>
        </p:spPr>
        <p:txBody>
          <a:bodyPr>
            <a:normAutofit/>
          </a:bodyPr>
          <a:lstStyle/>
          <a:p>
            <a:r>
              <a:rPr lang="en-US" sz="1800" dirty="0" smtClean="0"/>
              <a:t>Completing the cold mass:</a:t>
            </a:r>
          </a:p>
          <a:p>
            <a:pPr lvl="1"/>
            <a:r>
              <a:rPr lang="en-US" sz="1800" dirty="0" smtClean="0"/>
              <a:t>Electrical &amp; vacuum interconnects,</a:t>
            </a:r>
          </a:p>
          <a:p>
            <a:pPr lvl="1"/>
            <a:r>
              <a:rPr lang="en-US" sz="1800" dirty="0" smtClean="0"/>
              <a:t>Heat exchanger, dished ends,…</a:t>
            </a:r>
          </a:p>
          <a:p>
            <a:r>
              <a:rPr lang="en-US" sz="1800" dirty="0" smtClean="0"/>
              <a:t>Insertion in vacuum vessel (cryostat), alignment…</a:t>
            </a:r>
            <a:endParaRPr lang="en-US" sz="1800" dirty="0"/>
          </a:p>
        </p:txBody>
      </p:sp>
      <p:cxnSp>
        <p:nvCxnSpPr>
          <p:cNvPr id="15" name="Straight Arrow Connector 14"/>
          <p:cNvCxnSpPr/>
          <p:nvPr/>
        </p:nvCxnSpPr>
        <p:spPr>
          <a:xfrm>
            <a:off x="2857329" y="2441563"/>
            <a:ext cx="1119867" cy="17517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2857329" y="2441563"/>
            <a:ext cx="3878668" cy="167515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3288564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Collaring Variant: “key-hole”</a:t>
            </a:r>
            <a:endParaRPr lang="en-US" sz="3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5612" y="1173935"/>
            <a:ext cx="3309692" cy="3058275"/>
          </a:xfrm>
          <a:prstGeom prst="rect">
            <a:avLst/>
          </a:prstGeom>
        </p:spPr>
      </p:pic>
      <p:pic>
        <p:nvPicPr>
          <p:cNvPr id="6" name="Picture 5"/>
          <p:cNvPicPr>
            <a:picLocks noChangeAspect="1"/>
          </p:cNvPicPr>
          <p:nvPr/>
        </p:nvPicPr>
        <p:blipFill>
          <a:blip r:embed="rId3"/>
          <a:stretch>
            <a:fillRect/>
          </a:stretch>
        </p:blipFill>
        <p:spPr>
          <a:xfrm>
            <a:off x="3668495" y="1173936"/>
            <a:ext cx="5432721" cy="1563166"/>
          </a:xfrm>
          <a:prstGeom prst="rect">
            <a:avLst/>
          </a:prstGeom>
        </p:spPr>
      </p:pic>
      <p:sp>
        <p:nvSpPr>
          <p:cNvPr id="8" name="Oval 7"/>
          <p:cNvSpPr/>
          <p:nvPr/>
        </p:nvSpPr>
        <p:spPr>
          <a:xfrm>
            <a:off x="3012806" y="2512027"/>
            <a:ext cx="522498" cy="352074"/>
          </a:xfrm>
          <a:prstGeom prst="ellipse">
            <a:avLst/>
          </a:prstGeom>
          <a:no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3535304" y="2248647"/>
            <a:ext cx="252727" cy="353983"/>
          </a:xfrm>
          <a:prstGeom prst="straightConnector1">
            <a:avLst/>
          </a:prstGeom>
          <a:ln>
            <a:solidFill>
              <a:schemeClr val="accent6">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803587" y="2737102"/>
            <a:ext cx="986118" cy="523220"/>
          </a:xfrm>
          <a:prstGeom prst="rect">
            <a:avLst/>
          </a:prstGeom>
          <a:noFill/>
        </p:spPr>
        <p:txBody>
          <a:bodyPr wrap="square" rtlCol="0">
            <a:spAutoFit/>
          </a:bodyPr>
          <a:lstStyle/>
          <a:p>
            <a:r>
              <a:rPr lang="en-US" sz="1400" dirty="0" smtClean="0"/>
              <a:t>Nominal Position</a:t>
            </a:r>
            <a:endParaRPr lang="en-US" sz="1400" dirty="0"/>
          </a:p>
        </p:txBody>
      </p:sp>
      <p:sp>
        <p:nvSpPr>
          <p:cNvPr id="13" name="TextBox 12"/>
          <p:cNvSpPr txBox="1"/>
          <p:nvPr/>
        </p:nvSpPr>
        <p:spPr>
          <a:xfrm>
            <a:off x="5931657" y="2737102"/>
            <a:ext cx="986118" cy="523220"/>
          </a:xfrm>
          <a:prstGeom prst="rect">
            <a:avLst/>
          </a:prstGeom>
          <a:noFill/>
        </p:spPr>
        <p:txBody>
          <a:bodyPr wrap="square" rtlCol="0">
            <a:spAutoFit/>
          </a:bodyPr>
          <a:lstStyle/>
          <a:p>
            <a:pPr algn="ctr"/>
            <a:r>
              <a:rPr lang="en-US" sz="1400" dirty="0" smtClean="0"/>
              <a:t>Under Press</a:t>
            </a:r>
            <a:endParaRPr lang="en-US" sz="1400" dirty="0"/>
          </a:p>
        </p:txBody>
      </p:sp>
      <p:sp>
        <p:nvSpPr>
          <p:cNvPr id="14" name="TextBox 13"/>
          <p:cNvSpPr txBox="1"/>
          <p:nvPr/>
        </p:nvSpPr>
        <p:spPr>
          <a:xfrm>
            <a:off x="6775824" y="2737102"/>
            <a:ext cx="1284941" cy="523220"/>
          </a:xfrm>
          <a:prstGeom prst="rect">
            <a:avLst/>
          </a:prstGeom>
          <a:noFill/>
        </p:spPr>
        <p:txBody>
          <a:bodyPr wrap="square" rtlCol="0">
            <a:spAutoFit/>
          </a:bodyPr>
          <a:lstStyle/>
          <a:p>
            <a:pPr algn="ctr"/>
            <a:r>
              <a:rPr lang="en-US" sz="1400" dirty="0" smtClean="0"/>
              <a:t>Insertion of the rod</a:t>
            </a:r>
            <a:endParaRPr lang="en-US" sz="1400" dirty="0"/>
          </a:p>
        </p:txBody>
      </p:sp>
      <p:sp>
        <p:nvSpPr>
          <p:cNvPr id="16" name="TextBox 15"/>
          <p:cNvSpPr txBox="1"/>
          <p:nvPr/>
        </p:nvSpPr>
        <p:spPr>
          <a:xfrm>
            <a:off x="7859059" y="2737102"/>
            <a:ext cx="1284941" cy="954107"/>
          </a:xfrm>
          <a:prstGeom prst="rect">
            <a:avLst/>
          </a:prstGeom>
          <a:noFill/>
        </p:spPr>
        <p:txBody>
          <a:bodyPr wrap="square" rtlCol="0">
            <a:spAutoFit/>
          </a:bodyPr>
          <a:lstStyle/>
          <a:p>
            <a:pPr algn="ctr"/>
            <a:r>
              <a:rPr lang="en-US" sz="1400" dirty="0" smtClean="0"/>
              <a:t>After press release: rod locked by coil spring back</a:t>
            </a:r>
            <a:endParaRPr lang="en-US" sz="1400" dirty="0"/>
          </a:p>
        </p:txBody>
      </p:sp>
      <p:sp>
        <p:nvSpPr>
          <p:cNvPr id="17" name="TextBox 16"/>
          <p:cNvSpPr txBox="1"/>
          <p:nvPr/>
        </p:nvSpPr>
        <p:spPr>
          <a:xfrm>
            <a:off x="37368" y="937419"/>
            <a:ext cx="1027660" cy="523220"/>
          </a:xfrm>
          <a:prstGeom prst="rect">
            <a:avLst/>
          </a:prstGeom>
          <a:noFill/>
        </p:spPr>
        <p:txBody>
          <a:bodyPr wrap="square" rtlCol="0">
            <a:spAutoFit/>
          </a:bodyPr>
          <a:lstStyle/>
          <a:p>
            <a:pPr algn="r"/>
            <a:r>
              <a:rPr lang="en-US" sz="1400" dirty="0" smtClean="0">
                <a:solidFill>
                  <a:schemeClr val="accent6">
                    <a:lumMod val="50000"/>
                  </a:schemeClr>
                </a:solidFill>
              </a:rPr>
              <a:t>Long Collar</a:t>
            </a:r>
            <a:endParaRPr lang="en-US" sz="1400" dirty="0">
              <a:solidFill>
                <a:schemeClr val="accent6">
                  <a:lumMod val="50000"/>
                </a:schemeClr>
              </a:solidFill>
            </a:endParaRPr>
          </a:p>
        </p:txBody>
      </p:sp>
      <p:cxnSp>
        <p:nvCxnSpPr>
          <p:cNvPr id="18" name="Straight Connector 17"/>
          <p:cNvCxnSpPr>
            <a:stCxn id="17" idx="3"/>
          </p:cNvCxnSpPr>
          <p:nvPr/>
        </p:nvCxnSpPr>
        <p:spPr>
          <a:xfrm>
            <a:off x="1065028" y="1199029"/>
            <a:ext cx="458965" cy="169297"/>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941294" y="2009588"/>
            <a:ext cx="1151394" cy="307777"/>
          </a:xfrm>
          <a:prstGeom prst="rect">
            <a:avLst/>
          </a:prstGeom>
          <a:noFill/>
        </p:spPr>
        <p:txBody>
          <a:bodyPr wrap="square" rtlCol="0">
            <a:spAutoFit/>
          </a:bodyPr>
          <a:lstStyle/>
          <a:p>
            <a:pPr algn="ctr"/>
            <a:r>
              <a:rPr lang="en-US" sz="1400" dirty="0" smtClean="0">
                <a:solidFill>
                  <a:schemeClr val="accent6">
                    <a:lumMod val="50000"/>
                  </a:schemeClr>
                </a:solidFill>
              </a:rPr>
              <a:t>Pole</a:t>
            </a:r>
            <a:endParaRPr lang="en-US" sz="1400" dirty="0">
              <a:solidFill>
                <a:schemeClr val="accent6">
                  <a:lumMod val="50000"/>
                </a:schemeClr>
              </a:solidFill>
            </a:endParaRPr>
          </a:p>
        </p:txBody>
      </p:sp>
      <p:cxnSp>
        <p:nvCxnSpPr>
          <p:cNvPr id="20" name="Straight Connector 19"/>
          <p:cNvCxnSpPr/>
          <p:nvPr/>
        </p:nvCxnSpPr>
        <p:spPr>
          <a:xfrm flipV="1">
            <a:off x="1665941" y="1645121"/>
            <a:ext cx="199637" cy="364467"/>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010163" y="2512027"/>
            <a:ext cx="1027660" cy="338554"/>
          </a:xfrm>
          <a:prstGeom prst="rect">
            <a:avLst/>
          </a:prstGeom>
          <a:noFill/>
        </p:spPr>
        <p:txBody>
          <a:bodyPr wrap="square" rtlCol="0">
            <a:spAutoFit/>
          </a:bodyPr>
          <a:lstStyle/>
          <a:p>
            <a:pPr algn="r"/>
            <a:r>
              <a:rPr lang="en-US" sz="1600" dirty="0" smtClean="0">
                <a:solidFill>
                  <a:schemeClr val="accent6">
                    <a:lumMod val="50000"/>
                  </a:schemeClr>
                </a:solidFill>
              </a:rPr>
              <a:t>Wedges</a:t>
            </a:r>
            <a:endParaRPr lang="en-US" sz="1600" dirty="0">
              <a:solidFill>
                <a:schemeClr val="accent6">
                  <a:lumMod val="50000"/>
                </a:schemeClr>
              </a:solidFill>
            </a:endParaRPr>
          </a:p>
        </p:txBody>
      </p:sp>
      <p:cxnSp>
        <p:nvCxnSpPr>
          <p:cNvPr id="22" name="Straight Connector 21"/>
          <p:cNvCxnSpPr/>
          <p:nvPr/>
        </p:nvCxnSpPr>
        <p:spPr>
          <a:xfrm flipV="1">
            <a:off x="2037823" y="1860176"/>
            <a:ext cx="509648" cy="942538"/>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7368" y="4394083"/>
            <a:ext cx="1027660" cy="523220"/>
          </a:xfrm>
          <a:prstGeom prst="rect">
            <a:avLst/>
          </a:prstGeom>
          <a:noFill/>
        </p:spPr>
        <p:txBody>
          <a:bodyPr wrap="square" rtlCol="0">
            <a:spAutoFit/>
          </a:bodyPr>
          <a:lstStyle/>
          <a:p>
            <a:pPr algn="r"/>
            <a:r>
              <a:rPr lang="en-US" sz="1400" dirty="0" smtClean="0">
                <a:solidFill>
                  <a:schemeClr val="accent6">
                    <a:lumMod val="50000"/>
                  </a:schemeClr>
                </a:solidFill>
              </a:rPr>
              <a:t>Short Collar</a:t>
            </a:r>
            <a:endParaRPr lang="en-US" sz="1400" dirty="0">
              <a:solidFill>
                <a:schemeClr val="accent6">
                  <a:lumMod val="50000"/>
                </a:schemeClr>
              </a:solidFill>
            </a:endParaRPr>
          </a:p>
        </p:txBody>
      </p:sp>
      <p:cxnSp>
        <p:nvCxnSpPr>
          <p:cNvPr id="25" name="Straight Connector 24"/>
          <p:cNvCxnSpPr/>
          <p:nvPr/>
        </p:nvCxnSpPr>
        <p:spPr>
          <a:xfrm flipV="1">
            <a:off x="1065028" y="3868142"/>
            <a:ext cx="458965" cy="873771"/>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1065028" y="3093312"/>
            <a:ext cx="1314380" cy="338554"/>
          </a:xfrm>
          <a:prstGeom prst="rect">
            <a:avLst/>
          </a:prstGeom>
          <a:noFill/>
        </p:spPr>
        <p:txBody>
          <a:bodyPr wrap="square" rtlCol="0">
            <a:spAutoFit/>
          </a:bodyPr>
          <a:lstStyle/>
          <a:p>
            <a:pPr algn="r"/>
            <a:r>
              <a:rPr lang="en-US" sz="1600" dirty="0" smtClean="0">
                <a:solidFill>
                  <a:schemeClr val="accent6">
                    <a:lumMod val="50000"/>
                  </a:schemeClr>
                </a:solidFill>
              </a:rPr>
              <a:t>Conductors</a:t>
            </a:r>
            <a:endParaRPr lang="en-US" sz="1600" dirty="0">
              <a:solidFill>
                <a:schemeClr val="accent6">
                  <a:lumMod val="50000"/>
                </a:schemeClr>
              </a:solidFill>
            </a:endParaRPr>
          </a:p>
        </p:txBody>
      </p:sp>
      <p:cxnSp>
        <p:nvCxnSpPr>
          <p:cNvPr id="31" name="Straight Connector 30"/>
          <p:cNvCxnSpPr/>
          <p:nvPr/>
        </p:nvCxnSpPr>
        <p:spPr>
          <a:xfrm flipV="1">
            <a:off x="2292647" y="2331445"/>
            <a:ext cx="583529" cy="942538"/>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flipV="1">
            <a:off x="3183295" y="2670360"/>
            <a:ext cx="612207" cy="806332"/>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973949" y="3465215"/>
            <a:ext cx="1665276" cy="338554"/>
          </a:xfrm>
          <a:prstGeom prst="rect">
            <a:avLst/>
          </a:prstGeom>
          <a:noFill/>
        </p:spPr>
        <p:txBody>
          <a:bodyPr wrap="square" rtlCol="0">
            <a:spAutoFit/>
          </a:bodyPr>
          <a:lstStyle/>
          <a:p>
            <a:pPr algn="ctr"/>
            <a:r>
              <a:rPr lang="en-US" sz="1600" dirty="0" smtClean="0">
                <a:solidFill>
                  <a:schemeClr val="accent6">
                    <a:lumMod val="50000"/>
                  </a:schemeClr>
                </a:solidFill>
              </a:rPr>
              <a:t>Collaring Rod</a:t>
            </a:r>
            <a:endParaRPr lang="en-US" sz="1600" dirty="0">
              <a:solidFill>
                <a:schemeClr val="accent6">
                  <a:lumMod val="50000"/>
                </a:schemeClr>
              </a:solidFill>
            </a:endParaRPr>
          </a:p>
        </p:txBody>
      </p:sp>
      <p:sp>
        <p:nvSpPr>
          <p:cNvPr id="36" name="TextBox 35"/>
          <p:cNvSpPr txBox="1"/>
          <p:nvPr/>
        </p:nvSpPr>
        <p:spPr>
          <a:xfrm>
            <a:off x="4659836" y="6150513"/>
            <a:ext cx="4484164" cy="646331"/>
          </a:xfrm>
          <a:prstGeom prst="rect">
            <a:avLst/>
          </a:prstGeom>
          <a:noFill/>
        </p:spPr>
        <p:txBody>
          <a:bodyPr wrap="square" rtlCol="0">
            <a:spAutoFit/>
          </a:bodyPr>
          <a:lstStyle/>
          <a:p>
            <a:r>
              <a:rPr lang="en-US" sz="1200" dirty="0" smtClean="0">
                <a:solidFill>
                  <a:schemeClr val="bg1"/>
                </a:solidFill>
              </a:rPr>
              <a:t>Illustration: 	MCXB Corrector Dipole, Model,</a:t>
            </a:r>
          </a:p>
          <a:p>
            <a:r>
              <a:rPr lang="en-US" sz="1200" dirty="0">
                <a:solidFill>
                  <a:schemeClr val="bg1"/>
                </a:solidFill>
              </a:rPr>
              <a:t>	</a:t>
            </a:r>
            <a:r>
              <a:rPr lang="en-US" sz="1200" dirty="0" smtClean="0">
                <a:solidFill>
                  <a:schemeClr val="bg1"/>
                </a:solidFill>
              </a:rPr>
              <a:t>LHC Dipole Collars</a:t>
            </a:r>
          </a:p>
          <a:p>
            <a:r>
              <a:rPr lang="en-US" sz="1200" dirty="0">
                <a:solidFill>
                  <a:schemeClr val="bg1"/>
                </a:solidFill>
              </a:rPr>
              <a:t>	</a:t>
            </a:r>
            <a:r>
              <a:rPr lang="en-US" sz="1200" dirty="0" smtClean="0">
                <a:solidFill>
                  <a:schemeClr val="bg1"/>
                </a:solidFill>
              </a:rPr>
              <a:t>			 CERN</a:t>
            </a:r>
            <a:endParaRPr lang="en-US" sz="1200" dirty="0">
              <a:solidFill>
                <a:schemeClr val="bg1"/>
              </a:solidFill>
            </a:endParaRPr>
          </a:p>
        </p:txBody>
      </p:sp>
      <p:pic>
        <p:nvPicPr>
          <p:cNvPr id="26" name="Picture 2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77925" y="3431866"/>
            <a:ext cx="4336264" cy="2544786"/>
          </a:xfrm>
          <a:prstGeom prst="rect">
            <a:avLst/>
          </a:prstGeom>
        </p:spPr>
      </p:pic>
    </p:spTree>
    <p:extLst>
      <p:ext uri="{BB962C8B-B14F-4D97-AF65-F5344CB8AC3E}">
        <p14:creationId xmlns:p14="http://schemas.microsoft.com/office/powerpoint/2010/main" val="297410921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1386"/>
            <a:ext cx="8226854" cy="656922"/>
          </a:xfrm>
        </p:spPr>
        <p:txBody>
          <a:bodyPr>
            <a:normAutofit/>
          </a:bodyPr>
          <a:lstStyle/>
          <a:p>
            <a:r>
              <a:rPr lang="en-US" sz="3200" dirty="0" smtClean="0"/>
              <a:t>Collaring Variant: collars for </a:t>
            </a:r>
            <a:r>
              <a:rPr lang="en-US" sz="3200" dirty="0" err="1" smtClean="0"/>
              <a:t>quadrupole</a:t>
            </a:r>
            <a:r>
              <a:rPr lang="en-US" sz="3200" dirty="0" smtClean="0"/>
              <a:t> coils</a:t>
            </a:r>
            <a:endParaRPr lang="en-US" sz="3200" dirty="0"/>
          </a:p>
        </p:txBody>
      </p:sp>
      <p:sp>
        <p:nvSpPr>
          <p:cNvPr id="3" name="Content Placeholder 2"/>
          <p:cNvSpPr>
            <a:spLocks noGrp="1"/>
          </p:cNvSpPr>
          <p:nvPr>
            <p:ph idx="1"/>
          </p:nvPr>
        </p:nvSpPr>
        <p:spPr>
          <a:xfrm>
            <a:off x="115988" y="5278847"/>
            <a:ext cx="8916643" cy="909820"/>
          </a:xfrm>
        </p:spPr>
        <p:txBody>
          <a:bodyPr>
            <a:normAutofit fontScale="92500" lnSpcReduction="10000"/>
          </a:bodyPr>
          <a:lstStyle/>
          <a:p>
            <a:pPr marL="36576" indent="0">
              <a:buNone/>
            </a:pPr>
            <a:r>
              <a:rPr lang="en-US" sz="1800" dirty="0" smtClean="0"/>
              <a:t>Pairs of </a:t>
            </a:r>
            <a:r>
              <a:rPr lang="en-US" sz="1800" dirty="0" err="1" smtClean="0"/>
              <a:t>quadrupoles</a:t>
            </a:r>
            <a:r>
              <a:rPr lang="en-US" sz="1800" dirty="0" smtClean="0"/>
              <a:t> collars rotated 90 degrees, </a:t>
            </a:r>
            <a:r>
              <a:rPr lang="en-US" sz="1800" dirty="0"/>
              <a:t>2 poles </a:t>
            </a:r>
            <a:r>
              <a:rPr lang="en-US" sz="1800" dirty="0" smtClean="0"/>
              <a:t>integrated + </a:t>
            </a:r>
            <a:r>
              <a:rPr lang="en-US" sz="1800" dirty="0"/>
              <a:t>2 </a:t>
            </a:r>
            <a:r>
              <a:rPr lang="en-US" sz="1800" dirty="0" smtClean="0"/>
              <a:t>floating poles</a:t>
            </a:r>
            <a:endParaRPr lang="en-US" sz="1800" dirty="0"/>
          </a:p>
          <a:p>
            <a:pPr marL="36576" indent="0">
              <a:buNone/>
            </a:pPr>
            <a:r>
              <a:rPr lang="en-US" sz="1800" dirty="0" smtClean="0"/>
              <a:t>Requires specialized press (4 compression jacks + 8 keying jacks)</a:t>
            </a:r>
          </a:p>
          <a:p>
            <a:pPr marL="36576" indent="0">
              <a:buNone/>
            </a:pPr>
            <a:r>
              <a:rPr lang="en-US" sz="1800" dirty="0" smtClean="0"/>
              <a:t>Vertical collaring, progressive collaring operation: by segments of ~200 mm</a:t>
            </a:r>
          </a:p>
        </p:txBody>
      </p:sp>
      <p:pic>
        <p:nvPicPr>
          <p:cNvPr id="5" name="Picture 4"/>
          <p:cNvPicPr>
            <a:picLocks noChangeAspect="1"/>
          </p:cNvPicPr>
          <p:nvPr/>
        </p:nvPicPr>
        <p:blipFill>
          <a:blip r:embed="rId2"/>
          <a:stretch>
            <a:fillRect/>
          </a:stretch>
        </p:blipFill>
        <p:spPr>
          <a:xfrm>
            <a:off x="4333743" y="1449822"/>
            <a:ext cx="3335647" cy="3203202"/>
          </a:xfrm>
          <a:prstGeom prst="rect">
            <a:avLst/>
          </a:prstGeom>
        </p:spPr>
      </p:pic>
      <p:pic>
        <p:nvPicPr>
          <p:cNvPr id="4" name="Picture 3"/>
          <p:cNvPicPr>
            <a:picLocks noChangeAspect="1"/>
          </p:cNvPicPr>
          <p:nvPr/>
        </p:nvPicPr>
        <p:blipFill>
          <a:blip r:embed="rId3"/>
          <a:stretch>
            <a:fillRect/>
          </a:stretch>
        </p:blipFill>
        <p:spPr>
          <a:xfrm>
            <a:off x="457200" y="1404977"/>
            <a:ext cx="3421595" cy="3326132"/>
          </a:xfrm>
          <a:prstGeom prst="rect">
            <a:avLst/>
          </a:prstGeom>
        </p:spPr>
      </p:pic>
      <p:grpSp>
        <p:nvGrpSpPr>
          <p:cNvPr id="23" name="Group 22"/>
          <p:cNvGrpSpPr/>
          <p:nvPr/>
        </p:nvGrpSpPr>
        <p:grpSpPr>
          <a:xfrm>
            <a:off x="216970" y="1013387"/>
            <a:ext cx="4041064" cy="4056959"/>
            <a:chOff x="216970" y="1013387"/>
            <a:chExt cx="4041064" cy="4056959"/>
          </a:xfrm>
        </p:grpSpPr>
        <p:sp>
          <p:nvSpPr>
            <p:cNvPr id="6" name="Right Arrow 5"/>
            <p:cNvSpPr/>
            <p:nvPr/>
          </p:nvSpPr>
          <p:spPr>
            <a:xfrm rot="16200000">
              <a:off x="1803102" y="4634364"/>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rot="16200000">
              <a:off x="2172292" y="4634364"/>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ight Arrow 7"/>
            <p:cNvSpPr/>
            <p:nvPr/>
          </p:nvSpPr>
          <p:spPr>
            <a:xfrm rot="5400000">
              <a:off x="1803103" y="1080179"/>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rot="5400000">
              <a:off x="2172293" y="1080179"/>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rot="10800000">
              <a:off x="3747132" y="2660948"/>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rot="10800000">
              <a:off x="3755260" y="3030138"/>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216970" y="2660948"/>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ight Arrow 13"/>
            <p:cNvSpPr/>
            <p:nvPr/>
          </p:nvSpPr>
          <p:spPr>
            <a:xfrm>
              <a:off x="225098" y="3030138"/>
              <a:ext cx="502774" cy="3691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6" name="Group 25"/>
          <p:cNvGrpSpPr/>
          <p:nvPr/>
        </p:nvGrpSpPr>
        <p:grpSpPr>
          <a:xfrm>
            <a:off x="485634" y="1269733"/>
            <a:ext cx="3525612" cy="3490624"/>
            <a:chOff x="4246435" y="1291554"/>
            <a:chExt cx="3525612" cy="3490624"/>
          </a:xfrm>
        </p:grpSpPr>
        <p:sp>
          <p:nvSpPr>
            <p:cNvPr id="15" name="Right Arrow 14"/>
            <p:cNvSpPr/>
            <p:nvPr/>
          </p:nvSpPr>
          <p:spPr>
            <a:xfrm rot="9802309">
              <a:off x="7418005" y="2361758"/>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Arrow 15"/>
            <p:cNvSpPr/>
            <p:nvPr/>
          </p:nvSpPr>
          <p:spPr>
            <a:xfrm rot="6899659">
              <a:off x="6403849" y="1364470"/>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ight Arrow 16"/>
            <p:cNvSpPr/>
            <p:nvPr/>
          </p:nvSpPr>
          <p:spPr>
            <a:xfrm rot="14738483">
              <a:off x="6405108" y="4491374"/>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ight Arrow 17"/>
            <p:cNvSpPr/>
            <p:nvPr/>
          </p:nvSpPr>
          <p:spPr>
            <a:xfrm rot="12016950">
              <a:off x="7397588" y="3503728"/>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nvSpPr>
          <p:spPr>
            <a:xfrm rot="1350740">
              <a:off x="4252767" y="2348549"/>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ight Arrow 19"/>
            <p:cNvSpPr/>
            <p:nvPr/>
          </p:nvSpPr>
          <p:spPr>
            <a:xfrm rot="3920939">
              <a:off x="5238323" y="1354792"/>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Arrow 20"/>
            <p:cNvSpPr/>
            <p:nvPr/>
          </p:nvSpPr>
          <p:spPr>
            <a:xfrm rot="17552447">
              <a:off x="5242096" y="4491374"/>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nvSpPr>
          <p:spPr>
            <a:xfrm rot="19962367">
              <a:off x="4246435" y="3520189"/>
              <a:ext cx="354042" cy="227566"/>
            </a:xfrm>
            <a:prstGeom prst="rightArrow">
              <a:avLst/>
            </a:prstGeom>
            <a:solidFill>
              <a:srgbClr val="FF99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TextBox 23"/>
          <p:cNvSpPr txBox="1"/>
          <p:nvPr/>
        </p:nvSpPr>
        <p:spPr>
          <a:xfrm>
            <a:off x="3157557" y="4746731"/>
            <a:ext cx="5875074" cy="307777"/>
          </a:xfrm>
          <a:prstGeom prst="rect">
            <a:avLst/>
          </a:prstGeom>
          <a:noFill/>
        </p:spPr>
        <p:txBody>
          <a:bodyPr wrap="square" rtlCol="0">
            <a:spAutoFit/>
          </a:bodyPr>
          <a:lstStyle/>
          <a:p>
            <a:r>
              <a:rPr lang="en-US" sz="1400" dirty="0" smtClean="0"/>
              <a:t>Action 1: compression jack press the collars and open the key slots</a:t>
            </a:r>
            <a:endParaRPr lang="en-US" sz="1400" dirty="0"/>
          </a:p>
        </p:txBody>
      </p:sp>
      <p:sp>
        <p:nvSpPr>
          <p:cNvPr id="25" name="TextBox 24"/>
          <p:cNvSpPr txBox="1"/>
          <p:nvPr/>
        </p:nvSpPr>
        <p:spPr>
          <a:xfrm>
            <a:off x="3157557" y="5013484"/>
            <a:ext cx="5875074" cy="307777"/>
          </a:xfrm>
          <a:prstGeom prst="rect">
            <a:avLst/>
          </a:prstGeom>
          <a:noFill/>
        </p:spPr>
        <p:txBody>
          <a:bodyPr wrap="square" rtlCol="0">
            <a:spAutoFit/>
          </a:bodyPr>
          <a:lstStyle/>
          <a:p>
            <a:r>
              <a:rPr lang="en-US" sz="1400" dirty="0"/>
              <a:t>Action 2: </a:t>
            </a:r>
            <a:r>
              <a:rPr lang="en-US" sz="1400" dirty="0" smtClean="0"/>
              <a:t>the 8 auxiliary jacks push the keys inside their slots</a:t>
            </a:r>
            <a:endParaRPr lang="en-US" sz="1400" dirty="0"/>
          </a:p>
        </p:txBody>
      </p:sp>
      <p:pic>
        <p:nvPicPr>
          <p:cNvPr id="29" name="Picture 28"/>
          <p:cNvPicPr>
            <a:picLocks noChangeAspect="1"/>
          </p:cNvPicPr>
          <p:nvPr/>
        </p:nvPicPr>
        <p:blipFill>
          <a:blip r:embed="rId4"/>
          <a:stretch>
            <a:fillRect/>
          </a:stretch>
        </p:blipFill>
        <p:spPr>
          <a:xfrm>
            <a:off x="4198800" y="1132511"/>
            <a:ext cx="4945200" cy="3598598"/>
          </a:xfrm>
          <a:prstGeom prst="rect">
            <a:avLst/>
          </a:prstGeom>
        </p:spPr>
      </p:pic>
      <p:sp>
        <p:nvSpPr>
          <p:cNvPr id="30" name="TextBox 29"/>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MQXS </a:t>
            </a:r>
            <a:r>
              <a:rPr lang="en-US" sz="1200" dirty="0" err="1" smtClean="0">
                <a:solidFill>
                  <a:schemeClr val="bg1"/>
                </a:solidFill>
              </a:rPr>
              <a:t>Sqew</a:t>
            </a:r>
            <a:r>
              <a:rPr lang="en-US" sz="1200" dirty="0" smtClean="0">
                <a:solidFill>
                  <a:schemeClr val="bg1"/>
                </a:solidFill>
              </a:rPr>
              <a:t> Corrector </a:t>
            </a:r>
            <a:r>
              <a:rPr lang="en-US" sz="1200" dirty="0" err="1" smtClean="0">
                <a:solidFill>
                  <a:schemeClr val="bg1"/>
                </a:solidFill>
              </a:rPr>
              <a:t>Quadrupole</a:t>
            </a:r>
            <a:r>
              <a:rPr lang="en-US" sz="1200" dirty="0" smtClean="0">
                <a:solidFill>
                  <a:schemeClr val="bg1"/>
                </a:solidFill>
              </a:rPr>
              <a:t>, Model, CERN</a:t>
            </a:r>
            <a:endParaRPr lang="en-US" sz="1200" dirty="0">
              <a:solidFill>
                <a:schemeClr val="bg1"/>
              </a:solidFill>
            </a:endParaRPr>
          </a:p>
        </p:txBody>
      </p:sp>
    </p:spTree>
    <p:extLst>
      <p:ext uri="{BB962C8B-B14F-4D97-AF65-F5344CB8AC3E}">
        <p14:creationId xmlns:p14="http://schemas.microsoft.com/office/powerpoint/2010/main" val="41143203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65528" y="3191753"/>
            <a:ext cx="2719400" cy="276256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16417" y="909993"/>
            <a:ext cx="2547232" cy="2533930"/>
          </a:xfrm>
          <a:prstGeom prst="rect">
            <a:avLst/>
          </a:prstGeom>
        </p:spPr>
      </p:pic>
      <p:sp>
        <p:nvSpPr>
          <p:cNvPr id="2" name="Title 1"/>
          <p:cNvSpPr>
            <a:spLocks noGrp="1"/>
          </p:cNvSpPr>
          <p:nvPr>
            <p:ph type="title"/>
          </p:nvPr>
        </p:nvSpPr>
        <p:spPr>
          <a:xfrm>
            <a:off x="457200" y="47359"/>
            <a:ext cx="8226854" cy="676501"/>
          </a:xfrm>
        </p:spPr>
        <p:txBody>
          <a:bodyPr>
            <a:noAutofit/>
          </a:bodyPr>
          <a:lstStyle/>
          <a:p>
            <a:r>
              <a:rPr lang="en-US" sz="3200" dirty="0" smtClean="0"/>
              <a:t>Variant: eccentric laminations</a:t>
            </a:r>
            <a:endParaRPr lang="en-US" sz="3200" dirty="0"/>
          </a:p>
        </p:txBody>
      </p:sp>
      <p:sp>
        <p:nvSpPr>
          <p:cNvPr id="3" name="Content Placeholder 2"/>
          <p:cNvSpPr>
            <a:spLocks noGrp="1"/>
          </p:cNvSpPr>
          <p:nvPr>
            <p:ph idx="1"/>
          </p:nvPr>
        </p:nvSpPr>
        <p:spPr>
          <a:xfrm>
            <a:off x="21209" y="1022334"/>
            <a:ext cx="4253417" cy="4667421"/>
          </a:xfrm>
        </p:spPr>
        <p:txBody>
          <a:bodyPr>
            <a:normAutofit/>
          </a:bodyPr>
          <a:lstStyle/>
          <a:p>
            <a:r>
              <a:rPr lang="en-US" sz="1800" dirty="0" smtClean="0"/>
              <a:t>Low carbon steel laminations, Lamination with a decentered outer diameter ./. Inner bore</a:t>
            </a:r>
          </a:p>
          <a:p>
            <a:r>
              <a:rPr lang="en-US" sz="1800" dirty="0" smtClean="0"/>
              <a:t>Stacking lamination, each turned 90 degrees more than the previous  </a:t>
            </a:r>
          </a:p>
          <a:p>
            <a:r>
              <a:rPr lang="en-US" sz="1800" dirty="0" smtClean="0"/>
              <a:t>Shrink fitting of an outer aluminum shell by heating/cooling</a:t>
            </a:r>
          </a:p>
          <a:p>
            <a:r>
              <a:rPr lang="en-US" sz="1800" dirty="0" smtClean="0"/>
              <a:t>CERN patent</a:t>
            </a:r>
            <a:endParaRPr lang="en-US" sz="18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V="1">
            <a:off x="5850559" y="3440771"/>
            <a:ext cx="2736304" cy="2673965"/>
          </a:xfrm>
          <a:prstGeom prst="rect">
            <a:avLst/>
          </a:prstGeom>
        </p:spPr>
      </p:pic>
      <p:pic>
        <p:nvPicPr>
          <p:cNvPr id="8" name="Picture 7"/>
          <p:cNvPicPr>
            <a:picLocks noChangeAspect="1"/>
          </p:cNvPicPr>
          <p:nvPr/>
        </p:nvPicPr>
        <p:blipFill>
          <a:blip r:embed="rId5"/>
          <a:stretch>
            <a:fillRect/>
          </a:stretch>
        </p:blipFill>
        <p:spPr>
          <a:xfrm>
            <a:off x="3353009" y="2902210"/>
            <a:ext cx="2089662" cy="867407"/>
          </a:xfrm>
          <a:prstGeom prst="rect">
            <a:avLst/>
          </a:prstGeom>
        </p:spPr>
      </p:pic>
      <p:sp>
        <p:nvSpPr>
          <p:cNvPr id="9" name="TextBox 8"/>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Illustration: Schematic of Trim </a:t>
            </a:r>
            <a:r>
              <a:rPr lang="en-US" sz="1200" dirty="0" err="1" smtClean="0">
                <a:solidFill>
                  <a:schemeClr val="bg1"/>
                </a:solidFill>
              </a:rPr>
              <a:t>Quadrupole</a:t>
            </a:r>
            <a:r>
              <a:rPr lang="en-US" sz="1200" dirty="0" smtClean="0">
                <a:solidFill>
                  <a:schemeClr val="bg1"/>
                </a:solidFill>
              </a:rPr>
              <a:t> MQTL, LHC, CERN</a:t>
            </a:r>
            <a:endParaRPr lang="en-US" sz="1200" dirty="0">
              <a:solidFill>
                <a:schemeClr val="bg1"/>
              </a:solidFill>
            </a:endParaRPr>
          </a:p>
        </p:txBody>
      </p:sp>
      <p:sp>
        <p:nvSpPr>
          <p:cNvPr id="10" name="TextBox 9"/>
          <p:cNvSpPr txBox="1"/>
          <p:nvPr/>
        </p:nvSpPr>
        <p:spPr>
          <a:xfrm>
            <a:off x="3184928" y="5494764"/>
            <a:ext cx="1369432" cy="584776"/>
          </a:xfrm>
          <a:prstGeom prst="rect">
            <a:avLst/>
          </a:prstGeom>
          <a:noFill/>
        </p:spPr>
        <p:txBody>
          <a:bodyPr wrap="square" rtlCol="0">
            <a:spAutoFit/>
          </a:bodyPr>
          <a:lstStyle/>
          <a:p>
            <a:pPr algn="r"/>
            <a:r>
              <a:rPr lang="en-US" sz="1600" dirty="0" smtClean="0">
                <a:solidFill>
                  <a:schemeClr val="accent6">
                    <a:lumMod val="50000"/>
                  </a:schemeClr>
                </a:solidFill>
              </a:rPr>
              <a:t>Decentered lamination</a:t>
            </a:r>
            <a:endParaRPr lang="en-US" sz="1600" dirty="0">
              <a:solidFill>
                <a:schemeClr val="accent6">
                  <a:lumMod val="50000"/>
                </a:schemeClr>
              </a:solidFill>
            </a:endParaRPr>
          </a:p>
        </p:txBody>
      </p:sp>
      <p:cxnSp>
        <p:nvCxnSpPr>
          <p:cNvPr id="11" name="Straight Connector 10"/>
          <p:cNvCxnSpPr>
            <a:stCxn id="10" idx="1"/>
          </p:cNvCxnSpPr>
          <p:nvPr/>
        </p:nvCxnSpPr>
        <p:spPr>
          <a:xfrm flipH="1" flipV="1">
            <a:off x="2450375" y="5515370"/>
            <a:ext cx="734553" cy="271782"/>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545238" y="4022355"/>
            <a:ext cx="1740385" cy="584776"/>
          </a:xfrm>
          <a:prstGeom prst="rect">
            <a:avLst/>
          </a:prstGeom>
          <a:noFill/>
        </p:spPr>
        <p:txBody>
          <a:bodyPr wrap="square" rtlCol="0">
            <a:spAutoFit/>
          </a:bodyPr>
          <a:lstStyle/>
          <a:p>
            <a:pPr algn="r"/>
            <a:r>
              <a:rPr lang="en-US" sz="1600" dirty="0" smtClean="0">
                <a:solidFill>
                  <a:schemeClr val="accent6">
                    <a:lumMod val="50000"/>
                  </a:schemeClr>
                </a:solidFill>
              </a:rPr>
              <a:t>MQTL </a:t>
            </a:r>
            <a:r>
              <a:rPr lang="en-US" sz="1600" dirty="0" err="1" smtClean="0">
                <a:solidFill>
                  <a:schemeClr val="accent6">
                    <a:lumMod val="50000"/>
                  </a:schemeClr>
                </a:solidFill>
              </a:rPr>
              <a:t>Quadrupole</a:t>
            </a:r>
            <a:r>
              <a:rPr lang="en-US" sz="1600" dirty="0" smtClean="0">
                <a:solidFill>
                  <a:schemeClr val="accent6">
                    <a:lumMod val="50000"/>
                  </a:schemeClr>
                </a:solidFill>
              </a:rPr>
              <a:t> Coil</a:t>
            </a:r>
            <a:endParaRPr lang="en-US" sz="1600" dirty="0">
              <a:solidFill>
                <a:schemeClr val="accent6">
                  <a:lumMod val="50000"/>
                </a:schemeClr>
              </a:solidFill>
            </a:endParaRPr>
          </a:p>
        </p:txBody>
      </p:sp>
      <p:cxnSp>
        <p:nvCxnSpPr>
          <p:cNvPr id="15" name="Straight Connector 14"/>
          <p:cNvCxnSpPr/>
          <p:nvPr/>
        </p:nvCxnSpPr>
        <p:spPr>
          <a:xfrm flipV="1">
            <a:off x="4284529" y="3317050"/>
            <a:ext cx="616503" cy="705306"/>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028195" y="1042067"/>
            <a:ext cx="1879234" cy="738664"/>
          </a:xfrm>
          <a:prstGeom prst="rect">
            <a:avLst/>
          </a:prstGeom>
          <a:noFill/>
        </p:spPr>
        <p:txBody>
          <a:bodyPr wrap="square" rtlCol="0">
            <a:spAutoFit/>
          </a:bodyPr>
          <a:lstStyle/>
          <a:p>
            <a:pPr algn="r"/>
            <a:r>
              <a:rPr lang="en-US" sz="1400" dirty="0" smtClean="0">
                <a:solidFill>
                  <a:schemeClr val="accent6">
                    <a:lumMod val="50000"/>
                  </a:schemeClr>
                </a:solidFill>
              </a:rPr>
              <a:t>4 MQTL coils,</a:t>
            </a:r>
          </a:p>
          <a:p>
            <a:pPr algn="r"/>
            <a:r>
              <a:rPr lang="en-US" sz="1400" dirty="0" smtClean="0">
                <a:solidFill>
                  <a:schemeClr val="accent6">
                    <a:lumMod val="50000"/>
                  </a:schemeClr>
                </a:solidFill>
              </a:rPr>
              <a:t>potted and precision machined</a:t>
            </a:r>
            <a:endParaRPr lang="en-US" sz="1400" dirty="0">
              <a:solidFill>
                <a:schemeClr val="accent6">
                  <a:lumMod val="50000"/>
                </a:schemeClr>
              </a:solidFill>
            </a:endParaRPr>
          </a:p>
        </p:txBody>
      </p:sp>
      <p:cxnSp>
        <p:nvCxnSpPr>
          <p:cNvPr id="19" name="Straight Connector 18"/>
          <p:cNvCxnSpPr/>
          <p:nvPr/>
        </p:nvCxnSpPr>
        <p:spPr>
          <a:xfrm>
            <a:off x="5850559" y="1623562"/>
            <a:ext cx="755679" cy="366668"/>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961415" y="2173818"/>
            <a:ext cx="1879234" cy="307777"/>
          </a:xfrm>
          <a:prstGeom prst="rect">
            <a:avLst/>
          </a:prstGeom>
          <a:noFill/>
        </p:spPr>
        <p:txBody>
          <a:bodyPr wrap="square" rtlCol="0">
            <a:spAutoFit/>
          </a:bodyPr>
          <a:lstStyle/>
          <a:p>
            <a:pPr algn="r"/>
            <a:r>
              <a:rPr lang="en-US" sz="1400" dirty="0" err="1" smtClean="0">
                <a:solidFill>
                  <a:schemeClr val="accent6">
                    <a:lumMod val="50000"/>
                  </a:schemeClr>
                </a:solidFill>
              </a:rPr>
              <a:t>Empilage</a:t>
            </a:r>
            <a:r>
              <a:rPr lang="en-US" sz="1400" dirty="0" smtClean="0">
                <a:solidFill>
                  <a:schemeClr val="accent6">
                    <a:lumMod val="50000"/>
                  </a:schemeClr>
                </a:solidFill>
              </a:rPr>
              <a:t> laminations</a:t>
            </a:r>
            <a:endParaRPr lang="en-US" sz="1400" dirty="0">
              <a:solidFill>
                <a:schemeClr val="accent6">
                  <a:lumMod val="50000"/>
                </a:schemeClr>
              </a:solidFill>
            </a:endParaRPr>
          </a:p>
        </p:txBody>
      </p:sp>
      <p:cxnSp>
        <p:nvCxnSpPr>
          <p:cNvPr id="22" name="Straight Connector 21"/>
          <p:cNvCxnSpPr>
            <a:stCxn id="21" idx="3"/>
          </p:cNvCxnSpPr>
          <p:nvPr/>
        </p:nvCxnSpPr>
        <p:spPr>
          <a:xfrm>
            <a:off x="5840649" y="2327707"/>
            <a:ext cx="492009" cy="354364"/>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876112" y="4971544"/>
            <a:ext cx="1879234" cy="584776"/>
          </a:xfrm>
          <a:prstGeom prst="rect">
            <a:avLst/>
          </a:prstGeom>
          <a:noFill/>
        </p:spPr>
        <p:txBody>
          <a:bodyPr wrap="square" rtlCol="0">
            <a:spAutoFit/>
          </a:bodyPr>
          <a:lstStyle/>
          <a:p>
            <a:pPr algn="r"/>
            <a:r>
              <a:rPr lang="en-US" sz="1600" dirty="0" smtClean="0">
                <a:solidFill>
                  <a:schemeClr val="accent6">
                    <a:lumMod val="50000"/>
                  </a:schemeClr>
                </a:solidFill>
              </a:rPr>
              <a:t>Aluminum Shrink-fit cylinder</a:t>
            </a:r>
            <a:endParaRPr lang="en-US" sz="1600" dirty="0">
              <a:solidFill>
                <a:schemeClr val="accent6">
                  <a:lumMod val="50000"/>
                </a:schemeClr>
              </a:solidFill>
            </a:endParaRPr>
          </a:p>
        </p:txBody>
      </p:sp>
      <p:cxnSp>
        <p:nvCxnSpPr>
          <p:cNvPr id="25" name="Straight Connector 24"/>
          <p:cNvCxnSpPr>
            <a:stCxn id="24" idx="3"/>
          </p:cNvCxnSpPr>
          <p:nvPr/>
        </p:nvCxnSpPr>
        <p:spPr>
          <a:xfrm flipV="1">
            <a:off x="5755346" y="5125434"/>
            <a:ext cx="310640" cy="138498"/>
          </a:xfrm>
          <a:prstGeom prst="line">
            <a:avLst/>
          </a:prstGeom>
          <a:ln>
            <a:solidFill>
              <a:srgbClr val="660066"/>
            </a:solidFill>
            <a:tailEnd type="oval"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585744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104" y="91155"/>
            <a:ext cx="8226854" cy="587665"/>
          </a:xfrm>
        </p:spPr>
        <p:txBody>
          <a:bodyPr>
            <a:normAutofit/>
          </a:bodyPr>
          <a:lstStyle/>
          <a:p>
            <a:r>
              <a:rPr lang="en-US" sz="3200" dirty="0" smtClean="0"/>
              <a:t>Shrink Fitting Eccentric Laminations</a:t>
            </a:r>
            <a:endParaRPr lang="en-US" sz="32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1812" y="993867"/>
            <a:ext cx="1516889" cy="1441795"/>
          </a:xfrm>
          <a:prstGeom prst="rect">
            <a:avLst/>
          </a:prstGeom>
        </p:spPr>
      </p:pic>
      <p:pic>
        <p:nvPicPr>
          <p:cNvPr id="6" name="Picture 5"/>
          <p:cNvPicPr>
            <a:picLocks noChangeAspect="1"/>
          </p:cNvPicPr>
          <p:nvPr/>
        </p:nvPicPr>
        <p:blipFill>
          <a:blip r:embed="rId3"/>
          <a:stretch>
            <a:fillRect/>
          </a:stretch>
        </p:blipFill>
        <p:spPr>
          <a:xfrm>
            <a:off x="1898737" y="993867"/>
            <a:ext cx="1723133" cy="5095224"/>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811906" y="993867"/>
            <a:ext cx="1563561" cy="5105950"/>
          </a:xfrm>
          <a:prstGeom prst="rect">
            <a:avLst/>
          </a:prstGeom>
        </p:spPr>
      </p:pic>
      <p:pic>
        <p:nvPicPr>
          <p:cNvPr id="12" name="Picture 11"/>
          <p:cNvPicPr>
            <a:picLocks noChangeAspect="1"/>
          </p:cNvPicPr>
          <p:nvPr/>
        </p:nvPicPr>
        <p:blipFill>
          <a:blip r:embed="rId5"/>
          <a:stretch>
            <a:fillRect/>
          </a:stretch>
        </p:blipFill>
        <p:spPr>
          <a:xfrm>
            <a:off x="5565503" y="993867"/>
            <a:ext cx="1940680" cy="5095224"/>
          </a:xfrm>
          <a:prstGeom prst="rect">
            <a:avLst/>
          </a:prstGeom>
        </p:spPr>
      </p:pic>
      <p:pic>
        <p:nvPicPr>
          <p:cNvPr id="13" name="Picture 12"/>
          <p:cNvPicPr>
            <a:picLocks noChangeAspect="1"/>
          </p:cNvPicPr>
          <p:nvPr/>
        </p:nvPicPr>
        <p:blipFill>
          <a:blip r:embed="rId6"/>
          <a:stretch>
            <a:fillRect/>
          </a:stretch>
        </p:blipFill>
        <p:spPr>
          <a:xfrm>
            <a:off x="7696220" y="25984"/>
            <a:ext cx="1171049" cy="6102262"/>
          </a:xfrm>
          <a:prstGeom prst="rect">
            <a:avLst/>
          </a:prstGeom>
        </p:spPr>
      </p:pic>
      <p:sp>
        <p:nvSpPr>
          <p:cNvPr id="14" name="TextBox 13"/>
          <p:cNvSpPr txBox="1"/>
          <p:nvPr/>
        </p:nvSpPr>
        <p:spPr>
          <a:xfrm>
            <a:off x="4659836" y="6150513"/>
            <a:ext cx="4484164" cy="276999"/>
          </a:xfrm>
          <a:prstGeom prst="rect">
            <a:avLst/>
          </a:prstGeom>
          <a:noFill/>
        </p:spPr>
        <p:txBody>
          <a:bodyPr wrap="square" rtlCol="0">
            <a:spAutoFit/>
          </a:bodyPr>
          <a:lstStyle/>
          <a:p>
            <a:r>
              <a:rPr lang="en-US" sz="1200" dirty="0" smtClean="0">
                <a:solidFill>
                  <a:schemeClr val="bg1"/>
                </a:solidFill>
              </a:rPr>
              <a:t>Photos: Coil-module </a:t>
            </a:r>
            <a:r>
              <a:rPr lang="en-US" sz="1200" dirty="0" err="1" smtClean="0">
                <a:solidFill>
                  <a:schemeClr val="bg1"/>
                </a:solidFill>
              </a:rPr>
              <a:t>Assy</a:t>
            </a:r>
            <a:r>
              <a:rPr lang="en-US" sz="1200" dirty="0" smtClean="0">
                <a:solidFill>
                  <a:schemeClr val="bg1"/>
                </a:solidFill>
              </a:rPr>
              <a:t>, Trim Quad MQTL, LHC, CERN</a:t>
            </a:r>
            <a:endParaRPr lang="en-US" sz="1200" dirty="0">
              <a:solidFill>
                <a:schemeClr val="bg1"/>
              </a:solidFill>
            </a:endParaRPr>
          </a:p>
        </p:txBody>
      </p:sp>
    </p:spTree>
    <p:extLst>
      <p:ext uri="{BB962C8B-B14F-4D97-AF65-F5344CB8AC3E}">
        <p14:creationId xmlns:p14="http://schemas.microsoft.com/office/powerpoint/2010/main" val="32451054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423" y="896007"/>
            <a:ext cx="5258096" cy="1562957"/>
          </a:xfrm>
        </p:spPr>
        <p:txBody>
          <a:bodyPr>
            <a:noAutofit/>
          </a:bodyPr>
          <a:lstStyle/>
          <a:p>
            <a:r>
              <a:rPr lang="en-US" sz="1800" dirty="0" smtClean="0"/>
              <a:t>Variant: Prototype MCBX “nested”</a:t>
            </a:r>
          </a:p>
          <a:p>
            <a:r>
              <a:rPr lang="en-US" sz="1800" dirty="0" smtClean="0"/>
              <a:t>Coils fitted in </a:t>
            </a:r>
            <a:r>
              <a:rPr lang="en-US" sz="1800" dirty="0" err="1" smtClean="0"/>
              <a:t>aluminium</a:t>
            </a:r>
            <a:r>
              <a:rPr lang="en-US" sz="1800" dirty="0" smtClean="0"/>
              <a:t> cylinder</a:t>
            </a:r>
          </a:p>
          <a:p>
            <a:r>
              <a:rPr lang="en-US" sz="1800" dirty="0" smtClean="0"/>
              <a:t>Avoids mismatch of thermo-contraction between shell/yoke/coils : scissor laminations allow to transfer stress to the outer shell</a:t>
            </a:r>
            <a:endParaRPr lang="en-US" sz="1800" dirty="0"/>
          </a:p>
        </p:txBody>
      </p:sp>
      <p:sp>
        <p:nvSpPr>
          <p:cNvPr id="9" name="TextBox 8"/>
          <p:cNvSpPr txBox="1"/>
          <p:nvPr/>
        </p:nvSpPr>
        <p:spPr>
          <a:xfrm>
            <a:off x="4659836" y="6150513"/>
            <a:ext cx="4484164" cy="461665"/>
          </a:xfrm>
          <a:prstGeom prst="rect">
            <a:avLst/>
          </a:prstGeom>
          <a:noFill/>
        </p:spPr>
        <p:txBody>
          <a:bodyPr wrap="square" rtlCol="0">
            <a:spAutoFit/>
          </a:bodyPr>
          <a:lstStyle/>
          <a:p>
            <a:r>
              <a:rPr lang="en-US" sz="1200" dirty="0" smtClean="0">
                <a:solidFill>
                  <a:schemeClr val="bg1"/>
                </a:solidFill>
              </a:rPr>
              <a:t>Illustration: </a:t>
            </a:r>
            <a:r>
              <a:rPr lang="en-US" sz="1200" dirty="0" err="1" smtClean="0">
                <a:solidFill>
                  <a:schemeClr val="bg1"/>
                </a:solidFill>
              </a:rPr>
              <a:t>Ansys</a:t>
            </a:r>
            <a:r>
              <a:rPr lang="en-US" sz="1200" dirty="0" smtClean="0">
                <a:solidFill>
                  <a:schemeClr val="bg1"/>
                </a:solidFill>
              </a:rPr>
              <a:t> FE Prototype Dipole MCBX, LHC, CERN</a:t>
            </a:r>
          </a:p>
          <a:p>
            <a:r>
              <a:rPr lang="en-US" sz="1200" dirty="0" smtClean="0">
                <a:solidFill>
                  <a:schemeClr val="bg1"/>
                </a:solidFill>
              </a:rPr>
              <a:t>Photo: </a:t>
            </a:r>
            <a:r>
              <a:rPr lang="en-US" sz="1200" dirty="0" err="1" smtClean="0">
                <a:solidFill>
                  <a:schemeClr val="bg1"/>
                </a:solidFill>
              </a:rPr>
              <a:t>modèle</a:t>
            </a:r>
            <a:r>
              <a:rPr lang="en-US" sz="1200" dirty="0" smtClean="0">
                <a:solidFill>
                  <a:schemeClr val="bg1"/>
                </a:solidFill>
              </a:rPr>
              <a:t> </a:t>
            </a:r>
            <a:r>
              <a:rPr lang="en-US" sz="1200" dirty="0" err="1" smtClean="0">
                <a:solidFill>
                  <a:schemeClr val="bg1"/>
                </a:solidFill>
              </a:rPr>
              <a:t>mécanique</a:t>
            </a:r>
            <a:r>
              <a:rPr lang="en-US" sz="1200" dirty="0" smtClean="0">
                <a:solidFill>
                  <a:schemeClr val="bg1"/>
                </a:solidFill>
              </a:rPr>
              <a:t> MCBX, CERN-</a:t>
            </a:r>
            <a:r>
              <a:rPr lang="en-US" sz="1200" dirty="0" err="1" smtClean="0">
                <a:solidFill>
                  <a:schemeClr val="bg1"/>
                </a:solidFill>
              </a:rPr>
              <a:t>Danfysik</a:t>
            </a:r>
            <a:endParaRPr lang="en-US" sz="1200" dirty="0">
              <a:solidFill>
                <a:schemeClr val="bg1"/>
              </a:solidFill>
            </a:endParaRPr>
          </a:p>
        </p:txBody>
      </p:sp>
      <p:pic>
        <p:nvPicPr>
          <p:cNvPr id="11" name="Picture 10"/>
          <p:cNvPicPr>
            <a:picLocks noChangeAspect="1"/>
          </p:cNvPicPr>
          <p:nvPr/>
        </p:nvPicPr>
        <p:blipFill>
          <a:blip r:embed="rId2"/>
          <a:stretch>
            <a:fillRect/>
          </a:stretch>
        </p:blipFill>
        <p:spPr>
          <a:xfrm>
            <a:off x="872384" y="2925905"/>
            <a:ext cx="2861988" cy="2929113"/>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08514" y="233492"/>
            <a:ext cx="2875540" cy="2165530"/>
          </a:xfrm>
          <a:prstGeom prst="rect">
            <a:avLst/>
          </a:prstGeom>
        </p:spPr>
      </p:pic>
      <p:pic>
        <p:nvPicPr>
          <p:cNvPr id="13" name="Picture 12"/>
          <p:cNvPicPr>
            <a:picLocks noChangeAspect="1"/>
          </p:cNvPicPr>
          <p:nvPr/>
        </p:nvPicPr>
        <p:blipFill>
          <a:blip r:embed="rId4"/>
          <a:stretch>
            <a:fillRect/>
          </a:stretch>
        </p:blipFill>
        <p:spPr>
          <a:xfrm>
            <a:off x="4659836" y="2824434"/>
            <a:ext cx="4024218" cy="3030583"/>
          </a:xfrm>
          <a:prstGeom prst="rect">
            <a:avLst/>
          </a:prstGeom>
        </p:spPr>
      </p:pic>
      <p:sp>
        <p:nvSpPr>
          <p:cNvPr id="8"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200" dirty="0" smtClean="0"/>
              <a:t>Eccentric Lams </a:t>
            </a:r>
            <a:r>
              <a:rPr lang="en-US" sz="2400" dirty="0" smtClean="0"/>
              <a:t>(Larger Variant)</a:t>
            </a:r>
            <a:endParaRPr lang="en-US" sz="2400" dirty="0"/>
          </a:p>
        </p:txBody>
      </p:sp>
    </p:spTree>
    <p:extLst>
      <p:ext uri="{BB962C8B-B14F-4D97-AF65-F5344CB8AC3E}">
        <p14:creationId xmlns:p14="http://schemas.microsoft.com/office/powerpoint/2010/main" val="39898737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464" y="91333"/>
            <a:ext cx="8226854" cy="609986"/>
          </a:xfrm>
        </p:spPr>
        <p:txBody>
          <a:bodyPr>
            <a:noAutofit/>
          </a:bodyPr>
          <a:lstStyle/>
          <a:p>
            <a:r>
              <a:rPr lang="en-GB" sz="3600" dirty="0" smtClean="0"/>
              <a:t>Synchrotrons &amp; Colliders</a:t>
            </a:r>
            <a:endParaRPr lang="en-GB" sz="3600" dirty="0"/>
          </a:p>
        </p:txBody>
      </p:sp>
      <p:sp>
        <p:nvSpPr>
          <p:cNvPr id="3" name="Content Placeholder 2"/>
          <p:cNvSpPr>
            <a:spLocks noGrp="1"/>
          </p:cNvSpPr>
          <p:nvPr>
            <p:ph idx="1"/>
          </p:nvPr>
        </p:nvSpPr>
        <p:spPr>
          <a:xfrm>
            <a:off x="457200" y="805570"/>
            <a:ext cx="8226854" cy="5187458"/>
          </a:xfrm>
        </p:spPr>
        <p:txBody>
          <a:bodyPr>
            <a:normAutofit/>
          </a:bodyPr>
          <a:lstStyle/>
          <a:p>
            <a:r>
              <a:rPr lang="en-GB" sz="1800" dirty="0" smtClean="0"/>
              <a:t>Synchrotrons typically use a conventional FODO structure (in the arcs), with typically several bending dipoles (MB) installed in between focusing / defocusing </a:t>
            </a:r>
            <a:r>
              <a:rPr lang="en-GB" sz="1800" dirty="0" err="1" smtClean="0"/>
              <a:t>quadrupoles</a:t>
            </a:r>
            <a:r>
              <a:rPr lang="en-GB" sz="1800" dirty="0" smtClean="0"/>
              <a:t> (QF/QD)</a:t>
            </a:r>
          </a:p>
          <a:p>
            <a:r>
              <a:rPr lang="en-GB" sz="1800" dirty="0" smtClean="0"/>
              <a:t>Other major components such as RF, beam dumps, injection/extraction: kickers and electrostatic </a:t>
            </a:r>
            <a:r>
              <a:rPr lang="en-GB" sz="1800" dirty="0" err="1" smtClean="0"/>
              <a:t>septas</a:t>
            </a:r>
            <a:r>
              <a:rPr lang="en-GB" sz="1800" dirty="0" smtClean="0"/>
              <a:t>  for beam injection/extraction are placed in the straight sections between arcs</a:t>
            </a:r>
          </a:p>
          <a:p>
            <a:r>
              <a:rPr lang="en-GB" sz="1800" dirty="0" smtClean="0"/>
              <a:t>Magnets for circular accelerators require extremely uniform magnetic field</a:t>
            </a:r>
          </a:p>
        </p:txBody>
      </p:sp>
      <p:grpSp>
        <p:nvGrpSpPr>
          <p:cNvPr id="26" name="Group 25"/>
          <p:cNvGrpSpPr/>
          <p:nvPr/>
        </p:nvGrpSpPr>
        <p:grpSpPr>
          <a:xfrm>
            <a:off x="409435" y="3124884"/>
            <a:ext cx="8274619" cy="2791825"/>
            <a:chOff x="409435" y="3521724"/>
            <a:chExt cx="8274619" cy="2791825"/>
          </a:xfrm>
        </p:grpSpPr>
        <p:sp>
          <p:nvSpPr>
            <p:cNvPr id="4" name="Rectangle 3"/>
            <p:cNvSpPr/>
            <p:nvPr/>
          </p:nvSpPr>
          <p:spPr>
            <a:xfrm>
              <a:off x="1887754" y="3710226"/>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9" name="Group 8"/>
            <p:cNvGrpSpPr/>
            <p:nvPr/>
          </p:nvGrpSpPr>
          <p:grpSpPr>
            <a:xfrm>
              <a:off x="1639712" y="3521724"/>
              <a:ext cx="188510" cy="576000"/>
              <a:chOff x="1289809" y="3531932"/>
              <a:chExt cx="188510" cy="576000"/>
            </a:xfrm>
          </p:grpSpPr>
          <p:sp>
            <p:nvSpPr>
              <p:cNvPr id="5" name="Isosceles Triangle 4"/>
              <p:cNvSpPr/>
              <p:nvPr/>
            </p:nvSpPr>
            <p:spPr>
              <a:xfrm>
                <a:off x="1289809" y="3531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rot="10800000">
                <a:off x="1289809" y="3819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397921" y="3521724"/>
              <a:ext cx="188510" cy="576000"/>
              <a:chOff x="2589539" y="3531932"/>
              <a:chExt cx="188510" cy="576000"/>
            </a:xfrm>
          </p:grpSpPr>
          <p:sp>
            <p:nvSpPr>
              <p:cNvPr id="7" name="Isosceles Triangle 6"/>
              <p:cNvSpPr/>
              <p:nvPr/>
            </p:nvSpPr>
            <p:spPr>
              <a:xfrm rot="10800000">
                <a:off x="2589539" y="3531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Isosceles Triangle 7"/>
              <p:cNvSpPr/>
              <p:nvPr/>
            </p:nvSpPr>
            <p:spPr>
              <a:xfrm>
                <a:off x="2589539" y="3819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Rectangle 10"/>
            <p:cNvSpPr/>
            <p:nvPr/>
          </p:nvSpPr>
          <p:spPr>
            <a:xfrm>
              <a:off x="2522737" y="3710226"/>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167641" y="3710226"/>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02624" y="3710226"/>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645963"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4"/>
            <p:cNvGrpSpPr/>
            <p:nvPr/>
          </p:nvGrpSpPr>
          <p:grpSpPr>
            <a:xfrm>
              <a:off x="7215657" y="3521725"/>
              <a:ext cx="188510" cy="576000"/>
              <a:chOff x="1289809" y="3531932"/>
              <a:chExt cx="188510" cy="576000"/>
            </a:xfrm>
          </p:grpSpPr>
          <p:sp>
            <p:nvSpPr>
              <p:cNvPr id="16" name="Isosceles Triangle 15"/>
              <p:cNvSpPr/>
              <p:nvPr/>
            </p:nvSpPr>
            <p:spPr>
              <a:xfrm>
                <a:off x="1289809" y="3531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Isosceles Triangle 16"/>
              <p:cNvSpPr/>
              <p:nvPr/>
            </p:nvSpPr>
            <p:spPr>
              <a:xfrm rot="10800000">
                <a:off x="1289809" y="3819932"/>
                <a:ext cx="188510" cy="288000"/>
              </a:xfrm>
              <a:prstGeom prs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Rectangle 17"/>
            <p:cNvSpPr/>
            <p:nvPr/>
          </p:nvSpPr>
          <p:spPr>
            <a:xfrm>
              <a:off x="5280946"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5925850"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560833"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483540"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8118523" y="3720434"/>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09435" y="3720720"/>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1044418" y="3720720"/>
              <a:ext cx="565531" cy="1885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9435" y="4097724"/>
              <a:ext cx="3323737" cy="2215825"/>
            </a:xfrm>
            <a:prstGeom prst="rect">
              <a:avLst/>
            </a:prstGeom>
          </p:spPr>
        </p:pic>
      </p:grpSp>
      <p:pic>
        <p:nvPicPr>
          <p:cNvPr id="27" name="Picture 2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91381" y="3700884"/>
            <a:ext cx="2483051" cy="2378087"/>
          </a:xfrm>
          <a:prstGeom prst="rect">
            <a:avLst/>
          </a:prstGeom>
        </p:spPr>
      </p:pic>
      <p:pic>
        <p:nvPicPr>
          <p:cNvPr id="30" name="Picture 2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942951" y="3700883"/>
            <a:ext cx="2675990" cy="2215825"/>
          </a:xfrm>
          <a:prstGeom prst="rect">
            <a:avLst/>
          </a:prstGeom>
        </p:spPr>
      </p:pic>
      <p:sp>
        <p:nvSpPr>
          <p:cNvPr id="29" name="TextBox 28"/>
          <p:cNvSpPr txBox="1"/>
          <p:nvPr/>
        </p:nvSpPr>
        <p:spPr>
          <a:xfrm>
            <a:off x="4132453" y="6150513"/>
            <a:ext cx="5011547" cy="646331"/>
          </a:xfrm>
          <a:prstGeom prst="rect">
            <a:avLst/>
          </a:prstGeom>
          <a:noFill/>
        </p:spPr>
        <p:txBody>
          <a:bodyPr wrap="square" rtlCol="0">
            <a:spAutoFit/>
          </a:bodyPr>
          <a:lstStyle/>
          <a:p>
            <a:r>
              <a:rPr lang="en-US" sz="1200" dirty="0" smtClean="0">
                <a:solidFill>
                  <a:schemeClr val="bg1"/>
                </a:solidFill>
              </a:rPr>
              <a:t>Illustrations: 	CERN SPS Synchrotron Main Ring (year started 1974)</a:t>
            </a:r>
          </a:p>
          <a:p>
            <a:r>
              <a:rPr lang="en-US" sz="1200" dirty="0" smtClean="0">
                <a:solidFill>
                  <a:schemeClr val="bg1"/>
                </a:solidFill>
              </a:rPr>
              <a:t>	CERN LHC Collider Main Ring (year started 2008)</a:t>
            </a:r>
          </a:p>
          <a:p>
            <a:r>
              <a:rPr lang="en-US" sz="1200" dirty="0" smtClean="0">
                <a:solidFill>
                  <a:schemeClr val="bg1"/>
                </a:solidFill>
              </a:rPr>
              <a:t>	LHC Beam Circulation Scheme</a:t>
            </a:r>
            <a:endParaRPr lang="en-US" sz="1200" dirty="0">
              <a:solidFill>
                <a:schemeClr val="bg1"/>
              </a:solidFill>
            </a:endParaRPr>
          </a:p>
        </p:txBody>
      </p:sp>
    </p:spTree>
    <p:extLst>
      <p:ext uri="{BB962C8B-B14F-4D97-AF65-F5344CB8AC3E}">
        <p14:creationId xmlns:p14="http://schemas.microsoft.com/office/powerpoint/2010/main" val="371771087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ern.ch\dfs\Users\n\nperay\Desktop\qxf CROSS section.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7304805" y="3009518"/>
            <a:ext cx="1813334" cy="18500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200" dirty="0" smtClean="0"/>
              <a:t>Epilogue</a:t>
            </a:r>
            <a:endParaRPr lang="en-US" sz="3200" dirty="0"/>
          </a:p>
        </p:txBody>
      </p:sp>
      <p:sp>
        <p:nvSpPr>
          <p:cNvPr id="3" name="Content Placeholder 2"/>
          <p:cNvSpPr>
            <a:spLocks noGrp="1"/>
          </p:cNvSpPr>
          <p:nvPr>
            <p:ph idx="1"/>
          </p:nvPr>
        </p:nvSpPr>
        <p:spPr>
          <a:xfrm>
            <a:off x="1795410" y="352103"/>
            <a:ext cx="5756788" cy="4667421"/>
          </a:xfrm>
        </p:spPr>
        <p:txBody>
          <a:bodyPr>
            <a:normAutofit lnSpcReduction="10000"/>
          </a:bodyPr>
          <a:lstStyle/>
          <a:p>
            <a:r>
              <a:rPr lang="en-US" sz="1800" dirty="0" smtClean="0"/>
              <a:t>This concludes our glance at the magnetic and mechanical design leading to the genesis of SC magnets. </a:t>
            </a:r>
          </a:p>
          <a:p>
            <a:endParaRPr lang="en-US" sz="1800" dirty="0" smtClean="0"/>
          </a:p>
          <a:p>
            <a:r>
              <a:rPr lang="en-US" sz="1800" dirty="0" smtClean="0"/>
              <a:t>During the last decades, </a:t>
            </a:r>
            <a:r>
              <a:rPr lang="en-US" sz="1800" dirty="0" err="1" smtClean="0"/>
              <a:t>Nb</a:t>
            </a:r>
            <a:r>
              <a:rPr lang="en-US" sz="1800" dirty="0" smtClean="0"/>
              <a:t>-Ti conductors have vastly progressed and allowed to populate HEP accelerators (</a:t>
            </a:r>
            <a:r>
              <a:rPr lang="en-US" sz="1800" dirty="0" err="1" smtClean="0"/>
              <a:t>Tevatron</a:t>
            </a:r>
            <a:r>
              <a:rPr lang="en-US" sz="1800" dirty="0" smtClean="0"/>
              <a:t>, RHIC, HERA, LHC) with an impressive family of SC magnets.</a:t>
            </a:r>
          </a:p>
          <a:p>
            <a:endParaRPr lang="en-US" sz="1800" dirty="0" smtClean="0"/>
          </a:p>
          <a:p>
            <a:r>
              <a:rPr lang="en-US" sz="1800" dirty="0" smtClean="0"/>
              <a:t>Designers are already looking at magnets for a possible LHC successor, the FCC (future circular collider), a ~100 </a:t>
            </a:r>
            <a:r>
              <a:rPr lang="en-US" sz="1800" dirty="0" err="1" smtClean="0"/>
              <a:t>TeV</a:t>
            </a:r>
            <a:r>
              <a:rPr lang="en-US" sz="1800" dirty="0" smtClean="0"/>
              <a:t> machine, that will require magnets reaching very high fields (16 T – 20T), based on different superconductors (LTS and HTS) that have still to be mastered before considering mass production of magnets.</a:t>
            </a:r>
          </a:p>
        </p:txBody>
      </p:sp>
      <p:sp>
        <p:nvSpPr>
          <p:cNvPr id="5" name="TextBox 4"/>
          <p:cNvSpPr txBox="1"/>
          <p:nvPr/>
        </p:nvSpPr>
        <p:spPr>
          <a:xfrm>
            <a:off x="6932578" y="5462475"/>
            <a:ext cx="2211421" cy="307777"/>
          </a:xfrm>
          <a:prstGeom prst="rect">
            <a:avLst/>
          </a:prstGeom>
          <a:noFill/>
        </p:spPr>
        <p:txBody>
          <a:bodyPr wrap="square" rtlCol="0">
            <a:spAutoFit/>
          </a:bodyPr>
          <a:lstStyle/>
          <a:p>
            <a:r>
              <a:rPr lang="en-US" sz="1400" dirty="0" smtClean="0"/>
              <a:t>MQXF </a:t>
            </a:r>
            <a:r>
              <a:rPr lang="en-US" sz="1400" dirty="0" err="1" smtClean="0"/>
              <a:t>Quadrupole</a:t>
            </a:r>
            <a:r>
              <a:rPr lang="en-US" sz="1400" dirty="0" smtClean="0"/>
              <a:t> Model</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01967" y="3266078"/>
            <a:ext cx="1859041" cy="1850041"/>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20247" y="233492"/>
            <a:ext cx="2085301" cy="1214479"/>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2039" y="1672979"/>
            <a:ext cx="1906535" cy="1508715"/>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457449" y="90749"/>
            <a:ext cx="1552629" cy="1611284"/>
          </a:xfrm>
          <a:prstGeom prst="rect">
            <a:avLst/>
          </a:prstGeom>
        </p:spPr>
      </p:pic>
      <p:pic>
        <p:nvPicPr>
          <p:cNvPr id="10" name="Picture 9"/>
          <p:cNvPicPr>
            <a:picLocks noChangeAspect="1"/>
          </p:cNvPicPr>
          <p:nvPr/>
        </p:nvPicPr>
        <p:blipFill>
          <a:blip r:embed="rId7"/>
          <a:stretch>
            <a:fillRect/>
          </a:stretch>
        </p:blipFill>
        <p:spPr>
          <a:xfrm>
            <a:off x="0" y="5155681"/>
            <a:ext cx="9144000" cy="2281187"/>
          </a:xfrm>
          <a:prstGeom prst="rect">
            <a:avLst/>
          </a:prstGeom>
        </p:spPr>
      </p:pic>
      <p:pic>
        <p:nvPicPr>
          <p:cNvPr id="13" name="Picture 12"/>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7338445" y="5144341"/>
            <a:ext cx="1799766" cy="753888"/>
          </a:xfrm>
          <a:prstGeom prst="rect">
            <a:avLst/>
          </a:prstGeom>
        </p:spPr>
      </p:pic>
    </p:spTree>
    <p:extLst>
      <p:ext uri="{BB962C8B-B14F-4D97-AF65-F5344CB8AC3E}">
        <p14:creationId xmlns:p14="http://schemas.microsoft.com/office/powerpoint/2010/main" val="335771833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7264" y="2270500"/>
            <a:ext cx="8496790" cy="3722527"/>
          </a:xfrm>
        </p:spPr>
        <p:txBody>
          <a:bodyPr>
            <a:normAutofit/>
          </a:bodyPr>
          <a:lstStyle/>
          <a:p>
            <a:r>
              <a:rPr lang="en-US" sz="1600" dirty="0" smtClean="0"/>
              <a:t>Bibliography:</a:t>
            </a:r>
          </a:p>
          <a:p>
            <a:pPr lvl="1"/>
            <a:r>
              <a:rPr lang="en-US" sz="1600" dirty="0" smtClean="0"/>
              <a:t>Ph. J. Bryant, K. </a:t>
            </a:r>
            <a:r>
              <a:rPr lang="en-US" sz="1600" dirty="0" err="1" smtClean="0"/>
              <a:t>Johnsen</a:t>
            </a:r>
            <a:r>
              <a:rPr lang="en-US" sz="1600" dirty="0" smtClean="0"/>
              <a:t>, 1993, “The principles of Circular Accelerators and Storage Rings”</a:t>
            </a:r>
          </a:p>
          <a:p>
            <a:pPr lvl="1"/>
            <a:r>
              <a:rPr lang="en-US" sz="1600" dirty="0" smtClean="0"/>
              <a:t>Wilson</a:t>
            </a:r>
            <a:r>
              <a:rPr lang="en-US" sz="1600" dirty="0"/>
              <a:t>, M. N. </a:t>
            </a:r>
            <a:r>
              <a:rPr lang="en-US" sz="1600" dirty="0" smtClean="0"/>
              <a:t>1987.  “</a:t>
            </a:r>
            <a:r>
              <a:rPr lang="en-US" sz="1600" dirty="0"/>
              <a:t>Superconducting </a:t>
            </a:r>
            <a:r>
              <a:rPr lang="en-US" sz="1600" dirty="0" smtClean="0"/>
              <a:t>Magnets”</a:t>
            </a:r>
          </a:p>
          <a:p>
            <a:pPr lvl="1"/>
            <a:r>
              <a:rPr lang="en-US" sz="1600" dirty="0" smtClean="0"/>
              <a:t>Mess </a:t>
            </a:r>
            <a:r>
              <a:rPr lang="en-US" sz="1600" dirty="0"/>
              <a:t>K.-H. </a:t>
            </a:r>
            <a:r>
              <a:rPr lang="en-US" sz="1600" dirty="0" smtClean="0"/>
              <a:t>, </a:t>
            </a:r>
            <a:r>
              <a:rPr lang="en-US" sz="1600" dirty="0" err="1" smtClean="0"/>
              <a:t>Schmüser</a:t>
            </a:r>
            <a:r>
              <a:rPr lang="en-US" sz="1600" dirty="0" smtClean="0"/>
              <a:t> P., Wolff</a:t>
            </a:r>
            <a:r>
              <a:rPr lang="en-US" sz="1600" dirty="0"/>
              <a:t> </a:t>
            </a:r>
            <a:r>
              <a:rPr lang="en-US" sz="1600" dirty="0" smtClean="0"/>
              <a:t>S. 1996. “</a:t>
            </a:r>
            <a:r>
              <a:rPr lang="en-US" sz="1600" dirty="0"/>
              <a:t>Superconducting Accelerator Magnets</a:t>
            </a:r>
            <a:r>
              <a:rPr lang="en-US" sz="1600" dirty="0" smtClean="0"/>
              <a:t>”</a:t>
            </a:r>
          </a:p>
          <a:p>
            <a:pPr lvl="1"/>
            <a:r>
              <a:rPr lang="en-US" sz="1600" dirty="0" err="1" smtClean="0"/>
              <a:t>Russenschuck</a:t>
            </a:r>
            <a:r>
              <a:rPr lang="en-US" sz="1600" dirty="0" smtClean="0"/>
              <a:t> S., 2010. “Field Computation for Accelerator Magnets”</a:t>
            </a:r>
            <a:endParaRPr lang="en-US" sz="1600" dirty="0"/>
          </a:p>
          <a:p>
            <a:r>
              <a:rPr lang="en-US" sz="1600" dirty="0" smtClean="0"/>
              <a:t>Links:</a:t>
            </a:r>
          </a:p>
          <a:p>
            <a:pPr lvl="1"/>
            <a:r>
              <a:rPr lang="en-US" sz="1600" b="1" dirty="0"/>
              <a:t>accelerator physics and associated technologies for physicists, engineers, technicians and </a:t>
            </a:r>
            <a:r>
              <a:rPr lang="en-US" sz="1600" b="1" dirty="0" smtClean="0"/>
              <a:t>students: </a:t>
            </a:r>
            <a:r>
              <a:rPr lang="en-US" sz="1600" dirty="0" smtClean="0"/>
              <a:t>CERN </a:t>
            </a:r>
            <a:r>
              <a:rPr lang="en-US" sz="1600" dirty="0"/>
              <a:t>Accelerator School (</a:t>
            </a:r>
            <a:r>
              <a:rPr lang="en-US" sz="1600" dirty="0">
                <a:hlinkClick r:id="rId2"/>
              </a:rPr>
              <a:t>http://cas.web.cern.ch/cas/</a:t>
            </a:r>
            <a:r>
              <a:rPr lang="en-US" sz="1600" dirty="0" smtClean="0"/>
              <a:t>) ; </a:t>
            </a:r>
          </a:p>
          <a:p>
            <a:pPr lvl="1"/>
            <a:r>
              <a:rPr lang="en-US" sz="1600" b="1" dirty="0" smtClean="0"/>
              <a:t>Articles</a:t>
            </a:r>
            <a:r>
              <a:rPr lang="en-US" sz="1600" b="1" dirty="0"/>
              <a:t>, reports and multimedia content in </a:t>
            </a:r>
            <a:r>
              <a:rPr lang="en-US" sz="1600" b="1" dirty="0" smtClean="0"/>
              <a:t>HEP</a:t>
            </a:r>
            <a:r>
              <a:rPr lang="en-US" sz="1600" dirty="0" smtClean="0"/>
              <a:t>: CERN </a:t>
            </a:r>
            <a:r>
              <a:rPr lang="en-US" sz="1600" dirty="0"/>
              <a:t>Document Server (</a:t>
            </a:r>
            <a:r>
              <a:rPr lang="en-US" sz="1600" dirty="0">
                <a:hlinkClick r:id="rId3"/>
              </a:rPr>
              <a:t>http://</a:t>
            </a:r>
            <a:r>
              <a:rPr lang="en-US" sz="1600" dirty="0" err="1">
                <a:hlinkClick r:id="rId3"/>
              </a:rPr>
              <a:t>cds.cern.ch</a:t>
            </a:r>
            <a:r>
              <a:rPr lang="en-US" sz="1600" dirty="0"/>
              <a:t>)</a:t>
            </a:r>
          </a:p>
          <a:p>
            <a:pPr lvl="1"/>
            <a:endParaRPr lang="en-US" sz="1600" dirty="0"/>
          </a:p>
        </p:txBody>
      </p:sp>
      <p:sp>
        <p:nvSpPr>
          <p:cNvPr id="4" name="Title 1"/>
          <p:cNvSpPr txBox="1">
            <a:spLocks/>
          </p:cNvSpPr>
          <p:nvPr/>
        </p:nvSpPr>
        <p:spPr>
          <a:xfrm>
            <a:off x="187264" y="119769"/>
            <a:ext cx="4318624"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References</a:t>
            </a:r>
            <a:endParaRPr lang="en-US" sz="3600" dirty="0"/>
          </a:p>
        </p:txBody>
      </p:sp>
      <p:sp>
        <p:nvSpPr>
          <p:cNvPr id="5" name="Content Placeholder 2"/>
          <p:cNvSpPr txBox="1">
            <a:spLocks/>
          </p:cNvSpPr>
          <p:nvPr/>
        </p:nvSpPr>
        <p:spPr>
          <a:xfrm>
            <a:off x="609600" y="653938"/>
            <a:ext cx="8226854" cy="1616562"/>
          </a:xfrm>
          <a:prstGeom prst="rect">
            <a:avLst/>
          </a:prstGeom>
          <a:ln>
            <a:noFill/>
          </a:ln>
        </p:spPr>
        <p:txBody>
          <a:bodyPr vert="horz">
            <a:normAutofit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600" dirty="0" smtClean="0"/>
              <a:t>Special thanks to the people who helped in providing material for this presentation: </a:t>
            </a:r>
          </a:p>
          <a:p>
            <a:pPr marL="36576" indent="0">
              <a:buNone/>
            </a:pPr>
            <a:r>
              <a:rPr lang="en-US" sz="1600" dirty="0" smtClean="0"/>
              <a:t>B. </a:t>
            </a:r>
            <a:r>
              <a:rPr lang="en-US" sz="1600" dirty="0" err="1" smtClean="0"/>
              <a:t>Auchmann</a:t>
            </a:r>
            <a:r>
              <a:rPr lang="en-US" sz="1600" dirty="0" smtClean="0"/>
              <a:t>, B. </a:t>
            </a:r>
            <a:r>
              <a:rPr lang="en-US" sz="1600" dirty="0" err="1" smtClean="0"/>
              <a:t>Bordini</a:t>
            </a:r>
            <a:r>
              <a:rPr lang="en-US" sz="1600" dirty="0" smtClean="0"/>
              <a:t>, L. </a:t>
            </a:r>
            <a:r>
              <a:rPr lang="en-US" sz="1600" dirty="0" err="1" smtClean="0"/>
              <a:t>Bottura</a:t>
            </a:r>
            <a:r>
              <a:rPr lang="en-US" sz="1600" dirty="0" smtClean="0"/>
              <a:t>, M. </a:t>
            </a:r>
            <a:r>
              <a:rPr lang="en-US" sz="1600" dirty="0" err="1" smtClean="0"/>
              <a:t>Karppinen</a:t>
            </a:r>
            <a:r>
              <a:rPr lang="en-US" sz="1600" dirty="0" smtClean="0"/>
              <a:t>, Ch. </a:t>
            </a:r>
            <a:r>
              <a:rPr lang="en-US" sz="1600" dirty="0" err="1" smtClean="0"/>
              <a:t>Löffler</a:t>
            </a:r>
            <a:r>
              <a:rPr lang="en-US" sz="1600" dirty="0" smtClean="0"/>
              <a:t>, N. </a:t>
            </a:r>
            <a:r>
              <a:rPr lang="en-US" sz="1600" dirty="0" err="1" smtClean="0"/>
              <a:t>Peray</a:t>
            </a:r>
            <a:r>
              <a:rPr lang="en-US" sz="1600" dirty="0" smtClean="0"/>
              <a:t>, Ch. Kokkinos</a:t>
            </a:r>
          </a:p>
          <a:p>
            <a:pPr marL="36576" indent="0">
              <a:buNone/>
            </a:pPr>
            <a:endParaRPr lang="en-US" sz="1600" dirty="0" smtClean="0"/>
          </a:p>
          <a:p>
            <a:pPr marL="36576" indent="0">
              <a:buNone/>
            </a:pPr>
            <a:r>
              <a:rPr lang="en-US" sz="1600" dirty="0" smtClean="0"/>
              <a:t>The 11T Dipole Project is a joint collaboration between CERN and the Fermi National Laboratory (Batavia, USA). We thank here our collaborators from US for the constant support to improve the Nb3Sn magnet technology.</a:t>
            </a:r>
            <a:endParaRPr lang="en-US" sz="1600" dirty="0"/>
          </a:p>
        </p:txBody>
      </p:sp>
      <p:cxnSp>
        <p:nvCxnSpPr>
          <p:cNvPr id="9" name="Straight Connector 8"/>
          <p:cNvCxnSpPr/>
          <p:nvPr/>
        </p:nvCxnSpPr>
        <p:spPr>
          <a:xfrm flipV="1">
            <a:off x="1603648" y="1340768"/>
            <a:ext cx="5560640" cy="31794"/>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flipV="1">
            <a:off x="1627758" y="2231035"/>
            <a:ext cx="5560640" cy="31794"/>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1499467" y="4257809"/>
            <a:ext cx="5560640" cy="31794"/>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4937000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71910"/>
            <a:ext cx="8226854" cy="5121117"/>
          </a:xfrm>
        </p:spPr>
        <p:txBody>
          <a:bodyPr>
            <a:normAutofit/>
          </a:bodyPr>
          <a:lstStyle/>
          <a:p>
            <a:r>
              <a:rPr lang="en-US" sz="1800" dirty="0" smtClean="0"/>
              <a:t>Below saturation</a:t>
            </a:r>
            <a:r>
              <a:rPr lang="en-US" sz="1800" dirty="0"/>
              <a:t>, the </a:t>
            </a:r>
            <a:r>
              <a:rPr lang="en-US" sz="1800" dirty="0" smtClean="0"/>
              <a:t>ferromagnetic yokes of the resistive magnets have a low reluctance. Such magnetic circuit can produce a high magnetic flux with limited ampere-turns. </a:t>
            </a:r>
          </a:p>
          <a:p>
            <a:r>
              <a:rPr lang="en-US" sz="1800" dirty="0" smtClean="0"/>
              <a:t>Peak field of 1,5…. 1,8 Tesla with an excellent field quality. </a:t>
            </a:r>
          </a:p>
          <a:p>
            <a:r>
              <a:rPr lang="en-US" sz="1800" dirty="0" smtClean="0"/>
              <a:t>The field quality is mostly driven by the geometry of the poles of the yoke and the accuracy of the yoke assembly. </a:t>
            </a:r>
          </a:p>
          <a:p>
            <a:r>
              <a:rPr lang="en-US" sz="1800" dirty="0" smtClean="0"/>
              <a:t>Magnetic yokes laminated to minimize eddy currents during the current ramp up. These magnets tolerate short rise time (&gt;1000 A/s) and can operate in pulsed mode (typically 0.1 … 1Hz) </a:t>
            </a:r>
          </a:p>
          <a:p>
            <a:r>
              <a:rPr lang="en-US" sz="1800" dirty="0" smtClean="0"/>
              <a:t>Current </a:t>
            </a:r>
            <a:r>
              <a:rPr lang="en-US" sz="1800" dirty="0"/>
              <a:t>density </a:t>
            </a:r>
            <a:r>
              <a:rPr lang="en-US" sz="1800" dirty="0" smtClean="0"/>
              <a:t>is limited to ~10 </a:t>
            </a:r>
            <a:r>
              <a:rPr lang="en-US" sz="1800" dirty="0"/>
              <a:t>A/</a:t>
            </a:r>
            <a:r>
              <a:rPr lang="en-US" sz="1800" dirty="0" smtClean="0"/>
              <a:t>mm</a:t>
            </a:r>
            <a:r>
              <a:rPr lang="en-US" sz="1800" baseline="30000" dirty="0" smtClean="0"/>
              <a:t>2</a:t>
            </a:r>
            <a:endParaRPr lang="en-US" sz="1800" dirty="0" smtClean="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8599" y="3877930"/>
            <a:ext cx="3608906" cy="1371161"/>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816154" y="3884547"/>
            <a:ext cx="2884865" cy="1680145"/>
          </a:xfrm>
          <a:prstGeom prst="rect">
            <a:avLst/>
          </a:prstGeom>
        </p:spPr>
      </p:pic>
      <p:sp>
        <p:nvSpPr>
          <p:cNvPr id="6" name="TextBox 5"/>
          <p:cNvSpPr txBox="1"/>
          <p:nvPr/>
        </p:nvSpPr>
        <p:spPr>
          <a:xfrm>
            <a:off x="4659836" y="6150513"/>
            <a:ext cx="4484164" cy="461665"/>
          </a:xfrm>
          <a:prstGeom prst="rect">
            <a:avLst/>
          </a:prstGeom>
          <a:noFill/>
        </p:spPr>
        <p:txBody>
          <a:bodyPr wrap="square" rtlCol="0">
            <a:spAutoFit/>
          </a:bodyPr>
          <a:lstStyle/>
          <a:p>
            <a:r>
              <a:rPr lang="en-US" sz="1200" dirty="0" smtClean="0">
                <a:solidFill>
                  <a:schemeClr val="bg1"/>
                </a:solidFill>
              </a:rPr>
              <a:t>Illustration: 	CERN SPS Main Dipole (1974)</a:t>
            </a:r>
          </a:p>
          <a:p>
            <a:r>
              <a:rPr lang="en-US" sz="1200" dirty="0">
                <a:solidFill>
                  <a:schemeClr val="bg1"/>
                </a:solidFill>
              </a:rPr>
              <a:t>	</a:t>
            </a:r>
            <a:r>
              <a:rPr lang="en-US" sz="1200" dirty="0" smtClean="0">
                <a:solidFill>
                  <a:schemeClr val="bg1"/>
                </a:solidFill>
              </a:rPr>
              <a:t>CERN SPS Main </a:t>
            </a:r>
            <a:r>
              <a:rPr lang="en-US" sz="1200" dirty="0" err="1" smtClean="0">
                <a:solidFill>
                  <a:schemeClr val="bg1"/>
                </a:solidFill>
              </a:rPr>
              <a:t>Quadrupole</a:t>
            </a:r>
            <a:r>
              <a:rPr lang="en-US" sz="1200" dirty="0" smtClean="0">
                <a:solidFill>
                  <a:schemeClr val="bg1"/>
                </a:solidFill>
              </a:rPr>
              <a:t> (1974)</a:t>
            </a:r>
            <a:endParaRPr lang="en-US" sz="1200" dirty="0">
              <a:solidFill>
                <a:schemeClr val="bg1"/>
              </a:solidFill>
            </a:endParaRPr>
          </a:p>
        </p:txBody>
      </p:sp>
      <p:pic>
        <p:nvPicPr>
          <p:cNvPr id="7" name="Picture 6"/>
          <p:cNvPicPr>
            <a:picLocks noChangeAspect="1"/>
          </p:cNvPicPr>
          <p:nvPr/>
        </p:nvPicPr>
        <p:blipFill>
          <a:blip r:embed="rId5"/>
          <a:stretch>
            <a:fillRect/>
          </a:stretch>
        </p:blipFill>
        <p:spPr>
          <a:xfrm>
            <a:off x="6577432" y="3392856"/>
            <a:ext cx="2566568" cy="2663527"/>
          </a:xfrm>
          <a:prstGeom prst="rect">
            <a:avLst/>
          </a:prstGeom>
        </p:spPr>
      </p:pic>
      <p:pic>
        <p:nvPicPr>
          <p:cNvPr id="12" name="Picture 11"/>
          <p:cNvPicPr>
            <a:picLocks noChangeAspect="1"/>
          </p:cNvPicPr>
          <p:nvPr/>
        </p:nvPicPr>
        <p:blipFill>
          <a:blip r:embed="rId6"/>
          <a:stretch>
            <a:fillRect/>
          </a:stretch>
        </p:blipFill>
        <p:spPr>
          <a:xfrm>
            <a:off x="845372" y="5165746"/>
            <a:ext cx="2970782" cy="890637"/>
          </a:xfrm>
          <a:prstGeom prst="rect">
            <a:avLst/>
          </a:prstGeom>
        </p:spPr>
      </p:pic>
      <p:sp>
        <p:nvSpPr>
          <p:cNvPr id="9"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Resistive magnets (iron dominated)</a:t>
            </a:r>
            <a:endParaRPr lang="en-US" sz="3600" dirty="0"/>
          </a:p>
        </p:txBody>
      </p:sp>
    </p:spTree>
    <p:extLst>
      <p:ext uri="{BB962C8B-B14F-4D97-AF65-F5344CB8AC3E}">
        <p14:creationId xmlns:p14="http://schemas.microsoft.com/office/powerpoint/2010/main" val="30979964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9820"/>
            <a:ext cx="8226854" cy="5083208"/>
          </a:xfrm>
        </p:spPr>
        <p:txBody>
          <a:bodyPr>
            <a:normAutofit/>
          </a:bodyPr>
          <a:lstStyle/>
          <a:p>
            <a:pPr algn="just"/>
            <a:r>
              <a:rPr lang="en-US" sz="1800" dirty="0" smtClean="0">
                <a:solidFill>
                  <a:srgbClr val="1E497D"/>
                </a:solidFill>
              </a:rPr>
              <a:t>Bending Magnets (dipoles): Fighting centripetal force</a:t>
            </a:r>
            <a:endParaRPr lang="en-US" sz="1800" dirty="0">
              <a:solidFill>
                <a:srgbClr val="1E497D"/>
              </a:solidFill>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364847" y="1637445"/>
            <a:ext cx="6584912" cy="2125041"/>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246070" y="2947441"/>
            <a:ext cx="2350569" cy="92901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795" y="2715597"/>
            <a:ext cx="2483051" cy="2378087"/>
          </a:xfrm>
          <a:prstGeom prst="rect">
            <a:avLst/>
          </a:prstGeom>
        </p:spPr>
      </p:pic>
      <p:sp>
        <p:nvSpPr>
          <p:cNvPr id="9" name="TextBox 8"/>
          <p:cNvSpPr txBox="1"/>
          <p:nvPr/>
        </p:nvSpPr>
        <p:spPr>
          <a:xfrm>
            <a:off x="2682195" y="3895401"/>
            <a:ext cx="6142026" cy="338554"/>
          </a:xfrm>
          <a:prstGeom prst="rect">
            <a:avLst/>
          </a:prstGeom>
          <a:noFill/>
        </p:spPr>
        <p:txBody>
          <a:bodyPr wrap="none" rtlCol="0">
            <a:spAutoFit/>
          </a:bodyPr>
          <a:lstStyle/>
          <a:p>
            <a:pPr algn="just"/>
            <a:r>
              <a:rPr lang="en-US" sz="1600" dirty="0" smtClean="0">
                <a:solidFill>
                  <a:srgbClr val="1E497D"/>
                </a:solidFill>
              </a:rPr>
              <a:t>LHC </a:t>
            </a:r>
            <a:r>
              <a:rPr lang="en-US" sz="1600" dirty="0">
                <a:solidFill>
                  <a:srgbClr val="1E497D"/>
                </a:solidFill>
              </a:rPr>
              <a:t>dipole: 8.33 </a:t>
            </a:r>
            <a:r>
              <a:rPr lang="en-US" sz="1600" dirty="0" smtClean="0">
                <a:solidFill>
                  <a:srgbClr val="1E497D"/>
                </a:solidFill>
              </a:rPr>
              <a:t>T, </a:t>
            </a:r>
            <a:r>
              <a:rPr lang="en-US" sz="1600" dirty="0">
                <a:solidFill>
                  <a:srgbClr val="1E497D"/>
                </a:solidFill>
              </a:rPr>
              <a:t>p</a:t>
            </a:r>
            <a:r>
              <a:rPr lang="en-US" sz="1600" dirty="0" smtClean="0">
                <a:solidFill>
                  <a:srgbClr val="1E497D"/>
                </a:solidFill>
              </a:rPr>
              <a:t>roton momentum </a:t>
            </a:r>
            <a:r>
              <a:rPr lang="en-US" sz="1600" dirty="0">
                <a:solidFill>
                  <a:srgbClr val="1E497D"/>
                </a:solidFill>
              </a:rPr>
              <a:t>p = 7 </a:t>
            </a:r>
            <a:r>
              <a:rPr lang="en-US" sz="1600" dirty="0" err="1">
                <a:solidFill>
                  <a:srgbClr val="1E497D"/>
                </a:solidFill>
              </a:rPr>
              <a:t>TeV</a:t>
            </a:r>
            <a:r>
              <a:rPr lang="en-US" sz="1600" dirty="0">
                <a:solidFill>
                  <a:srgbClr val="1E497D"/>
                </a:solidFill>
              </a:rPr>
              <a:t>/c  </a:t>
            </a:r>
            <a:r>
              <a:rPr lang="en-US" sz="1600" dirty="0" smtClean="0">
                <a:solidFill>
                  <a:srgbClr val="1E497D"/>
                </a:solidFill>
              </a:rPr>
              <a:t>(charge </a:t>
            </a:r>
            <a:r>
              <a:rPr lang="en-US" sz="1600" dirty="0">
                <a:solidFill>
                  <a:srgbClr val="1E497D"/>
                </a:solidFill>
              </a:rPr>
              <a:t>q= -e</a:t>
            </a:r>
            <a:r>
              <a:rPr lang="en-US" sz="1600" dirty="0" smtClean="0">
                <a:solidFill>
                  <a:srgbClr val="1E497D"/>
                </a:solidFill>
              </a:rPr>
              <a:t>)</a:t>
            </a:r>
            <a:endParaRPr lang="en-US" sz="1600" dirty="0">
              <a:solidFill>
                <a:srgbClr val="1E497D"/>
              </a:solidFill>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606483" y="4501482"/>
            <a:ext cx="2720215" cy="586858"/>
          </a:xfrm>
          <a:prstGeom prst="rect">
            <a:avLst/>
          </a:prstGeom>
        </p:spPr>
      </p:pic>
      <p:sp>
        <p:nvSpPr>
          <p:cNvPr id="13" name="TextBox 12"/>
          <p:cNvSpPr txBox="1"/>
          <p:nvPr/>
        </p:nvSpPr>
        <p:spPr>
          <a:xfrm>
            <a:off x="322256" y="5201948"/>
            <a:ext cx="8263179" cy="830997"/>
          </a:xfrm>
          <a:prstGeom prst="rect">
            <a:avLst/>
          </a:prstGeom>
          <a:noFill/>
        </p:spPr>
        <p:txBody>
          <a:bodyPr wrap="square" rtlCol="0">
            <a:spAutoFit/>
          </a:bodyPr>
          <a:lstStyle/>
          <a:p>
            <a:pPr algn="just"/>
            <a:r>
              <a:rPr lang="en-US" sz="1600" dirty="0" smtClean="0">
                <a:solidFill>
                  <a:srgbClr val="1E497D"/>
                </a:solidFill>
              </a:rPr>
              <a:t>Deflecting a 7TeV/c proton beam on a closed orbit requires a constant dipole field of 8.33 T over 17.6 km. LHC:  ~2/3 of the circumference of the LHC tunnel (26.7 km) is filled with 1232 15 m long dipole magnets generating the 8.33T field when powered at 11'850 Amps</a:t>
            </a:r>
            <a:endParaRPr lang="en-US" sz="1400" dirty="0">
              <a:solidFill>
                <a:srgbClr val="1E497D"/>
              </a:solidFill>
            </a:endParaRPr>
          </a:p>
        </p:txBody>
      </p:sp>
      <p:sp>
        <p:nvSpPr>
          <p:cNvPr id="14" name="TextBox 13"/>
          <p:cNvSpPr txBox="1"/>
          <p:nvPr/>
        </p:nvSpPr>
        <p:spPr>
          <a:xfrm>
            <a:off x="5269832" y="4653357"/>
            <a:ext cx="3315603" cy="307777"/>
          </a:xfrm>
          <a:prstGeom prst="rect">
            <a:avLst/>
          </a:prstGeom>
          <a:noFill/>
        </p:spPr>
        <p:txBody>
          <a:bodyPr wrap="none" rtlCol="0">
            <a:spAutoFit/>
          </a:bodyPr>
          <a:lstStyle/>
          <a:p>
            <a:pPr algn="just"/>
            <a:r>
              <a:rPr lang="en-US" sz="1400" i="1" dirty="0" smtClean="0">
                <a:solidFill>
                  <a:srgbClr val="1E497D"/>
                </a:solidFill>
                <a:sym typeface="Wingdings"/>
              </a:rPr>
              <a:t> equivalent circumference 17.6 km </a:t>
            </a:r>
            <a:endParaRPr lang="en-US" sz="1400" i="1" dirty="0">
              <a:solidFill>
                <a:srgbClr val="1E497D"/>
              </a:solidFill>
            </a:endParaRPr>
          </a:p>
        </p:txBody>
      </p:sp>
      <p:sp>
        <p:nvSpPr>
          <p:cNvPr id="15"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Quest to high field magnets</a:t>
            </a:r>
            <a:endParaRPr lang="en-US" sz="3600" dirty="0"/>
          </a:p>
        </p:txBody>
      </p:sp>
    </p:spTree>
    <p:extLst>
      <p:ext uri="{BB962C8B-B14F-4D97-AF65-F5344CB8AC3E}">
        <p14:creationId xmlns:p14="http://schemas.microsoft.com/office/powerpoint/2010/main" val="10459922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019153" y="3298098"/>
            <a:ext cx="2078826" cy="2430392"/>
          </a:xfrm>
          <a:prstGeom prst="rect">
            <a:avLst/>
          </a:prstGeom>
        </p:spPr>
      </p:pic>
      <p:sp>
        <p:nvSpPr>
          <p:cNvPr id="9" name="Rectangle 8"/>
          <p:cNvSpPr/>
          <p:nvPr/>
        </p:nvSpPr>
        <p:spPr>
          <a:xfrm>
            <a:off x="3563767" y="6161392"/>
            <a:ext cx="5477751" cy="595034"/>
          </a:xfrm>
          <a:prstGeom prst="rect">
            <a:avLst/>
          </a:prstGeom>
        </p:spPr>
        <p:txBody>
          <a:bodyPr wrap="square">
            <a:spAutoFit/>
          </a:bodyPr>
          <a:lstStyle/>
          <a:p>
            <a:pPr algn="r"/>
            <a:r>
              <a:rPr lang="en-US" sz="1400" baseline="30000" dirty="0" smtClean="0">
                <a:solidFill>
                  <a:schemeClr val="bg1"/>
                </a:solidFill>
              </a:rPr>
              <a:t>Graphics by courtesy</a:t>
            </a:r>
            <a:r>
              <a:rPr lang="en-US" sz="1400" dirty="0" smtClean="0">
                <a:solidFill>
                  <a:schemeClr val="bg1"/>
                </a:solidFill>
              </a:rPr>
              <a:t> </a:t>
            </a:r>
            <a:r>
              <a:rPr lang="en-US" sz="1400" baseline="30000" dirty="0" smtClean="0">
                <a:solidFill>
                  <a:schemeClr val="bg1"/>
                </a:solidFill>
              </a:rPr>
              <a:t>of L. </a:t>
            </a:r>
            <a:r>
              <a:rPr lang="en-US" sz="1400" baseline="30000" dirty="0" err="1" smtClean="0">
                <a:solidFill>
                  <a:schemeClr val="bg1"/>
                </a:solidFill>
              </a:rPr>
              <a:t>Bottura</a:t>
            </a:r>
            <a:endParaRPr lang="en-US" sz="1400" baseline="30000" dirty="0">
              <a:solidFill>
                <a:schemeClr val="bg1"/>
              </a:solidFill>
            </a:endParaRPr>
          </a:p>
          <a:p>
            <a:pPr algn="r"/>
            <a:r>
              <a:rPr lang="en-US" sz="1400" baseline="30000" dirty="0" smtClean="0">
                <a:solidFill>
                  <a:schemeClr val="bg1"/>
                </a:solidFill>
              </a:rPr>
              <a:t>“Introduction </a:t>
            </a:r>
            <a:r>
              <a:rPr lang="en-US" sz="1400" baseline="30000" dirty="0">
                <a:solidFill>
                  <a:schemeClr val="bg1"/>
                </a:solidFill>
              </a:rPr>
              <a:t>to Accelerator Physics </a:t>
            </a:r>
            <a:r>
              <a:rPr lang="en-US" sz="1400" baseline="30000" dirty="0" smtClean="0">
                <a:solidFill>
                  <a:schemeClr val="bg1"/>
                </a:solidFill>
              </a:rPr>
              <a:t>- Superconducting Magnets”</a:t>
            </a:r>
          </a:p>
          <a:p>
            <a:pPr algn="r"/>
            <a:r>
              <a:rPr lang="en-US" sz="1400" baseline="30000" dirty="0" smtClean="0">
                <a:solidFill>
                  <a:schemeClr val="bg1"/>
                </a:solidFill>
              </a:rPr>
              <a:t>CERN Accelerator School 2012</a:t>
            </a:r>
            <a:endParaRPr lang="en-US" sz="1400" dirty="0">
              <a:solidFill>
                <a:schemeClr val="bg1"/>
              </a:solidFill>
            </a:endParaRP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4728" y="2740144"/>
            <a:ext cx="2823902" cy="3307523"/>
          </a:xfrm>
          <a:prstGeom prst="rect">
            <a:avLst/>
          </a:prstGeom>
        </p:spPr>
      </p:pic>
      <p:sp>
        <p:nvSpPr>
          <p:cNvPr id="15" name="TextBox 14"/>
          <p:cNvSpPr txBox="1"/>
          <p:nvPr/>
        </p:nvSpPr>
        <p:spPr>
          <a:xfrm>
            <a:off x="28434" y="5684875"/>
            <a:ext cx="1146851" cy="461665"/>
          </a:xfrm>
          <a:prstGeom prst="rect">
            <a:avLst/>
          </a:prstGeom>
          <a:solidFill>
            <a:schemeClr val="bg1"/>
          </a:solidFill>
        </p:spPr>
        <p:txBody>
          <a:bodyPr wrap="square" rtlCol="0">
            <a:spAutoFit/>
          </a:bodyPr>
          <a:lstStyle/>
          <a:p>
            <a:r>
              <a:rPr lang="en-US" sz="1200" dirty="0" err="1" smtClean="0">
                <a:solidFill>
                  <a:srgbClr val="FF0000"/>
                </a:solidFill>
              </a:rPr>
              <a:t>J</a:t>
            </a:r>
            <a:r>
              <a:rPr lang="en-US" sz="1200" baseline="-25000" dirty="0" err="1" smtClean="0">
                <a:solidFill>
                  <a:srgbClr val="FF0000"/>
                </a:solidFill>
              </a:rPr>
              <a:t>c</a:t>
            </a:r>
            <a:r>
              <a:rPr lang="en-US" sz="1200" dirty="0" smtClean="0">
                <a:solidFill>
                  <a:srgbClr val="FF0000"/>
                </a:solidFill>
              </a:rPr>
              <a:t> (5T, 4.2K) </a:t>
            </a:r>
          </a:p>
          <a:p>
            <a:r>
              <a:rPr lang="en-US" sz="1200" dirty="0" smtClean="0">
                <a:solidFill>
                  <a:srgbClr val="FF0000"/>
                </a:solidFill>
              </a:rPr>
              <a:t>~3000A/mm</a:t>
            </a:r>
            <a:r>
              <a:rPr lang="en-US" sz="1200" baseline="30000" dirty="0" smtClean="0">
                <a:solidFill>
                  <a:srgbClr val="FF0000"/>
                </a:solidFill>
              </a:rPr>
              <a:t>2</a:t>
            </a:r>
            <a:endParaRPr lang="en-US" sz="1200" baseline="30000" dirty="0">
              <a:solidFill>
                <a:srgbClr val="FF0000"/>
              </a:solidFill>
            </a:endParaRPr>
          </a:p>
        </p:txBody>
      </p:sp>
      <p:sp>
        <p:nvSpPr>
          <p:cNvPr id="19" name="Rectangle 18"/>
          <p:cNvSpPr/>
          <p:nvPr/>
        </p:nvSpPr>
        <p:spPr>
          <a:xfrm>
            <a:off x="134943" y="642571"/>
            <a:ext cx="8906575" cy="2154436"/>
          </a:xfrm>
          <a:prstGeom prst="rect">
            <a:avLst/>
          </a:prstGeom>
        </p:spPr>
        <p:txBody>
          <a:bodyPr wrap="square">
            <a:spAutoFit/>
          </a:bodyPr>
          <a:lstStyle/>
          <a:p>
            <a:pPr marL="285750" indent="-285750">
              <a:buFont typeface="Arial"/>
              <a:buChar char="•"/>
            </a:pPr>
            <a:r>
              <a:rPr lang="en-US" dirty="0"/>
              <a:t>Above saturation, </a:t>
            </a:r>
            <a:r>
              <a:rPr lang="en-US" dirty="0" smtClean="0"/>
              <a:t>super</a:t>
            </a:r>
            <a:r>
              <a:rPr lang="en-US" dirty="0"/>
              <a:t>-conductivity offers “cheap </a:t>
            </a:r>
            <a:r>
              <a:rPr lang="en-US" dirty="0" smtClean="0"/>
              <a:t>amp-turns”</a:t>
            </a:r>
          </a:p>
          <a:p>
            <a:pPr marL="285750" indent="-285750">
              <a:buFont typeface="Arial"/>
              <a:buChar char="•"/>
            </a:pPr>
            <a:r>
              <a:rPr lang="en-US" dirty="0"/>
              <a:t>Operational limits:  </a:t>
            </a:r>
          </a:p>
          <a:p>
            <a:pPr marL="742950" lvl="2" indent="-285750">
              <a:buFont typeface="Arial"/>
              <a:buChar char="•"/>
            </a:pPr>
            <a:r>
              <a:rPr lang="en-US" sz="1600" dirty="0"/>
              <a:t>Only few SC alloys usable for “good conductor” in large </a:t>
            </a:r>
            <a:r>
              <a:rPr lang="en-US" sz="1600" dirty="0" smtClean="0"/>
              <a:t>production </a:t>
            </a:r>
            <a:r>
              <a:rPr lang="en-US" sz="1600" dirty="0"/>
              <a:t>(</a:t>
            </a:r>
            <a:r>
              <a:rPr lang="en-US" sz="1600" dirty="0" err="1"/>
              <a:t>Nb</a:t>
            </a:r>
            <a:r>
              <a:rPr lang="en-US" sz="1600" dirty="0"/>
              <a:t>-Ti, Nb</a:t>
            </a:r>
            <a:r>
              <a:rPr lang="en-US" sz="1600" baseline="-25000" dirty="0"/>
              <a:t>3</a:t>
            </a:r>
            <a:r>
              <a:rPr lang="en-US" sz="1600" dirty="0"/>
              <a:t>Sn) ;</a:t>
            </a:r>
          </a:p>
          <a:p>
            <a:pPr marL="742950" lvl="2" indent="-285750">
              <a:buFont typeface="Arial"/>
              <a:buChar char="•"/>
            </a:pPr>
            <a:r>
              <a:rPr lang="en-US" sz="1600" dirty="0" smtClean="0"/>
              <a:t>Operate only below a “</a:t>
            </a:r>
            <a:r>
              <a:rPr lang="en-US" sz="1600" u="sng" dirty="0" smtClean="0"/>
              <a:t>Critical </a:t>
            </a:r>
            <a:r>
              <a:rPr lang="en-US" sz="1600" u="sng" dirty="0"/>
              <a:t>surface</a:t>
            </a:r>
            <a:r>
              <a:rPr lang="en-US" sz="1600" dirty="0"/>
              <a:t>”: </a:t>
            </a:r>
            <a:r>
              <a:rPr lang="en-US" sz="1600" dirty="0" err="1"/>
              <a:t>Bc,Ic,Tc</a:t>
            </a:r>
            <a:r>
              <a:rPr lang="en-US" sz="1600" dirty="0"/>
              <a:t> &lt;-&gt; </a:t>
            </a:r>
            <a:r>
              <a:rPr lang="en-US" sz="1600" dirty="0" smtClean="0"/>
              <a:t>requires margin (I/</a:t>
            </a:r>
            <a:r>
              <a:rPr lang="en-US" sz="1600" dirty="0" err="1" smtClean="0"/>
              <a:t>Ic</a:t>
            </a:r>
            <a:r>
              <a:rPr lang="en-US" sz="1600" dirty="0" smtClean="0"/>
              <a:t> ,T/</a:t>
            </a:r>
            <a:r>
              <a:rPr lang="en-US" sz="1600" dirty="0" err="1" smtClean="0"/>
              <a:t>Tc</a:t>
            </a:r>
            <a:r>
              <a:rPr lang="en-US" sz="1600" dirty="0" smtClean="0"/>
              <a:t>, B/</a:t>
            </a:r>
            <a:r>
              <a:rPr lang="en-US" sz="1600" dirty="0" err="1" smtClean="0"/>
              <a:t>Bc</a:t>
            </a:r>
            <a:r>
              <a:rPr lang="en-US" sz="1600" dirty="0"/>
              <a:t>)</a:t>
            </a:r>
          </a:p>
          <a:p>
            <a:pPr marL="742950" lvl="2" indent="-285750">
              <a:buFont typeface="Arial"/>
              <a:buChar char="•"/>
            </a:pPr>
            <a:r>
              <a:rPr lang="en-US" sz="1600" dirty="0" smtClean="0"/>
              <a:t>Need to be cladded with a normal conductor </a:t>
            </a:r>
            <a:r>
              <a:rPr lang="en-US" sz="1600" dirty="0"/>
              <a:t>(</a:t>
            </a:r>
            <a:r>
              <a:rPr lang="en-US" sz="1600" dirty="0" err="1" smtClean="0"/>
              <a:t>Cu:SC</a:t>
            </a:r>
            <a:r>
              <a:rPr lang="en-US" sz="1600" dirty="0" smtClean="0"/>
              <a:t> </a:t>
            </a:r>
            <a:r>
              <a:rPr lang="en-US" sz="1600" dirty="0"/>
              <a:t>ratio)</a:t>
            </a:r>
            <a:r>
              <a:rPr lang="en-US" sz="1600" dirty="0" smtClean="0"/>
              <a:t> to stabilize the SC from disturbances and during a quench carry current and absorb heat </a:t>
            </a:r>
          </a:p>
          <a:p>
            <a:pPr marL="742950" lvl="2" indent="-285750">
              <a:buFont typeface="Arial"/>
              <a:buChar char="•"/>
            </a:pPr>
            <a:r>
              <a:rPr lang="en-US" sz="1600" dirty="0" smtClean="0"/>
              <a:t>Often requires quench detection and fast extraction of </a:t>
            </a:r>
            <a:r>
              <a:rPr lang="en-US" sz="1600" u="sng" dirty="0" smtClean="0"/>
              <a:t>stored magnetic energy</a:t>
            </a:r>
            <a:endParaRPr lang="en-US" sz="1600" u="sng" dirty="0"/>
          </a:p>
          <a:p>
            <a:pPr marL="285750" indent="-285750">
              <a:buFont typeface="Arial"/>
              <a:buChar char="•"/>
            </a:pPr>
            <a:endParaRPr lang="en-US" dirty="0" smtClean="0"/>
          </a:p>
        </p:txBody>
      </p:sp>
      <p:sp>
        <p:nvSpPr>
          <p:cNvPr id="23" name="TextBox 22"/>
          <p:cNvSpPr txBox="1"/>
          <p:nvPr/>
        </p:nvSpPr>
        <p:spPr>
          <a:xfrm>
            <a:off x="0" y="2546675"/>
            <a:ext cx="1611278" cy="461665"/>
          </a:xfrm>
          <a:prstGeom prst="rect">
            <a:avLst/>
          </a:prstGeom>
          <a:noFill/>
        </p:spPr>
        <p:txBody>
          <a:bodyPr wrap="square" rtlCol="0">
            <a:spAutoFit/>
          </a:bodyPr>
          <a:lstStyle/>
          <a:p>
            <a:r>
              <a:rPr lang="en-US" sz="1200" u="sng" dirty="0" smtClean="0"/>
              <a:t>Critical Surface of a</a:t>
            </a:r>
          </a:p>
          <a:p>
            <a:r>
              <a:rPr lang="en-US" sz="1200" u="sng" dirty="0" smtClean="0"/>
              <a:t>LHC </a:t>
            </a:r>
            <a:r>
              <a:rPr lang="en-US" sz="1200" u="sng" dirty="0" err="1" smtClean="0"/>
              <a:t>Nb</a:t>
            </a:r>
            <a:r>
              <a:rPr lang="en-US" sz="1200" u="sng" dirty="0" smtClean="0"/>
              <a:t>-Ti wire</a:t>
            </a:r>
            <a:endParaRPr lang="en-US" sz="1200" u="sng" baseline="30000" dirty="0"/>
          </a:p>
        </p:txBody>
      </p:sp>
      <p:grpSp>
        <p:nvGrpSpPr>
          <p:cNvPr id="4" name="Group 3"/>
          <p:cNvGrpSpPr/>
          <p:nvPr/>
        </p:nvGrpSpPr>
        <p:grpSpPr>
          <a:xfrm>
            <a:off x="5076327" y="3288621"/>
            <a:ext cx="4070036" cy="2409673"/>
            <a:chOff x="5076327" y="3288621"/>
            <a:chExt cx="4070036" cy="2409673"/>
          </a:xfrm>
        </p:grpSpPr>
        <p:pic>
          <p:nvPicPr>
            <p:cNvPr id="11" name="Picture 10"/>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076327" y="3288621"/>
              <a:ext cx="4070036" cy="2409673"/>
            </a:xfrm>
            <a:prstGeom prst="rect">
              <a:avLst/>
            </a:prstGeom>
          </p:spPr>
        </p:pic>
        <p:sp>
          <p:nvSpPr>
            <p:cNvPr id="12" name="Oval 11"/>
            <p:cNvSpPr/>
            <p:nvPr/>
          </p:nvSpPr>
          <p:spPr>
            <a:xfrm>
              <a:off x="7509872" y="5283071"/>
              <a:ext cx="258946" cy="133742"/>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7007534" y="5345200"/>
              <a:ext cx="258946" cy="118466"/>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SC Magnets: “Cheap Ampere-Turns”</a:t>
            </a:r>
            <a:endParaRPr lang="en-US" sz="3600" dirty="0"/>
          </a:p>
        </p:txBody>
      </p:sp>
      <p:pic>
        <p:nvPicPr>
          <p:cNvPr id="3" name="Picture 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31400" y="2022364"/>
            <a:ext cx="1010118" cy="527018"/>
          </a:xfrm>
          <a:prstGeom prst="rect">
            <a:avLst/>
          </a:prstGeom>
          <a:ln>
            <a:solidFill>
              <a:srgbClr val="4F81BD"/>
            </a:solidFill>
          </a:ln>
        </p:spPr>
      </p:pic>
    </p:spTree>
    <p:extLst>
      <p:ext uri="{BB962C8B-B14F-4D97-AF65-F5344CB8AC3E}">
        <p14:creationId xmlns:p14="http://schemas.microsoft.com/office/powerpoint/2010/main" val="17157808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87726" y="2420764"/>
            <a:ext cx="4906033" cy="1397731"/>
          </a:xfrm>
          <a:prstGeom prst="rect">
            <a:avLst/>
          </a:prstGeom>
        </p:spPr>
      </p:pic>
      <p:sp>
        <p:nvSpPr>
          <p:cNvPr id="13" name="Multiply 12"/>
          <p:cNvSpPr/>
          <p:nvPr/>
        </p:nvSpPr>
        <p:spPr>
          <a:xfrm>
            <a:off x="754043" y="2946584"/>
            <a:ext cx="327413" cy="297634"/>
          </a:xfrm>
          <a:prstGeom prst="mathMultiply">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2580890" y="3055716"/>
            <a:ext cx="106595" cy="119054"/>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urved Down Arrow 14"/>
          <p:cNvSpPr/>
          <p:nvPr/>
        </p:nvSpPr>
        <p:spPr>
          <a:xfrm>
            <a:off x="558224" y="2664075"/>
            <a:ext cx="719047" cy="277306"/>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Curved Down Arrow 15"/>
          <p:cNvSpPr/>
          <p:nvPr/>
        </p:nvSpPr>
        <p:spPr>
          <a:xfrm flipH="1">
            <a:off x="2270619" y="2698556"/>
            <a:ext cx="686743" cy="277306"/>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Down Arrow 16"/>
          <p:cNvSpPr/>
          <p:nvPr/>
        </p:nvSpPr>
        <p:spPr>
          <a:xfrm>
            <a:off x="4305977" y="2827530"/>
            <a:ext cx="178589" cy="5159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234468" y="3664915"/>
            <a:ext cx="4906033" cy="738664"/>
          </a:xfrm>
          <a:prstGeom prst="rect">
            <a:avLst/>
          </a:prstGeom>
          <a:noFill/>
        </p:spPr>
        <p:txBody>
          <a:bodyPr wrap="square" rtlCol="0">
            <a:spAutoFit/>
          </a:bodyPr>
          <a:lstStyle/>
          <a:p>
            <a:r>
              <a:rPr lang="en-US" sz="1400" dirty="0" smtClean="0"/>
              <a:t>Pure </a:t>
            </a:r>
            <a:r>
              <a:rPr lang="en-US" sz="1400" dirty="0" err="1" smtClean="0"/>
              <a:t>multipole</a:t>
            </a:r>
            <a:r>
              <a:rPr lang="en-US" sz="1400" dirty="0" smtClean="0"/>
              <a:t> field (2n poles) can be produced intersecting 2n cylinders carrying a uniform current density, or if the current distribution is given by I(</a:t>
            </a:r>
            <a:r>
              <a:rPr lang="en-US" sz="1400" dirty="0" err="1" smtClean="0"/>
              <a:t>θ</a:t>
            </a:r>
            <a:r>
              <a:rPr lang="en-US" sz="1400" dirty="0" smtClean="0"/>
              <a:t>) = I</a:t>
            </a:r>
            <a:r>
              <a:rPr lang="en-US" sz="1400" baseline="-25000" dirty="0" smtClean="0"/>
              <a:t>0</a:t>
            </a:r>
            <a:r>
              <a:rPr lang="en-US" sz="1400" dirty="0" smtClean="0"/>
              <a:t>.cosθ (ref.1, 2)</a:t>
            </a:r>
            <a:endParaRPr lang="en-US" sz="1400" dirty="0"/>
          </a:p>
        </p:txBody>
      </p:sp>
      <p:sp>
        <p:nvSpPr>
          <p:cNvPr id="19" name="TextBox 18"/>
          <p:cNvSpPr txBox="1"/>
          <p:nvPr/>
        </p:nvSpPr>
        <p:spPr>
          <a:xfrm>
            <a:off x="5854098" y="5665427"/>
            <a:ext cx="3161690" cy="461665"/>
          </a:xfrm>
          <a:prstGeom prst="rect">
            <a:avLst/>
          </a:prstGeom>
          <a:noFill/>
        </p:spPr>
        <p:txBody>
          <a:bodyPr wrap="square" rtlCol="0">
            <a:spAutoFit/>
          </a:bodyPr>
          <a:lstStyle/>
          <a:p>
            <a:r>
              <a:rPr lang="en-US" sz="1200" dirty="0" smtClean="0">
                <a:solidFill>
                  <a:schemeClr val="tx2"/>
                </a:solidFill>
              </a:rPr>
              <a:t>Magnetic </a:t>
            </a:r>
            <a:r>
              <a:rPr lang="en-US" sz="1200" dirty="0">
                <a:solidFill>
                  <a:schemeClr val="tx2"/>
                </a:solidFill>
              </a:rPr>
              <a:t>field induced by the LHC dipole's superconducting coils. CERN, </a:t>
            </a:r>
            <a:r>
              <a:rPr lang="en-US" sz="1200" dirty="0" smtClean="0">
                <a:solidFill>
                  <a:schemeClr val="tx2"/>
                </a:solidFill>
              </a:rPr>
              <a:t>1996 design</a:t>
            </a:r>
            <a:endParaRPr lang="en-US" sz="1200" dirty="0">
              <a:solidFill>
                <a:schemeClr val="tx2"/>
              </a:solidFill>
            </a:endParaRPr>
          </a:p>
        </p:txBody>
      </p:sp>
      <p:sp>
        <p:nvSpPr>
          <p:cNvPr id="3" name="Content Placeholder 2"/>
          <p:cNvSpPr>
            <a:spLocks noGrp="1"/>
          </p:cNvSpPr>
          <p:nvPr>
            <p:ph idx="1"/>
          </p:nvPr>
        </p:nvSpPr>
        <p:spPr>
          <a:xfrm>
            <a:off x="0" y="1051644"/>
            <a:ext cx="5854098" cy="1646912"/>
          </a:xfrm>
        </p:spPr>
        <p:txBody>
          <a:bodyPr>
            <a:normAutofit/>
          </a:bodyPr>
          <a:lstStyle/>
          <a:p>
            <a:r>
              <a:rPr lang="en-US" sz="1800" dirty="0" smtClean="0"/>
              <a:t>With SC magnets the field quality is no longer driven by the geometry of the magnetic yoke but mostly by the current lines, in other terms by the position of the coil windings. </a:t>
            </a:r>
          </a:p>
          <a:p>
            <a:r>
              <a:rPr lang="en-US" sz="1800" b="1" u="sng" dirty="0" err="1" smtClean="0"/>
              <a:t>cosTheta</a:t>
            </a:r>
            <a:r>
              <a:rPr lang="en-US" sz="1800" b="1" u="sng" dirty="0" smtClean="0"/>
              <a:t> Coils</a:t>
            </a:r>
            <a:r>
              <a:rPr lang="en-US" sz="1800" dirty="0" smtClean="0"/>
              <a:t> (sector coils)</a:t>
            </a:r>
          </a:p>
          <a:p>
            <a:endParaRPr lang="en-US" sz="1800" dirty="0" smtClean="0"/>
          </a:p>
          <a:p>
            <a:endParaRPr lang="en-US" sz="1800" dirty="0" smtClean="0"/>
          </a:p>
        </p:txBody>
      </p:sp>
      <p:cxnSp>
        <p:nvCxnSpPr>
          <p:cNvPr id="5" name="Straight Connector 4"/>
          <p:cNvCxnSpPr/>
          <p:nvPr/>
        </p:nvCxnSpPr>
        <p:spPr>
          <a:xfrm>
            <a:off x="4407318" y="3174770"/>
            <a:ext cx="727022"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4407318" y="2564904"/>
            <a:ext cx="452714" cy="609868"/>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369407" y="2705122"/>
            <a:ext cx="290429" cy="307777"/>
          </a:xfrm>
          <a:prstGeom prst="rect">
            <a:avLst/>
          </a:prstGeom>
          <a:noFill/>
        </p:spPr>
        <p:txBody>
          <a:bodyPr wrap="square" rtlCol="0">
            <a:spAutoFit/>
          </a:bodyPr>
          <a:lstStyle/>
          <a:p>
            <a:r>
              <a:rPr lang="en-US" sz="1400" dirty="0" err="1" smtClean="0">
                <a:solidFill>
                  <a:schemeClr val="accent6"/>
                </a:solidFill>
              </a:rPr>
              <a:t>θ</a:t>
            </a:r>
            <a:endParaRPr lang="en-US" sz="1400" dirty="0">
              <a:solidFill>
                <a:schemeClr val="accent6"/>
              </a:solidFill>
            </a:endParaRPr>
          </a:p>
        </p:txBody>
      </p:sp>
      <p:sp>
        <p:nvSpPr>
          <p:cNvPr id="10" name="Arc 9"/>
          <p:cNvSpPr/>
          <p:nvPr/>
        </p:nvSpPr>
        <p:spPr>
          <a:xfrm rot="1800000">
            <a:off x="4304469" y="2922789"/>
            <a:ext cx="381046" cy="301952"/>
          </a:xfrm>
          <a:prstGeom prst="arc">
            <a:avLst/>
          </a:prstGeom>
          <a:ln>
            <a:solidFill>
              <a:schemeClr val="accent6"/>
            </a:solidFill>
            <a:headEnd type="arrow"/>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4735478" y="2289653"/>
            <a:ext cx="458281" cy="307777"/>
          </a:xfrm>
          <a:prstGeom prst="rect">
            <a:avLst/>
          </a:prstGeom>
          <a:noFill/>
        </p:spPr>
        <p:txBody>
          <a:bodyPr wrap="square" rtlCol="0">
            <a:spAutoFit/>
          </a:bodyPr>
          <a:lstStyle/>
          <a:p>
            <a:r>
              <a:rPr lang="en-US" sz="1400" dirty="0" smtClean="0">
                <a:solidFill>
                  <a:schemeClr val="accent6"/>
                </a:solidFill>
              </a:rPr>
              <a:t>I(</a:t>
            </a:r>
            <a:r>
              <a:rPr lang="en-US" sz="1400" dirty="0" err="1" smtClean="0">
                <a:solidFill>
                  <a:schemeClr val="accent6"/>
                </a:solidFill>
              </a:rPr>
              <a:t>θ</a:t>
            </a:r>
            <a:r>
              <a:rPr lang="en-US" sz="1400" dirty="0" smtClean="0">
                <a:solidFill>
                  <a:schemeClr val="accent6"/>
                </a:solidFill>
              </a:rPr>
              <a:t>)</a:t>
            </a:r>
            <a:endParaRPr lang="en-US" sz="1400" baseline="-25000" dirty="0">
              <a:solidFill>
                <a:schemeClr val="accent6"/>
              </a:solidFill>
            </a:endParaRPr>
          </a:p>
        </p:txBody>
      </p:sp>
      <p:sp>
        <p:nvSpPr>
          <p:cNvPr id="4" name="TextBox 3"/>
          <p:cNvSpPr txBox="1"/>
          <p:nvPr/>
        </p:nvSpPr>
        <p:spPr>
          <a:xfrm>
            <a:off x="178553" y="4691256"/>
            <a:ext cx="5129186" cy="923330"/>
          </a:xfrm>
          <a:prstGeom prst="rect">
            <a:avLst/>
          </a:prstGeom>
          <a:noFill/>
        </p:spPr>
        <p:txBody>
          <a:bodyPr wrap="square" rtlCol="0">
            <a:spAutoFit/>
          </a:bodyPr>
          <a:lstStyle/>
          <a:p>
            <a:r>
              <a:rPr lang="en-US" dirty="0" smtClean="0"/>
              <a:t>The </a:t>
            </a:r>
            <a:r>
              <a:rPr lang="en-US" dirty="0"/>
              <a:t>I</a:t>
            </a:r>
            <a:r>
              <a:rPr lang="en-US" baseline="-25000" dirty="0"/>
              <a:t>0</a:t>
            </a:r>
            <a:r>
              <a:rPr lang="en-US" dirty="0"/>
              <a:t>.cosθ </a:t>
            </a:r>
            <a:r>
              <a:rPr lang="en-US" dirty="0" smtClean="0"/>
              <a:t>current distribution can be well approximated by coils with current shells or sector blocks geometry. </a:t>
            </a:r>
            <a:endParaRPr lang="en-US" dirty="0"/>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54098" y="3444273"/>
            <a:ext cx="3161690" cy="2221399"/>
          </a:xfrm>
          <a:prstGeom prst="rect">
            <a:avLst/>
          </a:prstGeom>
        </p:spPr>
      </p:pic>
      <p:sp>
        <p:nvSpPr>
          <p:cNvPr id="21" name="TextBox 20"/>
          <p:cNvSpPr txBox="1"/>
          <p:nvPr/>
        </p:nvSpPr>
        <p:spPr>
          <a:xfrm>
            <a:off x="5953512" y="2933676"/>
            <a:ext cx="3062276" cy="461665"/>
          </a:xfrm>
          <a:prstGeom prst="rect">
            <a:avLst/>
          </a:prstGeom>
          <a:noFill/>
        </p:spPr>
        <p:txBody>
          <a:bodyPr wrap="square" rtlCol="0">
            <a:spAutoFit/>
          </a:bodyPr>
          <a:lstStyle/>
          <a:p>
            <a:r>
              <a:rPr lang="en-US" sz="1200" dirty="0" err="1" smtClean="0">
                <a:solidFill>
                  <a:schemeClr val="tx2"/>
                </a:solidFill>
              </a:rPr>
              <a:t>Tevatron</a:t>
            </a:r>
            <a:r>
              <a:rPr lang="en-US" sz="1200" dirty="0" smtClean="0">
                <a:solidFill>
                  <a:schemeClr val="tx2"/>
                </a:solidFill>
              </a:rPr>
              <a:t> Dipole (1979 Design)</a:t>
            </a:r>
          </a:p>
          <a:p>
            <a:r>
              <a:rPr lang="en-US" sz="1200" dirty="0" smtClean="0">
                <a:solidFill>
                  <a:schemeClr val="tx2"/>
                </a:solidFill>
              </a:rPr>
              <a:t>Source: </a:t>
            </a:r>
            <a:r>
              <a:rPr lang="en-US" sz="1200" dirty="0" err="1" smtClean="0">
                <a:solidFill>
                  <a:schemeClr val="tx2"/>
                </a:solidFill>
              </a:rPr>
              <a:t>Fermilab</a:t>
            </a:r>
            <a:r>
              <a:rPr lang="en-US" sz="1200" dirty="0" smtClean="0">
                <a:solidFill>
                  <a:schemeClr val="tx2"/>
                </a:solidFill>
              </a:rPr>
              <a:t> National Laboratory</a:t>
            </a:r>
            <a:endParaRPr lang="en-US" sz="1200" dirty="0">
              <a:solidFill>
                <a:schemeClr val="tx2"/>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953512" y="719363"/>
            <a:ext cx="2819293" cy="2231015"/>
          </a:xfrm>
          <a:prstGeom prst="rect">
            <a:avLst/>
          </a:prstGeom>
        </p:spPr>
      </p:pic>
      <p:sp>
        <p:nvSpPr>
          <p:cNvPr id="22"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SC Magnets: Cos Theta Coils</a:t>
            </a:r>
            <a:endParaRPr lang="en-US" sz="3600" dirty="0"/>
          </a:p>
        </p:txBody>
      </p:sp>
    </p:spTree>
    <p:extLst>
      <p:ext uri="{BB962C8B-B14F-4D97-AF65-F5344CB8AC3E}">
        <p14:creationId xmlns:p14="http://schemas.microsoft.com/office/powerpoint/2010/main" val="34380441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384"/>
            <a:ext cx="8376392" cy="534168"/>
          </a:xfrm>
        </p:spPr>
        <p:txBody>
          <a:bodyPr>
            <a:normAutofit/>
          </a:bodyPr>
          <a:lstStyle/>
          <a:p>
            <a:r>
              <a:rPr lang="en-US" sz="2800" dirty="0" smtClean="0"/>
              <a:t>Superconducting Magnets: a few additional features</a:t>
            </a:r>
            <a:endParaRPr lang="en-US" sz="2800" dirty="0"/>
          </a:p>
        </p:txBody>
      </p:sp>
      <p:sp>
        <p:nvSpPr>
          <p:cNvPr id="9" name="Rectangle 8"/>
          <p:cNvSpPr/>
          <p:nvPr/>
        </p:nvSpPr>
        <p:spPr>
          <a:xfrm>
            <a:off x="0" y="624467"/>
            <a:ext cx="3466847" cy="5632312"/>
          </a:xfrm>
          <a:prstGeom prst="rect">
            <a:avLst/>
          </a:prstGeom>
        </p:spPr>
        <p:txBody>
          <a:bodyPr wrap="square">
            <a:spAutoFit/>
          </a:bodyPr>
          <a:lstStyle/>
          <a:p>
            <a:pPr marL="285750" indent="-285750">
              <a:buFont typeface="Wingdings" charset="2"/>
              <a:buChar char="Ø"/>
            </a:pPr>
            <a:r>
              <a:rPr lang="en-US" dirty="0" smtClean="0"/>
              <a:t>Cheap Amp/turns but…</a:t>
            </a:r>
          </a:p>
          <a:p>
            <a:pPr marL="285750" indent="-285750">
              <a:buFont typeface="Wingdings" charset="2"/>
              <a:buChar char="Ø"/>
            </a:pPr>
            <a:r>
              <a:rPr lang="en-US" dirty="0" smtClean="0"/>
              <a:t>Requires complex cryogenic systems (compressors, </a:t>
            </a:r>
            <a:r>
              <a:rPr lang="en-US" dirty="0" err="1" smtClean="0"/>
              <a:t>LHe</a:t>
            </a:r>
            <a:r>
              <a:rPr lang="en-US" dirty="0" smtClean="0"/>
              <a:t> + </a:t>
            </a:r>
            <a:r>
              <a:rPr lang="en-US" dirty="0" err="1" smtClean="0"/>
              <a:t>GHe</a:t>
            </a:r>
            <a:r>
              <a:rPr lang="en-US" dirty="0" smtClean="0"/>
              <a:t> distribution lines, heat exchangers, He bath, beam screen)</a:t>
            </a:r>
          </a:p>
          <a:p>
            <a:pPr marL="285750" indent="-285750">
              <a:buFont typeface="Wingdings" charset="2"/>
              <a:buChar char="Ø"/>
            </a:pPr>
            <a:r>
              <a:rPr lang="en-US" dirty="0" smtClean="0"/>
              <a:t>Good insulation system (1W heat loss in </a:t>
            </a:r>
            <a:r>
              <a:rPr lang="en-US" dirty="0" err="1" smtClean="0"/>
              <a:t>LHe</a:t>
            </a:r>
            <a:r>
              <a:rPr lang="en-US" dirty="0" smtClean="0"/>
              <a:t> =~245W electric power) </a:t>
            </a:r>
          </a:p>
          <a:p>
            <a:pPr marL="285750" indent="-285750">
              <a:buFont typeface="Wingdings" charset="2"/>
              <a:buChar char="Ø"/>
            </a:pPr>
            <a:r>
              <a:rPr lang="en-US" dirty="0" smtClean="0"/>
              <a:t>Complex warm-cold transitions for both power supply and vacuum</a:t>
            </a:r>
          </a:p>
          <a:p>
            <a:pPr marL="285750" indent="-285750">
              <a:buFont typeface="Wingdings" charset="2"/>
              <a:buChar char="Ø"/>
            </a:pPr>
            <a:r>
              <a:rPr lang="en-US" dirty="0" smtClean="0"/>
              <a:t>Superconducting bus-bar system; </a:t>
            </a:r>
          </a:p>
          <a:p>
            <a:pPr marL="285750" indent="-285750">
              <a:buFont typeface="Wingdings" charset="2"/>
              <a:buChar char="Ø"/>
            </a:pPr>
            <a:r>
              <a:rPr lang="en-US" dirty="0" smtClean="0"/>
              <a:t>Alignment issue</a:t>
            </a:r>
          </a:p>
          <a:p>
            <a:pPr marL="285750" indent="-285750">
              <a:buFont typeface="Wingdings" charset="2"/>
              <a:buChar char="Ø"/>
            </a:pPr>
            <a:r>
              <a:rPr lang="en-US" dirty="0" smtClean="0"/>
              <a:t>Components assembled at room temperature, operating at 4.5 K or 1.9 K subjected to important EM forces ;</a:t>
            </a:r>
          </a:p>
          <a:p>
            <a:pPr marL="285750" indent="-285750">
              <a:buFont typeface="Wingdings" charset="2"/>
              <a:buChar char="Ø"/>
            </a:pP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466847" y="757146"/>
            <a:ext cx="5651087" cy="4900789"/>
          </a:xfrm>
          <a:prstGeom prst="rect">
            <a:avLst/>
          </a:prstGeom>
        </p:spPr>
      </p:pic>
      <p:sp>
        <p:nvSpPr>
          <p:cNvPr id="8" name="TextBox 7"/>
          <p:cNvSpPr txBox="1"/>
          <p:nvPr/>
        </p:nvSpPr>
        <p:spPr>
          <a:xfrm>
            <a:off x="4851669" y="6150513"/>
            <a:ext cx="4292331" cy="276999"/>
          </a:xfrm>
          <a:prstGeom prst="rect">
            <a:avLst/>
          </a:prstGeom>
          <a:noFill/>
        </p:spPr>
        <p:txBody>
          <a:bodyPr wrap="square" rtlCol="0">
            <a:spAutoFit/>
          </a:bodyPr>
          <a:lstStyle/>
          <a:p>
            <a:r>
              <a:rPr lang="en-US" sz="1200" dirty="0" smtClean="0">
                <a:solidFill>
                  <a:schemeClr val="bg1"/>
                </a:solidFill>
              </a:rPr>
              <a:t>Illustration: LHC Dipole (1996 Design) , CERN</a:t>
            </a:r>
            <a:endParaRPr lang="en-US" sz="1200" dirty="0">
              <a:solidFill>
                <a:schemeClr val="bg1"/>
              </a:solidFill>
            </a:endParaRPr>
          </a:p>
        </p:txBody>
      </p:sp>
    </p:spTree>
    <p:extLst>
      <p:ext uri="{BB962C8B-B14F-4D97-AF65-F5344CB8AC3E}">
        <p14:creationId xmlns:p14="http://schemas.microsoft.com/office/powerpoint/2010/main" val="27820481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613457" y="1753297"/>
            <a:ext cx="4141931" cy="3460457"/>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57200" y="1753297"/>
            <a:ext cx="4141931" cy="3460457"/>
          </a:xfrm>
          <a:prstGeom prst="rect">
            <a:avLst/>
          </a:prstGeom>
        </p:spPr>
      </p:pic>
      <p:sp>
        <p:nvSpPr>
          <p:cNvPr id="8" name="Title 1"/>
          <p:cNvSpPr txBox="1">
            <a:spLocks/>
          </p:cNvSpPr>
          <p:nvPr/>
        </p:nvSpPr>
        <p:spPr>
          <a:xfrm>
            <a:off x="341212" y="119769"/>
            <a:ext cx="8501858" cy="534168"/>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600" dirty="0" smtClean="0"/>
              <a:t>The LHC MB Dipole Magnet</a:t>
            </a:r>
            <a:endParaRPr lang="en-US" sz="3600" dirty="0"/>
          </a:p>
        </p:txBody>
      </p:sp>
    </p:spTree>
    <p:extLst>
      <p:ext uri="{BB962C8B-B14F-4D97-AF65-F5344CB8AC3E}">
        <p14:creationId xmlns:p14="http://schemas.microsoft.com/office/powerpoint/2010/main" val="392747411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CERN.potx</Template>
  <TotalTime>11833</TotalTime>
  <Words>3998</Words>
  <Application>Microsoft Macintosh PowerPoint</Application>
  <PresentationFormat>On-screen Show (4:3)</PresentationFormat>
  <Paragraphs>343</Paragraphs>
  <Slides>31</Slides>
  <Notes>14</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CERN</vt:lpstr>
      <vt:lpstr>Document</vt:lpstr>
      <vt:lpstr>The designer's perspective:  on-going studies on superconducting magnets</vt:lpstr>
      <vt:lpstr>PowerPoint Presentation</vt:lpstr>
      <vt:lpstr>Synchrotrons &amp; Colliders</vt:lpstr>
      <vt:lpstr>PowerPoint Presentation</vt:lpstr>
      <vt:lpstr>PowerPoint Presentation</vt:lpstr>
      <vt:lpstr>PowerPoint Presentation</vt:lpstr>
      <vt:lpstr>PowerPoint Presentation</vt:lpstr>
      <vt:lpstr>Superconducting Magnets: a few additional 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Collaring: Azimuthal Pre-stress by loading at pole</vt:lpstr>
      <vt:lpstr>Collaring: advantages</vt:lpstr>
      <vt:lpstr>Yoking – Shell welding</vt:lpstr>
      <vt:lpstr>The magnet is not yet finished…</vt:lpstr>
      <vt:lpstr>Collaring Variant: “key-hole”</vt:lpstr>
      <vt:lpstr>Collaring Variant: collars for quadrupole coils</vt:lpstr>
      <vt:lpstr>Variant: eccentric laminations</vt:lpstr>
      <vt:lpstr>Shrink Fitting Eccentric Laminations</vt:lpstr>
      <vt:lpstr>PowerPoint Presentation</vt:lpstr>
      <vt:lpstr>Epilogue</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Smekens</dc:creator>
  <cp:lastModifiedBy>David Smekens</cp:lastModifiedBy>
  <cp:revision>388</cp:revision>
  <cp:lastPrinted>2015-03-24T11:41:08Z</cp:lastPrinted>
  <dcterms:created xsi:type="dcterms:W3CDTF">2012-10-28T16:25:57Z</dcterms:created>
  <dcterms:modified xsi:type="dcterms:W3CDTF">2015-03-24T20:57:05Z</dcterms:modified>
</cp:coreProperties>
</file>