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64" r:id="rId4"/>
    <p:sldId id="257" r:id="rId5"/>
    <p:sldId id="262" r:id="rId6"/>
    <p:sldId id="267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7" autoAdjust="0"/>
    <p:restoredTop sz="94606" autoAdjust="0"/>
  </p:normalViewPr>
  <p:slideViewPr>
    <p:cSldViewPr>
      <p:cViewPr varScale="1">
        <p:scale>
          <a:sx n="91" d="100"/>
          <a:sy n="91" d="100"/>
        </p:scale>
        <p:origin x="-23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26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4"/>
          <p:cNvPicPr>
            <a:picLocks noChangeAspect="1" noChangeArrowheads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3633788"/>
            <a:ext cx="9144000" cy="279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II_rahmen_neu_titel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-3175"/>
            <a:ext cx="9144000" cy="6870700"/>
          </a:xfrm>
          <a:prstGeom prst="rect">
            <a:avLst/>
          </a:prstGeom>
          <a:noFill/>
        </p:spPr>
      </p:pic>
      <p:sp>
        <p:nvSpPr>
          <p:cNvPr id="6" name="Text Box 14"/>
          <p:cNvSpPr txBox="1">
            <a:spLocks noChangeArrowheads="1"/>
          </p:cNvSpPr>
          <p:nvPr/>
        </p:nvSpPr>
        <p:spPr bwMode="auto">
          <a:xfrm>
            <a:off x="396875" y="6475413"/>
            <a:ext cx="36703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r>
              <a:rPr lang="de-DE" sz="800" dirty="0"/>
              <a:t>KIT – Universität des Landes Baden-Württemberg und</a:t>
            </a:r>
          </a:p>
          <a:p>
            <a:r>
              <a:rPr lang="de-DE" sz="800" dirty="0"/>
              <a:t>nationales </a:t>
            </a:r>
            <a:r>
              <a:rPr lang="de-DE" sz="800" dirty="0" smtClean="0"/>
              <a:t>Forschungszentrum </a:t>
            </a:r>
            <a:r>
              <a:rPr lang="de-DE" sz="800" dirty="0"/>
              <a:t>in der Helmholtz-Gemeinschaft</a:t>
            </a:r>
          </a:p>
        </p:txBody>
      </p:sp>
      <p:sp>
        <p:nvSpPr>
          <p:cNvPr id="7" name="Text Box 21"/>
          <p:cNvSpPr txBox="1">
            <a:spLocks noChangeArrowheads="1"/>
          </p:cNvSpPr>
          <p:nvPr/>
        </p:nvSpPr>
        <p:spPr bwMode="auto">
          <a:xfrm>
            <a:off x="385763" y="3367088"/>
            <a:ext cx="45370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>
              <a:defRPr/>
            </a:pPr>
            <a:r>
              <a:rPr lang="de-DE" sz="1000" dirty="0" smtClean="0">
                <a:solidFill>
                  <a:schemeClr val="bg1"/>
                </a:solidFill>
              </a:rPr>
              <a:t>STEINBUCH CENTRE</a:t>
            </a:r>
            <a:r>
              <a:rPr lang="de-DE" sz="1000" baseline="0" dirty="0" smtClean="0">
                <a:solidFill>
                  <a:schemeClr val="bg1"/>
                </a:solidFill>
              </a:rPr>
              <a:t> FOR COMPUTING - SCC</a:t>
            </a:r>
            <a:endParaRPr lang="de-DE" sz="1000" dirty="0">
              <a:solidFill>
                <a:schemeClr val="bg1"/>
              </a:solidFill>
            </a:endParaRPr>
          </a:p>
        </p:txBody>
      </p:sp>
      <p:sp>
        <p:nvSpPr>
          <p:cNvPr id="8" name="Text Box 14"/>
          <p:cNvSpPr txBox="1">
            <a:spLocks noChangeArrowheads="1"/>
          </p:cNvSpPr>
          <p:nvPr/>
        </p:nvSpPr>
        <p:spPr bwMode="auto">
          <a:xfrm>
            <a:off x="7318375" y="6497638"/>
            <a:ext cx="172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r"/>
            <a:r>
              <a:rPr lang="de-DE" sz="1600" b="1">
                <a:solidFill>
                  <a:schemeClr val="bg1"/>
                </a:solidFill>
              </a:rPr>
              <a:t>www.kit.edu</a:t>
            </a:r>
          </a:p>
        </p:txBody>
      </p:sp>
      <p:pic>
        <p:nvPicPr>
          <p:cNvPr id="9" name="Picture 11" descr="KIT-Logo-rgb_de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5288" y="333375"/>
            <a:ext cx="1619250" cy="747713"/>
          </a:xfrm>
          <a:prstGeom prst="rect">
            <a:avLst/>
          </a:prstGeom>
          <a:noFill/>
        </p:spPr>
      </p:pic>
      <p:sp>
        <p:nvSpPr>
          <p:cNvPr id="409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95288" y="1268413"/>
            <a:ext cx="8389937" cy="649287"/>
          </a:xfrm>
        </p:spPr>
        <p:txBody>
          <a:bodyPr/>
          <a:lstStyle>
            <a:lvl1pPr>
              <a:lnSpc>
                <a:spcPct val="90000"/>
              </a:lnSpc>
              <a:defRPr sz="2600"/>
            </a:lvl1pPr>
          </a:lstStyle>
          <a:p>
            <a:r>
              <a:rPr lang="de-DE"/>
              <a:t>Titel durch Klicken hinzufügen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96875" y="2232025"/>
            <a:ext cx="8370888" cy="620713"/>
          </a:xfrm>
        </p:spPr>
        <p:txBody>
          <a:bodyPr/>
          <a:lstStyle>
            <a:lvl1pPr marL="0" indent="0">
              <a:spcBef>
                <a:spcPct val="0"/>
              </a:spcBef>
              <a:buFontTx/>
              <a:buNone/>
              <a:defRPr sz="1800" b="1">
                <a:solidFill>
                  <a:srgbClr val="000000"/>
                </a:solidFill>
              </a:defRPr>
            </a:lvl1pPr>
          </a:lstStyle>
          <a:p>
            <a:r>
              <a:rPr lang="de-DE"/>
              <a:t>Untertitel durch Klicken hinzufügen</a:t>
            </a:r>
          </a:p>
        </p:txBody>
      </p:sp>
    </p:spTree>
    <p:extLst>
      <p:ext uri="{BB962C8B-B14F-4D97-AF65-F5344CB8AC3E}">
        <p14:creationId xmlns:p14="http://schemas.microsoft.com/office/powerpoint/2010/main" val="11487582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11"/>
          <p:cNvSpPr>
            <a:spLocks noGrp="1"/>
          </p:cNvSpPr>
          <p:nvPr>
            <p:ph type="dt" sz="half" idx="2"/>
          </p:nvPr>
        </p:nvSpPr>
        <p:spPr>
          <a:xfrm>
            <a:off x="612000" y="6444000"/>
            <a:ext cx="1044000" cy="36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E2D5B1-DB8D-4A42-AAA9-5AFBC9AFCA3F}" type="datetime1">
              <a:rPr lang="de-DE" smtClean="0"/>
              <a:pPr/>
              <a:t>21.01.2015</a:t>
            </a:fld>
            <a:endParaRPr lang="de-DE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690688" y="6454775"/>
            <a:ext cx="4176712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900"/>
            </a:lvl1pPr>
          </a:lstStyle>
          <a:p>
            <a:r>
              <a:rPr lang="de-DE" dirty="0" smtClean="0"/>
              <a:t>LHC[OPN/ONE] – Cambridge, 9</a:t>
            </a:r>
            <a:r>
              <a:rPr lang="de-DE" baseline="30000" dirty="0" smtClean="0"/>
              <a:t>st</a:t>
            </a:r>
            <a:r>
              <a:rPr lang="de-DE" dirty="0" smtClean="0"/>
              <a:t> Feb. 2015  --  Bruno Hoeft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41544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92113" y="1198563"/>
            <a:ext cx="4102100" cy="48942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6613" y="1198563"/>
            <a:ext cx="4102100" cy="48942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Datumsplatzhalter 11"/>
          <p:cNvSpPr>
            <a:spLocks noGrp="1"/>
          </p:cNvSpPr>
          <p:nvPr>
            <p:ph type="dt" sz="half" idx="11"/>
          </p:nvPr>
        </p:nvSpPr>
        <p:spPr>
          <a:xfrm>
            <a:off x="612000" y="6444000"/>
            <a:ext cx="1044000" cy="36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565D2A-76ED-4EF4-BDD0-3F6379C142B8}" type="datetime1">
              <a:rPr lang="de-DE" smtClean="0"/>
              <a:pPr/>
              <a:t>21.01.2015</a:t>
            </a:fld>
            <a:endParaRPr lang="de-DE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690688" y="6454775"/>
            <a:ext cx="4176712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900"/>
            </a:lvl1pPr>
          </a:lstStyle>
          <a:p>
            <a:r>
              <a:rPr lang="de-DE" dirty="0" smtClean="0"/>
              <a:t>LHC[OPN/ONE] – Cambridge, 9</a:t>
            </a:r>
            <a:r>
              <a:rPr lang="de-DE" baseline="30000" dirty="0" smtClean="0"/>
              <a:t>st</a:t>
            </a:r>
            <a:r>
              <a:rPr lang="de-DE" dirty="0" smtClean="0"/>
              <a:t> Feb. 2015  --  Bruno Hoeft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484352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4" name="Datumsplatzhalter 11"/>
          <p:cNvSpPr>
            <a:spLocks noGrp="1"/>
          </p:cNvSpPr>
          <p:nvPr>
            <p:ph type="dt" sz="half" idx="2"/>
          </p:nvPr>
        </p:nvSpPr>
        <p:spPr>
          <a:xfrm>
            <a:off x="612000" y="6444000"/>
            <a:ext cx="1044000" cy="36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17CA1C-763E-4954-965C-BC9056283FDB}" type="datetime1">
              <a:rPr lang="de-DE" smtClean="0"/>
              <a:pPr/>
              <a:t>21.01.2015</a:t>
            </a:fld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690688" y="6454775"/>
            <a:ext cx="4176712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900"/>
            </a:lvl1pPr>
          </a:lstStyle>
          <a:p>
            <a:r>
              <a:rPr lang="de-DE" dirty="0" smtClean="0"/>
              <a:t>LHC[OPN/ONE] – Cambridge, 9</a:t>
            </a:r>
            <a:r>
              <a:rPr lang="de-DE" baseline="30000" dirty="0" smtClean="0"/>
              <a:t>st</a:t>
            </a:r>
            <a:r>
              <a:rPr lang="de-DE" dirty="0" smtClean="0"/>
              <a:t> Feb. 2015  --  Bruno Hoeft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75980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11"/>
          <p:cNvSpPr>
            <a:spLocks noGrp="1"/>
          </p:cNvSpPr>
          <p:nvPr>
            <p:ph type="dt" sz="half" idx="2"/>
          </p:nvPr>
        </p:nvSpPr>
        <p:spPr>
          <a:xfrm>
            <a:off x="612000" y="6444000"/>
            <a:ext cx="1044000" cy="36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EEE123-081E-43A2-B64F-330B55C903D7}" type="datetime1">
              <a:rPr lang="de-DE" smtClean="0"/>
              <a:pPr/>
              <a:t>21.01.2015</a:t>
            </a:fld>
            <a:endParaRPr lang="de-DE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690688" y="6454775"/>
            <a:ext cx="4176712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900"/>
            </a:lvl1pPr>
          </a:lstStyle>
          <a:p>
            <a:r>
              <a:rPr lang="de-DE" dirty="0" smtClean="0"/>
              <a:t>LHC[OPN/ONE] – Cambridge, 9</a:t>
            </a:r>
            <a:r>
              <a:rPr lang="de-DE" baseline="30000" dirty="0" smtClean="0"/>
              <a:t>st</a:t>
            </a:r>
            <a:r>
              <a:rPr lang="de-DE" dirty="0" smtClean="0"/>
              <a:t> Feb. 2015  --  Bruno Hoeft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41079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Datumsplatzhalter 11"/>
          <p:cNvSpPr>
            <a:spLocks noGrp="1"/>
          </p:cNvSpPr>
          <p:nvPr>
            <p:ph type="dt" sz="half" idx="11"/>
          </p:nvPr>
        </p:nvSpPr>
        <p:spPr>
          <a:xfrm>
            <a:off x="612000" y="6444000"/>
            <a:ext cx="1044000" cy="36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F42B65-5770-4180-BB6A-F6F90D65202C}" type="datetime1">
              <a:rPr lang="de-DE" smtClean="0"/>
              <a:pPr/>
              <a:t>21.01.2015</a:t>
            </a:fld>
            <a:endParaRPr lang="de-DE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690688" y="6454775"/>
            <a:ext cx="4176712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900"/>
            </a:lvl1pPr>
          </a:lstStyle>
          <a:p>
            <a:r>
              <a:rPr lang="de-DE" dirty="0" smtClean="0"/>
              <a:t>LHC[OPN/ONE] – Cambridge, 9</a:t>
            </a:r>
            <a:r>
              <a:rPr lang="de-DE" baseline="30000" dirty="0" smtClean="0"/>
              <a:t>st</a:t>
            </a:r>
            <a:r>
              <a:rPr lang="de-DE" dirty="0" smtClean="0"/>
              <a:t> Feb. 2015  --  Bruno Hoeft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73174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11"/>
          <p:cNvSpPr>
            <a:spLocks noGrp="1"/>
          </p:cNvSpPr>
          <p:nvPr>
            <p:ph type="dt" sz="half" idx="2"/>
          </p:nvPr>
        </p:nvSpPr>
        <p:spPr>
          <a:xfrm>
            <a:off x="612000" y="6444000"/>
            <a:ext cx="1044000" cy="36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6F6274-84A5-4BE2-A56E-71ADB9A92D93}" type="datetime1">
              <a:rPr lang="de-DE" smtClean="0"/>
              <a:pPr/>
              <a:t>21.01.2015</a:t>
            </a:fld>
            <a:endParaRPr lang="de-DE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690688" y="6454775"/>
            <a:ext cx="4176712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900"/>
            </a:lvl1pPr>
          </a:lstStyle>
          <a:p>
            <a:r>
              <a:rPr lang="de-DE" dirty="0" smtClean="0"/>
              <a:t>LHC[OPN/ONE] – Cambridge, 9</a:t>
            </a:r>
            <a:r>
              <a:rPr lang="de-DE" baseline="30000" dirty="0" smtClean="0"/>
              <a:t>st</a:t>
            </a:r>
            <a:r>
              <a:rPr lang="de-DE" dirty="0" smtClean="0"/>
              <a:t> Feb. 2015  --  Bruno Hoeft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972341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vmlDrawing" Target="../drawings/vmlDrawing1.v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3" name="Picture 9" descr="II_rahmen_neu_folge"/>
          <p:cNvPicPr>
            <a:picLocks noChangeAspect="1" noChangeArrowheads="1"/>
          </p:cNvPicPr>
          <p:nvPr userDrawn="1"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0525" y="333375"/>
            <a:ext cx="6911975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Folientitel durch klicken hinzufügen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2113" y="1198563"/>
            <a:ext cx="8356600" cy="489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Karlsruhe Institute of Technology (KIT).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690688" y="6454775"/>
            <a:ext cx="4176712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900"/>
            </a:lvl1pPr>
          </a:lstStyle>
          <a:p>
            <a:r>
              <a:rPr lang="de-DE" dirty="0" smtClean="0"/>
              <a:t>LHC[OPN/ONE] – Cambridge, 9</a:t>
            </a:r>
            <a:r>
              <a:rPr lang="de-DE" baseline="30000" dirty="0" smtClean="0"/>
              <a:t>st</a:t>
            </a:r>
            <a:r>
              <a:rPr lang="de-DE" dirty="0" smtClean="0"/>
              <a:t> Feb. 2015  --  Bruno Hoeft</a:t>
            </a:r>
            <a:endParaRPr lang="de-DE" dirty="0"/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50825" y="6453188"/>
            <a:ext cx="32543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>
              <a:spcBef>
                <a:spcPct val="50000"/>
              </a:spcBef>
            </a:pPr>
            <a:fld id="{0EFABD31-4BF1-4834-999C-415B30CE4C37}" type="slidenum">
              <a:rPr lang="de-DE" sz="900" b="1"/>
              <a:pPr>
                <a:spcBef>
                  <a:spcPct val="50000"/>
                </a:spcBef>
              </a:pPr>
              <a:t>‹Nr.›</a:t>
            </a:fld>
            <a:endParaRPr lang="de-DE" sz="900" b="1"/>
          </a:p>
        </p:txBody>
      </p:sp>
      <p:pic>
        <p:nvPicPr>
          <p:cNvPr id="1037" name="Picture 13" descr="KIT-Logo-rgb_de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7667625" y="333375"/>
            <a:ext cx="1076325" cy="496888"/>
          </a:xfrm>
          <a:prstGeom prst="rect">
            <a:avLst/>
          </a:prstGeom>
          <a:noFill/>
        </p:spPr>
      </p:pic>
      <p:sp>
        <p:nvSpPr>
          <p:cNvPr id="10" name="Text Box 10"/>
          <p:cNvSpPr txBox="1">
            <a:spLocks noChangeArrowheads="1"/>
          </p:cNvSpPr>
          <p:nvPr userDrawn="1"/>
        </p:nvSpPr>
        <p:spPr bwMode="auto">
          <a:xfrm>
            <a:off x="6049963" y="6453188"/>
            <a:ext cx="2736850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r">
              <a:spcBef>
                <a:spcPct val="50000"/>
              </a:spcBef>
              <a:defRPr/>
            </a:pPr>
            <a:r>
              <a:rPr lang="de-DE" sz="900" dirty="0"/>
              <a:t>Steinbuch </a:t>
            </a:r>
            <a:r>
              <a:rPr lang="de-DE" sz="900" dirty="0" err="1"/>
              <a:t>Centre</a:t>
            </a:r>
            <a:r>
              <a:rPr lang="de-DE" sz="900" dirty="0"/>
              <a:t> </a:t>
            </a:r>
            <a:r>
              <a:rPr lang="de-DE" sz="900" dirty="0" err="1"/>
              <a:t>for</a:t>
            </a:r>
            <a:r>
              <a:rPr lang="de-DE" sz="900" dirty="0"/>
              <a:t> Computing</a:t>
            </a:r>
          </a:p>
        </p:txBody>
      </p:sp>
      <p:graphicFrame>
        <p:nvGraphicFramePr>
          <p:cNvPr id="11" name="Object 12"/>
          <p:cNvGraphicFramePr>
            <a:graphicFrameLocks noChangeAspect="1"/>
          </p:cNvGraphicFramePr>
          <p:nvPr userDrawn="1"/>
        </p:nvGraphicFramePr>
        <p:xfrm>
          <a:off x="6416675" y="6434138"/>
          <a:ext cx="690563" cy="352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PHOTO-PAINT" r:id="rId12" imgW="4215873" imgH="3047619" progId="">
                  <p:embed/>
                </p:oleObj>
              </mc:Choice>
              <mc:Fallback>
                <p:oleObj name="PHOTO-PAINT" r:id="rId12" imgW="4215873" imgH="304761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b="29532"/>
                      <a:stretch>
                        <a:fillRect/>
                      </a:stretch>
                    </p:blipFill>
                    <p:spPr bwMode="auto">
                      <a:xfrm>
                        <a:off x="6416675" y="6434138"/>
                        <a:ext cx="690563" cy="352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9682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D9D9D9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Datumsplatzhalter 11"/>
          <p:cNvSpPr>
            <a:spLocks noGrp="1"/>
          </p:cNvSpPr>
          <p:nvPr>
            <p:ph type="dt" sz="half" idx="2"/>
          </p:nvPr>
        </p:nvSpPr>
        <p:spPr>
          <a:xfrm>
            <a:off x="612000" y="6444000"/>
            <a:ext cx="1044000" cy="36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7DC4C3-41A1-4F85-A075-35CD06D69105}" type="datetime1">
              <a:rPr lang="de-DE" smtClean="0"/>
              <a:pPr/>
              <a:t>21.01.2015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52758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70000"/>
        <a:buBlip>
          <a:blip r:embed="rId14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60000"/>
        <a:buBlip>
          <a:blip r:embed="rId14"/>
        </a:buBlip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60000"/>
        <a:buBlip>
          <a:blip r:embed="rId14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60000"/>
        <a:buBlip>
          <a:blip r:embed="rId14"/>
        </a:buBlip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60000"/>
        <a:buBlip>
          <a:blip r:embed="rId14"/>
        </a:buBlip>
        <a:defRPr sz="1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60000"/>
        <a:buBlip>
          <a:blip r:embed="rId14"/>
        </a:buBlip>
        <a:defRPr sz="1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60000"/>
        <a:buBlip>
          <a:blip r:embed="rId14"/>
        </a:buBlip>
        <a:defRPr sz="1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60000"/>
        <a:buBlip>
          <a:blip r:embed="rId14"/>
        </a:buBlip>
        <a:defRPr sz="1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60000"/>
        <a:buBlip>
          <a:blip r:embed="rId14"/>
        </a:buBlip>
        <a:defRPr sz="14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LHC[OPN/ONE]	</a:t>
            </a:r>
            <a:r>
              <a:rPr lang="en-US" dirty="0" smtClean="0">
                <a:sym typeface="Wingdings" panose="05000000000000000000" pitchFamily="2" charset="2"/>
              </a:rPr>
              <a:t> IPv6</a:t>
            </a:r>
            <a:endParaRPr lang="en-US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Bruno </a:t>
            </a:r>
            <a:r>
              <a:rPr lang="en-US" dirty="0" err="1" smtClean="0"/>
              <a:t>Hoeft</a:t>
            </a:r>
            <a:r>
              <a:rPr lang="en-US" smtClean="0"/>
              <a:t> / DE-KIT</a:t>
            </a:r>
            <a:endParaRPr lang="en-US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696" y="116632"/>
            <a:ext cx="1320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556167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activities/requests </a:t>
            </a:r>
            <a:r>
              <a:rPr lang="en-US" dirty="0" smtClean="0">
                <a:sym typeface="Wingdings" panose="05000000000000000000" pitchFamily="2" charset="2"/>
              </a:rPr>
              <a:t> require IPv6 readiness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1520" y="1198563"/>
            <a:ext cx="8784976" cy="4894262"/>
          </a:xfrm>
        </p:spPr>
        <p:txBody>
          <a:bodyPr/>
          <a:lstStyle/>
          <a:p>
            <a:r>
              <a:rPr lang="en-US" dirty="0" smtClean="0"/>
              <a:t>Actions at </a:t>
            </a:r>
            <a:r>
              <a:rPr lang="en-US" dirty="0" err="1" smtClean="0"/>
              <a:t>Gdb</a:t>
            </a:r>
            <a:r>
              <a:rPr lang="en-US" dirty="0" smtClean="0"/>
              <a:t> (Nov. / </a:t>
            </a:r>
            <a:r>
              <a:rPr lang="en-US" dirty="0" err="1" smtClean="0"/>
              <a:t>Dez</a:t>
            </a:r>
            <a:r>
              <a:rPr lang="en-US" dirty="0"/>
              <a:t>. </a:t>
            </a:r>
            <a:r>
              <a:rPr lang="en-US" dirty="0" smtClean="0"/>
              <a:t>14)</a:t>
            </a:r>
            <a:endParaRPr lang="en-US" dirty="0"/>
          </a:p>
          <a:p>
            <a:pPr lvl="1"/>
            <a:r>
              <a:rPr lang="en-US" dirty="0"/>
              <a:t>Status of actions in progress </a:t>
            </a:r>
          </a:p>
          <a:p>
            <a:pPr lvl="2"/>
            <a:r>
              <a:rPr lang="en-US" dirty="0"/>
              <a:t>T1s requested to join IPv6 working group: some did since last month, still a few missing </a:t>
            </a:r>
            <a:endParaRPr lang="en-US" dirty="0" smtClean="0"/>
          </a:p>
          <a:p>
            <a:pPr lvl="2"/>
            <a:r>
              <a:rPr lang="en-US" dirty="0" smtClean="0"/>
              <a:t>looking for </a:t>
            </a:r>
            <a:r>
              <a:rPr lang="en-US" dirty="0"/>
              <a:t>sites moving their production endpoints to dual stack </a:t>
            </a:r>
          </a:p>
          <a:p>
            <a:endParaRPr lang="en-US" dirty="0" smtClean="0"/>
          </a:p>
          <a:p>
            <a:r>
              <a:rPr lang="en-US" dirty="0" smtClean="0"/>
              <a:t>Atlas proposal:</a:t>
            </a:r>
          </a:p>
          <a:p>
            <a:pPr lvl="1"/>
            <a:r>
              <a:rPr lang="en-US" dirty="0"/>
              <a:t>Request that all Tier 1s engage with the </a:t>
            </a:r>
            <a:r>
              <a:rPr lang="en-US" dirty="0" err="1"/>
              <a:t>HEPiX</a:t>
            </a:r>
            <a:r>
              <a:rPr lang="en-US" dirty="0"/>
              <a:t> /WLCG IPv6 task force. </a:t>
            </a:r>
          </a:p>
          <a:p>
            <a:pPr lvl="1"/>
            <a:r>
              <a:rPr lang="en-US" dirty="0"/>
              <a:t>Request that all Tier 1s provide a dual stack </a:t>
            </a:r>
            <a:r>
              <a:rPr lang="en-US" dirty="0" err="1"/>
              <a:t>PerfSONAR</a:t>
            </a:r>
            <a:r>
              <a:rPr lang="en-US" dirty="0"/>
              <a:t> machine by April 2015. </a:t>
            </a:r>
          </a:p>
          <a:p>
            <a:pPr lvl="1"/>
            <a:r>
              <a:rPr lang="en-US" dirty="0"/>
              <a:t>Request that </a:t>
            </a:r>
            <a:r>
              <a:rPr lang="en-US" dirty="0" smtClean="0"/>
              <a:t>Tier-2s </a:t>
            </a:r>
            <a:r>
              <a:rPr lang="en-US" dirty="0"/>
              <a:t>provide a dual stack </a:t>
            </a:r>
            <a:r>
              <a:rPr lang="en-US" dirty="0" err="1"/>
              <a:t>PerfSONAR</a:t>
            </a:r>
            <a:r>
              <a:rPr lang="en-US" dirty="0"/>
              <a:t> machine by August 2015.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2E2D5B1-DB8D-4A42-AAA9-5AFBC9AFCA3F}" type="datetime1">
              <a:rPr lang="de-DE" smtClean="0"/>
              <a:pPr/>
              <a:t>21.01.2015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LHC[OPN/ONE] – Cambridge, 9</a:t>
            </a:r>
            <a:r>
              <a:rPr lang="de-DE" baseline="30000" smtClean="0"/>
              <a:t>st</a:t>
            </a:r>
            <a:r>
              <a:rPr lang="de-DE" smtClean="0"/>
              <a:t> Feb. 2015  --  Bruno Hoeft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276690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19672" y="333375"/>
            <a:ext cx="5682828" cy="561975"/>
          </a:xfrm>
        </p:spPr>
        <p:txBody>
          <a:bodyPr/>
          <a:lstStyle/>
          <a:p>
            <a:r>
              <a:rPr lang="en-US" dirty="0" smtClean="0"/>
              <a:t>IPv6 readiness for LHCOPN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9512" y="2204864"/>
            <a:ext cx="8856983" cy="3887960"/>
          </a:xfrm>
        </p:spPr>
        <p:txBody>
          <a:bodyPr/>
          <a:lstStyle/>
          <a:p>
            <a:r>
              <a:rPr lang="en-US" dirty="0"/>
              <a:t>Request to NRENs for readiness of </a:t>
            </a:r>
            <a:r>
              <a:rPr lang="en-US" dirty="0" smtClean="0"/>
              <a:t>LHCOPN</a:t>
            </a:r>
          </a:p>
          <a:p>
            <a:pPr lvl="1"/>
            <a:r>
              <a:rPr lang="en-US" dirty="0" smtClean="0"/>
              <a:t>protocol support </a:t>
            </a:r>
          </a:p>
          <a:p>
            <a:pPr lvl="1"/>
            <a:r>
              <a:rPr lang="en-US" dirty="0" smtClean="0"/>
              <a:t>No restriction at active network components (router/switch(/DWDM))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Request to Tier1 sites for:</a:t>
            </a:r>
          </a:p>
          <a:p>
            <a:pPr lvl="1"/>
            <a:r>
              <a:rPr lang="en-US" dirty="0"/>
              <a:t>Site IPv6 to deploy IPv6</a:t>
            </a:r>
          </a:p>
          <a:p>
            <a:pPr lvl="1"/>
            <a:r>
              <a:rPr lang="en-US" dirty="0" err="1"/>
              <a:t>bgp</a:t>
            </a:r>
            <a:r>
              <a:rPr lang="en-US" dirty="0"/>
              <a:t> </a:t>
            </a:r>
            <a:r>
              <a:rPr lang="en-US" dirty="0" smtClean="0"/>
              <a:t>announcement 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Timeline : beginning of April (or at least within April/May 2015)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2E2D5B1-DB8D-4A42-AAA9-5AFBC9AFCA3F}" type="datetime1">
              <a:rPr lang="de-DE" smtClean="0"/>
              <a:pPr/>
              <a:t>21.01.2015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LHC[OPN/ONE] – Cambridge, 9</a:t>
            </a:r>
            <a:r>
              <a:rPr lang="de-DE" baseline="30000" smtClean="0"/>
              <a:t>st</a:t>
            </a:r>
            <a:r>
              <a:rPr lang="de-DE" smtClean="0"/>
              <a:t> Feb. 2015  --  Bruno Hoeft</a:t>
            </a:r>
            <a:endParaRPr lang="de-DE" dirty="0"/>
          </a:p>
        </p:txBody>
      </p:sp>
      <p:sp>
        <p:nvSpPr>
          <p:cNvPr id="6" name="AutoShape 2" descr="https://wiki.egi.eu/w/images/6/6a/Ipv6-logo_transparant.pn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158454"/>
            <a:ext cx="1440160" cy="614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1320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766352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83420634"/>
              </p:ext>
            </p:extLst>
          </p:nvPr>
        </p:nvGraphicFramePr>
        <p:xfrm>
          <a:off x="251515" y="1988839"/>
          <a:ext cx="8712972" cy="2736304"/>
        </p:xfrm>
        <a:graphic>
          <a:graphicData uri="http://schemas.openxmlformats.org/drawingml/2006/table">
            <a:tbl>
              <a:tblPr/>
              <a:tblGrid>
                <a:gridCol w="936109"/>
                <a:gridCol w="1512168"/>
                <a:gridCol w="1800200"/>
                <a:gridCol w="1368152"/>
                <a:gridCol w="1512168"/>
                <a:gridCol w="1584175"/>
              </a:tblGrid>
              <a:tr h="68407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CH-CERN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F4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513 (CERN) </a:t>
                      </a:r>
                      <a:br>
                        <a:rPr lang="en-US" sz="1000">
                          <a:effectLst/>
                        </a:rPr>
                      </a:br>
                      <a:r>
                        <a:rPr lang="en-US" sz="1000">
                          <a:effectLst/>
                        </a:rPr>
                        <a:t>61339 (CERN-WIGNER)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F4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-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F4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128.142.0.0/16 </a:t>
                      </a:r>
                      <a:br>
                        <a:rPr lang="en-US" sz="1000">
                          <a:effectLst/>
                        </a:rPr>
                      </a:br>
                      <a:r>
                        <a:rPr lang="en-US" sz="1000">
                          <a:effectLst/>
                        </a:rPr>
                        <a:t>188.184.128.0/17 </a:t>
                      </a:r>
                      <a:br>
                        <a:rPr lang="en-US" sz="1000">
                          <a:effectLst/>
                        </a:rPr>
                      </a:br>
                      <a:r>
                        <a:rPr lang="en-US" sz="1000">
                          <a:effectLst/>
                        </a:rPr>
                        <a:t>188.185.128.0/17 (AS61339)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F4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-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F4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2001:1458:301::/48 </a:t>
                      </a:r>
                      <a:br>
                        <a:rPr lang="en-US" sz="1000">
                          <a:effectLst/>
                        </a:rPr>
                      </a:br>
                      <a:r>
                        <a:rPr lang="en-US" sz="1000">
                          <a:effectLst/>
                        </a:rPr>
                        <a:t>2001:1458:302::/48 </a:t>
                      </a:r>
                      <a:br>
                        <a:rPr lang="en-US" sz="1000">
                          <a:effectLst/>
                        </a:rPr>
                      </a:br>
                      <a:r>
                        <a:rPr lang="en-US" sz="1000">
                          <a:effectLst/>
                        </a:rPr>
                        <a:t>2001:1459:301::/48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F4F9"/>
                    </a:solidFill>
                  </a:tcPr>
                </a:tc>
              </a:tr>
              <a:tr h="39090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DE-KIT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34878 (FZK)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192.16.166.32/30 </a:t>
                      </a:r>
                      <a:br>
                        <a:rPr lang="en-US" sz="1000">
                          <a:effectLst/>
                        </a:rPr>
                      </a:br>
                      <a:r>
                        <a:rPr lang="en-US" sz="1000">
                          <a:effectLst/>
                        </a:rPr>
                        <a:t>192.16.166.36/30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192.108.45.0/24 </a:t>
                      </a:r>
                      <a:br>
                        <a:rPr lang="en-US" sz="1000">
                          <a:effectLst/>
                        </a:rPr>
                      </a:br>
                      <a:r>
                        <a:rPr lang="en-US" sz="1000">
                          <a:effectLst/>
                        </a:rPr>
                        <a:t>192.108.46.0/23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2001:1458:302:9::/64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2a00:1398:104::/48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8635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ES-PIC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F4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43115 (PIC)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F4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192.16.166.56/30 </a:t>
                      </a:r>
                      <a:br>
                        <a:rPr lang="en-US" sz="1000">
                          <a:effectLst/>
                        </a:rPr>
                      </a:br>
                      <a:r>
                        <a:rPr lang="en-US" sz="1000">
                          <a:effectLst/>
                        </a:rPr>
                        <a:t>192.16.166.60/30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F4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193.109.172.0/24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F4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2001:1458:302:11::/64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F4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2001:67c:1148:200::/64 </a:t>
                      </a:r>
                      <a:br>
                        <a:rPr lang="en-US" sz="1000">
                          <a:effectLst/>
                        </a:rPr>
                      </a:br>
                      <a:r>
                        <a:rPr lang="en-US" sz="1000">
                          <a:effectLst/>
                        </a:rPr>
                        <a:t>2001:67c:1148:201::/64 </a:t>
                      </a:r>
                      <a:br>
                        <a:rPr lang="en-US" sz="1000">
                          <a:effectLst/>
                        </a:rPr>
                      </a:br>
                      <a:r>
                        <a:rPr lang="en-US" sz="1000">
                          <a:effectLst/>
                        </a:rPr>
                        <a:t>2001:67c:1148:202::/64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F4F9"/>
                    </a:solidFill>
                  </a:tcPr>
                </a:tc>
              </a:tr>
              <a:tr h="48862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FR-CCIN2P3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789 (IN2P3)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192.16.166.40/30 </a:t>
                      </a:r>
                      <a:br>
                        <a:rPr lang="en-US" sz="1000">
                          <a:effectLst/>
                        </a:rPr>
                      </a:br>
                      <a:r>
                        <a:rPr lang="en-US" sz="1000">
                          <a:effectLst/>
                        </a:rPr>
                        <a:t>192.16.166.44/30 (not used)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193.48.99.0/24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2001:1458:302:8::/64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2001:660:5009:9::/64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9544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KR-KISTI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1237 (Kreonet)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192.16.166.164/30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134.75.125.0/24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2001:1458:302:29::/64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-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9090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NDGF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F4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39590 (NDGF)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F4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192.16.166.48/30 </a:t>
                      </a:r>
                      <a:br>
                        <a:rPr lang="en-US" sz="1000">
                          <a:effectLst/>
                        </a:rPr>
                      </a:br>
                      <a:r>
                        <a:rPr lang="en-US" sz="1000">
                          <a:effectLst/>
                        </a:rPr>
                        <a:t>192.16.166.52/30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F4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109.105.124.0/22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F4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2001:1458:302:F::/64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F4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2001:948:40::/42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F4F9"/>
                    </a:solidFill>
                  </a:tcPr>
                </a:tc>
              </a:tr>
            </a:tbl>
          </a:graphicData>
        </a:graphic>
      </p:graphicFrame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1619672" y="333375"/>
            <a:ext cx="5682828" cy="561975"/>
          </a:xfrm>
        </p:spPr>
        <p:txBody>
          <a:bodyPr/>
          <a:lstStyle/>
          <a:p>
            <a:r>
              <a:rPr lang="en-US" dirty="0" smtClean="0"/>
              <a:t>LHCOPN </a:t>
            </a:r>
            <a:r>
              <a:rPr lang="en-US" dirty="0" smtClean="0">
                <a:sym typeface="Wingdings" panose="05000000000000000000" pitchFamily="2" charset="2"/>
              </a:rPr>
              <a:t> IPv6 </a:t>
            </a:r>
            <a:r>
              <a:rPr lang="en-US" dirty="0" err="1" smtClean="0">
                <a:sym typeface="Wingdings" panose="05000000000000000000" pitchFamily="2" charset="2"/>
              </a:rPr>
              <a:t>announcemts</a:t>
            </a:r>
            <a:r>
              <a:rPr lang="en-US" dirty="0" smtClean="0">
                <a:sym typeface="Wingdings" panose="05000000000000000000" pitchFamily="2" charset="2"/>
              </a:rPr>
              <a:t> already</a:t>
            </a:r>
            <a:endParaRPr lang="en-US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158454"/>
            <a:ext cx="1440160" cy="614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1320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Inhaltsplatzhalter 2"/>
          <p:cNvSpPr txBox="1">
            <a:spLocks/>
          </p:cNvSpPr>
          <p:nvPr/>
        </p:nvSpPr>
        <p:spPr bwMode="auto">
          <a:xfrm>
            <a:off x="392113" y="4725143"/>
            <a:ext cx="3603823" cy="1367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kern="0" dirty="0" smtClean="0"/>
              <a:t>Tier-1s still missing:</a:t>
            </a:r>
          </a:p>
          <a:p>
            <a:pPr lvl="1"/>
            <a:r>
              <a:rPr lang="en-US" kern="0" dirty="0" smtClean="0"/>
              <a:t>NL-T1</a:t>
            </a:r>
          </a:p>
          <a:p>
            <a:pPr lvl="1"/>
            <a:r>
              <a:rPr lang="en-US" kern="0" dirty="0" smtClean="0"/>
              <a:t>IT-INFN-CNAF</a:t>
            </a:r>
          </a:p>
          <a:p>
            <a:pPr lvl="1"/>
            <a:r>
              <a:rPr lang="en-US" kern="0" dirty="0" smtClean="0"/>
              <a:t>BNL</a:t>
            </a:r>
          </a:p>
        </p:txBody>
      </p:sp>
      <p:sp>
        <p:nvSpPr>
          <p:cNvPr id="9" name="Inhaltsplatzhalter 2"/>
          <p:cNvSpPr txBox="1">
            <a:spLocks/>
          </p:cNvSpPr>
          <p:nvPr/>
        </p:nvSpPr>
        <p:spPr bwMode="auto">
          <a:xfrm>
            <a:off x="2843808" y="5149281"/>
            <a:ext cx="3603823" cy="108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lvl="1"/>
            <a:r>
              <a:rPr lang="en-US" kern="0" dirty="0" smtClean="0"/>
              <a:t>FNAL</a:t>
            </a:r>
          </a:p>
          <a:p>
            <a:pPr lvl="1"/>
            <a:r>
              <a:rPr lang="en-US" kern="0" dirty="0" smtClean="0"/>
              <a:t>ASGC</a:t>
            </a:r>
          </a:p>
        </p:txBody>
      </p:sp>
    </p:spTree>
    <p:extLst>
      <p:ext uri="{BB962C8B-B14F-4D97-AF65-F5344CB8AC3E}">
        <p14:creationId xmlns:p14="http://schemas.microsoft.com/office/powerpoint/2010/main" val="13675918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47664" y="333375"/>
            <a:ext cx="5754836" cy="561975"/>
          </a:xfrm>
        </p:spPr>
        <p:txBody>
          <a:bodyPr/>
          <a:lstStyle/>
          <a:p>
            <a:r>
              <a:rPr lang="en-US" dirty="0" smtClean="0"/>
              <a:t>LHCONE </a:t>
            </a:r>
            <a:r>
              <a:rPr lang="en-US" dirty="0"/>
              <a:t>IPv6 Proposal: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2113" y="1988839"/>
            <a:ext cx="8356600" cy="4103985"/>
          </a:xfrm>
        </p:spPr>
        <p:txBody>
          <a:bodyPr/>
          <a:lstStyle/>
          <a:p>
            <a:r>
              <a:rPr lang="en-US" dirty="0" smtClean="0"/>
              <a:t>Request to NRENs:</a:t>
            </a:r>
          </a:p>
          <a:p>
            <a:pPr lvl="1"/>
            <a:r>
              <a:rPr lang="en-US" dirty="0" smtClean="0"/>
              <a:t>IPv6 routing @ VRF</a:t>
            </a:r>
          </a:p>
          <a:p>
            <a:pPr lvl="1"/>
            <a:r>
              <a:rPr lang="en-US" dirty="0" smtClean="0"/>
              <a:t>Offer to all connected sites optional IPv6</a:t>
            </a:r>
          </a:p>
          <a:p>
            <a:pPr lvl="1"/>
            <a:r>
              <a:rPr lang="en-US" dirty="0"/>
              <a:t>Timeline </a:t>
            </a:r>
            <a:r>
              <a:rPr lang="en-US" dirty="0" smtClean="0"/>
              <a:t>: August 2015</a:t>
            </a:r>
          </a:p>
          <a:p>
            <a:r>
              <a:rPr lang="en-US" dirty="0" smtClean="0"/>
              <a:t>Request to Sites:</a:t>
            </a:r>
          </a:p>
          <a:p>
            <a:pPr lvl="1"/>
            <a:r>
              <a:rPr lang="en-US" dirty="0" smtClean="0"/>
              <a:t>Deploy ipv6 at least for </a:t>
            </a:r>
            <a:r>
              <a:rPr lang="en-US" smtClean="0"/>
              <a:t>PerfSONAR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158454"/>
            <a:ext cx="1440160" cy="614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1320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017800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Questions ?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2E2D5B1-DB8D-4A42-AAA9-5AFBC9AFCA3F}" type="datetime1">
              <a:rPr lang="de-DE" smtClean="0"/>
              <a:pPr/>
              <a:t>21.01.2015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LHC[OPN/ONE] – Cambridge, 9</a:t>
            </a:r>
            <a:r>
              <a:rPr lang="de-DE" baseline="30000" smtClean="0"/>
              <a:t>st</a:t>
            </a:r>
            <a:r>
              <a:rPr lang="de-DE" smtClean="0"/>
              <a:t> Feb. 2015  --  Bruno Hoeft</a:t>
            </a:r>
            <a:endParaRPr lang="de-DE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132855"/>
            <a:ext cx="2991966" cy="3807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348880"/>
            <a:ext cx="3744416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2465538"/>
      </p:ext>
    </p:extLst>
  </p:cSld>
  <p:clrMapOvr>
    <a:masterClrMapping/>
  </p:clrMapOvr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D9D9D9"/>
      </a:lt2>
      <a:accent1>
        <a:srgbClr val="009682"/>
      </a:accent1>
      <a:accent2>
        <a:srgbClr val="4664AA"/>
      </a:accent2>
      <a:accent3>
        <a:srgbClr val="FFFFFF"/>
      </a:accent3>
      <a:accent4>
        <a:srgbClr val="000000"/>
      </a:accent4>
      <a:accent5>
        <a:srgbClr val="AAC9C1"/>
      </a:accent5>
      <a:accent6>
        <a:srgbClr val="3F5A9A"/>
      </a:accent6>
      <a:hlink>
        <a:srgbClr val="808080"/>
      </a:hlink>
      <a:folHlink>
        <a:srgbClr val="7D92C3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D9D9D9"/>
        </a:lt2>
        <a:accent1>
          <a:srgbClr val="009682"/>
        </a:accent1>
        <a:accent2>
          <a:srgbClr val="4664AA"/>
        </a:accent2>
        <a:accent3>
          <a:srgbClr val="FFFFFF"/>
        </a:accent3>
        <a:accent4>
          <a:srgbClr val="000000"/>
        </a:accent4>
        <a:accent5>
          <a:srgbClr val="AAC9C1"/>
        </a:accent5>
        <a:accent6>
          <a:srgbClr val="3F5A9A"/>
        </a:accent6>
        <a:hlink>
          <a:srgbClr val="808080"/>
        </a:hlink>
        <a:folHlink>
          <a:srgbClr val="7D92C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313</Words>
  <Application>Microsoft Office PowerPoint</Application>
  <PresentationFormat>Bildschirmpräsentation (4:3)</PresentationFormat>
  <Paragraphs>79</Paragraphs>
  <Slides>6</Slides>
  <Notes>0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8" baseType="lpstr">
      <vt:lpstr>Standarddesign</vt:lpstr>
      <vt:lpstr>PHOTO-PAINT</vt:lpstr>
      <vt:lpstr>LHC[OPN/ONE]  IPv6</vt:lpstr>
      <vt:lpstr>activities/requests  require IPv6 readiness</vt:lpstr>
      <vt:lpstr>IPv6 readiness for LHCOPN</vt:lpstr>
      <vt:lpstr>LHCOPN  IPv6 announcemts already</vt:lpstr>
      <vt:lpstr>LHCONE IPv6 Proposal:</vt:lpstr>
      <vt:lpstr>Questions ?</vt:lpstr>
    </vt:vector>
  </TitlesOfParts>
  <Company>Karlsruhe Institute of Technology (KIT)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Hoeft, Bruno (SCC)</dc:creator>
  <cp:lastModifiedBy>Hoeft, Bruno (SCC)</cp:lastModifiedBy>
  <cp:revision>21</cp:revision>
  <dcterms:created xsi:type="dcterms:W3CDTF">2015-01-12T16:33:58Z</dcterms:created>
  <dcterms:modified xsi:type="dcterms:W3CDTF">2015-01-21T13:37:53Z</dcterms:modified>
</cp:coreProperties>
</file>