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sldIdLst>
    <p:sldId id="275" r:id="rId2"/>
    <p:sldId id="256" r:id="rId3"/>
    <p:sldId id="257" r:id="rId4"/>
    <p:sldId id="258" r:id="rId5"/>
    <p:sldId id="259" r:id="rId6"/>
    <p:sldId id="260" r:id="rId7"/>
    <p:sldId id="274" r:id="rId8"/>
    <p:sldId id="276" r:id="rId9"/>
    <p:sldId id="267" r:id="rId10"/>
    <p:sldId id="268" r:id="rId11"/>
    <p:sldId id="262" r:id="rId12"/>
    <p:sldId id="261" r:id="rId13"/>
    <p:sldId id="263" r:id="rId14"/>
    <p:sldId id="264" r:id="rId15"/>
    <p:sldId id="265" r:id="rId16"/>
    <p:sldId id="266" r:id="rId17"/>
    <p:sldId id="269" r:id="rId18"/>
    <p:sldId id="270" r:id="rId19"/>
    <p:sldId id="271" r:id="rId20"/>
    <p:sldId id="272" r:id="rId21"/>
    <p:sldId id="273" r:id="rId22"/>
  </p:sldIdLst>
  <p:sldSz cx="9144000" cy="6858000" type="screen4x3"/>
  <p:notesSz cx="6797675" cy="98726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614" autoAdjust="0"/>
    <p:restoredTop sz="94660"/>
  </p:normalViewPr>
  <p:slideViewPr>
    <p:cSldViewPr snapToGrid="0">
      <p:cViewPr>
        <p:scale>
          <a:sx n="66" d="100"/>
          <a:sy n="66" d="100"/>
        </p:scale>
        <p:origin x="-1236" y="-90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85C4F4-AC6C-4203-B4ED-63C3028DDC26}" type="datetimeFigureOut">
              <a:rPr lang="en-GB" smtClean="0"/>
              <a:t>25/11/2014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30275" y="739775"/>
            <a:ext cx="4937125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689515"/>
            <a:ext cx="5438140" cy="444269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1B3BABC-67C7-4B27-9D61-85E41C6B57A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28131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B3BABC-67C7-4B27-9D61-85E41C6B57A3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2619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A5327-EC9E-4146-BAE7-747291F4C519}" type="datetime1">
              <a:rPr lang="en-GB" smtClean="0"/>
              <a:t>25/11/2014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B9EB48-1871-4C46-84FC-F40CF6B9FF2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475144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AAA852-F717-4565-8757-58AB005491CA}" type="datetime1">
              <a:rPr lang="en-GB" smtClean="0"/>
              <a:t>25/11/2014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B9EB48-1871-4C46-84FC-F40CF6B9FF2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096489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839CB5-E9FA-48B4-A9E5-0227A0444A43}" type="datetime1">
              <a:rPr lang="en-GB" smtClean="0"/>
              <a:t>25/11/2014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B9EB48-1871-4C46-84FC-F40CF6B9FF2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528845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6E41AA-93B1-46EC-BCA8-1D31E5E677A3}" type="datetime1">
              <a:rPr lang="en-GB" smtClean="0"/>
              <a:t>25/11/2014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B9EB48-1871-4C46-84FC-F40CF6B9FF2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934010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EA5A0-9EE3-4BDD-983D-9C3AD309A4A1}" type="datetime1">
              <a:rPr lang="en-GB" smtClean="0"/>
              <a:t>25/11/2014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B9EB48-1871-4C46-84FC-F40CF6B9FF2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533057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84C706-D5F6-4809-AAC3-AEEA1EAB504D}" type="datetime1">
              <a:rPr lang="en-GB" smtClean="0"/>
              <a:t>25/11/2014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B9EB48-1871-4C46-84FC-F40CF6B9FF2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565527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9D13FF-E274-45C1-B7B0-879D3816D9E4}" type="datetime1">
              <a:rPr lang="en-GB" smtClean="0"/>
              <a:t>25/11/2014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B9EB48-1871-4C46-84FC-F40CF6B9FF2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515530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5F0D7-7665-4323-B7B0-A3BA8E8AB882}" type="datetime1">
              <a:rPr lang="en-GB" smtClean="0"/>
              <a:t>25/11/2014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B9EB48-1871-4C46-84FC-F40CF6B9FF2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072481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30F229-ECC9-4B77-BCE7-B73B717CB135}" type="datetime1">
              <a:rPr lang="en-GB" smtClean="0"/>
              <a:t>25/11/2014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B9EB48-1871-4C46-84FC-F40CF6B9FF2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188728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AF2C1-DBF4-498B-B2AB-43F6A6BEE0C1}" type="datetime1">
              <a:rPr lang="en-GB" smtClean="0"/>
              <a:t>25/11/2014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B9EB48-1871-4C46-84FC-F40CF6B9FF2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48234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D8841A-323E-4960-AA5C-2EE89BD82623}" type="datetime1">
              <a:rPr lang="en-GB" smtClean="0"/>
              <a:t>25/11/2014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B9EB48-1871-4C46-84FC-F40CF6B9FF2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512444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8B9440-8DD1-4E31-A5FB-6E50281E18FA}" type="datetime1">
              <a:rPr lang="en-GB" smtClean="0"/>
              <a:t>25/11/2014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B9EB48-1871-4C46-84FC-F40CF6B9FF2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12845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B9EB48-1871-4C46-84FC-F40CF6B9FF2D}" type="slidenum">
              <a:rPr lang="en-GB" smtClean="0"/>
              <a:t>1</a:t>
            </a:fld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148856" y="106318"/>
            <a:ext cx="7728141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</a:rPr>
              <a:t>Parameter lists for the “</a:t>
            </a:r>
            <a:r>
              <a:rPr lang="en-US" sz="2800" b="1" dirty="0" err="1" smtClean="0">
                <a:solidFill>
                  <a:srgbClr val="FF0000"/>
                </a:solidFill>
              </a:rPr>
              <a:t>new_CLIC</a:t>
            </a:r>
            <a:r>
              <a:rPr lang="en-US" sz="2800" b="1" dirty="0" smtClean="0">
                <a:solidFill>
                  <a:srgbClr val="FF0000"/>
                </a:solidFill>
              </a:rPr>
              <a:t>” detector model</a:t>
            </a:r>
          </a:p>
          <a:p>
            <a:r>
              <a:rPr lang="en-US" dirty="0">
                <a:solidFill>
                  <a:srgbClr val="0000FF"/>
                </a:solidFill>
              </a:rPr>
              <a:t>t</a:t>
            </a:r>
            <a:r>
              <a:rPr lang="en-US" dirty="0" smtClean="0">
                <a:solidFill>
                  <a:srgbClr val="0000FF"/>
                </a:solidFill>
              </a:rPr>
              <a:t>his version: </a:t>
            </a:r>
            <a:r>
              <a:rPr lang="en-US" sz="2400" b="1" dirty="0" smtClean="0">
                <a:solidFill>
                  <a:srgbClr val="C00000"/>
                </a:solidFill>
              </a:rPr>
              <a:t>updated after the meeting of 20 Nov. 2014</a:t>
            </a:r>
            <a:r>
              <a:rPr lang="en-US" sz="3600" b="1" dirty="0" smtClean="0">
                <a:solidFill>
                  <a:srgbClr val="C00000"/>
                </a:solidFill>
              </a:rPr>
              <a:t> </a:t>
            </a:r>
            <a:endParaRPr lang="en-GB" sz="3600" b="1" dirty="0">
              <a:solidFill>
                <a:srgbClr val="C0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95301" y="1695853"/>
            <a:ext cx="8494633" cy="469359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0000FF"/>
                </a:solidFill>
              </a:rPr>
              <a:t>Outline:</a:t>
            </a:r>
          </a:p>
          <a:p>
            <a:r>
              <a:rPr lang="en-US" sz="2000" dirty="0" smtClean="0"/>
              <a:t>-&gt; will need, at some point, to define all the details of </a:t>
            </a:r>
            <a:r>
              <a:rPr lang="en-US" sz="2000" dirty="0" err="1" smtClean="0"/>
              <a:t>new_CLIC</a:t>
            </a:r>
            <a:endParaRPr lang="en-US" sz="2000" dirty="0" smtClean="0"/>
          </a:p>
          <a:p>
            <a:r>
              <a:rPr lang="en-US" sz="2000" dirty="0" smtClean="0"/>
              <a:t>-&gt; have done so once, for the CDR</a:t>
            </a:r>
          </a:p>
          <a:p>
            <a:endParaRPr lang="en-US" sz="2000" dirty="0"/>
          </a:p>
          <a:p>
            <a:r>
              <a:rPr lang="en-US" sz="2000" dirty="0" smtClean="0">
                <a:solidFill>
                  <a:srgbClr val="0000FF"/>
                </a:solidFill>
              </a:rPr>
              <a:t>-&gt; start with tables from the CDR and from supporting material (LCD notes)</a:t>
            </a:r>
          </a:p>
          <a:p>
            <a:endParaRPr lang="en-US" sz="2000" dirty="0" smtClean="0">
              <a:solidFill>
                <a:srgbClr val="0000FF"/>
              </a:solidFill>
            </a:endParaRPr>
          </a:p>
          <a:p>
            <a:endParaRPr lang="en-US" sz="1100" dirty="0">
              <a:solidFill>
                <a:srgbClr val="0000FF"/>
              </a:solidFill>
            </a:endParaRPr>
          </a:p>
          <a:p>
            <a:r>
              <a:rPr lang="en-US" sz="2000" dirty="0" smtClean="0">
                <a:solidFill>
                  <a:srgbClr val="FF0000"/>
                </a:solidFill>
              </a:rPr>
              <a:t>“</a:t>
            </a:r>
            <a:r>
              <a:rPr lang="en-US" sz="2000" dirty="0" err="1" smtClean="0">
                <a:solidFill>
                  <a:srgbClr val="FF0000"/>
                </a:solidFill>
              </a:rPr>
              <a:t>new_CLIC</a:t>
            </a:r>
            <a:r>
              <a:rPr lang="en-US" sz="2000" dirty="0" smtClean="0">
                <a:solidFill>
                  <a:srgbClr val="FF0000"/>
                </a:solidFill>
              </a:rPr>
              <a:t> “ resembles CLIC_ILD in important aspects</a:t>
            </a:r>
            <a:r>
              <a:rPr lang="en-US" sz="2000" dirty="0">
                <a:solidFill>
                  <a:srgbClr val="FF0000"/>
                </a:solidFill>
              </a:rPr>
              <a:t> </a:t>
            </a:r>
            <a:r>
              <a:rPr lang="en-US" sz="2000" dirty="0" smtClean="0"/>
              <a:t>(“the longer detector”)</a:t>
            </a:r>
            <a:r>
              <a:rPr lang="en-US" sz="2000" dirty="0" smtClean="0">
                <a:solidFill>
                  <a:srgbClr val="FF0000"/>
                </a:solidFill>
              </a:rPr>
              <a:t>	</a:t>
            </a:r>
          </a:p>
          <a:p>
            <a:r>
              <a:rPr lang="en-US" sz="2000" dirty="0" smtClean="0">
                <a:solidFill>
                  <a:srgbClr val="FF0000"/>
                </a:solidFill>
              </a:rPr>
              <a:t>	</a:t>
            </a:r>
            <a:r>
              <a:rPr lang="en-US" sz="2000" dirty="0" smtClean="0"/>
              <a:t>-&gt; use CLIC_ILD tables from LCD-Note-2011-002</a:t>
            </a:r>
            <a:r>
              <a:rPr lang="en-US" sz="2000" dirty="0" smtClean="0">
                <a:solidFill>
                  <a:srgbClr val="FF0000"/>
                </a:solidFill>
              </a:rPr>
              <a:t> </a:t>
            </a:r>
          </a:p>
          <a:p>
            <a:endParaRPr lang="en-US" sz="2000" dirty="0">
              <a:solidFill>
                <a:srgbClr val="FF0000"/>
              </a:solidFill>
            </a:endParaRPr>
          </a:p>
          <a:p>
            <a:r>
              <a:rPr lang="en-US" sz="2000" dirty="0" smtClean="0">
                <a:solidFill>
                  <a:srgbClr val="0000FF"/>
                </a:solidFill>
              </a:rPr>
              <a:t>BUT</a:t>
            </a:r>
            <a:r>
              <a:rPr lang="en-US" sz="2000" dirty="0" smtClean="0">
                <a:solidFill>
                  <a:srgbClr val="FF0000"/>
                </a:solidFill>
              </a:rPr>
              <a:t> use </a:t>
            </a:r>
            <a:r>
              <a:rPr lang="en-US" sz="2000" dirty="0" err="1" smtClean="0">
                <a:solidFill>
                  <a:srgbClr val="FF0000"/>
                </a:solidFill>
              </a:rPr>
              <a:t>CLIC_SiD</a:t>
            </a:r>
            <a:r>
              <a:rPr lang="en-US" sz="2000" dirty="0" smtClean="0">
                <a:solidFill>
                  <a:srgbClr val="FF0000"/>
                </a:solidFill>
              </a:rPr>
              <a:t> as starting point for the main tracker</a:t>
            </a:r>
          </a:p>
          <a:p>
            <a:endParaRPr lang="en-US" sz="2000" dirty="0" smtClean="0">
              <a:solidFill>
                <a:srgbClr val="FF0000"/>
              </a:solidFill>
            </a:endParaRPr>
          </a:p>
          <a:p>
            <a:endParaRPr lang="en-US" sz="2000" dirty="0">
              <a:solidFill>
                <a:srgbClr val="FF0000"/>
              </a:solidFill>
            </a:endParaRPr>
          </a:p>
          <a:p>
            <a:endParaRPr lang="en-US" sz="2000" dirty="0" smtClean="0">
              <a:solidFill>
                <a:srgbClr val="FF0000"/>
              </a:solidFill>
            </a:endParaRPr>
          </a:p>
          <a:p>
            <a:r>
              <a:rPr lang="en-US" sz="2800" dirty="0" smtClean="0">
                <a:solidFill>
                  <a:srgbClr val="FF0000"/>
                </a:solidFill>
              </a:rPr>
              <a:t>Should take this opportunity to “clean up” !</a:t>
            </a:r>
            <a:endParaRPr lang="en-GB" sz="2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040643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-58056" y="1074056"/>
            <a:ext cx="9263848" cy="519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59663" y="155361"/>
            <a:ext cx="746428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rgbClr val="FF0000"/>
                </a:solidFill>
              </a:rPr>
              <a:t>Vertex forward disks --  from CLIC_ILD</a:t>
            </a:r>
            <a:endParaRPr lang="en-GB" sz="3600" dirty="0">
              <a:solidFill>
                <a:srgbClr val="FF0000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828800" y="2211572"/>
            <a:ext cx="5500914" cy="3173228"/>
          </a:xfrm>
          <a:prstGeom prst="rect">
            <a:avLst/>
          </a:prstGeom>
          <a:solidFill>
            <a:schemeClr val="bg2">
              <a:lumMod val="90000"/>
              <a:alpha val="77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B9EB48-1871-4C46-84FC-F40CF6B9FF2D}" type="slidenum">
              <a:rPr lang="en-GB" smtClean="0"/>
              <a:t>10</a:t>
            </a:fld>
            <a:endParaRPr lang="en-GB"/>
          </a:p>
        </p:txBody>
      </p:sp>
      <p:sp>
        <p:nvSpPr>
          <p:cNvPr id="3" name="TextBox 2"/>
          <p:cNvSpPr txBox="1"/>
          <p:nvPr/>
        </p:nvSpPr>
        <p:spPr>
          <a:xfrm rot="-1260000">
            <a:off x="31851" y="3540642"/>
            <a:ext cx="838069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0000FF"/>
                </a:solidFill>
              </a:rPr>
              <a:t>New “petals” geometry for VTX </a:t>
            </a:r>
            <a:r>
              <a:rPr lang="en-US" sz="2400" dirty="0" err="1" smtClean="0">
                <a:solidFill>
                  <a:srgbClr val="0000FF"/>
                </a:solidFill>
              </a:rPr>
              <a:t>fwd</a:t>
            </a:r>
            <a:r>
              <a:rPr lang="en-US" sz="2400" dirty="0" smtClean="0">
                <a:solidFill>
                  <a:srgbClr val="0000FF"/>
                </a:solidFill>
              </a:rPr>
              <a:t> disks – tracker see next pages</a:t>
            </a:r>
            <a:endParaRPr lang="en-GB" sz="2400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864976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9830" y="1814257"/>
            <a:ext cx="9060767" cy="33924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59663" y="155361"/>
            <a:ext cx="5944769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rgbClr val="FF0000"/>
                </a:solidFill>
              </a:rPr>
              <a:t>Main Tracker  --  from </a:t>
            </a:r>
            <a:r>
              <a:rPr lang="en-US" sz="3600" dirty="0" err="1" smtClean="0">
                <a:solidFill>
                  <a:srgbClr val="FF0000"/>
                </a:solidFill>
              </a:rPr>
              <a:t>CLIC_SiD</a:t>
            </a:r>
            <a:endParaRPr lang="en-US" sz="3600" dirty="0" smtClean="0">
              <a:solidFill>
                <a:srgbClr val="FF0000"/>
              </a:solidFill>
            </a:endParaRPr>
          </a:p>
          <a:p>
            <a:r>
              <a:rPr lang="en-US" sz="2400" dirty="0" smtClean="0">
                <a:solidFill>
                  <a:srgbClr val="0000FF"/>
                </a:solidFill>
              </a:rPr>
              <a:t>LCD-Note-2011-009</a:t>
            </a:r>
            <a:endParaRPr lang="en-GB" sz="2000" dirty="0">
              <a:solidFill>
                <a:srgbClr val="0000FF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B9EB48-1871-4C46-84FC-F40CF6B9FF2D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7469214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4524" y="14516"/>
            <a:ext cx="9108925" cy="67015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146629" y="5439005"/>
            <a:ext cx="181972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err="1" smtClean="0">
                <a:solidFill>
                  <a:srgbClr val="FF0000"/>
                </a:solidFill>
              </a:rPr>
              <a:t>CLIC_SiD</a:t>
            </a:r>
            <a:endParaRPr lang="en-GB" sz="3600" dirty="0">
              <a:solidFill>
                <a:srgbClr val="FF0000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B9EB48-1871-4C46-84FC-F40CF6B9FF2D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5457820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" y="0"/>
            <a:ext cx="9080897" cy="69408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4" y="6207817"/>
            <a:ext cx="181972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err="1" smtClean="0">
                <a:solidFill>
                  <a:srgbClr val="FF0000"/>
                </a:solidFill>
              </a:rPr>
              <a:t>CLIC_SiD</a:t>
            </a:r>
            <a:endParaRPr lang="en-GB" sz="3600" dirty="0">
              <a:solidFill>
                <a:srgbClr val="FF0000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B9EB48-1871-4C46-84FC-F40CF6B9FF2D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1649793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885373" y="2815761"/>
            <a:ext cx="7518177" cy="40335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0679" y="1013038"/>
            <a:ext cx="9083675" cy="1616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-24492" y="112263"/>
            <a:ext cx="367228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err="1" smtClean="0">
                <a:solidFill>
                  <a:srgbClr val="FF0000"/>
                </a:solidFill>
              </a:rPr>
              <a:t>CLIC_SiD</a:t>
            </a:r>
            <a:r>
              <a:rPr lang="en-US" sz="3600" dirty="0" smtClean="0">
                <a:solidFill>
                  <a:srgbClr val="FF0000"/>
                </a:solidFill>
              </a:rPr>
              <a:t> </a:t>
            </a:r>
            <a:r>
              <a:rPr lang="en-US" sz="2000" dirty="0" smtClean="0">
                <a:solidFill>
                  <a:srgbClr val="FF0000"/>
                </a:solidFill>
              </a:rPr>
              <a:t>(cont. of Table 6)</a:t>
            </a:r>
            <a:endParaRPr lang="en-GB" sz="2000" dirty="0">
              <a:solidFill>
                <a:srgbClr val="FF0000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B9EB48-1871-4C46-84FC-F40CF6B9FF2D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007832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4553" y="1683657"/>
            <a:ext cx="9095089" cy="4125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4553" y="39246"/>
            <a:ext cx="181972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err="1" smtClean="0">
                <a:solidFill>
                  <a:srgbClr val="FF0000"/>
                </a:solidFill>
              </a:rPr>
              <a:t>CLIC_SiD</a:t>
            </a:r>
            <a:endParaRPr lang="en-GB" sz="3600" dirty="0">
              <a:solidFill>
                <a:srgbClr val="FF0000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B9EB48-1871-4C46-84FC-F40CF6B9FF2D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968058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4526" y="1683645"/>
            <a:ext cx="9123117" cy="3266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4553" y="39246"/>
            <a:ext cx="181972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err="1" smtClean="0">
                <a:solidFill>
                  <a:srgbClr val="FF0000"/>
                </a:solidFill>
              </a:rPr>
              <a:t>CLIC_SiD</a:t>
            </a:r>
            <a:endParaRPr lang="en-GB" sz="3600" dirty="0">
              <a:solidFill>
                <a:srgbClr val="FF0000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B9EB48-1871-4C46-84FC-F40CF6B9FF2D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2456371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-43517" y="2248579"/>
            <a:ext cx="9154417" cy="26271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Rectangle 17"/>
          <p:cNvSpPr/>
          <p:nvPr/>
        </p:nvSpPr>
        <p:spPr>
          <a:xfrm>
            <a:off x="7964002" y="4195136"/>
            <a:ext cx="88517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 smtClean="0">
                <a:solidFill>
                  <a:srgbClr val="FF0000"/>
                </a:solidFill>
              </a:rPr>
              <a:t>----- 3.0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59663" y="155361"/>
            <a:ext cx="625684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rgbClr val="FF0000"/>
                </a:solidFill>
              </a:rPr>
              <a:t>ECAL and HCAL --  from CLIC_ILD</a:t>
            </a:r>
            <a:endParaRPr lang="en-GB" sz="3600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573487" y="3904343"/>
            <a:ext cx="629992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b="1" dirty="0" smtClean="0"/>
              <a:t>4.2</a:t>
            </a:r>
            <a:endParaRPr lang="en-GB" b="1" dirty="0"/>
          </a:p>
        </p:txBody>
      </p:sp>
      <p:sp>
        <p:nvSpPr>
          <p:cNvPr id="7" name="TextBox 6"/>
          <p:cNvSpPr txBox="1"/>
          <p:nvPr/>
        </p:nvSpPr>
        <p:spPr>
          <a:xfrm>
            <a:off x="2090060" y="4208362"/>
            <a:ext cx="4339771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60               26.5           Iron                   19.0 + 1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751232" y="4204849"/>
            <a:ext cx="2920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?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753949" y="4464040"/>
            <a:ext cx="2920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?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621320" y="4224556"/>
            <a:ext cx="2920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?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628580" y="4478554"/>
            <a:ext cx="2920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?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2112939" y="3613666"/>
            <a:ext cx="68320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 smtClean="0">
                <a:solidFill>
                  <a:srgbClr val="FF0000"/>
                </a:solidFill>
              </a:rPr>
              <a:t>--- 17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2149227" y="3911206"/>
            <a:ext cx="56618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 smtClean="0">
                <a:solidFill>
                  <a:srgbClr val="FF0000"/>
                </a:solidFill>
              </a:rPr>
              <a:t>--- 8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5633563" y="3613667"/>
            <a:ext cx="74411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 smtClean="0">
                <a:solidFill>
                  <a:srgbClr val="FF0000"/>
                </a:solidFill>
              </a:rPr>
              <a:t>--- 2.4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5611795" y="3896693"/>
            <a:ext cx="74411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 smtClean="0">
                <a:solidFill>
                  <a:srgbClr val="FF0000"/>
                </a:solidFill>
              </a:rPr>
              <a:t>--- 4.8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3256358" y="3610429"/>
            <a:ext cx="74411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 smtClean="0">
                <a:solidFill>
                  <a:srgbClr val="FF0000"/>
                </a:solidFill>
              </a:rPr>
              <a:t>--- 5.6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3263618" y="3907969"/>
            <a:ext cx="744114" cy="369332"/>
          </a:xfrm>
          <a:prstGeom prst="rect">
            <a:avLst/>
          </a:prstGeom>
          <a:ln w="63500">
            <a:noFill/>
          </a:ln>
        </p:spPr>
        <p:txBody>
          <a:bodyPr wrap="none">
            <a:spAutoFit/>
          </a:bodyPr>
          <a:lstStyle/>
          <a:p>
            <a:r>
              <a:rPr lang="en-GB" b="1" dirty="0" smtClean="0">
                <a:solidFill>
                  <a:srgbClr val="FF0000"/>
                </a:solidFill>
              </a:rPr>
              <a:t>--- </a:t>
            </a:r>
            <a:r>
              <a:rPr lang="en-GB" b="1" dirty="0" smtClean="0">
                <a:solidFill>
                  <a:srgbClr val="FF0000"/>
                </a:solidFill>
              </a:rPr>
              <a:t>8.0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7956748" y="4463648"/>
            <a:ext cx="88517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 smtClean="0">
                <a:solidFill>
                  <a:srgbClr val="FF0000"/>
                </a:solidFill>
              </a:rPr>
              <a:t>----- 3.0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939133" y="4491388"/>
            <a:ext cx="1068599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   26.5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3643094" y="4522096"/>
            <a:ext cx="2920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?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5477504" y="4478171"/>
            <a:ext cx="934871" cy="369332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GB" b="1" dirty="0" smtClean="0">
                <a:solidFill>
                  <a:srgbClr val="FF0000"/>
                </a:solidFill>
              </a:rPr>
              <a:t>19.0 + 1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B9EB48-1871-4C46-84FC-F40CF6B9FF2D}" type="slidenum">
              <a:rPr lang="en-GB" smtClean="0"/>
              <a:t>17</a:t>
            </a:fld>
            <a:endParaRPr lang="en-GB"/>
          </a:p>
        </p:txBody>
      </p:sp>
      <p:sp>
        <p:nvSpPr>
          <p:cNvPr id="2" name="TextBox 1"/>
          <p:cNvSpPr txBox="1"/>
          <p:nvPr/>
        </p:nvSpPr>
        <p:spPr>
          <a:xfrm>
            <a:off x="261267" y="5239662"/>
            <a:ext cx="8649355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u="sng" dirty="0" smtClean="0">
                <a:solidFill>
                  <a:srgbClr val="0000FF"/>
                </a:solidFill>
              </a:rPr>
              <a:t>Question:</a:t>
            </a:r>
            <a:r>
              <a:rPr lang="en-US" sz="2800" dirty="0" smtClean="0">
                <a:solidFill>
                  <a:srgbClr val="0000FF"/>
                </a:solidFill>
              </a:rPr>
              <a:t> should ECAL and HCAL “end” with a metal layer </a:t>
            </a:r>
          </a:p>
          <a:p>
            <a:r>
              <a:rPr lang="en-US" sz="2800" dirty="0" smtClean="0">
                <a:solidFill>
                  <a:srgbClr val="0000FF"/>
                </a:solidFill>
              </a:rPr>
              <a:t>(presently the outermost element is a sensor layer)</a:t>
            </a:r>
            <a:endParaRPr lang="en-GB" sz="2800" dirty="0">
              <a:solidFill>
                <a:srgbClr val="0000FF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203211" y="725722"/>
            <a:ext cx="723550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[</a:t>
            </a:r>
            <a:r>
              <a:rPr lang="en-US" sz="1400" dirty="0" smtClean="0"/>
              <a:t>after 20 Nov. : changed in ECal2 d(Layer) from 7.9 to 8 mm -&gt; total change of 0.8 mm in radial</a:t>
            </a:r>
          </a:p>
          <a:p>
            <a:r>
              <a:rPr lang="en-US" sz="1400" dirty="0" smtClean="0"/>
              <a:t>co-ordinates, which is within the rounding (up!) of the previous number] -&gt; </a:t>
            </a:r>
            <a:r>
              <a:rPr lang="en-US" sz="1400" dirty="0" smtClean="0">
                <a:solidFill>
                  <a:srgbClr val="FF0000"/>
                </a:solidFill>
              </a:rPr>
              <a:t>no change elsewhere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97967112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8059" y="1335318"/>
            <a:ext cx="9052632" cy="48571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4553" y="39246"/>
            <a:ext cx="181331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rgbClr val="FF0000"/>
                </a:solidFill>
              </a:rPr>
              <a:t>CLIC_ILD</a:t>
            </a:r>
            <a:endParaRPr lang="en-GB" sz="3600" dirty="0">
              <a:solidFill>
                <a:srgbClr val="FF0000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B9EB48-1871-4C46-84FC-F40CF6B9FF2D}" type="slidenum">
              <a:rPr lang="en-GB" smtClean="0"/>
              <a:t>18</a:t>
            </a:fld>
            <a:endParaRPr lang="en-GB"/>
          </a:p>
        </p:txBody>
      </p:sp>
      <p:sp>
        <p:nvSpPr>
          <p:cNvPr id="3" name="TextBox 2"/>
          <p:cNvSpPr txBox="1"/>
          <p:nvPr/>
        </p:nvSpPr>
        <p:spPr>
          <a:xfrm>
            <a:off x="6932428" y="5337544"/>
            <a:ext cx="707245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800" dirty="0" smtClean="0">
                <a:solidFill>
                  <a:srgbClr val="FF0000"/>
                </a:solidFill>
              </a:rPr>
              <a:t>?</a:t>
            </a:r>
            <a:endParaRPr lang="en-GB" sz="8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045319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1857830"/>
            <a:ext cx="9038677" cy="25201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4553" y="39246"/>
            <a:ext cx="645080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err="1" smtClean="0">
                <a:solidFill>
                  <a:srgbClr val="FF0000"/>
                </a:solidFill>
              </a:rPr>
              <a:t>LumiCal</a:t>
            </a:r>
            <a:r>
              <a:rPr lang="en-US" sz="3600" dirty="0" smtClean="0">
                <a:solidFill>
                  <a:srgbClr val="FF0000"/>
                </a:solidFill>
              </a:rPr>
              <a:t> and </a:t>
            </a:r>
            <a:r>
              <a:rPr lang="en-US" sz="3600" dirty="0" err="1" smtClean="0">
                <a:solidFill>
                  <a:srgbClr val="FF0000"/>
                </a:solidFill>
              </a:rPr>
              <a:t>BeamCal</a:t>
            </a:r>
            <a:r>
              <a:rPr lang="en-US" sz="3600" dirty="0" smtClean="0">
                <a:solidFill>
                  <a:srgbClr val="FF0000"/>
                </a:solidFill>
              </a:rPr>
              <a:t> -- CLIC_ILD</a:t>
            </a:r>
            <a:endParaRPr lang="en-GB" sz="3600" dirty="0">
              <a:solidFill>
                <a:srgbClr val="FF0000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B9EB48-1871-4C46-84FC-F40CF6B9FF2D}" type="slidenum">
              <a:rPr lang="en-GB" smtClean="0"/>
              <a:t>19</a:t>
            </a:fld>
            <a:endParaRPr lang="en-GB"/>
          </a:p>
        </p:txBody>
      </p:sp>
      <p:sp>
        <p:nvSpPr>
          <p:cNvPr id="6" name="TextBox 5"/>
          <p:cNvSpPr txBox="1"/>
          <p:nvPr/>
        </p:nvSpPr>
        <p:spPr>
          <a:xfrm>
            <a:off x="7876602" y="3454607"/>
            <a:ext cx="1156086" cy="22159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800" b="1" dirty="0" smtClean="0">
                <a:solidFill>
                  <a:srgbClr val="00B050"/>
                </a:solidFill>
                <a:sym typeface="Symbol"/>
              </a:rPr>
              <a:t></a:t>
            </a:r>
            <a:endParaRPr lang="en-GB" sz="138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89401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89323" y="999747"/>
            <a:ext cx="7579021" cy="39077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7731529" y="1036120"/>
            <a:ext cx="140628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u="sng" dirty="0" err="1" smtClean="0">
                <a:solidFill>
                  <a:srgbClr val="FF0000"/>
                </a:solidFill>
              </a:rPr>
              <a:t>new_CLIC</a:t>
            </a:r>
            <a:endParaRPr lang="en-GB" sz="2400" u="sng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007871" y="1527958"/>
            <a:ext cx="8038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S</a:t>
            </a:r>
            <a:r>
              <a:rPr lang="en-US" b="1" dirty="0" smtClean="0">
                <a:solidFill>
                  <a:srgbClr val="FF0000"/>
                </a:solidFill>
              </a:rPr>
              <a:t>ilicon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219698" y="1810426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4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126996" y="2094804"/>
            <a:ext cx="476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3.4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8147418" y="2379182"/>
            <a:ext cx="476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8.3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148986" y="2955797"/>
            <a:ext cx="476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1.5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8122273" y="3268456"/>
            <a:ext cx="5357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159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8189830" y="3552834"/>
            <a:ext cx="4024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Fe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8144263" y="3837212"/>
            <a:ext cx="476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7.5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8220039" y="4090063"/>
            <a:ext cx="72006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14 (?)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8147910" y="4374441"/>
            <a:ext cx="89479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13.2 (?)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12440" y="4908462"/>
            <a:ext cx="89466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7030A0"/>
                </a:solidFill>
              </a:rPr>
              <a:t>L* (m)		</a:t>
            </a:r>
            <a:r>
              <a:rPr lang="en-US" b="1" dirty="0">
                <a:solidFill>
                  <a:srgbClr val="7030A0"/>
                </a:solidFill>
              </a:rPr>
              <a:t> </a:t>
            </a:r>
            <a:r>
              <a:rPr lang="en-US" b="1" dirty="0" smtClean="0">
                <a:solidFill>
                  <a:srgbClr val="7030A0"/>
                </a:solidFill>
              </a:rPr>
              <a:t>             4.4	       4.335	</a:t>
            </a:r>
            <a:r>
              <a:rPr lang="en-US" b="1" dirty="0">
                <a:solidFill>
                  <a:srgbClr val="7030A0"/>
                </a:solidFill>
              </a:rPr>
              <a:t> </a:t>
            </a:r>
            <a:r>
              <a:rPr lang="en-US" b="1" dirty="0" smtClean="0">
                <a:solidFill>
                  <a:srgbClr val="7030A0"/>
                </a:solidFill>
              </a:rPr>
              <a:t>              3.5</a:t>
            </a:r>
            <a:r>
              <a:rPr lang="en-US" b="1" dirty="0">
                <a:solidFill>
                  <a:srgbClr val="7030A0"/>
                </a:solidFill>
              </a:rPr>
              <a:t> </a:t>
            </a:r>
            <a:r>
              <a:rPr lang="en-US" b="1" dirty="0" smtClean="0">
                <a:solidFill>
                  <a:srgbClr val="7030A0"/>
                </a:solidFill>
              </a:rPr>
              <a:t>           3.5	            4.4 (?)</a:t>
            </a:r>
            <a:endParaRPr lang="en-GB" b="1" dirty="0">
              <a:solidFill>
                <a:srgbClr val="7030A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8178145" y="2674088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31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59663" y="155361"/>
            <a:ext cx="197579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rgbClr val="FF0000"/>
                </a:solidFill>
              </a:rPr>
              <a:t>from CDR</a:t>
            </a:r>
            <a:endParaRPr lang="en-GB" sz="3600" dirty="0">
              <a:solidFill>
                <a:srgbClr val="FF0000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B9EB48-1871-4C46-84FC-F40CF6B9FF2D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90857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35428" y="424324"/>
            <a:ext cx="8748731" cy="64194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4553" y="39246"/>
            <a:ext cx="181331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rgbClr val="FF0000"/>
                </a:solidFill>
              </a:rPr>
              <a:t>CLIC_ILD</a:t>
            </a:r>
            <a:endParaRPr lang="en-GB" sz="3600" dirty="0">
              <a:solidFill>
                <a:srgbClr val="FF0000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B9EB48-1871-4C46-84FC-F40CF6B9FF2D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196452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03196" y="1175658"/>
            <a:ext cx="8729066" cy="27171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4553" y="39246"/>
            <a:ext cx="181331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rgbClr val="FF0000"/>
                </a:solidFill>
              </a:rPr>
              <a:t>CLIC_ILD</a:t>
            </a:r>
            <a:endParaRPr lang="en-GB" sz="3600" dirty="0">
              <a:solidFill>
                <a:srgbClr val="FF0000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B9EB48-1871-4C46-84FC-F40CF6B9FF2D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02075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-180528" y="-27383"/>
            <a:ext cx="8324850" cy="6587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7753961" y="578268"/>
            <a:ext cx="120129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err="1" smtClean="0">
                <a:solidFill>
                  <a:srgbClr val="FF0000"/>
                </a:solidFill>
              </a:rPr>
              <a:t>new_CLIC</a:t>
            </a:r>
            <a:endParaRPr lang="en-GB" sz="2000" dirty="0">
              <a:solidFill>
                <a:srgbClr val="FF0000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8153156" y="2190332"/>
            <a:ext cx="41870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31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678358" y="3629900"/>
            <a:ext cx="1534266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FF0000"/>
                </a:solidFill>
              </a:rPr>
              <a:t>silicon </a:t>
            </a:r>
            <a:r>
              <a:rPr lang="en-US" sz="1100" dirty="0" smtClean="0">
                <a:solidFill>
                  <a:srgbClr val="FF0000"/>
                </a:solidFill>
              </a:rPr>
              <a:t>(large pixels ?</a:t>
            </a:r>
          </a:p>
          <a:p>
            <a:r>
              <a:rPr lang="en-US" sz="1100" dirty="0">
                <a:solidFill>
                  <a:srgbClr val="FF0000"/>
                </a:solidFill>
              </a:rPr>
              <a:t>p</a:t>
            </a:r>
            <a:r>
              <a:rPr lang="en-US" sz="1100" dirty="0" smtClean="0">
                <a:solidFill>
                  <a:srgbClr val="FF0000"/>
                </a:solidFill>
              </a:rPr>
              <a:t>ads? </a:t>
            </a:r>
            <a:r>
              <a:rPr lang="en-US" sz="1100" dirty="0">
                <a:solidFill>
                  <a:srgbClr val="FF0000"/>
                </a:solidFill>
              </a:rPr>
              <a:t>a</a:t>
            </a:r>
            <a:r>
              <a:rPr lang="en-US" sz="1100" dirty="0" smtClean="0">
                <a:solidFill>
                  <a:srgbClr val="FF0000"/>
                </a:solidFill>
              </a:rPr>
              <a:t>nd </a:t>
            </a:r>
            <a:r>
              <a:rPr lang="en-US" sz="1400" dirty="0" smtClean="0">
                <a:solidFill>
                  <a:srgbClr val="FF0000"/>
                </a:solidFill>
              </a:rPr>
              <a:t>strips </a:t>
            </a:r>
            <a:r>
              <a:rPr lang="en-US" sz="1100" dirty="0" smtClean="0">
                <a:solidFill>
                  <a:srgbClr val="FF0000"/>
                </a:solidFill>
              </a:rPr>
              <a:t>)</a:t>
            </a:r>
            <a:endParaRPr lang="en-GB" sz="1100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878485" y="5199233"/>
            <a:ext cx="1101584" cy="12618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FF0000"/>
                </a:solidFill>
              </a:rPr>
              <a:t>s</a:t>
            </a:r>
            <a:r>
              <a:rPr lang="en-US" sz="1600" dirty="0" smtClean="0">
                <a:solidFill>
                  <a:srgbClr val="FF0000"/>
                </a:solidFill>
              </a:rPr>
              <a:t>ilicon </a:t>
            </a:r>
          </a:p>
          <a:p>
            <a:r>
              <a:rPr lang="en-US" sz="1200" dirty="0" smtClean="0">
                <a:solidFill>
                  <a:srgbClr val="FF0000"/>
                </a:solidFill>
              </a:rPr>
              <a:t>(large pixels ?</a:t>
            </a:r>
          </a:p>
          <a:p>
            <a:r>
              <a:rPr lang="en-US" sz="1200" dirty="0">
                <a:solidFill>
                  <a:srgbClr val="FF0000"/>
                </a:solidFill>
              </a:rPr>
              <a:t>p</a:t>
            </a:r>
            <a:r>
              <a:rPr lang="en-US" sz="1200" dirty="0" smtClean="0">
                <a:solidFill>
                  <a:srgbClr val="FF0000"/>
                </a:solidFill>
              </a:rPr>
              <a:t>ads? Strips ?)</a:t>
            </a:r>
          </a:p>
          <a:p>
            <a:r>
              <a:rPr lang="en-US" sz="3600" dirty="0" smtClean="0">
                <a:solidFill>
                  <a:srgbClr val="FF0000"/>
                </a:solidFill>
              </a:rPr>
              <a:t>(</a:t>
            </a:r>
            <a:r>
              <a:rPr lang="en-US" sz="3600" dirty="0" err="1" smtClean="0">
                <a:solidFill>
                  <a:srgbClr val="FF0000"/>
                </a:solidFill>
              </a:rPr>
              <a:t>tbd</a:t>
            </a:r>
            <a:r>
              <a:rPr lang="en-US" sz="3600" dirty="0" smtClean="0">
                <a:solidFill>
                  <a:srgbClr val="FF0000"/>
                </a:solidFill>
              </a:rPr>
              <a:t>)</a:t>
            </a:r>
            <a:endParaRPr lang="en-GB" sz="3600" dirty="0">
              <a:solidFill>
                <a:srgbClr val="FF0000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8157780" y="2407384"/>
            <a:ext cx="72006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60 (?)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7606593" y="2873808"/>
            <a:ext cx="129939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6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sz="1200" dirty="0" smtClean="0">
                <a:solidFill>
                  <a:srgbClr val="FF0000"/>
                </a:solidFill>
              </a:rPr>
              <a:t>3 double layers</a:t>
            </a:r>
            <a:endParaRPr lang="en-GB" sz="1400" dirty="0">
              <a:solidFill>
                <a:srgbClr val="FF0000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7476183" y="3101624"/>
            <a:ext cx="174990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6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sz="1100" dirty="0" smtClean="0">
                <a:solidFill>
                  <a:srgbClr val="FF0000"/>
                </a:solidFill>
              </a:rPr>
              <a:t>3 double layers </a:t>
            </a:r>
            <a:r>
              <a:rPr lang="en-US" sz="1200" dirty="0" smtClean="0">
                <a:solidFill>
                  <a:srgbClr val="FF0000"/>
                </a:solidFill>
              </a:rPr>
              <a:t>(spirals)</a:t>
            </a:r>
            <a:endParaRPr lang="en-GB" sz="1200" dirty="0">
              <a:solidFill>
                <a:srgbClr val="FF0000"/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8136818" y="4610625"/>
            <a:ext cx="60305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7 (?)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7932138" y="4367091"/>
            <a:ext cx="133562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&lt; 2350 (</a:t>
            </a:r>
            <a:r>
              <a:rPr lang="en-US" dirty="0" err="1" smtClean="0">
                <a:solidFill>
                  <a:srgbClr val="FF0000"/>
                </a:solidFill>
              </a:rPr>
              <a:t>tbd</a:t>
            </a:r>
            <a:r>
              <a:rPr lang="en-US" dirty="0" smtClean="0">
                <a:solidFill>
                  <a:srgbClr val="FF0000"/>
                </a:solidFill>
              </a:rPr>
              <a:t>)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7933897" y="4142411"/>
            <a:ext cx="133305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&lt; 1500 (</a:t>
            </a:r>
            <a:r>
              <a:rPr lang="en-US" dirty="0" err="1" smtClean="0">
                <a:solidFill>
                  <a:srgbClr val="FF0000"/>
                </a:solidFill>
              </a:rPr>
              <a:t>tdb</a:t>
            </a:r>
            <a:r>
              <a:rPr lang="en-US" dirty="0">
                <a:solidFill>
                  <a:srgbClr val="FF0000"/>
                </a:solidFill>
              </a:rPr>
              <a:t>)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7232569" y="2642908"/>
            <a:ext cx="210641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130</a:t>
            </a:r>
            <a:r>
              <a:rPr lang="en-US" sz="1200" dirty="0" smtClean="0">
                <a:solidFill>
                  <a:srgbClr val="FF0000"/>
                </a:solidFill>
              </a:rPr>
              <a:t>(barrel),</a:t>
            </a:r>
            <a:r>
              <a:rPr lang="en-US" dirty="0" smtClean="0">
                <a:solidFill>
                  <a:srgbClr val="FF0000"/>
                </a:solidFill>
              </a:rPr>
              <a:t>257</a:t>
            </a:r>
            <a:r>
              <a:rPr lang="en-US" sz="1200" dirty="0" smtClean="0">
                <a:solidFill>
                  <a:srgbClr val="FF0000"/>
                </a:solidFill>
              </a:rPr>
              <a:t>(disks)</a:t>
            </a:r>
            <a:r>
              <a:rPr lang="en-US" dirty="0" smtClean="0">
                <a:solidFill>
                  <a:srgbClr val="FF0000"/>
                </a:solidFill>
              </a:rPr>
              <a:t>(?)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 rot="2700000">
            <a:off x="7678358" y="1293091"/>
            <a:ext cx="139615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solidFill>
                  <a:srgbClr val="7030A0"/>
                </a:solidFill>
              </a:rPr>
              <a:t>n</a:t>
            </a:r>
            <a:r>
              <a:rPr lang="en-US" sz="1200" b="1" dirty="0" smtClean="0">
                <a:solidFill>
                  <a:srgbClr val="7030A0"/>
                </a:solidFill>
              </a:rPr>
              <a:t>ot very important</a:t>
            </a:r>
            <a:endParaRPr lang="en-GB" sz="1200" b="1" dirty="0">
              <a:solidFill>
                <a:srgbClr val="7030A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 rot="5400000">
            <a:off x="-548815" y="1292142"/>
            <a:ext cx="197579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rgbClr val="FF0000"/>
                </a:solidFill>
              </a:rPr>
              <a:t>from CDR</a:t>
            </a:r>
            <a:endParaRPr lang="en-GB" sz="3600" dirty="0">
              <a:solidFill>
                <a:srgbClr val="FF0000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B9EB48-1871-4C46-84FC-F40CF6B9FF2D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69107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-554410" y="332656"/>
            <a:ext cx="9086850" cy="2362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07504" y="2958380"/>
            <a:ext cx="8134350" cy="25280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7753961" y="22075"/>
            <a:ext cx="120129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err="1" smtClean="0">
                <a:solidFill>
                  <a:srgbClr val="FF0000"/>
                </a:solidFill>
              </a:rPr>
              <a:t>new_CLIC</a:t>
            </a:r>
            <a:endParaRPr lang="en-GB" sz="2000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438057" y="114323"/>
            <a:ext cx="81785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CLIC_ILD</a:t>
            </a:r>
            <a:endParaRPr lang="en-GB" sz="1400" dirty="0"/>
          </a:p>
        </p:txBody>
      </p:sp>
      <p:sp>
        <p:nvSpPr>
          <p:cNvPr id="13" name="TextBox 12"/>
          <p:cNvSpPr txBox="1"/>
          <p:nvPr/>
        </p:nvSpPr>
        <p:spPr>
          <a:xfrm>
            <a:off x="5466430" y="115891"/>
            <a:ext cx="82105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 smtClean="0"/>
              <a:t>CLIC_SiD</a:t>
            </a:r>
            <a:endParaRPr lang="en-GB" sz="1400" dirty="0"/>
          </a:p>
        </p:txBody>
      </p:sp>
      <p:sp>
        <p:nvSpPr>
          <p:cNvPr id="2" name="TextBox 1"/>
          <p:cNvSpPr txBox="1"/>
          <p:nvPr/>
        </p:nvSpPr>
        <p:spPr>
          <a:xfrm>
            <a:off x="7517114" y="1316115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7916171" y="556762"/>
            <a:ext cx="93692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FF0000"/>
                </a:solidFill>
              </a:rPr>
              <a:t>T</a:t>
            </a:r>
            <a:r>
              <a:rPr lang="en-US" sz="1600" dirty="0" smtClean="0">
                <a:solidFill>
                  <a:srgbClr val="FF0000"/>
                </a:solidFill>
              </a:rPr>
              <a:t>ungsten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7842323" y="831713"/>
            <a:ext cx="115916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FF0000"/>
                </a:solidFill>
              </a:rPr>
              <a:t>Silicon pads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7319147" y="1080849"/>
            <a:ext cx="190308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FF0000"/>
                </a:solidFill>
              </a:rPr>
              <a:t>25 (17 x 2.4 , 8 x 4.8)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924043" y="1308665"/>
            <a:ext cx="88517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FF0000"/>
                </a:solidFill>
              </a:rPr>
              <a:t>5.1 x 5.1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8048162" y="1772156"/>
            <a:ext cx="60144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FF0000"/>
                </a:solidFill>
              </a:rPr>
              <a:t>1500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8049730" y="2009399"/>
            <a:ext cx="60144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FF0000"/>
                </a:solidFill>
              </a:rPr>
              <a:t>1659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8051298" y="2256069"/>
            <a:ext cx="64793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FF0000"/>
                </a:solidFill>
              </a:rPr>
              <a:t>2350 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7917207" y="3188415"/>
            <a:ext cx="93692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FF0000"/>
                </a:solidFill>
              </a:rPr>
              <a:t>T</a:t>
            </a:r>
            <a:r>
              <a:rPr lang="en-US" sz="1600" dirty="0" smtClean="0">
                <a:solidFill>
                  <a:srgbClr val="FF0000"/>
                </a:solidFill>
              </a:rPr>
              <a:t>ungsten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7843359" y="3425658"/>
            <a:ext cx="115916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FF0000"/>
                </a:solidFill>
              </a:rPr>
              <a:t>Silicon pads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7915652" y="3893183"/>
            <a:ext cx="88517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FF0000"/>
                </a:solidFill>
              </a:rPr>
              <a:t>5.1 x 5.1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7327647" y="3659269"/>
            <a:ext cx="190308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FF0000"/>
                </a:solidFill>
              </a:rPr>
              <a:t>25 (17 x 2.4 , 8 x 4.8)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7869049" y="1527054"/>
            <a:ext cx="116891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FF0000"/>
                </a:solidFill>
              </a:rPr>
              <a:t>23 and 1 (?)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001675" y="4840582"/>
            <a:ext cx="647934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FF0000"/>
                </a:solidFill>
              </a:rPr>
              <a:t>2450 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8012670" y="5058971"/>
            <a:ext cx="64793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FF0000"/>
                </a:solidFill>
              </a:rPr>
              <a:t>2609 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7849920" y="4128120"/>
            <a:ext cx="116891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FF0000"/>
                </a:solidFill>
              </a:rPr>
              <a:t>23 and 1 (?)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8052274" y="4361733"/>
            <a:ext cx="54373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FF0000"/>
                </a:solidFill>
              </a:rPr>
              <a:t>270 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8003667" y="4587572"/>
            <a:ext cx="64793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FF0000"/>
                </a:solidFill>
              </a:rPr>
              <a:t>2270 </a:t>
            </a:r>
          </a:p>
        </p:txBody>
      </p:sp>
      <p:sp>
        <p:nvSpPr>
          <p:cNvPr id="26" name="TextBox 25"/>
          <p:cNvSpPr txBox="1"/>
          <p:nvPr/>
        </p:nvSpPr>
        <p:spPr>
          <a:xfrm rot="5400000">
            <a:off x="-548815" y="1292142"/>
            <a:ext cx="197579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rgbClr val="FF0000"/>
                </a:solidFill>
              </a:rPr>
              <a:t>from CDR</a:t>
            </a:r>
            <a:endParaRPr lang="en-GB" sz="3600" dirty="0">
              <a:solidFill>
                <a:srgbClr val="FF0000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B9EB48-1871-4C46-84FC-F40CF6B9FF2D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44976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-36512" y="566999"/>
            <a:ext cx="8991764" cy="4633651"/>
            <a:chOff x="-36512" y="566999"/>
            <a:chExt cx="8991764" cy="4633651"/>
          </a:xfrm>
        </p:grpSpPr>
        <p:pic>
          <p:nvPicPr>
            <p:cNvPr id="4098" name="Picture 2"/>
            <p:cNvPicPr>
              <a:picLocks noChangeAspect="1" noChangeArrowheads="1"/>
            </p:cNvPicPr>
            <p:nvPr/>
          </p:nvPicPr>
          <p:blipFill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-36512" y="857250"/>
              <a:ext cx="8458200" cy="4343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" name="TextBox 5"/>
            <p:cNvSpPr txBox="1"/>
            <p:nvPr/>
          </p:nvSpPr>
          <p:spPr>
            <a:xfrm>
              <a:off x="7753961" y="566999"/>
              <a:ext cx="120129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 err="1" smtClean="0">
                  <a:solidFill>
                    <a:srgbClr val="FF0000"/>
                  </a:solidFill>
                </a:rPr>
                <a:t>new_CLIC</a:t>
              </a:r>
              <a:endParaRPr lang="en-GB" sz="2000" dirty="0">
                <a:solidFill>
                  <a:srgbClr val="FF0000"/>
                </a:solidFill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3391877" y="668483"/>
              <a:ext cx="81785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CLIC_ILD</a:t>
              </a:r>
              <a:endParaRPr lang="en-GB" sz="1400" dirty="0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5447958" y="660815"/>
              <a:ext cx="82105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err="1" smtClean="0"/>
                <a:t>CLIC_SiD</a:t>
              </a:r>
              <a:endParaRPr lang="en-GB" sz="1400" dirty="0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8029677" y="1157102"/>
              <a:ext cx="597664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>
                  <a:solidFill>
                    <a:srgbClr val="FF0000"/>
                  </a:solidFill>
                </a:rPr>
                <a:t>Steel</a:t>
              </a: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7960987" y="1614510"/>
              <a:ext cx="782587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>
                  <a:solidFill>
                    <a:srgbClr val="FF0000"/>
                  </a:solidFill>
                </a:rPr>
                <a:t>30 x 30</a:t>
              </a: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8125870" y="1870034"/>
              <a:ext cx="44435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>
                  <a:solidFill>
                    <a:srgbClr val="FF0000"/>
                  </a:solidFill>
                </a:rPr>
                <a:t>7.5</a:t>
              </a: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7953128" y="1408684"/>
              <a:ext cx="82907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>
                  <a:solidFill>
                    <a:srgbClr val="FF0000"/>
                  </a:solidFill>
                </a:rPr>
                <a:t>60 x 20 </a:t>
              </a: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8042843" y="3131823"/>
              <a:ext cx="597664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>
                  <a:solidFill>
                    <a:srgbClr val="FF0000"/>
                  </a:solidFill>
                </a:rPr>
                <a:t>Steel</a:t>
              </a: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7955681" y="3357662"/>
              <a:ext cx="82907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>
                  <a:solidFill>
                    <a:srgbClr val="FF0000"/>
                  </a:solidFill>
                </a:rPr>
                <a:t>60 x 20 </a:t>
              </a:r>
            </a:p>
          </p:txBody>
        </p:sp>
        <p:grpSp>
          <p:nvGrpSpPr>
            <p:cNvPr id="2" name="Group 1"/>
            <p:cNvGrpSpPr/>
            <p:nvPr/>
          </p:nvGrpSpPr>
          <p:grpSpPr>
            <a:xfrm>
              <a:off x="7957788" y="3588193"/>
              <a:ext cx="782587" cy="594078"/>
              <a:chOff x="8113387" y="1766910"/>
              <a:chExt cx="782587" cy="594078"/>
            </a:xfrm>
          </p:grpSpPr>
          <p:sp>
            <p:nvSpPr>
              <p:cNvPr id="17" name="TextBox 16"/>
              <p:cNvSpPr txBox="1"/>
              <p:nvPr/>
            </p:nvSpPr>
            <p:spPr>
              <a:xfrm>
                <a:off x="8113387" y="1766910"/>
                <a:ext cx="782587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 smtClean="0">
                    <a:solidFill>
                      <a:srgbClr val="FF0000"/>
                    </a:solidFill>
                  </a:rPr>
                  <a:t>30 x 30</a:t>
                </a:r>
              </a:p>
            </p:txBody>
          </p:sp>
          <p:sp>
            <p:nvSpPr>
              <p:cNvPr id="18" name="TextBox 17"/>
              <p:cNvSpPr txBox="1"/>
              <p:nvPr/>
            </p:nvSpPr>
            <p:spPr>
              <a:xfrm>
                <a:off x="8278270" y="2022434"/>
                <a:ext cx="44435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 smtClean="0">
                    <a:solidFill>
                      <a:srgbClr val="FF0000"/>
                    </a:solidFill>
                  </a:rPr>
                  <a:t>7.5</a:t>
                </a:r>
              </a:p>
            </p:txBody>
          </p:sp>
        </p:grpSp>
        <p:sp>
          <p:nvSpPr>
            <p:cNvPr id="21" name="TextBox 20"/>
            <p:cNvSpPr txBox="1"/>
            <p:nvPr/>
          </p:nvSpPr>
          <p:spPr>
            <a:xfrm>
              <a:off x="8033168" y="2107277"/>
              <a:ext cx="601447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>
                  <a:solidFill>
                    <a:srgbClr val="FF0000"/>
                  </a:solidFill>
                </a:rPr>
                <a:t>1697</a:t>
              </a: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8034736" y="2335093"/>
              <a:ext cx="601447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>
                  <a:solidFill>
                    <a:srgbClr val="FF0000"/>
                  </a:solidFill>
                </a:rPr>
                <a:t>3287</a:t>
              </a: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8036304" y="2572336"/>
              <a:ext cx="601447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>
                  <a:solidFill>
                    <a:srgbClr val="FF0000"/>
                  </a:solidFill>
                </a:rPr>
                <a:t>2350</a:t>
              </a: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8113228" y="4058093"/>
              <a:ext cx="76335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>
                  <a:solidFill>
                    <a:srgbClr val="FF0000"/>
                  </a:solidFill>
                </a:rPr>
                <a:t>400 (?)</a:t>
              </a: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8062436" y="4293617"/>
              <a:ext cx="867545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>
                  <a:solidFill>
                    <a:srgbClr val="FF0000"/>
                  </a:solidFill>
                </a:rPr>
                <a:t>3</a:t>
              </a:r>
              <a:r>
                <a:rPr lang="en-US" sz="1600" dirty="0" smtClean="0">
                  <a:solidFill>
                    <a:srgbClr val="FF0000"/>
                  </a:solidFill>
                </a:rPr>
                <a:t>059 (?)</a:t>
              </a: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8057824" y="4529141"/>
              <a:ext cx="601447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>
                  <a:solidFill>
                    <a:srgbClr val="FF0000"/>
                  </a:solidFill>
                </a:rPr>
                <a:t>2637</a:t>
              </a: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8043976" y="4746193"/>
              <a:ext cx="601447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>
                  <a:solidFill>
                    <a:srgbClr val="FF0000"/>
                  </a:solidFill>
                </a:rPr>
                <a:t>4227</a:t>
              </a:r>
            </a:p>
          </p:txBody>
        </p:sp>
      </p:grpSp>
      <p:sp>
        <p:nvSpPr>
          <p:cNvPr id="24" name="TextBox 23"/>
          <p:cNvSpPr txBox="1"/>
          <p:nvPr/>
        </p:nvSpPr>
        <p:spPr>
          <a:xfrm rot="5400000">
            <a:off x="-548815" y="1292142"/>
            <a:ext cx="197579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rgbClr val="FF0000"/>
                </a:solidFill>
              </a:rPr>
              <a:t>from CDR</a:t>
            </a:r>
            <a:endParaRPr lang="en-GB" sz="3600" dirty="0">
              <a:solidFill>
                <a:srgbClr val="FF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B9EB48-1871-4C46-84FC-F40CF6B9FF2D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57691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07504" y="1266428"/>
            <a:ext cx="7791450" cy="449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7753961" y="908731"/>
            <a:ext cx="120129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err="1" smtClean="0">
                <a:solidFill>
                  <a:srgbClr val="FF0000"/>
                </a:solidFill>
              </a:rPr>
              <a:t>new_CLIC</a:t>
            </a:r>
            <a:endParaRPr lang="en-GB" sz="2000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336461" y="1037923"/>
            <a:ext cx="81785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CLIC_ILD</a:t>
            </a:r>
            <a:endParaRPr lang="en-GB" sz="1400" dirty="0"/>
          </a:p>
        </p:txBody>
      </p:sp>
      <p:sp>
        <p:nvSpPr>
          <p:cNvPr id="7" name="TextBox 6"/>
          <p:cNvSpPr txBox="1"/>
          <p:nvPr/>
        </p:nvSpPr>
        <p:spPr>
          <a:xfrm>
            <a:off x="5383300" y="1030704"/>
            <a:ext cx="82105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 smtClean="0"/>
              <a:t>CLIC_SiD</a:t>
            </a:r>
            <a:endParaRPr lang="en-GB" sz="1400" dirty="0"/>
          </a:p>
        </p:txBody>
      </p:sp>
      <p:sp>
        <p:nvSpPr>
          <p:cNvPr id="10" name="TextBox 9"/>
          <p:cNvSpPr txBox="1"/>
          <p:nvPr/>
        </p:nvSpPr>
        <p:spPr>
          <a:xfrm>
            <a:off x="8125870" y="1556010"/>
            <a:ext cx="43473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FF0000"/>
                </a:solidFill>
              </a:rPr>
              <a:t>4 T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8038913" y="2791874"/>
            <a:ext cx="59766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FF0000"/>
                </a:solidFill>
              </a:rPr>
              <a:t>Steel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038913" y="4052637"/>
            <a:ext cx="59766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FF0000"/>
                </a:solidFill>
              </a:rPr>
              <a:t>Steel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8055774" y="1766106"/>
            <a:ext cx="60144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FF0000"/>
                </a:solidFill>
              </a:rPr>
              <a:t>3417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8047915" y="2003349"/>
            <a:ext cx="60144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FF0000"/>
                </a:solidFill>
              </a:rPr>
              <a:t>4281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040056" y="2221738"/>
            <a:ext cx="60144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FF0000"/>
                </a:solidFill>
              </a:rPr>
              <a:t>4175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8055774" y="3029150"/>
            <a:ext cx="60144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FF0000"/>
                </a:solidFill>
              </a:rPr>
              <a:t>4395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8038488" y="3266393"/>
            <a:ext cx="60144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FF0000"/>
                </a:solidFill>
              </a:rPr>
              <a:t>6981</a:t>
            </a:r>
            <a:endParaRPr lang="en-US" sz="1600" dirty="0">
              <a:solidFill>
                <a:srgbClr val="FF00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8190888" y="3475355"/>
            <a:ext cx="55496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FF0000"/>
                </a:solidFill>
              </a:rPr>
              <a:t>9</a:t>
            </a:r>
            <a:r>
              <a:rPr lang="en-US" sz="1600" dirty="0" smtClean="0">
                <a:solidFill>
                  <a:srgbClr val="FF0000"/>
                </a:solidFill>
              </a:rPr>
              <a:t> (?)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8091157" y="4296441"/>
            <a:ext cx="76335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FF0000"/>
                </a:solidFill>
              </a:rPr>
              <a:t>690 (?)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8055017" y="4543111"/>
            <a:ext cx="86754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FF0000"/>
                </a:solidFill>
              </a:rPr>
              <a:t>6990 </a:t>
            </a:r>
            <a:r>
              <a:rPr lang="en-US" sz="1600" dirty="0">
                <a:solidFill>
                  <a:srgbClr val="FF0000"/>
                </a:solidFill>
              </a:rPr>
              <a:t>(?)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7452579" y="4761091"/>
            <a:ext cx="171232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FF0000"/>
                </a:solidFill>
              </a:rPr>
              <a:t>6000 </a:t>
            </a:r>
            <a:r>
              <a:rPr lang="en-US" sz="1100" dirty="0" smtClean="0">
                <a:solidFill>
                  <a:srgbClr val="FF0000"/>
                </a:solidFill>
              </a:rPr>
              <a:t>with end-coils</a:t>
            </a:r>
            <a:r>
              <a:rPr lang="en-US" sz="1600" dirty="0" smtClean="0">
                <a:solidFill>
                  <a:srgbClr val="FF0000"/>
                </a:solidFill>
              </a:rPr>
              <a:t> </a:t>
            </a:r>
            <a:r>
              <a:rPr lang="en-US" sz="1600" dirty="0">
                <a:solidFill>
                  <a:srgbClr val="FF0000"/>
                </a:solidFill>
              </a:rPr>
              <a:t>(?)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200631" y="5001839"/>
            <a:ext cx="55496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FF0000"/>
                </a:solidFill>
              </a:rPr>
              <a:t>9</a:t>
            </a:r>
            <a:r>
              <a:rPr lang="en-US" sz="1600" dirty="0" smtClean="0">
                <a:solidFill>
                  <a:srgbClr val="FF0000"/>
                </a:solidFill>
              </a:rPr>
              <a:t> (?)</a:t>
            </a:r>
          </a:p>
        </p:txBody>
      </p:sp>
      <p:sp>
        <p:nvSpPr>
          <p:cNvPr id="23" name="TextBox 22"/>
          <p:cNvSpPr txBox="1"/>
          <p:nvPr/>
        </p:nvSpPr>
        <p:spPr>
          <a:xfrm rot="5400000">
            <a:off x="-548815" y="1292142"/>
            <a:ext cx="197579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rgbClr val="FF0000"/>
                </a:solidFill>
              </a:rPr>
              <a:t>from CDR</a:t>
            </a:r>
            <a:endParaRPr lang="en-GB" sz="3600" dirty="0">
              <a:solidFill>
                <a:srgbClr val="FF0000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B9EB48-1871-4C46-84FC-F40CF6B9FF2D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23147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59663" y="155361"/>
            <a:ext cx="519379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rgbClr val="FF0000"/>
                </a:solidFill>
              </a:rPr>
              <a:t>Overview --  from CLIC_ILD</a:t>
            </a:r>
            <a:endParaRPr lang="en-GB" sz="3600" dirty="0">
              <a:solidFill>
                <a:srgbClr val="FF0000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20946" y="801692"/>
            <a:ext cx="8302171" cy="59474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B9EB48-1871-4C46-84FC-F40CF6B9FF2D}" type="slidenum">
              <a:rPr lang="en-GB" smtClean="0"/>
              <a:t>7</a:t>
            </a:fld>
            <a:endParaRPr lang="en-GB"/>
          </a:p>
        </p:txBody>
      </p:sp>
      <p:sp>
        <p:nvSpPr>
          <p:cNvPr id="3" name="TextBox 2"/>
          <p:cNvSpPr txBox="1"/>
          <p:nvPr/>
        </p:nvSpPr>
        <p:spPr>
          <a:xfrm>
            <a:off x="1339697" y="2339154"/>
            <a:ext cx="65325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------------------------------------------------------------------------------------------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114256" y="2583702"/>
            <a:ext cx="10632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-----1500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170461" y="2576607"/>
            <a:ext cx="10632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-----1659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128427" y="2831799"/>
            <a:ext cx="10632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-----1705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163366" y="2835337"/>
            <a:ext cx="10632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-----3287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523277" y="3116072"/>
            <a:ext cx="2920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?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547583" y="3108977"/>
            <a:ext cx="2920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?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336514" y="3637804"/>
            <a:ext cx="3113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B050"/>
                </a:solidFill>
                <a:sym typeface="Symbol"/>
              </a:rPr>
              <a:t></a:t>
            </a:r>
            <a:endParaRPr lang="en-GB" b="1" dirty="0">
              <a:solidFill>
                <a:srgbClr val="00B05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082933" y="3631447"/>
            <a:ext cx="10632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-----2609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971169" y="4153179"/>
            <a:ext cx="10632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-----2637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4101805" y="4156717"/>
            <a:ext cx="10632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-----4227</a:t>
            </a:r>
          </a:p>
        </p:txBody>
      </p:sp>
      <p:sp>
        <p:nvSpPr>
          <p:cNvPr id="10" name="Rectangle 9"/>
          <p:cNvSpPr/>
          <p:nvPr/>
        </p:nvSpPr>
        <p:spPr>
          <a:xfrm>
            <a:off x="1368000" y="3924000"/>
            <a:ext cx="1008000" cy="28800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 19"/>
          <p:cNvSpPr/>
          <p:nvPr/>
        </p:nvSpPr>
        <p:spPr>
          <a:xfrm>
            <a:off x="1371538" y="4469821"/>
            <a:ext cx="1008000" cy="28800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/>
          <p:cNvSpPr/>
          <p:nvPr/>
        </p:nvSpPr>
        <p:spPr>
          <a:xfrm>
            <a:off x="4157065" y="5894568"/>
            <a:ext cx="1658280" cy="28800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/>
          <p:cNvSpPr/>
          <p:nvPr/>
        </p:nvSpPr>
        <p:spPr>
          <a:xfrm>
            <a:off x="7137428" y="2643425"/>
            <a:ext cx="734827" cy="543192"/>
          </a:xfrm>
          <a:prstGeom prst="rect">
            <a:avLst/>
          </a:prstGeom>
          <a:noFill/>
          <a:ln w="38100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extBox 13"/>
          <p:cNvSpPr txBox="1"/>
          <p:nvPr/>
        </p:nvSpPr>
        <p:spPr>
          <a:xfrm>
            <a:off x="7828713" y="2518075"/>
            <a:ext cx="1356462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rgbClr val="0000FF"/>
                </a:solidFill>
              </a:rPr>
              <a:t>using </a:t>
            </a:r>
            <a:r>
              <a:rPr lang="en-US" sz="1200" dirty="0" smtClean="0">
                <a:solidFill>
                  <a:srgbClr val="0000FF"/>
                </a:solidFill>
              </a:rPr>
              <a:t>the</a:t>
            </a:r>
          </a:p>
          <a:p>
            <a:r>
              <a:rPr lang="en-US" sz="1200" dirty="0" smtClean="0">
                <a:solidFill>
                  <a:srgbClr val="0000FF"/>
                </a:solidFill>
              </a:rPr>
              <a:t>numbers from the</a:t>
            </a:r>
          </a:p>
          <a:p>
            <a:r>
              <a:rPr lang="en-US" sz="1200" dirty="0">
                <a:solidFill>
                  <a:srgbClr val="0000FF"/>
                </a:solidFill>
              </a:rPr>
              <a:t>e</a:t>
            </a:r>
            <a:r>
              <a:rPr lang="en-US" sz="1200" dirty="0" smtClean="0">
                <a:solidFill>
                  <a:srgbClr val="0000FF"/>
                </a:solidFill>
              </a:rPr>
              <a:t>ngineering </a:t>
            </a:r>
            <a:r>
              <a:rPr lang="en-US" sz="1200" dirty="0" smtClean="0">
                <a:solidFill>
                  <a:srgbClr val="0000FF"/>
                </a:solidFill>
              </a:rPr>
              <a:t>model</a:t>
            </a:r>
          </a:p>
          <a:p>
            <a:r>
              <a:rPr lang="en-US" sz="1200" dirty="0">
                <a:solidFill>
                  <a:srgbClr val="0000FF"/>
                </a:solidFill>
              </a:rPr>
              <a:t>w</a:t>
            </a:r>
            <a:r>
              <a:rPr lang="en-US" sz="1200" dirty="0" smtClean="0">
                <a:solidFill>
                  <a:srgbClr val="0000FF"/>
                </a:solidFill>
              </a:rPr>
              <a:t>ould be nicer;</a:t>
            </a:r>
          </a:p>
          <a:p>
            <a:r>
              <a:rPr lang="en-US" sz="1200" dirty="0" smtClean="0">
                <a:solidFill>
                  <a:srgbClr val="0000FF"/>
                </a:solidFill>
              </a:rPr>
              <a:t>But this would </a:t>
            </a:r>
          </a:p>
          <a:p>
            <a:r>
              <a:rPr lang="en-US" sz="1200" dirty="0">
                <a:solidFill>
                  <a:srgbClr val="0000FF"/>
                </a:solidFill>
              </a:rPr>
              <a:t>i</a:t>
            </a:r>
            <a:r>
              <a:rPr lang="en-US" sz="1200" dirty="0" smtClean="0">
                <a:solidFill>
                  <a:srgbClr val="0000FF"/>
                </a:solidFill>
              </a:rPr>
              <a:t>mply to loose the </a:t>
            </a:r>
          </a:p>
          <a:p>
            <a:r>
              <a:rPr lang="en-US" sz="1200" dirty="0">
                <a:solidFill>
                  <a:srgbClr val="0000FF"/>
                </a:solidFill>
              </a:rPr>
              <a:t>w</a:t>
            </a:r>
            <a:r>
              <a:rPr lang="en-US" sz="1200" dirty="0" smtClean="0">
                <a:solidFill>
                  <a:srgbClr val="0000FF"/>
                </a:solidFill>
              </a:rPr>
              <a:t>ork done by ILD</a:t>
            </a:r>
          </a:p>
          <a:p>
            <a:r>
              <a:rPr lang="en-US" sz="1200" dirty="0" smtClean="0">
                <a:solidFill>
                  <a:srgbClr val="0000FF"/>
                </a:solidFill>
              </a:rPr>
              <a:t>e.g. on a realistic </a:t>
            </a:r>
          </a:p>
          <a:p>
            <a:r>
              <a:rPr lang="en-US" sz="1200" dirty="0" smtClean="0">
                <a:solidFill>
                  <a:srgbClr val="0000FF"/>
                </a:solidFill>
              </a:rPr>
              <a:t>HCAL model in</a:t>
            </a:r>
          </a:p>
          <a:p>
            <a:r>
              <a:rPr lang="en-US" sz="1200" dirty="0" smtClean="0">
                <a:solidFill>
                  <a:srgbClr val="0000FF"/>
                </a:solidFill>
              </a:rPr>
              <a:t>simulations </a:t>
            </a:r>
            <a:endParaRPr lang="en-GB" sz="1200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37259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B9EB48-1871-4C46-84FC-F40CF6B9FF2D}" type="slidenum">
              <a:rPr lang="en-GB" smtClean="0"/>
              <a:t>8</a:t>
            </a:fld>
            <a:endParaRPr lang="en-GB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-130626" y="914399"/>
            <a:ext cx="4876801" cy="51525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339763" y="1045025"/>
            <a:ext cx="4828153" cy="50004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8" name="Group 7"/>
          <p:cNvGrpSpPr/>
          <p:nvPr/>
        </p:nvGrpSpPr>
        <p:grpSpPr>
          <a:xfrm>
            <a:off x="7296348" y="5674936"/>
            <a:ext cx="1540537" cy="680413"/>
            <a:chOff x="7239786" y="5674936"/>
            <a:chExt cx="1540537" cy="680413"/>
          </a:xfrm>
        </p:grpSpPr>
        <p:cxnSp>
          <p:nvCxnSpPr>
            <p:cNvPr id="6" name="Straight Arrow Connector 5"/>
            <p:cNvCxnSpPr/>
            <p:nvPr/>
          </p:nvCxnSpPr>
          <p:spPr>
            <a:xfrm flipH="1" flipV="1">
              <a:off x="7239786" y="5674936"/>
              <a:ext cx="424206" cy="499621"/>
            </a:xfrm>
            <a:prstGeom prst="straightConnector1">
              <a:avLst/>
            </a:prstGeom>
            <a:ln w="38100">
              <a:solidFill>
                <a:srgbClr val="92D05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TextBox 6"/>
            <p:cNvSpPr txBox="1"/>
            <p:nvPr/>
          </p:nvSpPr>
          <p:spPr>
            <a:xfrm>
              <a:off x="7673417" y="5986017"/>
              <a:ext cx="11069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ECAL plug</a:t>
              </a:r>
              <a:endParaRPr lang="en-GB" dirty="0"/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3357514" y="5705307"/>
            <a:ext cx="1540537" cy="680413"/>
            <a:chOff x="7239786" y="5674936"/>
            <a:chExt cx="1540537" cy="680413"/>
          </a:xfrm>
        </p:grpSpPr>
        <p:cxnSp>
          <p:nvCxnSpPr>
            <p:cNvPr id="14" name="Straight Arrow Connector 13"/>
            <p:cNvCxnSpPr/>
            <p:nvPr/>
          </p:nvCxnSpPr>
          <p:spPr>
            <a:xfrm flipH="1" flipV="1">
              <a:off x="7239786" y="5674936"/>
              <a:ext cx="424206" cy="499621"/>
            </a:xfrm>
            <a:prstGeom prst="straightConnector1">
              <a:avLst/>
            </a:prstGeom>
            <a:ln w="38100">
              <a:solidFill>
                <a:srgbClr val="92D05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TextBox 14"/>
            <p:cNvSpPr txBox="1"/>
            <p:nvPr/>
          </p:nvSpPr>
          <p:spPr>
            <a:xfrm>
              <a:off x="7673417" y="5986017"/>
              <a:ext cx="11069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ECAL plug</a:t>
              </a:r>
              <a:endParaRPr lang="en-GB" dirty="0"/>
            </a:p>
          </p:txBody>
        </p:sp>
      </p:grpSp>
      <p:cxnSp>
        <p:nvCxnSpPr>
          <p:cNvPr id="17" name="Straight Arrow Connector 16"/>
          <p:cNvCxnSpPr/>
          <p:nvPr/>
        </p:nvCxnSpPr>
        <p:spPr>
          <a:xfrm>
            <a:off x="6183984" y="914399"/>
            <a:ext cx="1004781" cy="3026005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5629363" y="614830"/>
            <a:ext cx="11416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H</a:t>
            </a:r>
            <a:r>
              <a:rPr lang="en-US" dirty="0" smtClean="0"/>
              <a:t>CAL plug</a:t>
            </a:r>
            <a:endParaRPr lang="en-GB" dirty="0"/>
          </a:p>
        </p:txBody>
      </p:sp>
      <p:sp>
        <p:nvSpPr>
          <p:cNvPr id="20" name="TextBox 19"/>
          <p:cNvSpPr txBox="1"/>
          <p:nvPr/>
        </p:nvSpPr>
        <p:spPr>
          <a:xfrm>
            <a:off x="8831" y="4529"/>
            <a:ext cx="603684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Engineering drawings --  </a:t>
            </a:r>
            <a:r>
              <a:rPr lang="en-US" sz="2400" dirty="0" err="1" smtClean="0">
                <a:solidFill>
                  <a:srgbClr val="FF0000"/>
                </a:solidFill>
              </a:rPr>
              <a:t>CLIC_SiD</a:t>
            </a:r>
            <a:r>
              <a:rPr lang="en-US" sz="2400" dirty="0" smtClean="0">
                <a:solidFill>
                  <a:srgbClr val="FF0000"/>
                </a:solidFill>
              </a:rPr>
              <a:t> </a:t>
            </a:r>
            <a:r>
              <a:rPr lang="en-US" sz="2400" dirty="0" smtClean="0"/>
              <a:t>and </a:t>
            </a:r>
            <a:r>
              <a:rPr lang="en-US" sz="2400" dirty="0" smtClean="0">
                <a:solidFill>
                  <a:srgbClr val="7030A0"/>
                </a:solidFill>
              </a:rPr>
              <a:t>CLIC_ILD</a:t>
            </a:r>
            <a:endParaRPr lang="en-GB" sz="2400" dirty="0">
              <a:solidFill>
                <a:srgbClr val="7030A0"/>
              </a:solidFill>
            </a:endParaRPr>
          </a:p>
        </p:txBody>
      </p:sp>
      <p:sp>
        <p:nvSpPr>
          <p:cNvPr id="23" name="Oval 22"/>
          <p:cNvSpPr/>
          <p:nvPr/>
        </p:nvSpPr>
        <p:spPr>
          <a:xfrm>
            <a:off x="6923315" y="4042002"/>
            <a:ext cx="784408" cy="820283"/>
          </a:xfrm>
          <a:prstGeom prst="ellipse">
            <a:avLst/>
          </a:prstGeom>
          <a:noFill/>
          <a:ln w="50800">
            <a:solidFill>
              <a:srgbClr val="FFC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Oval 23"/>
          <p:cNvSpPr/>
          <p:nvPr/>
        </p:nvSpPr>
        <p:spPr>
          <a:xfrm>
            <a:off x="2962148" y="4604543"/>
            <a:ext cx="784408" cy="820283"/>
          </a:xfrm>
          <a:prstGeom prst="ellipse">
            <a:avLst/>
          </a:prstGeom>
          <a:noFill/>
          <a:ln w="50800">
            <a:solidFill>
              <a:srgbClr val="FFC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extBox 1"/>
          <p:cNvSpPr txBox="1"/>
          <p:nvPr/>
        </p:nvSpPr>
        <p:spPr>
          <a:xfrm>
            <a:off x="159657" y="6444348"/>
            <a:ext cx="49058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Remember: avoid 90 deg. </a:t>
            </a:r>
            <a:r>
              <a:rPr lang="en-US" dirty="0">
                <a:solidFill>
                  <a:srgbClr val="0000FF"/>
                </a:solidFill>
              </a:rPr>
              <a:t>c</a:t>
            </a:r>
            <a:r>
              <a:rPr lang="en-US" dirty="0" smtClean="0">
                <a:solidFill>
                  <a:srgbClr val="0000FF"/>
                </a:solidFill>
              </a:rPr>
              <a:t>orners for cable ways  !</a:t>
            </a:r>
            <a:endParaRPr lang="en-GB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145643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-43538" y="1611090"/>
            <a:ext cx="9291995" cy="35619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59663" y="155361"/>
            <a:ext cx="583486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rgbClr val="FF0000"/>
                </a:solidFill>
              </a:rPr>
              <a:t>Vertex barrel --  from CLIC_ILD</a:t>
            </a:r>
            <a:endParaRPr lang="en-GB" sz="3600" dirty="0">
              <a:solidFill>
                <a:srgbClr val="FF0000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B9EB48-1871-4C46-84FC-F40CF6B9FF2D}" type="slidenum">
              <a:rPr lang="en-GB" smtClean="0"/>
              <a:t>9</a:t>
            </a:fld>
            <a:endParaRPr lang="en-GB"/>
          </a:p>
        </p:txBody>
      </p:sp>
      <p:sp>
        <p:nvSpPr>
          <p:cNvPr id="4" name="Rectangle 3"/>
          <p:cNvSpPr/>
          <p:nvPr/>
        </p:nvSpPr>
        <p:spPr>
          <a:xfrm>
            <a:off x="7442791" y="3125972"/>
            <a:ext cx="765544" cy="174374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xtBox 6"/>
          <p:cNvSpPr txBox="1"/>
          <p:nvPr/>
        </p:nvSpPr>
        <p:spPr>
          <a:xfrm>
            <a:off x="7378151" y="2357288"/>
            <a:ext cx="8982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c</a:t>
            </a:r>
            <a:r>
              <a:rPr lang="en-US" b="1" dirty="0" smtClean="0">
                <a:solidFill>
                  <a:srgbClr val="FF0000"/>
                </a:solidFill>
              </a:rPr>
              <a:t>arbon 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775162" y="3054646"/>
            <a:ext cx="834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----16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782422" y="3352186"/>
            <a:ext cx="834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----16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789682" y="3635212"/>
            <a:ext cx="834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----12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796942" y="3932752"/>
            <a:ext cx="834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----12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789682" y="4201258"/>
            <a:ext cx="834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----16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796942" y="4498798"/>
            <a:ext cx="834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----16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236822" y="3649099"/>
            <a:ext cx="834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-----16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229568" y="3932125"/>
            <a:ext cx="834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-----16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236828" y="4200637"/>
            <a:ext cx="834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-----16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229574" y="4498177"/>
            <a:ext cx="834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-----16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215054" y="3366079"/>
            <a:ext cx="834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-----13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215054" y="3061285"/>
            <a:ext cx="834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-----13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2573423" y="3110838"/>
            <a:ext cx="765544" cy="1743740"/>
          </a:xfrm>
          <a:prstGeom prst="rect">
            <a:avLst/>
          </a:prstGeom>
          <a:noFill/>
          <a:ln w="38100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Rectangle 22"/>
          <p:cNvSpPr/>
          <p:nvPr/>
        </p:nvSpPr>
        <p:spPr>
          <a:xfrm>
            <a:off x="7576457" y="3146561"/>
            <a:ext cx="493486" cy="1708017"/>
          </a:xfrm>
          <a:prstGeom prst="rect">
            <a:avLst/>
          </a:prstGeom>
          <a:noFill/>
          <a:ln w="38100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4" name="Straight Arrow Connector 23"/>
          <p:cNvCxnSpPr/>
          <p:nvPr/>
        </p:nvCxnSpPr>
        <p:spPr>
          <a:xfrm>
            <a:off x="2956195" y="4869712"/>
            <a:ext cx="0" cy="914400"/>
          </a:xfrm>
          <a:prstGeom prst="straightConnector1">
            <a:avLst/>
          </a:prstGeom>
          <a:ln w="44450">
            <a:solidFill>
              <a:srgbClr val="0000FF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>
            <a:off x="7840247" y="4882779"/>
            <a:ext cx="0" cy="914400"/>
          </a:xfrm>
          <a:prstGeom prst="straightConnector1">
            <a:avLst/>
          </a:prstGeom>
          <a:ln w="44450">
            <a:solidFill>
              <a:srgbClr val="0000FF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 flipH="1">
            <a:off x="2941681" y="5784112"/>
            <a:ext cx="4876795" cy="13067"/>
          </a:xfrm>
          <a:prstGeom prst="straightConnector1">
            <a:avLst/>
          </a:prstGeom>
          <a:ln w="44450">
            <a:solidFill>
              <a:srgbClr val="0000FF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3773714" y="5450290"/>
            <a:ext cx="393883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solidFill>
                  <a:srgbClr val="0000FF"/>
                </a:solidFill>
              </a:rPr>
              <a:t>Numbers in </a:t>
            </a:r>
            <a:r>
              <a:rPr lang="en-US" i="1" dirty="0" smtClean="0">
                <a:solidFill>
                  <a:srgbClr val="0000FF"/>
                </a:solidFill>
              </a:rPr>
              <a:t>R</a:t>
            </a:r>
            <a:r>
              <a:rPr lang="en-US" dirty="0" smtClean="0">
                <a:solidFill>
                  <a:srgbClr val="0000FF"/>
                </a:solidFill>
              </a:rPr>
              <a:t> [mm] need to be adjusted</a:t>
            </a:r>
          </a:p>
          <a:p>
            <a:pPr algn="ctr"/>
            <a:r>
              <a:rPr lang="en-US" dirty="0">
                <a:solidFill>
                  <a:srgbClr val="0000FF"/>
                </a:solidFill>
              </a:rPr>
              <a:t>o</a:t>
            </a:r>
            <a:r>
              <a:rPr lang="en-US" dirty="0" smtClean="0">
                <a:solidFill>
                  <a:srgbClr val="0000FF"/>
                </a:solidFill>
              </a:rPr>
              <a:t>nce the numbers in </a:t>
            </a:r>
            <a:r>
              <a:rPr lang="en-US" i="1" dirty="0" err="1" smtClean="0">
                <a:solidFill>
                  <a:srgbClr val="0000FF"/>
                </a:solidFill>
              </a:rPr>
              <a:t>d</a:t>
            </a:r>
            <a:r>
              <a:rPr lang="en-US" i="1" baseline="-25000" dirty="0" err="1" smtClean="0">
                <a:solidFill>
                  <a:srgbClr val="0000FF"/>
                </a:solidFill>
              </a:rPr>
              <a:t>Sup</a:t>
            </a:r>
            <a:r>
              <a:rPr lang="en-US" i="1" dirty="0" smtClean="0">
                <a:solidFill>
                  <a:srgbClr val="0000FF"/>
                </a:solidFill>
              </a:rPr>
              <a:t> </a:t>
            </a:r>
            <a:r>
              <a:rPr lang="en-US" dirty="0" smtClean="0">
                <a:solidFill>
                  <a:srgbClr val="0000FF"/>
                </a:solidFill>
              </a:rPr>
              <a:t>are correct</a:t>
            </a:r>
            <a:endParaRPr lang="en-GB" dirty="0">
              <a:solidFill>
                <a:srgbClr val="0000FF"/>
              </a:solidFill>
            </a:endParaRPr>
          </a:p>
        </p:txBody>
      </p:sp>
      <p:cxnSp>
        <p:nvCxnSpPr>
          <p:cNvPr id="31" name="Straight Arrow Connector 30"/>
          <p:cNvCxnSpPr/>
          <p:nvPr/>
        </p:nvCxnSpPr>
        <p:spPr>
          <a:xfrm>
            <a:off x="7827986" y="1620616"/>
            <a:ext cx="0" cy="1482396"/>
          </a:xfrm>
          <a:prstGeom prst="straightConnector1">
            <a:avLst/>
          </a:prstGeom>
          <a:ln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69" name="TextBox 7168"/>
          <p:cNvSpPr txBox="1"/>
          <p:nvPr/>
        </p:nvSpPr>
        <p:spPr>
          <a:xfrm>
            <a:off x="6865252" y="101162"/>
            <a:ext cx="2034403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u="sng" dirty="0">
                <a:solidFill>
                  <a:srgbClr val="7030A0"/>
                </a:solidFill>
              </a:rPr>
              <a:t>p</a:t>
            </a:r>
            <a:r>
              <a:rPr lang="en-US" sz="1600" u="sng" dirty="0" smtClean="0">
                <a:solidFill>
                  <a:srgbClr val="7030A0"/>
                </a:solidFill>
              </a:rPr>
              <a:t>resent structures:</a:t>
            </a:r>
          </a:p>
          <a:p>
            <a:r>
              <a:rPr lang="en-US" sz="1600" dirty="0"/>
              <a:t>c</a:t>
            </a:r>
            <a:r>
              <a:rPr lang="en-US" sz="1600" dirty="0" smtClean="0"/>
              <a:t>arbon fiber 30 µm</a:t>
            </a:r>
          </a:p>
          <a:p>
            <a:r>
              <a:rPr lang="en-US" sz="1600" dirty="0" smtClean="0">
                <a:solidFill>
                  <a:srgbClr val="7030A0"/>
                </a:solidFill>
              </a:rPr>
              <a:t>epoxy (glue) 25 µm</a:t>
            </a:r>
          </a:p>
          <a:p>
            <a:r>
              <a:rPr lang="en-US" sz="1600" dirty="0" err="1">
                <a:solidFill>
                  <a:srgbClr val="C00000"/>
                </a:solidFill>
              </a:rPr>
              <a:t>r</a:t>
            </a:r>
            <a:r>
              <a:rPr lang="en-US" sz="1600" dirty="0" err="1" smtClean="0">
                <a:solidFill>
                  <a:srgbClr val="C00000"/>
                </a:solidFill>
              </a:rPr>
              <a:t>ohacell</a:t>
            </a:r>
            <a:r>
              <a:rPr lang="en-US" sz="1600" dirty="0" smtClean="0">
                <a:solidFill>
                  <a:srgbClr val="C00000"/>
                </a:solidFill>
              </a:rPr>
              <a:t> 51    2 mm (?)</a:t>
            </a:r>
          </a:p>
          <a:p>
            <a:r>
              <a:rPr lang="en-US" sz="1600" dirty="0" smtClean="0">
                <a:solidFill>
                  <a:srgbClr val="7030A0"/>
                </a:solidFill>
              </a:rPr>
              <a:t>epoxy </a:t>
            </a:r>
            <a:r>
              <a:rPr lang="en-US" sz="1600" dirty="0">
                <a:solidFill>
                  <a:srgbClr val="7030A0"/>
                </a:solidFill>
              </a:rPr>
              <a:t>(glue</a:t>
            </a:r>
            <a:r>
              <a:rPr lang="en-US" sz="1600" dirty="0" smtClean="0">
                <a:solidFill>
                  <a:srgbClr val="7030A0"/>
                </a:solidFill>
              </a:rPr>
              <a:t>) 25 µm</a:t>
            </a:r>
          </a:p>
          <a:p>
            <a:r>
              <a:rPr lang="en-US" sz="1600" dirty="0" smtClean="0"/>
              <a:t>carbon </a:t>
            </a:r>
            <a:r>
              <a:rPr lang="en-US" sz="1600" dirty="0"/>
              <a:t>fiber 30 µm</a:t>
            </a:r>
          </a:p>
        </p:txBody>
      </p:sp>
      <p:sp>
        <p:nvSpPr>
          <p:cNvPr id="7171" name="Rectangle 7170"/>
          <p:cNvSpPr/>
          <p:nvPr/>
        </p:nvSpPr>
        <p:spPr>
          <a:xfrm>
            <a:off x="6938963" y="414336"/>
            <a:ext cx="1624466" cy="204787"/>
          </a:xfrm>
          <a:prstGeom prst="rect">
            <a:avLst/>
          </a:prstGeom>
          <a:noFill/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Rectangle 35"/>
          <p:cNvSpPr/>
          <p:nvPr/>
        </p:nvSpPr>
        <p:spPr>
          <a:xfrm>
            <a:off x="6929437" y="666759"/>
            <a:ext cx="1643502" cy="204787"/>
          </a:xfrm>
          <a:prstGeom prst="rect">
            <a:avLst/>
          </a:prstGeom>
          <a:noFill/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Rectangle 36"/>
          <p:cNvSpPr/>
          <p:nvPr/>
        </p:nvSpPr>
        <p:spPr>
          <a:xfrm>
            <a:off x="6924641" y="909656"/>
            <a:ext cx="1648887" cy="204787"/>
          </a:xfrm>
          <a:prstGeom prst="rect">
            <a:avLst/>
          </a:prstGeom>
          <a:noFill/>
          <a:ln w="38100">
            <a:solidFill>
              <a:srgbClr val="C0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C00000"/>
              </a:solidFill>
            </a:endParaRPr>
          </a:p>
        </p:txBody>
      </p:sp>
      <p:sp>
        <p:nvSpPr>
          <p:cNvPr id="38" name="Rectangle 37"/>
          <p:cNvSpPr/>
          <p:nvPr/>
        </p:nvSpPr>
        <p:spPr>
          <a:xfrm>
            <a:off x="6930027" y="1157476"/>
            <a:ext cx="1643502" cy="204787"/>
          </a:xfrm>
          <a:prstGeom prst="rect">
            <a:avLst/>
          </a:prstGeom>
          <a:noFill/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Rectangle 38"/>
          <p:cNvSpPr/>
          <p:nvPr/>
        </p:nvSpPr>
        <p:spPr>
          <a:xfrm>
            <a:off x="6920485" y="1395610"/>
            <a:ext cx="1643502" cy="204787"/>
          </a:xfrm>
          <a:prstGeom prst="rect">
            <a:avLst/>
          </a:prstGeom>
          <a:noFill/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870297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15021</TotalTime>
  <Words>588</Words>
  <Application>Microsoft Office PowerPoint</Application>
  <PresentationFormat>On-screen Show (4:3)</PresentationFormat>
  <Paragraphs>213</Paragraphs>
  <Slides>21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Konrad Elsener</dc:creator>
  <cp:lastModifiedBy>Konrad Elsener</cp:lastModifiedBy>
  <cp:revision>93</cp:revision>
  <cp:lastPrinted>2014-11-19T17:18:58Z</cp:lastPrinted>
  <dcterms:created xsi:type="dcterms:W3CDTF">2014-11-06T10:33:17Z</dcterms:created>
  <dcterms:modified xsi:type="dcterms:W3CDTF">2014-11-25T12:47:24Z</dcterms:modified>
</cp:coreProperties>
</file>