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75" r:id="rId2"/>
    <p:sldId id="256" r:id="rId3"/>
    <p:sldId id="257" r:id="rId4"/>
    <p:sldId id="258" r:id="rId5"/>
    <p:sldId id="259" r:id="rId6"/>
    <p:sldId id="260" r:id="rId7"/>
    <p:sldId id="274" r:id="rId8"/>
    <p:sldId id="276" r:id="rId9"/>
    <p:sldId id="267" r:id="rId10"/>
    <p:sldId id="268" r:id="rId11"/>
    <p:sldId id="262" r:id="rId12"/>
    <p:sldId id="261" r:id="rId13"/>
    <p:sldId id="263" r:id="rId14"/>
    <p:sldId id="264" r:id="rId15"/>
    <p:sldId id="265" r:id="rId16"/>
    <p:sldId id="266" r:id="rId17"/>
    <p:sldId id="269" r:id="rId18"/>
    <p:sldId id="270" r:id="rId19"/>
    <p:sldId id="271" r:id="rId20"/>
    <p:sldId id="272" r:id="rId21"/>
    <p:sldId id="273" r:id="rId22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14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-15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85C4F4-AC6C-4203-B4ED-63C3028DDC26}" type="datetimeFigureOut">
              <a:rPr lang="en-GB" smtClean="0"/>
              <a:t>19/11/2014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B3BABC-67C7-4B27-9D61-85E41C6B57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28131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B3BABC-67C7-4B27-9D61-85E41C6B57A3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619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A5327-EC9E-4146-BAE7-747291F4C519}" type="datetime1">
              <a:rPr lang="en-GB" smtClean="0"/>
              <a:t>19/11/2014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9EB48-1871-4C46-84FC-F40CF6B9FF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75144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AA852-F717-4565-8757-58AB005491CA}" type="datetime1">
              <a:rPr lang="en-GB" smtClean="0"/>
              <a:t>19/11/2014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9EB48-1871-4C46-84FC-F40CF6B9FF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96489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39CB5-E9FA-48B4-A9E5-0227A0444A43}" type="datetime1">
              <a:rPr lang="en-GB" smtClean="0"/>
              <a:t>19/11/2014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9EB48-1871-4C46-84FC-F40CF6B9FF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2884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E41AA-93B1-46EC-BCA8-1D31E5E677A3}" type="datetime1">
              <a:rPr lang="en-GB" smtClean="0"/>
              <a:t>19/11/2014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9EB48-1871-4C46-84FC-F40CF6B9FF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34010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EA5A0-9EE3-4BDD-983D-9C3AD309A4A1}" type="datetime1">
              <a:rPr lang="en-GB" smtClean="0"/>
              <a:t>19/11/2014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9EB48-1871-4C46-84FC-F40CF6B9FF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33057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4C706-D5F6-4809-AAC3-AEEA1EAB504D}" type="datetime1">
              <a:rPr lang="en-GB" smtClean="0"/>
              <a:t>19/11/2014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9EB48-1871-4C46-84FC-F40CF6B9FF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65527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D13FF-E274-45C1-B7B0-879D3816D9E4}" type="datetime1">
              <a:rPr lang="en-GB" smtClean="0"/>
              <a:t>19/11/2014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9EB48-1871-4C46-84FC-F40CF6B9FF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15530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5F0D7-7665-4323-B7B0-A3BA8E8AB882}" type="datetime1">
              <a:rPr lang="en-GB" smtClean="0"/>
              <a:t>19/11/2014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9EB48-1871-4C46-84FC-F40CF6B9FF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7248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0F229-ECC9-4B77-BCE7-B73B717CB135}" type="datetime1">
              <a:rPr lang="en-GB" smtClean="0"/>
              <a:t>19/11/2014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9EB48-1871-4C46-84FC-F40CF6B9FF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8872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AF2C1-DBF4-498B-B2AB-43F6A6BEE0C1}" type="datetime1">
              <a:rPr lang="en-GB" smtClean="0"/>
              <a:t>19/11/2014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9EB48-1871-4C46-84FC-F40CF6B9FF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823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8841A-323E-4960-AA5C-2EE89BD82623}" type="datetime1">
              <a:rPr lang="en-GB" smtClean="0"/>
              <a:t>19/11/2014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9EB48-1871-4C46-84FC-F40CF6B9FF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1244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8B9440-8DD1-4E31-A5FB-6E50281E18FA}" type="datetime1">
              <a:rPr lang="en-GB" smtClean="0"/>
              <a:t>19/11/2014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B9EB48-1871-4C46-84FC-F40CF6B9FF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1284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9EB48-1871-4C46-84FC-F40CF6B9FF2D}" type="slidenum">
              <a:rPr lang="en-GB" smtClean="0"/>
              <a:t>1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148856" y="106318"/>
            <a:ext cx="772814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Parameter lists for the “</a:t>
            </a:r>
            <a:r>
              <a:rPr lang="en-US" sz="2800" b="1" dirty="0" err="1" smtClean="0">
                <a:solidFill>
                  <a:srgbClr val="FF0000"/>
                </a:solidFill>
              </a:rPr>
              <a:t>new_CLIC</a:t>
            </a:r>
            <a:r>
              <a:rPr lang="en-US" sz="2800" b="1" dirty="0" smtClean="0">
                <a:solidFill>
                  <a:srgbClr val="FF0000"/>
                </a:solidFill>
              </a:rPr>
              <a:t>” detector </a:t>
            </a:r>
            <a:r>
              <a:rPr lang="en-US" sz="2800" b="1" dirty="0" smtClean="0">
                <a:solidFill>
                  <a:srgbClr val="FF0000"/>
                </a:solidFill>
              </a:rPr>
              <a:t>model</a:t>
            </a:r>
          </a:p>
          <a:p>
            <a:r>
              <a:rPr lang="en-US" dirty="0">
                <a:solidFill>
                  <a:srgbClr val="0000FF"/>
                </a:solidFill>
              </a:rPr>
              <a:t>t</a:t>
            </a:r>
            <a:r>
              <a:rPr lang="en-US" dirty="0" smtClean="0">
                <a:solidFill>
                  <a:srgbClr val="0000FF"/>
                </a:solidFill>
              </a:rPr>
              <a:t>his version: 20 Nov. 2014</a:t>
            </a:r>
            <a:r>
              <a:rPr lang="en-US" sz="2800" b="1" dirty="0" smtClean="0">
                <a:solidFill>
                  <a:srgbClr val="0000FF"/>
                </a:solidFill>
              </a:rPr>
              <a:t> </a:t>
            </a:r>
            <a:endParaRPr lang="en-GB" sz="2800" b="1" dirty="0">
              <a:solidFill>
                <a:srgbClr val="0000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5301" y="1695853"/>
            <a:ext cx="9417963" cy="46935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Outline:</a:t>
            </a:r>
          </a:p>
          <a:p>
            <a:r>
              <a:rPr lang="en-US" sz="2000" dirty="0" smtClean="0"/>
              <a:t>-&gt; will need, at some point, to define all the details of </a:t>
            </a:r>
            <a:r>
              <a:rPr lang="en-US" sz="2000" dirty="0" err="1" smtClean="0"/>
              <a:t>new_CLIC</a:t>
            </a:r>
            <a:endParaRPr lang="en-US" sz="2000" dirty="0" smtClean="0"/>
          </a:p>
          <a:p>
            <a:r>
              <a:rPr lang="en-US" sz="2000" dirty="0" smtClean="0"/>
              <a:t>-&gt; have done so once, for the CDR</a:t>
            </a:r>
          </a:p>
          <a:p>
            <a:endParaRPr lang="en-US" sz="2000" dirty="0"/>
          </a:p>
          <a:p>
            <a:r>
              <a:rPr lang="en-US" sz="2000" dirty="0" smtClean="0">
                <a:solidFill>
                  <a:srgbClr val="0000FF"/>
                </a:solidFill>
              </a:rPr>
              <a:t>-&gt; start with tables from the CDR and from supporting material (LCD notes)</a:t>
            </a:r>
          </a:p>
          <a:p>
            <a:endParaRPr lang="en-US" sz="2000" dirty="0" smtClean="0">
              <a:solidFill>
                <a:srgbClr val="0000FF"/>
              </a:solidFill>
            </a:endParaRPr>
          </a:p>
          <a:p>
            <a:endParaRPr lang="en-US" sz="1100" dirty="0">
              <a:solidFill>
                <a:srgbClr val="0000FF"/>
              </a:solidFill>
            </a:endParaRPr>
          </a:p>
          <a:p>
            <a:r>
              <a:rPr lang="en-US" sz="2000" dirty="0" smtClean="0">
                <a:solidFill>
                  <a:srgbClr val="FF0000"/>
                </a:solidFill>
              </a:rPr>
              <a:t>“</a:t>
            </a:r>
            <a:r>
              <a:rPr lang="en-US" sz="2000" dirty="0" err="1" smtClean="0">
                <a:solidFill>
                  <a:srgbClr val="FF0000"/>
                </a:solidFill>
              </a:rPr>
              <a:t>new_CLIC</a:t>
            </a:r>
            <a:r>
              <a:rPr lang="en-US" sz="2000" dirty="0" smtClean="0">
                <a:solidFill>
                  <a:srgbClr val="FF0000"/>
                </a:solidFill>
              </a:rPr>
              <a:t> “ resembles CLIC_ILD in important aspects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smtClean="0"/>
              <a:t>(“the longer detector”)</a:t>
            </a:r>
            <a:r>
              <a:rPr lang="en-US" sz="2000" dirty="0" smtClean="0">
                <a:solidFill>
                  <a:srgbClr val="FF0000"/>
                </a:solidFill>
              </a:rPr>
              <a:t>		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	</a:t>
            </a:r>
            <a:r>
              <a:rPr lang="en-US" sz="2000" dirty="0" smtClean="0"/>
              <a:t>-&gt; use CLIC_ILD tables from LCD-Note-2011-002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</a:p>
          <a:p>
            <a:endParaRPr lang="en-US" sz="2000" dirty="0">
              <a:solidFill>
                <a:srgbClr val="FF0000"/>
              </a:solidFill>
            </a:endParaRPr>
          </a:p>
          <a:p>
            <a:r>
              <a:rPr lang="en-US" sz="2000" dirty="0" smtClean="0">
                <a:solidFill>
                  <a:srgbClr val="0000FF"/>
                </a:solidFill>
              </a:rPr>
              <a:t>BUT</a:t>
            </a:r>
            <a:r>
              <a:rPr lang="en-US" sz="2000" dirty="0" smtClean="0">
                <a:solidFill>
                  <a:srgbClr val="FF0000"/>
                </a:solidFill>
              </a:rPr>
              <a:t> use </a:t>
            </a:r>
            <a:r>
              <a:rPr lang="en-US" sz="2000" dirty="0" err="1" smtClean="0">
                <a:solidFill>
                  <a:srgbClr val="FF0000"/>
                </a:solidFill>
              </a:rPr>
              <a:t>CLIC_SiD</a:t>
            </a:r>
            <a:r>
              <a:rPr lang="en-US" sz="2000" dirty="0" smtClean="0">
                <a:solidFill>
                  <a:srgbClr val="FF0000"/>
                </a:solidFill>
              </a:rPr>
              <a:t> as starting point for the main tracker</a:t>
            </a:r>
          </a:p>
          <a:p>
            <a:endParaRPr lang="en-US" sz="2000" dirty="0" smtClean="0">
              <a:solidFill>
                <a:srgbClr val="FF0000"/>
              </a:solidFill>
            </a:endParaRPr>
          </a:p>
          <a:p>
            <a:endParaRPr lang="en-US" sz="2000" dirty="0">
              <a:solidFill>
                <a:srgbClr val="FF0000"/>
              </a:solidFill>
            </a:endParaRPr>
          </a:p>
          <a:p>
            <a:endParaRPr lang="en-US" sz="2000" dirty="0" smtClean="0">
              <a:solidFill>
                <a:srgbClr val="FF0000"/>
              </a:solidFill>
            </a:endParaRPr>
          </a:p>
          <a:p>
            <a:r>
              <a:rPr lang="en-US" sz="2800" dirty="0" smtClean="0">
                <a:solidFill>
                  <a:srgbClr val="FF0000"/>
                </a:solidFill>
              </a:rPr>
              <a:t>Should </a:t>
            </a:r>
            <a:r>
              <a:rPr lang="en-US" sz="2800" dirty="0" smtClean="0">
                <a:solidFill>
                  <a:srgbClr val="FF0000"/>
                </a:solidFill>
              </a:rPr>
              <a:t>take this opportunity to </a:t>
            </a:r>
            <a:r>
              <a:rPr lang="en-US" sz="2800" dirty="0" smtClean="0">
                <a:solidFill>
                  <a:srgbClr val="FF0000"/>
                </a:solidFill>
              </a:rPr>
              <a:t>“clean up” !</a:t>
            </a:r>
            <a:endParaRPr lang="en-GB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04064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58056" y="1074056"/>
            <a:ext cx="9263848" cy="519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59663" y="155361"/>
            <a:ext cx="74642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Vertex forward disks --  from CLIC_ILD</a:t>
            </a:r>
            <a:endParaRPr lang="en-GB" sz="3600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828800" y="2211572"/>
            <a:ext cx="5500914" cy="3173228"/>
          </a:xfrm>
          <a:prstGeom prst="rect">
            <a:avLst/>
          </a:prstGeom>
          <a:solidFill>
            <a:schemeClr val="bg2">
              <a:lumMod val="90000"/>
              <a:alpha val="7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9EB48-1871-4C46-84FC-F40CF6B9FF2D}" type="slidenum">
              <a:rPr lang="en-GB" smtClean="0"/>
              <a:t>10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 rot="-1260000">
            <a:off x="31851" y="3540642"/>
            <a:ext cx="83806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New “petals” geometry for VTX </a:t>
            </a:r>
            <a:r>
              <a:rPr lang="en-US" sz="2400" dirty="0" err="1" smtClean="0">
                <a:solidFill>
                  <a:srgbClr val="0000FF"/>
                </a:solidFill>
              </a:rPr>
              <a:t>fwd</a:t>
            </a:r>
            <a:r>
              <a:rPr lang="en-US" sz="2400" dirty="0" smtClean="0">
                <a:solidFill>
                  <a:srgbClr val="0000FF"/>
                </a:solidFill>
              </a:rPr>
              <a:t> disks – tracker see next pages</a:t>
            </a:r>
            <a:endParaRPr lang="en-GB" sz="24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86497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9830" y="1814257"/>
            <a:ext cx="9060767" cy="3392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59663" y="155361"/>
            <a:ext cx="594476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Main Tracker  --  from </a:t>
            </a:r>
            <a:r>
              <a:rPr lang="en-US" sz="3600" dirty="0" err="1" smtClean="0">
                <a:solidFill>
                  <a:srgbClr val="FF0000"/>
                </a:solidFill>
              </a:rPr>
              <a:t>CLIC_SiD</a:t>
            </a:r>
            <a:endParaRPr lang="en-US" sz="3600" dirty="0" smtClean="0">
              <a:solidFill>
                <a:srgbClr val="FF0000"/>
              </a:solidFill>
            </a:endParaRPr>
          </a:p>
          <a:p>
            <a:r>
              <a:rPr lang="en-US" sz="2400" dirty="0" smtClean="0">
                <a:solidFill>
                  <a:srgbClr val="0000FF"/>
                </a:solidFill>
              </a:rPr>
              <a:t>LCD-Note-2011-009</a:t>
            </a:r>
            <a:endParaRPr lang="en-GB" sz="2000" dirty="0">
              <a:solidFill>
                <a:srgbClr val="0000FF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9EB48-1871-4C46-84FC-F40CF6B9FF2D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46921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524" y="14516"/>
            <a:ext cx="9108925" cy="6701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46629" y="5439005"/>
            <a:ext cx="18197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err="1" smtClean="0">
                <a:solidFill>
                  <a:srgbClr val="FF0000"/>
                </a:solidFill>
              </a:rPr>
              <a:t>CLIC_SiD</a:t>
            </a:r>
            <a:endParaRPr lang="en-GB" sz="3600" dirty="0">
              <a:solidFill>
                <a:srgbClr val="FF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9EB48-1871-4C46-84FC-F40CF6B9FF2D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45782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" y="0"/>
            <a:ext cx="9080897" cy="6940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" y="6207817"/>
            <a:ext cx="18197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err="1" smtClean="0">
                <a:solidFill>
                  <a:srgbClr val="FF0000"/>
                </a:solidFill>
              </a:rPr>
              <a:t>CLIC_SiD</a:t>
            </a:r>
            <a:endParaRPr lang="en-GB" sz="3600" dirty="0">
              <a:solidFill>
                <a:srgbClr val="FF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9EB48-1871-4C46-84FC-F40CF6B9FF2D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64979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85373" y="2815761"/>
            <a:ext cx="7518177" cy="4033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0679" y="1013038"/>
            <a:ext cx="9083675" cy="161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-24492" y="112263"/>
            <a:ext cx="36722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err="1" smtClean="0">
                <a:solidFill>
                  <a:srgbClr val="FF0000"/>
                </a:solidFill>
              </a:rPr>
              <a:t>CLIC_SiD</a:t>
            </a:r>
            <a:r>
              <a:rPr lang="en-US" sz="36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(cont. of Table 6)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9EB48-1871-4C46-84FC-F40CF6B9FF2D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0783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553" y="1683657"/>
            <a:ext cx="9095089" cy="4125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4553" y="39246"/>
            <a:ext cx="18197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err="1" smtClean="0">
                <a:solidFill>
                  <a:srgbClr val="FF0000"/>
                </a:solidFill>
              </a:rPr>
              <a:t>CLIC_SiD</a:t>
            </a:r>
            <a:endParaRPr lang="en-GB" sz="3600" dirty="0">
              <a:solidFill>
                <a:srgbClr val="FF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9EB48-1871-4C46-84FC-F40CF6B9FF2D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6805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526" y="1683645"/>
            <a:ext cx="9123117" cy="3266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4553" y="39246"/>
            <a:ext cx="18197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err="1" smtClean="0">
                <a:solidFill>
                  <a:srgbClr val="FF0000"/>
                </a:solidFill>
              </a:rPr>
              <a:t>CLIC_SiD</a:t>
            </a:r>
            <a:endParaRPr lang="en-GB" sz="3600" dirty="0">
              <a:solidFill>
                <a:srgbClr val="FF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9EB48-1871-4C46-84FC-F40CF6B9FF2D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45637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5091" y="2249716"/>
            <a:ext cx="8996339" cy="2822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ectangle 17"/>
          <p:cNvSpPr/>
          <p:nvPr/>
        </p:nvSpPr>
        <p:spPr>
          <a:xfrm>
            <a:off x="7993030" y="4195136"/>
            <a:ext cx="8851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----- 3.0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9663" y="155361"/>
            <a:ext cx="62568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ECAL and HCAL --  from CLIC_ILD</a:t>
            </a:r>
            <a:endParaRPr lang="en-GB" sz="36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73487" y="3904343"/>
            <a:ext cx="62999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4.2</a:t>
            </a:r>
            <a:endParaRPr lang="en-GB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090060" y="4208362"/>
            <a:ext cx="433977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60               26.5           Iron                   19.0 + 1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751232" y="4204849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?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753949" y="4464040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?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621320" y="4224556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?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28580" y="4478554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?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112939" y="3613666"/>
            <a:ext cx="6832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--- 17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149227" y="3911206"/>
            <a:ext cx="5661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--- 8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633563" y="3613667"/>
            <a:ext cx="7441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--- 2.4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611795" y="3896693"/>
            <a:ext cx="7441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--- 4.8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256358" y="3610429"/>
            <a:ext cx="7441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--- 5.6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263618" y="3907969"/>
            <a:ext cx="7441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--- 7.9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985776" y="4463648"/>
            <a:ext cx="8851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----- 3.0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939133" y="4491388"/>
            <a:ext cx="106859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   26.5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643094" y="4522096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?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477504" y="4478171"/>
            <a:ext cx="934871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19.0 + 1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9EB48-1871-4C46-84FC-F40CF6B9FF2D}" type="slidenum">
              <a:rPr lang="en-GB" smtClean="0"/>
              <a:t>17</a:t>
            </a:fld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261267" y="5239662"/>
            <a:ext cx="864935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u="sng" dirty="0" smtClean="0">
                <a:solidFill>
                  <a:srgbClr val="0000FF"/>
                </a:solidFill>
              </a:rPr>
              <a:t>Question:</a:t>
            </a:r>
            <a:r>
              <a:rPr lang="en-US" sz="2800" dirty="0" smtClean="0">
                <a:solidFill>
                  <a:srgbClr val="0000FF"/>
                </a:solidFill>
              </a:rPr>
              <a:t> should ECAL and HCAL “end” with a metal layer </a:t>
            </a:r>
          </a:p>
          <a:p>
            <a:r>
              <a:rPr lang="en-US" sz="2800" dirty="0" smtClean="0">
                <a:solidFill>
                  <a:srgbClr val="0000FF"/>
                </a:solidFill>
              </a:rPr>
              <a:t>(presently the outermost element is a sensor layer)</a:t>
            </a:r>
            <a:endParaRPr lang="en-GB" sz="28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96711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8059" y="1335318"/>
            <a:ext cx="9052632" cy="4857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4553" y="39246"/>
            <a:ext cx="18133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CLIC_ILD</a:t>
            </a:r>
            <a:endParaRPr lang="en-GB" sz="3600" dirty="0">
              <a:solidFill>
                <a:srgbClr val="FF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9EB48-1871-4C46-84FC-F40CF6B9FF2D}" type="slidenum">
              <a:rPr lang="en-GB" smtClean="0"/>
              <a:t>18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6932428" y="5337544"/>
            <a:ext cx="707245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dirty="0" smtClean="0">
                <a:solidFill>
                  <a:srgbClr val="FF0000"/>
                </a:solidFill>
              </a:rPr>
              <a:t>?</a:t>
            </a:r>
            <a:endParaRPr lang="en-GB" sz="8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04531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1857830"/>
            <a:ext cx="9038677" cy="2520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4553" y="39246"/>
            <a:ext cx="64508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err="1" smtClean="0">
                <a:solidFill>
                  <a:srgbClr val="FF0000"/>
                </a:solidFill>
              </a:rPr>
              <a:t>LumiCal</a:t>
            </a:r>
            <a:r>
              <a:rPr lang="en-US" sz="3600" dirty="0" smtClean="0">
                <a:solidFill>
                  <a:srgbClr val="FF0000"/>
                </a:solidFill>
              </a:rPr>
              <a:t> and </a:t>
            </a:r>
            <a:r>
              <a:rPr lang="en-US" sz="3600" dirty="0" err="1" smtClean="0">
                <a:solidFill>
                  <a:srgbClr val="FF0000"/>
                </a:solidFill>
              </a:rPr>
              <a:t>BeamCal</a:t>
            </a:r>
            <a:r>
              <a:rPr lang="en-US" sz="3600" dirty="0" smtClean="0">
                <a:solidFill>
                  <a:srgbClr val="FF0000"/>
                </a:solidFill>
              </a:rPr>
              <a:t> -- CLIC_ILD</a:t>
            </a:r>
            <a:endParaRPr lang="en-GB" sz="3600" dirty="0">
              <a:solidFill>
                <a:srgbClr val="FF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9EB48-1871-4C46-84FC-F40CF6B9FF2D}" type="slidenum">
              <a:rPr lang="en-GB" smtClean="0"/>
              <a:t>19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7876602" y="3454607"/>
            <a:ext cx="1156086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800" b="1" dirty="0" smtClean="0">
                <a:solidFill>
                  <a:srgbClr val="00B050"/>
                </a:solidFill>
                <a:sym typeface="Symbol"/>
              </a:rPr>
              <a:t></a:t>
            </a:r>
            <a:endParaRPr lang="en-GB" sz="138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89401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9323" y="999747"/>
            <a:ext cx="7579021" cy="3907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731529" y="1036120"/>
            <a:ext cx="14062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 err="1" smtClean="0">
                <a:solidFill>
                  <a:srgbClr val="FF0000"/>
                </a:solidFill>
              </a:rPr>
              <a:t>new_CLIC</a:t>
            </a:r>
            <a:endParaRPr lang="en-GB" sz="2400" u="sng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007871" y="1527958"/>
            <a:ext cx="803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S</a:t>
            </a:r>
            <a:r>
              <a:rPr lang="en-US" b="1" dirty="0" smtClean="0">
                <a:solidFill>
                  <a:srgbClr val="FF0000"/>
                </a:solidFill>
              </a:rPr>
              <a:t>ilicon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19698" y="181042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4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126996" y="2094804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3.4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147418" y="2379182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8.3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148986" y="2955797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1.5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122273" y="3268456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159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189830" y="3552834"/>
            <a:ext cx="4024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Fe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144263" y="3837212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7.5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220039" y="4090063"/>
            <a:ext cx="7200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14 (?)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8147910" y="4374441"/>
            <a:ext cx="8947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13.2 (?)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12440" y="4908462"/>
            <a:ext cx="89466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L* (m)		</a:t>
            </a:r>
            <a:r>
              <a:rPr lang="en-US" b="1" dirty="0">
                <a:solidFill>
                  <a:srgbClr val="7030A0"/>
                </a:solidFill>
              </a:rPr>
              <a:t> </a:t>
            </a:r>
            <a:r>
              <a:rPr lang="en-US" b="1" dirty="0" smtClean="0">
                <a:solidFill>
                  <a:srgbClr val="7030A0"/>
                </a:solidFill>
              </a:rPr>
              <a:t>             4.4	       4.335	</a:t>
            </a:r>
            <a:r>
              <a:rPr lang="en-US" b="1" dirty="0">
                <a:solidFill>
                  <a:srgbClr val="7030A0"/>
                </a:solidFill>
              </a:rPr>
              <a:t> </a:t>
            </a:r>
            <a:r>
              <a:rPr lang="en-US" b="1" dirty="0" smtClean="0">
                <a:solidFill>
                  <a:srgbClr val="7030A0"/>
                </a:solidFill>
              </a:rPr>
              <a:t>              3.5</a:t>
            </a:r>
            <a:r>
              <a:rPr lang="en-US" b="1" dirty="0">
                <a:solidFill>
                  <a:srgbClr val="7030A0"/>
                </a:solidFill>
              </a:rPr>
              <a:t> </a:t>
            </a:r>
            <a:r>
              <a:rPr lang="en-US" b="1" dirty="0" smtClean="0">
                <a:solidFill>
                  <a:srgbClr val="7030A0"/>
                </a:solidFill>
              </a:rPr>
              <a:t>           3.5	            4.4 (?)</a:t>
            </a:r>
            <a:endParaRPr lang="en-GB" b="1" dirty="0">
              <a:solidFill>
                <a:srgbClr val="7030A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178145" y="267408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31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9663" y="155361"/>
            <a:ext cx="19757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from CDR</a:t>
            </a:r>
            <a:endParaRPr lang="en-GB" sz="3600" dirty="0">
              <a:solidFill>
                <a:srgbClr val="FF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9EB48-1871-4C46-84FC-F40CF6B9FF2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0857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53" t="34524" r="15714" b="5094"/>
          <a:stretch/>
        </p:blipFill>
        <p:spPr bwMode="auto">
          <a:xfrm>
            <a:off x="435428" y="424324"/>
            <a:ext cx="8748731" cy="641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4553" y="39246"/>
            <a:ext cx="18133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CLIC_ILD</a:t>
            </a:r>
            <a:endParaRPr lang="en-GB" sz="3600" dirty="0">
              <a:solidFill>
                <a:srgbClr val="FF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9EB48-1871-4C46-84FC-F40CF6B9FF2D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9645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3196" y="1175658"/>
            <a:ext cx="8729066" cy="2717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4553" y="39246"/>
            <a:ext cx="18133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CLIC_ILD</a:t>
            </a:r>
            <a:endParaRPr lang="en-GB" sz="3600" dirty="0">
              <a:solidFill>
                <a:srgbClr val="FF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9EB48-1871-4C46-84FC-F40CF6B9FF2D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2075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80528" y="-27383"/>
            <a:ext cx="8324850" cy="658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753961" y="578268"/>
            <a:ext cx="12012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solidFill>
                  <a:srgbClr val="FF0000"/>
                </a:solidFill>
              </a:rPr>
              <a:t>new_CLIC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153156" y="2190332"/>
            <a:ext cx="418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31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78358" y="3629900"/>
            <a:ext cx="153426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silicon </a:t>
            </a:r>
            <a:r>
              <a:rPr lang="en-US" sz="1100" dirty="0" smtClean="0">
                <a:solidFill>
                  <a:srgbClr val="FF0000"/>
                </a:solidFill>
              </a:rPr>
              <a:t>(large pixels ?</a:t>
            </a:r>
          </a:p>
          <a:p>
            <a:r>
              <a:rPr lang="en-US" sz="1100" dirty="0">
                <a:solidFill>
                  <a:srgbClr val="FF0000"/>
                </a:solidFill>
              </a:rPr>
              <a:t>p</a:t>
            </a:r>
            <a:r>
              <a:rPr lang="en-US" sz="1100" dirty="0" smtClean="0">
                <a:solidFill>
                  <a:srgbClr val="FF0000"/>
                </a:solidFill>
              </a:rPr>
              <a:t>ads? </a:t>
            </a:r>
            <a:r>
              <a:rPr lang="en-US" sz="1100" dirty="0">
                <a:solidFill>
                  <a:srgbClr val="FF0000"/>
                </a:solidFill>
              </a:rPr>
              <a:t>a</a:t>
            </a:r>
            <a:r>
              <a:rPr lang="en-US" sz="1100" dirty="0" smtClean="0">
                <a:solidFill>
                  <a:srgbClr val="FF0000"/>
                </a:solidFill>
              </a:rPr>
              <a:t>nd </a:t>
            </a:r>
            <a:r>
              <a:rPr lang="en-US" sz="1400" dirty="0" smtClean="0">
                <a:solidFill>
                  <a:srgbClr val="FF0000"/>
                </a:solidFill>
              </a:rPr>
              <a:t>strips </a:t>
            </a:r>
            <a:r>
              <a:rPr lang="en-US" sz="1100" dirty="0" smtClean="0">
                <a:solidFill>
                  <a:srgbClr val="FF0000"/>
                </a:solidFill>
              </a:rPr>
              <a:t>)</a:t>
            </a:r>
            <a:endParaRPr lang="en-GB" sz="11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878485" y="5199233"/>
            <a:ext cx="1101584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s</a:t>
            </a:r>
            <a:r>
              <a:rPr lang="en-US" sz="1600" dirty="0" smtClean="0">
                <a:solidFill>
                  <a:srgbClr val="FF0000"/>
                </a:solidFill>
              </a:rPr>
              <a:t>ilicon </a:t>
            </a:r>
          </a:p>
          <a:p>
            <a:r>
              <a:rPr lang="en-US" sz="1200" dirty="0" smtClean="0">
                <a:solidFill>
                  <a:srgbClr val="FF0000"/>
                </a:solidFill>
              </a:rPr>
              <a:t>(large pixels ?</a:t>
            </a:r>
          </a:p>
          <a:p>
            <a:r>
              <a:rPr lang="en-US" sz="1200" dirty="0">
                <a:solidFill>
                  <a:srgbClr val="FF0000"/>
                </a:solidFill>
              </a:rPr>
              <a:t>p</a:t>
            </a:r>
            <a:r>
              <a:rPr lang="en-US" sz="1200" dirty="0" smtClean="0">
                <a:solidFill>
                  <a:srgbClr val="FF0000"/>
                </a:solidFill>
              </a:rPr>
              <a:t>ads? Strips ?)</a:t>
            </a:r>
          </a:p>
          <a:p>
            <a:r>
              <a:rPr lang="en-US" sz="3600" dirty="0" smtClean="0">
                <a:solidFill>
                  <a:srgbClr val="FF0000"/>
                </a:solidFill>
              </a:rPr>
              <a:t>(</a:t>
            </a:r>
            <a:r>
              <a:rPr lang="en-US" sz="3600" dirty="0" err="1" smtClean="0">
                <a:solidFill>
                  <a:srgbClr val="FF0000"/>
                </a:solidFill>
              </a:rPr>
              <a:t>tbd</a:t>
            </a:r>
            <a:r>
              <a:rPr lang="en-US" sz="3600" dirty="0" smtClean="0">
                <a:solidFill>
                  <a:srgbClr val="FF0000"/>
                </a:solidFill>
              </a:rPr>
              <a:t>)</a:t>
            </a:r>
            <a:endParaRPr lang="en-GB" sz="3600" dirty="0">
              <a:solidFill>
                <a:srgbClr val="FF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157780" y="2407384"/>
            <a:ext cx="7200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60 (?)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606593" y="2873808"/>
            <a:ext cx="12993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6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sz="1200" dirty="0" smtClean="0">
                <a:solidFill>
                  <a:srgbClr val="FF0000"/>
                </a:solidFill>
              </a:rPr>
              <a:t>3 double layers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476183" y="3101624"/>
            <a:ext cx="17499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6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sz="1100" dirty="0" smtClean="0">
                <a:solidFill>
                  <a:srgbClr val="FF0000"/>
                </a:solidFill>
              </a:rPr>
              <a:t>3 double layers </a:t>
            </a:r>
            <a:r>
              <a:rPr lang="en-US" sz="1200" dirty="0" smtClean="0">
                <a:solidFill>
                  <a:srgbClr val="FF0000"/>
                </a:solidFill>
              </a:rPr>
              <a:t>(spirals)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8136818" y="4610625"/>
            <a:ext cx="6030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7 (?)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932138" y="4367091"/>
            <a:ext cx="13356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&lt; 2350 (</a:t>
            </a:r>
            <a:r>
              <a:rPr lang="en-US" dirty="0" err="1" smtClean="0">
                <a:solidFill>
                  <a:srgbClr val="FF0000"/>
                </a:solidFill>
              </a:rPr>
              <a:t>tbd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933897" y="4142411"/>
            <a:ext cx="13330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&lt; 1500 (</a:t>
            </a:r>
            <a:r>
              <a:rPr lang="en-US" dirty="0" err="1" smtClean="0">
                <a:solidFill>
                  <a:srgbClr val="FF0000"/>
                </a:solidFill>
              </a:rPr>
              <a:t>tdb</a:t>
            </a:r>
            <a:r>
              <a:rPr lang="en-US" dirty="0">
                <a:solidFill>
                  <a:srgbClr val="FF0000"/>
                </a:solidFill>
              </a:rPr>
              <a:t>)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232569" y="2642908"/>
            <a:ext cx="21064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130</a:t>
            </a:r>
            <a:r>
              <a:rPr lang="en-US" sz="1200" dirty="0" smtClean="0">
                <a:solidFill>
                  <a:srgbClr val="FF0000"/>
                </a:solidFill>
              </a:rPr>
              <a:t>(barrel),</a:t>
            </a:r>
            <a:r>
              <a:rPr lang="en-US" dirty="0" smtClean="0">
                <a:solidFill>
                  <a:srgbClr val="FF0000"/>
                </a:solidFill>
              </a:rPr>
              <a:t>257</a:t>
            </a:r>
            <a:r>
              <a:rPr lang="en-US" sz="1200" dirty="0" smtClean="0">
                <a:solidFill>
                  <a:srgbClr val="FF0000"/>
                </a:solidFill>
              </a:rPr>
              <a:t>(disks)</a:t>
            </a:r>
            <a:r>
              <a:rPr lang="en-US" dirty="0" smtClean="0">
                <a:solidFill>
                  <a:srgbClr val="FF0000"/>
                </a:solidFill>
              </a:rPr>
              <a:t>(?)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 rot="2700000">
            <a:off x="7678358" y="1293091"/>
            <a:ext cx="13961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7030A0"/>
                </a:solidFill>
              </a:rPr>
              <a:t>n</a:t>
            </a:r>
            <a:r>
              <a:rPr lang="en-US" sz="1200" b="1" dirty="0" smtClean="0">
                <a:solidFill>
                  <a:srgbClr val="7030A0"/>
                </a:solidFill>
              </a:rPr>
              <a:t>ot very important</a:t>
            </a:r>
            <a:endParaRPr lang="en-GB" sz="1200" b="1" dirty="0">
              <a:solidFill>
                <a:srgbClr val="7030A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 rot="5400000">
            <a:off x="-548815" y="1292142"/>
            <a:ext cx="19757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from CDR</a:t>
            </a:r>
            <a:endParaRPr lang="en-GB" sz="3600" dirty="0">
              <a:solidFill>
                <a:srgbClr val="FF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9EB48-1871-4C46-84FC-F40CF6B9FF2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9107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554410" y="332656"/>
            <a:ext cx="908685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7504" y="2958380"/>
            <a:ext cx="8134350" cy="2528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753961" y="22075"/>
            <a:ext cx="12012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solidFill>
                  <a:srgbClr val="FF0000"/>
                </a:solidFill>
              </a:rPr>
              <a:t>new_CLIC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38057" y="114323"/>
            <a:ext cx="8178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CLIC_ILD</a:t>
            </a:r>
            <a:endParaRPr lang="en-GB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5466430" y="115891"/>
            <a:ext cx="8210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CLIC_SiD</a:t>
            </a:r>
            <a:endParaRPr lang="en-GB" sz="1400" dirty="0"/>
          </a:p>
        </p:txBody>
      </p:sp>
      <p:sp>
        <p:nvSpPr>
          <p:cNvPr id="2" name="TextBox 1"/>
          <p:cNvSpPr txBox="1"/>
          <p:nvPr/>
        </p:nvSpPr>
        <p:spPr>
          <a:xfrm>
            <a:off x="7517114" y="131611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7916171" y="556762"/>
            <a:ext cx="9369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T</a:t>
            </a:r>
            <a:r>
              <a:rPr lang="en-US" sz="1600" dirty="0" smtClean="0">
                <a:solidFill>
                  <a:srgbClr val="FF0000"/>
                </a:solidFill>
              </a:rPr>
              <a:t>ungsten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842323" y="831713"/>
            <a:ext cx="11591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Silicon pads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319147" y="1080849"/>
            <a:ext cx="19030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25 (17 x 2.4 , 8 x 4.8)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924043" y="1308665"/>
            <a:ext cx="8851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5.1 x 5.1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048162" y="1772156"/>
            <a:ext cx="6014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1500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049730" y="2009399"/>
            <a:ext cx="6014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1659</a:t>
            </a:r>
            <a:endParaRPr lang="en-US" sz="1600" dirty="0" smtClean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051298" y="2256069"/>
            <a:ext cx="6479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2350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917207" y="3188415"/>
            <a:ext cx="9369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T</a:t>
            </a:r>
            <a:r>
              <a:rPr lang="en-US" sz="1600" dirty="0" smtClean="0">
                <a:solidFill>
                  <a:srgbClr val="FF0000"/>
                </a:solidFill>
              </a:rPr>
              <a:t>ungsten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843359" y="3425658"/>
            <a:ext cx="11591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Silicon pads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915652" y="3893183"/>
            <a:ext cx="8851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5.1 x 5.1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327647" y="3659269"/>
            <a:ext cx="19030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25 (17 x 2.4 , 8 x 4.8)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869049" y="1527054"/>
            <a:ext cx="11689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23 and 1 (?)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001675" y="4840582"/>
            <a:ext cx="647934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2450 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8012670" y="5058971"/>
            <a:ext cx="6479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2609 </a:t>
            </a:r>
            <a:endParaRPr lang="en-US" sz="1600" dirty="0" smtClean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849920" y="4128120"/>
            <a:ext cx="11689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23 and 1 (?)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8052274" y="4361733"/>
            <a:ext cx="5437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270 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8003667" y="4587572"/>
            <a:ext cx="6479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2270 </a:t>
            </a:r>
          </a:p>
        </p:txBody>
      </p:sp>
      <p:sp>
        <p:nvSpPr>
          <p:cNvPr id="26" name="TextBox 25"/>
          <p:cNvSpPr txBox="1"/>
          <p:nvPr/>
        </p:nvSpPr>
        <p:spPr>
          <a:xfrm rot="5400000">
            <a:off x="-548815" y="1292142"/>
            <a:ext cx="19757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from CDR</a:t>
            </a:r>
            <a:endParaRPr lang="en-GB" sz="3600" dirty="0">
              <a:solidFill>
                <a:srgbClr val="FF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9EB48-1871-4C46-84FC-F40CF6B9FF2D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4976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36512" y="566999"/>
            <a:ext cx="8991764" cy="4633651"/>
            <a:chOff x="-36512" y="566999"/>
            <a:chExt cx="8991764" cy="4633651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36512" y="857250"/>
              <a:ext cx="8458200" cy="4343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7753961" y="566999"/>
              <a:ext cx="120129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err="1" smtClean="0">
                  <a:solidFill>
                    <a:srgbClr val="FF0000"/>
                  </a:solidFill>
                </a:rPr>
                <a:t>new_CLIC</a:t>
              </a:r>
              <a:endParaRPr lang="en-GB" sz="2000" dirty="0">
                <a:solidFill>
                  <a:srgbClr val="FF0000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391877" y="668483"/>
              <a:ext cx="81785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CLIC_ILD</a:t>
              </a:r>
              <a:endParaRPr lang="en-GB" sz="1400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447958" y="660815"/>
              <a:ext cx="82105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 smtClean="0"/>
                <a:t>CLIC_SiD</a:t>
              </a:r>
              <a:endParaRPr lang="en-GB" sz="14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029677" y="1157102"/>
              <a:ext cx="59766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FF0000"/>
                  </a:solidFill>
                </a:rPr>
                <a:t>Steel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960987" y="1614510"/>
              <a:ext cx="78258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FF0000"/>
                  </a:solidFill>
                </a:rPr>
                <a:t>30 x 30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125870" y="1870034"/>
              <a:ext cx="44435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FF0000"/>
                  </a:solidFill>
                </a:rPr>
                <a:t>7.5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953128" y="1408684"/>
              <a:ext cx="82907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FF0000"/>
                  </a:solidFill>
                </a:rPr>
                <a:t>60 x 20 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8042843" y="3131823"/>
              <a:ext cx="59766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FF0000"/>
                  </a:solidFill>
                </a:rPr>
                <a:t>Steel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7955681" y="3357662"/>
              <a:ext cx="82907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FF0000"/>
                  </a:solidFill>
                </a:rPr>
                <a:t>60 x 20 </a:t>
              </a:r>
            </a:p>
          </p:txBody>
        </p:sp>
        <p:grpSp>
          <p:nvGrpSpPr>
            <p:cNvPr id="2" name="Group 1"/>
            <p:cNvGrpSpPr/>
            <p:nvPr/>
          </p:nvGrpSpPr>
          <p:grpSpPr>
            <a:xfrm>
              <a:off x="7957788" y="3588193"/>
              <a:ext cx="782587" cy="594078"/>
              <a:chOff x="8113387" y="1766910"/>
              <a:chExt cx="782587" cy="594078"/>
            </a:xfrm>
          </p:grpSpPr>
          <p:sp>
            <p:nvSpPr>
              <p:cNvPr id="17" name="TextBox 16"/>
              <p:cNvSpPr txBox="1"/>
              <p:nvPr/>
            </p:nvSpPr>
            <p:spPr>
              <a:xfrm>
                <a:off x="8113387" y="1766910"/>
                <a:ext cx="78258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solidFill>
                      <a:srgbClr val="FF0000"/>
                    </a:solidFill>
                  </a:rPr>
                  <a:t>30 x 30</a:t>
                </a: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8278270" y="2022434"/>
                <a:ext cx="44435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solidFill>
                      <a:srgbClr val="FF0000"/>
                    </a:solidFill>
                  </a:rPr>
                  <a:t>7.5</a:t>
                </a:r>
              </a:p>
            </p:txBody>
          </p:sp>
        </p:grpSp>
        <p:sp>
          <p:nvSpPr>
            <p:cNvPr id="21" name="TextBox 20"/>
            <p:cNvSpPr txBox="1"/>
            <p:nvPr/>
          </p:nvSpPr>
          <p:spPr>
            <a:xfrm>
              <a:off x="8033168" y="2107277"/>
              <a:ext cx="60144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FF0000"/>
                  </a:solidFill>
                </a:rPr>
                <a:t>1697</a:t>
              </a:r>
              <a:endParaRPr lang="en-US" sz="1600" dirty="0" smtClean="0">
                <a:solidFill>
                  <a:srgbClr val="FF0000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8034736" y="2335093"/>
              <a:ext cx="60144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FF0000"/>
                  </a:solidFill>
                </a:rPr>
                <a:t>3287</a:t>
              </a:r>
              <a:endParaRPr lang="en-US" sz="1600" dirty="0" smtClean="0">
                <a:solidFill>
                  <a:srgbClr val="FF0000"/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8036304" y="2572336"/>
              <a:ext cx="60144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FF0000"/>
                  </a:solidFill>
                </a:rPr>
                <a:t>2350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8113228" y="4058093"/>
              <a:ext cx="76335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FF0000"/>
                  </a:solidFill>
                </a:rPr>
                <a:t>400 (?)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8062436" y="4293617"/>
              <a:ext cx="86754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rgbClr val="FF0000"/>
                  </a:solidFill>
                </a:rPr>
                <a:t>3</a:t>
              </a:r>
              <a:r>
                <a:rPr lang="en-US" sz="1600" dirty="0" smtClean="0">
                  <a:solidFill>
                    <a:srgbClr val="FF0000"/>
                  </a:solidFill>
                </a:rPr>
                <a:t>059 (?)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8057824" y="4529141"/>
              <a:ext cx="60144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FF0000"/>
                  </a:solidFill>
                </a:rPr>
                <a:t>2637</a:t>
              </a:r>
              <a:endParaRPr lang="en-US" sz="1600" dirty="0" smtClean="0">
                <a:solidFill>
                  <a:srgbClr val="FF0000"/>
                </a:solidFill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8043976" y="4746193"/>
              <a:ext cx="60144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FF0000"/>
                  </a:solidFill>
                </a:rPr>
                <a:t>4227</a:t>
              </a:r>
              <a:endParaRPr lang="en-US" sz="1600" dirty="0" smtClean="0">
                <a:solidFill>
                  <a:srgbClr val="FF0000"/>
                </a:solidFill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 rot="5400000">
            <a:off x="-548815" y="1292142"/>
            <a:ext cx="19757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from CDR</a:t>
            </a:r>
            <a:endParaRPr lang="en-GB" sz="36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9EB48-1871-4C46-84FC-F40CF6B9FF2D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7691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7504" y="1266428"/>
            <a:ext cx="779145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753961" y="908731"/>
            <a:ext cx="12012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solidFill>
                  <a:srgbClr val="FF0000"/>
                </a:solidFill>
              </a:rPr>
              <a:t>new_CLIC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36461" y="1037923"/>
            <a:ext cx="8178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CLIC_ILD</a:t>
            </a:r>
            <a:endParaRPr lang="en-GB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5383300" y="1030704"/>
            <a:ext cx="8210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CLIC_SiD</a:t>
            </a:r>
            <a:endParaRPr lang="en-GB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8125870" y="1556010"/>
            <a:ext cx="4347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4 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038913" y="2791874"/>
            <a:ext cx="5976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Steel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038913" y="4052637"/>
            <a:ext cx="5976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Steel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055774" y="1766106"/>
            <a:ext cx="6014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3417</a:t>
            </a:r>
            <a:endParaRPr lang="en-US" sz="1600" dirty="0" smtClean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047915" y="2003349"/>
            <a:ext cx="6014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4281</a:t>
            </a:r>
            <a:endParaRPr lang="en-US" sz="1600" dirty="0" smtClean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040056" y="2221738"/>
            <a:ext cx="6014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4175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055774" y="3029150"/>
            <a:ext cx="6014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4395</a:t>
            </a:r>
            <a:endParaRPr lang="en-US" sz="1600" dirty="0" smtClean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038488" y="3266393"/>
            <a:ext cx="6014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6981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190888" y="3475355"/>
            <a:ext cx="5549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9</a:t>
            </a:r>
            <a:r>
              <a:rPr lang="en-US" sz="1600" dirty="0" smtClean="0">
                <a:solidFill>
                  <a:srgbClr val="FF0000"/>
                </a:solidFill>
              </a:rPr>
              <a:t> (?)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091157" y="4296441"/>
            <a:ext cx="7633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690 (?)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055017" y="4543111"/>
            <a:ext cx="8675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6990 </a:t>
            </a:r>
            <a:r>
              <a:rPr lang="en-US" sz="1600" dirty="0">
                <a:solidFill>
                  <a:srgbClr val="FF0000"/>
                </a:solidFill>
              </a:rPr>
              <a:t>(?)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452579" y="4761091"/>
            <a:ext cx="17123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6000 </a:t>
            </a:r>
            <a:r>
              <a:rPr lang="en-US" sz="1100" dirty="0" smtClean="0">
                <a:solidFill>
                  <a:srgbClr val="FF0000"/>
                </a:solidFill>
              </a:rPr>
              <a:t>with end-coils</a:t>
            </a:r>
            <a:r>
              <a:rPr lang="en-US" sz="1600" dirty="0" smtClean="0">
                <a:solidFill>
                  <a:srgbClr val="FF0000"/>
                </a:solidFill>
              </a:rPr>
              <a:t> </a:t>
            </a:r>
            <a:r>
              <a:rPr lang="en-US" sz="1600" dirty="0">
                <a:solidFill>
                  <a:srgbClr val="FF0000"/>
                </a:solidFill>
              </a:rPr>
              <a:t>(?)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200631" y="5001839"/>
            <a:ext cx="5549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9</a:t>
            </a:r>
            <a:r>
              <a:rPr lang="en-US" sz="1600" dirty="0" smtClean="0">
                <a:solidFill>
                  <a:srgbClr val="FF0000"/>
                </a:solidFill>
              </a:rPr>
              <a:t> (?)</a:t>
            </a:r>
          </a:p>
        </p:txBody>
      </p:sp>
      <p:sp>
        <p:nvSpPr>
          <p:cNvPr id="23" name="TextBox 22"/>
          <p:cNvSpPr txBox="1"/>
          <p:nvPr/>
        </p:nvSpPr>
        <p:spPr>
          <a:xfrm rot="5400000">
            <a:off x="-548815" y="1292142"/>
            <a:ext cx="19757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from CDR</a:t>
            </a:r>
            <a:endParaRPr lang="en-GB" sz="3600" dirty="0">
              <a:solidFill>
                <a:srgbClr val="FF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9EB48-1871-4C46-84FC-F40CF6B9FF2D}" type="slidenum">
              <a:rPr lang="en-GB" smtClean="0"/>
              <a:t>6</a:t>
            </a:fld>
            <a:endParaRPr lang="en-GB"/>
          </a:p>
        </p:txBody>
      </p:sp>
      <p:sp>
        <p:nvSpPr>
          <p:cNvPr id="24" name="Rectangle 23"/>
          <p:cNvSpPr/>
          <p:nvPr/>
        </p:nvSpPr>
        <p:spPr>
          <a:xfrm>
            <a:off x="3410348" y="1807288"/>
            <a:ext cx="504000" cy="252000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/>
          <p:cNvSpPr/>
          <p:nvPr/>
        </p:nvSpPr>
        <p:spPr>
          <a:xfrm>
            <a:off x="8088779" y="1820721"/>
            <a:ext cx="504000" cy="252000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3147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9663" y="155361"/>
            <a:ext cx="51937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Overview --  from CLIC_ILD</a:t>
            </a:r>
            <a:endParaRPr lang="en-GB" sz="3600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t="8219" r="15238" b="30805"/>
          <a:stretch/>
        </p:blipFill>
        <p:spPr bwMode="auto">
          <a:xfrm>
            <a:off x="420946" y="801692"/>
            <a:ext cx="8302171" cy="5947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9EB48-1871-4C46-84FC-F40CF6B9FF2D}" type="slidenum">
              <a:rPr lang="en-GB" smtClean="0"/>
              <a:t>7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1339697" y="2339154"/>
            <a:ext cx="6532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------------------------------------------------------------------------------------------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114256" y="2583702"/>
            <a:ext cx="1063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-----1500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70461" y="2576607"/>
            <a:ext cx="1063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-----</a:t>
            </a:r>
            <a:r>
              <a:rPr lang="en-US" dirty="0" smtClean="0">
                <a:solidFill>
                  <a:srgbClr val="FF0000"/>
                </a:solidFill>
              </a:rPr>
              <a:t>1659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28427" y="2831799"/>
            <a:ext cx="1063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-----1705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63366" y="2835337"/>
            <a:ext cx="1063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-----</a:t>
            </a:r>
            <a:r>
              <a:rPr lang="en-US" dirty="0" smtClean="0">
                <a:solidFill>
                  <a:srgbClr val="FF0000"/>
                </a:solidFill>
              </a:rPr>
              <a:t>3287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23277" y="3116072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?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547583" y="3108977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?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336514" y="3637804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  <a:sym typeface="Symbol"/>
              </a:rPr>
              <a:t></a:t>
            </a:r>
            <a:endParaRPr lang="en-GB" b="1" dirty="0">
              <a:solidFill>
                <a:srgbClr val="00B05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082933" y="3631447"/>
            <a:ext cx="1063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-----</a:t>
            </a:r>
            <a:r>
              <a:rPr lang="en-US" dirty="0" smtClean="0">
                <a:solidFill>
                  <a:srgbClr val="FF0000"/>
                </a:solidFill>
              </a:rPr>
              <a:t>2609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971169" y="4153179"/>
            <a:ext cx="1063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-----</a:t>
            </a:r>
            <a:r>
              <a:rPr lang="en-US" dirty="0" smtClean="0">
                <a:solidFill>
                  <a:srgbClr val="FF0000"/>
                </a:solidFill>
              </a:rPr>
              <a:t>2637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101805" y="4156717"/>
            <a:ext cx="1063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-----</a:t>
            </a:r>
            <a:r>
              <a:rPr lang="en-US" dirty="0" smtClean="0">
                <a:solidFill>
                  <a:srgbClr val="FF0000"/>
                </a:solidFill>
              </a:rPr>
              <a:t>4227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368000" y="3924000"/>
            <a:ext cx="1008000" cy="2880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1371538" y="4469821"/>
            <a:ext cx="1008000" cy="2880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157065" y="5894568"/>
            <a:ext cx="1658280" cy="2880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3725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9EB48-1871-4C46-84FC-F40CF6B9FF2D}" type="slidenum">
              <a:rPr lang="en-GB" smtClean="0"/>
              <a:t>8</a:t>
            </a:fld>
            <a:endParaRPr lang="en-GB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43" t="22732" r="30357" b="24441"/>
          <a:stretch/>
        </p:blipFill>
        <p:spPr bwMode="auto">
          <a:xfrm>
            <a:off x="-130626" y="914399"/>
            <a:ext cx="4876801" cy="5152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85" t="21689" r="30714" b="26525"/>
          <a:stretch/>
        </p:blipFill>
        <p:spPr bwMode="auto">
          <a:xfrm>
            <a:off x="4339763" y="1045025"/>
            <a:ext cx="4828153" cy="5000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7296348" y="5674936"/>
            <a:ext cx="1540537" cy="680413"/>
            <a:chOff x="7239786" y="5674936"/>
            <a:chExt cx="1540537" cy="680413"/>
          </a:xfrm>
        </p:grpSpPr>
        <p:cxnSp>
          <p:nvCxnSpPr>
            <p:cNvPr id="6" name="Straight Arrow Connector 5"/>
            <p:cNvCxnSpPr/>
            <p:nvPr/>
          </p:nvCxnSpPr>
          <p:spPr>
            <a:xfrm flipH="1" flipV="1">
              <a:off x="7239786" y="5674936"/>
              <a:ext cx="424206" cy="499621"/>
            </a:xfrm>
            <a:prstGeom prst="straightConnector1">
              <a:avLst/>
            </a:prstGeom>
            <a:ln w="38100">
              <a:solidFill>
                <a:srgbClr val="92D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/>
            <p:cNvSpPr txBox="1"/>
            <p:nvPr/>
          </p:nvSpPr>
          <p:spPr>
            <a:xfrm>
              <a:off x="7673417" y="5986017"/>
              <a:ext cx="1106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ECAL plug</a:t>
              </a:r>
              <a:endParaRPr lang="en-GB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357514" y="5705307"/>
            <a:ext cx="1540537" cy="680413"/>
            <a:chOff x="7239786" y="5674936"/>
            <a:chExt cx="1540537" cy="680413"/>
          </a:xfrm>
        </p:grpSpPr>
        <p:cxnSp>
          <p:nvCxnSpPr>
            <p:cNvPr id="14" name="Straight Arrow Connector 13"/>
            <p:cNvCxnSpPr/>
            <p:nvPr/>
          </p:nvCxnSpPr>
          <p:spPr>
            <a:xfrm flipH="1" flipV="1">
              <a:off x="7239786" y="5674936"/>
              <a:ext cx="424206" cy="499621"/>
            </a:xfrm>
            <a:prstGeom prst="straightConnector1">
              <a:avLst/>
            </a:prstGeom>
            <a:ln w="38100">
              <a:solidFill>
                <a:srgbClr val="92D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7673417" y="5986017"/>
              <a:ext cx="1106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ECAL plug</a:t>
              </a:r>
              <a:endParaRPr lang="en-GB" dirty="0"/>
            </a:p>
          </p:txBody>
        </p:sp>
      </p:grpSp>
      <p:cxnSp>
        <p:nvCxnSpPr>
          <p:cNvPr id="17" name="Straight Arrow Connector 16"/>
          <p:cNvCxnSpPr/>
          <p:nvPr/>
        </p:nvCxnSpPr>
        <p:spPr>
          <a:xfrm>
            <a:off x="6183984" y="914399"/>
            <a:ext cx="1004781" cy="3026005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629363" y="614830"/>
            <a:ext cx="11416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</a:t>
            </a:r>
            <a:r>
              <a:rPr lang="en-US" dirty="0" smtClean="0"/>
              <a:t>CAL plug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8831" y="4529"/>
            <a:ext cx="60368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Engineering drawings --  </a:t>
            </a:r>
            <a:r>
              <a:rPr lang="en-US" sz="2400" dirty="0" err="1" smtClean="0">
                <a:solidFill>
                  <a:srgbClr val="FF0000"/>
                </a:solidFill>
              </a:rPr>
              <a:t>CLIC_SiD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/>
              <a:t>and </a:t>
            </a:r>
            <a:r>
              <a:rPr lang="en-US" sz="2400" dirty="0" smtClean="0">
                <a:solidFill>
                  <a:srgbClr val="7030A0"/>
                </a:solidFill>
              </a:rPr>
              <a:t>CLIC_ILD</a:t>
            </a:r>
            <a:endParaRPr lang="en-GB" sz="2400" dirty="0">
              <a:solidFill>
                <a:srgbClr val="7030A0"/>
              </a:solidFill>
            </a:endParaRPr>
          </a:p>
        </p:txBody>
      </p:sp>
      <p:sp>
        <p:nvSpPr>
          <p:cNvPr id="23" name="Oval 22"/>
          <p:cNvSpPr/>
          <p:nvPr/>
        </p:nvSpPr>
        <p:spPr>
          <a:xfrm>
            <a:off x="6923315" y="4042002"/>
            <a:ext cx="784408" cy="820283"/>
          </a:xfrm>
          <a:prstGeom prst="ellipse">
            <a:avLst/>
          </a:prstGeom>
          <a:noFill/>
          <a:ln w="50800">
            <a:solidFill>
              <a:srgbClr val="FFC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/>
          <p:cNvSpPr/>
          <p:nvPr/>
        </p:nvSpPr>
        <p:spPr>
          <a:xfrm>
            <a:off x="2962148" y="4604543"/>
            <a:ext cx="784408" cy="820283"/>
          </a:xfrm>
          <a:prstGeom prst="ellipse">
            <a:avLst/>
          </a:prstGeom>
          <a:noFill/>
          <a:ln w="50800">
            <a:solidFill>
              <a:srgbClr val="FFC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14564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43538" y="1611090"/>
            <a:ext cx="9291995" cy="3561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59663" y="155361"/>
            <a:ext cx="58348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Vertex barrel --  from CLIC_ILD</a:t>
            </a:r>
            <a:endParaRPr lang="en-GB" sz="3600" dirty="0">
              <a:solidFill>
                <a:srgbClr val="FF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9EB48-1871-4C46-84FC-F40CF6B9FF2D}" type="slidenum">
              <a:rPr lang="en-GB" smtClean="0"/>
              <a:t>9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2609202" y="680474"/>
            <a:ext cx="599818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a</a:t>
            </a:r>
            <a:r>
              <a:rPr lang="en-US" dirty="0" smtClean="0">
                <a:solidFill>
                  <a:srgbClr val="0000FF"/>
                </a:solidFill>
              </a:rPr>
              <a:t>pparently, no layout change is needed 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(but we should change the thickness of the support material…</a:t>
            </a:r>
          </a:p>
          <a:p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need to reach 0.4% X</a:t>
            </a:r>
            <a:r>
              <a:rPr lang="en-US" baseline="-25000" dirty="0" smtClean="0">
                <a:solidFill>
                  <a:srgbClr val="FF0000"/>
                </a:solidFill>
              </a:rPr>
              <a:t>o</a:t>
            </a:r>
            <a:r>
              <a:rPr lang="en-US" dirty="0" smtClean="0">
                <a:solidFill>
                  <a:srgbClr val="FF0000"/>
                </a:solidFill>
              </a:rPr>
              <a:t> per double layer</a:t>
            </a:r>
            <a:r>
              <a:rPr lang="en-US" dirty="0" smtClean="0">
                <a:solidFill>
                  <a:srgbClr val="0000FF"/>
                </a:solidFill>
              </a:rPr>
              <a:t>)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442791" y="3125972"/>
            <a:ext cx="765544" cy="174374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8197697" y="3455565"/>
            <a:ext cx="50526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?</a:t>
            </a:r>
            <a:endParaRPr lang="en-GB" sz="54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378151" y="2357288"/>
            <a:ext cx="1005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c</a:t>
            </a:r>
            <a:r>
              <a:rPr lang="en-US" b="1" dirty="0" smtClean="0">
                <a:solidFill>
                  <a:srgbClr val="FF0000"/>
                </a:solidFill>
              </a:rPr>
              <a:t>arbon ?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7029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9411</TotalTime>
  <Words>461</Words>
  <Application>Microsoft Office PowerPoint</Application>
  <PresentationFormat>On-screen Show (4:3)</PresentationFormat>
  <Paragraphs>184</Paragraphs>
  <Slides>21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Konrad Elsener</dc:creator>
  <cp:lastModifiedBy>Konrad Elsener</cp:lastModifiedBy>
  <cp:revision>73</cp:revision>
  <cp:lastPrinted>2014-11-19T17:18:58Z</cp:lastPrinted>
  <dcterms:created xsi:type="dcterms:W3CDTF">2014-11-06T10:33:17Z</dcterms:created>
  <dcterms:modified xsi:type="dcterms:W3CDTF">2014-11-20T06:58:14Z</dcterms:modified>
</cp:coreProperties>
</file>