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3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96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28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8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40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7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58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3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07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3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37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9747A-5966-4A76-89F2-36DE9AE4B2E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A11A-9CB6-4336-B4F5-894257C19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4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8482" r="16548" b="13393"/>
          <a:stretch/>
        </p:blipFill>
        <p:spPr bwMode="auto">
          <a:xfrm>
            <a:off x="1187624" y="33649"/>
            <a:ext cx="675667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96" y="44624"/>
            <a:ext cx="1636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CLIC_ILD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6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6" t="18305" r="7143" b="19196"/>
          <a:stretch/>
        </p:blipFill>
        <p:spPr bwMode="auto">
          <a:xfrm>
            <a:off x="-20983" y="-27384"/>
            <a:ext cx="9129487" cy="609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6165304"/>
            <a:ext cx="8621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N.B. </a:t>
            </a:r>
            <a:r>
              <a:rPr lang="en-US" dirty="0" err="1" smtClean="0"/>
              <a:t>LumiCal</a:t>
            </a:r>
            <a:r>
              <a:rPr lang="en-US" dirty="0" smtClean="0"/>
              <a:t> (and </a:t>
            </a:r>
            <a:r>
              <a:rPr lang="en-US" dirty="0" err="1" smtClean="0"/>
              <a:t>BeamCal</a:t>
            </a:r>
            <a:r>
              <a:rPr lang="en-US" dirty="0" smtClean="0"/>
              <a:t>?) outer radii as shown here </a:t>
            </a:r>
            <a:r>
              <a:rPr lang="en-US" dirty="0" smtClean="0">
                <a:solidFill>
                  <a:srgbClr val="FF0000"/>
                </a:solidFill>
              </a:rPr>
              <a:t>do not include readout electronics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>
                <a:solidFill>
                  <a:srgbClr val="0000FF"/>
                </a:solidFill>
              </a:rPr>
              <a:t>(space needed is apparently </a:t>
            </a:r>
            <a:r>
              <a:rPr lang="en-US" dirty="0" smtClean="0">
                <a:solidFill>
                  <a:srgbClr val="0000FF"/>
                </a:solidFill>
              </a:rPr>
              <a:t>less than </a:t>
            </a:r>
            <a:r>
              <a:rPr lang="en-US" dirty="0" smtClean="0">
                <a:solidFill>
                  <a:srgbClr val="0000FF"/>
                </a:solidFill>
              </a:rPr>
              <a:t>50 </a:t>
            </a:r>
            <a:r>
              <a:rPr lang="en-US" dirty="0" smtClean="0">
                <a:solidFill>
                  <a:srgbClr val="0000FF"/>
                </a:solidFill>
              </a:rPr>
              <a:t>mm in radius)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9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4258" r="16563" b="29687"/>
          <a:stretch/>
        </p:blipFill>
        <p:spPr bwMode="auto">
          <a:xfrm>
            <a:off x="35496" y="764704"/>
            <a:ext cx="88392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5445224"/>
            <a:ext cx="399593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00FF"/>
                </a:solidFill>
              </a:rPr>
              <a:t> 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16632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EMDS No. 1151918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5572" y="6577607"/>
            <a:ext cx="7182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(NB. Possibility to reduce </a:t>
            </a:r>
            <a:r>
              <a:rPr lang="en-US" sz="1400" dirty="0" err="1">
                <a:solidFill>
                  <a:srgbClr val="0000FF"/>
                </a:solidFill>
              </a:rPr>
              <a:t>LumiCal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acceptance – from now outer angle 105 </a:t>
            </a:r>
            <a:r>
              <a:rPr lang="en-US" sz="1400" dirty="0" err="1" smtClean="0">
                <a:solidFill>
                  <a:srgbClr val="0000FF"/>
                </a:solidFill>
              </a:rPr>
              <a:t>mrad</a:t>
            </a:r>
            <a:r>
              <a:rPr lang="en-US" sz="1400" dirty="0" smtClean="0">
                <a:solidFill>
                  <a:srgbClr val="0000FF"/>
                </a:solidFill>
              </a:rPr>
              <a:t> to e.g. 80 </a:t>
            </a:r>
            <a:r>
              <a:rPr lang="en-US" sz="1400" dirty="0" err="1" smtClean="0">
                <a:solidFill>
                  <a:srgbClr val="0000FF"/>
                </a:solidFill>
              </a:rPr>
              <a:t>mrad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5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9" t="14063" r="9375" b="24023"/>
          <a:stretch/>
        </p:blipFill>
        <p:spPr bwMode="auto">
          <a:xfrm>
            <a:off x="1907704" y="476672"/>
            <a:ext cx="565785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4" y="116632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EMDS No. 1151918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196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8" t="15625" r="18929" b="18750"/>
          <a:stretch/>
        </p:blipFill>
        <p:spPr bwMode="auto">
          <a:xfrm>
            <a:off x="0" y="1139"/>
            <a:ext cx="7124497" cy="518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301208"/>
            <a:ext cx="8147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o be discussed (MDI meetings) </a:t>
            </a:r>
            <a:r>
              <a:rPr lang="en-US" dirty="0" smtClean="0">
                <a:solidFill>
                  <a:srgbClr val="0000FF"/>
                </a:solidFill>
              </a:rPr>
              <a:t>– much of this layout/</a:t>
            </a:r>
            <a:r>
              <a:rPr lang="en-US" dirty="0" err="1" smtClean="0">
                <a:solidFill>
                  <a:srgbClr val="0000FF"/>
                </a:solidFill>
              </a:rPr>
              <a:t>sectorisation</a:t>
            </a:r>
            <a:r>
              <a:rPr lang="en-US" dirty="0" smtClean="0">
                <a:solidFill>
                  <a:srgbClr val="0000FF"/>
                </a:solidFill>
              </a:rPr>
              <a:t> was motivated by</a:t>
            </a:r>
          </a:p>
          <a:p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he need for efficient push-pull operations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4692</TotalTime>
  <Words>69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16</cp:revision>
  <dcterms:created xsi:type="dcterms:W3CDTF">2014-11-11T14:00:33Z</dcterms:created>
  <dcterms:modified xsi:type="dcterms:W3CDTF">2014-11-20T11:58:24Z</dcterms:modified>
</cp:coreProperties>
</file>