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2" r:id="rId5"/>
    <p:sldId id="265" r:id="rId6"/>
    <p:sldId id="263" r:id="rId7"/>
    <p:sldId id="266" r:id="rId8"/>
    <p:sldId id="264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574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HCAL Analysis</a:t>
            </a:r>
            <a:endParaRPr lang="en-US" sz="5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435557"/>
            <a:ext cx="7772400" cy="2829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9248" y="2211305"/>
            <a:ext cx="8880953" cy="1752600"/>
          </a:xfrm>
        </p:spPr>
        <p:txBody>
          <a:bodyPr>
            <a:normAutofit fontScale="92500" lnSpcReduction="20000"/>
          </a:bodyPr>
          <a:lstStyle/>
          <a:p>
            <a:r>
              <a:rPr lang="tr-TR" u="sng" dirty="0" smtClean="0">
                <a:solidFill>
                  <a:schemeClr val="tx1"/>
                </a:solidFill>
              </a:rPr>
              <a:t>Samet </a:t>
            </a:r>
            <a:r>
              <a:rPr lang="tr-TR" u="sng" dirty="0" err="1" smtClean="0">
                <a:solidFill>
                  <a:schemeClr val="tx1"/>
                </a:solidFill>
              </a:rPr>
              <a:t>Lezki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Shuichi </a:t>
            </a:r>
            <a:r>
              <a:rPr lang="en-US" dirty="0" err="1" smtClean="0">
                <a:solidFill>
                  <a:schemeClr val="tx1"/>
                </a:solidFill>
              </a:rPr>
              <a:t>Kunori</a:t>
            </a:r>
            <a:r>
              <a:rPr lang="en-US" dirty="0" smtClean="0">
                <a:solidFill>
                  <a:schemeClr val="tx1"/>
                </a:solidFill>
              </a:rPr>
              <a:t>, Isa </a:t>
            </a:r>
            <a:r>
              <a:rPr lang="en-US" dirty="0" err="1" smtClean="0">
                <a:solidFill>
                  <a:schemeClr val="tx1"/>
                </a:solidFill>
              </a:rPr>
              <a:t>Dumanoglu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Bayram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Tali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Merve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Ince</a:t>
            </a:r>
            <a:r>
              <a:rPr lang="en-US" dirty="0" smtClean="0">
                <a:solidFill>
                  <a:schemeClr val="tx1"/>
                </a:solidFill>
              </a:rPr>
              <a:t>, Hasan </a:t>
            </a:r>
            <a:r>
              <a:rPr lang="en-US" dirty="0" err="1" smtClean="0">
                <a:solidFill>
                  <a:schemeClr val="tx1"/>
                </a:solidFill>
              </a:rPr>
              <a:t>Huseyin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Isik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tr-TR" dirty="0" err="1" smtClean="0">
                <a:solidFill>
                  <a:schemeClr val="tx1"/>
                </a:solidFill>
              </a:rPr>
              <a:t>Yalçin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Güler, </a:t>
            </a:r>
            <a:r>
              <a:rPr lang="en-US" dirty="0" err="1">
                <a:solidFill>
                  <a:schemeClr val="tx1"/>
                </a:solidFill>
              </a:rPr>
              <a:t>Serdal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Damarseckin</a:t>
            </a:r>
            <a:r>
              <a:rPr lang="tr-TR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Emine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Gurpinar</a:t>
            </a:r>
            <a:endParaRPr lang="tr-TR" u="sng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A08-2D88-6E4A-8182-E3A465522234}" type="datetime1">
              <a:rPr lang="en-US" smtClean="0"/>
              <a:t>11/13/2014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094"/>
            <a:ext cx="8229600" cy="861747"/>
          </a:xfrm>
        </p:spPr>
        <p:txBody>
          <a:bodyPr/>
          <a:lstStyle/>
          <a:p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en-US" dirty="0" smtClean="0"/>
              <a:t>Info</a:t>
            </a:r>
            <a:r>
              <a:rPr lang="tr-TR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274" y="1201178"/>
            <a:ext cx="5901953" cy="5155172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We use</a:t>
            </a:r>
          </a:p>
          <a:p>
            <a:pPr lvl="1"/>
            <a:r>
              <a:rPr lang="en-US" sz="1400" dirty="0" smtClean="0">
                <a:latin typeface="Arial"/>
                <a:cs typeface="Arial"/>
              </a:rPr>
              <a:t>CMS</a:t>
            </a:r>
            <a:r>
              <a:rPr lang="tr-TR" sz="1400" dirty="0" smtClean="0">
                <a:latin typeface="Arial"/>
                <a:cs typeface="Arial"/>
              </a:rPr>
              <a:t>S</a:t>
            </a:r>
            <a:r>
              <a:rPr lang="en-US" sz="1400" dirty="0" smtClean="0">
                <a:latin typeface="Arial"/>
                <a:cs typeface="Arial"/>
              </a:rPr>
              <a:t>W_7_1_7</a:t>
            </a:r>
          </a:p>
          <a:p>
            <a:pPr lvl="1"/>
            <a:r>
              <a:rPr lang="en-US" sz="1400" dirty="0" smtClean="0">
                <a:latin typeface="Arial"/>
                <a:cs typeface="Arial"/>
              </a:rPr>
              <a:t>/</a:t>
            </a:r>
            <a:r>
              <a:rPr lang="en-US" sz="1400" dirty="0" err="1" smtClean="0">
                <a:latin typeface="Arial"/>
                <a:cs typeface="Arial"/>
              </a:rPr>
              <a:t>MinimumBias</a:t>
            </a:r>
            <a:r>
              <a:rPr lang="en-US" sz="1400" dirty="0" smtClean="0">
                <a:latin typeface="Arial"/>
                <a:cs typeface="Arial"/>
              </a:rPr>
              <a:t>/Run2012D-22Jan2013-v1/RECO</a:t>
            </a:r>
            <a:endParaRPr lang="tr-TR" sz="1400" dirty="0" smtClean="0">
              <a:latin typeface="Arial"/>
              <a:cs typeface="Arial"/>
            </a:endParaRPr>
          </a:p>
          <a:p>
            <a:pPr marL="457200" lvl="1" indent="0">
              <a:buNone/>
            </a:pPr>
            <a:endParaRPr lang="tr-TR" sz="1400" dirty="0">
              <a:latin typeface="Arial"/>
              <a:cs typeface="Arial"/>
            </a:endParaRPr>
          </a:p>
          <a:p>
            <a:pPr lvl="1"/>
            <a:r>
              <a:rPr lang="tr-TR" sz="1400" dirty="0" err="1" smtClean="0">
                <a:latin typeface="Arial"/>
                <a:cs typeface="Arial"/>
              </a:rPr>
              <a:t>RunList</a:t>
            </a:r>
            <a:r>
              <a:rPr lang="tr-TR" sz="1400" dirty="0" smtClean="0">
                <a:latin typeface="Arial"/>
                <a:cs typeface="Arial"/>
              </a:rPr>
              <a:t>:</a:t>
            </a:r>
          </a:p>
          <a:p>
            <a:pPr marL="457200" lvl="1" indent="0">
              <a:buNone/>
            </a:pPr>
            <a:r>
              <a:rPr lang="en-US" sz="1400" dirty="0">
                <a:latin typeface="Arial"/>
                <a:cs typeface="Arial"/>
              </a:rPr>
              <a:t>203912, 203987, 203992, 203994, 204100, 204101, 204113, 204250, 204541, 204544, 204553, 204555, 204563, 204564, 204576, 204577, 204599, 204601,205111, 205158, 205193, 205217, 205311, 205233, 205236, 205238, 205303, 205311, 205339, 205344, 205519, 205526, 205617, 205620, 205666, 205667, 205683, 205694, 205718, 205781, 205826, 205833, 205921,206187, 206208, 206210, 206246, 206302, 206304, 206331, 206389, 206401, 206446, 206448, 206466, 206476, 206478, 206484, 206512, 206542, 206595, 206745, 206476, 206595, 206745, 206869, 206897, 206906, 206940, 207099, 207231, 207233, 207269, 207273, 207279, 207372, 207454, 207488, 207491, 207886, 207898, 207905, 207921, 208339, 208351, 208353, 208427, 208428, 208487, 208541, </a:t>
            </a:r>
            <a:r>
              <a:rPr lang="en-US" sz="1400" dirty="0" smtClean="0">
                <a:latin typeface="Arial"/>
                <a:cs typeface="Arial"/>
              </a:rPr>
              <a:t>208551</a:t>
            </a:r>
          </a:p>
          <a:p>
            <a:pPr marL="0" indent="0">
              <a:buNone/>
            </a:pPr>
            <a:endParaRPr lang="tr-TR" sz="1400" dirty="0" smtClean="0">
              <a:latin typeface="Arial"/>
              <a:cs typeface="Arial"/>
            </a:endParaRPr>
          </a:p>
          <a:p>
            <a:r>
              <a:rPr lang="tr-TR" sz="1400" dirty="0" err="1" smtClean="0">
                <a:latin typeface="Arial"/>
                <a:cs typeface="Arial"/>
              </a:rPr>
              <a:t>Number</a:t>
            </a:r>
            <a:r>
              <a:rPr lang="tr-TR" sz="1400" dirty="0" smtClean="0">
                <a:latin typeface="Arial"/>
                <a:cs typeface="Arial"/>
              </a:rPr>
              <a:t> of </a:t>
            </a:r>
            <a:r>
              <a:rPr lang="tr-TR" sz="1400" dirty="0" err="1" smtClean="0">
                <a:latin typeface="Arial"/>
                <a:cs typeface="Arial"/>
              </a:rPr>
              <a:t>Event</a:t>
            </a:r>
            <a:r>
              <a:rPr lang="tr-TR" sz="1400" dirty="0" smtClean="0">
                <a:latin typeface="Arial"/>
                <a:cs typeface="Arial"/>
              </a:rPr>
              <a:t> : 3468582</a:t>
            </a:r>
            <a:endParaRPr lang="en-US" sz="1400" dirty="0">
              <a:latin typeface="Arial"/>
              <a:cs typeface="Arial"/>
            </a:endParaRPr>
          </a:p>
          <a:p>
            <a:pPr marL="0" indent="0">
              <a:buNone/>
            </a:pPr>
            <a:endParaRPr lang="tr-TR" sz="14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032-FC6B-5A44-A52E-83957D9FE074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9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51520" y="5521007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b="1" dirty="0" smtClean="0"/>
              <a:t>--</a:t>
            </a:r>
            <a:r>
              <a:rPr lang="tr-TR" sz="1200" b="1" dirty="0" err="1" smtClean="0"/>
              <a:t>TotalRecHit</a:t>
            </a:r>
            <a:r>
              <a:rPr lang="tr-TR" sz="1200" b="1" dirty="0" smtClean="0"/>
              <a:t>:</a:t>
            </a:r>
            <a:r>
              <a:rPr lang="tr-TR" sz="1200" dirty="0" smtClean="0"/>
              <a:t> </a:t>
            </a:r>
            <a:r>
              <a:rPr lang="tr-TR" sz="1200" dirty="0" err="1" smtClean="0"/>
              <a:t>Number</a:t>
            </a:r>
            <a:r>
              <a:rPr lang="tr-TR" sz="1200" dirty="0" smtClean="0"/>
              <a:t> of </a:t>
            </a:r>
            <a:r>
              <a:rPr lang="tr-TR" sz="1200" dirty="0" err="1" smtClean="0"/>
              <a:t>All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.	</a:t>
            </a:r>
            <a:r>
              <a:rPr lang="tr-TR" sz="1200" b="1" dirty="0" smtClean="0"/>
              <a:t>--</a:t>
            </a:r>
            <a:r>
              <a:rPr lang="tr-TR" sz="1200" b="1" dirty="0" err="1" smtClean="0"/>
              <a:t>CleanRecHit</a:t>
            </a:r>
            <a:r>
              <a:rPr lang="tr-TR" sz="1200" b="1" dirty="0" smtClean="0"/>
              <a:t>:</a:t>
            </a:r>
            <a:r>
              <a:rPr lang="tr-TR" sz="1200" dirty="0" smtClean="0"/>
              <a:t> </a:t>
            </a:r>
            <a:r>
              <a:rPr lang="tr-TR" sz="1200" dirty="0" err="1" smtClean="0"/>
              <a:t>Number</a:t>
            </a:r>
            <a:r>
              <a:rPr lang="tr-TR" sz="1200" dirty="0" smtClean="0"/>
              <a:t> of </a:t>
            </a:r>
            <a:r>
              <a:rPr lang="tr-TR" sz="1200" dirty="0" err="1" smtClean="0"/>
              <a:t>Clean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.</a:t>
            </a:r>
          </a:p>
          <a:p>
            <a:r>
              <a:rPr lang="tr-TR" sz="1200" b="1" dirty="0" smtClean="0"/>
              <a:t>--Flag1:</a:t>
            </a:r>
            <a:r>
              <a:rPr lang="tr-TR" sz="1200" dirty="0" smtClean="0"/>
              <a:t> </a:t>
            </a:r>
            <a:r>
              <a:rPr lang="tr-TR" sz="1200" dirty="0" err="1" smtClean="0"/>
              <a:t>Number</a:t>
            </a:r>
            <a:r>
              <a:rPr lang="tr-TR" sz="1200" dirty="0" smtClean="0"/>
              <a:t> of </a:t>
            </a:r>
            <a:r>
              <a:rPr lang="tr-TR" sz="1200" dirty="0" err="1" smtClean="0"/>
              <a:t>Bad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  </a:t>
            </a:r>
            <a:r>
              <a:rPr lang="tr-TR" sz="1200" dirty="0" err="1" smtClean="0"/>
              <a:t>for</a:t>
            </a:r>
            <a:r>
              <a:rPr lang="tr-TR" sz="1200" dirty="0" smtClean="0"/>
              <a:t> LS </a:t>
            </a:r>
            <a:r>
              <a:rPr lang="tr-TR" sz="1200" dirty="0" err="1" smtClean="0"/>
              <a:t>filter</a:t>
            </a:r>
            <a:r>
              <a:rPr lang="tr-TR" sz="1200" dirty="0" smtClean="0"/>
              <a:t>.</a:t>
            </a:r>
            <a:r>
              <a:rPr lang="tr-TR" sz="1200" dirty="0"/>
              <a:t>	</a:t>
            </a:r>
            <a:r>
              <a:rPr lang="tr-TR" sz="1200" dirty="0" smtClean="0"/>
              <a:t>	</a:t>
            </a:r>
            <a:r>
              <a:rPr lang="tr-TR" sz="1200" b="1" dirty="0" smtClean="0"/>
              <a:t>--Flag2:</a:t>
            </a:r>
            <a:r>
              <a:rPr lang="tr-TR" sz="1200" dirty="0" smtClean="0"/>
              <a:t> </a:t>
            </a:r>
            <a:r>
              <a:rPr lang="tr-TR" sz="1200" dirty="0" err="1"/>
              <a:t>Number</a:t>
            </a:r>
            <a:r>
              <a:rPr lang="tr-TR" sz="1200" dirty="0"/>
              <a:t> of </a:t>
            </a:r>
            <a:r>
              <a:rPr lang="tr-TR" sz="1200" dirty="0" err="1" smtClean="0"/>
              <a:t>Bad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 </a:t>
            </a:r>
            <a:r>
              <a:rPr lang="tr-TR" sz="1200" dirty="0" err="1" smtClean="0"/>
              <a:t>for</a:t>
            </a:r>
            <a:r>
              <a:rPr lang="tr-TR" sz="1200" dirty="0" smtClean="0"/>
              <a:t> S8S1 </a:t>
            </a:r>
            <a:r>
              <a:rPr lang="tr-TR" sz="1200" dirty="0" err="1" smtClean="0"/>
              <a:t>filter</a:t>
            </a:r>
            <a:r>
              <a:rPr lang="tr-TR" sz="1200" dirty="0" smtClean="0"/>
              <a:t>.</a:t>
            </a:r>
          </a:p>
          <a:p>
            <a:r>
              <a:rPr lang="tr-TR" sz="1200" b="1" dirty="0" smtClean="0"/>
              <a:t>--Flag3:</a:t>
            </a:r>
            <a:r>
              <a:rPr lang="tr-TR" sz="1200" dirty="0" smtClean="0"/>
              <a:t> </a:t>
            </a:r>
            <a:r>
              <a:rPr lang="tr-TR" sz="1200" dirty="0" err="1"/>
              <a:t>Number</a:t>
            </a:r>
            <a:r>
              <a:rPr lang="tr-TR" sz="1200" dirty="0"/>
              <a:t> of </a:t>
            </a:r>
            <a:r>
              <a:rPr lang="tr-TR" sz="1200" dirty="0" err="1" smtClean="0"/>
              <a:t>Bad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 </a:t>
            </a:r>
            <a:r>
              <a:rPr lang="tr-TR" sz="1200" dirty="0" err="1" smtClean="0"/>
              <a:t>for</a:t>
            </a:r>
            <a:r>
              <a:rPr lang="tr-TR" sz="1200" dirty="0" smtClean="0"/>
              <a:t> </a:t>
            </a:r>
            <a:r>
              <a:rPr lang="tr-TR" sz="1200" dirty="0" err="1" smtClean="0"/>
              <a:t>Timing</a:t>
            </a:r>
            <a:r>
              <a:rPr lang="tr-TR" sz="1200" dirty="0" smtClean="0"/>
              <a:t> </a:t>
            </a:r>
            <a:r>
              <a:rPr lang="tr-TR" sz="1200" dirty="0" err="1" smtClean="0"/>
              <a:t>Error</a:t>
            </a:r>
            <a:r>
              <a:rPr lang="tr-TR" sz="1200" dirty="0" smtClean="0"/>
              <a:t> </a:t>
            </a:r>
            <a:r>
              <a:rPr lang="tr-TR" sz="1200" dirty="0" err="1" smtClean="0"/>
              <a:t>filter</a:t>
            </a:r>
            <a:r>
              <a:rPr lang="tr-TR" sz="1200" dirty="0" smtClean="0"/>
              <a:t>.</a:t>
            </a:r>
            <a:r>
              <a:rPr lang="tr-TR" sz="1200" dirty="0"/>
              <a:t>	</a:t>
            </a:r>
            <a:r>
              <a:rPr lang="tr-TR" sz="1200" b="1" dirty="0" smtClean="0"/>
              <a:t>--Flag1 </a:t>
            </a:r>
            <a:r>
              <a:rPr lang="tr-TR" sz="1200" b="1" dirty="0" err="1" smtClean="0"/>
              <a:t>or</a:t>
            </a:r>
            <a:r>
              <a:rPr lang="tr-TR" sz="1200" b="1" dirty="0" smtClean="0"/>
              <a:t> Flag2 </a:t>
            </a:r>
            <a:r>
              <a:rPr lang="tr-TR" sz="1200" b="1" dirty="0" err="1" smtClean="0"/>
              <a:t>or</a:t>
            </a:r>
            <a:r>
              <a:rPr lang="tr-TR" sz="1200" b="1" dirty="0" smtClean="0"/>
              <a:t> Flag3 (</a:t>
            </a:r>
            <a:r>
              <a:rPr lang="tr-TR" sz="1200" b="1" dirty="0" err="1" smtClean="0"/>
              <a:t>Filter</a:t>
            </a:r>
            <a:r>
              <a:rPr lang="tr-TR" sz="1200" b="1" dirty="0" smtClean="0"/>
              <a:t>): </a:t>
            </a:r>
            <a:r>
              <a:rPr lang="tr-TR" sz="1200" dirty="0" err="1"/>
              <a:t>Number</a:t>
            </a:r>
            <a:r>
              <a:rPr lang="tr-TR" sz="1200" dirty="0"/>
              <a:t> </a:t>
            </a:r>
            <a:r>
              <a:rPr lang="tr-TR" sz="1200" dirty="0" smtClean="0"/>
              <a:t>of </a:t>
            </a:r>
            <a:r>
              <a:rPr lang="tr-TR" sz="1200" dirty="0" err="1" smtClean="0"/>
              <a:t>Bad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. </a:t>
            </a:r>
          </a:p>
          <a:p>
            <a:r>
              <a:rPr lang="tr-TR" sz="1200" b="1" dirty="0" smtClean="0">
                <a:solidFill>
                  <a:schemeClr val="dk1"/>
                </a:solidFill>
              </a:rPr>
              <a:t>--</a:t>
            </a:r>
            <a:r>
              <a:rPr lang="tr-TR" sz="1200" b="1" dirty="0" err="1" smtClean="0">
                <a:solidFill>
                  <a:schemeClr val="dk1"/>
                </a:solidFill>
              </a:rPr>
              <a:t>TotalRecHit-Filter</a:t>
            </a:r>
            <a:r>
              <a:rPr lang="tr-TR" sz="1200" b="1" dirty="0" smtClean="0"/>
              <a:t>: </a:t>
            </a:r>
            <a:r>
              <a:rPr lang="tr-TR" sz="1200" dirty="0" err="1"/>
              <a:t>Number</a:t>
            </a:r>
            <a:r>
              <a:rPr lang="tr-TR" sz="1200" dirty="0"/>
              <a:t> </a:t>
            </a:r>
            <a:r>
              <a:rPr lang="tr-TR" sz="1200" dirty="0" smtClean="0"/>
              <a:t>of </a:t>
            </a:r>
            <a:r>
              <a:rPr lang="tr-TR" sz="1200" dirty="0" err="1" smtClean="0"/>
              <a:t>Clean</a:t>
            </a:r>
            <a:r>
              <a:rPr lang="tr-TR" sz="1200" dirty="0" smtClean="0"/>
              <a:t> </a:t>
            </a:r>
            <a:r>
              <a:rPr lang="tr-TR" sz="1200" dirty="0" err="1" smtClean="0"/>
              <a:t>RecHits</a:t>
            </a:r>
            <a:r>
              <a:rPr lang="tr-TR" sz="1200" dirty="0" smtClean="0"/>
              <a:t> (</a:t>
            </a:r>
            <a:r>
              <a:rPr lang="tr-TR" sz="1200" dirty="0" err="1" smtClean="0"/>
              <a:t>T</a:t>
            </a:r>
            <a:r>
              <a:rPr lang="tr-TR" sz="1200" dirty="0" err="1" smtClean="0">
                <a:solidFill>
                  <a:schemeClr val="dk1"/>
                </a:solidFill>
              </a:rPr>
              <a:t>otalRecHit-Filter</a:t>
            </a:r>
            <a:r>
              <a:rPr lang="tr-TR" sz="1200" dirty="0" smtClean="0">
                <a:solidFill>
                  <a:schemeClr val="dk1"/>
                </a:solidFill>
              </a:rPr>
              <a:t>).</a:t>
            </a:r>
            <a:r>
              <a:rPr lang="tr-TR" sz="1200" dirty="0"/>
              <a:t>	</a:t>
            </a:r>
            <a:r>
              <a:rPr lang="tr-TR" sz="1200" b="1" dirty="0" smtClean="0"/>
              <a:t>--Rate: </a:t>
            </a:r>
            <a:r>
              <a:rPr lang="tr-TR" sz="1200" dirty="0" err="1" smtClean="0"/>
              <a:t>CleanRecHit</a:t>
            </a:r>
            <a:r>
              <a:rPr lang="tr-TR" sz="1200" dirty="0"/>
              <a:t>/(</a:t>
            </a:r>
            <a:r>
              <a:rPr lang="tr-TR" sz="1200" dirty="0" err="1">
                <a:solidFill>
                  <a:schemeClr val="dk1"/>
                </a:solidFill>
              </a:rPr>
              <a:t>TotalRecHit-Filter</a:t>
            </a:r>
            <a:r>
              <a:rPr lang="tr-TR" sz="1200" dirty="0">
                <a:solidFill>
                  <a:schemeClr val="dk1"/>
                </a:solidFill>
              </a:rPr>
              <a:t> </a:t>
            </a:r>
            <a:r>
              <a:rPr lang="tr-TR" sz="1200" dirty="0" smtClean="0">
                <a:solidFill>
                  <a:schemeClr val="dk1"/>
                </a:solidFill>
              </a:rPr>
              <a:t>).</a:t>
            </a:r>
          </a:p>
          <a:p>
            <a:r>
              <a:rPr lang="tr-TR" sz="1200" b="1" dirty="0" smtClean="0">
                <a:solidFill>
                  <a:schemeClr val="dk1"/>
                </a:solidFill>
              </a:rPr>
              <a:t>--</a:t>
            </a:r>
            <a:r>
              <a:rPr lang="tr-TR" sz="1200" b="1" dirty="0" err="1" smtClean="0">
                <a:solidFill>
                  <a:schemeClr val="dk1"/>
                </a:solidFill>
              </a:rPr>
              <a:t>Noise</a:t>
            </a:r>
            <a:r>
              <a:rPr lang="tr-TR" sz="1200" b="1" dirty="0" smtClean="0">
                <a:solidFill>
                  <a:schemeClr val="dk1"/>
                </a:solidFill>
              </a:rPr>
              <a:t> (%) : </a:t>
            </a:r>
            <a:r>
              <a:rPr lang="tr-TR" sz="1200" dirty="0" err="1" smtClean="0">
                <a:solidFill>
                  <a:schemeClr val="dk1"/>
                </a:solidFill>
              </a:rPr>
              <a:t>Percentage</a:t>
            </a:r>
            <a:r>
              <a:rPr lang="tr-TR" sz="1200" dirty="0" smtClean="0">
                <a:solidFill>
                  <a:schemeClr val="dk1"/>
                </a:solidFill>
              </a:rPr>
              <a:t> of </a:t>
            </a:r>
            <a:r>
              <a:rPr lang="tr-TR" sz="1200" dirty="0" err="1" smtClean="0">
                <a:solidFill>
                  <a:schemeClr val="dk1"/>
                </a:solidFill>
              </a:rPr>
              <a:t>Bad</a:t>
            </a:r>
            <a:r>
              <a:rPr lang="tr-TR" sz="1200" dirty="0" smtClean="0">
                <a:solidFill>
                  <a:schemeClr val="dk1"/>
                </a:solidFill>
              </a:rPr>
              <a:t> </a:t>
            </a:r>
            <a:r>
              <a:rPr lang="tr-TR" sz="1200" dirty="0" err="1" smtClean="0">
                <a:solidFill>
                  <a:schemeClr val="dk1"/>
                </a:solidFill>
              </a:rPr>
              <a:t>RecHits</a:t>
            </a:r>
            <a:r>
              <a:rPr lang="tr-TR" sz="1200" dirty="0" smtClean="0">
                <a:solidFill>
                  <a:schemeClr val="dk1"/>
                </a:solidFill>
              </a:rPr>
              <a:t>.</a:t>
            </a:r>
            <a:endParaRPr lang="tr-TR" sz="1200" dirty="0"/>
          </a:p>
        </p:txBody>
      </p:sp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547819"/>
              </p:ext>
            </p:extLst>
          </p:nvPr>
        </p:nvGraphicFramePr>
        <p:xfrm>
          <a:off x="0" y="548680"/>
          <a:ext cx="9143998" cy="47896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8202"/>
                <a:gridCol w="558202"/>
                <a:gridCol w="869333"/>
                <a:gridCol w="759521"/>
                <a:gridCol w="558202"/>
                <a:gridCol w="558202"/>
                <a:gridCol w="558202"/>
                <a:gridCol w="1880327"/>
                <a:gridCol w="1224136"/>
                <a:gridCol w="777791"/>
                <a:gridCol w="841880"/>
              </a:tblGrid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 dirty="0" err="1">
                          <a:effectLst/>
                        </a:rPr>
                        <a:t>iPhi</a:t>
                      </a:r>
                      <a:endParaRPr lang="tr-T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iEta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TotalRecHit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CleanRecHit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Flag1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Flag2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Flag3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1" u="none" strike="noStrike">
                          <a:effectLst/>
                        </a:rPr>
                        <a:t>Flag1 or Flag2 or Flag3 (Filter)</a:t>
                      </a:r>
                      <a:endParaRPr lang="nb-NO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TotalRecHit-Filter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>
                          <a:effectLst/>
                        </a:rPr>
                        <a:t>Rate</a:t>
                      </a:r>
                      <a:endParaRPr lang="tr-TR" sz="1000" b="1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 dirty="0" err="1">
                          <a:effectLst/>
                        </a:rPr>
                        <a:t>Noise</a:t>
                      </a:r>
                      <a:r>
                        <a:rPr lang="tr-TR" sz="1000" b="1" u="none" strike="noStrike" dirty="0">
                          <a:effectLst/>
                        </a:rPr>
                        <a:t> (%)</a:t>
                      </a:r>
                      <a:endParaRPr lang="tr-T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-41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6174040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5981563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141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6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192381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192477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5981563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3,117521104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-40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5293557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5265309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28236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28248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5265309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0,533629845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3507309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3502218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69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5049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5091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3502218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0,14515402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3831644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3821978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9615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9666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3821978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0,252267695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4109652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4101759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7860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7893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4101759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0,192060058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3950813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3943046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7734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7767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3943046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0,196592448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3689447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3683576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66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5826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5871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3683576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0,159129539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3493423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3488851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4536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4572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3488851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0,130874503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2742964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2740291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2625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2673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2740291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0,097449329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2665920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2664171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102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1662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1749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2664171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0,06560587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2299829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2298698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216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936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1131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2298698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0,049177569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-30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1510634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1510094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207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540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1510094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0,035746581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-29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435727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435130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315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165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597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435130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0,137012395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5775823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5569864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861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205287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205959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5569864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3,565881434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4660812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4615155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465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45315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45657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4615155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0,979593255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3675659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3666932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8580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8727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3666932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0,237426812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3553932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3540531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13188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13401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3540531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0,377075307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3730242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3718587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11487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11655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3718587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0,312446217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3451262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3437981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13104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13281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3437981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0,384815757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2935560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2926161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588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8988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9399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2926161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0,320177411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2732125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2724238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453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7626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7887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2724238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0,288676397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2554935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2549922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609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4662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5013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2549922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0,196208514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2405807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2401637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603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3744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4170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2401637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0,173330612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2190220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2187514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555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2289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2706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2187514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0,123549232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1294284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1292802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561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948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1482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1292802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0,114503463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29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316860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315195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1074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861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894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1665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315195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0,525468661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44883"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  <a:tr h="19089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43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1" u="none" strike="noStrike" dirty="0" err="1">
                          <a:effectLst/>
                        </a:rPr>
                        <a:t>All_iEta</a:t>
                      </a:r>
                      <a:endParaRPr lang="tr-T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82982480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82383200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8409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1284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593259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599277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82383203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>
                          <a:effectLst/>
                        </a:rPr>
                        <a:t>0,99999996</a:t>
                      </a:r>
                      <a:endParaRPr lang="tr-TR" sz="1000" b="0" i="0" u="none" strike="noStrike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u="none" strike="noStrike" dirty="0">
                          <a:effectLst/>
                        </a:rPr>
                        <a:t>0,722172921</a:t>
                      </a:r>
                      <a:endParaRPr lang="tr-T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178" marR="6178" marT="6178" marB="0" anchor="b"/>
                </a:tc>
              </a:tr>
            </a:tbl>
          </a:graphicData>
        </a:graphic>
      </p:graphicFrame>
      <p:sp>
        <p:nvSpPr>
          <p:cNvPr id="6" name="Metin kutusu 5"/>
          <p:cNvSpPr txBox="1"/>
          <p:nvPr/>
        </p:nvSpPr>
        <p:spPr>
          <a:xfrm>
            <a:off x="166798" y="44624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iPhi43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0482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397618"/>
              </p:ext>
            </p:extLst>
          </p:nvPr>
        </p:nvGraphicFramePr>
        <p:xfrm>
          <a:off x="-1" y="764710"/>
          <a:ext cx="9144002" cy="52565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75"/>
                <a:gridCol w="576075"/>
                <a:gridCol w="897164"/>
                <a:gridCol w="783839"/>
                <a:gridCol w="576075"/>
                <a:gridCol w="576075"/>
                <a:gridCol w="576075"/>
                <a:gridCol w="2134307"/>
                <a:gridCol w="1296167"/>
                <a:gridCol w="576075"/>
                <a:gridCol w="576075"/>
              </a:tblGrid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iPhi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iEta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TotalRecHit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CleanRecHit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Flag1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Flag2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Flag3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1" u="none" strike="noStrike">
                          <a:effectLst/>
                        </a:rPr>
                        <a:t>Flag1 or Flag2 or Flag3 (Filter)</a:t>
                      </a:r>
                      <a:endParaRPr lang="nb-NO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TotalRecHit-Filter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Rate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Noise</a:t>
                      </a:r>
                      <a:r>
                        <a:rPr lang="tr-TR" sz="1100" b="1" u="none" strike="noStrike" dirty="0">
                          <a:effectLst/>
                        </a:rPr>
                        <a:t> (%)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-41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-40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-29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75219"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  <a:tr h="175219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All_iEta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80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76" marR="6376" marT="6376" marB="0" anchor="b"/>
                </a:tc>
              </a:tr>
            </a:tbl>
          </a:graphicData>
        </a:graphic>
      </p:graphicFrame>
      <p:sp>
        <p:nvSpPr>
          <p:cNvPr id="7" name="Metin kutusu 6"/>
          <p:cNvSpPr txBox="1"/>
          <p:nvPr/>
        </p:nvSpPr>
        <p:spPr>
          <a:xfrm>
            <a:off x="166798" y="3326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RecHit</a:t>
            </a:r>
            <a:r>
              <a:rPr lang="tr-TR" dirty="0" smtClean="0"/>
              <a:t> &gt; 1 </a:t>
            </a:r>
            <a:r>
              <a:rPr lang="tr-TR" dirty="0" err="1" smtClean="0"/>
              <a:t>TeV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iPhi43</a:t>
            </a:r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166798" y="6165304"/>
            <a:ext cx="8869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tr-TR" sz="1200" dirty="0" err="1" smtClean="0">
                <a:solidFill>
                  <a:srgbClr val="FF0000"/>
                </a:solidFill>
              </a:rPr>
              <a:t>Red</a:t>
            </a:r>
            <a:r>
              <a:rPr lang="tr-TR" sz="1200" dirty="0" smtClean="0"/>
              <a:t> is </a:t>
            </a:r>
            <a:r>
              <a:rPr lang="tr-TR" sz="1200" dirty="0" err="1" smtClean="0"/>
              <a:t>hundred-percent</a:t>
            </a:r>
            <a:r>
              <a:rPr lang="tr-TR" sz="1200" dirty="0" smtClean="0"/>
              <a:t> </a:t>
            </a:r>
            <a:r>
              <a:rPr lang="tr-TR" sz="1200" dirty="0" err="1" smtClean="0"/>
              <a:t>Noise</a:t>
            </a:r>
            <a:r>
              <a:rPr lang="tr-TR" sz="1200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tr-TR" sz="1200" dirty="0" err="1" smtClean="0">
                <a:solidFill>
                  <a:srgbClr val="00B050"/>
                </a:solidFill>
              </a:rPr>
              <a:t>Green</a:t>
            </a:r>
            <a:r>
              <a:rPr lang="tr-TR" sz="1200" dirty="0" smtClean="0"/>
              <a:t> is </a:t>
            </a:r>
            <a:r>
              <a:rPr lang="tr-TR" sz="1200" dirty="0" err="1" smtClean="0"/>
              <a:t>zero-percent</a:t>
            </a:r>
            <a:r>
              <a:rPr lang="tr-TR" sz="1200" dirty="0" smtClean="0"/>
              <a:t> </a:t>
            </a:r>
            <a:r>
              <a:rPr lang="tr-TR" sz="1200" dirty="0" err="1" smtClean="0"/>
              <a:t>Noise</a:t>
            </a:r>
            <a:r>
              <a:rPr lang="tr-TR" sz="1200" dirty="0" smtClean="0"/>
              <a:t>.</a:t>
            </a:r>
            <a:endParaRPr lang="tr-TR" sz="1200" dirty="0"/>
          </a:p>
        </p:txBody>
      </p:sp>
    </p:spTree>
    <p:extLst>
      <p:ext uri="{BB962C8B-B14F-4D97-AF65-F5344CB8AC3E}">
        <p14:creationId xmlns:p14="http://schemas.microsoft.com/office/powerpoint/2010/main" val="11587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66798" y="3326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iPhi41 </a:t>
            </a:r>
            <a:endParaRPr lang="tr-TR" dirty="0"/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827466"/>
              </p:ext>
            </p:extLst>
          </p:nvPr>
        </p:nvGraphicFramePr>
        <p:xfrm>
          <a:off x="-1" y="980748"/>
          <a:ext cx="9144002" cy="50204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75"/>
                <a:gridCol w="576075"/>
                <a:gridCol w="897164"/>
                <a:gridCol w="783839"/>
                <a:gridCol w="576075"/>
                <a:gridCol w="576075"/>
                <a:gridCol w="576075"/>
                <a:gridCol w="1810823"/>
                <a:gridCol w="1440160"/>
                <a:gridCol w="648072"/>
                <a:gridCol w="683569"/>
              </a:tblGrid>
              <a:tr h="19495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iPhi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iEta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TotalRecHit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CleanRecHit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Flag1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Flag2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Flag3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50" b="1" u="none" strike="noStrike">
                          <a:effectLst/>
                        </a:rPr>
                        <a:t>Flag1 or Flag2 or Flag3 (Filter)</a:t>
                      </a:r>
                      <a:endParaRPr lang="nb-NO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TotalRecHit-Filter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Rate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Noise</a:t>
                      </a:r>
                      <a:r>
                        <a:rPr lang="tr-TR" sz="1050" b="1" u="none" strike="noStrike" dirty="0">
                          <a:effectLst/>
                        </a:rPr>
                        <a:t> (%)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-40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3849234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3840891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8253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8343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3840891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0,21674442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4038993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4027509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11388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11484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4027509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0,2843283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3809210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3797159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177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11934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12051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3797159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0,31636481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3674110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3661567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12390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12543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3661567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0,3413888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3589980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3581367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8448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8613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3581367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0,23991777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3402350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3395423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6747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6927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3395423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0,20359457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3075544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3070069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5238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5475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3070069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0,17801729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2554543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2551063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3282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3480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2551063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0,13622789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2131295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2128298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2757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2997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2128298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0,14061873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1605481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1603471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495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1603471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0,12519613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-29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387824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386378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762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873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1446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386378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0,37284954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3392418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3382323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9906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10095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3382323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0,29757536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3571369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3558526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12672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12843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3558526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0,35961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3253377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3240261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12936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13116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3240261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0,40315033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3630852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3616842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228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13878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14010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3616842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0,38585985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3457099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3448423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8457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8676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3448423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0,25096186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2871588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2863245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8016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8343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2863245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0,29053611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2667516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2663010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4323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4506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2663010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0,1689212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2473825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2470024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3465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3801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2470024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0,1536487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2115897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2112903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525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2655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2994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2112903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0,14150027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1252290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1250037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597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1812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2253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1250037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0,1799104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383571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382137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642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561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924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1434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382137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0,37385517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All_iEta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61188366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61030926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8148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1533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152052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157440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61030926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0,25730381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2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583535"/>
              </p:ext>
            </p:extLst>
          </p:nvPr>
        </p:nvGraphicFramePr>
        <p:xfrm>
          <a:off x="-1" y="908716"/>
          <a:ext cx="9144002" cy="5232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75"/>
                <a:gridCol w="576075"/>
                <a:gridCol w="897164"/>
                <a:gridCol w="783839"/>
                <a:gridCol w="576075"/>
                <a:gridCol w="576075"/>
                <a:gridCol w="576075"/>
                <a:gridCol w="1954839"/>
                <a:gridCol w="1296144"/>
                <a:gridCol w="576064"/>
                <a:gridCol w="755577"/>
              </a:tblGrid>
              <a:tr h="1864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iPhi</a:t>
                      </a:r>
                      <a:endParaRPr lang="tr-TR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iEta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TotalRecHit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CleanRecHit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Flag1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Flag2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Flag3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1" u="none" strike="noStrike">
                          <a:effectLst/>
                        </a:rPr>
                        <a:t>Flag1 or Flag2 or Flag3 (Filter)</a:t>
                      </a:r>
                      <a:endParaRPr lang="nb-NO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TotalRecHit-Filter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Rate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Noise</a:t>
                      </a:r>
                      <a:r>
                        <a:rPr lang="tr-TR" sz="1100" b="1" u="none" strike="noStrike" dirty="0">
                          <a:effectLst/>
                        </a:rPr>
                        <a:t> (%)</a:t>
                      </a:r>
                      <a:endParaRPr lang="tr-TR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-40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-37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-35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-34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00B050"/>
                    </a:solidFill>
                  </a:tcPr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-29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37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35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34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574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All_iEta</a:t>
                      </a:r>
                      <a:endParaRPr lang="tr-TR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91,3043478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</a:tbl>
          </a:graphicData>
        </a:graphic>
      </p:graphicFrame>
      <p:sp>
        <p:nvSpPr>
          <p:cNvPr id="5" name="Metin kutusu 4"/>
          <p:cNvSpPr txBox="1"/>
          <p:nvPr/>
        </p:nvSpPr>
        <p:spPr>
          <a:xfrm>
            <a:off x="166798" y="3326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RecHit</a:t>
            </a:r>
            <a:r>
              <a:rPr lang="tr-TR" dirty="0" smtClean="0"/>
              <a:t> &gt; 1 </a:t>
            </a:r>
            <a:r>
              <a:rPr lang="tr-TR" dirty="0" err="1" smtClean="0"/>
              <a:t>TeV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iPhi41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441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66798" y="3326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iPhi39</a:t>
            </a:r>
            <a:endParaRPr lang="tr-TR" dirty="0"/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565481"/>
              </p:ext>
            </p:extLst>
          </p:nvPr>
        </p:nvGraphicFramePr>
        <p:xfrm>
          <a:off x="-1" y="980729"/>
          <a:ext cx="9144002" cy="4991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75"/>
                <a:gridCol w="576075"/>
                <a:gridCol w="897164"/>
                <a:gridCol w="783839"/>
                <a:gridCol w="576075"/>
                <a:gridCol w="576075"/>
                <a:gridCol w="576075"/>
                <a:gridCol w="1954839"/>
                <a:gridCol w="1296144"/>
                <a:gridCol w="576064"/>
                <a:gridCol w="755577"/>
              </a:tblGrid>
              <a:tr h="8757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iPhi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iEta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TotalRecHit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CleanRecHit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Flag1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Flag2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Flag3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50" b="1" u="none" strike="noStrike">
                          <a:effectLst/>
                        </a:rPr>
                        <a:t>Flag1 or Flag2 or Flag3 (Filter)</a:t>
                      </a:r>
                      <a:endParaRPr lang="nb-NO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TotalRecHit-Filter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>
                          <a:effectLst/>
                        </a:rPr>
                        <a:t>Rate</a:t>
                      </a:r>
                      <a:endParaRPr lang="tr-TR" sz="105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Noise</a:t>
                      </a:r>
                      <a:r>
                        <a:rPr lang="tr-TR" sz="1050" b="1" u="none" strike="noStrike" dirty="0">
                          <a:effectLst/>
                        </a:rPr>
                        <a:t> (%)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39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6258660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6053202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183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205305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205458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6053202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3,28277938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-40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5144047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5111521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32427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32526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5111521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0,63230371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4002767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3995117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7569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7650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3995117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0,19111779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4113988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4101283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12573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12705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4101283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0,30882443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3952157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3942059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9963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10098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3942059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0,25550604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3656813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3646253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144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10452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10560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3646253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0,28877605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3399396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3389046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10179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10350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3389046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0,30446585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3209110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3201553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7389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7557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3201553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0,23548585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2956543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2951662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4587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4881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2951662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0,16509146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2732133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2728773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504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3045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3360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2728773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0,12298084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2017149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2013978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474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2919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3171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2013978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0,15720207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-30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1299787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1297837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666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1464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1950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1297837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0,15002458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-29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418283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416738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966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792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1545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416738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0,36936715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80879"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6071818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5877316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194226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194502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5877316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3,20335689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4915018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4871020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43845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43998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4871020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0,89517475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3752277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3742596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195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9561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9681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3742596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0,25800334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3560148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3548406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231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11589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11742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3548406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0,32981775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3549313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3536146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264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12972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13167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3536146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0,3709732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3588892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3576466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12246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12426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3576466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0,34623499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3508359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3499794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8412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8565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3499794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0,24413123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3078758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3072143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357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6351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6615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3072143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0,21485937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2808372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2803416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4749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4956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2803416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0,17647235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2570158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2566858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279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3093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3300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2566858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0,12839678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2016988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2014225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468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2442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2763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2014225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0,13698644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1009366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1007503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735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1305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1863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1007503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0,18457131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29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317541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316098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690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564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885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1443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316098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0,45442951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80879"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2678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39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1" u="none" strike="noStrike" dirty="0" err="1">
                          <a:effectLst/>
                        </a:rPr>
                        <a:t>All_iEta</a:t>
                      </a:r>
                      <a:endParaRPr lang="tr-TR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83907841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83281009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9159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1641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620385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626832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83281009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>
                          <a:effectLst/>
                        </a:rPr>
                        <a:t>1</a:t>
                      </a:r>
                      <a:endParaRPr lang="tr-TR" sz="105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u="none" strike="noStrike" dirty="0">
                          <a:effectLst/>
                        </a:rPr>
                        <a:t>0,74704818</a:t>
                      </a:r>
                      <a:endParaRPr lang="tr-TR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7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66798" y="3326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RecHit</a:t>
            </a:r>
            <a:r>
              <a:rPr lang="tr-TR" dirty="0" smtClean="0"/>
              <a:t> &gt; 1 </a:t>
            </a:r>
            <a:r>
              <a:rPr lang="tr-TR" dirty="0" err="1" smtClean="0"/>
              <a:t>TeV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iPhi39</a:t>
            </a:r>
            <a:endParaRPr lang="tr-TR" dirty="0"/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649723"/>
              </p:ext>
            </p:extLst>
          </p:nvPr>
        </p:nvGraphicFramePr>
        <p:xfrm>
          <a:off x="0" y="980728"/>
          <a:ext cx="9144002" cy="5241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75"/>
                <a:gridCol w="576075"/>
                <a:gridCol w="897164"/>
                <a:gridCol w="783839"/>
                <a:gridCol w="576075"/>
                <a:gridCol w="576075"/>
                <a:gridCol w="576075"/>
                <a:gridCol w="2134307"/>
                <a:gridCol w="1296167"/>
                <a:gridCol w="576075"/>
                <a:gridCol w="576075"/>
              </a:tblGrid>
              <a:tr h="19495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iPhi</a:t>
                      </a:r>
                      <a:endParaRPr lang="tr-TR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iEta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TotalRecHit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CleanRecHit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Flag1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Flag2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Flag3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1" u="none" strike="noStrike">
                          <a:effectLst/>
                        </a:rPr>
                        <a:t>Flag1 or Flag2 or Flag3 (Filter)</a:t>
                      </a:r>
                      <a:endParaRPr lang="nb-NO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TotalRecHit-Filter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>
                          <a:effectLst/>
                        </a:rPr>
                        <a:t>Rate</a:t>
                      </a:r>
                      <a:endParaRPr lang="tr-TR" sz="1100" b="1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Noise</a:t>
                      </a:r>
                      <a:r>
                        <a:rPr lang="tr-TR" sz="1100" b="1" u="none" strike="noStrike" dirty="0">
                          <a:effectLst/>
                        </a:rPr>
                        <a:t> (%)</a:t>
                      </a:r>
                      <a:endParaRPr lang="tr-TR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-40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-37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-35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-34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-30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9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-29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40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37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35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34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32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18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/>
                </a:tc>
              </a:tr>
              <a:tr h="164606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39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u="none" strike="noStrike" dirty="0" err="1">
                          <a:effectLst/>
                        </a:rPr>
                        <a:t>All_iEta</a:t>
                      </a:r>
                      <a:endParaRPr lang="tr-TR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33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27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63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0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>
                          <a:effectLst/>
                        </a:rPr>
                        <a:t>1</a:t>
                      </a:r>
                      <a:endParaRPr lang="tr-TR" sz="1100" b="0" i="0" u="none" strike="noStrike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u="none" strike="noStrike" dirty="0">
                          <a:effectLst/>
                        </a:rPr>
                        <a:t>100</a:t>
                      </a:r>
                      <a:endParaRPr lang="tr-TR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376" marR="6376" marT="6376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1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2191</Words>
  <Application>Microsoft Office PowerPoint</Application>
  <PresentationFormat>Ekran Gösterisi (4:3)</PresentationFormat>
  <Paragraphs>1819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Ofis Teması</vt:lpstr>
      <vt:lpstr>HCAL Analysis</vt:lpstr>
      <vt:lpstr>Some Info.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kodreo</dc:creator>
  <cp:lastModifiedBy>samet lezki</cp:lastModifiedBy>
  <cp:revision>22</cp:revision>
  <dcterms:created xsi:type="dcterms:W3CDTF">2014-11-06T11:48:16Z</dcterms:created>
  <dcterms:modified xsi:type="dcterms:W3CDTF">2014-11-13T13:28:35Z</dcterms:modified>
</cp:coreProperties>
</file>