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850" r:id="rId2"/>
    <p:sldMasterId id="2147483930" r:id="rId3"/>
    <p:sldMasterId id="2147483935" r:id="rId4"/>
    <p:sldMasterId id="2147483947" r:id="rId5"/>
  </p:sldMasterIdLst>
  <p:notesMasterIdLst>
    <p:notesMasterId r:id="rId67"/>
  </p:notesMasterIdLst>
  <p:handoutMasterIdLst>
    <p:handoutMasterId r:id="rId68"/>
  </p:handoutMasterIdLst>
  <p:sldIdLst>
    <p:sldId id="358" r:id="rId6"/>
    <p:sldId id="256" r:id="rId7"/>
    <p:sldId id="349" r:id="rId8"/>
    <p:sldId id="350" r:id="rId9"/>
    <p:sldId id="355" r:id="rId10"/>
    <p:sldId id="351" r:id="rId11"/>
    <p:sldId id="299" r:id="rId12"/>
    <p:sldId id="331" r:id="rId13"/>
    <p:sldId id="318" r:id="rId14"/>
    <p:sldId id="334" r:id="rId15"/>
    <p:sldId id="301" r:id="rId16"/>
    <p:sldId id="303" r:id="rId17"/>
    <p:sldId id="302" r:id="rId18"/>
    <p:sldId id="304" r:id="rId19"/>
    <p:sldId id="305" r:id="rId20"/>
    <p:sldId id="341" r:id="rId21"/>
    <p:sldId id="306" r:id="rId22"/>
    <p:sldId id="342" r:id="rId23"/>
    <p:sldId id="307" r:id="rId24"/>
    <p:sldId id="340" r:id="rId25"/>
    <p:sldId id="343" r:id="rId26"/>
    <p:sldId id="308" r:id="rId27"/>
    <p:sldId id="309" r:id="rId28"/>
    <p:sldId id="332" r:id="rId29"/>
    <p:sldId id="310" r:id="rId30"/>
    <p:sldId id="333" r:id="rId31"/>
    <p:sldId id="357" r:id="rId32"/>
    <p:sldId id="312" r:id="rId33"/>
    <p:sldId id="327" r:id="rId34"/>
    <p:sldId id="317" r:id="rId35"/>
    <p:sldId id="315" r:id="rId36"/>
    <p:sldId id="313" r:id="rId37"/>
    <p:sldId id="319" r:id="rId38"/>
    <p:sldId id="348" r:id="rId39"/>
    <p:sldId id="335" r:id="rId40"/>
    <p:sldId id="320" r:id="rId41"/>
    <p:sldId id="321" r:id="rId42"/>
    <p:sldId id="259" r:id="rId43"/>
    <p:sldId id="258" r:id="rId44"/>
    <p:sldId id="260" r:id="rId45"/>
    <p:sldId id="261" r:id="rId46"/>
    <p:sldId id="322" r:id="rId47"/>
    <p:sldId id="323" r:id="rId48"/>
    <p:sldId id="324" r:id="rId49"/>
    <p:sldId id="325" r:id="rId50"/>
    <p:sldId id="326" r:id="rId51"/>
    <p:sldId id="257" r:id="rId52"/>
    <p:sldId id="328" r:id="rId53"/>
    <p:sldId id="345" r:id="rId54"/>
    <p:sldId id="329" r:id="rId55"/>
    <p:sldId id="330" r:id="rId56"/>
    <p:sldId id="336" r:id="rId57"/>
    <p:sldId id="354" r:id="rId58"/>
    <p:sldId id="353" r:id="rId59"/>
    <p:sldId id="356" r:id="rId60"/>
    <p:sldId id="339" r:id="rId61"/>
    <p:sldId id="360" r:id="rId62"/>
    <p:sldId id="361" r:id="rId63"/>
    <p:sldId id="363" r:id="rId64"/>
    <p:sldId id="362" r:id="rId65"/>
    <p:sldId id="359" r:id="rId66"/>
  </p:sldIdLst>
  <p:sldSz cx="9144000" cy="6858000" type="screen4x3"/>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charset="0"/>
      <a:defRPr sz="1500" b="1" kern="1200">
        <a:solidFill>
          <a:schemeClr val="tx1"/>
        </a:solidFill>
        <a:latin typeface="Arial" charset="0"/>
        <a:ea typeface="ＭＳ Ｐゴシック" charset="0"/>
        <a:cs typeface="ＭＳ Ｐゴシック" charset="0"/>
      </a:defRPr>
    </a:lvl1pPr>
    <a:lvl2pPr marL="457200" algn="l" rtl="0" eaLnBrk="0" fontAlgn="base" hangingPunct="0">
      <a:lnSpc>
        <a:spcPct val="90000"/>
      </a:lnSpc>
      <a:spcBef>
        <a:spcPct val="30000"/>
      </a:spcBef>
      <a:spcAft>
        <a:spcPct val="0"/>
      </a:spcAft>
      <a:buClr>
        <a:srgbClr val="008000"/>
      </a:buClr>
      <a:buSzPct val="70000"/>
      <a:buFont typeface="Wingdings" charset="0"/>
      <a:defRPr sz="1500" b="1" kern="1200">
        <a:solidFill>
          <a:schemeClr val="tx1"/>
        </a:solidFill>
        <a:latin typeface="Arial" charset="0"/>
        <a:ea typeface="ＭＳ Ｐゴシック" charset="0"/>
        <a:cs typeface="ＭＳ Ｐゴシック" charset="0"/>
      </a:defRPr>
    </a:lvl2pPr>
    <a:lvl3pPr marL="914400" algn="l" rtl="0" eaLnBrk="0" fontAlgn="base" hangingPunct="0">
      <a:lnSpc>
        <a:spcPct val="90000"/>
      </a:lnSpc>
      <a:spcBef>
        <a:spcPct val="30000"/>
      </a:spcBef>
      <a:spcAft>
        <a:spcPct val="0"/>
      </a:spcAft>
      <a:buClr>
        <a:srgbClr val="008000"/>
      </a:buClr>
      <a:buSzPct val="70000"/>
      <a:buFont typeface="Wingdings" charset="0"/>
      <a:defRPr sz="1500" b="1" kern="1200">
        <a:solidFill>
          <a:schemeClr val="tx1"/>
        </a:solidFill>
        <a:latin typeface="Arial" charset="0"/>
        <a:ea typeface="ＭＳ Ｐゴシック" charset="0"/>
        <a:cs typeface="ＭＳ Ｐゴシック" charset="0"/>
      </a:defRPr>
    </a:lvl3pPr>
    <a:lvl4pPr marL="1371600" algn="l" rtl="0" eaLnBrk="0" fontAlgn="base" hangingPunct="0">
      <a:lnSpc>
        <a:spcPct val="90000"/>
      </a:lnSpc>
      <a:spcBef>
        <a:spcPct val="30000"/>
      </a:spcBef>
      <a:spcAft>
        <a:spcPct val="0"/>
      </a:spcAft>
      <a:buClr>
        <a:srgbClr val="008000"/>
      </a:buClr>
      <a:buSzPct val="70000"/>
      <a:buFont typeface="Wingdings" charset="0"/>
      <a:defRPr sz="1500" b="1" kern="1200">
        <a:solidFill>
          <a:schemeClr val="tx1"/>
        </a:solidFill>
        <a:latin typeface="Arial" charset="0"/>
        <a:ea typeface="ＭＳ Ｐゴシック" charset="0"/>
        <a:cs typeface="ＭＳ Ｐゴシック" charset="0"/>
      </a:defRPr>
    </a:lvl4pPr>
    <a:lvl5pPr marL="1828800" algn="l" rtl="0" eaLnBrk="0" fontAlgn="base" hangingPunct="0">
      <a:lnSpc>
        <a:spcPct val="90000"/>
      </a:lnSpc>
      <a:spcBef>
        <a:spcPct val="30000"/>
      </a:spcBef>
      <a:spcAft>
        <a:spcPct val="0"/>
      </a:spcAft>
      <a:buClr>
        <a:srgbClr val="008000"/>
      </a:buClr>
      <a:buSzPct val="70000"/>
      <a:buFont typeface="Wingdings" charset="0"/>
      <a:defRPr sz="1500" b="1" kern="1200">
        <a:solidFill>
          <a:schemeClr val="tx1"/>
        </a:solidFill>
        <a:latin typeface="Arial" charset="0"/>
        <a:ea typeface="ＭＳ Ｐゴシック" charset="0"/>
        <a:cs typeface="ＭＳ Ｐゴシック" charset="0"/>
      </a:defRPr>
    </a:lvl5pPr>
    <a:lvl6pPr marL="2286000" algn="l" defTabSz="457200" rtl="0" eaLnBrk="1" latinLnBrk="0" hangingPunct="1">
      <a:defRPr sz="1500" b="1" kern="1200">
        <a:solidFill>
          <a:schemeClr val="tx1"/>
        </a:solidFill>
        <a:latin typeface="Arial" charset="0"/>
        <a:ea typeface="ＭＳ Ｐゴシック" charset="0"/>
        <a:cs typeface="ＭＳ Ｐゴシック" charset="0"/>
      </a:defRPr>
    </a:lvl6pPr>
    <a:lvl7pPr marL="2743200" algn="l" defTabSz="457200" rtl="0" eaLnBrk="1" latinLnBrk="0" hangingPunct="1">
      <a:defRPr sz="1500" b="1" kern="1200">
        <a:solidFill>
          <a:schemeClr val="tx1"/>
        </a:solidFill>
        <a:latin typeface="Arial" charset="0"/>
        <a:ea typeface="ＭＳ Ｐゴシック" charset="0"/>
        <a:cs typeface="ＭＳ Ｐゴシック" charset="0"/>
      </a:defRPr>
    </a:lvl7pPr>
    <a:lvl8pPr marL="3200400" algn="l" defTabSz="457200" rtl="0" eaLnBrk="1" latinLnBrk="0" hangingPunct="1">
      <a:defRPr sz="1500" b="1" kern="1200">
        <a:solidFill>
          <a:schemeClr val="tx1"/>
        </a:solidFill>
        <a:latin typeface="Arial" charset="0"/>
        <a:ea typeface="ＭＳ Ｐゴシック" charset="0"/>
        <a:cs typeface="ＭＳ Ｐゴシック" charset="0"/>
      </a:defRPr>
    </a:lvl8pPr>
    <a:lvl9pPr marL="3657600" algn="l" defTabSz="457200" rtl="0" eaLnBrk="1" latinLnBrk="0" hangingPunct="1">
      <a:defRPr sz="1500" b="1"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26" autoAdjust="0"/>
  </p:normalViewPr>
  <p:slideViewPr>
    <p:cSldViewPr>
      <p:cViewPr>
        <p:scale>
          <a:sx n="121" d="100"/>
          <a:sy n="121" d="100"/>
        </p:scale>
        <p:origin x="-1088" y="-3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slide" Target="slides/slide60.xml"/><Relationship Id="rId66" Type="http://schemas.openxmlformats.org/officeDocument/2006/relationships/slide" Target="slides/slide61.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73" Type="http://schemas.openxmlformats.org/officeDocument/2006/relationships/tableStyles" Target="tableStyles.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atin typeface="Arial" pitchFamily="34" charset="0"/>
                <a:ea typeface="+mn-ea"/>
                <a:cs typeface="+mn-cs"/>
              </a:defRPr>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atin typeface="Arial" pitchFamily="34" charset="0"/>
                <a:ea typeface="+mn-ea"/>
                <a:cs typeface="+mn-cs"/>
              </a:defRPr>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atin typeface="Arial" pitchFamily="34" charset="0"/>
                <a:ea typeface="+mn-ea"/>
                <a:cs typeface="+mn-cs"/>
              </a:defRPr>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cs typeface="+mn-cs"/>
              </a:defRPr>
            </a:lvl1pPr>
          </a:lstStyle>
          <a:p>
            <a:pPr>
              <a:defRPr/>
            </a:pPr>
            <a:fld id="{0D5180C5-332E-9546-9CDE-271B0B3846CF}" type="slidenum">
              <a:rPr lang="en-US"/>
              <a:pPr>
                <a:defRPr/>
              </a:pPr>
              <a:t>‹#›</a:t>
            </a:fld>
            <a:endParaRPr lang="en-US"/>
          </a:p>
        </p:txBody>
      </p:sp>
    </p:spTree>
    <p:extLst>
      <p:ext uri="{BB962C8B-B14F-4D97-AF65-F5344CB8AC3E}">
        <p14:creationId xmlns:p14="http://schemas.microsoft.com/office/powerpoint/2010/main" val="2465597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0734700"/>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8" name="Rectangle 3"/>
          <p:cNvSpPr>
            <a:spLocks noGrp="1" noChangeArrowheads="1"/>
          </p:cNvSpPr>
          <p:nvPr>
            <p:ph type="body" idx="1"/>
          </p:nvPr>
        </p:nvSpPr>
        <p:spPr bwMode="auto">
          <a:xfrm>
            <a:off x="903288" y="4705350"/>
            <a:ext cx="4962525" cy="44577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lIns="91717" tIns="45859" rIns="91717" bIns="45859"/>
          <a:lstStyle/>
          <a:p>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3.xml"/><Relationship Id="rId3"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4DDFF678-A9DA-664D-BD53-278ED7D0B5F3}" type="slidenum">
              <a:rPr lang="en-US"/>
              <a:pPr>
                <a:defRPr/>
              </a:pPr>
              <a:t>‹#›</a:t>
            </a:fld>
            <a:endParaRPr lang="en-US"/>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612212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92D611AD-FC0C-464C-BA7F-008677503DFF}" type="slidenum">
              <a:rPr lang="en-US"/>
              <a:pPr>
                <a:defRPr/>
              </a:pPr>
              <a:t>‹#›</a:t>
            </a:fld>
            <a:endParaRPr lang="en-US"/>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13964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154376A3-B2AC-7C48-B154-F0EE35764B0A}" type="slidenum">
              <a:rPr lang="en-US"/>
              <a:pPr>
                <a:defRPr/>
              </a:pPr>
              <a:t>‹#›</a:t>
            </a:fld>
            <a:endParaRPr lang="en-US"/>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1427271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5" name="Rectangle 15"/>
          <p:cNvSpPr>
            <a:spLocks noGrp="1" noChangeArrowheads="1"/>
          </p:cNvSpPr>
          <p:nvPr>
            <p:ph type="sldNum" sz="quarter" idx="11"/>
          </p:nvPr>
        </p:nvSpPr>
        <p:spPr/>
        <p:txBody>
          <a:bodyPr/>
          <a:lstStyle>
            <a:lvl1pPr>
              <a:defRPr>
                <a:ea typeface="ＭＳ Ｐゴシック" charset="0"/>
              </a:defRPr>
            </a:lvl1pPr>
          </a:lstStyle>
          <a:p>
            <a:pPr>
              <a:defRPr/>
            </a:pPr>
            <a:fld id="{92FFCA94-7EAA-304B-A415-A08BA0C5D94D}" type="slidenum">
              <a:rPr lang="en-US"/>
              <a:pPr>
                <a:defRPr/>
              </a:pPr>
              <a:t>‹#›</a:t>
            </a:fld>
            <a:endParaRPr lang="en-US" dirty="0"/>
          </a:p>
        </p:txBody>
      </p:sp>
      <p:sp>
        <p:nvSpPr>
          <p:cNvPr id="6"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2419099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Arial"/>
                <a:ea typeface="ＭＳ Ｐゴシック" charset="0"/>
              </a:defRPr>
            </a:lvl1pPr>
          </a:lstStyle>
          <a:p>
            <a:pPr>
              <a:defRPr/>
            </a:pPr>
            <a:fld id="{495BCB76-0ACF-244D-93E1-4AF188F1C3C5}" type="slidenum">
              <a:rPr lang="en-US"/>
              <a:pPr>
                <a:defRPr/>
              </a:pPr>
              <a:t>‹#›</a:t>
            </a:fld>
            <a:endParaRPr lang="en-US" dirty="0"/>
          </a:p>
        </p:txBody>
      </p:sp>
      <p:sp>
        <p:nvSpPr>
          <p:cNvPr id="6" name="Rectangle 3"/>
          <p:cNvSpPr>
            <a:spLocks noGrp="1" noChangeArrowheads="1"/>
          </p:cNvSpPr>
          <p:nvPr>
            <p:ph type="ftr" sz="quarter" idx="12"/>
          </p:nvPr>
        </p:nvSpPr>
        <p:spPr>
          <a:xfrm>
            <a:off x="-76200" y="6477000"/>
            <a:ext cx="1524000" cy="457200"/>
          </a:xfrm>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4260885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5" name="Rectangle 15"/>
          <p:cNvSpPr>
            <a:spLocks noGrp="1" noChangeArrowheads="1"/>
          </p:cNvSpPr>
          <p:nvPr>
            <p:ph type="sldNum" sz="quarter" idx="11"/>
          </p:nvPr>
        </p:nvSpPr>
        <p:spPr/>
        <p:txBody>
          <a:bodyPr/>
          <a:lstStyle>
            <a:lvl1pPr>
              <a:defRPr>
                <a:ea typeface="ＭＳ Ｐゴシック" charset="0"/>
              </a:defRPr>
            </a:lvl1pPr>
          </a:lstStyle>
          <a:p>
            <a:pPr>
              <a:defRPr/>
            </a:pPr>
            <a:fld id="{4098EA9E-6573-804D-8C66-D455E2BC92E3}" type="slidenum">
              <a:rPr lang="en-US"/>
              <a:pPr>
                <a:defRPr/>
              </a:pPr>
              <a:t>‹#›</a:t>
            </a:fld>
            <a:endParaRPr lang="en-US" dirty="0"/>
          </a:p>
        </p:txBody>
      </p:sp>
      <p:sp>
        <p:nvSpPr>
          <p:cNvPr id="6"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2422506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6" name="Rectangle 15"/>
          <p:cNvSpPr>
            <a:spLocks noGrp="1" noChangeArrowheads="1"/>
          </p:cNvSpPr>
          <p:nvPr>
            <p:ph type="sldNum" sz="quarter" idx="11"/>
          </p:nvPr>
        </p:nvSpPr>
        <p:spPr/>
        <p:txBody>
          <a:bodyPr/>
          <a:lstStyle>
            <a:lvl1pPr>
              <a:defRPr>
                <a:ea typeface="ＭＳ Ｐゴシック" charset="0"/>
              </a:defRPr>
            </a:lvl1pPr>
          </a:lstStyle>
          <a:p>
            <a:pPr>
              <a:defRPr/>
            </a:pPr>
            <a:fld id="{57F1047D-56CE-374D-B343-69E44F36FAD3}" type="slidenum">
              <a:rPr lang="en-US"/>
              <a:pPr>
                <a:defRPr/>
              </a:pPr>
              <a:t>‹#›</a:t>
            </a:fld>
            <a:endParaRPr lang="en-US" dirty="0"/>
          </a:p>
        </p:txBody>
      </p:sp>
      <p:sp>
        <p:nvSpPr>
          <p:cNvPr id="7"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1344041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8" name="Rectangle 15"/>
          <p:cNvSpPr>
            <a:spLocks noGrp="1" noChangeArrowheads="1"/>
          </p:cNvSpPr>
          <p:nvPr>
            <p:ph type="sldNum" sz="quarter" idx="11"/>
          </p:nvPr>
        </p:nvSpPr>
        <p:spPr/>
        <p:txBody>
          <a:bodyPr/>
          <a:lstStyle>
            <a:lvl1pPr>
              <a:defRPr>
                <a:ea typeface="ＭＳ Ｐゴシック" charset="0"/>
              </a:defRPr>
            </a:lvl1pPr>
          </a:lstStyle>
          <a:p>
            <a:pPr>
              <a:defRPr/>
            </a:pPr>
            <a:fld id="{AF04E652-8B75-7049-88D0-5F93CB16D9B8}" type="slidenum">
              <a:rPr lang="en-US"/>
              <a:pPr>
                <a:defRPr/>
              </a:pPr>
              <a:t>‹#›</a:t>
            </a:fld>
            <a:endParaRPr lang="en-US" dirty="0"/>
          </a:p>
        </p:txBody>
      </p:sp>
      <p:sp>
        <p:nvSpPr>
          <p:cNvPr id="9"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196503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4" name="Rectangle 15"/>
          <p:cNvSpPr>
            <a:spLocks noGrp="1" noChangeArrowheads="1"/>
          </p:cNvSpPr>
          <p:nvPr>
            <p:ph type="sldNum" sz="quarter" idx="11"/>
          </p:nvPr>
        </p:nvSpPr>
        <p:spPr/>
        <p:txBody>
          <a:bodyPr/>
          <a:lstStyle>
            <a:lvl1pPr>
              <a:defRPr>
                <a:ea typeface="ＭＳ Ｐゴシック" charset="0"/>
              </a:defRPr>
            </a:lvl1pPr>
          </a:lstStyle>
          <a:p>
            <a:pPr>
              <a:defRPr/>
            </a:pPr>
            <a:fld id="{7F1965E5-5084-864A-A6D8-9743045FF75B}" type="slidenum">
              <a:rPr lang="en-US"/>
              <a:pPr>
                <a:defRPr/>
              </a:pPr>
              <a:t>‹#›</a:t>
            </a:fld>
            <a:endParaRPr lang="en-US" dirty="0"/>
          </a:p>
        </p:txBody>
      </p:sp>
      <p:sp>
        <p:nvSpPr>
          <p:cNvPr id="5"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1822725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3" name="Rectangle 15"/>
          <p:cNvSpPr>
            <a:spLocks noGrp="1" noChangeArrowheads="1"/>
          </p:cNvSpPr>
          <p:nvPr>
            <p:ph type="sldNum" sz="quarter" idx="11"/>
          </p:nvPr>
        </p:nvSpPr>
        <p:spPr/>
        <p:txBody>
          <a:bodyPr/>
          <a:lstStyle>
            <a:lvl1pPr>
              <a:defRPr>
                <a:ea typeface="ＭＳ Ｐゴシック" charset="0"/>
              </a:defRPr>
            </a:lvl1pPr>
          </a:lstStyle>
          <a:p>
            <a:pPr>
              <a:defRPr/>
            </a:pPr>
            <a:fld id="{AFF6EFB8-3F3F-5B4B-BDFB-C50B6B210CD8}" type="slidenum">
              <a:rPr lang="en-US"/>
              <a:pPr>
                <a:defRPr/>
              </a:pPr>
              <a:t>‹#›</a:t>
            </a:fld>
            <a:endParaRPr lang="en-US" dirty="0"/>
          </a:p>
        </p:txBody>
      </p:sp>
      <p:sp>
        <p:nvSpPr>
          <p:cNvPr id="4"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3787019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6" name="Rectangle 15"/>
          <p:cNvSpPr>
            <a:spLocks noGrp="1" noChangeArrowheads="1"/>
          </p:cNvSpPr>
          <p:nvPr>
            <p:ph type="sldNum" sz="quarter" idx="11"/>
          </p:nvPr>
        </p:nvSpPr>
        <p:spPr/>
        <p:txBody>
          <a:bodyPr/>
          <a:lstStyle>
            <a:lvl1pPr>
              <a:defRPr>
                <a:ea typeface="ＭＳ Ｐゴシック" charset="0"/>
              </a:defRPr>
            </a:lvl1pPr>
          </a:lstStyle>
          <a:p>
            <a:pPr>
              <a:defRPr/>
            </a:pPr>
            <a:fld id="{433D452C-8E97-7E47-897C-C5E84CD71825}" type="slidenum">
              <a:rPr lang="en-US"/>
              <a:pPr>
                <a:defRPr/>
              </a:pPr>
              <a:t>‹#›</a:t>
            </a:fld>
            <a:endParaRPr lang="en-US" dirty="0"/>
          </a:p>
        </p:txBody>
      </p:sp>
      <p:sp>
        <p:nvSpPr>
          <p:cNvPr id="7"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934443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Arial" charset="0"/>
              </a:defRPr>
            </a:lvl1pPr>
          </a:lstStyle>
          <a:p>
            <a:pPr>
              <a:defRPr/>
            </a:pPr>
            <a:fld id="{A7350A40-6D22-3F4F-9C2F-78DA58D361EB}" type="slidenum">
              <a:rPr lang="en-US"/>
              <a:pPr>
                <a:defRPr/>
              </a:pPr>
              <a:t>‹#›</a:t>
            </a:fld>
            <a:endParaRPr lang="en-US"/>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t>W. Riegler/CERN</a:t>
            </a:r>
          </a:p>
        </p:txBody>
      </p:sp>
    </p:spTree>
    <p:extLst>
      <p:ext uri="{BB962C8B-B14F-4D97-AF65-F5344CB8AC3E}">
        <p14:creationId xmlns:p14="http://schemas.microsoft.com/office/powerpoint/2010/main" val="3853958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6" name="Rectangle 15"/>
          <p:cNvSpPr>
            <a:spLocks noGrp="1" noChangeArrowheads="1"/>
          </p:cNvSpPr>
          <p:nvPr>
            <p:ph type="sldNum" sz="quarter" idx="11"/>
          </p:nvPr>
        </p:nvSpPr>
        <p:spPr/>
        <p:txBody>
          <a:bodyPr/>
          <a:lstStyle>
            <a:lvl1pPr>
              <a:defRPr>
                <a:ea typeface="ＭＳ Ｐゴシック" charset="0"/>
              </a:defRPr>
            </a:lvl1pPr>
          </a:lstStyle>
          <a:p>
            <a:pPr>
              <a:defRPr/>
            </a:pPr>
            <a:fld id="{1A128318-78E2-644F-9117-DE8324C63064}" type="slidenum">
              <a:rPr lang="en-US"/>
              <a:pPr>
                <a:defRPr/>
              </a:pPr>
              <a:t>‹#›</a:t>
            </a:fld>
            <a:endParaRPr lang="en-US" dirty="0"/>
          </a:p>
        </p:txBody>
      </p:sp>
      <p:sp>
        <p:nvSpPr>
          <p:cNvPr id="7"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12794032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5" name="Rectangle 15"/>
          <p:cNvSpPr>
            <a:spLocks noGrp="1" noChangeArrowheads="1"/>
          </p:cNvSpPr>
          <p:nvPr>
            <p:ph type="sldNum" sz="quarter" idx="11"/>
          </p:nvPr>
        </p:nvSpPr>
        <p:spPr/>
        <p:txBody>
          <a:bodyPr/>
          <a:lstStyle>
            <a:lvl1pPr>
              <a:defRPr>
                <a:ea typeface="ＭＳ Ｐゴシック" charset="0"/>
              </a:defRPr>
            </a:lvl1pPr>
          </a:lstStyle>
          <a:p>
            <a:pPr>
              <a:defRPr/>
            </a:pPr>
            <a:fld id="{324F28D1-0B4A-6C42-BA0A-4FB1CBA34994}" type="slidenum">
              <a:rPr lang="en-US"/>
              <a:pPr>
                <a:defRPr/>
              </a:pPr>
              <a:t>‹#›</a:t>
            </a:fld>
            <a:endParaRPr lang="en-US" dirty="0"/>
          </a:p>
        </p:txBody>
      </p:sp>
      <p:sp>
        <p:nvSpPr>
          <p:cNvPr id="6"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32828490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ea typeface="ＭＳ Ｐゴシック" charset="0"/>
              </a:defRPr>
            </a:lvl1pPr>
          </a:lstStyle>
          <a:p>
            <a:pPr>
              <a:defRPr/>
            </a:pPr>
            <a:endParaRPr lang="en-US"/>
          </a:p>
        </p:txBody>
      </p:sp>
      <p:sp>
        <p:nvSpPr>
          <p:cNvPr id="5" name="Rectangle 15"/>
          <p:cNvSpPr>
            <a:spLocks noGrp="1" noChangeArrowheads="1"/>
          </p:cNvSpPr>
          <p:nvPr>
            <p:ph type="sldNum" sz="quarter" idx="11"/>
          </p:nvPr>
        </p:nvSpPr>
        <p:spPr/>
        <p:txBody>
          <a:bodyPr/>
          <a:lstStyle>
            <a:lvl1pPr>
              <a:defRPr>
                <a:ea typeface="ＭＳ Ｐゴシック" charset="0"/>
              </a:defRPr>
            </a:lvl1pPr>
          </a:lstStyle>
          <a:p>
            <a:pPr>
              <a:defRPr/>
            </a:pPr>
            <a:fld id="{AC1908A0-377F-2C46-AFDD-F43E0B402661}" type="slidenum">
              <a:rPr lang="en-US"/>
              <a:pPr>
                <a:defRPr/>
              </a:pPr>
              <a:t>‹#›</a:t>
            </a:fld>
            <a:endParaRPr lang="en-US" dirty="0"/>
          </a:p>
        </p:txBody>
      </p:sp>
      <p:sp>
        <p:nvSpPr>
          <p:cNvPr id="6" name="Rectangle 3"/>
          <p:cNvSpPr>
            <a:spLocks noGrp="1" noChangeArrowheads="1"/>
          </p:cNvSpPr>
          <p:nvPr>
            <p:ph type="ftr" sz="quarter" idx="12"/>
          </p:nvPr>
        </p:nvSpPr>
        <p:spPr/>
        <p:txBody>
          <a:bodyPr/>
          <a:lstStyle>
            <a:lvl1pPr>
              <a:defRPr>
                <a:ea typeface="ＭＳ Ｐゴシック" charset="0"/>
              </a:defRPr>
            </a:lvl1pPr>
          </a:lstStyle>
          <a:p>
            <a:pPr>
              <a:defRPr/>
            </a:pPr>
            <a:r>
              <a:rPr lang="en-US"/>
              <a:t>W. Riegler/CERN</a:t>
            </a:r>
          </a:p>
        </p:txBody>
      </p:sp>
    </p:spTree>
    <p:extLst>
      <p:ext uri="{BB962C8B-B14F-4D97-AF65-F5344CB8AC3E}">
        <p14:creationId xmlns:p14="http://schemas.microsoft.com/office/powerpoint/2010/main" val="34881402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lang="en-US" smtClean="0"/>
              <a:t>Click to edit Master title style</a:t>
            </a:r>
            <a:endParaRPr lang="en-US"/>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4914928"/>
      </p:ext>
    </p:extLst>
  </p:cSld>
  <p:clrMapOvr>
    <a:masterClrMapping/>
  </p:clrMapOvr>
  <p:transition xmlns:p14="http://schemas.microsoft.com/office/powerpoint/2010/mai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919408"/>
      </p:ext>
    </p:extLst>
  </p:cSld>
  <p:clrMapOvr>
    <a:masterClrMapping/>
  </p:clrMapOvr>
  <p:transition xmlns:p14="http://schemas.microsoft.com/office/powerpoint/2010/mai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2" name="Image 2" descr="LOGOfin.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703513"/>
            <a:ext cx="1173162"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629365"/>
      </p:ext>
    </p:extLst>
  </p:cSld>
  <p:clrMapOvr>
    <a:overrideClrMapping bg1="dk1" tx1="lt1" bg2="dk2" tx2="lt2" accent1="accent1" accent2="accent2" accent3="accent3" accent4="accent4" accent5="accent5" accent6="accent6" hlink="hlink" folHlink="folHlink"/>
  </p:clrMapOvr>
  <p:transition xmlns:p14="http://schemas.microsoft.com/office/powerpoint/2010/mai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76759391"/>
      </p:ext>
    </p:extLst>
  </p:cSld>
  <p:clrMapOvr>
    <a:masterClrMapping/>
  </p:clrMapOvr>
  <p:transition xmlns:p14="http://schemas.microsoft.com/office/powerpoint/2010/mai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de-D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de-DE"/>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BD7B12D9-4018-9F4C-B091-5D1C90334682}" type="slidenum">
              <a:rPr lang="de-DE"/>
              <a:pPr>
                <a:defRPr/>
              </a:pPr>
              <a:t>‹#›</a:t>
            </a:fld>
            <a:endParaRPr lang="de-DE"/>
          </a:p>
        </p:txBody>
      </p:sp>
    </p:spTree>
    <p:extLst>
      <p:ext uri="{BB962C8B-B14F-4D97-AF65-F5344CB8AC3E}">
        <p14:creationId xmlns:p14="http://schemas.microsoft.com/office/powerpoint/2010/main" val="39258310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BA753D0F-E344-D64D-A501-C13D4E136380}" type="slidenum">
              <a:rPr lang="de-DE"/>
              <a:pPr>
                <a:defRPr/>
              </a:pPr>
              <a:t>‹#›</a:t>
            </a:fld>
            <a:endParaRPr lang="de-DE"/>
          </a:p>
        </p:txBody>
      </p:sp>
    </p:spTree>
    <p:extLst>
      <p:ext uri="{BB962C8B-B14F-4D97-AF65-F5344CB8AC3E}">
        <p14:creationId xmlns:p14="http://schemas.microsoft.com/office/powerpoint/2010/main" val="35930921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de-D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28302A4A-6728-8243-94E3-A31F687F81AE}" type="slidenum">
              <a:rPr lang="de-DE"/>
              <a:pPr>
                <a:defRPr/>
              </a:pPr>
              <a:t>‹#›</a:t>
            </a:fld>
            <a:endParaRPr lang="de-DE"/>
          </a:p>
        </p:txBody>
      </p:sp>
    </p:spTree>
    <p:extLst>
      <p:ext uri="{BB962C8B-B14F-4D97-AF65-F5344CB8AC3E}">
        <p14:creationId xmlns:p14="http://schemas.microsoft.com/office/powerpoint/2010/main" val="1073843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756D4004-51BF-E647-A3CD-38220B449945}" type="slidenum">
              <a:rPr lang="en-US"/>
              <a:pPr>
                <a:defRPr/>
              </a:pPr>
              <a:t>‹#›</a:t>
            </a:fld>
            <a:endParaRPr lang="en-US"/>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40152514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0631B237-1B54-0146-9A5B-18CAD4671E45}" type="slidenum">
              <a:rPr lang="de-DE"/>
              <a:pPr>
                <a:defRPr/>
              </a:pPr>
              <a:t>‹#›</a:t>
            </a:fld>
            <a:endParaRPr lang="de-DE"/>
          </a:p>
        </p:txBody>
      </p:sp>
    </p:spTree>
    <p:extLst>
      <p:ext uri="{BB962C8B-B14F-4D97-AF65-F5344CB8AC3E}">
        <p14:creationId xmlns:p14="http://schemas.microsoft.com/office/powerpoint/2010/main" val="14382077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de-D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7" name="Date Placeholder 6"/>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8" name="Footer Placeholder 7"/>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9" name="Slide Number Placeholder 8"/>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D1181FC5-F6B2-7548-B654-D35FD312EA48}" type="slidenum">
              <a:rPr lang="de-DE"/>
              <a:pPr>
                <a:defRPr/>
              </a:pPr>
              <a:t>‹#›</a:t>
            </a:fld>
            <a:endParaRPr lang="de-DE"/>
          </a:p>
        </p:txBody>
      </p:sp>
    </p:spTree>
    <p:extLst>
      <p:ext uri="{BB962C8B-B14F-4D97-AF65-F5344CB8AC3E}">
        <p14:creationId xmlns:p14="http://schemas.microsoft.com/office/powerpoint/2010/main" val="31025060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Date Placeholder 2"/>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4" name="Footer Placeholder 3"/>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5" name="Slide Number Placeholder 4"/>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A9E9EB48-7A92-8645-8990-C30E727BAFE8}" type="slidenum">
              <a:rPr lang="de-DE"/>
              <a:pPr>
                <a:defRPr/>
              </a:pPr>
              <a:t>‹#›</a:t>
            </a:fld>
            <a:endParaRPr lang="de-DE"/>
          </a:p>
        </p:txBody>
      </p:sp>
    </p:spTree>
    <p:extLst>
      <p:ext uri="{BB962C8B-B14F-4D97-AF65-F5344CB8AC3E}">
        <p14:creationId xmlns:p14="http://schemas.microsoft.com/office/powerpoint/2010/main" val="6144959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3" name="Footer Placeholder 2"/>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4" name="Slide Number Placeholder 3"/>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D233B7D2-BAC4-D34C-991D-AD1F5F34CF86}" type="slidenum">
              <a:rPr lang="de-DE"/>
              <a:pPr>
                <a:defRPr/>
              </a:pPr>
              <a:t>‹#›</a:t>
            </a:fld>
            <a:endParaRPr lang="de-DE"/>
          </a:p>
        </p:txBody>
      </p:sp>
    </p:spTree>
    <p:extLst>
      <p:ext uri="{BB962C8B-B14F-4D97-AF65-F5344CB8AC3E}">
        <p14:creationId xmlns:p14="http://schemas.microsoft.com/office/powerpoint/2010/main" val="12624612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de-D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15C0905B-8606-8A4E-9A39-A8C5D6D2A695}" type="slidenum">
              <a:rPr lang="de-DE"/>
              <a:pPr>
                <a:defRPr/>
              </a:pPr>
              <a:t>‹#›</a:t>
            </a:fld>
            <a:endParaRPr lang="de-DE"/>
          </a:p>
        </p:txBody>
      </p:sp>
    </p:spTree>
    <p:extLst>
      <p:ext uri="{BB962C8B-B14F-4D97-AF65-F5344CB8AC3E}">
        <p14:creationId xmlns:p14="http://schemas.microsoft.com/office/powerpoint/2010/main" val="19512202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de-DE"/>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C21382A4-CF28-444E-9823-DDBE89031C5F}" type="slidenum">
              <a:rPr lang="de-DE"/>
              <a:pPr>
                <a:defRPr/>
              </a:pPr>
              <a:t>‹#›</a:t>
            </a:fld>
            <a:endParaRPr lang="de-DE"/>
          </a:p>
        </p:txBody>
      </p:sp>
    </p:spTree>
    <p:extLst>
      <p:ext uri="{BB962C8B-B14F-4D97-AF65-F5344CB8AC3E}">
        <p14:creationId xmlns:p14="http://schemas.microsoft.com/office/powerpoint/2010/main" val="37631473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F10A98F9-3010-C742-B550-788674E88D83}" type="slidenum">
              <a:rPr lang="de-DE"/>
              <a:pPr>
                <a:defRPr/>
              </a:pPr>
              <a:t>‹#›</a:t>
            </a:fld>
            <a:endParaRPr lang="de-DE"/>
          </a:p>
        </p:txBody>
      </p:sp>
    </p:spTree>
    <p:extLst>
      <p:ext uri="{BB962C8B-B14F-4D97-AF65-F5344CB8AC3E}">
        <p14:creationId xmlns:p14="http://schemas.microsoft.com/office/powerpoint/2010/main" val="35518148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de-DE"/>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en-GB"/>
              <a:t>05/02/2014</a:t>
            </a:r>
            <a:endParaRPr lang="de-DE"/>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r>
              <a:rPr lang="de-DE"/>
              <a:t>W. Riegler, CERN</a:t>
            </a:r>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812895BE-7F12-0042-BDF0-EF32E949AB4C}" type="slidenum">
              <a:rPr lang="de-DE"/>
              <a:pPr>
                <a:defRPr/>
              </a:pPr>
              <a:t>‹#›</a:t>
            </a:fld>
            <a:endParaRPr lang="de-DE"/>
          </a:p>
        </p:txBody>
      </p:sp>
    </p:spTree>
    <p:extLst>
      <p:ext uri="{BB962C8B-B14F-4D97-AF65-F5344CB8AC3E}">
        <p14:creationId xmlns:p14="http://schemas.microsoft.com/office/powerpoint/2010/main" val="29179825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C576F1A5-22F4-6E45-B0EE-7976E874AC5D}" type="datetime1">
              <a:rPr lang="en-GB"/>
              <a:pPr>
                <a:defRPr/>
              </a:pPr>
              <a:t>30/06/2015</a:t>
            </a:fld>
            <a:endParaRPr lang="en-US"/>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852903DF-A0A2-1C49-B095-283AA7E1FDC9}" type="slidenum">
              <a:rPr lang="en-US"/>
              <a:pPr>
                <a:defRPr/>
              </a:pPr>
              <a:t>‹#›</a:t>
            </a:fld>
            <a:endParaRPr lang="en-US"/>
          </a:p>
        </p:txBody>
      </p:sp>
    </p:spTree>
    <p:extLst>
      <p:ext uri="{BB962C8B-B14F-4D97-AF65-F5344CB8AC3E}">
        <p14:creationId xmlns:p14="http://schemas.microsoft.com/office/powerpoint/2010/main" val="35017374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6F2B4BA1-2A10-704D-817D-36311B05E76A}" type="datetime1">
              <a:rPr lang="en-GB"/>
              <a:pPr>
                <a:defRPr/>
              </a:pPr>
              <a:t>30/06/2015</a:t>
            </a:fld>
            <a:endParaRPr lang="en-US"/>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9339CB0C-BBFD-9440-8AE0-0B1D2D61A689}" type="slidenum">
              <a:rPr lang="en-US"/>
              <a:pPr>
                <a:defRPr/>
              </a:pPr>
              <a:t>‹#›</a:t>
            </a:fld>
            <a:endParaRPr lang="en-US"/>
          </a:p>
        </p:txBody>
      </p:sp>
    </p:spTree>
    <p:extLst>
      <p:ext uri="{BB962C8B-B14F-4D97-AF65-F5344CB8AC3E}">
        <p14:creationId xmlns:p14="http://schemas.microsoft.com/office/powerpoint/2010/main" val="2874190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69D0E8CA-4FEF-BC4F-AEF0-941AFD78446C}" type="slidenum">
              <a:rPr lang="en-US"/>
              <a:pPr>
                <a:defRPr/>
              </a:pPr>
              <a:t>‹#›</a:t>
            </a:fld>
            <a:endParaRPr lang="en-US"/>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3495876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C2E81639-0FCF-3145-A247-B2C4C6E82D20}" type="datetime1">
              <a:rPr lang="en-GB"/>
              <a:pPr>
                <a:defRPr/>
              </a:pPr>
              <a:t>30/06/2015</a:t>
            </a:fld>
            <a:endParaRPr lang="en-US"/>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83A77039-8592-7943-ADCD-23CF94CEB97B}" type="slidenum">
              <a:rPr lang="en-US"/>
              <a:pPr>
                <a:defRPr/>
              </a:pPr>
              <a:t>‹#›</a:t>
            </a:fld>
            <a:endParaRPr lang="en-US"/>
          </a:p>
        </p:txBody>
      </p:sp>
    </p:spTree>
    <p:extLst>
      <p:ext uri="{BB962C8B-B14F-4D97-AF65-F5344CB8AC3E}">
        <p14:creationId xmlns:p14="http://schemas.microsoft.com/office/powerpoint/2010/main" val="609794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4DEB8B37-9614-F541-8492-A17F5EA74BD3}" type="datetime1">
              <a:rPr lang="en-GB"/>
              <a:pPr>
                <a:defRPr/>
              </a:pPr>
              <a:t>30/06/2015</a:t>
            </a:fld>
            <a:endParaRPr lang="en-US"/>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245A91FD-5A05-2F47-B39F-6DA7D4D11A44}" type="slidenum">
              <a:rPr lang="en-US"/>
              <a:pPr>
                <a:defRPr/>
              </a:pPr>
              <a:t>‹#›</a:t>
            </a:fld>
            <a:endParaRPr lang="en-US"/>
          </a:p>
        </p:txBody>
      </p:sp>
    </p:spTree>
    <p:extLst>
      <p:ext uri="{BB962C8B-B14F-4D97-AF65-F5344CB8AC3E}">
        <p14:creationId xmlns:p14="http://schemas.microsoft.com/office/powerpoint/2010/main" val="13825879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28EFE0DC-0429-D248-B0D8-D34156DD7BC7}" type="datetime1">
              <a:rPr lang="en-GB"/>
              <a:pPr>
                <a:defRPr/>
              </a:pPr>
              <a:t>30/06/2015</a:t>
            </a:fld>
            <a:endParaRPr lang="en-US"/>
          </a:p>
        </p:txBody>
      </p:sp>
      <p:sp>
        <p:nvSpPr>
          <p:cNvPr id="8" name="Footer Placeholder 7"/>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9" name="Slide Number Placeholder 8"/>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D6DD5E6B-D311-EA47-B88A-338FC0EF5552}" type="slidenum">
              <a:rPr lang="en-US"/>
              <a:pPr>
                <a:defRPr/>
              </a:pPr>
              <a:t>‹#›</a:t>
            </a:fld>
            <a:endParaRPr lang="en-US"/>
          </a:p>
        </p:txBody>
      </p:sp>
    </p:spTree>
    <p:extLst>
      <p:ext uri="{BB962C8B-B14F-4D97-AF65-F5344CB8AC3E}">
        <p14:creationId xmlns:p14="http://schemas.microsoft.com/office/powerpoint/2010/main" val="18092435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EFC93DC4-215F-5F41-B952-D8CA174E2370}" type="datetime1">
              <a:rPr lang="en-GB"/>
              <a:pPr>
                <a:defRPr/>
              </a:pPr>
              <a:t>30/06/2015</a:t>
            </a:fld>
            <a:endParaRPr lang="en-US"/>
          </a:p>
        </p:txBody>
      </p:sp>
      <p:sp>
        <p:nvSpPr>
          <p:cNvPr id="4" name="Footer Placeholder 3"/>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9E92FE34-BC22-9146-B2BE-B7EFBD5774D5}" type="slidenum">
              <a:rPr lang="en-US"/>
              <a:pPr>
                <a:defRPr/>
              </a:pPr>
              <a:t>‹#›</a:t>
            </a:fld>
            <a:endParaRPr lang="en-US"/>
          </a:p>
        </p:txBody>
      </p:sp>
    </p:spTree>
    <p:extLst>
      <p:ext uri="{BB962C8B-B14F-4D97-AF65-F5344CB8AC3E}">
        <p14:creationId xmlns:p14="http://schemas.microsoft.com/office/powerpoint/2010/main" val="35782525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4B088282-2462-6747-85F3-EA0B35217986}" type="datetime1">
              <a:rPr lang="en-GB"/>
              <a:pPr>
                <a:defRPr/>
              </a:pPr>
              <a:t>30/06/2015</a:t>
            </a:fld>
            <a:endParaRPr lang="en-US"/>
          </a:p>
        </p:txBody>
      </p:sp>
      <p:sp>
        <p:nvSpPr>
          <p:cNvPr id="3" name="Footer Placeholder 2"/>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4" name="Slide Number Placeholder 3"/>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EBD76D74-3ED2-FF46-B748-04DCB7093477}" type="slidenum">
              <a:rPr lang="en-US"/>
              <a:pPr>
                <a:defRPr/>
              </a:pPr>
              <a:t>‹#›</a:t>
            </a:fld>
            <a:endParaRPr lang="en-US"/>
          </a:p>
        </p:txBody>
      </p:sp>
    </p:spTree>
    <p:extLst>
      <p:ext uri="{BB962C8B-B14F-4D97-AF65-F5344CB8AC3E}">
        <p14:creationId xmlns:p14="http://schemas.microsoft.com/office/powerpoint/2010/main" val="30475741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D5C6E92A-C685-6947-A61D-AC38B1EC13F4}" type="datetime1">
              <a:rPr lang="en-GB"/>
              <a:pPr>
                <a:defRPr/>
              </a:pPr>
              <a:t>30/06/2015</a:t>
            </a:fld>
            <a:endParaRPr lang="en-US"/>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EBB7B6E9-39A1-A64E-89A6-35B9ED35C5A3}" type="slidenum">
              <a:rPr lang="en-US"/>
              <a:pPr>
                <a:defRPr/>
              </a:pPr>
              <a:t>‹#›</a:t>
            </a:fld>
            <a:endParaRPr lang="en-US"/>
          </a:p>
        </p:txBody>
      </p:sp>
    </p:spTree>
    <p:extLst>
      <p:ext uri="{BB962C8B-B14F-4D97-AF65-F5344CB8AC3E}">
        <p14:creationId xmlns:p14="http://schemas.microsoft.com/office/powerpoint/2010/main" val="26238424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9E263FE0-C269-EA4C-8858-EEDA5DAFB31B}" type="datetime1">
              <a:rPr lang="en-GB"/>
              <a:pPr>
                <a:defRPr/>
              </a:pPr>
              <a:t>30/06/2015</a:t>
            </a:fld>
            <a:endParaRPr lang="en-US"/>
          </a:p>
        </p:txBody>
      </p:sp>
      <p:sp>
        <p:nvSpPr>
          <p:cNvPr id="6" name="Footer Placeholder 5"/>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D43F0756-9BA4-EB49-A1A3-CD2D25295C6C}" type="slidenum">
              <a:rPr lang="en-US"/>
              <a:pPr>
                <a:defRPr/>
              </a:pPr>
              <a:t>‹#›</a:t>
            </a:fld>
            <a:endParaRPr lang="en-US"/>
          </a:p>
        </p:txBody>
      </p:sp>
    </p:spTree>
    <p:extLst>
      <p:ext uri="{BB962C8B-B14F-4D97-AF65-F5344CB8AC3E}">
        <p14:creationId xmlns:p14="http://schemas.microsoft.com/office/powerpoint/2010/main" val="34006811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BD664AFB-1BF3-D649-88E9-2E310C9A5ED4}" type="datetime1">
              <a:rPr lang="en-GB"/>
              <a:pPr>
                <a:defRPr/>
              </a:pPr>
              <a:t>30/06/2015</a:t>
            </a:fld>
            <a:endParaRPr lang="en-US"/>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E15A658C-8E86-C547-B64E-0B4B4DA1AB1C}" type="slidenum">
              <a:rPr lang="en-US"/>
              <a:pPr>
                <a:defRPr/>
              </a:pPr>
              <a:t>‹#›</a:t>
            </a:fld>
            <a:endParaRPr lang="en-US"/>
          </a:p>
        </p:txBody>
      </p:sp>
    </p:spTree>
    <p:extLst>
      <p:ext uri="{BB962C8B-B14F-4D97-AF65-F5344CB8AC3E}">
        <p14:creationId xmlns:p14="http://schemas.microsoft.com/office/powerpoint/2010/main" val="1743956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5D9A38D2-5413-9546-8CA9-D65E45683D18}" type="datetime1">
              <a:rPr lang="en-GB"/>
              <a:pPr>
                <a:defRPr/>
              </a:pPr>
              <a:t>30/06/2015</a:t>
            </a:fld>
            <a:endParaRPr lang="en-US"/>
          </a:p>
        </p:txBody>
      </p:sp>
      <p:sp>
        <p:nvSpPr>
          <p:cNvPr id="5" name="Footer Placeholder 4"/>
          <p:cNvSpPr>
            <a:spLocks noGrp="1"/>
          </p:cNvSpPr>
          <p:nvPr>
            <p:ph type="ftr" sz="quarter" idx="11"/>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914400" eaLnBrk="0" fontAlgn="base" hangingPunct="0">
              <a:lnSpc>
                <a:spcPct val="90000"/>
              </a:lnSpc>
              <a:spcBef>
                <a:spcPct val="30000"/>
              </a:spcBef>
              <a:spcAft>
                <a:spcPct val="0"/>
              </a:spcAft>
              <a:buClr>
                <a:srgbClr val="008000"/>
              </a:buClr>
              <a:buSzPct val="70000"/>
              <a:buFont typeface="Wingdings" charset="0"/>
              <a:buNone/>
              <a:defRPr b="1">
                <a:ea typeface="ＭＳ Ｐゴシック" charset="0"/>
                <a:cs typeface="ＭＳ Ｐゴシック" charset="0"/>
              </a:defRPr>
            </a:lvl1pPr>
          </a:lstStyle>
          <a:p>
            <a:pPr>
              <a:defRPr/>
            </a:pPr>
            <a:fld id="{86441AC4-3186-D043-A6E4-E93D04CD8509}" type="slidenum">
              <a:rPr lang="en-US"/>
              <a:pPr>
                <a:defRPr/>
              </a:pPr>
              <a:t>‹#›</a:t>
            </a:fld>
            <a:endParaRPr lang="en-US"/>
          </a:p>
        </p:txBody>
      </p:sp>
    </p:spTree>
    <p:extLst>
      <p:ext uri="{BB962C8B-B14F-4D97-AF65-F5344CB8AC3E}">
        <p14:creationId xmlns:p14="http://schemas.microsoft.com/office/powerpoint/2010/main" val="903842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ECDBEE22-4DC3-DF41-8E31-1D0CD9BC06E3}" type="slidenum">
              <a:rPr lang="en-US"/>
              <a:pPr>
                <a:defRPr/>
              </a:pPr>
              <a:t>‹#›</a:t>
            </a:fld>
            <a:endParaRPr lang="en-US"/>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2084407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73DCE85C-416B-7849-A54D-97BF1EBEB37A}" type="slidenum">
              <a:rPr lang="en-US"/>
              <a:pPr>
                <a:defRPr/>
              </a:pPr>
              <a:t>‹#›</a:t>
            </a:fld>
            <a:endParaRPr lang="en-US"/>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1841707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2C444585-C4F4-394B-A28C-9C258024D9A1}" type="slidenum">
              <a:rPr lang="en-US"/>
              <a:pPr>
                <a:defRPr/>
              </a:pPr>
              <a:t>‹#›</a:t>
            </a:fld>
            <a:endParaRPr lang="en-US"/>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1527128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C8F2B9C0-C2FF-5E43-AB8C-B59FAE0F1700}" type="slidenum">
              <a:rPr lang="en-US"/>
              <a:pPr>
                <a:defRPr/>
              </a:pPr>
              <a:t>‹#›</a:t>
            </a:fld>
            <a:endParaRPr lang="en-US"/>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2286160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4478CEB-BE8A-8144-AB08-2836A215DD96}" type="slidenum">
              <a:rPr lang="en-US"/>
              <a:pPr>
                <a:defRPr/>
              </a:pPr>
              <a:t>‹#›</a:t>
            </a:fld>
            <a:endParaRPr lang="en-US"/>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extLst>
      <p:ext uri="{BB962C8B-B14F-4D97-AF65-F5344CB8AC3E}">
        <p14:creationId xmlns:p14="http://schemas.microsoft.com/office/powerpoint/2010/main" val="8050018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theme" Target="../theme/theme3.xml"/><Relationship Id="rId6" Type="http://schemas.openxmlformats.org/officeDocument/2006/relationships/image" Target="../media/image1.emf"/><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theme" Target="../theme/theme4.xml"/><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theme" Target="../theme/theme5.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ea typeface="+mn-ea"/>
                <a:cs typeface="+mn-cs"/>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charset="0"/>
                <a:cs typeface="+mn-cs"/>
              </a:defRPr>
            </a:lvl1pPr>
          </a:lstStyle>
          <a:p>
            <a:pPr>
              <a:defRPr/>
            </a:pPr>
            <a:fld id="{600E4667-09A4-1E4B-ACF3-6EF1BB6A0F4A}" type="slidenum">
              <a:rPr lang="en-US"/>
              <a:pPr>
                <a:defRPr/>
              </a:pPr>
              <a:t>‹#›</a:t>
            </a:fld>
            <a:endParaRPr lang="en-US"/>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ea typeface="+mn-ea"/>
                <a:cs typeface="+mn-cs"/>
              </a:defRPr>
            </a:lvl1pPr>
          </a:lstStyle>
          <a:p>
            <a:pPr>
              <a:defRPr/>
            </a:pPr>
            <a:r>
              <a:rPr lang="en-US"/>
              <a:t>W. Riegler/CERN</a:t>
            </a:r>
          </a:p>
        </p:txBody>
      </p:sp>
      <p:sp>
        <p:nvSpPr>
          <p:cNvPr id="1031" name="Line 20"/>
          <p:cNvSpPr>
            <a:spLocks noChangeShapeType="1"/>
          </p:cNvSpPr>
          <p:nvPr/>
        </p:nvSpPr>
        <p:spPr bwMode="auto">
          <a:xfrm>
            <a:off x="0" y="12954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Tree>
  </p:cSld>
  <p:clrMap bg1="lt1" tx1="dk1" bg2="lt2" tx2="dk2" accent1="accent1" accent2="accent2" accent3="accent3" accent4="accent4" accent5="accent5" accent6="accent6" hlink="hlink" folHlink="folHlink"/>
  <p:sldLayoutIdLst>
    <p:sldLayoutId id="2147483997" r:id="rId1"/>
    <p:sldLayoutId id="214748400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charset="0"/>
        <a:buChar char="u"/>
        <a:defRPr sz="2000" b="1">
          <a:solidFill>
            <a:srgbClr val="0000FF"/>
          </a:solidFill>
          <a:effectLst>
            <a:outerShdw blurRad="38100" dist="38100" dir="2700000" algn="tl">
              <a:srgbClr val="C0C0C0"/>
            </a:outerShdw>
          </a:effectLst>
          <a:latin typeface="+mn-lt"/>
          <a:ea typeface="ＭＳ Ｐゴシック" charset="0"/>
          <a:cs typeface="ＭＳ Ｐゴシック" charset="0"/>
        </a:defRPr>
      </a:lvl1pPr>
      <a:lvl2pPr marL="855663" indent="-280988" algn="l" rtl="0" eaLnBrk="0" fontAlgn="base" hangingPunct="0">
        <a:lnSpc>
          <a:spcPct val="90000"/>
        </a:lnSpc>
        <a:spcBef>
          <a:spcPct val="30000"/>
        </a:spcBef>
        <a:spcAft>
          <a:spcPct val="0"/>
        </a:spcAft>
        <a:buClr>
          <a:srgbClr val="008000"/>
        </a:buClr>
        <a:buSzPct val="70000"/>
        <a:buFont typeface="Wingdings" charset="0"/>
        <a:buChar char="n"/>
        <a:defRPr sz="1700" b="1">
          <a:solidFill>
            <a:schemeClr val="tx1"/>
          </a:solidFill>
          <a:latin typeface="+mn-lt"/>
          <a:ea typeface="ＭＳ Ｐゴシック" charset="0"/>
        </a:defRPr>
      </a:lvl2pPr>
      <a:lvl3pPr marL="1330325" indent="-192088" algn="l" rtl="0" eaLnBrk="0" fontAlgn="base" hangingPunct="0">
        <a:lnSpc>
          <a:spcPct val="90000"/>
        </a:lnSpc>
        <a:spcBef>
          <a:spcPct val="30000"/>
        </a:spcBef>
        <a:spcAft>
          <a:spcPct val="0"/>
        </a:spcAft>
        <a:buClr>
          <a:schemeClr val="tx1"/>
        </a:buClr>
        <a:buSzPct val="80000"/>
        <a:buFont typeface="Wingdings" charset="0"/>
        <a:buChar char="l"/>
        <a:defRPr sz="1600" b="1">
          <a:solidFill>
            <a:schemeClr val="tx1"/>
          </a:solidFill>
          <a:latin typeface="+mn-lt"/>
          <a:ea typeface="ＭＳ Ｐゴシック" charset="0"/>
        </a:defRPr>
      </a:lvl3pPr>
      <a:lvl4pPr marL="1712913" indent="-192088" algn="l" rtl="0" eaLnBrk="0" fontAlgn="base" hangingPunct="0">
        <a:lnSpc>
          <a:spcPct val="90000"/>
        </a:lnSpc>
        <a:spcBef>
          <a:spcPct val="30000"/>
        </a:spcBef>
        <a:spcAft>
          <a:spcPct val="0"/>
        </a:spcAft>
        <a:buClr>
          <a:schemeClr val="tx2"/>
        </a:buClr>
        <a:buSzPct val="70000"/>
        <a:buFont typeface="Wingdings" charset="0"/>
        <a:buChar char="u"/>
        <a:defRPr sz="1400" b="1">
          <a:solidFill>
            <a:srgbClr val="0000FF"/>
          </a:solidFill>
          <a:latin typeface="+mn-lt"/>
          <a:ea typeface="ＭＳ Ｐゴシック" charset="0"/>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ea typeface="ＭＳ Ｐゴシック" charset="0"/>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solidFill>
                  <a:srgbClr val="000000"/>
                </a:solidFill>
                <a:latin typeface="Times New Roman" pitchFamily="18" charset="0"/>
                <a:ea typeface="+mn-ea"/>
                <a:cs typeface="+mn-cs"/>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solidFill>
                  <a:srgbClr val="000000"/>
                </a:solidFill>
                <a:latin typeface="Times New Roman" pitchFamily="18" charset="0"/>
                <a:ea typeface="+mn-ea"/>
                <a:cs typeface="+mn-cs"/>
              </a:defRPr>
            </a:lvl1pPr>
          </a:lstStyle>
          <a:p>
            <a:pPr>
              <a:defRPr/>
            </a:pPr>
            <a:fld id="{AAAF8C52-0F4A-9846-81EC-126C40E34FB7}" type="slidenum">
              <a:rPr lang="en-US"/>
              <a:pPr>
                <a:defRPr/>
              </a:pPr>
              <a:t>‹#›</a:t>
            </a:fld>
            <a:endParaRPr lang="en-US" dirty="0"/>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solidFill>
                  <a:srgbClr val="000000"/>
                </a:solidFill>
                <a:latin typeface="Arial"/>
                <a:ea typeface="+mn-ea"/>
                <a:cs typeface="+mn-cs"/>
              </a:defRPr>
            </a:lvl1pPr>
          </a:lstStyle>
          <a:p>
            <a:pPr>
              <a:defRPr/>
            </a:pPr>
            <a:r>
              <a:rPr lang="en-US"/>
              <a:t>W. Riegler/CERN</a:t>
            </a:r>
          </a:p>
        </p:txBody>
      </p:sp>
      <p:sp>
        <p:nvSpPr>
          <p:cNvPr id="13319" name="Line 20"/>
          <p:cNvSpPr>
            <a:spLocks noChangeShapeType="1"/>
          </p:cNvSpPr>
          <p:nvPr/>
        </p:nvSpPr>
        <p:spPr bwMode="auto">
          <a:xfrm>
            <a:off x="0" y="129540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Tree>
  </p:cSld>
  <p:clrMap bg1="lt1" tx1="dk1" bg2="lt2" tx2="dk2" accent1="accent1" accent2="accent2" accent3="accent3" accent4="accent4" accent5="accent5" accent6="accent6" hlink="hlink" folHlink="folHlink"/>
  <p:sldLayoutIdLst>
    <p:sldLayoutId id="2147484008" r:id="rId1"/>
    <p:sldLayoutId id="2147484009" r:id="rId2"/>
    <p:sldLayoutId id="2147484010" r:id="rId3"/>
    <p:sldLayoutId id="2147484011" r:id="rId4"/>
    <p:sldLayoutId id="2147484012" r:id="rId5"/>
    <p:sldLayoutId id="2147484013" r:id="rId6"/>
    <p:sldLayoutId id="2147484014" r:id="rId7"/>
    <p:sldLayoutId id="2147484015" r:id="rId8"/>
    <p:sldLayoutId id="2147484016" r:id="rId9"/>
    <p:sldLayoutId id="2147484017" r:id="rId10"/>
    <p:sldLayoutId id="2147484018"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ea typeface="ＭＳ Ｐゴシック" charset="0"/>
          <a:cs typeface="ＭＳ Ｐゴシック"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charset="0"/>
        <a:buChar char="u"/>
        <a:defRPr sz="2000" b="1">
          <a:solidFill>
            <a:srgbClr val="0000FF"/>
          </a:solidFill>
          <a:effectLst>
            <a:outerShdw blurRad="38100" dist="38100" dir="2700000" algn="tl">
              <a:srgbClr val="C0C0C0"/>
            </a:outerShdw>
          </a:effectLst>
          <a:latin typeface="+mn-lt"/>
          <a:ea typeface="ＭＳ Ｐゴシック" charset="0"/>
          <a:cs typeface="ＭＳ Ｐゴシック" charset="0"/>
        </a:defRPr>
      </a:lvl1pPr>
      <a:lvl2pPr marL="855663" indent="-280988" algn="l" rtl="0" eaLnBrk="0" fontAlgn="base" hangingPunct="0">
        <a:lnSpc>
          <a:spcPct val="90000"/>
        </a:lnSpc>
        <a:spcBef>
          <a:spcPct val="30000"/>
        </a:spcBef>
        <a:spcAft>
          <a:spcPct val="0"/>
        </a:spcAft>
        <a:buClr>
          <a:srgbClr val="008000"/>
        </a:buClr>
        <a:buSzPct val="70000"/>
        <a:buFont typeface="Wingdings" charset="0"/>
        <a:buChar char="n"/>
        <a:defRPr sz="1700" b="1">
          <a:solidFill>
            <a:schemeClr val="tx1"/>
          </a:solidFill>
          <a:latin typeface="+mn-lt"/>
          <a:ea typeface="ＭＳ Ｐゴシック" charset="0"/>
        </a:defRPr>
      </a:lvl2pPr>
      <a:lvl3pPr marL="1330325" indent="-192088" algn="l" rtl="0" eaLnBrk="0" fontAlgn="base" hangingPunct="0">
        <a:lnSpc>
          <a:spcPct val="90000"/>
        </a:lnSpc>
        <a:spcBef>
          <a:spcPct val="30000"/>
        </a:spcBef>
        <a:spcAft>
          <a:spcPct val="0"/>
        </a:spcAft>
        <a:buClr>
          <a:schemeClr val="tx1"/>
        </a:buClr>
        <a:buSzPct val="80000"/>
        <a:buFont typeface="Wingdings" charset="0"/>
        <a:buChar char="l"/>
        <a:defRPr sz="1600" b="1">
          <a:solidFill>
            <a:schemeClr val="tx1"/>
          </a:solidFill>
          <a:latin typeface="+mn-lt"/>
          <a:ea typeface="ＭＳ Ｐゴシック" charset="0"/>
        </a:defRPr>
      </a:lvl3pPr>
      <a:lvl4pPr marL="1712913" indent="-192088" algn="l" rtl="0" eaLnBrk="0" fontAlgn="base" hangingPunct="0">
        <a:lnSpc>
          <a:spcPct val="90000"/>
        </a:lnSpc>
        <a:spcBef>
          <a:spcPct val="30000"/>
        </a:spcBef>
        <a:spcAft>
          <a:spcPct val="0"/>
        </a:spcAft>
        <a:buClr>
          <a:schemeClr val="tx2"/>
        </a:buClr>
        <a:buSzPct val="70000"/>
        <a:buFont typeface="Wingdings" charset="0"/>
        <a:buChar char="u"/>
        <a:defRPr sz="1400" b="1">
          <a:solidFill>
            <a:srgbClr val="0000FF"/>
          </a:solidFill>
          <a:latin typeface="+mn-lt"/>
          <a:ea typeface="ＭＳ Ｐゴシック" charset="0"/>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ea typeface="ＭＳ Ｐゴシック" charset="0"/>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0354" name="Espace réservé du titre 8"/>
          <p:cNvSpPr>
            <a:spLocks noGrp="1"/>
          </p:cNvSpPr>
          <p:nvPr>
            <p:ph type="title"/>
          </p:nvPr>
        </p:nvSpPr>
        <p:spPr bwMode="auto">
          <a:xfrm>
            <a:off x="457200" y="274638"/>
            <a:ext cx="7467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45720" tIns="45720" rIns="45720" bIns="45720" numCol="1" anchor="ctr" anchorCtr="0" compatLnSpc="1">
            <a:prstTxWarp prst="textNoShape">
              <a:avLst/>
            </a:prstTxWarp>
          </a:bodyPr>
          <a:lstStyle/>
          <a:p>
            <a:pPr lvl="0"/>
            <a:r>
              <a:rPr lang="fr-CH"/>
              <a:t>Cliquez et modifiez le titre</a:t>
            </a:r>
            <a:endParaRPr lang="en-US"/>
          </a:p>
        </p:txBody>
      </p:sp>
      <p:sp>
        <p:nvSpPr>
          <p:cNvPr id="100355" name="Espace réservé du texte 29"/>
          <p:cNvSpPr>
            <a:spLocks noGrp="1"/>
          </p:cNvSpPr>
          <p:nvPr>
            <p:ph type="body" idx="1"/>
          </p:nvPr>
        </p:nvSpPr>
        <p:spPr bwMode="auto">
          <a:xfrm>
            <a:off x="457200" y="1600200"/>
            <a:ext cx="7467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en-US"/>
          </a:p>
        </p:txBody>
      </p:sp>
      <p:sp>
        <p:nvSpPr>
          <p:cNvPr id="6" name="Slide Number Placeholder 5"/>
          <p:cNvSpPr>
            <a:spLocks noGrp="1"/>
          </p:cNvSpPr>
          <p:nvPr>
            <p:ph type="sldNum" sz="quarter" idx="4"/>
          </p:nvPr>
        </p:nvSpPr>
        <p:spPr>
          <a:xfrm>
            <a:off x="8172450" y="6356350"/>
            <a:ext cx="792163" cy="365125"/>
          </a:xfrm>
          <a:prstGeom prst="rect">
            <a:avLst/>
          </a:prstGeom>
        </p:spPr>
        <p:txBody>
          <a:bodyPr/>
          <a:lstStyle>
            <a:lvl1pPr eaLnBrk="1" fontAlgn="auto" hangingPunct="1">
              <a:lnSpc>
                <a:spcPct val="100000"/>
              </a:lnSpc>
              <a:spcBef>
                <a:spcPts val="0"/>
              </a:spcBef>
              <a:spcAft>
                <a:spcPts val="0"/>
              </a:spcAft>
              <a:buClrTx/>
              <a:buSzTx/>
              <a:buFontTx/>
              <a:buNone/>
              <a:defRPr sz="1400" b="0" smtClean="0">
                <a:solidFill>
                  <a:srgbClr val="FFFFFF"/>
                </a:solidFill>
                <a:latin typeface="Arial"/>
                <a:ea typeface="+mn-ea"/>
                <a:cs typeface="+mn-cs"/>
              </a:defRPr>
            </a:lvl1pPr>
          </a:lstStyle>
          <a:p>
            <a:pPr>
              <a:defRPr/>
            </a:pPr>
            <a:fld id="{751B9E4D-5A72-6C44-99B7-70A0B032B757}" type="slidenum">
              <a:rPr lang="en-GB"/>
              <a:pPr>
                <a:defRPr/>
              </a:pPr>
              <a:t>‹#›</a:t>
            </a:fld>
            <a:endParaRPr lang="en-GB" dirty="0"/>
          </a:p>
        </p:txBody>
      </p:sp>
      <p:sp>
        <p:nvSpPr>
          <p:cNvPr id="8" name="Footer Placeholder 4"/>
          <p:cNvSpPr>
            <a:spLocks noGrp="1"/>
          </p:cNvSpPr>
          <p:nvPr>
            <p:ph type="ftr" sz="quarter" idx="3"/>
          </p:nvPr>
        </p:nvSpPr>
        <p:spPr>
          <a:xfrm>
            <a:off x="3995738" y="6338888"/>
            <a:ext cx="3889375" cy="365125"/>
          </a:xfrm>
          <a:prstGeom prst="rect">
            <a:avLst/>
          </a:prstGeom>
        </p:spPr>
        <p:txBody>
          <a:bodyPr/>
          <a:lstStyle>
            <a:lvl1pPr eaLnBrk="1" fontAlgn="auto" hangingPunct="1">
              <a:lnSpc>
                <a:spcPct val="100000"/>
              </a:lnSpc>
              <a:spcBef>
                <a:spcPts val="0"/>
              </a:spcBef>
              <a:spcAft>
                <a:spcPts val="0"/>
              </a:spcAft>
              <a:buClrTx/>
              <a:buSzTx/>
              <a:buFontTx/>
              <a:buNone/>
              <a:defRPr sz="1800" b="0" dirty="0">
                <a:solidFill>
                  <a:srgbClr val="FFFFFF"/>
                </a:solidFill>
                <a:latin typeface="Arial"/>
                <a:ea typeface="+mn-ea"/>
                <a:cs typeface="+mn-cs"/>
              </a:defRPr>
            </a:lvl1pPr>
          </a:lstStyle>
          <a:p>
            <a:pPr>
              <a:defRPr/>
            </a:pPr>
            <a:endParaRPr lang="en-GB"/>
          </a:p>
        </p:txBody>
      </p:sp>
      <p:pic>
        <p:nvPicPr>
          <p:cNvPr id="100358" name="Image 4" descr="bande-01.eps"/>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157913"/>
            <a:ext cx="91440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lide Number Placeholder 2"/>
          <p:cNvSpPr txBox="1">
            <a:spLocks/>
          </p:cNvSpPr>
          <p:nvPr userDrawn="1"/>
        </p:nvSpPr>
        <p:spPr>
          <a:xfrm>
            <a:off x="6553200" y="6356350"/>
            <a:ext cx="2133600" cy="365125"/>
          </a:xfrm>
          <a:prstGeom prst="rect">
            <a:avLst/>
          </a:prstGeom>
        </p:spPr>
        <p:txBody>
          <a:bodyPr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buClrTx/>
              <a:buSzTx/>
              <a:buFontTx/>
              <a:buNone/>
              <a:defRPr/>
            </a:pPr>
            <a:fld id="{A09C3890-1762-3947-88AE-ACAFC05B9D2B}" type="slidenum">
              <a:rPr lang="en-GB" smtClean="0">
                <a:solidFill>
                  <a:srgbClr val="FFFFFF"/>
                </a:solidFill>
                <a:latin typeface="Arial"/>
              </a:rPr>
              <a:pPr fontAlgn="auto">
                <a:lnSpc>
                  <a:spcPct val="100000"/>
                </a:lnSpc>
                <a:spcBef>
                  <a:spcPts val="0"/>
                </a:spcBef>
                <a:spcAft>
                  <a:spcPts val="0"/>
                </a:spcAft>
                <a:buClrTx/>
                <a:buSzTx/>
                <a:buFontTx/>
                <a:buNone/>
                <a:defRPr/>
              </a:pPr>
              <a:t>‹#›</a:t>
            </a:fld>
            <a:endParaRPr lang="en-GB" dirty="0">
              <a:solidFill>
                <a:srgbClr val="FFFFFF"/>
              </a:solidFill>
              <a:latin typeface="Arial"/>
            </a:endParaRPr>
          </a:p>
        </p:txBody>
      </p:sp>
      <p:sp>
        <p:nvSpPr>
          <p:cNvPr id="100360" name="TextBox 10"/>
          <p:cNvSpPr txBox="1">
            <a:spLocks noChangeArrowheads="1"/>
          </p:cNvSpPr>
          <p:nvPr userDrawn="1"/>
        </p:nvSpPr>
        <p:spPr bwMode="auto">
          <a:xfrm>
            <a:off x="715963" y="6265863"/>
            <a:ext cx="4648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GB" sz="1000" b="0">
                <a:solidFill>
                  <a:srgbClr val="FFFFFF"/>
                </a:solidFill>
              </a:rPr>
              <a:t>The High Luminosity LHC</a:t>
            </a:r>
          </a:p>
          <a:p>
            <a:pPr eaLnBrk="1" hangingPunct="1">
              <a:lnSpc>
                <a:spcPct val="100000"/>
              </a:lnSpc>
              <a:spcBef>
                <a:spcPct val="0"/>
              </a:spcBef>
              <a:buClrTx/>
              <a:buSzTx/>
              <a:buFontTx/>
              <a:buNone/>
            </a:pPr>
            <a:r>
              <a:rPr lang="en-US" sz="1000" b="0">
                <a:solidFill>
                  <a:srgbClr val="FFFFFF"/>
                </a:solidFill>
              </a:rPr>
              <a:t>Frédérick  Bordry </a:t>
            </a:r>
          </a:p>
          <a:p>
            <a:pPr eaLnBrk="1" hangingPunct="1">
              <a:lnSpc>
                <a:spcPct val="100000"/>
              </a:lnSpc>
              <a:spcBef>
                <a:spcPct val="0"/>
              </a:spcBef>
              <a:buClrTx/>
              <a:buSzTx/>
              <a:buFontTx/>
              <a:buNone/>
            </a:pPr>
            <a:r>
              <a:rPr lang="en-GB" sz="1000" b="0">
                <a:solidFill>
                  <a:srgbClr val="FFFFFF"/>
                </a:solidFill>
              </a:rPr>
              <a:t>ECFA High Luminosity LHC Experiments Workshop – 1</a:t>
            </a:r>
            <a:r>
              <a:rPr lang="en-GB" sz="1000" b="0" baseline="30000">
                <a:solidFill>
                  <a:srgbClr val="FFFFFF"/>
                </a:solidFill>
              </a:rPr>
              <a:t>st</a:t>
            </a:r>
            <a:r>
              <a:rPr lang="en-GB" sz="1000" b="0">
                <a:solidFill>
                  <a:srgbClr val="FFFFFF"/>
                </a:solidFill>
              </a:rPr>
              <a:t> October 2013</a:t>
            </a:r>
          </a:p>
        </p:txBody>
      </p:sp>
    </p:spTree>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Lst>
  <p:transition xmlns:p14="http://schemas.microsoft.com/office/powerpoint/2010/main" spd="med"/>
  <p:timing>
    <p:tnLst>
      <p:par>
        <p:cTn xmlns:p14="http://schemas.microsoft.com/office/powerpoint/2010/main" id="1" dur="indefinite" restart="never" nodeType="tmRoot"/>
      </p:par>
    </p:tnLst>
  </p:timing>
  <p:hf hdr="0" dt="0"/>
  <p:txStyles>
    <p:titleStyle>
      <a:lvl1pPr algn="l" rtl="0" fontAlgn="base">
        <a:spcBef>
          <a:spcPct val="0"/>
        </a:spcBef>
        <a:spcAft>
          <a:spcPct val="0"/>
        </a:spcAft>
        <a:defRPr sz="3600" kern="1200">
          <a:solidFill>
            <a:schemeClr val="tx1"/>
          </a:solidFill>
          <a:latin typeface="+mj-lt"/>
          <a:ea typeface="ＭＳ Ｐゴシック" charset="0"/>
          <a:cs typeface="ＭＳ Ｐゴシック" charset="0"/>
        </a:defRPr>
      </a:lvl1pPr>
      <a:lvl2pPr algn="l" rtl="0" fontAlgn="base">
        <a:spcBef>
          <a:spcPct val="0"/>
        </a:spcBef>
        <a:spcAft>
          <a:spcPct val="0"/>
        </a:spcAft>
        <a:defRPr sz="3600">
          <a:solidFill>
            <a:schemeClr val="tx1"/>
          </a:solidFill>
          <a:latin typeface="Arial" charset="0"/>
          <a:ea typeface="ＭＳ Ｐゴシック" charset="0"/>
          <a:cs typeface="ＭＳ Ｐゴシック" charset="0"/>
        </a:defRPr>
      </a:lvl2pPr>
      <a:lvl3pPr algn="l" rtl="0" fontAlgn="base">
        <a:spcBef>
          <a:spcPct val="0"/>
        </a:spcBef>
        <a:spcAft>
          <a:spcPct val="0"/>
        </a:spcAft>
        <a:defRPr sz="3600">
          <a:solidFill>
            <a:schemeClr val="tx1"/>
          </a:solidFill>
          <a:latin typeface="Arial" charset="0"/>
          <a:ea typeface="ＭＳ Ｐゴシック" charset="0"/>
          <a:cs typeface="ＭＳ Ｐゴシック" charset="0"/>
        </a:defRPr>
      </a:lvl3pPr>
      <a:lvl4pPr algn="l" rtl="0" fontAlgn="base">
        <a:spcBef>
          <a:spcPct val="0"/>
        </a:spcBef>
        <a:spcAft>
          <a:spcPct val="0"/>
        </a:spcAft>
        <a:defRPr sz="3600">
          <a:solidFill>
            <a:schemeClr val="tx1"/>
          </a:solidFill>
          <a:latin typeface="Arial" charset="0"/>
          <a:ea typeface="ＭＳ Ｐゴシック" charset="0"/>
          <a:cs typeface="ＭＳ Ｐゴシック" charset="0"/>
        </a:defRPr>
      </a:lvl4pPr>
      <a:lvl5pPr algn="l" rtl="0" fontAlgn="base">
        <a:spcBef>
          <a:spcPct val="0"/>
        </a:spcBef>
        <a:spcAft>
          <a:spcPct val="0"/>
        </a:spcAft>
        <a:defRPr sz="3600">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600">
          <a:solidFill>
            <a:schemeClr val="tx1"/>
          </a:solidFill>
          <a:latin typeface="Arial" charset="0"/>
          <a:ea typeface="ＭＳ Ｐゴシック" charset="0"/>
          <a:cs typeface="ＭＳ Ｐゴシック" charset="0"/>
        </a:defRPr>
      </a:lvl6pPr>
      <a:lvl7pPr marL="914400" algn="l" rtl="0" fontAlgn="base">
        <a:spcBef>
          <a:spcPct val="0"/>
        </a:spcBef>
        <a:spcAft>
          <a:spcPct val="0"/>
        </a:spcAft>
        <a:defRPr sz="3600">
          <a:solidFill>
            <a:schemeClr val="tx1"/>
          </a:solidFill>
          <a:latin typeface="Arial" charset="0"/>
          <a:ea typeface="ＭＳ Ｐゴシック" charset="0"/>
          <a:cs typeface="ＭＳ Ｐゴシック" charset="0"/>
        </a:defRPr>
      </a:lvl7pPr>
      <a:lvl8pPr marL="1371600" algn="l" rtl="0" fontAlgn="base">
        <a:spcBef>
          <a:spcPct val="0"/>
        </a:spcBef>
        <a:spcAft>
          <a:spcPct val="0"/>
        </a:spcAft>
        <a:defRPr sz="3600">
          <a:solidFill>
            <a:schemeClr val="tx1"/>
          </a:solidFill>
          <a:latin typeface="Arial" charset="0"/>
          <a:ea typeface="ＭＳ Ｐゴシック" charset="0"/>
          <a:cs typeface="ＭＳ Ｐゴシック" charset="0"/>
        </a:defRPr>
      </a:lvl8pPr>
      <a:lvl9pPr marL="1828800" algn="l" rtl="0" fontAlgn="base">
        <a:spcBef>
          <a:spcPct val="0"/>
        </a:spcBef>
        <a:spcAft>
          <a:spcPct val="0"/>
        </a:spcAft>
        <a:defRPr sz="3600">
          <a:solidFill>
            <a:schemeClr val="tx1"/>
          </a:solidFill>
          <a:latin typeface="Arial" charset="0"/>
          <a:ea typeface="ＭＳ Ｐゴシック" charset="0"/>
          <a:cs typeface="ＭＳ Ｐゴシック" charset="0"/>
        </a:defRPr>
      </a:lvl9pPr>
    </p:titleStyle>
    <p:bodyStyle>
      <a:lvl1pPr marL="493713" indent="-457200" algn="l" rtl="0" fontAlgn="base">
        <a:spcBef>
          <a:spcPct val="20000"/>
        </a:spcBef>
        <a:spcAft>
          <a:spcPct val="0"/>
        </a:spcAft>
        <a:buClr>
          <a:schemeClr val="accent1"/>
        </a:buClr>
        <a:buSzPct val="80000"/>
        <a:buFont typeface="Arial" charset="0"/>
        <a:buChar char="•"/>
        <a:defRPr sz="2400" kern="1200">
          <a:solidFill>
            <a:schemeClr val="tx1"/>
          </a:solidFill>
          <a:latin typeface="+mn-lt"/>
          <a:ea typeface="ＭＳ Ｐゴシック" charset="0"/>
          <a:cs typeface="ＭＳ Ｐゴシック" charset="0"/>
        </a:defRPr>
      </a:lvl1pPr>
      <a:lvl2pPr marL="904875" indent="-457200" algn="l" rtl="0" fontAlgn="base">
        <a:spcBef>
          <a:spcPct val="20000"/>
        </a:spcBef>
        <a:spcAft>
          <a:spcPct val="0"/>
        </a:spcAft>
        <a:buClr>
          <a:schemeClr val="accent1"/>
        </a:buClr>
        <a:buSzPct val="90000"/>
        <a:buFont typeface="Arial" charset="0"/>
        <a:buChar char="•"/>
        <a:defRPr sz="2000" kern="1200">
          <a:solidFill>
            <a:schemeClr val="tx1"/>
          </a:solidFill>
          <a:latin typeface="+mn-lt"/>
          <a:ea typeface="ＭＳ Ｐゴシック" charset="0"/>
          <a:cs typeface="+mn-cs"/>
        </a:defRPr>
      </a:lvl2pPr>
      <a:lvl3pPr marL="1092200" indent="-342900" algn="l" rtl="0" fontAlgn="base">
        <a:spcBef>
          <a:spcPct val="20000"/>
        </a:spcBef>
        <a:spcAft>
          <a:spcPct val="0"/>
        </a:spcAft>
        <a:buClr>
          <a:schemeClr val="accent2"/>
        </a:buClr>
        <a:buSzPct val="85000"/>
        <a:buFont typeface="Arial" charset="0"/>
        <a:buChar char="•"/>
        <a:defRPr kern="1200">
          <a:solidFill>
            <a:schemeClr val="tx1"/>
          </a:solidFill>
          <a:latin typeface="+mn-lt"/>
          <a:ea typeface="ＭＳ Ｐゴシック" charset="0"/>
          <a:cs typeface="+mn-cs"/>
        </a:defRPr>
      </a:lvl3pPr>
      <a:lvl4pPr marL="1384300" indent="-342900" algn="l" rtl="0" fontAlgn="base">
        <a:spcBef>
          <a:spcPct val="20000"/>
        </a:spcBef>
        <a:spcAft>
          <a:spcPct val="0"/>
        </a:spcAft>
        <a:buClr>
          <a:srgbClr val="969696"/>
        </a:buClr>
        <a:buSzPct val="90000"/>
        <a:buFont typeface="Arial" charset="0"/>
        <a:buChar char="•"/>
        <a:defRPr sz="1600" kern="1200">
          <a:solidFill>
            <a:schemeClr val="tx1"/>
          </a:solidFill>
          <a:latin typeface="+mn-lt"/>
          <a:ea typeface="ＭＳ Ｐゴシック" charset="0"/>
          <a:cs typeface="+mn-cs"/>
        </a:defRPr>
      </a:lvl4pPr>
      <a:lvl5pPr marL="1649413" indent="-342900" algn="l" rtl="0" fontAlgn="base">
        <a:spcBef>
          <a:spcPct val="20000"/>
        </a:spcBef>
        <a:spcAft>
          <a:spcPct val="0"/>
        </a:spcAft>
        <a:buClr>
          <a:srgbClr val="808080"/>
        </a:buClr>
        <a:buSzPct val="100000"/>
        <a:buFont typeface="Arial" charset="0"/>
        <a:buChar char="•"/>
        <a:defRPr sz="1600" kern="1200">
          <a:solidFill>
            <a:schemeClr val="tx1"/>
          </a:solidFill>
          <a:latin typeface="+mn-lt"/>
          <a:ea typeface="ＭＳ Ｐゴシック" charset="0"/>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137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de-DE"/>
          </a:p>
        </p:txBody>
      </p:sp>
      <p:sp>
        <p:nvSpPr>
          <p:cNvPr id="10137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lnSpc>
                <a:spcPct val="100000"/>
              </a:lnSpc>
              <a:spcBef>
                <a:spcPts val="0"/>
              </a:spcBef>
              <a:spcAft>
                <a:spcPts val="0"/>
              </a:spcAft>
              <a:buClrTx/>
              <a:buSzTx/>
              <a:buFontTx/>
              <a:buNone/>
              <a:defRPr sz="1200" b="0" smtClean="0">
                <a:solidFill>
                  <a:prstClr val="black">
                    <a:tint val="75000"/>
                  </a:prstClr>
                </a:solidFill>
                <a:latin typeface="Calibri"/>
                <a:ea typeface="+mn-ea"/>
                <a:cs typeface="+mn-cs"/>
              </a:defRPr>
            </a:lvl1pPr>
          </a:lstStyle>
          <a:p>
            <a:pPr>
              <a:defRPr/>
            </a:pPr>
            <a:r>
              <a:rPr lang="en-GB"/>
              <a:t>05/02/2014</a:t>
            </a:r>
            <a:endParaRPr lang="de-D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lnSpc>
                <a:spcPct val="100000"/>
              </a:lnSpc>
              <a:spcBef>
                <a:spcPts val="0"/>
              </a:spcBef>
              <a:spcAft>
                <a:spcPts val="0"/>
              </a:spcAft>
              <a:buClrTx/>
              <a:buSzTx/>
              <a:buFontTx/>
              <a:buNone/>
              <a:defRPr sz="1200" b="0" smtClean="0">
                <a:solidFill>
                  <a:prstClr val="black">
                    <a:tint val="75000"/>
                  </a:prstClr>
                </a:solidFill>
                <a:latin typeface="Calibri"/>
                <a:ea typeface="+mn-ea"/>
                <a:cs typeface="+mn-cs"/>
              </a:defRPr>
            </a:lvl1pPr>
          </a:lstStyle>
          <a:p>
            <a:pPr>
              <a:defRPr/>
            </a:pPr>
            <a:r>
              <a:rPr lang="de-DE"/>
              <a:t>W. Riegler, CERN</a:t>
            </a:r>
            <a:endParaRPr lang="de-D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lnSpc>
                <a:spcPct val="100000"/>
              </a:lnSpc>
              <a:spcBef>
                <a:spcPts val="0"/>
              </a:spcBef>
              <a:spcAft>
                <a:spcPts val="0"/>
              </a:spcAft>
              <a:buClrTx/>
              <a:buSzTx/>
              <a:buFontTx/>
              <a:buNone/>
              <a:defRPr sz="1200" b="0" smtClean="0">
                <a:solidFill>
                  <a:prstClr val="black">
                    <a:tint val="75000"/>
                  </a:prstClr>
                </a:solidFill>
                <a:latin typeface="Calibri"/>
                <a:ea typeface="+mn-ea"/>
                <a:cs typeface="+mn-cs"/>
              </a:defRPr>
            </a:lvl1pPr>
          </a:lstStyle>
          <a:p>
            <a:pPr>
              <a:defRPr/>
            </a:pPr>
            <a:fld id="{91CC0121-B954-7343-B497-A3C281E5425A}"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 id="2147484033" r:id="rId11"/>
  </p:sldLayoutIdLst>
  <p:hf hdr="0"/>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40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40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lnSpc>
                <a:spcPct val="100000"/>
              </a:lnSpc>
              <a:spcBef>
                <a:spcPts val="0"/>
              </a:spcBef>
              <a:spcAft>
                <a:spcPts val="0"/>
              </a:spcAft>
              <a:buClrTx/>
              <a:buSzTx/>
              <a:buFontTx/>
              <a:buNone/>
              <a:defRPr sz="1200" b="0" smtClean="0">
                <a:solidFill>
                  <a:prstClr val="black">
                    <a:tint val="75000"/>
                  </a:prstClr>
                </a:solidFill>
                <a:latin typeface="Calibri"/>
                <a:ea typeface="+mn-ea"/>
                <a:cs typeface="+mn-cs"/>
              </a:defRPr>
            </a:lvl1pPr>
          </a:lstStyle>
          <a:p>
            <a:pPr>
              <a:defRPr/>
            </a:pPr>
            <a:fld id="{567BC5C1-BC1D-0948-AA82-A577DF887B5F}" type="datetime1">
              <a:rPr lang="en-GB"/>
              <a:pPr>
                <a:defRPr/>
              </a:pPr>
              <a:t>30/06/2015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lnSpc>
                <a:spcPct val="100000"/>
              </a:lnSpc>
              <a:spcBef>
                <a:spcPts val="0"/>
              </a:spcBef>
              <a:spcAft>
                <a:spcPts val="0"/>
              </a:spcAft>
              <a:buClrTx/>
              <a:buSzTx/>
              <a:buFontTx/>
              <a:buNone/>
              <a:defRPr sz="1200" b="0">
                <a:solidFill>
                  <a:prstClr val="black">
                    <a:tint val="75000"/>
                  </a:prstClr>
                </a:solidFill>
                <a:latin typeface="Calibri"/>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lnSpc>
                <a:spcPct val="100000"/>
              </a:lnSpc>
              <a:spcBef>
                <a:spcPts val="0"/>
              </a:spcBef>
              <a:spcAft>
                <a:spcPts val="0"/>
              </a:spcAft>
              <a:buClrTx/>
              <a:buSzTx/>
              <a:buFontTx/>
              <a:buNone/>
              <a:defRPr sz="1200" b="0" smtClean="0">
                <a:solidFill>
                  <a:prstClr val="black">
                    <a:tint val="75000"/>
                  </a:prstClr>
                </a:solidFill>
                <a:latin typeface="Calibri"/>
                <a:ea typeface="+mn-ea"/>
                <a:cs typeface="+mn-cs"/>
              </a:defRPr>
            </a:lvl1pPr>
          </a:lstStyle>
          <a:p>
            <a:pPr>
              <a:defRPr/>
            </a:pPr>
            <a:fld id="{67E51C6C-A920-5145-B9F3-AA59BEFD85F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 id="2147484040" r:id="rId7"/>
    <p:sldLayoutId id="2147484041" r:id="rId8"/>
    <p:sldLayoutId id="2147484042" r:id="rId9"/>
    <p:sldLayoutId id="2147484043" r:id="rId10"/>
    <p:sldLayoutId id="2147484044" r:id="rId11"/>
  </p:sldLayoutIdLst>
  <p:hf hdr="0" ftr="0"/>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hyperlink" Target="mailto:werner.riegler@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2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 Id="rId3" Type="http://schemas.openxmlformats.org/officeDocument/2006/relationships/image" Target="../media/image2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 Id="rId3" Type="http://schemas.openxmlformats.org/officeDocument/2006/relationships/image" Target="../media/image3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 Id="rId3"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 Id="rId3" Type="http://schemas.openxmlformats.org/officeDocument/2006/relationships/image" Target="../media/image4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 Id="rId3" Type="http://schemas.openxmlformats.org/officeDocument/2006/relationships/image" Target="../media/image4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 Id="rId3" Type="http://schemas.openxmlformats.org/officeDocument/2006/relationships/image" Target="../media/image5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png"/><Relationship Id="rId3" Type="http://schemas.openxmlformats.org/officeDocument/2006/relationships/image" Target="../media/image5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png"/><Relationship Id="rId3" Type="http://schemas.openxmlformats.org/officeDocument/2006/relationships/image" Target="../media/image55.png"/></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oleObject" Target="../embeddings/oleObject1.bin"/><Relationship Id="rId5" Type="http://schemas.openxmlformats.org/officeDocument/2006/relationships/image" Target="../media/image56.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jpeg"/><Relationship Id="rId3" Type="http://schemas.openxmlformats.org/officeDocument/2006/relationships/image" Target="../media/image60.png"/></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62.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upload.wikimedia.org/wikipedia/commons/3/3d/Freeman_Dyson.jpg" TargetMode="External"/><Relationship Id="rId3"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jpeg"/></Relationships>
</file>

<file path=ppt/slides/_rels/slide53.xml.rels><?xml version="1.0" encoding="UTF-8" standalone="yes"?>
<Relationships xmlns="http://schemas.openxmlformats.org/package/2006/relationships"><Relationship Id="rId3" Type="http://schemas.openxmlformats.org/officeDocument/2006/relationships/image" Target="../media/image66.jpeg"/><Relationship Id="rId4" Type="http://schemas.openxmlformats.org/officeDocument/2006/relationships/image" Target="../media/image67.jpeg"/><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8.jpeg"/></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1" Type="http://schemas.openxmlformats.org/officeDocument/2006/relationships/slideLayout" Target="../slideLayouts/slideLayout7.xml"/><Relationship Id="rId2" Type="http://schemas.openxmlformats.org/officeDocument/2006/relationships/image" Target="../media/image6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74.png"/><Relationship Id="rId3" Type="http://schemas.openxmlformats.org/officeDocument/2006/relationships/image" Target="../media/image75.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76.png"/></Relationships>
</file>

<file path=ppt/slides/_rels/slide59.xml.rels><?xml version="1.0" encoding="UTF-8" standalone="yes"?>
<Relationships xmlns="http://schemas.openxmlformats.org/package/2006/relationships"><Relationship Id="rId3" Type="http://schemas.openxmlformats.org/officeDocument/2006/relationships/image" Target="../media/image78.jpeg"/><Relationship Id="rId4" Type="http://schemas.openxmlformats.org/officeDocument/2006/relationships/image" Target="../media/image79.jpeg"/><Relationship Id="rId5" Type="http://schemas.openxmlformats.org/officeDocument/2006/relationships/image" Target="../media/image80.jpeg"/><Relationship Id="rId6" Type="http://schemas.openxmlformats.org/officeDocument/2006/relationships/image" Target="../media/image81.jpeg"/><Relationship Id="rId1" Type="http://schemas.openxmlformats.org/officeDocument/2006/relationships/slideLayout" Target="../slideLayouts/slideLayout44.xml"/><Relationship Id="rId2" Type="http://schemas.openxmlformats.org/officeDocument/2006/relationships/image" Target="../media/image7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8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C400C61-D4E5-1544-A843-368EE6BABC5B}" type="slidenum">
              <a:rPr lang="en-US" sz="1000" b="0">
                <a:latin typeface="Times New Roman" charset="0"/>
              </a:rPr>
              <a:pPr/>
              <a:t>1</a:t>
            </a:fld>
            <a:endParaRPr 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27651"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057400"/>
            <a:ext cx="3581400" cy="155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4"/>
          <p:cNvSpPr txBox="1">
            <a:spLocks noChangeArrowheads="1"/>
          </p:cNvSpPr>
          <p:nvPr/>
        </p:nvSpPr>
        <p:spPr bwMode="auto">
          <a:xfrm>
            <a:off x="0" y="990600"/>
            <a:ext cx="9144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spcBef>
                <a:spcPct val="0"/>
              </a:spcBef>
            </a:pPr>
            <a:r>
              <a:rPr lang="en-US" sz="3200">
                <a:solidFill>
                  <a:srgbClr val="FF0000"/>
                </a:solidFill>
              </a:rPr>
              <a:t>Future Detectors 1/3</a:t>
            </a:r>
          </a:p>
        </p:txBody>
      </p:sp>
      <p:sp>
        <p:nvSpPr>
          <p:cNvPr id="6" name="Rectangle 5"/>
          <p:cNvSpPr/>
          <p:nvPr/>
        </p:nvSpPr>
        <p:spPr>
          <a:xfrm>
            <a:off x="2590800" y="3962400"/>
            <a:ext cx="3913188" cy="731838"/>
          </a:xfrm>
          <a:prstGeom prst="rect">
            <a:avLst/>
          </a:prstGeom>
        </p:spPr>
        <p:txBody>
          <a:bodyPr wrap="none">
            <a:spAutoFit/>
          </a:bodyPr>
          <a:lstStyle/>
          <a:p>
            <a:pPr algn="ctr">
              <a:buFont typeface="Wingdings" pitchFamily="2" charset="2"/>
              <a:buNone/>
              <a:defRPr/>
            </a:pPr>
            <a:r>
              <a:rPr lang="en-US" sz="1400" dirty="0">
                <a:latin typeface="Arial" pitchFamily="34" charset="0"/>
                <a:cs typeface="+mn-cs"/>
              </a:rPr>
              <a:t>Werner Riegler, CERN,  </a:t>
            </a:r>
            <a:r>
              <a:rPr lang="en-US" sz="1200" dirty="0">
                <a:solidFill>
                  <a:schemeClr val="accent6"/>
                </a:solidFill>
                <a:latin typeface="Arial" pitchFamily="34" charset="0"/>
                <a:cs typeface="+mn-cs"/>
                <a:hlinkClick r:id="rId3"/>
              </a:rPr>
              <a:t>werner.riegler@cern.ch</a:t>
            </a:r>
            <a:endParaRPr lang="en-US" sz="1200" dirty="0">
              <a:solidFill>
                <a:schemeClr val="accent6"/>
              </a:solidFill>
              <a:latin typeface="Arial" pitchFamily="34" charset="0"/>
              <a:cs typeface="+mn-cs"/>
            </a:endParaRPr>
          </a:p>
          <a:p>
            <a:pPr algn="ctr">
              <a:buFont typeface="Wingdings" pitchFamily="2" charset="2"/>
              <a:buNone/>
              <a:defRPr/>
            </a:pPr>
            <a:endParaRPr lang="en-US" sz="1200" dirty="0">
              <a:solidFill>
                <a:schemeClr val="accent6"/>
              </a:solidFill>
              <a:latin typeface="Arial" pitchFamily="34" charset="0"/>
              <a:cs typeface="+mn-cs"/>
            </a:endParaRPr>
          </a:p>
          <a:p>
            <a:pPr algn="ctr">
              <a:buFont typeface="Wingdings" pitchFamily="2" charset="2"/>
              <a:buNone/>
              <a:defRPr/>
            </a:pPr>
            <a:r>
              <a:rPr lang="en-US" sz="1200" dirty="0">
                <a:solidFill>
                  <a:schemeClr val="accent6"/>
                </a:solidFill>
                <a:latin typeface="Arial" pitchFamily="34" charset="0"/>
                <a:cs typeface="+mn-cs"/>
              </a:rPr>
              <a:t>June 30</a:t>
            </a:r>
            <a:r>
              <a:rPr lang="en-US" sz="1200" baseline="30000" dirty="0">
                <a:solidFill>
                  <a:schemeClr val="accent6"/>
                </a:solidFill>
                <a:latin typeface="Arial" pitchFamily="34" charset="0"/>
                <a:cs typeface="+mn-cs"/>
              </a:rPr>
              <a:t>th</a:t>
            </a:r>
            <a:r>
              <a:rPr lang="en-US" sz="1200" dirty="0">
                <a:solidFill>
                  <a:schemeClr val="accent6"/>
                </a:solidFill>
                <a:latin typeface="Arial" pitchFamily="34" charset="0"/>
                <a:cs typeface="+mn-cs"/>
              </a:rPr>
              <a:t> , 2015</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FE759AF4-20E4-A848-8367-10F96583CB65}" type="slidenum">
              <a:rPr lang="en-US" sz="1000" b="0">
                <a:latin typeface="Times New Roman" charset="0"/>
              </a:rPr>
              <a:pPr/>
              <a:t>10</a:t>
            </a:fld>
            <a:endParaRPr lang="en-US" sz="1000" b="0">
              <a:latin typeface="Times New Roman" charset="0"/>
            </a:endParaRPr>
          </a:p>
        </p:txBody>
      </p:sp>
      <p:sp>
        <p:nvSpPr>
          <p:cNvPr id="11267" name="Footer Placeholder 4"/>
          <p:cNvSpPr>
            <a:spLocks noGrp="1"/>
          </p:cNvSpPr>
          <p:nvPr>
            <p:ph type="ftr" sz="quarter" idx="12"/>
          </p:nvPr>
        </p:nvSpPr>
        <p:spPr/>
        <p:txBody>
          <a:bodyPr/>
          <a:lstStyle/>
          <a:p>
            <a:pPr>
              <a:defRPr/>
            </a:pPr>
            <a:r>
              <a:rPr lang="en-US" smtClean="0"/>
              <a:t>W. Riegler/CERN</a:t>
            </a:r>
          </a:p>
        </p:txBody>
      </p:sp>
      <p:sp>
        <p:nvSpPr>
          <p:cNvPr id="37891" name="Rectangle 2"/>
          <p:cNvSpPr>
            <a:spLocks noGrp="1" noChangeArrowheads="1"/>
          </p:cNvSpPr>
          <p:nvPr>
            <p:ph type="title" idx="4294967295"/>
          </p:nvPr>
        </p:nvSpPr>
        <p:spPr>
          <a:xfrm>
            <a:off x="1295400" y="29718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6000">
                <a:effectLst/>
                <a:latin typeface="Arial" charset="0"/>
              </a:rPr>
              <a:t>IMAGES</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453A28C3-8DA2-FF49-AEFB-7C22498E22B4}" type="slidenum">
              <a:rPr lang="en-US" sz="1000" b="0">
                <a:latin typeface="Times New Roman" charset="0"/>
              </a:rPr>
              <a:pPr/>
              <a:t>11</a:t>
            </a:fld>
            <a:endParaRPr lang="en-US" sz="1000" b="0">
              <a:latin typeface="Times New Roman" charset="0"/>
            </a:endParaRPr>
          </a:p>
        </p:txBody>
      </p:sp>
      <p:sp>
        <p:nvSpPr>
          <p:cNvPr id="12291" name="Footer Placeholder 4"/>
          <p:cNvSpPr>
            <a:spLocks noGrp="1"/>
          </p:cNvSpPr>
          <p:nvPr>
            <p:ph type="ftr" sz="quarter" idx="12"/>
          </p:nvPr>
        </p:nvSpPr>
        <p:spPr/>
        <p:txBody>
          <a:bodyPr/>
          <a:lstStyle/>
          <a:p>
            <a:pPr>
              <a:defRPr/>
            </a:pPr>
            <a:r>
              <a:rPr lang="en-US" smtClean="0"/>
              <a:t>W. Riegler/CERN</a:t>
            </a:r>
          </a:p>
        </p:txBody>
      </p:sp>
      <p:sp>
        <p:nvSpPr>
          <p:cNvPr id="38915" name="Rectangle 2"/>
          <p:cNvSpPr>
            <a:spLocks noGrp="1" noChangeArrowheads="1"/>
          </p:cNvSpPr>
          <p:nvPr>
            <p:ph type="title" idx="4294967295"/>
          </p:nvPr>
        </p:nvSpPr>
        <p:spPr>
          <a:xfrm>
            <a:off x="1600200" y="4572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38916" name="Text Box 3"/>
          <p:cNvSpPr txBox="1">
            <a:spLocks noChangeArrowheads="1"/>
          </p:cNvSpPr>
          <p:nvPr/>
        </p:nvSpPr>
        <p:spPr bwMode="auto">
          <a:xfrm>
            <a:off x="3657600" y="1828800"/>
            <a:ext cx="5183188"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John Aitken, *1839, Scotland: 	</a:t>
            </a:r>
            <a:r>
              <a:rPr lang="en-US">
                <a:solidFill>
                  <a:srgbClr val="008000"/>
                </a:solidFill>
              </a:rPr>
              <a:t>	</a:t>
            </a:r>
          </a:p>
          <a:p>
            <a:endParaRPr lang="en-US"/>
          </a:p>
          <a:p>
            <a:r>
              <a:rPr lang="en-US">
                <a:solidFill>
                  <a:srgbClr val="008000"/>
                </a:solidFill>
              </a:rPr>
              <a:t>Aitken was working on the meteorological question of</a:t>
            </a:r>
          </a:p>
          <a:p>
            <a:r>
              <a:rPr lang="en-US">
                <a:solidFill>
                  <a:srgbClr val="008000"/>
                </a:solidFill>
              </a:rPr>
              <a:t>cloud formation. It became evident that cloud </a:t>
            </a:r>
          </a:p>
          <a:p>
            <a:r>
              <a:rPr lang="en-US">
                <a:solidFill>
                  <a:srgbClr val="008000"/>
                </a:solidFill>
              </a:rPr>
              <a:t>droplets only  form around condensation nuclei. </a:t>
            </a:r>
          </a:p>
          <a:p>
            <a:endParaRPr lang="en-US">
              <a:solidFill>
                <a:srgbClr val="008000"/>
              </a:solidFill>
            </a:endParaRPr>
          </a:p>
          <a:p>
            <a:r>
              <a:rPr lang="en-US">
                <a:solidFill>
                  <a:srgbClr val="002060"/>
                </a:solidFill>
              </a:rPr>
              <a:t>Aitken built the </a:t>
            </a:r>
            <a:r>
              <a:rPr lang="ja-JP" altLang="en-US">
                <a:solidFill>
                  <a:srgbClr val="002060"/>
                </a:solidFill>
              </a:rPr>
              <a:t>‘</a:t>
            </a:r>
            <a:r>
              <a:rPr lang="en-US" altLang="ja-JP">
                <a:solidFill>
                  <a:srgbClr val="002060"/>
                </a:solidFill>
              </a:rPr>
              <a:t>Dust Chamber</a:t>
            </a:r>
            <a:r>
              <a:rPr lang="ja-JP" altLang="en-US">
                <a:solidFill>
                  <a:srgbClr val="002060"/>
                </a:solidFill>
              </a:rPr>
              <a:t>’</a:t>
            </a:r>
            <a:r>
              <a:rPr lang="en-US" altLang="ja-JP">
                <a:solidFill>
                  <a:srgbClr val="002060"/>
                </a:solidFill>
              </a:rPr>
              <a:t> to do controlled </a:t>
            </a:r>
          </a:p>
          <a:p>
            <a:r>
              <a:rPr lang="en-US">
                <a:solidFill>
                  <a:srgbClr val="002060"/>
                </a:solidFill>
              </a:rPr>
              <a:t>experiments on this topic. Saturated water vapor</a:t>
            </a:r>
          </a:p>
          <a:p>
            <a:r>
              <a:rPr lang="en-US">
                <a:solidFill>
                  <a:srgbClr val="002060"/>
                </a:solidFill>
              </a:rPr>
              <a:t>is mixed with dust. Expansion of the volume leads to </a:t>
            </a:r>
          </a:p>
          <a:p>
            <a:r>
              <a:rPr lang="en-US">
                <a:solidFill>
                  <a:srgbClr val="002060"/>
                </a:solidFill>
              </a:rPr>
              <a:t>super-saturation and condensation around the </a:t>
            </a:r>
          </a:p>
          <a:p>
            <a:r>
              <a:rPr lang="en-US">
                <a:solidFill>
                  <a:srgbClr val="002060"/>
                </a:solidFill>
              </a:rPr>
              <a:t>dust particles, producing clouds. </a:t>
            </a:r>
          </a:p>
          <a:p>
            <a:endParaRPr lang="en-US"/>
          </a:p>
          <a:p>
            <a:r>
              <a:rPr lang="en-US">
                <a:solidFill>
                  <a:srgbClr val="008000"/>
                </a:solidFill>
              </a:rPr>
              <a:t>From steam nozzles it was known and speculated that </a:t>
            </a:r>
          </a:p>
          <a:p>
            <a:r>
              <a:rPr lang="en-US">
                <a:solidFill>
                  <a:srgbClr val="008000"/>
                </a:solidFill>
              </a:rPr>
              <a:t>also electricity has a connection to  cloud formation. </a:t>
            </a:r>
          </a:p>
        </p:txBody>
      </p:sp>
      <p:sp>
        <p:nvSpPr>
          <p:cNvPr id="38917" name="Text Box 4"/>
          <p:cNvSpPr txBox="1">
            <a:spLocks noChangeArrowheads="1"/>
          </p:cNvSpPr>
          <p:nvPr/>
        </p:nvSpPr>
        <p:spPr bwMode="auto">
          <a:xfrm>
            <a:off x="228600" y="5181600"/>
            <a:ext cx="28194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Dust Chamber, Aitken 1888</a:t>
            </a:r>
          </a:p>
        </p:txBody>
      </p:sp>
      <p:pic>
        <p:nvPicPr>
          <p:cNvPr id="38918" name="Picture 5" descr="aitken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05000"/>
            <a:ext cx="318135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8278F7D0-3E24-6049-81E8-036D689E5313}" type="slidenum">
              <a:rPr lang="en-US" sz="1000" b="0">
                <a:latin typeface="Times New Roman" charset="0"/>
              </a:rPr>
              <a:pPr/>
              <a:t>12</a:t>
            </a:fld>
            <a:endParaRPr lang="en-US" sz="1000" b="0">
              <a:latin typeface="Times New Roman" charset="0"/>
            </a:endParaRPr>
          </a:p>
        </p:txBody>
      </p:sp>
      <p:sp>
        <p:nvSpPr>
          <p:cNvPr id="13315" name="Footer Placeholder 4"/>
          <p:cNvSpPr>
            <a:spLocks noGrp="1"/>
          </p:cNvSpPr>
          <p:nvPr>
            <p:ph type="ftr" sz="quarter" idx="12"/>
          </p:nvPr>
        </p:nvSpPr>
        <p:spPr/>
        <p:txBody>
          <a:bodyPr/>
          <a:lstStyle/>
          <a:p>
            <a:pPr>
              <a:defRPr/>
            </a:pPr>
            <a:r>
              <a:rPr lang="en-US" smtClean="0"/>
              <a:t>W. Riegler/CERN</a:t>
            </a:r>
          </a:p>
        </p:txBody>
      </p:sp>
      <p:sp>
        <p:nvSpPr>
          <p:cNvPr id="39939" name="Rectangle 2050"/>
          <p:cNvSpPr>
            <a:spLocks noGrp="1" noChangeArrowheads="1"/>
          </p:cNvSpPr>
          <p:nvPr>
            <p:ph type="title" idx="4294967295"/>
          </p:nvPr>
        </p:nvSpPr>
        <p:spPr>
          <a:xfrm>
            <a:off x="1828800" y="3810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39940" name="Text Box 2051"/>
          <p:cNvSpPr txBox="1">
            <a:spLocks noChangeArrowheads="1"/>
          </p:cNvSpPr>
          <p:nvPr/>
        </p:nvSpPr>
        <p:spPr bwMode="auto">
          <a:xfrm>
            <a:off x="3733800" y="1219200"/>
            <a:ext cx="4800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Charles Thomson Rees Wilson, * 1869, Scotland:</a:t>
            </a:r>
          </a:p>
          <a:p>
            <a:endParaRPr lang="en-US">
              <a:solidFill>
                <a:srgbClr val="0000FF"/>
              </a:solidFill>
            </a:endParaRPr>
          </a:p>
          <a:p>
            <a:r>
              <a:rPr lang="en-US">
                <a:solidFill>
                  <a:srgbClr val="008000"/>
                </a:solidFill>
              </a:rPr>
              <a:t>Wilson was a meteorologist who was, among other things,  interested in cloud formation initiated by electricity. </a:t>
            </a:r>
          </a:p>
          <a:p>
            <a:endParaRPr lang="en-US">
              <a:solidFill>
                <a:srgbClr val="008000"/>
              </a:solidFill>
            </a:endParaRPr>
          </a:p>
          <a:p>
            <a:r>
              <a:rPr lang="en-US">
                <a:solidFill>
                  <a:srgbClr val="002060"/>
                </a:solidFill>
              </a:rPr>
              <a:t>In 1895 he arrived at the Cavendish Laboratory where J.J. Thompson, one of the chief proponents of the corpuscular nature of electricity, had studied the discharge of electricity through gases since 1886.</a:t>
            </a:r>
          </a:p>
          <a:p>
            <a:endParaRPr lang="en-US">
              <a:solidFill>
                <a:srgbClr val="0000FF"/>
              </a:solidFill>
            </a:endParaRPr>
          </a:p>
          <a:p>
            <a:r>
              <a:rPr lang="en-US">
                <a:solidFill>
                  <a:srgbClr val="008000"/>
                </a:solidFill>
              </a:rPr>
              <a:t>Wilson used a </a:t>
            </a:r>
            <a:r>
              <a:rPr lang="ja-JP" altLang="en-US">
                <a:solidFill>
                  <a:srgbClr val="008000"/>
                </a:solidFill>
              </a:rPr>
              <a:t>‘</a:t>
            </a:r>
            <a:r>
              <a:rPr lang="en-US" altLang="ja-JP">
                <a:solidFill>
                  <a:srgbClr val="008000"/>
                </a:solidFill>
              </a:rPr>
              <a:t>dust free</a:t>
            </a:r>
            <a:r>
              <a:rPr lang="ja-JP" altLang="en-US">
                <a:solidFill>
                  <a:srgbClr val="008000"/>
                </a:solidFill>
              </a:rPr>
              <a:t>’</a:t>
            </a:r>
            <a:r>
              <a:rPr lang="en-US" altLang="ja-JP">
                <a:solidFill>
                  <a:srgbClr val="008000"/>
                </a:solidFill>
              </a:rPr>
              <a:t> chamber filled with saturated water vapor to study the cloud formation </a:t>
            </a:r>
          </a:p>
          <a:p>
            <a:r>
              <a:rPr lang="en-US">
                <a:solidFill>
                  <a:srgbClr val="008000"/>
                </a:solidFill>
              </a:rPr>
              <a:t>caused by ions present in the chamber. </a:t>
            </a:r>
          </a:p>
          <a:p>
            <a:r>
              <a:rPr lang="en-US"/>
              <a:t> 		</a:t>
            </a:r>
          </a:p>
          <a:p>
            <a:endParaRPr lang="en-US"/>
          </a:p>
          <a:p>
            <a:endParaRPr lang="en-US"/>
          </a:p>
        </p:txBody>
      </p:sp>
      <p:sp>
        <p:nvSpPr>
          <p:cNvPr id="39941" name="Text Box 2052"/>
          <p:cNvSpPr txBox="1">
            <a:spLocks noChangeArrowheads="1"/>
          </p:cNvSpPr>
          <p:nvPr/>
        </p:nvSpPr>
        <p:spPr bwMode="auto">
          <a:xfrm>
            <a:off x="304800" y="4343400"/>
            <a:ext cx="28225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Cloud Chamber, Wilson 1895</a:t>
            </a:r>
          </a:p>
        </p:txBody>
      </p:sp>
      <p:pic>
        <p:nvPicPr>
          <p:cNvPr id="39942" name="Picture 2053" descr="wilson1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828800"/>
            <a:ext cx="33147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E3CE96D-439F-2B46-AD0D-DDBF77291B77}" type="slidenum">
              <a:rPr lang="en-US" sz="1000" b="0">
                <a:latin typeface="Times New Roman" charset="0"/>
              </a:rPr>
              <a:pPr/>
              <a:t>13</a:t>
            </a:fld>
            <a:endParaRPr lang="en-US" sz="1000" b="0">
              <a:latin typeface="Times New Roman" charset="0"/>
            </a:endParaRPr>
          </a:p>
        </p:txBody>
      </p:sp>
      <p:sp>
        <p:nvSpPr>
          <p:cNvPr id="14339" name="Footer Placeholder 4"/>
          <p:cNvSpPr>
            <a:spLocks noGrp="1"/>
          </p:cNvSpPr>
          <p:nvPr>
            <p:ph type="ftr" sz="quarter" idx="12"/>
          </p:nvPr>
        </p:nvSpPr>
        <p:spPr/>
        <p:txBody>
          <a:bodyPr/>
          <a:lstStyle/>
          <a:p>
            <a:pPr>
              <a:defRPr/>
            </a:pPr>
            <a:r>
              <a:rPr lang="en-US" smtClean="0"/>
              <a:t>W. Riegler/CERN</a:t>
            </a:r>
          </a:p>
        </p:txBody>
      </p:sp>
      <p:sp>
        <p:nvSpPr>
          <p:cNvPr id="40963" name="Rectangle 1026"/>
          <p:cNvSpPr>
            <a:spLocks noGrp="1" noChangeArrowheads="1"/>
          </p:cNvSpPr>
          <p:nvPr>
            <p:ph type="title" idx="4294967295"/>
          </p:nvPr>
        </p:nvSpPr>
        <p:spPr>
          <a:xfrm>
            <a:off x="11430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40964" name="Text Box 1027"/>
          <p:cNvSpPr txBox="1">
            <a:spLocks noChangeArrowheads="1"/>
          </p:cNvSpPr>
          <p:nvPr/>
        </p:nvSpPr>
        <p:spPr bwMode="auto">
          <a:xfrm>
            <a:off x="3733800" y="762000"/>
            <a:ext cx="4800600" cy="542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Conrad R</a:t>
            </a:r>
            <a:r>
              <a:rPr lang="en-US">
                <a:solidFill>
                  <a:srgbClr val="002060"/>
                </a:solidFill>
                <a:cs typeface="Arial" charset="0"/>
              </a:rPr>
              <a:t>öntgen discovered X-Rays in 1895. </a:t>
            </a:r>
          </a:p>
          <a:p>
            <a:endParaRPr lang="en-US">
              <a:solidFill>
                <a:srgbClr val="0000FF"/>
              </a:solidFill>
              <a:cs typeface="Arial" charset="0"/>
            </a:endParaRPr>
          </a:p>
          <a:p>
            <a:r>
              <a:rPr lang="en-US">
                <a:solidFill>
                  <a:srgbClr val="008000"/>
                </a:solidFill>
                <a:cs typeface="Arial" charset="0"/>
              </a:rPr>
              <a:t>At the Cavendish Lab Thompson and Rutherford found that irradiating a gas with X-rays increased it</a:t>
            </a:r>
            <a:r>
              <a:rPr lang="ja-JP" altLang="en-US">
                <a:solidFill>
                  <a:srgbClr val="008000"/>
                </a:solidFill>
                <a:cs typeface="Arial" charset="0"/>
              </a:rPr>
              <a:t>’</a:t>
            </a:r>
            <a:r>
              <a:rPr lang="en-US" altLang="ja-JP">
                <a:solidFill>
                  <a:srgbClr val="008000"/>
                </a:solidFill>
                <a:cs typeface="Arial" charset="0"/>
              </a:rPr>
              <a:t>s conductivity suggesting that X-rays produced ions in the gas. </a:t>
            </a:r>
          </a:p>
          <a:p>
            <a:endParaRPr lang="en-US">
              <a:solidFill>
                <a:srgbClr val="008000"/>
              </a:solidFill>
              <a:cs typeface="Arial" charset="0"/>
            </a:endParaRPr>
          </a:p>
          <a:p>
            <a:r>
              <a:rPr lang="en-US">
                <a:solidFill>
                  <a:srgbClr val="002060"/>
                </a:solidFill>
                <a:cs typeface="Arial" charset="0"/>
              </a:rPr>
              <a:t>Wilson used an X-Ray tube to irradiate his Chamber and found </a:t>
            </a:r>
            <a:r>
              <a:rPr lang="ja-JP" altLang="en-US">
                <a:solidFill>
                  <a:srgbClr val="002060"/>
                </a:solidFill>
                <a:cs typeface="Arial" charset="0"/>
              </a:rPr>
              <a:t>‘</a:t>
            </a:r>
            <a:r>
              <a:rPr lang="en-US" altLang="ja-JP">
                <a:solidFill>
                  <a:srgbClr val="002060"/>
                </a:solidFill>
                <a:cs typeface="Arial" charset="0"/>
              </a:rPr>
              <a:t>a very great increase in the number of the drops</a:t>
            </a:r>
            <a:r>
              <a:rPr lang="ja-JP" altLang="en-US">
                <a:solidFill>
                  <a:srgbClr val="002060"/>
                </a:solidFill>
                <a:cs typeface="Arial" charset="0"/>
              </a:rPr>
              <a:t>’</a:t>
            </a:r>
            <a:r>
              <a:rPr lang="en-US" altLang="ja-JP">
                <a:solidFill>
                  <a:srgbClr val="002060"/>
                </a:solidFill>
                <a:cs typeface="Arial" charset="0"/>
              </a:rPr>
              <a:t>, confirming the hypothesis that ions are cloud formation nuclei.</a:t>
            </a:r>
          </a:p>
          <a:p>
            <a:endParaRPr lang="en-US">
              <a:solidFill>
                <a:srgbClr val="0000FF"/>
              </a:solidFill>
              <a:cs typeface="Arial" charset="0"/>
            </a:endParaRPr>
          </a:p>
          <a:p>
            <a:r>
              <a:rPr lang="en-US">
                <a:solidFill>
                  <a:srgbClr val="008000"/>
                </a:solidFill>
                <a:cs typeface="Arial" charset="0"/>
              </a:rPr>
              <a:t>Radioactivity (</a:t>
            </a:r>
            <a:r>
              <a:rPr lang="ja-JP" altLang="en-US">
                <a:solidFill>
                  <a:srgbClr val="008000"/>
                </a:solidFill>
                <a:cs typeface="Arial" charset="0"/>
              </a:rPr>
              <a:t>‘</a:t>
            </a:r>
            <a:r>
              <a:rPr lang="en-US" altLang="ja-JP">
                <a:solidFill>
                  <a:srgbClr val="008000"/>
                </a:solidFill>
                <a:cs typeface="Arial" charset="0"/>
              </a:rPr>
              <a:t>Uranium Rays</a:t>
            </a:r>
            <a:r>
              <a:rPr lang="ja-JP" altLang="en-US">
                <a:solidFill>
                  <a:srgbClr val="008000"/>
                </a:solidFill>
                <a:cs typeface="Arial" charset="0"/>
              </a:rPr>
              <a:t>’</a:t>
            </a:r>
            <a:r>
              <a:rPr lang="en-US" altLang="ja-JP">
                <a:solidFill>
                  <a:srgbClr val="008000"/>
                </a:solidFill>
                <a:cs typeface="Arial" charset="0"/>
              </a:rPr>
              <a:t>) discovered by Becquerel in 1896. It produced the same effect in the cloud chamber.</a:t>
            </a:r>
          </a:p>
          <a:p>
            <a:endParaRPr lang="en-US">
              <a:solidFill>
                <a:srgbClr val="008000"/>
              </a:solidFill>
              <a:cs typeface="Arial" charset="0"/>
            </a:endParaRPr>
          </a:p>
          <a:p>
            <a:r>
              <a:rPr lang="en-US">
                <a:solidFill>
                  <a:srgbClr val="002060"/>
                </a:solidFill>
                <a:cs typeface="Arial" charset="0"/>
              </a:rPr>
              <a:t>1899 J.J. Thompson claimed that cathode rays are </a:t>
            </a:r>
          </a:p>
          <a:p>
            <a:r>
              <a:rPr lang="en-US">
                <a:solidFill>
                  <a:srgbClr val="002060"/>
                </a:solidFill>
                <a:cs typeface="Arial" charset="0"/>
              </a:rPr>
              <a:t>fundamental particles </a:t>
            </a:r>
            <a:r>
              <a:rPr lang="en-US">
                <a:solidFill>
                  <a:srgbClr val="002060"/>
                </a:solidFill>
                <a:cs typeface="Arial" charset="0"/>
                <a:sym typeface="Wingdings" charset="0"/>
              </a:rPr>
              <a:t></a:t>
            </a:r>
            <a:r>
              <a:rPr lang="en-US">
                <a:solidFill>
                  <a:srgbClr val="002060"/>
                </a:solidFill>
                <a:cs typeface="Arial" charset="0"/>
              </a:rPr>
              <a:t> electron.</a:t>
            </a:r>
          </a:p>
          <a:p>
            <a:endParaRPr lang="en-US">
              <a:solidFill>
                <a:srgbClr val="0000FF"/>
              </a:solidFill>
              <a:cs typeface="Arial" charset="0"/>
            </a:endParaRPr>
          </a:p>
          <a:p>
            <a:r>
              <a:rPr lang="en-US">
                <a:solidFill>
                  <a:srgbClr val="008000"/>
                </a:solidFill>
                <a:cs typeface="Arial" charset="0"/>
              </a:rPr>
              <a:t>Soon afterwards it was found that rays from radioactivity consist of alpha, beta and gamma rays (Rutherford).</a:t>
            </a:r>
            <a:r>
              <a:rPr lang="en-US">
                <a:cs typeface="Arial" charset="0"/>
              </a:rPr>
              <a:t> </a:t>
            </a:r>
          </a:p>
        </p:txBody>
      </p:sp>
      <p:pic>
        <p:nvPicPr>
          <p:cNvPr id="40965" name="Picture 1029" descr="roentgen_tub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0"/>
            <a:ext cx="2667000" cy="220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6" name="Picture 1030" descr="roentgen_tub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48000"/>
            <a:ext cx="297180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7" name="Rectangle 1031"/>
          <p:cNvSpPr>
            <a:spLocks noChangeArrowheads="1"/>
          </p:cNvSpPr>
          <p:nvPr/>
        </p:nvSpPr>
        <p:spPr bwMode="auto">
          <a:xfrm>
            <a:off x="381000" y="5257800"/>
            <a:ext cx="2819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nSpc>
                <a:spcPct val="100000"/>
              </a:lnSpc>
              <a:spcBef>
                <a:spcPct val="0"/>
              </a:spcBef>
              <a:buClrTx/>
              <a:buSzTx/>
              <a:buFontTx/>
              <a:buNone/>
            </a:pPr>
            <a:r>
              <a:rPr lang="en-US" sz="1000" b="0">
                <a:latin typeface="Times New Roman"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719344DE-5EF5-444F-8878-886866905B4C}" type="slidenum">
              <a:rPr lang="en-US" sz="1000" b="0">
                <a:latin typeface="Times New Roman" charset="0"/>
              </a:rPr>
              <a:pPr/>
              <a:t>14</a:t>
            </a:fld>
            <a:endParaRPr lang="en-US" sz="1000" b="0">
              <a:latin typeface="Times New Roman" charset="0"/>
            </a:endParaRPr>
          </a:p>
        </p:txBody>
      </p:sp>
      <p:sp>
        <p:nvSpPr>
          <p:cNvPr id="15363" name="Footer Placeholder 4"/>
          <p:cNvSpPr>
            <a:spLocks noGrp="1"/>
          </p:cNvSpPr>
          <p:nvPr>
            <p:ph type="ftr" sz="quarter" idx="12"/>
          </p:nvPr>
        </p:nvSpPr>
        <p:spPr/>
        <p:txBody>
          <a:bodyPr/>
          <a:lstStyle/>
          <a:p>
            <a:pPr>
              <a:defRPr/>
            </a:pPr>
            <a:r>
              <a:rPr lang="en-US" smtClean="0"/>
              <a:t>W. Riegler/CERN</a:t>
            </a:r>
          </a:p>
        </p:txBody>
      </p:sp>
      <p:sp>
        <p:nvSpPr>
          <p:cNvPr id="41987" name="Rectangle 1026"/>
          <p:cNvSpPr>
            <a:spLocks noGrp="1" noChangeArrowheads="1"/>
          </p:cNvSpPr>
          <p:nvPr>
            <p:ph type="title" idx="4294967295"/>
          </p:nvPr>
        </p:nvSpPr>
        <p:spPr>
          <a:xfrm>
            <a:off x="2590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41988" name="Text Box 1027"/>
          <p:cNvSpPr txBox="1">
            <a:spLocks noChangeArrowheads="1"/>
          </p:cNvSpPr>
          <p:nvPr/>
        </p:nvSpPr>
        <p:spPr bwMode="auto">
          <a:xfrm>
            <a:off x="3733800" y="990600"/>
            <a:ext cx="4800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1989" name="Text Box 1028"/>
          <p:cNvSpPr txBox="1">
            <a:spLocks noChangeArrowheads="1"/>
          </p:cNvSpPr>
          <p:nvPr/>
        </p:nvSpPr>
        <p:spPr bwMode="auto">
          <a:xfrm>
            <a:off x="304800" y="3733800"/>
            <a:ext cx="14843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200"/>
              <a:t>Worthington 1908</a:t>
            </a:r>
          </a:p>
        </p:txBody>
      </p:sp>
      <p:sp>
        <p:nvSpPr>
          <p:cNvPr id="41990" name="Text Box 1029"/>
          <p:cNvSpPr txBox="1">
            <a:spLocks noChangeArrowheads="1"/>
          </p:cNvSpPr>
          <p:nvPr/>
        </p:nvSpPr>
        <p:spPr bwMode="auto">
          <a:xfrm>
            <a:off x="3886200" y="1828800"/>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1991" name="Text Box 1030"/>
          <p:cNvSpPr txBox="1">
            <a:spLocks noChangeArrowheads="1"/>
          </p:cNvSpPr>
          <p:nvPr/>
        </p:nvSpPr>
        <p:spPr bwMode="auto">
          <a:xfrm>
            <a:off x="3352800" y="990600"/>
            <a:ext cx="5322888"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Using the cloud chamber Wilson also did rain </a:t>
            </a:r>
          </a:p>
          <a:p>
            <a:r>
              <a:rPr lang="en-US">
                <a:solidFill>
                  <a:srgbClr val="002060"/>
                </a:solidFill>
              </a:rPr>
              <a:t>experiments i.e. he studied the question on how </a:t>
            </a:r>
          </a:p>
          <a:p>
            <a:r>
              <a:rPr lang="en-US">
                <a:solidFill>
                  <a:srgbClr val="002060"/>
                </a:solidFill>
              </a:rPr>
              <a:t>the small droplets forming around the condensation </a:t>
            </a:r>
          </a:p>
          <a:p>
            <a:r>
              <a:rPr lang="en-US">
                <a:solidFill>
                  <a:srgbClr val="002060"/>
                </a:solidFill>
              </a:rPr>
              <a:t>nuclei are coalescing into rain drops. </a:t>
            </a:r>
          </a:p>
          <a:p>
            <a:endParaRPr lang="en-US">
              <a:solidFill>
                <a:srgbClr val="0000FF"/>
              </a:solidFill>
            </a:endParaRPr>
          </a:p>
          <a:p>
            <a:r>
              <a:rPr lang="en-US">
                <a:solidFill>
                  <a:srgbClr val="008000"/>
                </a:solidFill>
              </a:rPr>
              <a:t>In 1908 Worthington published a book on </a:t>
            </a:r>
            <a:r>
              <a:rPr lang="ja-JP" altLang="en-US">
                <a:solidFill>
                  <a:srgbClr val="008000"/>
                </a:solidFill>
              </a:rPr>
              <a:t>‘</a:t>
            </a:r>
            <a:r>
              <a:rPr lang="en-US" altLang="ja-JP">
                <a:solidFill>
                  <a:srgbClr val="008000"/>
                </a:solidFill>
              </a:rPr>
              <a:t>A Study </a:t>
            </a:r>
          </a:p>
          <a:p>
            <a:r>
              <a:rPr lang="en-US">
                <a:solidFill>
                  <a:srgbClr val="008000"/>
                </a:solidFill>
              </a:rPr>
              <a:t>of Splashes</a:t>
            </a:r>
            <a:r>
              <a:rPr lang="ja-JP" altLang="en-US">
                <a:solidFill>
                  <a:srgbClr val="008000"/>
                </a:solidFill>
              </a:rPr>
              <a:t>’</a:t>
            </a:r>
            <a:r>
              <a:rPr lang="en-US" altLang="ja-JP">
                <a:solidFill>
                  <a:srgbClr val="008000"/>
                </a:solidFill>
              </a:rPr>
              <a:t> where he shows high speed photographs</a:t>
            </a:r>
          </a:p>
          <a:p>
            <a:r>
              <a:rPr lang="en-US">
                <a:solidFill>
                  <a:srgbClr val="008000"/>
                </a:solidFill>
              </a:rPr>
              <a:t>that exploited the light of sparks  enduring only a few </a:t>
            </a:r>
          </a:p>
          <a:p>
            <a:r>
              <a:rPr lang="en-US">
                <a:solidFill>
                  <a:srgbClr val="008000"/>
                </a:solidFill>
              </a:rPr>
              <a:t>microseconds. </a:t>
            </a:r>
          </a:p>
          <a:p>
            <a:endParaRPr lang="en-US">
              <a:solidFill>
                <a:srgbClr val="008000"/>
              </a:solidFill>
            </a:endParaRPr>
          </a:p>
          <a:p>
            <a:r>
              <a:rPr lang="en-US">
                <a:solidFill>
                  <a:srgbClr val="002060"/>
                </a:solidFill>
              </a:rPr>
              <a:t>This high-speed method offered Wilson the technical </a:t>
            </a:r>
          </a:p>
          <a:p>
            <a:r>
              <a:rPr lang="en-US">
                <a:solidFill>
                  <a:srgbClr val="002060"/>
                </a:solidFill>
              </a:rPr>
              <a:t>means to reveal  the elementary processes of </a:t>
            </a:r>
          </a:p>
          <a:p>
            <a:r>
              <a:rPr lang="en-US">
                <a:solidFill>
                  <a:srgbClr val="002060"/>
                </a:solidFill>
              </a:rPr>
              <a:t>condensation and coalescence.</a:t>
            </a:r>
          </a:p>
          <a:p>
            <a:endParaRPr lang="en-US">
              <a:solidFill>
                <a:srgbClr val="0000FF"/>
              </a:solidFill>
            </a:endParaRPr>
          </a:p>
          <a:p>
            <a:r>
              <a:rPr lang="en-US">
                <a:solidFill>
                  <a:srgbClr val="008000"/>
                </a:solidFill>
              </a:rPr>
              <a:t>With a bright lamp he started to see tracks even by eye !</a:t>
            </a:r>
          </a:p>
          <a:p>
            <a:endParaRPr lang="en-US">
              <a:solidFill>
                <a:srgbClr val="008000"/>
              </a:solidFill>
            </a:endParaRPr>
          </a:p>
          <a:p>
            <a:r>
              <a:rPr lang="en-US">
                <a:solidFill>
                  <a:srgbClr val="002060"/>
                </a:solidFill>
              </a:rPr>
              <a:t>By Spring 1911 Wilson had track photographs from  </a:t>
            </a:r>
          </a:p>
          <a:p>
            <a:r>
              <a:rPr lang="en-US">
                <a:solidFill>
                  <a:srgbClr val="002060"/>
                </a:solidFill>
              </a:rPr>
              <a:t>from alpha rays, X-Rays and gamma rays.  </a:t>
            </a:r>
          </a:p>
        </p:txBody>
      </p:sp>
      <p:sp>
        <p:nvSpPr>
          <p:cNvPr id="41992" name="Text Box 1031"/>
          <p:cNvSpPr txBox="1">
            <a:spLocks noChangeArrowheads="1"/>
          </p:cNvSpPr>
          <p:nvPr/>
        </p:nvSpPr>
        <p:spPr bwMode="auto">
          <a:xfrm>
            <a:off x="0" y="6019800"/>
            <a:ext cx="29321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200"/>
              <a:t>Early Alpha-Ray picture, Wilson 1912 </a:t>
            </a:r>
          </a:p>
        </p:txBody>
      </p:sp>
      <p:pic>
        <p:nvPicPr>
          <p:cNvPr id="41993" name="Picture 1032" descr="drop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2266950" cy="344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Picture 1034" descr="alphas1_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114800"/>
            <a:ext cx="2876550"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F0E80E10-6E7C-5947-BD1D-9E0ABC509690}" type="slidenum">
              <a:rPr lang="en-US" sz="1000" b="0">
                <a:latin typeface="Times New Roman" charset="0"/>
              </a:rPr>
              <a:pPr/>
              <a:t>15</a:t>
            </a:fld>
            <a:endParaRPr lang="en-US" sz="1000" b="0">
              <a:latin typeface="Times New Roman" charset="0"/>
            </a:endParaRPr>
          </a:p>
        </p:txBody>
      </p:sp>
      <p:sp>
        <p:nvSpPr>
          <p:cNvPr id="16387" name="Footer Placeholder 4"/>
          <p:cNvSpPr>
            <a:spLocks noGrp="1"/>
          </p:cNvSpPr>
          <p:nvPr>
            <p:ph type="ftr" sz="quarter" idx="12"/>
          </p:nvPr>
        </p:nvSpPr>
        <p:spPr/>
        <p:txBody>
          <a:bodyPr/>
          <a:lstStyle/>
          <a:p>
            <a:pPr>
              <a:defRPr/>
            </a:pPr>
            <a:r>
              <a:rPr lang="en-US" smtClean="0"/>
              <a:t>W. Riegler/CERN</a:t>
            </a:r>
          </a:p>
        </p:txBody>
      </p:sp>
      <p:sp>
        <p:nvSpPr>
          <p:cNvPr id="43011" name="Rectangle 2"/>
          <p:cNvSpPr>
            <a:spLocks noGrp="1" noChangeArrowheads="1"/>
          </p:cNvSpPr>
          <p:nvPr>
            <p:ph type="title" idx="4294967295"/>
          </p:nvPr>
        </p:nvSpPr>
        <p:spPr>
          <a:xfrm>
            <a:off x="1371600" y="3048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43012" name="Text Box 3"/>
          <p:cNvSpPr txBox="1">
            <a:spLocks noChangeArrowheads="1"/>
          </p:cNvSpPr>
          <p:nvPr/>
        </p:nvSpPr>
        <p:spPr bwMode="auto">
          <a:xfrm>
            <a:off x="3733800" y="990600"/>
            <a:ext cx="4800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3013" name="Text Box 5"/>
          <p:cNvSpPr txBox="1">
            <a:spLocks noChangeArrowheads="1"/>
          </p:cNvSpPr>
          <p:nvPr/>
        </p:nvSpPr>
        <p:spPr bwMode="auto">
          <a:xfrm>
            <a:off x="3886200" y="1828800"/>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3014" name="Text Box 6"/>
          <p:cNvSpPr txBox="1">
            <a:spLocks noChangeArrowheads="1"/>
          </p:cNvSpPr>
          <p:nvPr/>
        </p:nvSpPr>
        <p:spPr bwMode="auto">
          <a:xfrm>
            <a:off x="3733800" y="1066800"/>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3015" name="Text Box 8"/>
          <p:cNvSpPr txBox="1">
            <a:spLocks noChangeArrowheads="1"/>
          </p:cNvSpPr>
          <p:nvPr/>
        </p:nvSpPr>
        <p:spPr bwMode="auto">
          <a:xfrm>
            <a:off x="3276600" y="6019800"/>
            <a:ext cx="2768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Wilson Cloud Chamber 1911</a:t>
            </a:r>
          </a:p>
        </p:txBody>
      </p:sp>
      <p:pic>
        <p:nvPicPr>
          <p:cNvPr id="43016" name="Picture 10" descr="wilclou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066800"/>
            <a:ext cx="6172200" cy="471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E587B4EF-C88F-FB4B-9783-8588ADDE42C1}" type="slidenum">
              <a:rPr lang="en-US" sz="1000" b="0">
                <a:latin typeface="Times New Roman" charset="0"/>
              </a:rPr>
              <a:pPr/>
              <a:t>16</a:t>
            </a:fld>
            <a:endParaRPr lang="en-US" sz="1000" b="0">
              <a:latin typeface="Times New Roman" charset="0"/>
            </a:endParaRPr>
          </a:p>
        </p:txBody>
      </p:sp>
      <p:sp>
        <p:nvSpPr>
          <p:cNvPr id="17411" name="Footer Placeholder 4"/>
          <p:cNvSpPr>
            <a:spLocks noGrp="1"/>
          </p:cNvSpPr>
          <p:nvPr>
            <p:ph type="ftr" sz="quarter" idx="12"/>
          </p:nvPr>
        </p:nvSpPr>
        <p:spPr/>
        <p:txBody>
          <a:bodyPr/>
          <a:lstStyle/>
          <a:p>
            <a:pPr>
              <a:defRPr/>
            </a:pPr>
            <a:r>
              <a:rPr lang="en-US" smtClean="0"/>
              <a:t>W. Riegler/CERN</a:t>
            </a:r>
          </a:p>
        </p:txBody>
      </p:sp>
      <p:sp>
        <p:nvSpPr>
          <p:cNvPr id="44035" name="Rectangle 2"/>
          <p:cNvSpPr>
            <a:spLocks noGrp="1" noChangeArrowheads="1"/>
          </p:cNvSpPr>
          <p:nvPr>
            <p:ph type="title" idx="4294967295"/>
          </p:nvPr>
        </p:nvSpPr>
        <p:spPr>
          <a:xfrm>
            <a:off x="1371600" y="3048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pic>
        <p:nvPicPr>
          <p:cNvPr id="44036" name="Picture 3" descr="x-rays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43000"/>
            <a:ext cx="360838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4" descr="alphas2_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066800"/>
            <a:ext cx="4038600" cy="399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Text Box 5"/>
          <p:cNvSpPr txBox="1">
            <a:spLocks noChangeArrowheads="1"/>
          </p:cNvSpPr>
          <p:nvPr/>
        </p:nvSpPr>
        <p:spPr bwMode="auto">
          <a:xfrm>
            <a:off x="5638800" y="5562600"/>
            <a:ext cx="205422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Alphas, Philipp 1926</a:t>
            </a:r>
          </a:p>
        </p:txBody>
      </p:sp>
      <p:sp>
        <p:nvSpPr>
          <p:cNvPr id="44039" name="Text Box 6"/>
          <p:cNvSpPr txBox="1">
            <a:spLocks noChangeArrowheads="1"/>
          </p:cNvSpPr>
          <p:nvPr/>
        </p:nvSpPr>
        <p:spPr bwMode="auto">
          <a:xfrm>
            <a:off x="914400" y="5562600"/>
            <a:ext cx="199072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X-rays, Wilson 1912</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426DA38-AD0D-A041-8840-87CB96736968}" type="slidenum">
              <a:rPr lang="en-US" sz="1000" b="0">
                <a:latin typeface="Times New Roman" charset="0"/>
              </a:rPr>
              <a:pPr/>
              <a:t>17</a:t>
            </a:fld>
            <a:endParaRPr lang="en-US" sz="1000" b="0">
              <a:latin typeface="Times New Roman" charset="0"/>
            </a:endParaRPr>
          </a:p>
        </p:txBody>
      </p:sp>
      <p:sp>
        <p:nvSpPr>
          <p:cNvPr id="18435" name="Footer Placeholder 4"/>
          <p:cNvSpPr>
            <a:spLocks noGrp="1"/>
          </p:cNvSpPr>
          <p:nvPr>
            <p:ph type="ftr" sz="quarter" idx="12"/>
          </p:nvPr>
        </p:nvSpPr>
        <p:spPr/>
        <p:txBody>
          <a:bodyPr/>
          <a:lstStyle/>
          <a:p>
            <a:pPr>
              <a:defRPr/>
            </a:pPr>
            <a:r>
              <a:rPr lang="en-US" smtClean="0"/>
              <a:t>W. Riegler/CERN</a:t>
            </a:r>
          </a:p>
        </p:txBody>
      </p:sp>
      <p:sp>
        <p:nvSpPr>
          <p:cNvPr id="45059" name="Rectangle 2"/>
          <p:cNvSpPr>
            <a:spLocks noGrp="1" noChangeArrowheads="1"/>
          </p:cNvSpPr>
          <p:nvPr>
            <p:ph type="title" idx="4294967295"/>
          </p:nvPr>
        </p:nvSpPr>
        <p:spPr>
          <a:xfrm>
            <a:off x="10668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45060" name="Text Box 3"/>
          <p:cNvSpPr txBox="1">
            <a:spLocks noChangeArrowheads="1"/>
          </p:cNvSpPr>
          <p:nvPr/>
        </p:nvSpPr>
        <p:spPr bwMode="auto">
          <a:xfrm>
            <a:off x="3733800" y="990600"/>
            <a:ext cx="4800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5061" name="Text Box 5"/>
          <p:cNvSpPr txBox="1">
            <a:spLocks noChangeArrowheads="1"/>
          </p:cNvSpPr>
          <p:nvPr/>
        </p:nvSpPr>
        <p:spPr bwMode="auto">
          <a:xfrm>
            <a:off x="3886200" y="1828800"/>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5062" name="Text Box 6"/>
          <p:cNvSpPr txBox="1">
            <a:spLocks noChangeArrowheads="1"/>
          </p:cNvSpPr>
          <p:nvPr/>
        </p:nvSpPr>
        <p:spPr bwMode="auto">
          <a:xfrm>
            <a:off x="5257800" y="1752600"/>
            <a:ext cx="3382963" cy="334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457200" indent="-457200">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1931 Blackett and Occhialini began</a:t>
            </a:r>
          </a:p>
          <a:p>
            <a:r>
              <a:rPr lang="en-US">
                <a:solidFill>
                  <a:srgbClr val="002060"/>
                </a:solidFill>
              </a:rPr>
              <a:t>work on a counter controlled </a:t>
            </a:r>
          </a:p>
          <a:p>
            <a:r>
              <a:rPr lang="en-US">
                <a:solidFill>
                  <a:srgbClr val="002060"/>
                </a:solidFill>
              </a:rPr>
              <a:t>cloud chamber for cosmic ray</a:t>
            </a:r>
          </a:p>
          <a:p>
            <a:r>
              <a:rPr lang="en-US">
                <a:solidFill>
                  <a:srgbClr val="002060"/>
                </a:solidFill>
              </a:rPr>
              <a:t>physics to observe selected rare</a:t>
            </a:r>
          </a:p>
          <a:p>
            <a:r>
              <a:rPr lang="en-US">
                <a:solidFill>
                  <a:srgbClr val="002060"/>
                </a:solidFill>
              </a:rPr>
              <a:t>events.</a:t>
            </a:r>
          </a:p>
          <a:p>
            <a:endParaRPr lang="en-US">
              <a:solidFill>
                <a:srgbClr val="0000FF"/>
              </a:solidFill>
            </a:endParaRPr>
          </a:p>
          <a:p>
            <a:r>
              <a:rPr lang="en-US">
                <a:solidFill>
                  <a:srgbClr val="008000"/>
                </a:solidFill>
              </a:rPr>
              <a:t>The coincidence of two Geiger</a:t>
            </a:r>
          </a:p>
          <a:p>
            <a:r>
              <a:rPr lang="en-US">
                <a:solidFill>
                  <a:srgbClr val="008000"/>
                </a:solidFill>
              </a:rPr>
              <a:t>Müller tubes above and below the</a:t>
            </a:r>
          </a:p>
          <a:p>
            <a:r>
              <a:rPr lang="en-US">
                <a:solidFill>
                  <a:srgbClr val="008000"/>
                </a:solidFill>
              </a:rPr>
              <a:t>Cloud Chamber triggers the</a:t>
            </a:r>
          </a:p>
          <a:p>
            <a:r>
              <a:rPr lang="en-US">
                <a:solidFill>
                  <a:srgbClr val="008000"/>
                </a:solidFill>
              </a:rPr>
              <a:t>expansion of the volume and the</a:t>
            </a:r>
          </a:p>
          <a:p>
            <a:r>
              <a:rPr lang="en-US">
                <a:solidFill>
                  <a:srgbClr val="008000"/>
                </a:solidFill>
              </a:rPr>
              <a:t>subsequent Illumination for</a:t>
            </a:r>
          </a:p>
          <a:p>
            <a:r>
              <a:rPr lang="en-US">
                <a:solidFill>
                  <a:srgbClr val="008000"/>
                </a:solidFill>
              </a:rPr>
              <a:t>photography.</a:t>
            </a:r>
          </a:p>
        </p:txBody>
      </p:sp>
      <p:pic>
        <p:nvPicPr>
          <p:cNvPr id="45063" name="Picture 8" descr="trigger_cloud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14400"/>
            <a:ext cx="4449763"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67BAF174-9DF8-9F45-AE56-4E53EBBDDDFE}" type="slidenum">
              <a:rPr lang="en-US" sz="1000" b="0">
                <a:latin typeface="Times New Roman" charset="0"/>
              </a:rPr>
              <a:pPr/>
              <a:t>18</a:t>
            </a:fld>
            <a:endParaRPr lang="en-US" sz="1000" b="0">
              <a:latin typeface="Times New Roman" charset="0"/>
            </a:endParaRPr>
          </a:p>
        </p:txBody>
      </p:sp>
      <p:sp>
        <p:nvSpPr>
          <p:cNvPr id="19459" name="Footer Placeholder 4"/>
          <p:cNvSpPr>
            <a:spLocks noGrp="1"/>
          </p:cNvSpPr>
          <p:nvPr>
            <p:ph type="ftr" sz="quarter" idx="12"/>
          </p:nvPr>
        </p:nvSpPr>
        <p:spPr/>
        <p:txBody>
          <a:bodyPr/>
          <a:lstStyle/>
          <a:p>
            <a:pPr>
              <a:defRPr/>
            </a:pPr>
            <a:r>
              <a:rPr lang="en-US" smtClean="0"/>
              <a:t>W. Riegler/CERN</a:t>
            </a:r>
          </a:p>
        </p:txBody>
      </p:sp>
      <p:sp>
        <p:nvSpPr>
          <p:cNvPr id="46083" name="Rectangle 2"/>
          <p:cNvSpPr>
            <a:spLocks noGrp="1" noChangeArrowheads="1"/>
          </p:cNvSpPr>
          <p:nvPr>
            <p:ph type="title" idx="4294967295"/>
          </p:nvPr>
        </p:nvSpPr>
        <p:spPr>
          <a:xfrm>
            <a:off x="12192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pic>
        <p:nvPicPr>
          <p:cNvPr id="46084" name="Picture 3" descr="positr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95400"/>
            <a:ext cx="3657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Text Box 5"/>
          <p:cNvSpPr txBox="1">
            <a:spLocks noChangeArrowheads="1"/>
          </p:cNvSpPr>
          <p:nvPr/>
        </p:nvSpPr>
        <p:spPr bwMode="auto">
          <a:xfrm>
            <a:off x="914400" y="5257800"/>
            <a:ext cx="20304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Positron discovery, </a:t>
            </a:r>
          </a:p>
          <a:p>
            <a:r>
              <a:rPr lang="en-US">
                <a:solidFill>
                  <a:srgbClr val="008000"/>
                </a:solidFill>
              </a:rPr>
              <a:t>Carl Andersen 1933</a:t>
            </a:r>
          </a:p>
        </p:txBody>
      </p:sp>
      <p:sp>
        <p:nvSpPr>
          <p:cNvPr id="46086" name="Text Box 6"/>
          <p:cNvSpPr txBox="1">
            <a:spLocks noChangeArrowheads="1"/>
          </p:cNvSpPr>
          <p:nvPr/>
        </p:nvSpPr>
        <p:spPr bwMode="auto">
          <a:xfrm>
            <a:off x="4191000" y="1981200"/>
            <a:ext cx="4146550" cy="22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Magnetic field 15000 Gauss,</a:t>
            </a:r>
          </a:p>
          <a:p>
            <a:r>
              <a:rPr lang="en-US">
                <a:solidFill>
                  <a:srgbClr val="002060"/>
                </a:solidFill>
              </a:rPr>
              <a:t>chamber diameter 15cm. A 63 MeV </a:t>
            </a:r>
          </a:p>
          <a:p>
            <a:r>
              <a:rPr lang="en-US">
                <a:solidFill>
                  <a:srgbClr val="002060"/>
                </a:solidFill>
              </a:rPr>
              <a:t>positron passes through a 6mm lead plate, </a:t>
            </a:r>
          </a:p>
          <a:p>
            <a:r>
              <a:rPr lang="en-US">
                <a:solidFill>
                  <a:srgbClr val="002060"/>
                </a:solidFill>
              </a:rPr>
              <a:t>leaving the plate with energy 23MeV.</a:t>
            </a:r>
          </a:p>
          <a:p>
            <a:endParaRPr lang="en-US">
              <a:solidFill>
                <a:srgbClr val="0000FF"/>
              </a:solidFill>
            </a:endParaRPr>
          </a:p>
          <a:p>
            <a:r>
              <a:rPr lang="en-US">
                <a:solidFill>
                  <a:srgbClr val="008000"/>
                </a:solidFill>
              </a:rPr>
              <a:t>The ionization of the particle, and its </a:t>
            </a:r>
          </a:p>
          <a:p>
            <a:r>
              <a:rPr lang="en-US">
                <a:solidFill>
                  <a:srgbClr val="008000"/>
                </a:solidFill>
              </a:rPr>
              <a:t>behaviour in passing through the foil are </a:t>
            </a:r>
          </a:p>
          <a:p>
            <a:r>
              <a:rPr lang="en-US">
                <a:solidFill>
                  <a:srgbClr val="008000"/>
                </a:solidFill>
              </a:rPr>
              <a:t>the same as those of an electron.  </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A35B1A85-D12F-9143-BBF3-93827EFDB17C}" type="slidenum">
              <a:rPr lang="en-US" sz="1000" b="0">
                <a:latin typeface="Times New Roman" charset="0"/>
              </a:rPr>
              <a:pPr/>
              <a:t>19</a:t>
            </a:fld>
            <a:endParaRPr lang="en-US" sz="1000" b="0">
              <a:latin typeface="Times New Roman" charset="0"/>
            </a:endParaRPr>
          </a:p>
        </p:txBody>
      </p:sp>
      <p:sp>
        <p:nvSpPr>
          <p:cNvPr id="20483" name="Footer Placeholder 4"/>
          <p:cNvSpPr>
            <a:spLocks noGrp="1"/>
          </p:cNvSpPr>
          <p:nvPr>
            <p:ph type="ftr" sz="quarter" idx="12"/>
          </p:nvPr>
        </p:nvSpPr>
        <p:spPr/>
        <p:txBody>
          <a:bodyPr/>
          <a:lstStyle/>
          <a:p>
            <a:pPr>
              <a:defRPr/>
            </a:pPr>
            <a:r>
              <a:rPr lang="en-US" smtClean="0"/>
              <a:t>W. Riegler/CERN</a:t>
            </a:r>
          </a:p>
        </p:txBody>
      </p:sp>
      <p:sp>
        <p:nvSpPr>
          <p:cNvPr id="47107" name="Rectangle 2"/>
          <p:cNvSpPr>
            <a:spLocks noGrp="1" noChangeArrowheads="1"/>
          </p:cNvSpPr>
          <p:nvPr>
            <p:ph type="title" idx="4294967295"/>
          </p:nvPr>
        </p:nvSpPr>
        <p:spPr>
          <a:xfrm>
            <a:off x="12192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sp>
        <p:nvSpPr>
          <p:cNvPr id="47108" name="Text Box 3"/>
          <p:cNvSpPr txBox="1">
            <a:spLocks noChangeArrowheads="1"/>
          </p:cNvSpPr>
          <p:nvPr/>
        </p:nvSpPr>
        <p:spPr bwMode="auto">
          <a:xfrm>
            <a:off x="3733800" y="990600"/>
            <a:ext cx="4800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7109" name="Text Box 5"/>
          <p:cNvSpPr txBox="1">
            <a:spLocks noChangeArrowheads="1"/>
          </p:cNvSpPr>
          <p:nvPr/>
        </p:nvSpPr>
        <p:spPr bwMode="auto">
          <a:xfrm>
            <a:off x="3886200" y="1828800"/>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47110" name="Text Box 6"/>
          <p:cNvSpPr txBox="1">
            <a:spLocks noChangeArrowheads="1"/>
          </p:cNvSpPr>
          <p:nvPr/>
        </p:nvSpPr>
        <p:spPr bwMode="auto">
          <a:xfrm>
            <a:off x="3733800" y="1219200"/>
            <a:ext cx="344488"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marL="457200" indent="-457200">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 </a:t>
            </a:r>
          </a:p>
          <a:p>
            <a:endParaRPr lang="en-US"/>
          </a:p>
          <a:p>
            <a:r>
              <a:rPr lang="en-US"/>
              <a:t>   </a:t>
            </a:r>
          </a:p>
          <a:p>
            <a:endParaRPr lang="en-US"/>
          </a:p>
          <a:p>
            <a:r>
              <a:rPr lang="en-US"/>
              <a:t>  </a:t>
            </a:r>
          </a:p>
        </p:txBody>
      </p:sp>
      <p:sp>
        <p:nvSpPr>
          <p:cNvPr id="47111" name="Text Box 8"/>
          <p:cNvSpPr txBox="1">
            <a:spLocks noChangeArrowheads="1"/>
          </p:cNvSpPr>
          <p:nvPr/>
        </p:nvSpPr>
        <p:spPr bwMode="auto">
          <a:xfrm>
            <a:off x="381000" y="6019800"/>
            <a:ext cx="51006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Fast electron in a magnetic field at the Bevatron, 1940</a:t>
            </a:r>
          </a:p>
        </p:txBody>
      </p:sp>
      <p:pic>
        <p:nvPicPr>
          <p:cNvPr id="47112" name="Picture 15" descr="spiral_electrons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838200"/>
            <a:ext cx="337185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3" name="Text Box 18"/>
          <p:cNvSpPr txBox="1">
            <a:spLocks noChangeArrowheads="1"/>
          </p:cNvSpPr>
          <p:nvPr/>
        </p:nvSpPr>
        <p:spPr bwMode="auto">
          <a:xfrm>
            <a:off x="4648200" y="1143000"/>
            <a:ext cx="3657600" cy="396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The picture shows and electron with 16.9 MeV initial energy. It spirals about 36 times in the magnetic field.</a:t>
            </a:r>
          </a:p>
          <a:p>
            <a:endParaRPr lang="en-US">
              <a:solidFill>
                <a:srgbClr val="0000FF"/>
              </a:solidFill>
            </a:endParaRPr>
          </a:p>
          <a:p>
            <a:r>
              <a:rPr lang="en-US">
                <a:solidFill>
                  <a:srgbClr val="008000"/>
                </a:solidFill>
              </a:rPr>
              <a:t>At the end of the visible track the energy has decreased to 12.4 MeV. from the visible path length (1030cm) the energy loss by ionization is calculated to be 2.8MeV. </a:t>
            </a:r>
          </a:p>
          <a:p>
            <a:endParaRPr lang="en-US">
              <a:solidFill>
                <a:srgbClr val="008000"/>
              </a:solidFill>
            </a:endParaRPr>
          </a:p>
          <a:p>
            <a:r>
              <a:rPr lang="en-US">
                <a:solidFill>
                  <a:srgbClr val="002060"/>
                </a:solidFill>
              </a:rPr>
              <a:t>The observed energy loss (4.5MeV) must therefore be cause in part by </a:t>
            </a:r>
          </a:p>
          <a:p>
            <a:r>
              <a:rPr lang="en-US">
                <a:solidFill>
                  <a:srgbClr val="002060"/>
                </a:solidFill>
              </a:rPr>
              <a:t>Bremsstrahlung. The curvature indeed shows sudden changes as can </a:t>
            </a:r>
          </a:p>
          <a:p>
            <a:r>
              <a:rPr lang="en-US">
                <a:solidFill>
                  <a:srgbClr val="002060"/>
                </a:solidFill>
              </a:rPr>
              <a:t>Most clearly be seen at about the seventeenth circle.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A01C2CF-FBB3-3845-AB7C-948DAC9A9BB7}" type="slidenum">
              <a:rPr lang="en-US" sz="1000" b="0">
                <a:latin typeface="Times New Roman" charset="0"/>
              </a:rPr>
              <a:pPr/>
              <a:t>2</a:t>
            </a:fld>
            <a:endParaRPr lang="en-US" sz="1000" b="0">
              <a:latin typeface="Times New Roman" charset="0"/>
            </a:endParaRPr>
          </a:p>
        </p:txBody>
      </p:sp>
      <p:sp>
        <p:nvSpPr>
          <p:cNvPr id="3075" name="Footer Placeholder 5"/>
          <p:cNvSpPr>
            <a:spLocks noGrp="1"/>
          </p:cNvSpPr>
          <p:nvPr>
            <p:ph type="ftr" sz="quarter" idx="12"/>
          </p:nvPr>
        </p:nvSpPr>
        <p:spPr/>
        <p:txBody>
          <a:bodyPr/>
          <a:lstStyle/>
          <a:p>
            <a:pPr>
              <a:defRPr/>
            </a:pPr>
            <a:r>
              <a:rPr lang="en-US" smtClean="0"/>
              <a:t>W. Riegler/CERN</a:t>
            </a:r>
          </a:p>
        </p:txBody>
      </p:sp>
      <p:sp>
        <p:nvSpPr>
          <p:cNvPr id="28675" name="Rectangle 4"/>
          <p:cNvSpPr>
            <a:spLocks noGrp="1" noChangeArrowheads="1"/>
          </p:cNvSpPr>
          <p:nvPr>
            <p:ph type="title" idx="4294967295"/>
          </p:nvPr>
        </p:nvSpPr>
        <p:spPr>
          <a:xfrm>
            <a:off x="-11113" y="1447800"/>
            <a:ext cx="9144001" cy="2819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
            </a:r>
            <a:br>
              <a:rPr lang="en-US">
                <a:effectLst/>
                <a:latin typeface="Arial" charset="0"/>
              </a:rPr>
            </a:br>
            <a:r>
              <a:rPr lang="en-US">
                <a:effectLst/>
                <a:latin typeface="Arial" charset="0"/>
              </a:rPr>
              <a:t>Lecture 1</a:t>
            </a:r>
            <a:br>
              <a:rPr lang="en-US">
                <a:effectLst/>
                <a:latin typeface="Arial" charset="0"/>
              </a:rPr>
            </a:br>
            <a:r>
              <a:rPr lang="en-US">
                <a:effectLst/>
                <a:latin typeface="Arial" charset="0"/>
              </a:rPr>
              <a:t/>
            </a:r>
            <a:br>
              <a:rPr lang="en-US">
                <a:effectLst/>
                <a:latin typeface="Arial" charset="0"/>
              </a:rPr>
            </a:br>
            <a:r>
              <a:rPr lang="en-US">
                <a:solidFill>
                  <a:srgbClr val="000090"/>
                </a:solidFill>
                <a:effectLst/>
                <a:latin typeface="Arial" charset="0"/>
              </a:rPr>
              <a:t>Past Detectors</a:t>
            </a:r>
            <a:br>
              <a:rPr lang="en-US">
                <a:solidFill>
                  <a:srgbClr val="000090"/>
                </a:solidFill>
                <a:effectLst/>
                <a:latin typeface="Arial" charset="0"/>
              </a:rPr>
            </a:br>
            <a:r>
              <a:rPr lang="en-US">
                <a:solidFill>
                  <a:srgbClr val="000090"/>
                </a:solidFill>
                <a:effectLst/>
                <a:latin typeface="Arial" charset="0"/>
              </a:rPr>
              <a:t/>
            </a:r>
            <a:br>
              <a:rPr lang="en-US">
                <a:solidFill>
                  <a:srgbClr val="000090"/>
                </a:solidFill>
                <a:effectLst/>
                <a:latin typeface="Arial" charset="0"/>
              </a:rPr>
            </a:br>
            <a:r>
              <a:rPr lang="en-US">
                <a:solidFill>
                  <a:srgbClr val="000090"/>
                </a:solidFill>
                <a:effectLst/>
                <a:latin typeface="Arial" charset="0"/>
              </a:rPr>
              <a:t>A History of Instrumentation</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FB4E79F7-FA47-2045-98C7-439461E5BD89}" type="slidenum">
              <a:rPr lang="en-US" sz="1000" b="0">
                <a:latin typeface="Times New Roman" charset="0"/>
              </a:rPr>
              <a:pPr/>
              <a:t>20</a:t>
            </a:fld>
            <a:endParaRPr lang="en-US" sz="1000" b="0">
              <a:latin typeface="Times New Roman" charset="0"/>
            </a:endParaRPr>
          </a:p>
        </p:txBody>
      </p:sp>
      <p:sp>
        <p:nvSpPr>
          <p:cNvPr id="21507" name="Footer Placeholder 4"/>
          <p:cNvSpPr>
            <a:spLocks noGrp="1"/>
          </p:cNvSpPr>
          <p:nvPr>
            <p:ph type="ftr" sz="quarter" idx="12"/>
          </p:nvPr>
        </p:nvSpPr>
        <p:spPr/>
        <p:txBody>
          <a:bodyPr/>
          <a:lstStyle/>
          <a:p>
            <a:pPr>
              <a:defRPr/>
            </a:pPr>
            <a:r>
              <a:rPr lang="en-US" smtClean="0"/>
              <a:t>W. Riegler/CERN</a:t>
            </a:r>
          </a:p>
        </p:txBody>
      </p:sp>
      <p:sp>
        <p:nvSpPr>
          <p:cNvPr id="48131" name="Rectangle 2"/>
          <p:cNvSpPr>
            <a:spLocks noGrp="1" noChangeArrowheads="1"/>
          </p:cNvSpPr>
          <p:nvPr>
            <p:ph type="title" idx="4294967295"/>
          </p:nvPr>
        </p:nvSpPr>
        <p:spPr>
          <a:xfrm>
            <a:off x="11430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pic>
        <p:nvPicPr>
          <p:cNvPr id="48132" name="Picture 4" descr="desinteg_cloud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4181475"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 Box 5"/>
          <p:cNvSpPr txBox="1">
            <a:spLocks noChangeArrowheads="1"/>
          </p:cNvSpPr>
          <p:nvPr/>
        </p:nvSpPr>
        <p:spPr bwMode="auto">
          <a:xfrm>
            <a:off x="1066800" y="5638800"/>
            <a:ext cx="27511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Nuclear disintegration, 1950</a:t>
            </a:r>
          </a:p>
        </p:txBody>
      </p:sp>
      <p:sp>
        <p:nvSpPr>
          <p:cNvPr id="48134" name="Rectangle 8"/>
          <p:cNvSpPr>
            <a:spLocks noChangeArrowheads="1"/>
          </p:cNvSpPr>
          <p:nvPr/>
        </p:nvSpPr>
        <p:spPr bwMode="auto">
          <a:xfrm>
            <a:off x="5029200" y="1905000"/>
            <a:ext cx="29845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a:solidFill>
                  <a:srgbClr val="002060"/>
                </a:solidFill>
              </a:rPr>
              <a:t>Taken at 3500m altitude in</a:t>
            </a:r>
          </a:p>
          <a:p>
            <a:r>
              <a:rPr lang="en-US">
                <a:solidFill>
                  <a:srgbClr val="002060"/>
                </a:solidFill>
              </a:rPr>
              <a:t>counter controlled cosmic ray </a:t>
            </a:r>
          </a:p>
          <a:p>
            <a:r>
              <a:rPr lang="en-US">
                <a:solidFill>
                  <a:srgbClr val="002060"/>
                </a:solidFill>
              </a:rPr>
              <a:t>Interactions.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4E288D0E-662F-0D46-A144-D0D8622BB630}" type="slidenum">
              <a:rPr lang="en-US" sz="1000" b="0">
                <a:latin typeface="Times New Roman" charset="0"/>
              </a:rPr>
              <a:pPr/>
              <a:t>21</a:t>
            </a:fld>
            <a:endParaRPr lang="en-US" sz="1000" b="0">
              <a:latin typeface="Times New Roman" charset="0"/>
            </a:endParaRPr>
          </a:p>
        </p:txBody>
      </p:sp>
      <p:sp>
        <p:nvSpPr>
          <p:cNvPr id="22531" name="Footer Placeholder 4"/>
          <p:cNvSpPr>
            <a:spLocks noGrp="1"/>
          </p:cNvSpPr>
          <p:nvPr>
            <p:ph type="ftr" sz="quarter" idx="12"/>
          </p:nvPr>
        </p:nvSpPr>
        <p:spPr/>
        <p:txBody>
          <a:bodyPr/>
          <a:lstStyle/>
          <a:p>
            <a:pPr>
              <a:defRPr/>
            </a:pPr>
            <a:r>
              <a:rPr lang="en-US" smtClean="0"/>
              <a:t>W. Riegler/CERN</a:t>
            </a:r>
          </a:p>
        </p:txBody>
      </p:sp>
      <p:sp>
        <p:nvSpPr>
          <p:cNvPr id="49155" name="Rectangle 2"/>
          <p:cNvSpPr>
            <a:spLocks noGrp="1" noChangeArrowheads="1"/>
          </p:cNvSpPr>
          <p:nvPr>
            <p:ph type="title" idx="4294967295"/>
          </p:nvPr>
        </p:nvSpPr>
        <p:spPr>
          <a:xfrm>
            <a:off x="11430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Cloud Chamber</a:t>
            </a:r>
          </a:p>
        </p:txBody>
      </p:sp>
      <p:pic>
        <p:nvPicPr>
          <p:cNvPr id="49156" name="Picture 3" descr="v-particles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90600"/>
            <a:ext cx="2536825" cy="516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7" name="Text Box 6"/>
          <p:cNvSpPr txBox="1">
            <a:spLocks noChangeArrowheads="1"/>
          </p:cNvSpPr>
          <p:nvPr/>
        </p:nvSpPr>
        <p:spPr bwMode="auto">
          <a:xfrm>
            <a:off x="3733800" y="1219200"/>
            <a:ext cx="496887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Particle momenta are measured by the bending</a:t>
            </a:r>
          </a:p>
          <a:p>
            <a:r>
              <a:rPr lang="en-US">
                <a:solidFill>
                  <a:srgbClr val="002060"/>
                </a:solidFill>
              </a:rPr>
              <a:t>in the magnetic field.</a:t>
            </a:r>
          </a:p>
          <a:p>
            <a:endParaRPr lang="en-US">
              <a:solidFill>
                <a:srgbClr val="0033CC"/>
              </a:solidFill>
            </a:endParaRPr>
          </a:p>
          <a:p>
            <a:r>
              <a:rPr lang="ja-JP" altLang="en-US">
                <a:solidFill>
                  <a:srgbClr val="008000"/>
                </a:solidFill>
              </a:rPr>
              <a:t>‘</a:t>
            </a:r>
            <a:r>
              <a:rPr lang="en-US" altLang="ja-JP">
                <a:solidFill>
                  <a:srgbClr val="008000"/>
                </a:solidFill>
              </a:rPr>
              <a:t> … The V0 particle originates in a nuclear </a:t>
            </a:r>
          </a:p>
          <a:p>
            <a:r>
              <a:rPr lang="en-US">
                <a:solidFill>
                  <a:srgbClr val="008000"/>
                </a:solidFill>
              </a:rPr>
              <a:t>Interaction outside the chamber and decays after </a:t>
            </a:r>
          </a:p>
          <a:p>
            <a:r>
              <a:rPr lang="en-US">
                <a:solidFill>
                  <a:srgbClr val="008000"/>
                </a:solidFill>
              </a:rPr>
              <a:t>traversing about one third of the chamber.</a:t>
            </a:r>
          </a:p>
          <a:p>
            <a:r>
              <a:rPr lang="en-US">
                <a:solidFill>
                  <a:srgbClr val="008000"/>
                </a:solidFill>
              </a:rPr>
              <a:t>The momenta of the secondary particles are </a:t>
            </a:r>
          </a:p>
          <a:p>
            <a:r>
              <a:rPr lang="en-US">
                <a:solidFill>
                  <a:srgbClr val="008000"/>
                </a:solidFill>
              </a:rPr>
              <a:t>1.6+-0.3 BeV/c and the angle between them is 12 degrees … </a:t>
            </a:r>
            <a:r>
              <a:rPr lang="ja-JP" altLang="en-US">
                <a:solidFill>
                  <a:srgbClr val="008000"/>
                </a:solidFill>
              </a:rPr>
              <a:t>‘</a:t>
            </a:r>
            <a:endParaRPr lang="en-US" altLang="ja-JP">
              <a:solidFill>
                <a:srgbClr val="008000"/>
              </a:solidFill>
            </a:endParaRPr>
          </a:p>
          <a:p>
            <a:endParaRPr lang="en-US">
              <a:solidFill>
                <a:srgbClr val="008000"/>
              </a:solidFill>
            </a:endParaRPr>
          </a:p>
          <a:p>
            <a:r>
              <a:rPr lang="en-US">
                <a:solidFill>
                  <a:srgbClr val="002060"/>
                </a:solidFill>
              </a:rPr>
              <a:t>By looking at the specific ionization one can try to identify the particles and by assuming a two body decay on can find the mass of the V0.</a:t>
            </a:r>
          </a:p>
          <a:p>
            <a:endParaRPr lang="en-US">
              <a:solidFill>
                <a:srgbClr val="0033CC"/>
              </a:solidFill>
            </a:endParaRPr>
          </a:p>
          <a:p>
            <a:r>
              <a:rPr lang="ja-JP" altLang="en-US">
                <a:solidFill>
                  <a:srgbClr val="008000"/>
                </a:solidFill>
              </a:rPr>
              <a:t>‘</a:t>
            </a:r>
            <a:r>
              <a:rPr lang="en-US" altLang="ja-JP">
                <a:solidFill>
                  <a:srgbClr val="008000"/>
                </a:solidFill>
              </a:rPr>
              <a:t>… if the negative particle is a negative proton, the mass of the V0 particle is 2200 m, if it is a Pi or Mu </a:t>
            </a:r>
          </a:p>
          <a:p>
            <a:r>
              <a:rPr lang="en-US">
                <a:solidFill>
                  <a:srgbClr val="008000"/>
                </a:solidFill>
              </a:rPr>
              <a:t>Meson the V0 particle mass becomes about 1000m </a:t>
            </a:r>
          </a:p>
          <a:p>
            <a:r>
              <a:rPr lang="en-US">
                <a:solidFill>
                  <a:srgbClr val="008000"/>
                </a:solidFill>
              </a:rPr>
              <a:t>…</a:t>
            </a:r>
            <a:r>
              <a:rPr lang="ja-JP" altLang="en-US">
                <a:solidFill>
                  <a:srgbClr val="008000"/>
                </a:solidFill>
              </a:rPr>
              <a:t>’</a:t>
            </a:r>
            <a:endParaRPr lang="en-US" altLang="ja-JP">
              <a:solidFill>
                <a:srgbClr val="008000"/>
              </a:solidFill>
            </a:endParaRPr>
          </a:p>
          <a:p>
            <a:r>
              <a:rPr lang="en-US"/>
              <a:t> </a:t>
            </a:r>
          </a:p>
        </p:txBody>
      </p:sp>
      <p:sp>
        <p:nvSpPr>
          <p:cNvPr id="49158" name="Text Box 7"/>
          <p:cNvSpPr txBox="1">
            <a:spLocks noChangeArrowheads="1"/>
          </p:cNvSpPr>
          <p:nvPr/>
        </p:nvSpPr>
        <p:spPr bwMode="auto">
          <a:xfrm>
            <a:off x="838200" y="6248400"/>
            <a:ext cx="18018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200"/>
              <a:t>Rochester and Wilson</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6509EB3E-F65F-874E-9B2A-74C1FA3110BC}" type="slidenum">
              <a:rPr lang="en-US" sz="1000" b="0">
                <a:latin typeface="Times New Roman" charset="0"/>
              </a:rPr>
              <a:pPr/>
              <a:t>22</a:t>
            </a:fld>
            <a:endParaRPr lang="en-US" sz="1000" b="0">
              <a:latin typeface="Times New Roman" charset="0"/>
            </a:endParaRPr>
          </a:p>
        </p:txBody>
      </p:sp>
      <p:sp>
        <p:nvSpPr>
          <p:cNvPr id="23555" name="Footer Placeholder 4"/>
          <p:cNvSpPr>
            <a:spLocks noGrp="1"/>
          </p:cNvSpPr>
          <p:nvPr>
            <p:ph type="ftr" sz="quarter" idx="12"/>
          </p:nvPr>
        </p:nvSpPr>
        <p:spPr/>
        <p:txBody>
          <a:bodyPr/>
          <a:lstStyle/>
          <a:p>
            <a:pPr>
              <a:defRPr/>
            </a:pPr>
            <a:r>
              <a:rPr lang="en-US" smtClean="0"/>
              <a:t>W. Riegler/CERN</a:t>
            </a:r>
          </a:p>
        </p:txBody>
      </p:sp>
      <p:sp>
        <p:nvSpPr>
          <p:cNvPr id="50179" name="Rectangle 2"/>
          <p:cNvSpPr>
            <a:spLocks noGrp="1" noChangeArrowheads="1"/>
          </p:cNvSpPr>
          <p:nvPr>
            <p:ph type="title" idx="4294967295"/>
          </p:nvPr>
        </p:nvSpPr>
        <p:spPr>
          <a:xfrm>
            <a:off x="11430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Nuclear Emulsion</a:t>
            </a:r>
          </a:p>
        </p:txBody>
      </p:sp>
      <p:sp>
        <p:nvSpPr>
          <p:cNvPr id="50180" name="Text Box 4"/>
          <p:cNvSpPr txBox="1">
            <a:spLocks noChangeArrowheads="1"/>
          </p:cNvSpPr>
          <p:nvPr/>
        </p:nvSpPr>
        <p:spPr bwMode="auto">
          <a:xfrm>
            <a:off x="4495800" y="1143000"/>
            <a:ext cx="4308475"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Film played an important role in the</a:t>
            </a:r>
          </a:p>
          <a:p>
            <a:r>
              <a:rPr lang="en-US">
                <a:solidFill>
                  <a:srgbClr val="002060"/>
                </a:solidFill>
              </a:rPr>
              <a:t>discovery of radioactivity but was first seen </a:t>
            </a:r>
          </a:p>
          <a:p>
            <a:r>
              <a:rPr lang="en-US">
                <a:solidFill>
                  <a:srgbClr val="002060"/>
                </a:solidFill>
              </a:rPr>
              <a:t>as a  means of studying radioactivity rather </a:t>
            </a:r>
          </a:p>
          <a:p>
            <a:r>
              <a:rPr lang="en-US">
                <a:solidFill>
                  <a:srgbClr val="002060"/>
                </a:solidFill>
              </a:rPr>
              <a:t>than photographing individual particles.</a:t>
            </a:r>
          </a:p>
          <a:p>
            <a:endParaRPr lang="en-US">
              <a:solidFill>
                <a:srgbClr val="0033CC"/>
              </a:solidFill>
            </a:endParaRPr>
          </a:p>
          <a:p>
            <a:r>
              <a:rPr lang="en-US">
                <a:solidFill>
                  <a:srgbClr val="008000"/>
                </a:solidFill>
              </a:rPr>
              <a:t>Between 1923 and 1938 Marietta Blau </a:t>
            </a:r>
          </a:p>
          <a:p>
            <a:r>
              <a:rPr lang="en-US">
                <a:solidFill>
                  <a:srgbClr val="008000"/>
                </a:solidFill>
              </a:rPr>
              <a:t>pioneered the nuclear emulsion technique.</a:t>
            </a:r>
          </a:p>
          <a:p>
            <a:endParaRPr lang="en-US">
              <a:solidFill>
                <a:srgbClr val="008000"/>
              </a:solidFill>
            </a:endParaRPr>
          </a:p>
          <a:p>
            <a:r>
              <a:rPr lang="en-US">
                <a:solidFill>
                  <a:srgbClr val="002060"/>
                </a:solidFill>
              </a:rPr>
              <a:t>E.g.</a:t>
            </a:r>
          </a:p>
          <a:p>
            <a:r>
              <a:rPr lang="en-US">
                <a:solidFill>
                  <a:srgbClr val="002060"/>
                </a:solidFill>
              </a:rPr>
              <a:t>Emulsions were exposed to cosmic rays</a:t>
            </a:r>
          </a:p>
          <a:p>
            <a:r>
              <a:rPr lang="en-US">
                <a:solidFill>
                  <a:srgbClr val="002060"/>
                </a:solidFill>
              </a:rPr>
              <a:t>at high altitude for a long time (months)  </a:t>
            </a:r>
          </a:p>
          <a:p>
            <a:r>
              <a:rPr lang="en-US">
                <a:solidFill>
                  <a:srgbClr val="002060"/>
                </a:solidFill>
              </a:rPr>
              <a:t>and then analyzed under the microscope.</a:t>
            </a:r>
          </a:p>
          <a:p>
            <a:r>
              <a:rPr lang="en-US">
                <a:solidFill>
                  <a:srgbClr val="002060"/>
                </a:solidFill>
              </a:rPr>
              <a:t>In 1937, nuclear disintegrations from cosmic </a:t>
            </a:r>
          </a:p>
          <a:p>
            <a:r>
              <a:rPr lang="en-US">
                <a:solidFill>
                  <a:srgbClr val="002060"/>
                </a:solidFill>
              </a:rPr>
              <a:t>rays were observed in emulsions.</a:t>
            </a:r>
          </a:p>
          <a:p>
            <a:endParaRPr lang="en-US">
              <a:solidFill>
                <a:srgbClr val="0033CC"/>
              </a:solidFill>
            </a:endParaRPr>
          </a:p>
          <a:p>
            <a:r>
              <a:rPr lang="en-US">
                <a:solidFill>
                  <a:srgbClr val="008000"/>
                </a:solidFill>
              </a:rPr>
              <a:t>The high density of film compared to the </a:t>
            </a:r>
          </a:p>
          <a:p>
            <a:r>
              <a:rPr lang="en-US">
                <a:solidFill>
                  <a:srgbClr val="008000"/>
                </a:solidFill>
              </a:rPr>
              <a:t>cloud chamber </a:t>
            </a:r>
            <a:r>
              <a:rPr lang="ja-JP" altLang="en-US">
                <a:solidFill>
                  <a:srgbClr val="008000"/>
                </a:solidFill>
              </a:rPr>
              <a:t>‘</a:t>
            </a:r>
            <a:r>
              <a:rPr lang="en-US" altLang="ja-JP">
                <a:solidFill>
                  <a:srgbClr val="008000"/>
                </a:solidFill>
              </a:rPr>
              <a:t>gas</a:t>
            </a:r>
            <a:r>
              <a:rPr lang="ja-JP" altLang="en-US">
                <a:solidFill>
                  <a:srgbClr val="008000"/>
                </a:solidFill>
              </a:rPr>
              <a:t>’</a:t>
            </a:r>
            <a:r>
              <a:rPr lang="en-US" altLang="ja-JP">
                <a:solidFill>
                  <a:srgbClr val="008000"/>
                </a:solidFill>
              </a:rPr>
              <a:t> made it easier to see </a:t>
            </a:r>
          </a:p>
          <a:p>
            <a:r>
              <a:rPr lang="en-US">
                <a:solidFill>
                  <a:srgbClr val="008000"/>
                </a:solidFill>
              </a:rPr>
              <a:t>energy loss and disintegrations.  </a:t>
            </a:r>
          </a:p>
          <a:p>
            <a:r>
              <a:rPr lang="en-US"/>
              <a:t>    </a:t>
            </a:r>
          </a:p>
        </p:txBody>
      </p:sp>
      <p:pic>
        <p:nvPicPr>
          <p:cNvPr id="50181" name="Picture 5" descr="desinteg_emul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90600"/>
            <a:ext cx="3838575"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A9B7C74-E137-AE4B-B585-3C13B12A3CAB}" type="slidenum">
              <a:rPr lang="en-US" sz="1000" b="0">
                <a:latin typeface="Times New Roman" charset="0"/>
              </a:rPr>
              <a:pPr/>
              <a:t>23</a:t>
            </a:fld>
            <a:endParaRPr lang="en-US" sz="1000" b="0">
              <a:latin typeface="Times New Roman" charset="0"/>
            </a:endParaRPr>
          </a:p>
        </p:txBody>
      </p:sp>
      <p:sp>
        <p:nvSpPr>
          <p:cNvPr id="24579" name="Footer Placeholder 4"/>
          <p:cNvSpPr>
            <a:spLocks noGrp="1"/>
          </p:cNvSpPr>
          <p:nvPr>
            <p:ph type="ftr" sz="quarter" idx="12"/>
          </p:nvPr>
        </p:nvSpPr>
        <p:spPr/>
        <p:txBody>
          <a:bodyPr/>
          <a:lstStyle/>
          <a:p>
            <a:pPr>
              <a:defRPr/>
            </a:pPr>
            <a:r>
              <a:rPr lang="en-US" smtClean="0"/>
              <a:t>W. Riegler/CERN</a:t>
            </a:r>
          </a:p>
        </p:txBody>
      </p:sp>
      <p:sp>
        <p:nvSpPr>
          <p:cNvPr id="51203" name="Rectangle 2"/>
          <p:cNvSpPr>
            <a:spLocks noGrp="1" noChangeArrowheads="1"/>
          </p:cNvSpPr>
          <p:nvPr>
            <p:ph type="title" idx="4294967295"/>
          </p:nvPr>
        </p:nvSpPr>
        <p:spPr>
          <a:xfrm>
            <a:off x="9906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Nuclear Emulsion</a:t>
            </a:r>
          </a:p>
        </p:txBody>
      </p:sp>
      <p:sp>
        <p:nvSpPr>
          <p:cNvPr id="51204" name="Text Box 4"/>
          <p:cNvSpPr txBox="1">
            <a:spLocks noChangeArrowheads="1"/>
          </p:cNvSpPr>
          <p:nvPr/>
        </p:nvSpPr>
        <p:spPr bwMode="auto">
          <a:xfrm>
            <a:off x="4419600" y="1371600"/>
            <a:ext cx="3925888"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In 1939 Cecil Powell called the emulsion</a:t>
            </a:r>
          </a:p>
          <a:p>
            <a:r>
              <a:rPr lang="ja-JP" altLang="en-US">
                <a:solidFill>
                  <a:srgbClr val="002060"/>
                </a:solidFill>
              </a:rPr>
              <a:t>‘</a:t>
            </a:r>
            <a:r>
              <a:rPr lang="en-US" altLang="ja-JP">
                <a:solidFill>
                  <a:srgbClr val="002060"/>
                </a:solidFill>
              </a:rPr>
              <a:t>equivalent to a continuously sensitive </a:t>
            </a:r>
          </a:p>
          <a:p>
            <a:r>
              <a:rPr lang="en-US">
                <a:solidFill>
                  <a:srgbClr val="002060"/>
                </a:solidFill>
              </a:rPr>
              <a:t>high-pressure expansion chamber</a:t>
            </a:r>
            <a:r>
              <a:rPr lang="ja-JP" altLang="en-US">
                <a:solidFill>
                  <a:srgbClr val="002060"/>
                </a:solidFill>
              </a:rPr>
              <a:t>’</a:t>
            </a:r>
            <a:r>
              <a:rPr lang="en-US" altLang="ja-JP">
                <a:solidFill>
                  <a:srgbClr val="002060"/>
                </a:solidFill>
              </a:rPr>
              <a:t>.</a:t>
            </a:r>
          </a:p>
          <a:p>
            <a:endParaRPr lang="en-US">
              <a:solidFill>
                <a:srgbClr val="0033CC"/>
              </a:solidFill>
            </a:endParaRPr>
          </a:p>
          <a:p>
            <a:r>
              <a:rPr lang="en-US">
                <a:solidFill>
                  <a:srgbClr val="008000"/>
                </a:solidFill>
              </a:rPr>
              <a:t>A result analog to the cloud chamber </a:t>
            </a:r>
          </a:p>
          <a:p>
            <a:r>
              <a:rPr lang="en-US">
                <a:solidFill>
                  <a:srgbClr val="008000"/>
                </a:solidFill>
              </a:rPr>
              <a:t>can be obtained with a picture 1000x </a:t>
            </a:r>
          </a:p>
          <a:p>
            <a:r>
              <a:rPr lang="en-US">
                <a:solidFill>
                  <a:srgbClr val="008000"/>
                </a:solidFill>
              </a:rPr>
              <a:t>smaller (emulsion density is about 1000x</a:t>
            </a:r>
          </a:p>
          <a:p>
            <a:r>
              <a:rPr lang="en-US">
                <a:solidFill>
                  <a:srgbClr val="008000"/>
                </a:solidFill>
              </a:rPr>
              <a:t>larger than gas at 1 atm). </a:t>
            </a:r>
          </a:p>
          <a:p>
            <a:endParaRPr lang="en-US">
              <a:solidFill>
                <a:srgbClr val="008000"/>
              </a:solidFill>
            </a:endParaRPr>
          </a:p>
          <a:p>
            <a:r>
              <a:rPr lang="en-US">
                <a:solidFill>
                  <a:srgbClr val="002060"/>
                </a:solidFill>
              </a:rPr>
              <a:t>Due to the larger </a:t>
            </a:r>
            <a:r>
              <a:rPr lang="ja-JP" altLang="en-US">
                <a:solidFill>
                  <a:srgbClr val="002060"/>
                </a:solidFill>
              </a:rPr>
              <a:t>‘</a:t>
            </a:r>
            <a:r>
              <a:rPr lang="en-US" altLang="ja-JP">
                <a:solidFill>
                  <a:srgbClr val="002060"/>
                </a:solidFill>
              </a:rPr>
              <a:t>stopping power</a:t>
            </a:r>
            <a:r>
              <a:rPr lang="ja-JP" altLang="en-US">
                <a:solidFill>
                  <a:srgbClr val="002060"/>
                </a:solidFill>
              </a:rPr>
              <a:t>’</a:t>
            </a:r>
            <a:r>
              <a:rPr lang="en-US" altLang="ja-JP">
                <a:solidFill>
                  <a:srgbClr val="002060"/>
                </a:solidFill>
              </a:rPr>
              <a:t> of</a:t>
            </a:r>
          </a:p>
          <a:p>
            <a:r>
              <a:rPr lang="en-US">
                <a:solidFill>
                  <a:srgbClr val="002060"/>
                </a:solidFill>
              </a:rPr>
              <a:t>the emulsion, particle decays could be </a:t>
            </a:r>
          </a:p>
          <a:p>
            <a:r>
              <a:rPr lang="en-US">
                <a:solidFill>
                  <a:srgbClr val="002060"/>
                </a:solidFill>
              </a:rPr>
              <a:t>observed easier.  </a:t>
            </a:r>
          </a:p>
          <a:p>
            <a:endParaRPr lang="en-US">
              <a:solidFill>
                <a:srgbClr val="0033CC"/>
              </a:solidFill>
            </a:endParaRPr>
          </a:p>
          <a:p>
            <a:r>
              <a:rPr lang="en-US">
                <a:solidFill>
                  <a:srgbClr val="008000"/>
                </a:solidFill>
              </a:rPr>
              <a:t>Stacks of emulsion were called </a:t>
            </a:r>
          </a:p>
          <a:p>
            <a:r>
              <a:rPr lang="ja-JP" altLang="en-US">
                <a:solidFill>
                  <a:srgbClr val="008000"/>
                </a:solidFill>
              </a:rPr>
              <a:t>‘</a:t>
            </a:r>
            <a:r>
              <a:rPr lang="en-US" altLang="ja-JP">
                <a:solidFill>
                  <a:srgbClr val="008000"/>
                </a:solidFill>
              </a:rPr>
              <a:t>emulsion chamber</a:t>
            </a:r>
            <a:r>
              <a:rPr lang="ja-JP" altLang="en-US">
                <a:solidFill>
                  <a:srgbClr val="008000"/>
                </a:solidFill>
              </a:rPr>
              <a:t>’</a:t>
            </a:r>
            <a:r>
              <a:rPr lang="en-US" altLang="ja-JP">
                <a:solidFill>
                  <a:srgbClr val="008000"/>
                </a:solidFill>
              </a:rPr>
              <a:t>.  </a:t>
            </a:r>
          </a:p>
          <a:p>
            <a:r>
              <a:rPr lang="en-US"/>
              <a:t>    </a:t>
            </a:r>
          </a:p>
        </p:txBody>
      </p:sp>
      <p:pic>
        <p:nvPicPr>
          <p:cNvPr id="51205" name="Picture 6" descr="range_plot1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0"/>
            <a:ext cx="3543300"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7" descr="range_plot2_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19200"/>
            <a:ext cx="3381375"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98A7F946-E284-F447-B952-0FA264C42B10}" type="slidenum">
              <a:rPr lang="en-US" sz="1000" b="0">
                <a:latin typeface="Times New Roman" charset="0"/>
              </a:rPr>
              <a:pPr/>
              <a:t>24</a:t>
            </a:fld>
            <a:endParaRPr lang="en-US" sz="1000" b="0">
              <a:latin typeface="Times New Roman" charset="0"/>
            </a:endParaRPr>
          </a:p>
        </p:txBody>
      </p:sp>
      <p:sp>
        <p:nvSpPr>
          <p:cNvPr id="25603" name="Footer Placeholder 4"/>
          <p:cNvSpPr>
            <a:spLocks noGrp="1"/>
          </p:cNvSpPr>
          <p:nvPr>
            <p:ph type="ftr" sz="quarter" idx="12"/>
          </p:nvPr>
        </p:nvSpPr>
        <p:spPr/>
        <p:txBody>
          <a:bodyPr/>
          <a:lstStyle/>
          <a:p>
            <a:pPr>
              <a:defRPr/>
            </a:pPr>
            <a:r>
              <a:rPr lang="en-US" smtClean="0"/>
              <a:t>W. Riegler/CERN</a:t>
            </a:r>
          </a:p>
        </p:txBody>
      </p:sp>
      <p:sp>
        <p:nvSpPr>
          <p:cNvPr id="52227" name="Rectangle 1026"/>
          <p:cNvSpPr>
            <a:spLocks noGrp="1" noChangeArrowheads="1"/>
          </p:cNvSpPr>
          <p:nvPr>
            <p:ph type="title" idx="4294967295"/>
          </p:nvPr>
        </p:nvSpPr>
        <p:spPr>
          <a:xfrm>
            <a:off x="9906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Nuclear Emulsion</a:t>
            </a:r>
          </a:p>
        </p:txBody>
      </p:sp>
      <p:sp>
        <p:nvSpPr>
          <p:cNvPr id="52228" name="Text Box 1029"/>
          <p:cNvSpPr txBox="1">
            <a:spLocks noChangeArrowheads="1"/>
          </p:cNvSpPr>
          <p:nvPr/>
        </p:nvSpPr>
        <p:spPr bwMode="auto">
          <a:xfrm>
            <a:off x="685800" y="5562600"/>
            <a:ext cx="28209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Discovery of muon and pion</a:t>
            </a:r>
          </a:p>
        </p:txBody>
      </p:sp>
      <p:sp>
        <p:nvSpPr>
          <p:cNvPr id="52229" name="Text Box 1030"/>
          <p:cNvSpPr txBox="1">
            <a:spLocks noChangeArrowheads="1"/>
          </p:cNvSpPr>
          <p:nvPr/>
        </p:nvSpPr>
        <p:spPr bwMode="auto">
          <a:xfrm>
            <a:off x="4114800" y="1524000"/>
            <a:ext cx="4818063"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Discovery of the Pion:</a:t>
            </a:r>
          </a:p>
          <a:p>
            <a:endParaRPr lang="en-US">
              <a:solidFill>
                <a:srgbClr val="0033CC"/>
              </a:solidFill>
            </a:endParaRPr>
          </a:p>
          <a:p>
            <a:r>
              <a:rPr lang="en-US">
                <a:solidFill>
                  <a:srgbClr val="008000"/>
                </a:solidFill>
              </a:rPr>
              <a:t>The muon was discovered in the 1930ies </a:t>
            </a:r>
          </a:p>
          <a:p>
            <a:r>
              <a:rPr lang="en-US">
                <a:solidFill>
                  <a:srgbClr val="008000"/>
                </a:solidFill>
              </a:rPr>
              <a:t>and was first believed to be Yukawa</a:t>
            </a:r>
            <a:r>
              <a:rPr lang="ja-JP" altLang="en-US">
                <a:solidFill>
                  <a:srgbClr val="008000"/>
                </a:solidFill>
              </a:rPr>
              <a:t>’</a:t>
            </a:r>
            <a:r>
              <a:rPr lang="en-US" altLang="ja-JP">
                <a:solidFill>
                  <a:srgbClr val="008000"/>
                </a:solidFill>
              </a:rPr>
              <a:t>s meson</a:t>
            </a:r>
          </a:p>
          <a:p>
            <a:r>
              <a:rPr lang="en-US">
                <a:solidFill>
                  <a:srgbClr val="008000"/>
                </a:solidFill>
              </a:rPr>
              <a:t>that mediates the strong force. </a:t>
            </a:r>
          </a:p>
          <a:p>
            <a:endParaRPr lang="en-US">
              <a:solidFill>
                <a:srgbClr val="008000"/>
              </a:solidFill>
            </a:endParaRPr>
          </a:p>
          <a:p>
            <a:r>
              <a:rPr lang="en-US">
                <a:solidFill>
                  <a:srgbClr val="002060"/>
                </a:solidFill>
              </a:rPr>
              <a:t>The long range of the muon was however </a:t>
            </a:r>
          </a:p>
          <a:p>
            <a:r>
              <a:rPr lang="en-US">
                <a:solidFill>
                  <a:srgbClr val="002060"/>
                </a:solidFill>
              </a:rPr>
              <a:t>causing contradictions with this hypothesis.</a:t>
            </a:r>
          </a:p>
          <a:p>
            <a:r>
              <a:rPr lang="en-US">
                <a:solidFill>
                  <a:srgbClr val="002060"/>
                </a:solidFill>
              </a:rPr>
              <a:t> </a:t>
            </a:r>
          </a:p>
          <a:p>
            <a:r>
              <a:rPr lang="en-US">
                <a:solidFill>
                  <a:srgbClr val="008000"/>
                </a:solidFill>
              </a:rPr>
              <a:t>In 1947, Powell et. al.  discovered the </a:t>
            </a:r>
          </a:p>
          <a:p>
            <a:r>
              <a:rPr lang="en-US">
                <a:solidFill>
                  <a:srgbClr val="008000"/>
                </a:solidFill>
              </a:rPr>
              <a:t>Pion in Nuclear emulsions exposed to </a:t>
            </a:r>
          </a:p>
          <a:p>
            <a:r>
              <a:rPr lang="en-US">
                <a:solidFill>
                  <a:srgbClr val="008000"/>
                </a:solidFill>
              </a:rPr>
              <a:t>cosmic rays, and they showed that it decays </a:t>
            </a:r>
          </a:p>
          <a:p>
            <a:r>
              <a:rPr lang="en-US">
                <a:solidFill>
                  <a:srgbClr val="008000"/>
                </a:solidFill>
              </a:rPr>
              <a:t>to a muon and an unseen partner.</a:t>
            </a:r>
            <a:r>
              <a:rPr lang="en-US"/>
              <a:t> </a:t>
            </a:r>
          </a:p>
          <a:p>
            <a:endParaRPr lang="en-US"/>
          </a:p>
          <a:p>
            <a:r>
              <a:rPr lang="en-US">
                <a:solidFill>
                  <a:srgbClr val="002060"/>
                </a:solidFill>
              </a:rPr>
              <a:t>The constant range of the decay muon indicated a </a:t>
            </a:r>
          </a:p>
          <a:p>
            <a:r>
              <a:rPr lang="en-US">
                <a:solidFill>
                  <a:srgbClr val="002060"/>
                </a:solidFill>
              </a:rPr>
              <a:t>two body decay of the pion.</a:t>
            </a:r>
          </a:p>
          <a:p>
            <a:r>
              <a:rPr lang="en-US">
                <a:solidFill>
                  <a:srgbClr val="002060"/>
                </a:solidFill>
              </a:rPr>
              <a:t>  </a:t>
            </a:r>
          </a:p>
          <a:p>
            <a:r>
              <a:rPr lang="en-US"/>
              <a:t> </a:t>
            </a:r>
          </a:p>
        </p:txBody>
      </p:sp>
      <p:pic>
        <p:nvPicPr>
          <p:cNvPr id="52230" name="Picture 1031" descr="muon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404177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843186C4-8848-6B45-8D6C-9539975B850A}" type="slidenum">
              <a:rPr lang="en-US" sz="1000" b="0">
                <a:latin typeface="Times New Roman" charset="0"/>
              </a:rPr>
              <a:pPr/>
              <a:t>25</a:t>
            </a:fld>
            <a:endParaRPr lang="en-US" sz="1000" b="0">
              <a:latin typeface="Times New Roman" charset="0"/>
            </a:endParaRPr>
          </a:p>
        </p:txBody>
      </p:sp>
      <p:sp>
        <p:nvSpPr>
          <p:cNvPr id="26627" name="Footer Placeholder 4"/>
          <p:cNvSpPr>
            <a:spLocks noGrp="1"/>
          </p:cNvSpPr>
          <p:nvPr>
            <p:ph type="ftr" sz="quarter" idx="12"/>
          </p:nvPr>
        </p:nvSpPr>
        <p:spPr/>
        <p:txBody>
          <a:bodyPr/>
          <a:lstStyle/>
          <a:p>
            <a:pPr>
              <a:defRPr/>
            </a:pPr>
            <a:r>
              <a:rPr lang="en-US" smtClean="0"/>
              <a:t>W. Riegler/CERN</a:t>
            </a:r>
          </a:p>
        </p:txBody>
      </p:sp>
      <p:sp>
        <p:nvSpPr>
          <p:cNvPr id="53251" name="Rectangle 2"/>
          <p:cNvSpPr>
            <a:spLocks noGrp="1" noChangeArrowheads="1"/>
          </p:cNvSpPr>
          <p:nvPr>
            <p:ph type="title" idx="4294967295"/>
          </p:nvPr>
        </p:nvSpPr>
        <p:spPr>
          <a:xfrm>
            <a:off x="9144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Nuclear Emulsion</a:t>
            </a:r>
          </a:p>
        </p:txBody>
      </p:sp>
      <p:pic>
        <p:nvPicPr>
          <p:cNvPr id="53252" name="Picture 6" descr="emulnuc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81200"/>
            <a:ext cx="716280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3" name="Text Box 7"/>
          <p:cNvSpPr txBox="1">
            <a:spLocks noChangeArrowheads="1"/>
          </p:cNvSpPr>
          <p:nvPr/>
        </p:nvSpPr>
        <p:spPr bwMode="auto">
          <a:xfrm>
            <a:off x="1981200" y="1371600"/>
            <a:ext cx="4524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53254" name="Text Box 8"/>
          <p:cNvSpPr txBox="1">
            <a:spLocks noChangeArrowheads="1"/>
          </p:cNvSpPr>
          <p:nvPr/>
        </p:nvSpPr>
        <p:spPr bwMode="auto">
          <a:xfrm>
            <a:off x="1981200" y="5257800"/>
            <a:ext cx="5334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The cosmic ray composition was studied by putting detectors on balloons flying at high altitude.</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4FF4BE5-9E52-3E4E-8D76-4D46AC38DA69}" type="slidenum">
              <a:rPr lang="en-US" sz="1000" b="0">
                <a:latin typeface="Times New Roman" charset="0"/>
              </a:rPr>
              <a:pPr/>
              <a:t>26</a:t>
            </a:fld>
            <a:endParaRPr lang="en-US" sz="1000" b="0">
              <a:latin typeface="Times New Roman" charset="0"/>
            </a:endParaRPr>
          </a:p>
        </p:txBody>
      </p:sp>
      <p:sp>
        <p:nvSpPr>
          <p:cNvPr id="27651" name="Footer Placeholder 4"/>
          <p:cNvSpPr>
            <a:spLocks noGrp="1"/>
          </p:cNvSpPr>
          <p:nvPr>
            <p:ph type="ftr" sz="quarter" idx="12"/>
          </p:nvPr>
        </p:nvSpPr>
        <p:spPr/>
        <p:txBody>
          <a:bodyPr/>
          <a:lstStyle/>
          <a:p>
            <a:pPr>
              <a:defRPr/>
            </a:pPr>
            <a:r>
              <a:rPr lang="en-US" smtClean="0"/>
              <a:t>W. Riegler/CERN</a:t>
            </a:r>
          </a:p>
        </p:txBody>
      </p:sp>
      <p:sp>
        <p:nvSpPr>
          <p:cNvPr id="54275" name="Rectangle 2"/>
          <p:cNvSpPr>
            <a:spLocks noGrp="1" noChangeArrowheads="1"/>
          </p:cNvSpPr>
          <p:nvPr>
            <p:ph type="title" idx="4294967295"/>
          </p:nvPr>
        </p:nvSpPr>
        <p:spPr>
          <a:xfrm>
            <a:off x="9906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Nuclear Emulsion</a:t>
            </a:r>
          </a:p>
        </p:txBody>
      </p:sp>
      <p:sp>
        <p:nvSpPr>
          <p:cNvPr id="54276" name="Text Box 3"/>
          <p:cNvSpPr txBox="1">
            <a:spLocks noChangeArrowheads="1"/>
          </p:cNvSpPr>
          <p:nvPr/>
        </p:nvSpPr>
        <p:spPr bwMode="auto">
          <a:xfrm>
            <a:off x="1219200" y="1371600"/>
            <a:ext cx="668496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First evidence of the decay of the Kaon into 3 Pions was found in 1949.</a:t>
            </a:r>
          </a:p>
        </p:txBody>
      </p:sp>
      <p:pic>
        <p:nvPicPr>
          <p:cNvPr id="54277" name="Picture 5" descr="tau1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3497263"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6" descr="tau2_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981200"/>
            <a:ext cx="313531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9" name="TextBox 7"/>
          <p:cNvSpPr txBox="1">
            <a:spLocks noChangeArrowheads="1"/>
          </p:cNvSpPr>
          <p:nvPr/>
        </p:nvSpPr>
        <p:spPr bwMode="auto">
          <a:xfrm>
            <a:off x="6858000" y="4267200"/>
            <a:ext cx="66516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Kaon</a:t>
            </a:r>
          </a:p>
        </p:txBody>
      </p:sp>
      <p:sp>
        <p:nvSpPr>
          <p:cNvPr id="54280" name="TextBox 8"/>
          <p:cNvSpPr txBox="1">
            <a:spLocks noChangeArrowheads="1"/>
          </p:cNvSpPr>
          <p:nvPr/>
        </p:nvSpPr>
        <p:spPr bwMode="auto">
          <a:xfrm>
            <a:off x="5410200" y="2286000"/>
            <a:ext cx="600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Pion</a:t>
            </a:r>
          </a:p>
        </p:txBody>
      </p:sp>
      <p:sp>
        <p:nvSpPr>
          <p:cNvPr id="54281" name="TextBox 10"/>
          <p:cNvSpPr txBox="1">
            <a:spLocks noChangeArrowheads="1"/>
          </p:cNvSpPr>
          <p:nvPr/>
        </p:nvSpPr>
        <p:spPr bwMode="auto">
          <a:xfrm>
            <a:off x="5029200" y="4495800"/>
            <a:ext cx="600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Pion</a:t>
            </a:r>
          </a:p>
        </p:txBody>
      </p:sp>
      <p:sp>
        <p:nvSpPr>
          <p:cNvPr id="54282" name="TextBox 11"/>
          <p:cNvSpPr txBox="1">
            <a:spLocks noChangeArrowheads="1"/>
          </p:cNvSpPr>
          <p:nvPr/>
        </p:nvSpPr>
        <p:spPr bwMode="auto">
          <a:xfrm>
            <a:off x="6324600" y="4953000"/>
            <a:ext cx="600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Pion</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8C527AD-CB12-6943-968A-7D5757CA3332}" type="slidenum">
              <a:rPr lang="en-US" sz="1000" b="0">
                <a:solidFill>
                  <a:srgbClr val="000000"/>
                </a:solidFill>
                <a:latin typeface="Times New Roman" charset="0"/>
              </a:rPr>
              <a:pPr/>
              <a:t>27</a:t>
            </a:fld>
            <a:endParaRPr lang="en-US" sz="1000" b="0">
              <a:solidFill>
                <a:srgbClr val="000000"/>
              </a:solidFill>
              <a:latin typeface="Times New Roman" charset="0"/>
            </a:endParaRPr>
          </a:p>
        </p:txBody>
      </p:sp>
      <p:sp>
        <p:nvSpPr>
          <p:cNvPr id="55298" name="Footer Placeholder 4"/>
          <p:cNvSpPr>
            <a:spLocks noGrp="1"/>
          </p:cNvSpPr>
          <p:nvPr>
            <p:ph type="ftr"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000" b="0">
                <a:solidFill>
                  <a:srgbClr val="000000"/>
                </a:solidFill>
              </a:rPr>
              <a:t>W. Riegler/CERN</a:t>
            </a:r>
          </a:p>
        </p:txBody>
      </p:sp>
      <p:sp>
        <p:nvSpPr>
          <p:cNvPr id="55299" name="Rectangle 2"/>
          <p:cNvSpPr>
            <a:spLocks noGrp="1" noChangeArrowheads="1"/>
          </p:cNvSpPr>
          <p:nvPr>
            <p:ph type="title" idx="4294967295"/>
          </p:nvPr>
        </p:nvSpPr>
        <p:spPr>
          <a:xfrm>
            <a:off x="9906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Particles in the mid 50ies</a:t>
            </a:r>
          </a:p>
        </p:txBody>
      </p:sp>
      <p:sp>
        <p:nvSpPr>
          <p:cNvPr id="30725" name="Text Box 4"/>
          <p:cNvSpPr txBox="1">
            <a:spLocks noChangeArrowheads="1"/>
          </p:cNvSpPr>
          <p:nvPr/>
        </p:nvSpPr>
        <p:spPr bwMode="auto">
          <a:xfrm>
            <a:off x="838200" y="1295400"/>
            <a:ext cx="7407275" cy="5213350"/>
          </a:xfrm>
          <a:prstGeom prst="rect">
            <a:avLst/>
          </a:prstGeom>
          <a:noFill/>
          <a:ln w="9525">
            <a:noFill/>
            <a:miter lim="800000"/>
            <a:headEnd/>
            <a:tailEnd/>
          </a:ln>
        </p:spPr>
        <p:txBody>
          <a:bodyPr lIns="92075" tIns="46038" rIns="92075" bIns="46038">
            <a:spAutoFit/>
          </a:bodyPr>
          <a:lstStyle/>
          <a:p>
            <a:pPr>
              <a:buFont typeface="Wingdings" pitchFamily="2" charset="2"/>
              <a:buNone/>
              <a:defRPr/>
            </a:pPr>
            <a:r>
              <a:rPr lang="en-US" dirty="0">
                <a:solidFill>
                  <a:srgbClr val="002060"/>
                </a:solidFill>
                <a:latin typeface="Arial" pitchFamily="34" charset="0"/>
                <a:ea typeface="+mn-ea"/>
                <a:cs typeface="+mn-cs"/>
              </a:rPr>
              <a:t>By 1959: 20 particles</a:t>
            </a:r>
          </a:p>
          <a:p>
            <a:pPr>
              <a:buFont typeface="Wingdings" pitchFamily="2" charset="2"/>
              <a:buNone/>
              <a:defRPr/>
            </a:pPr>
            <a:endParaRPr lang="en-US" dirty="0">
              <a:solidFill>
                <a:srgbClr val="0033CC"/>
              </a:solidFill>
              <a:latin typeface="Arial" pitchFamily="34" charset="0"/>
              <a:ea typeface="+mn-ea"/>
              <a:cs typeface="+mn-cs"/>
            </a:endParaRPr>
          </a:p>
          <a:p>
            <a:pPr>
              <a:buFont typeface="Wingdings" pitchFamily="2" charset="2"/>
              <a:buNone/>
              <a:defRPr/>
            </a:pPr>
            <a:r>
              <a:rPr lang="en-US" dirty="0">
                <a:solidFill>
                  <a:srgbClr val="008000"/>
                </a:solidFill>
                <a:latin typeface="Arial" pitchFamily="34" charset="0"/>
                <a:ea typeface="+mn-ea"/>
                <a:cs typeface="+mn-cs"/>
              </a:rPr>
              <a:t>e</a:t>
            </a:r>
            <a:r>
              <a:rPr lang="en-US" baseline="30000" dirty="0">
                <a:solidFill>
                  <a:srgbClr val="008000"/>
                </a:solidFill>
                <a:latin typeface="Arial" pitchFamily="34" charset="0"/>
                <a:ea typeface="+mn-ea"/>
                <a:cs typeface="+mn-cs"/>
              </a:rPr>
              <a:t>- </a:t>
            </a:r>
            <a:r>
              <a:rPr lang="en-US" dirty="0">
                <a:solidFill>
                  <a:srgbClr val="008000"/>
                </a:solidFill>
                <a:latin typeface="Arial" pitchFamily="34" charset="0"/>
                <a:ea typeface="+mn-ea"/>
                <a:cs typeface="+mn-cs"/>
              </a:rPr>
              <a:t>:  fluorescent screen</a:t>
            </a:r>
          </a:p>
          <a:p>
            <a:pPr>
              <a:buFont typeface="Wingdings" pitchFamily="2" charset="2"/>
              <a:buNone/>
              <a:defRPr/>
            </a:pPr>
            <a:r>
              <a:rPr lang="en-US" dirty="0">
                <a:solidFill>
                  <a:srgbClr val="008000"/>
                </a:solidFill>
                <a:latin typeface="Arial" pitchFamily="34" charset="0"/>
                <a:ea typeface="+mn-ea"/>
                <a:cs typeface="+mn-cs"/>
              </a:rPr>
              <a:t>n :  ionization chamber</a:t>
            </a:r>
          </a:p>
          <a:p>
            <a:pPr>
              <a:buFont typeface="Wingdings" pitchFamily="2" charset="2"/>
              <a:buNone/>
              <a:defRPr/>
            </a:pPr>
            <a:endParaRPr lang="en-US" dirty="0">
              <a:solidFill>
                <a:srgbClr val="008000"/>
              </a:solidFill>
              <a:latin typeface="Arial" pitchFamily="34" charset="0"/>
              <a:ea typeface="+mn-ea"/>
              <a:cs typeface="+mn-cs"/>
            </a:endParaRPr>
          </a:p>
          <a:p>
            <a:pPr>
              <a:buFont typeface="Wingdings" pitchFamily="2" charset="2"/>
              <a:buNone/>
              <a:defRPr/>
            </a:pPr>
            <a:r>
              <a:rPr lang="en-US" dirty="0">
                <a:solidFill>
                  <a:srgbClr val="002060"/>
                </a:solidFill>
                <a:latin typeface="Arial" pitchFamily="34" charset="0"/>
                <a:ea typeface="+mn-ea"/>
                <a:cs typeface="+mn-cs"/>
              </a:rPr>
              <a:t>7 Cloud Chamber:                </a:t>
            </a:r>
            <a:r>
              <a:rPr lang="en-US" dirty="0">
                <a:solidFill>
                  <a:srgbClr val="002060"/>
                </a:solidFill>
                <a:latin typeface="Arial" pitchFamily="34" charset="0"/>
                <a:ea typeface="+mn-ea"/>
                <a:cs typeface="+mn-cs"/>
                <a:sym typeface="Mathematica1" pitchFamily="2" charset="2"/>
              </a:rPr>
              <a:t>6 Nuclear Emulsion:</a:t>
            </a:r>
            <a:r>
              <a:rPr lang="en-US" dirty="0">
                <a:solidFill>
                  <a:srgbClr val="002060"/>
                </a:solidFill>
                <a:latin typeface="Arial" pitchFamily="34" charset="0"/>
                <a:ea typeface="+mn-ea"/>
                <a:cs typeface="+mn-cs"/>
              </a:rPr>
              <a:t>                   </a:t>
            </a:r>
          </a:p>
          <a:p>
            <a:pPr>
              <a:buFont typeface="Wingdings" pitchFamily="2" charset="2"/>
              <a:buNone/>
              <a:defRPr/>
            </a:pPr>
            <a:r>
              <a:rPr lang="en-US" dirty="0">
                <a:solidFill>
                  <a:srgbClr val="000000"/>
                </a:solidFill>
                <a:latin typeface="Arial" pitchFamily="34" charset="0"/>
                <a:ea typeface="+mn-ea"/>
                <a:cs typeface="+mn-cs"/>
              </a:rPr>
              <a:t>       	</a:t>
            </a:r>
            <a:r>
              <a:rPr lang="en-US" sz="1800" dirty="0">
                <a:solidFill>
                  <a:srgbClr val="000000"/>
                </a:solidFill>
                <a:latin typeface="Arial" pitchFamily="34" charset="0"/>
                <a:ea typeface="+mn-ea"/>
                <a:cs typeface="+mn-cs"/>
              </a:rPr>
              <a:t>e</a:t>
            </a:r>
            <a:r>
              <a:rPr lang="en-US" sz="1800" baseline="30000" dirty="0">
                <a:solidFill>
                  <a:srgbClr val="000000"/>
                </a:solidFill>
                <a:latin typeface="Arial" pitchFamily="34" charset="0"/>
                <a:ea typeface="+mn-ea"/>
                <a:cs typeface="+mn-cs"/>
              </a:rPr>
              <a:t>+		</a:t>
            </a:r>
            <a:r>
              <a:rPr lang="en-US" sz="1800" dirty="0">
                <a:solidFill>
                  <a:srgbClr val="000000"/>
                </a:solidFill>
                <a:latin typeface="Arial" pitchFamily="34" charset="0"/>
                <a:ea typeface="+mn-ea"/>
                <a:cs typeface="+mn-cs"/>
                <a:sym typeface="Mathematica1" pitchFamily="2" charset="2"/>
              </a:rPr>
              <a:t>π</a:t>
            </a:r>
            <a:r>
              <a:rPr lang="en-US" sz="1800" baseline="30000" dirty="0">
                <a:solidFill>
                  <a:srgbClr val="000000"/>
                </a:solidFill>
                <a:latin typeface="Arial" pitchFamily="34" charset="0"/>
                <a:ea typeface="+mn-ea"/>
                <a:cs typeface="+mn-cs"/>
                <a:sym typeface="Mathematica1" pitchFamily="2" charset="2"/>
              </a:rPr>
              <a:t>+</a:t>
            </a:r>
            <a:r>
              <a:rPr lang="en-US" sz="1800" dirty="0">
                <a:solidFill>
                  <a:srgbClr val="000000"/>
                </a:solidFill>
                <a:latin typeface="Arial" pitchFamily="34" charset="0"/>
                <a:ea typeface="+mn-ea"/>
                <a:cs typeface="+mn-cs"/>
                <a:sym typeface="Mathematica1" pitchFamily="2" charset="2"/>
              </a:rPr>
              <a:t>, π </a:t>
            </a:r>
            <a:r>
              <a:rPr lang="en-US" sz="1800" baseline="30000" dirty="0">
                <a:solidFill>
                  <a:srgbClr val="000000"/>
                </a:solidFill>
                <a:latin typeface="Arial" pitchFamily="34" charset="0"/>
                <a:ea typeface="+mn-ea"/>
                <a:cs typeface="+mn-cs"/>
                <a:sym typeface="Mathematica1" pitchFamily="2" charset="2"/>
              </a:rPr>
              <a:t>-</a:t>
            </a:r>
            <a:endParaRPr lang="en-US" sz="1800" dirty="0">
              <a:solidFill>
                <a:srgbClr val="000000"/>
              </a:solidFill>
              <a:latin typeface="Arial" pitchFamily="34" charset="0"/>
              <a:ea typeface="+mn-ea"/>
              <a:cs typeface="+mn-cs"/>
            </a:endParaRPr>
          </a:p>
          <a:p>
            <a:pPr>
              <a:buFont typeface="Wingdings" pitchFamily="2" charset="2"/>
              <a:buNone/>
              <a:defRPr/>
            </a:pPr>
            <a:r>
              <a:rPr lang="en-US" sz="1800" dirty="0">
                <a:solidFill>
                  <a:srgbClr val="000000"/>
                </a:solidFill>
                <a:latin typeface="Arial" pitchFamily="34" charset="0"/>
                <a:ea typeface="+mn-ea"/>
                <a:cs typeface="+mn-cs"/>
              </a:rPr>
              <a:t>	</a:t>
            </a:r>
            <a:r>
              <a:rPr lang="en-US" sz="1800" dirty="0">
                <a:solidFill>
                  <a:srgbClr val="000000"/>
                </a:solidFill>
                <a:latin typeface="Arial" pitchFamily="34" charset="0"/>
                <a:ea typeface="+mn-ea"/>
                <a:cs typeface="+mn-cs"/>
                <a:sym typeface="Mathematica1" pitchFamily="2" charset="2"/>
              </a:rPr>
              <a:t>μ</a:t>
            </a:r>
            <a:r>
              <a:rPr lang="en-US" sz="1800" baseline="30000" dirty="0">
                <a:solidFill>
                  <a:srgbClr val="000000"/>
                </a:solidFill>
                <a:latin typeface="Arial" pitchFamily="34" charset="0"/>
                <a:ea typeface="+mn-ea"/>
                <a:cs typeface="+mn-cs"/>
                <a:sym typeface="Mathematica1" pitchFamily="2" charset="2"/>
              </a:rPr>
              <a:t>+</a:t>
            </a:r>
            <a:r>
              <a:rPr lang="en-US" sz="1800" dirty="0">
                <a:solidFill>
                  <a:srgbClr val="000000"/>
                </a:solidFill>
                <a:latin typeface="Arial" pitchFamily="34" charset="0"/>
                <a:ea typeface="+mn-ea"/>
                <a:cs typeface="+mn-cs"/>
                <a:sym typeface="Mathematica1" pitchFamily="2" charset="2"/>
              </a:rPr>
              <a:t>, μ</a:t>
            </a:r>
            <a:r>
              <a:rPr lang="en-US" sz="1800" baseline="30000" dirty="0">
                <a:solidFill>
                  <a:srgbClr val="000000"/>
                </a:solidFill>
                <a:latin typeface="Arial" pitchFamily="34" charset="0"/>
                <a:ea typeface="+mn-ea"/>
                <a:cs typeface="+mn-cs"/>
                <a:sym typeface="Mathematica1" pitchFamily="2" charset="2"/>
              </a:rPr>
              <a:t>-</a:t>
            </a:r>
            <a:r>
              <a:rPr lang="en-US" sz="1800" dirty="0">
                <a:solidFill>
                  <a:srgbClr val="000000"/>
                </a:solidFill>
                <a:latin typeface="Arial" pitchFamily="34" charset="0"/>
                <a:ea typeface="+mn-ea"/>
                <a:cs typeface="+mn-cs"/>
                <a:sym typeface="Mathematica1" pitchFamily="2" charset="2"/>
              </a:rPr>
              <a:t> 		anti-Λ</a:t>
            </a:r>
            <a:r>
              <a:rPr lang="en-US" sz="1800" baseline="30000" dirty="0">
                <a:solidFill>
                  <a:srgbClr val="000000"/>
                </a:solidFill>
                <a:latin typeface="Arial" pitchFamily="34" charset="0"/>
                <a:ea typeface="+mn-ea"/>
                <a:cs typeface="+mn-cs"/>
              </a:rPr>
              <a:t>0</a:t>
            </a:r>
            <a:r>
              <a:rPr lang="en-US" sz="1800" dirty="0">
                <a:solidFill>
                  <a:srgbClr val="000000"/>
                </a:solidFill>
                <a:latin typeface="Arial" pitchFamily="34" charset="0"/>
                <a:ea typeface="+mn-ea"/>
                <a:cs typeface="+mn-cs"/>
                <a:sym typeface="Mathematica1" pitchFamily="2" charset="2"/>
              </a:rPr>
              <a:t> </a:t>
            </a:r>
            <a:endParaRPr lang="en-US" sz="1800" dirty="0">
              <a:solidFill>
                <a:srgbClr val="000000"/>
              </a:solidFill>
              <a:latin typeface="Arial" pitchFamily="34" charset="0"/>
              <a:ea typeface="+mn-ea"/>
              <a:cs typeface="+mn-cs"/>
            </a:endParaRPr>
          </a:p>
          <a:p>
            <a:pPr>
              <a:buFont typeface="Wingdings" pitchFamily="2" charset="2"/>
              <a:buNone/>
              <a:defRPr/>
            </a:pPr>
            <a:r>
              <a:rPr lang="en-US" sz="1800" dirty="0">
                <a:solidFill>
                  <a:srgbClr val="000000"/>
                </a:solidFill>
                <a:latin typeface="Arial" pitchFamily="34" charset="0"/>
                <a:ea typeface="+mn-ea"/>
                <a:cs typeface="+mn-cs"/>
              </a:rPr>
              <a:t>	K</a:t>
            </a:r>
            <a:r>
              <a:rPr lang="en-US" sz="1800" baseline="30000" dirty="0">
                <a:solidFill>
                  <a:srgbClr val="000000"/>
                </a:solidFill>
                <a:latin typeface="Arial" pitchFamily="34" charset="0"/>
                <a:ea typeface="+mn-ea"/>
                <a:cs typeface="+mn-cs"/>
              </a:rPr>
              <a:t>0		</a:t>
            </a:r>
            <a:r>
              <a:rPr lang="en-US" sz="1800" dirty="0" err="1">
                <a:solidFill>
                  <a:srgbClr val="000000"/>
                </a:solidFill>
                <a:latin typeface="Arial" pitchFamily="34" charset="0"/>
                <a:ea typeface="+mn-ea"/>
                <a:cs typeface="+mn-cs"/>
                <a:sym typeface="Mathematica1" pitchFamily="2" charset="2"/>
              </a:rPr>
              <a:t>Σ</a:t>
            </a:r>
            <a:r>
              <a:rPr lang="en-US" sz="1800" baseline="30000" dirty="0">
                <a:solidFill>
                  <a:srgbClr val="000000"/>
                </a:solidFill>
                <a:latin typeface="Arial" pitchFamily="34" charset="0"/>
                <a:ea typeface="+mn-ea"/>
                <a:cs typeface="+mn-cs"/>
                <a:sym typeface="Mathematica1" pitchFamily="2" charset="2"/>
              </a:rPr>
              <a:t>+</a:t>
            </a:r>
            <a:endParaRPr lang="en-US" sz="1800" baseline="30000" dirty="0">
              <a:solidFill>
                <a:srgbClr val="000000"/>
              </a:solidFill>
              <a:latin typeface="Arial" pitchFamily="34" charset="0"/>
              <a:ea typeface="+mn-ea"/>
              <a:cs typeface="+mn-cs"/>
            </a:endParaRPr>
          </a:p>
          <a:p>
            <a:pPr>
              <a:buFont typeface="Wingdings" pitchFamily="2" charset="2"/>
              <a:buNone/>
              <a:defRPr/>
            </a:pPr>
            <a:r>
              <a:rPr lang="en-US" sz="1800" dirty="0">
                <a:solidFill>
                  <a:srgbClr val="000000"/>
                </a:solidFill>
                <a:latin typeface="Arial" pitchFamily="34" charset="0"/>
                <a:ea typeface="+mn-ea"/>
                <a:cs typeface="+mn-cs"/>
              </a:rPr>
              <a:t>     	</a:t>
            </a:r>
            <a:r>
              <a:rPr lang="en-US" sz="1800" dirty="0">
                <a:solidFill>
                  <a:srgbClr val="000000"/>
                </a:solidFill>
                <a:latin typeface="Arial" pitchFamily="34" charset="0"/>
                <a:ea typeface="+mn-ea"/>
                <a:cs typeface="+mn-cs"/>
                <a:sym typeface="Mathematica1" pitchFamily="2" charset="2"/>
              </a:rPr>
              <a:t>Λ</a:t>
            </a:r>
            <a:r>
              <a:rPr lang="en-US" sz="1800" baseline="30000" dirty="0">
                <a:solidFill>
                  <a:srgbClr val="000000"/>
                </a:solidFill>
                <a:latin typeface="Arial" pitchFamily="34" charset="0"/>
                <a:ea typeface="+mn-ea"/>
                <a:cs typeface="+mn-cs"/>
              </a:rPr>
              <a:t>0</a:t>
            </a:r>
            <a:r>
              <a:rPr lang="en-US" sz="1800" dirty="0">
                <a:solidFill>
                  <a:srgbClr val="000000"/>
                </a:solidFill>
                <a:latin typeface="Arial" pitchFamily="34" charset="0"/>
                <a:ea typeface="+mn-ea"/>
                <a:cs typeface="+mn-cs"/>
                <a:sym typeface="Mathematica1" pitchFamily="2" charset="2"/>
              </a:rPr>
              <a:t> 		</a:t>
            </a:r>
            <a:r>
              <a:rPr lang="en-US" sz="1800" dirty="0">
                <a:solidFill>
                  <a:srgbClr val="000000"/>
                </a:solidFill>
                <a:latin typeface="Arial" pitchFamily="34" charset="0"/>
                <a:ea typeface="+mn-ea"/>
                <a:cs typeface="+mn-cs"/>
              </a:rPr>
              <a:t>K</a:t>
            </a:r>
            <a:r>
              <a:rPr lang="en-US" sz="1800" baseline="30000" dirty="0">
                <a:solidFill>
                  <a:srgbClr val="000000"/>
                </a:solidFill>
                <a:latin typeface="Arial" pitchFamily="34" charset="0"/>
                <a:ea typeface="+mn-ea"/>
                <a:cs typeface="+mn-cs"/>
              </a:rPr>
              <a:t>+</a:t>
            </a:r>
            <a:r>
              <a:rPr lang="en-US" sz="1800" dirty="0">
                <a:solidFill>
                  <a:srgbClr val="000000"/>
                </a:solidFill>
                <a:latin typeface="Arial" pitchFamily="34" charset="0"/>
                <a:ea typeface="+mn-ea"/>
                <a:cs typeface="+mn-cs"/>
              </a:rPr>
              <a:t> ,K</a:t>
            </a:r>
            <a:r>
              <a:rPr lang="en-US" sz="1800" baseline="30000" dirty="0">
                <a:solidFill>
                  <a:srgbClr val="000000"/>
                </a:solidFill>
                <a:latin typeface="Arial" pitchFamily="34" charset="0"/>
                <a:ea typeface="+mn-ea"/>
                <a:cs typeface="+mn-cs"/>
              </a:rPr>
              <a:t>-</a:t>
            </a:r>
            <a:endParaRPr lang="en-US" sz="1800" dirty="0">
              <a:solidFill>
                <a:srgbClr val="000000"/>
              </a:solidFill>
              <a:latin typeface="Arial" pitchFamily="34" charset="0"/>
              <a:ea typeface="+mn-ea"/>
              <a:cs typeface="+mn-cs"/>
              <a:sym typeface="Mathematica1" pitchFamily="2" charset="2"/>
            </a:endParaRPr>
          </a:p>
          <a:p>
            <a:pPr>
              <a:buFont typeface="Wingdings" pitchFamily="2" charset="2"/>
              <a:buNone/>
              <a:defRPr/>
            </a:pPr>
            <a:r>
              <a:rPr lang="en-US" sz="1800" dirty="0">
                <a:solidFill>
                  <a:srgbClr val="000000"/>
                </a:solidFill>
                <a:latin typeface="Arial" pitchFamily="34" charset="0"/>
                <a:ea typeface="+mn-ea"/>
                <a:cs typeface="+mn-cs"/>
                <a:sym typeface="Mathematica1" pitchFamily="2" charset="2"/>
              </a:rPr>
              <a:t>	</a:t>
            </a:r>
            <a:r>
              <a:rPr lang="en-US" sz="1800" dirty="0" err="1">
                <a:solidFill>
                  <a:srgbClr val="000000"/>
                </a:solidFill>
                <a:latin typeface="Arial" pitchFamily="34" charset="0"/>
                <a:ea typeface="+mn-ea"/>
                <a:cs typeface="+mn-cs"/>
                <a:sym typeface="Mathematica1" pitchFamily="2" charset="2"/>
              </a:rPr>
              <a:t>Ξ</a:t>
            </a:r>
            <a:r>
              <a:rPr lang="en-US" sz="1800" baseline="30000" dirty="0">
                <a:solidFill>
                  <a:srgbClr val="000000"/>
                </a:solidFill>
                <a:latin typeface="Arial" pitchFamily="34" charset="0"/>
                <a:ea typeface="+mn-ea"/>
                <a:cs typeface="+mn-cs"/>
                <a:sym typeface="Mathematica1" pitchFamily="2" charset="2"/>
              </a:rPr>
              <a:t>-</a:t>
            </a:r>
            <a:r>
              <a:rPr lang="en-US" sz="1800" dirty="0">
                <a:solidFill>
                  <a:srgbClr val="000000"/>
                </a:solidFill>
                <a:latin typeface="Arial" pitchFamily="34" charset="0"/>
                <a:ea typeface="+mn-ea"/>
                <a:cs typeface="+mn-cs"/>
                <a:sym typeface="Mathematica1" pitchFamily="2" charset="2"/>
              </a:rPr>
              <a:t> </a:t>
            </a:r>
          </a:p>
          <a:p>
            <a:pPr>
              <a:buFont typeface="Wingdings" pitchFamily="2" charset="2"/>
              <a:buNone/>
              <a:defRPr/>
            </a:pPr>
            <a:r>
              <a:rPr lang="en-US" sz="1800" dirty="0">
                <a:solidFill>
                  <a:srgbClr val="000000"/>
                </a:solidFill>
                <a:latin typeface="Arial" pitchFamily="34" charset="0"/>
                <a:ea typeface="+mn-ea"/>
                <a:cs typeface="+mn-cs"/>
                <a:sym typeface="Mathematica1" pitchFamily="2" charset="2"/>
              </a:rPr>
              <a:t>	</a:t>
            </a:r>
            <a:r>
              <a:rPr lang="en-US" sz="1800" dirty="0" err="1">
                <a:solidFill>
                  <a:srgbClr val="000000"/>
                </a:solidFill>
                <a:latin typeface="Arial" pitchFamily="34" charset="0"/>
                <a:ea typeface="+mn-ea"/>
                <a:cs typeface="+mn-cs"/>
                <a:sym typeface="Mathematica1" pitchFamily="2" charset="2"/>
              </a:rPr>
              <a:t>Σ</a:t>
            </a:r>
            <a:r>
              <a:rPr lang="en-US" sz="1800" baseline="30000" dirty="0">
                <a:solidFill>
                  <a:srgbClr val="000000"/>
                </a:solidFill>
                <a:latin typeface="Arial" pitchFamily="34" charset="0"/>
                <a:ea typeface="+mn-ea"/>
                <a:cs typeface="+mn-cs"/>
                <a:sym typeface="Mathematica1" pitchFamily="2" charset="2"/>
              </a:rPr>
              <a:t>-</a:t>
            </a:r>
            <a:endParaRPr lang="en-US" sz="1800" dirty="0">
              <a:solidFill>
                <a:srgbClr val="000000"/>
              </a:solidFill>
              <a:latin typeface="Arial" pitchFamily="34" charset="0"/>
              <a:ea typeface="+mn-ea"/>
              <a:cs typeface="+mn-cs"/>
              <a:sym typeface="Mathematica1" pitchFamily="2" charset="2"/>
            </a:endParaRPr>
          </a:p>
          <a:p>
            <a:pPr>
              <a:buFont typeface="Wingdings" pitchFamily="2" charset="2"/>
              <a:buNone/>
              <a:defRPr/>
            </a:pPr>
            <a:endParaRPr lang="en-US" sz="1400" dirty="0">
              <a:solidFill>
                <a:srgbClr val="000000"/>
              </a:solidFill>
              <a:latin typeface="Arial" pitchFamily="34" charset="0"/>
              <a:ea typeface="+mn-ea"/>
              <a:cs typeface="+mn-cs"/>
              <a:sym typeface="Mathematica1" pitchFamily="2" charset="2"/>
            </a:endParaRPr>
          </a:p>
          <a:p>
            <a:pPr>
              <a:buFont typeface="Wingdings" pitchFamily="2" charset="2"/>
              <a:buNone/>
              <a:defRPr/>
            </a:pPr>
            <a:r>
              <a:rPr lang="en-US" dirty="0">
                <a:solidFill>
                  <a:srgbClr val="002060"/>
                </a:solidFill>
                <a:latin typeface="Arial" pitchFamily="34" charset="0"/>
                <a:ea typeface="+mn-ea"/>
                <a:cs typeface="+mn-cs"/>
                <a:sym typeface="Mathematica1" pitchFamily="2" charset="2"/>
              </a:rPr>
              <a:t>2 Bubble Chamber</a:t>
            </a:r>
            <a:r>
              <a:rPr lang="en-US" sz="1400" dirty="0">
                <a:solidFill>
                  <a:srgbClr val="002060"/>
                </a:solidFill>
                <a:latin typeface="Arial" pitchFamily="34" charset="0"/>
                <a:ea typeface="+mn-ea"/>
                <a:cs typeface="+mn-cs"/>
                <a:sym typeface="Mathematica1" pitchFamily="2" charset="2"/>
              </a:rPr>
              <a:t>:	             	 </a:t>
            </a:r>
            <a:r>
              <a:rPr lang="en-US" dirty="0">
                <a:solidFill>
                  <a:srgbClr val="002060"/>
                </a:solidFill>
                <a:latin typeface="Arial" pitchFamily="34" charset="0"/>
                <a:ea typeface="+mn-ea"/>
                <a:cs typeface="+mn-cs"/>
                <a:sym typeface="Mathematica1" pitchFamily="2" charset="2"/>
              </a:rPr>
              <a:t>3 with Electronic techniques:</a:t>
            </a:r>
            <a:r>
              <a:rPr lang="en-US" sz="1400" dirty="0">
                <a:solidFill>
                  <a:srgbClr val="002060"/>
                </a:solidFill>
                <a:latin typeface="Arial" pitchFamily="34" charset="0"/>
                <a:ea typeface="+mn-ea"/>
                <a:cs typeface="+mn-cs"/>
                <a:sym typeface="Mathematica1" pitchFamily="2" charset="2"/>
              </a:rPr>
              <a:t> 		</a:t>
            </a:r>
          </a:p>
          <a:p>
            <a:pPr>
              <a:buFont typeface="Wingdings" pitchFamily="2" charset="2"/>
              <a:buNone/>
              <a:defRPr/>
            </a:pPr>
            <a:r>
              <a:rPr lang="en-US" sz="1800" dirty="0">
                <a:solidFill>
                  <a:srgbClr val="000000"/>
                </a:solidFill>
                <a:latin typeface="Arial" pitchFamily="34" charset="0"/>
                <a:ea typeface="+mn-ea"/>
                <a:cs typeface="+mn-cs"/>
                <a:sym typeface="Mathematica1" pitchFamily="2" charset="2"/>
              </a:rPr>
              <a:t>	Ξ</a:t>
            </a:r>
            <a:r>
              <a:rPr lang="en-US" sz="1800" baseline="30000" dirty="0">
                <a:solidFill>
                  <a:srgbClr val="000000"/>
                </a:solidFill>
                <a:latin typeface="Arial" pitchFamily="34" charset="0"/>
                <a:ea typeface="+mn-ea"/>
                <a:cs typeface="+mn-cs"/>
                <a:sym typeface="Mathematica1" pitchFamily="2" charset="2"/>
              </a:rPr>
              <a:t>0   </a:t>
            </a:r>
            <a:r>
              <a:rPr lang="en-US" sz="1800" dirty="0">
                <a:solidFill>
                  <a:srgbClr val="000000"/>
                </a:solidFill>
                <a:latin typeface="Arial" pitchFamily="34" charset="0"/>
                <a:ea typeface="+mn-ea"/>
                <a:cs typeface="+mn-cs"/>
              </a:rPr>
              <a:t> 		 </a:t>
            </a:r>
            <a:r>
              <a:rPr lang="en-US" dirty="0">
                <a:solidFill>
                  <a:srgbClr val="000000"/>
                </a:solidFill>
                <a:latin typeface="Arial" pitchFamily="34" charset="0"/>
                <a:ea typeface="+mn-ea"/>
                <a:cs typeface="+mn-cs"/>
              </a:rPr>
              <a:t>anti-n</a:t>
            </a:r>
            <a:endParaRPr lang="en-US" sz="1800" dirty="0">
              <a:solidFill>
                <a:srgbClr val="000000"/>
              </a:solidFill>
              <a:latin typeface="Arial" pitchFamily="34" charset="0"/>
              <a:ea typeface="+mn-ea"/>
              <a:cs typeface="+mn-cs"/>
            </a:endParaRPr>
          </a:p>
          <a:p>
            <a:pPr>
              <a:buFont typeface="Wingdings" pitchFamily="2" charset="2"/>
              <a:buNone/>
              <a:defRPr/>
            </a:pPr>
            <a:r>
              <a:rPr lang="en-US" sz="1800" dirty="0">
                <a:solidFill>
                  <a:srgbClr val="000000"/>
                </a:solidFill>
                <a:latin typeface="Arial" pitchFamily="34" charset="0"/>
                <a:ea typeface="+mn-ea"/>
                <a:cs typeface="+mn-cs"/>
              </a:rPr>
              <a:t>	</a:t>
            </a:r>
            <a:r>
              <a:rPr lang="en-US" sz="1800" dirty="0">
                <a:solidFill>
                  <a:srgbClr val="000000"/>
                </a:solidFill>
                <a:latin typeface="Arial" pitchFamily="34" charset="0"/>
                <a:ea typeface="+mn-ea"/>
                <a:cs typeface="+mn-cs"/>
                <a:sym typeface="Mathematica1" pitchFamily="2" charset="2"/>
              </a:rPr>
              <a:t>Σ</a:t>
            </a:r>
            <a:r>
              <a:rPr lang="en-US" sz="1800" baseline="30000" dirty="0">
                <a:solidFill>
                  <a:srgbClr val="000000"/>
                </a:solidFill>
                <a:latin typeface="Arial" pitchFamily="34" charset="0"/>
                <a:ea typeface="+mn-ea"/>
                <a:cs typeface="+mn-cs"/>
                <a:sym typeface="Mathematica1" pitchFamily="2" charset="2"/>
              </a:rPr>
              <a:t>0</a:t>
            </a:r>
            <a:r>
              <a:rPr lang="en-US" dirty="0">
                <a:solidFill>
                  <a:srgbClr val="000000"/>
                </a:solidFill>
                <a:latin typeface="Arial" pitchFamily="34" charset="0"/>
                <a:ea typeface="+mn-ea"/>
                <a:cs typeface="+mn-cs"/>
              </a:rPr>
              <a:t>      		 anti-p</a:t>
            </a:r>
          </a:p>
          <a:p>
            <a:pPr>
              <a:buFont typeface="Wingdings" pitchFamily="2" charset="2"/>
              <a:buNone/>
              <a:defRPr/>
            </a:pPr>
            <a:r>
              <a:rPr lang="en-US" sz="1800" dirty="0">
                <a:solidFill>
                  <a:srgbClr val="000000"/>
                </a:solidFill>
                <a:latin typeface="Arial" pitchFamily="34" charset="0"/>
                <a:ea typeface="+mn-ea"/>
                <a:cs typeface="+mn-cs"/>
                <a:sym typeface="Mathematica1" pitchFamily="2" charset="2"/>
              </a:rPr>
              <a:t>			 π </a:t>
            </a:r>
            <a:r>
              <a:rPr lang="en-US" sz="1800" baseline="30000" dirty="0">
                <a:solidFill>
                  <a:srgbClr val="000000"/>
                </a:solidFill>
                <a:latin typeface="Arial" pitchFamily="34" charset="0"/>
                <a:ea typeface="+mn-ea"/>
                <a:cs typeface="+mn-cs"/>
                <a:sym typeface="Mathematica1" pitchFamily="2" charset="2"/>
              </a:rPr>
              <a:t>0</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F0E9DA4E-96F5-B542-A0E0-3092BADD19DC}" type="slidenum">
              <a:rPr lang="en-US" sz="1000" b="0">
                <a:latin typeface="Times New Roman" charset="0"/>
              </a:rPr>
              <a:pPr/>
              <a:t>28</a:t>
            </a:fld>
            <a:endParaRPr lang="en-US" sz="1000" b="0">
              <a:latin typeface="Times New Roman" charset="0"/>
            </a:endParaRPr>
          </a:p>
        </p:txBody>
      </p:sp>
      <p:sp>
        <p:nvSpPr>
          <p:cNvPr id="29699" name="Footer Placeholder 4"/>
          <p:cNvSpPr>
            <a:spLocks noGrp="1"/>
          </p:cNvSpPr>
          <p:nvPr>
            <p:ph type="ftr" sz="quarter" idx="12"/>
          </p:nvPr>
        </p:nvSpPr>
        <p:spPr/>
        <p:txBody>
          <a:bodyPr/>
          <a:lstStyle/>
          <a:p>
            <a:pPr>
              <a:defRPr/>
            </a:pPr>
            <a:r>
              <a:rPr lang="en-US" smtClean="0"/>
              <a:t>W. Riegler/CERN</a:t>
            </a:r>
          </a:p>
        </p:txBody>
      </p:sp>
      <p:sp>
        <p:nvSpPr>
          <p:cNvPr id="56323" name="Rectangle 2"/>
          <p:cNvSpPr>
            <a:spLocks noGrp="1" noChangeArrowheads="1"/>
          </p:cNvSpPr>
          <p:nvPr>
            <p:ph type="title" idx="4294967295"/>
          </p:nvPr>
        </p:nvSpPr>
        <p:spPr>
          <a:xfrm>
            <a:off x="2209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sp>
        <p:nvSpPr>
          <p:cNvPr id="56324" name="Text Box 3"/>
          <p:cNvSpPr txBox="1">
            <a:spLocks noChangeArrowheads="1"/>
          </p:cNvSpPr>
          <p:nvPr/>
        </p:nvSpPr>
        <p:spPr bwMode="auto">
          <a:xfrm>
            <a:off x="3352800" y="838200"/>
            <a:ext cx="5562600" cy="556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In the early 1950ies Donald Glaser tried to build </a:t>
            </a:r>
          </a:p>
          <a:p>
            <a:r>
              <a:rPr lang="en-US">
                <a:solidFill>
                  <a:srgbClr val="002060"/>
                </a:solidFill>
              </a:rPr>
              <a:t>on the cloud chamber analogy: </a:t>
            </a:r>
          </a:p>
          <a:p>
            <a:r>
              <a:rPr lang="en-US">
                <a:solidFill>
                  <a:srgbClr val="002060"/>
                </a:solidFill>
              </a:rPr>
              <a:t>	</a:t>
            </a:r>
          </a:p>
          <a:p>
            <a:r>
              <a:rPr lang="en-US">
                <a:solidFill>
                  <a:srgbClr val="008000"/>
                </a:solidFill>
              </a:rPr>
              <a:t>Instead of supersaturating a gas with a vapor </a:t>
            </a:r>
          </a:p>
          <a:p>
            <a:r>
              <a:rPr lang="en-US">
                <a:solidFill>
                  <a:srgbClr val="008000"/>
                </a:solidFill>
              </a:rPr>
              <a:t>one would superheat a liquid. A particle </a:t>
            </a:r>
          </a:p>
          <a:p>
            <a:r>
              <a:rPr lang="en-US">
                <a:solidFill>
                  <a:srgbClr val="008000"/>
                </a:solidFill>
              </a:rPr>
              <a:t>depositing energy along it</a:t>
            </a:r>
            <a:r>
              <a:rPr lang="ja-JP" altLang="en-US">
                <a:solidFill>
                  <a:srgbClr val="008000"/>
                </a:solidFill>
              </a:rPr>
              <a:t>’</a:t>
            </a:r>
            <a:r>
              <a:rPr lang="en-US" altLang="ja-JP">
                <a:solidFill>
                  <a:srgbClr val="008000"/>
                </a:solidFill>
              </a:rPr>
              <a:t>s path would </a:t>
            </a:r>
          </a:p>
          <a:p>
            <a:r>
              <a:rPr lang="en-US">
                <a:solidFill>
                  <a:srgbClr val="008000"/>
                </a:solidFill>
              </a:rPr>
              <a:t>then make the liquid boil and form bubbles along </a:t>
            </a:r>
          </a:p>
          <a:p>
            <a:r>
              <a:rPr lang="en-US">
                <a:solidFill>
                  <a:srgbClr val="008000"/>
                </a:solidFill>
              </a:rPr>
              <a:t>the track.</a:t>
            </a:r>
          </a:p>
          <a:p>
            <a:r>
              <a:rPr lang="en-US">
                <a:solidFill>
                  <a:srgbClr val="008000"/>
                </a:solidFill>
              </a:rPr>
              <a:t> </a:t>
            </a:r>
          </a:p>
          <a:p>
            <a:r>
              <a:rPr lang="en-US">
                <a:solidFill>
                  <a:srgbClr val="002060"/>
                </a:solidFill>
              </a:rPr>
              <a:t>In 1952 Glaser photographed first Bubble chamber </a:t>
            </a:r>
          </a:p>
          <a:p>
            <a:r>
              <a:rPr lang="en-US">
                <a:solidFill>
                  <a:srgbClr val="002060"/>
                </a:solidFill>
              </a:rPr>
              <a:t>tracks. Luis Alvarez was one of the main proponents</a:t>
            </a:r>
          </a:p>
          <a:p>
            <a:r>
              <a:rPr lang="en-US">
                <a:solidFill>
                  <a:srgbClr val="002060"/>
                </a:solidFill>
              </a:rPr>
              <a:t>of the bubble chamber.</a:t>
            </a:r>
          </a:p>
          <a:p>
            <a:endParaRPr lang="en-US">
              <a:solidFill>
                <a:srgbClr val="0033CC"/>
              </a:solidFill>
            </a:endParaRPr>
          </a:p>
          <a:p>
            <a:r>
              <a:rPr lang="en-US">
                <a:solidFill>
                  <a:srgbClr val="008000"/>
                </a:solidFill>
              </a:rPr>
              <a:t>The size of the chambers grew quickly</a:t>
            </a:r>
          </a:p>
          <a:p>
            <a:r>
              <a:rPr lang="en-US">
                <a:solidFill>
                  <a:srgbClr val="008000"/>
                </a:solidFill>
              </a:rPr>
              <a:t>1954:	2.5</a:t>
            </a:r>
            <a:r>
              <a:rPr lang="ja-JP" altLang="en-US">
                <a:solidFill>
                  <a:srgbClr val="008000"/>
                </a:solidFill>
              </a:rPr>
              <a:t>’’</a:t>
            </a:r>
            <a:r>
              <a:rPr lang="en-US" altLang="ja-JP">
                <a:solidFill>
                  <a:srgbClr val="008000"/>
                </a:solidFill>
              </a:rPr>
              <a:t>(6.4cm)</a:t>
            </a:r>
          </a:p>
          <a:p>
            <a:r>
              <a:rPr lang="en-US">
                <a:solidFill>
                  <a:srgbClr val="008000"/>
                </a:solidFill>
              </a:rPr>
              <a:t>1954: 	4</a:t>
            </a:r>
            <a:r>
              <a:rPr lang="ja-JP" altLang="en-US">
                <a:solidFill>
                  <a:srgbClr val="008000"/>
                </a:solidFill>
              </a:rPr>
              <a:t>’’</a:t>
            </a:r>
            <a:r>
              <a:rPr lang="en-US" altLang="ja-JP">
                <a:solidFill>
                  <a:srgbClr val="008000"/>
                </a:solidFill>
              </a:rPr>
              <a:t>   (10cm) </a:t>
            </a:r>
          </a:p>
          <a:p>
            <a:r>
              <a:rPr lang="en-US">
                <a:solidFill>
                  <a:srgbClr val="008000"/>
                </a:solidFill>
              </a:rPr>
              <a:t>1956: 	10</a:t>
            </a:r>
            <a:r>
              <a:rPr lang="ja-JP" altLang="en-US">
                <a:solidFill>
                  <a:srgbClr val="008000"/>
                </a:solidFill>
              </a:rPr>
              <a:t>’’</a:t>
            </a:r>
            <a:r>
              <a:rPr lang="en-US" altLang="ja-JP">
                <a:solidFill>
                  <a:srgbClr val="008000"/>
                </a:solidFill>
              </a:rPr>
              <a:t> (25cm) 	      </a:t>
            </a:r>
          </a:p>
          <a:p>
            <a:r>
              <a:rPr lang="en-US">
                <a:solidFill>
                  <a:srgbClr val="008000"/>
                </a:solidFill>
              </a:rPr>
              <a:t>1959: 	72</a:t>
            </a:r>
            <a:r>
              <a:rPr lang="ja-JP" altLang="en-US">
                <a:solidFill>
                  <a:srgbClr val="008000"/>
                </a:solidFill>
              </a:rPr>
              <a:t>’’</a:t>
            </a:r>
            <a:r>
              <a:rPr lang="en-US" altLang="ja-JP">
                <a:solidFill>
                  <a:srgbClr val="008000"/>
                </a:solidFill>
              </a:rPr>
              <a:t> (183cm)</a:t>
            </a:r>
          </a:p>
          <a:p>
            <a:r>
              <a:rPr lang="en-US">
                <a:solidFill>
                  <a:srgbClr val="008000"/>
                </a:solidFill>
              </a:rPr>
              <a:t>1963: 	80</a:t>
            </a:r>
            <a:r>
              <a:rPr lang="ja-JP" altLang="en-US">
                <a:solidFill>
                  <a:srgbClr val="008000"/>
                </a:solidFill>
              </a:rPr>
              <a:t>’’</a:t>
            </a:r>
            <a:r>
              <a:rPr lang="en-US" altLang="ja-JP">
                <a:solidFill>
                  <a:srgbClr val="008000"/>
                </a:solidFill>
              </a:rPr>
              <a:t> (203cm)</a:t>
            </a:r>
          </a:p>
          <a:p>
            <a:r>
              <a:rPr lang="en-US">
                <a:solidFill>
                  <a:srgbClr val="008000"/>
                </a:solidFill>
              </a:rPr>
              <a:t>1973: 	370cm</a:t>
            </a:r>
          </a:p>
        </p:txBody>
      </p:sp>
      <p:pic>
        <p:nvPicPr>
          <p:cNvPr id="56325" name="Picture 6" descr="first_bub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181133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Picture 7" descr="bubble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124200"/>
            <a:ext cx="265747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5B1426F-1916-5846-9141-0C4C92E687FC}" type="slidenum">
              <a:rPr lang="en-US" sz="1000" b="0">
                <a:latin typeface="Times New Roman" charset="0"/>
              </a:rPr>
              <a:pPr/>
              <a:t>29</a:t>
            </a:fld>
            <a:endParaRPr lang="en-US" sz="1000" b="0">
              <a:latin typeface="Times New Roman" charset="0"/>
            </a:endParaRPr>
          </a:p>
        </p:txBody>
      </p:sp>
      <p:sp>
        <p:nvSpPr>
          <p:cNvPr id="30723" name="Footer Placeholder 4"/>
          <p:cNvSpPr>
            <a:spLocks noGrp="1"/>
          </p:cNvSpPr>
          <p:nvPr>
            <p:ph type="ftr" sz="quarter" idx="12"/>
          </p:nvPr>
        </p:nvSpPr>
        <p:spPr/>
        <p:txBody>
          <a:bodyPr/>
          <a:lstStyle/>
          <a:p>
            <a:pPr>
              <a:defRPr/>
            </a:pPr>
            <a:r>
              <a:rPr lang="en-US" smtClean="0"/>
              <a:t>W. Riegler/CERN</a:t>
            </a:r>
          </a:p>
        </p:txBody>
      </p:sp>
      <p:sp>
        <p:nvSpPr>
          <p:cNvPr id="57347" name="Rectangle 2"/>
          <p:cNvSpPr>
            <a:spLocks noGrp="1" noChangeArrowheads="1"/>
          </p:cNvSpPr>
          <p:nvPr>
            <p:ph type="title" idx="4294967295"/>
          </p:nvPr>
        </p:nvSpPr>
        <p:spPr>
          <a:xfrm>
            <a:off x="12192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pic>
        <p:nvPicPr>
          <p:cNvPr id="57348" name="Picture 3" descr="bibcev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295400"/>
            <a:ext cx="3962400" cy="1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9" name="Picture 4" descr="bubblec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47800"/>
            <a:ext cx="31877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0" name="Text Box 5"/>
          <p:cNvSpPr txBox="1">
            <a:spLocks noChangeArrowheads="1"/>
          </p:cNvSpPr>
          <p:nvPr/>
        </p:nvSpPr>
        <p:spPr bwMode="auto">
          <a:xfrm>
            <a:off x="4251325" y="3368675"/>
            <a:ext cx="4833938"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Unlike the Cloud Chamber, the Bubble Chamber</a:t>
            </a:r>
          </a:p>
          <a:p>
            <a:r>
              <a:rPr lang="en-US">
                <a:solidFill>
                  <a:srgbClr val="002060"/>
                </a:solidFill>
              </a:rPr>
              <a:t>could not be triggered, i.e. the bubble chamber </a:t>
            </a:r>
          </a:p>
          <a:p>
            <a:r>
              <a:rPr lang="en-US">
                <a:solidFill>
                  <a:srgbClr val="002060"/>
                </a:solidFill>
              </a:rPr>
              <a:t>had to be already in the superheated state when </a:t>
            </a:r>
          </a:p>
          <a:p>
            <a:r>
              <a:rPr lang="en-US">
                <a:solidFill>
                  <a:srgbClr val="002060"/>
                </a:solidFill>
              </a:rPr>
              <a:t>the particle was entering. It was therefore not </a:t>
            </a:r>
          </a:p>
          <a:p>
            <a:r>
              <a:rPr lang="en-US">
                <a:solidFill>
                  <a:srgbClr val="002060"/>
                </a:solidFill>
              </a:rPr>
              <a:t>useful for Cosmic Ray Physics, but as in the 50ies</a:t>
            </a:r>
          </a:p>
          <a:p>
            <a:r>
              <a:rPr lang="en-US">
                <a:solidFill>
                  <a:srgbClr val="002060"/>
                </a:solidFill>
              </a:rPr>
              <a:t>particle physics moved to accelerators it was </a:t>
            </a:r>
          </a:p>
          <a:p>
            <a:r>
              <a:rPr lang="en-US">
                <a:solidFill>
                  <a:srgbClr val="002060"/>
                </a:solidFill>
              </a:rPr>
              <a:t>possible to synchronize the chamber compression</a:t>
            </a:r>
          </a:p>
          <a:p>
            <a:r>
              <a:rPr lang="en-US">
                <a:solidFill>
                  <a:srgbClr val="002060"/>
                </a:solidFill>
              </a:rPr>
              <a:t>with the arrival of the beam.  </a:t>
            </a:r>
          </a:p>
          <a:p>
            <a:endParaRPr lang="en-US">
              <a:solidFill>
                <a:srgbClr val="0033CC"/>
              </a:solidFill>
            </a:endParaRPr>
          </a:p>
          <a:p>
            <a:r>
              <a:rPr lang="en-US">
                <a:solidFill>
                  <a:srgbClr val="008000"/>
                </a:solidFill>
              </a:rPr>
              <a:t>For data analysis one had to look through millions </a:t>
            </a:r>
          </a:p>
          <a:p>
            <a:r>
              <a:rPr lang="en-US">
                <a:solidFill>
                  <a:srgbClr val="008000"/>
                </a:solidFill>
              </a:rPr>
              <a:t>of pictures.   </a:t>
            </a:r>
          </a:p>
        </p:txBody>
      </p:sp>
      <p:sp>
        <p:nvSpPr>
          <p:cNvPr id="57351" name="Text Box 6"/>
          <p:cNvSpPr txBox="1">
            <a:spLocks noChangeArrowheads="1"/>
          </p:cNvSpPr>
          <p:nvPr/>
        </p:nvSpPr>
        <p:spPr bwMode="auto">
          <a:xfrm>
            <a:off x="5715000" y="2971800"/>
            <a:ext cx="10302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sz="1000"/>
              <a:t>‘</a:t>
            </a:r>
            <a:r>
              <a:rPr lang="en-US" altLang="ja-JP" sz="1000"/>
              <a:t>new bubbles</a:t>
            </a:r>
            <a:r>
              <a:rPr lang="ja-JP" altLang="en-US" sz="1000"/>
              <a:t>’</a:t>
            </a:r>
            <a:endParaRPr lang="en-US" sz="1000"/>
          </a:p>
        </p:txBody>
      </p:sp>
      <p:sp>
        <p:nvSpPr>
          <p:cNvPr id="57352" name="Text Box 7"/>
          <p:cNvSpPr txBox="1">
            <a:spLocks noChangeArrowheads="1"/>
          </p:cNvSpPr>
          <p:nvPr/>
        </p:nvSpPr>
        <p:spPr bwMode="auto">
          <a:xfrm>
            <a:off x="5638800" y="1066800"/>
            <a:ext cx="9747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sz="1000"/>
              <a:t>‘</a:t>
            </a:r>
            <a:r>
              <a:rPr lang="en-US" altLang="ja-JP" sz="1000"/>
              <a:t>old bubbles</a:t>
            </a:r>
            <a:r>
              <a:rPr lang="ja-JP" altLang="en-US" sz="1000"/>
              <a:t>’</a:t>
            </a:r>
            <a:endParaRPr lang="en-US" sz="100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D2892DB-629E-5149-A61C-9E46A3B42D2C}" type="slidenum">
              <a:rPr lang="en-US" sz="1000" b="0">
                <a:latin typeface="Times New Roman" charset="0"/>
              </a:rPr>
              <a:pPr/>
              <a:t>3</a:t>
            </a:fld>
            <a:endParaRPr lang="en-US" sz="1000" b="0">
              <a:latin typeface="Times New Roman" charset="0"/>
            </a:endParaRPr>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30723" name="Rectangle 4"/>
          <p:cNvSpPr>
            <a:spLocks noChangeArrowheads="1"/>
          </p:cNvSpPr>
          <p:nvPr/>
        </p:nvSpPr>
        <p:spPr bwMode="auto">
          <a:xfrm>
            <a:off x="838200" y="533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30724" name="Rectangle 5"/>
          <p:cNvSpPr>
            <a:spLocks noChangeArrowheads="1"/>
          </p:cNvSpPr>
          <p:nvPr/>
        </p:nvSpPr>
        <p:spPr bwMode="auto">
          <a:xfrm>
            <a:off x="914400" y="1600200"/>
            <a:ext cx="7086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84175" indent="-384175">
              <a:lnSpc>
                <a:spcPct val="70000"/>
              </a:lnSpc>
            </a:pPr>
            <a:r>
              <a:rPr lang="en-US" sz="1600">
                <a:solidFill>
                  <a:srgbClr val="008000"/>
                </a:solidFill>
              </a:rPr>
              <a:t>1895:</a:t>
            </a:r>
            <a:r>
              <a:rPr lang="en-US" sz="1600">
                <a:solidFill>
                  <a:srgbClr val="0000FF"/>
                </a:solidFill>
              </a:rPr>
              <a:t> </a:t>
            </a:r>
            <a:r>
              <a:rPr lang="en-US" sz="1600">
                <a:solidFill>
                  <a:srgbClr val="002060"/>
                </a:solidFill>
              </a:rPr>
              <a:t>X-rays, W.C. R</a:t>
            </a:r>
            <a:r>
              <a:rPr lang="en-US" sz="1600">
                <a:solidFill>
                  <a:srgbClr val="002060"/>
                </a:solidFill>
                <a:cs typeface="Arial" charset="0"/>
              </a:rPr>
              <a:t>ö</a:t>
            </a:r>
            <a:r>
              <a:rPr lang="en-US" sz="1600">
                <a:solidFill>
                  <a:srgbClr val="002060"/>
                </a:solidFill>
              </a:rPr>
              <a:t>ntgen</a:t>
            </a:r>
          </a:p>
          <a:p>
            <a:pPr marL="384175" indent="-384175">
              <a:lnSpc>
                <a:spcPct val="70000"/>
              </a:lnSpc>
            </a:pPr>
            <a:r>
              <a:rPr lang="en-US" sz="1600">
                <a:solidFill>
                  <a:srgbClr val="008000"/>
                </a:solidFill>
              </a:rPr>
              <a:t>1896:</a:t>
            </a:r>
            <a:r>
              <a:rPr lang="en-US" sz="1600">
                <a:solidFill>
                  <a:srgbClr val="0000FF"/>
                </a:solidFill>
              </a:rPr>
              <a:t> </a:t>
            </a:r>
            <a:r>
              <a:rPr lang="en-US" sz="1600">
                <a:solidFill>
                  <a:srgbClr val="002060"/>
                </a:solidFill>
              </a:rPr>
              <a:t>Radioactivity, H. Becquerel</a:t>
            </a:r>
          </a:p>
          <a:p>
            <a:pPr marL="384175" indent="-384175">
              <a:lnSpc>
                <a:spcPct val="70000"/>
              </a:lnSpc>
            </a:pPr>
            <a:r>
              <a:rPr lang="en-US" sz="1600">
                <a:solidFill>
                  <a:srgbClr val="008000"/>
                </a:solidFill>
              </a:rPr>
              <a:t>1899:</a:t>
            </a:r>
            <a:r>
              <a:rPr lang="en-US" sz="1600">
                <a:solidFill>
                  <a:srgbClr val="0000FF"/>
                </a:solidFill>
              </a:rPr>
              <a:t> </a:t>
            </a:r>
            <a:r>
              <a:rPr lang="en-US" sz="1600">
                <a:solidFill>
                  <a:srgbClr val="002060"/>
                </a:solidFill>
              </a:rPr>
              <a:t>Electron, J.J. Thomson</a:t>
            </a:r>
          </a:p>
          <a:p>
            <a:pPr marL="384175" indent="-384175">
              <a:lnSpc>
                <a:spcPct val="70000"/>
              </a:lnSpc>
            </a:pPr>
            <a:r>
              <a:rPr lang="en-US" sz="1600">
                <a:solidFill>
                  <a:srgbClr val="008000"/>
                </a:solidFill>
              </a:rPr>
              <a:t>1911:</a:t>
            </a:r>
            <a:r>
              <a:rPr lang="en-US" sz="1600">
                <a:solidFill>
                  <a:srgbClr val="0000FF"/>
                </a:solidFill>
              </a:rPr>
              <a:t> </a:t>
            </a:r>
            <a:r>
              <a:rPr lang="en-US" sz="1600">
                <a:solidFill>
                  <a:srgbClr val="002060"/>
                </a:solidFill>
              </a:rPr>
              <a:t>Atomic Nucleus, E. Rutherford</a:t>
            </a:r>
          </a:p>
          <a:p>
            <a:pPr marL="384175" indent="-384175">
              <a:lnSpc>
                <a:spcPct val="70000"/>
              </a:lnSpc>
            </a:pPr>
            <a:r>
              <a:rPr lang="en-US" sz="1600">
                <a:solidFill>
                  <a:srgbClr val="008000"/>
                </a:solidFill>
              </a:rPr>
              <a:t>1919:</a:t>
            </a:r>
            <a:r>
              <a:rPr lang="en-US" sz="1600">
                <a:solidFill>
                  <a:srgbClr val="0000FF"/>
                </a:solidFill>
              </a:rPr>
              <a:t> </a:t>
            </a:r>
            <a:r>
              <a:rPr lang="en-US" sz="1600">
                <a:solidFill>
                  <a:srgbClr val="002060"/>
                </a:solidFill>
              </a:rPr>
              <a:t>Atomic Transmutation, E. Rutherford</a:t>
            </a:r>
          </a:p>
          <a:p>
            <a:pPr marL="384175" indent="-384175">
              <a:lnSpc>
                <a:spcPct val="70000"/>
              </a:lnSpc>
            </a:pPr>
            <a:r>
              <a:rPr lang="en-US" sz="1600">
                <a:solidFill>
                  <a:srgbClr val="008000"/>
                </a:solidFill>
              </a:rPr>
              <a:t>1920:</a:t>
            </a:r>
            <a:r>
              <a:rPr lang="en-US" sz="1600">
                <a:solidFill>
                  <a:srgbClr val="0000FF"/>
                </a:solidFill>
              </a:rPr>
              <a:t> </a:t>
            </a:r>
            <a:r>
              <a:rPr lang="en-US" sz="1600">
                <a:solidFill>
                  <a:srgbClr val="002060"/>
                </a:solidFill>
              </a:rPr>
              <a:t>Isotopes, E.W. Aston</a:t>
            </a:r>
          </a:p>
          <a:p>
            <a:pPr marL="384175" indent="-384175">
              <a:lnSpc>
                <a:spcPct val="70000"/>
              </a:lnSpc>
            </a:pPr>
            <a:r>
              <a:rPr lang="en-US" sz="1600">
                <a:solidFill>
                  <a:srgbClr val="008000"/>
                </a:solidFill>
              </a:rPr>
              <a:t>1920-1930:</a:t>
            </a:r>
            <a:r>
              <a:rPr lang="en-US" sz="1600">
                <a:solidFill>
                  <a:srgbClr val="0000FF"/>
                </a:solidFill>
              </a:rPr>
              <a:t> </a:t>
            </a:r>
            <a:r>
              <a:rPr lang="en-US" sz="1600">
                <a:solidFill>
                  <a:srgbClr val="002060"/>
                </a:solidFill>
              </a:rPr>
              <a:t>Quantum Mechanics, Heisenberg, Schr</a:t>
            </a:r>
            <a:r>
              <a:rPr lang="en-US" sz="1600">
                <a:solidFill>
                  <a:srgbClr val="002060"/>
                </a:solidFill>
                <a:cs typeface="Arial" charset="0"/>
              </a:rPr>
              <a:t>ö</a:t>
            </a:r>
            <a:r>
              <a:rPr lang="en-US" sz="1600">
                <a:solidFill>
                  <a:srgbClr val="002060"/>
                </a:solidFill>
              </a:rPr>
              <a:t>dinger, Dirac</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Neutron, J. Chadwick</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Positron, C.D. Anderson</a:t>
            </a:r>
          </a:p>
          <a:p>
            <a:pPr marL="384175" indent="-384175">
              <a:lnSpc>
                <a:spcPct val="70000"/>
              </a:lnSpc>
            </a:pPr>
            <a:r>
              <a:rPr lang="en-US" sz="1600">
                <a:solidFill>
                  <a:srgbClr val="008000"/>
                </a:solidFill>
              </a:rPr>
              <a:t>1937:</a:t>
            </a:r>
            <a:r>
              <a:rPr lang="en-US" sz="1600">
                <a:solidFill>
                  <a:srgbClr val="0000FF"/>
                </a:solidFill>
              </a:rPr>
              <a:t> </a:t>
            </a:r>
            <a:r>
              <a:rPr lang="en-US" sz="1600">
                <a:solidFill>
                  <a:srgbClr val="002060"/>
                </a:solidFill>
              </a:rPr>
              <a:t>Mesons, C.D. Anderson</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Muon, Pion, C. Powell</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Kaon, Rochester</a:t>
            </a:r>
          </a:p>
          <a:p>
            <a:pPr marL="384175" indent="-384175">
              <a:lnSpc>
                <a:spcPct val="70000"/>
              </a:lnSpc>
            </a:pPr>
            <a:r>
              <a:rPr lang="en-US" sz="1600">
                <a:solidFill>
                  <a:srgbClr val="008000"/>
                </a:solidFill>
              </a:rPr>
              <a:t>1950:</a:t>
            </a:r>
            <a:r>
              <a:rPr lang="en-US" sz="1600">
                <a:solidFill>
                  <a:srgbClr val="0000FF"/>
                </a:solidFill>
              </a:rPr>
              <a:t> </a:t>
            </a:r>
            <a:r>
              <a:rPr lang="en-US" sz="1600">
                <a:solidFill>
                  <a:srgbClr val="002060"/>
                </a:solidFill>
              </a:rPr>
              <a:t>QED, Feynman, Schwinger, Tomonaga</a:t>
            </a:r>
          </a:p>
          <a:p>
            <a:pPr marL="384175" indent="-384175">
              <a:lnSpc>
                <a:spcPct val="70000"/>
              </a:lnSpc>
            </a:pPr>
            <a:r>
              <a:rPr lang="en-US" sz="1600">
                <a:solidFill>
                  <a:srgbClr val="008000"/>
                </a:solidFill>
              </a:rPr>
              <a:t>1955:</a:t>
            </a:r>
            <a:r>
              <a:rPr lang="en-US" sz="1600">
                <a:solidFill>
                  <a:srgbClr val="0000FF"/>
                </a:solidFill>
              </a:rPr>
              <a:t> </a:t>
            </a:r>
            <a:r>
              <a:rPr lang="en-US" sz="1600">
                <a:solidFill>
                  <a:srgbClr val="002060"/>
                </a:solidFill>
              </a:rPr>
              <a:t>Antiproton, E. Segre</a:t>
            </a:r>
          </a:p>
          <a:p>
            <a:pPr marL="384175" indent="-384175">
              <a:lnSpc>
                <a:spcPct val="70000"/>
              </a:lnSpc>
            </a:pPr>
            <a:r>
              <a:rPr lang="en-US" sz="1600">
                <a:solidFill>
                  <a:srgbClr val="008000"/>
                </a:solidFill>
              </a:rPr>
              <a:t>1956:</a:t>
            </a:r>
            <a:r>
              <a:rPr lang="en-US" sz="1600">
                <a:solidFill>
                  <a:srgbClr val="0000FF"/>
                </a:solidFill>
              </a:rPr>
              <a:t> </a:t>
            </a:r>
            <a:r>
              <a:rPr lang="en-US" sz="1600">
                <a:solidFill>
                  <a:srgbClr val="002060"/>
                </a:solidFill>
              </a:rPr>
              <a:t>Neutrino, Rheines</a:t>
            </a:r>
          </a:p>
          <a:p>
            <a:pPr marL="384175" indent="-384175">
              <a:lnSpc>
                <a:spcPct val="70000"/>
              </a:lnSpc>
            </a:pPr>
            <a:r>
              <a:rPr lang="en-US" sz="1600">
                <a:solidFill>
                  <a:srgbClr val="002060"/>
                </a:solidFill>
              </a:rPr>
              <a:t>etc. etc. etc.</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07B558D-EAC6-9741-9668-564658386259}" type="slidenum">
              <a:rPr lang="en-US" sz="1000" b="0">
                <a:latin typeface="Times New Roman" charset="0"/>
              </a:rPr>
              <a:pPr/>
              <a:t>30</a:t>
            </a:fld>
            <a:endParaRPr lang="en-US" sz="1000" b="0">
              <a:latin typeface="Times New Roman" charset="0"/>
            </a:endParaRPr>
          </a:p>
        </p:txBody>
      </p:sp>
      <p:sp>
        <p:nvSpPr>
          <p:cNvPr id="31747" name="Footer Placeholder 4"/>
          <p:cNvSpPr>
            <a:spLocks noGrp="1"/>
          </p:cNvSpPr>
          <p:nvPr>
            <p:ph type="ftr" sz="quarter" idx="12"/>
          </p:nvPr>
        </p:nvSpPr>
        <p:spPr/>
        <p:txBody>
          <a:bodyPr/>
          <a:lstStyle/>
          <a:p>
            <a:pPr>
              <a:defRPr/>
            </a:pPr>
            <a:r>
              <a:rPr lang="en-US" smtClean="0"/>
              <a:t>W. Riegler/CERN</a:t>
            </a:r>
          </a:p>
        </p:txBody>
      </p:sp>
      <p:sp>
        <p:nvSpPr>
          <p:cNvPr id="58371" name="Rectangle 2"/>
          <p:cNvSpPr>
            <a:spLocks noGrp="1" noChangeArrowheads="1"/>
          </p:cNvSpPr>
          <p:nvPr>
            <p:ph type="title" idx="4294967295"/>
          </p:nvPr>
        </p:nvSpPr>
        <p:spPr>
          <a:xfrm>
            <a:off x="1295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sp>
        <p:nvSpPr>
          <p:cNvPr id="58372" name="Rectangle 3"/>
          <p:cNvSpPr>
            <a:spLocks noChangeArrowheads="1"/>
          </p:cNvSpPr>
          <p:nvPr/>
        </p:nvSpPr>
        <p:spPr bwMode="auto">
          <a:xfrm>
            <a:off x="1588" y="30480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endParaRPr lang="en-US"/>
          </a:p>
        </p:txBody>
      </p:sp>
      <p:sp>
        <p:nvSpPr>
          <p:cNvPr id="58373" name="Rectangle 4"/>
          <p:cNvSpPr>
            <a:spLocks noChangeArrowheads="1"/>
          </p:cNvSpPr>
          <p:nvPr/>
        </p:nvSpPr>
        <p:spPr bwMode="auto">
          <a:xfrm>
            <a:off x="4343400" y="990600"/>
            <a:ext cx="480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nSpc>
                <a:spcPct val="100000"/>
              </a:lnSpc>
              <a:spcBef>
                <a:spcPct val="0"/>
              </a:spcBef>
              <a:buClrTx/>
              <a:buSzTx/>
              <a:buFontTx/>
              <a:buNone/>
            </a:pPr>
            <a:r>
              <a:rPr lang="en-US">
                <a:solidFill>
                  <a:srgbClr val="002060"/>
                </a:solidFill>
              </a:rPr>
              <a:t>In the bubble chamber, with a density about </a:t>
            </a:r>
          </a:p>
          <a:p>
            <a:pPr>
              <a:lnSpc>
                <a:spcPct val="100000"/>
              </a:lnSpc>
              <a:spcBef>
                <a:spcPct val="0"/>
              </a:spcBef>
              <a:buClrTx/>
              <a:buSzTx/>
              <a:buFontTx/>
              <a:buNone/>
            </a:pPr>
            <a:r>
              <a:rPr lang="en-US">
                <a:solidFill>
                  <a:srgbClr val="002060"/>
                </a:solidFill>
              </a:rPr>
              <a:t>1000 times larger that the cloud chamber, the </a:t>
            </a:r>
          </a:p>
          <a:p>
            <a:pPr>
              <a:lnSpc>
                <a:spcPct val="100000"/>
              </a:lnSpc>
              <a:spcBef>
                <a:spcPct val="0"/>
              </a:spcBef>
              <a:buClrTx/>
              <a:buSzTx/>
              <a:buFontTx/>
              <a:buNone/>
            </a:pPr>
            <a:r>
              <a:rPr lang="en-US">
                <a:solidFill>
                  <a:srgbClr val="002060"/>
                </a:solidFill>
              </a:rPr>
              <a:t>liquid acts as the target and the detecting </a:t>
            </a:r>
          </a:p>
          <a:p>
            <a:pPr>
              <a:lnSpc>
                <a:spcPct val="100000"/>
              </a:lnSpc>
              <a:spcBef>
                <a:spcPct val="0"/>
              </a:spcBef>
              <a:buClrTx/>
              <a:buSzTx/>
              <a:buFontTx/>
              <a:buNone/>
            </a:pPr>
            <a:r>
              <a:rPr lang="en-US">
                <a:solidFill>
                  <a:srgbClr val="002060"/>
                </a:solidFill>
              </a:rPr>
              <a:t>medium. </a:t>
            </a:r>
          </a:p>
          <a:p>
            <a:pPr>
              <a:lnSpc>
                <a:spcPct val="100000"/>
              </a:lnSpc>
              <a:spcBef>
                <a:spcPct val="0"/>
              </a:spcBef>
              <a:buClrTx/>
              <a:buSzTx/>
              <a:buFontTx/>
              <a:buNone/>
            </a:pPr>
            <a:endParaRPr lang="en-US">
              <a:solidFill>
                <a:srgbClr val="0033CC"/>
              </a:solidFill>
            </a:endParaRPr>
          </a:p>
          <a:p>
            <a:pPr>
              <a:lnSpc>
                <a:spcPct val="100000"/>
              </a:lnSpc>
              <a:spcBef>
                <a:spcPct val="0"/>
              </a:spcBef>
              <a:buClrTx/>
              <a:buSzTx/>
              <a:buFontTx/>
              <a:buNone/>
            </a:pPr>
            <a:r>
              <a:rPr lang="en-US">
                <a:solidFill>
                  <a:srgbClr val="008000"/>
                </a:solidFill>
              </a:rPr>
              <a:t>Figure:</a:t>
            </a:r>
          </a:p>
          <a:p>
            <a:pPr>
              <a:lnSpc>
                <a:spcPct val="100000"/>
              </a:lnSpc>
              <a:spcBef>
                <a:spcPct val="0"/>
              </a:spcBef>
              <a:buClrTx/>
              <a:buSzTx/>
              <a:buFontTx/>
              <a:buNone/>
            </a:pPr>
            <a:r>
              <a:rPr lang="en-US">
                <a:solidFill>
                  <a:srgbClr val="008000"/>
                </a:solidFill>
              </a:rPr>
              <a:t>A propane chamber with a magnet discovered the </a:t>
            </a:r>
            <a:r>
              <a:rPr lang="en-US">
                <a:solidFill>
                  <a:srgbClr val="008000"/>
                </a:solidFill>
                <a:latin typeface="Symbol" charset="0"/>
              </a:rPr>
              <a:t>S</a:t>
            </a:r>
            <a:r>
              <a:rPr lang="en-US">
                <a:solidFill>
                  <a:srgbClr val="008000"/>
                </a:solidFill>
              </a:rPr>
              <a:t>° in 1956. </a:t>
            </a:r>
          </a:p>
          <a:p>
            <a:pPr>
              <a:lnSpc>
                <a:spcPct val="100000"/>
              </a:lnSpc>
              <a:spcBef>
                <a:spcPct val="0"/>
              </a:spcBef>
              <a:buClrTx/>
              <a:buSzTx/>
              <a:buFontTx/>
              <a:buNone/>
            </a:pPr>
            <a:endParaRPr lang="en-US">
              <a:solidFill>
                <a:srgbClr val="008000"/>
              </a:solidFill>
            </a:endParaRPr>
          </a:p>
          <a:p>
            <a:pPr>
              <a:lnSpc>
                <a:spcPct val="100000"/>
              </a:lnSpc>
              <a:spcBef>
                <a:spcPct val="0"/>
              </a:spcBef>
              <a:buClrTx/>
              <a:buSzTx/>
              <a:buFontTx/>
              <a:buNone/>
            </a:pPr>
            <a:r>
              <a:rPr lang="en-US">
                <a:solidFill>
                  <a:srgbClr val="002060"/>
                </a:solidFill>
              </a:rPr>
              <a:t>A 1300 MeV negative pion hits a proton to produce a neutral kaon and a </a:t>
            </a:r>
            <a:r>
              <a:rPr lang="en-US">
                <a:solidFill>
                  <a:srgbClr val="002060"/>
                </a:solidFill>
                <a:latin typeface="Symbol" charset="0"/>
              </a:rPr>
              <a:t>S</a:t>
            </a:r>
            <a:r>
              <a:rPr lang="en-US">
                <a:solidFill>
                  <a:srgbClr val="002060"/>
                </a:solidFill>
              </a:rPr>
              <a:t>°, which decays into a </a:t>
            </a:r>
            <a:r>
              <a:rPr lang="en-US">
                <a:solidFill>
                  <a:srgbClr val="002060"/>
                </a:solidFill>
                <a:latin typeface="Symbol" charset="0"/>
              </a:rPr>
              <a:t>L</a:t>
            </a:r>
            <a:r>
              <a:rPr lang="en-US">
                <a:solidFill>
                  <a:srgbClr val="002060"/>
                </a:solidFill>
              </a:rPr>
              <a:t>° and a photon. </a:t>
            </a:r>
          </a:p>
          <a:p>
            <a:pPr>
              <a:lnSpc>
                <a:spcPct val="100000"/>
              </a:lnSpc>
              <a:spcBef>
                <a:spcPct val="0"/>
              </a:spcBef>
              <a:buClrTx/>
              <a:buSzTx/>
              <a:buFontTx/>
              <a:buNone/>
            </a:pPr>
            <a:endParaRPr lang="en-US">
              <a:solidFill>
                <a:srgbClr val="0033CC"/>
              </a:solidFill>
            </a:endParaRPr>
          </a:p>
          <a:p>
            <a:pPr>
              <a:lnSpc>
                <a:spcPct val="100000"/>
              </a:lnSpc>
              <a:spcBef>
                <a:spcPct val="0"/>
              </a:spcBef>
              <a:buClrTx/>
              <a:buSzTx/>
              <a:buFontTx/>
              <a:buNone/>
            </a:pPr>
            <a:r>
              <a:rPr lang="en-US">
                <a:solidFill>
                  <a:srgbClr val="008000"/>
                </a:solidFill>
              </a:rPr>
              <a:t>The latter converts into an electron-positron pair.</a:t>
            </a:r>
            <a:endParaRPr lang="en-US">
              <a:solidFill>
                <a:srgbClr val="008000"/>
              </a:solidFill>
              <a:latin typeface="Times New Roman" charset="0"/>
            </a:endParaRPr>
          </a:p>
        </p:txBody>
      </p:sp>
      <p:pic>
        <p:nvPicPr>
          <p:cNvPr id="58374" name="Picture 5" descr="cernjack5_4-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38200"/>
            <a:ext cx="389572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A210955-65EF-A348-8795-1CC4368788B0}" type="slidenum">
              <a:rPr lang="en-US" sz="1000" b="0">
                <a:latin typeface="Times New Roman" charset="0"/>
              </a:rPr>
              <a:pPr/>
              <a:t>31</a:t>
            </a:fld>
            <a:endParaRPr lang="en-US" sz="1000" b="0">
              <a:latin typeface="Times New Roman" charset="0"/>
            </a:endParaRPr>
          </a:p>
        </p:txBody>
      </p:sp>
      <p:sp>
        <p:nvSpPr>
          <p:cNvPr id="32771" name="Footer Placeholder 4"/>
          <p:cNvSpPr>
            <a:spLocks noGrp="1"/>
          </p:cNvSpPr>
          <p:nvPr>
            <p:ph type="ftr" sz="quarter" idx="12"/>
          </p:nvPr>
        </p:nvSpPr>
        <p:spPr/>
        <p:txBody>
          <a:bodyPr/>
          <a:lstStyle/>
          <a:p>
            <a:pPr>
              <a:defRPr/>
            </a:pPr>
            <a:r>
              <a:rPr lang="en-US" smtClean="0"/>
              <a:t>W. Riegler/CERN</a:t>
            </a:r>
          </a:p>
        </p:txBody>
      </p:sp>
      <p:sp>
        <p:nvSpPr>
          <p:cNvPr id="59395" name="Rectangle 2"/>
          <p:cNvSpPr>
            <a:spLocks noGrp="1" noChangeArrowheads="1"/>
          </p:cNvSpPr>
          <p:nvPr>
            <p:ph type="title" idx="4294967295"/>
          </p:nvPr>
        </p:nvSpPr>
        <p:spPr>
          <a:xfrm>
            <a:off x="11430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pic>
        <p:nvPicPr>
          <p:cNvPr id="59396" name="Picture 3" descr="bnl_bubb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76400"/>
            <a:ext cx="3505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 Box 4"/>
          <p:cNvSpPr txBox="1">
            <a:spLocks noChangeArrowheads="1"/>
          </p:cNvSpPr>
          <p:nvPr/>
        </p:nvSpPr>
        <p:spPr bwMode="auto">
          <a:xfrm>
            <a:off x="457200" y="5562600"/>
            <a:ext cx="352266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BNL, First Pictures 1963, 0.03s cycle</a:t>
            </a:r>
          </a:p>
        </p:txBody>
      </p:sp>
      <p:pic>
        <p:nvPicPr>
          <p:cNvPr id="59398" name="Picture 5" descr="omega-di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676400"/>
            <a:ext cx="5029200"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9" name="Text Box 6"/>
          <p:cNvSpPr txBox="1">
            <a:spLocks noChangeArrowheads="1"/>
          </p:cNvSpPr>
          <p:nvPr/>
        </p:nvSpPr>
        <p:spPr bwMode="auto">
          <a:xfrm>
            <a:off x="4724400" y="5530850"/>
            <a:ext cx="2709863"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Discovery of the </a:t>
            </a:r>
            <a:r>
              <a:rPr lang="en-US" sz="1800">
                <a:solidFill>
                  <a:srgbClr val="002060"/>
                </a:solidFill>
                <a:sym typeface="Mathematica1" charset="0"/>
              </a:rPr>
              <a:t>Ω</a:t>
            </a:r>
            <a:r>
              <a:rPr lang="en-US" sz="1800" baseline="30000">
                <a:solidFill>
                  <a:srgbClr val="002060"/>
                </a:solidFill>
                <a:sym typeface="Mathematica1" charset="0"/>
              </a:rPr>
              <a:t>-  </a:t>
            </a:r>
            <a:r>
              <a:rPr lang="en-US">
                <a:solidFill>
                  <a:srgbClr val="002060"/>
                </a:solidFill>
              </a:rPr>
              <a:t>in 1964</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6C99E33-5A64-1442-95C3-10F5D69FEDF3}" type="slidenum">
              <a:rPr lang="en-US" sz="1000" b="0">
                <a:latin typeface="Times New Roman" charset="0"/>
              </a:rPr>
              <a:pPr/>
              <a:t>32</a:t>
            </a:fld>
            <a:endParaRPr lang="en-US" sz="1000" b="0">
              <a:latin typeface="Times New Roman" charset="0"/>
            </a:endParaRPr>
          </a:p>
        </p:txBody>
      </p:sp>
      <p:sp>
        <p:nvSpPr>
          <p:cNvPr id="33795" name="Footer Placeholder 4"/>
          <p:cNvSpPr>
            <a:spLocks noGrp="1"/>
          </p:cNvSpPr>
          <p:nvPr>
            <p:ph type="ftr" sz="quarter" idx="12"/>
          </p:nvPr>
        </p:nvSpPr>
        <p:spPr/>
        <p:txBody>
          <a:bodyPr/>
          <a:lstStyle/>
          <a:p>
            <a:pPr>
              <a:defRPr/>
            </a:pPr>
            <a:r>
              <a:rPr lang="en-US" smtClean="0"/>
              <a:t>W. Riegler/CERN</a:t>
            </a:r>
          </a:p>
        </p:txBody>
      </p:sp>
      <p:sp>
        <p:nvSpPr>
          <p:cNvPr id="60419" name="Rectangle 2"/>
          <p:cNvSpPr>
            <a:spLocks noGrp="1" noChangeArrowheads="1"/>
          </p:cNvSpPr>
          <p:nvPr>
            <p:ph type="title" idx="4294967295"/>
          </p:nvPr>
        </p:nvSpPr>
        <p:spPr>
          <a:xfrm>
            <a:off x="7620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sp>
        <p:nvSpPr>
          <p:cNvPr id="60420" name="Text Box 3"/>
          <p:cNvSpPr txBox="1">
            <a:spLocks noChangeArrowheads="1"/>
          </p:cNvSpPr>
          <p:nvPr/>
        </p:nvSpPr>
        <p:spPr bwMode="auto">
          <a:xfrm>
            <a:off x="3962400" y="1066800"/>
            <a:ext cx="23812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 </a:t>
            </a:r>
          </a:p>
        </p:txBody>
      </p:sp>
      <p:pic>
        <p:nvPicPr>
          <p:cNvPr id="60421" name="Picture 6" descr="gargamel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38200"/>
            <a:ext cx="3581400"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2" name="Picture 7" descr="neutral_curr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581400"/>
            <a:ext cx="203041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3" name="Picture 9" descr="gargamelle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267200"/>
            <a:ext cx="2822575" cy="206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4" name="Rectangle 10"/>
          <p:cNvSpPr>
            <a:spLocks noChangeArrowheads="1"/>
          </p:cNvSpPr>
          <p:nvPr/>
        </p:nvSpPr>
        <p:spPr bwMode="auto">
          <a:xfrm>
            <a:off x="0" y="2895600"/>
            <a:ext cx="91440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endParaRPr lang="en-US"/>
          </a:p>
        </p:txBody>
      </p:sp>
      <p:sp>
        <p:nvSpPr>
          <p:cNvPr id="33802" name="Rectangle 11"/>
          <p:cNvSpPr>
            <a:spLocks noChangeArrowheads="1"/>
          </p:cNvSpPr>
          <p:nvPr/>
        </p:nvSpPr>
        <p:spPr bwMode="auto">
          <a:xfrm>
            <a:off x="3962400" y="762000"/>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dirty="0" err="1">
                <a:solidFill>
                  <a:srgbClr val="002060"/>
                </a:solidFill>
                <a:latin typeface="Arial" pitchFamily="34" charset="0"/>
                <a:ea typeface="+mn-ea"/>
                <a:cs typeface="+mn-cs"/>
              </a:rPr>
              <a:t>Gargamelle</a:t>
            </a:r>
            <a:r>
              <a:rPr lang="en-US" sz="1600" dirty="0">
                <a:solidFill>
                  <a:srgbClr val="002060"/>
                </a:solidFill>
                <a:latin typeface="Arial" pitchFamily="34" charset="0"/>
                <a:ea typeface="+mn-ea"/>
                <a:cs typeface="+mn-cs"/>
              </a:rPr>
              <a:t>, a very large heavy-liquid (</a:t>
            </a:r>
            <a:r>
              <a:rPr lang="en-US" sz="1600" dirty="0" err="1">
                <a:solidFill>
                  <a:srgbClr val="002060"/>
                </a:solidFill>
                <a:latin typeface="Arial" pitchFamily="34" charset="0"/>
                <a:ea typeface="+mn-ea"/>
                <a:cs typeface="+mn-cs"/>
              </a:rPr>
              <a:t>freon</a:t>
            </a:r>
            <a:r>
              <a:rPr lang="en-US" sz="1600" dirty="0">
                <a:solidFill>
                  <a:srgbClr val="002060"/>
                </a:solidFill>
                <a:latin typeface="Arial" pitchFamily="34" charset="0"/>
                <a:ea typeface="+mn-ea"/>
                <a:cs typeface="+mn-cs"/>
              </a:rPr>
              <a:t>) chamber constructed at </a:t>
            </a:r>
            <a:r>
              <a:rPr lang="en-US" sz="1600" dirty="0" err="1">
                <a:solidFill>
                  <a:srgbClr val="002060"/>
                </a:solidFill>
                <a:latin typeface="Arial" pitchFamily="34" charset="0"/>
                <a:ea typeface="+mn-ea"/>
                <a:cs typeface="+mn-cs"/>
              </a:rPr>
              <a:t>Ecole</a:t>
            </a:r>
            <a:r>
              <a:rPr lang="en-US" sz="1600" dirty="0">
                <a:solidFill>
                  <a:srgbClr val="002060"/>
                </a:solidFill>
                <a:latin typeface="Arial" pitchFamily="34" charset="0"/>
                <a:ea typeface="+mn-ea"/>
                <a:cs typeface="+mn-cs"/>
              </a:rPr>
              <a:t> </a:t>
            </a:r>
            <a:r>
              <a:rPr lang="en-US" sz="1600" dirty="0" err="1">
                <a:solidFill>
                  <a:srgbClr val="002060"/>
                </a:solidFill>
                <a:latin typeface="Arial" pitchFamily="34" charset="0"/>
                <a:ea typeface="+mn-ea"/>
                <a:cs typeface="+mn-cs"/>
              </a:rPr>
              <a:t>Polytechnique</a:t>
            </a:r>
            <a:r>
              <a:rPr lang="en-US" sz="1600" dirty="0">
                <a:solidFill>
                  <a:srgbClr val="002060"/>
                </a:solidFill>
                <a:latin typeface="Arial" pitchFamily="34" charset="0"/>
                <a:ea typeface="+mn-ea"/>
                <a:cs typeface="+mn-cs"/>
              </a:rPr>
              <a:t> in Paris, came to CERN in 1970. </a:t>
            </a:r>
          </a:p>
          <a:p>
            <a:pPr>
              <a:lnSpc>
                <a:spcPct val="100000"/>
              </a:lnSpc>
              <a:spcBef>
                <a:spcPct val="0"/>
              </a:spcBef>
              <a:buClrTx/>
              <a:buSzTx/>
              <a:buFontTx/>
              <a:buNone/>
              <a:defRPr/>
            </a:pPr>
            <a:r>
              <a:rPr lang="en-US" sz="1600" dirty="0">
                <a:solidFill>
                  <a:srgbClr val="002060"/>
                </a:solidFill>
                <a:latin typeface="Arial" pitchFamily="34" charset="0"/>
                <a:ea typeface="+mn-ea"/>
                <a:cs typeface="+mn-cs"/>
              </a:rPr>
              <a:t>It was 2 m in diameter, 4 m long and filled with Freon at 20 atm. </a:t>
            </a:r>
          </a:p>
          <a:p>
            <a:pPr>
              <a:lnSpc>
                <a:spcPct val="100000"/>
              </a:lnSpc>
              <a:spcBef>
                <a:spcPct val="0"/>
              </a:spcBef>
              <a:buClrTx/>
              <a:buSzTx/>
              <a:buFontTx/>
              <a:buNone/>
              <a:defRPr/>
            </a:pPr>
            <a:endParaRPr lang="en-US" sz="1600" dirty="0">
              <a:solidFill>
                <a:srgbClr val="0033CC"/>
              </a:solidFill>
              <a:latin typeface="Arial" pitchFamily="34" charset="0"/>
              <a:ea typeface="+mn-ea"/>
              <a:cs typeface="+mn-cs"/>
            </a:endParaRPr>
          </a:p>
          <a:p>
            <a:pPr>
              <a:lnSpc>
                <a:spcPct val="100000"/>
              </a:lnSpc>
              <a:spcBef>
                <a:spcPct val="0"/>
              </a:spcBef>
              <a:buClrTx/>
              <a:buSzTx/>
              <a:buFontTx/>
              <a:buNone/>
              <a:defRPr/>
            </a:pPr>
            <a:r>
              <a:rPr lang="en-US" sz="1600" dirty="0">
                <a:solidFill>
                  <a:schemeClr val="accent6"/>
                </a:solidFill>
                <a:latin typeface="Arial" pitchFamily="34" charset="0"/>
                <a:ea typeface="+mn-ea"/>
                <a:cs typeface="+mn-cs"/>
              </a:rPr>
              <a:t>With a conventional magnet producing a field of almost 2 T, </a:t>
            </a:r>
            <a:r>
              <a:rPr lang="en-US" sz="1600" dirty="0" err="1">
                <a:solidFill>
                  <a:schemeClr val="accent6"/>
                </a:solidFill>
                <a:latin typeface="Arial" pitchFamily="34" charset="0"/>
                <a:ea typeface="+mn-ea"/>
                <a:cs typeface="+mn-cs"/>
              </a:rPr>
              <a:t>Gargamelle</a:t>
            </a:r>
            <a:r>
              <a:rPr lang="en-US" sz="1600" dirty="0">
                <a:solidFill>
                  <a:schemeClr val="accent6"/>
                </a:solidFill>
                <a:latin typeface="Arial" pitchFamily="34" charset="0"/>
                <a:ea typeface="+mn-ea"/>
                <a:cs typeface="+mn-cs"/>
              </a:rPr>
              <a:t> in 1973 was the tool that permitted the discovery of neutral currents.</a:t>
            </a:r>
          </a:p>
          <a:p>
            <a:pPr>
              <a:lnSpc>
                <a:spcPct val="100000"/>
              </a:lnSpc>
              <a:spcBef>
                <a:spcPct val="0"/>
              </a:spcBef>
              <a:buClrTx/>
              <a:buSzTx/>
              <a:buFontTx/>
              <a:buNone/>
              <a:defRPr/>
            </a:pPr>
            <a:r>
              <a:rPr lang="en-US" sz="1600" b="0" dirty="0">
                <a:solidFill>
                  <a:srgbClr val="000000"/>
                </a:solidFill>
                <a:latin typeface="Arial" pitchFamily="34" charset="0"/>
                <a:ea typeface="+mn-ea"/>
                <a:cs typeface="+mn-cs"/>
              </a:rPr>
              <a:t/>
            </a:r>
            <a:br>
              <a:rPr lang="en-US" sz="1600" b="0" dirty="0">
                <a:solidFill>
                  <a:srgbClr val="000000"/>
                </a:solidFill>
                <a:latin typeface="Arial" pitchFamily="34" charset="0"/>
                <a:ea typeface="+mn-ea"/>
                <a:cs typeface="+mn-cs"/>
              </a:rPr>
            </a:br>
            <a:endParaRPr lang="en-US" sz="1600" b="0" dirty="0">
              <a:latin typeface="Times New Roman" pitchFamily="18" charset="0"/>
              <a:ea typeface="+mn-ea"/>
              <a:cs typeface="+mn-cs"/>
            </a:endParaRPr>
          </a:p>
        </p:txBody>
      </p:sp>
      <p:sp>
        <p:nvSpPr>
          <p:cNvPr id="60426" name="TextBox 10"/>
          <p:cNvSpPr txBox="1">
            <a:spLocks noChangeArrowheads="1"/>
          </p:cNvSpPr>
          <p:nvPr/>
        </p:nvSpPr>
        <p:spPr bwMode="auto">
          <a:xfrm>
            <a:off x="152400" y="3810000"/>
            <a:ext cx="3600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200"/>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8BDA42C8-94EE-674E-A05A-515C1FB46F55}" type="slidenum">
              <a:rPr lang="en-US" sz="1000" b="0">
                <a:latin typeface="Times New Roman" charset="0"/>
              </a:rPr>
              <a:pPr/>
              <a:t>33</a:t>
            </a:fld>
            <a:endParaRPr lang="en-US" sz="1000" b="0">
              <a:latin typeface="Times New Roman" charset="0"/>
            </a:endParaRPr>
          </a:p>
        </p:txBody>
      </p:sp>
      <p:sp>
        <p:nvSpPr>
          <p:cNvPr id="35843" name="Footer Placeholder 4"/>
          <p:cNvSpPr>
            <a:spLocks noGrp="1"/>
          </p:cNvSpPr>
          <p:nvPr>
            <p:ph type="ftr" sz="quarter" idx="12"/>
          </p:nvPr>
        </p:nvSpPr>
        <p:spPr/>
        <p:txBody>
          <a:bodyPr/>
          <a:lstStyle/>
          <a:p>
            <a:pPr>
              <a:defRPr/>
            </a:pPr>
            <a:r>
              <a:rPr lang="en-US" smtClean="0"/>
              <a:t>W. Riegler/CERN</a:t>
            </a:r>
          </a:p>
        </p:txBody>
      </p:sp>
      <p:sp>
        <p:nvSpPr>
          <p:cNvPr id="62467" name="Rectangle 2"/>
          <p:cNvSpPr>
            <a:spLocks noGrp="1" noChangeArrowheads="1"/>
          </p:cNvSpPr>
          <p:nvPr>
            <p:ph type="title" idx="4294967295"/>
          </p:nvPr>
        </p:nvSpPr>
        <p:spPr>
          <a:xfrm>
            <a:off x="11430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a:t>
            </a:r>
          </a:p>
        </p:txBody>
      </p:sp>
      <p:sp>
        <p:nvSpPr>
          <p:cNvPr id="62468" name="Rectangle 3"/>
          <p:cNvSpPr>
            <a:spLocks noChangeArrowheads="1"/>
          </p:cNvSpPr>
          <p:nvPr/>
        </p:nvSpPr>
        <p:spPr bwMode="auto">
          <a:xfrm>
            <a:off x="4191000" y="914400"/>
            <a:ext cx="4191000" cy="160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nSpc>
                <a:spcPct val="100000"/>
              </a:lnSpc>
              <a:spcBef>
                <a:spcPct val="0"/>
              </a:spcBef>
              <a:buClrTx/>
              <a:buSzTx/>
              <a:buFontTx/>
              <a:buNone/>
            </a:pPr>
            <a:r>
              <a:rPr lang="en-US" sz="140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a:solidFill>
                <a:srgbClr val="0033CC"/>
              </a:solidFill>
            </a:endParaRPr>
          </a:p>
          <a:p>
            <a:pPr>
              <a:lnSpc>
                <a:spcPct val="100000"/>
              </a:lnSpc>
              <a:spcBef>
                <a:spcPct val="0"/>
              </a:spcBef>
              <a:buClrTx/>
              <a:buSzTx/>
              <a:buFontTx/>
              <a:buNone/>
            </a:pPr>
            <a:r>
              <a:rPr lang="en-US" sz="1400">
                <a:solidFill>
                  <a:srgbClr val="008000"/>
                </a:solidFill>
              </a:rPr>
              <a:t>During its working life from 1973 to 1984, the "Big European Bubble Chamber" (BEBC) took over 6 million photographs. </a:t>
            </a:r>
          </a:p>
        </p:txBody>
      </p:sp>
      <p:pic>
        <p:nvPicPr>
          <p:cNvPr id="62469" name="Picture 4" descr="bebcph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3530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5" descr="bebcpev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590800"/>
            <a:ext cx="44196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1" name="TextBox 7"/>
          <p:cNvSpPr txBox="1">
            <a:spLocks noChangeArrowheads="1"/>
          </p:cNvSpPr>
          <p:nvPr/>
        </p:nvSpPr>
        <p:spPr bwMode="auto">
          <a:xfrm>
            <a:off x="152400" y="6019800"/>
            <a:ext cx="3600450"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200">
                <a:solidFill>
                  <a:srgbClr val="002060"/>
                </a:solidFill>
              </a:rPr>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AA6518E-9128-694D-AD81-A5B236F37292}" type="slidenum">
              <a:rPr lang="en-US" sz="1000" b="0">
                <a:latin typeface="Times New Roman" charset="0"/>
              </a:rPr>
              <a:pPr/>
              <a:t>34</a:t>
            </a:fld>
            <a:endParaRPr lang="en-US" sz="1000" b="0">
              <a:latin typeface="Times New Roman" charset="0"/>
            </a:endParaRPr>
          </a:p>
        </p:txBody>
      </p:sp>
      <p:sp>
        <p:nvSpPr>
          <p:cNvPr id="36867" name="Footer Placeholder 5"/>
          <p:cNvSpPr>
            <a:spLocks noGrp="1"/>
          </p:cNvSpPr>
          <p:nvPr>
            <p:ph type="ftr" sz="quarter" idx="12"/>
          </p:nvPr>
        </p:nvSpPr>
        <p:spPr/>
        <p:txBody>
          <a:bodyPr/>
          <a:lstStyle/>
          <a:p>
            <a:pPr>
              <a:defRPr/>
            </a:pPr>
            <a:r>
              <a:rPr lang="en-US" smtClean="0"/>
              <a:t>W. Riegler/CERN</a:t>
            </a:r>
          </a:p>
        </p:txBody>
      </p:sp>
      <p:sp>
        <p:nvSpPr>
          <p:cNvPr id="63491" name="Rectangle 2"/>
          <p:cNvSpPr>
            <a:spLocks noGrp="1" noChangeArrowheads="1"/>
          </p:cNvSpPr>
          <p:nvPr>
            <p:ph type="title" idx="4294967295"/>
          </p:nvPr>
        </p:nvSpPr>
        <p:spPr>
          <a:xfrm>
            <a:off x="914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Bubble Chambers</a:t>
            </a:r>
          </a:p>
        </p:txBody>
      </p:sp>
      <p:sp>
        <p:nvSpPr>
          <p:cNvPr id="63492" name="Text Box 4"/>
          <p:cNvSpPr txBox="1">
            <a:spLocks noChangeArrowheads="1"/>
          </p:cNvSpPr>
          <p:nvPr/>
        </p:nvSpPr>
        <p:spPr bwMode="auto">
          <a:xfrm>
            <a:off x="609600" y="838200"/>
            <a:ext cx="7467600" cy="526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2000">
                <a:solidFill>
                  <a:srgbClr val="002060"/>
                </a:solidFill>
              </a:rPr>
              <a:t>The excellent position (5</a:t>
            </a:r>
            <a:r>
              <a:rPr lang="en-US" sz="2000">
                <a:solidFill>
                  <a:srgbClr val="002060"/>
                </a:solidFill>
                <a:sym typeface="Symbol" charset="0"/>
              </a:rPr>
              <a:t></a:t>
            </a:r>
            <a:r>
              <a:rPr lang="en-US" sz="2000">
                <a:solidFill>
                  <a:srgbClr val="002060"/>
                </a:solidFill>
              </a:rPr>
              <a:t>m) resolution and the fact that target and detecting volume are the same (H chambers) makes the Bubble chamber almost unbeatable for reconstruction of complex decay modes.</a:t>
            </a:r>
          </a:p>
          <a:p>
            <a:endParaRPr lang="en-US" sz="2000">
              <a:solidFill>
                <a:srgbClr val="0033CC"/>
              </a:solidFill>
            </a:endParaRPr>
          </a:p>
          <a:p>
            <a:r>
              <a:rPr lang="en-US" sz="2000">
                <a:solidFill>
                  <a:srgbClr val="008000"/>
                </a:solidFill>
              </a:rPr>
              <a:t>The drawback of the bubble chamber is the low rate capability (a few tens/ second). E.g. LHC 10</a:t>
            </a:r>
            <a:r>
              <a:rPr lang="en-US" sz="2000" baseline="30000">
                <a:solidFill>
                  <a:srgbClr val="008000"/>
                </a:solidFill>
              </a:rPr>
              <a:t>9</a:t>
            </a:r>
            <a:r>
              <a:rPr lang="en-US" sz="2000">
                <a:solidFill>
                  <a:srgbClr val="008000"/>
                </a:solidFill>
              </a:rPr>
              <a:t> collisions/s. </a:t>
            </a:r>
          </a:p>
          <a:p>
            <a:endParaRPr lang="en-US" sz="2000">
              <a:solidFill>
                <a:srgbClr val="008000"/>
              </a:solidFill>
            </a:endParaRPr>
          </a:p>
          <a:p>
            <a:r>
              <a:rPr lang="en-US" sz="2000">
                <a:solidFill>
                  <a:srgbClr val="002060"/>
                </a:solidFill>
              </a:rPr>
              <a:t>The fact that it cannot be triggered selectively means that every interaction must be photographed.</a:t>
            </a:r>
          </a:p>
          <a:p>
            <a:endParaRPr lang="en-US" sz="2000">
              <a:solidFill>
                <a:srgbClr val="0033CC"/>
              </a:solidFill>
            </a:endParaRPr>
          </a:p>
          <a:p>
            <a:r>
              <a:rPr lang="en-US" sz="2000">
                <a:solidFill>
                  <a:srgbClr val="008000"/>
                </a:solidFill>
              </a:rPr>
              <a:t>Analyzing the millions of images by </a:t>
            </a:r>
            <a:r>
              <a:rPr lang="ja-JP" altLang="en-US" sz="2000">
                <a:solidFill>
                  <a:srgbClr val="008000"/>
                </a:solidFill>
              </a:rPr>
              <a:t>‘</a:t>
            </a:r>
            <a:r>
              <a:rPr lang="en-US" altLang="ja-JP" sz="2000">
                <a:solidFill>
                  <a:srgbClr val="008000"/>
                </a:solidFill>
              </a:rPr>
              <a:t>operators</a:t>
            </a:r>
            <a:r>
              <a:rPr lang="ja-JP" altLang="en-US" sz="2000">
                <a:solidFill>
                  <a:srgbClr val="008000"/>
                </a:solidFill>
              </a:rPr>
              <a:t>’</a:t>
            </a:r>
            <a:r>
              <a:rPr lang="en-US" altLang="ja-JP" sz="2000">
                <a:solidFill>
                  <a:srgbClr val="008000"/>
                </a:solidFill>
              </a:rPr>
              <a:t> was a quite laborious task.  </a:t>
            </a:r>
          </a:p>
          <a:p>
            <a:endParaRPr lang="en-US" sz="2000">
              <a:solidFill>
                <a:srgbClr val="008000"/>
              </a:solidFill>
            </a:endParaRPr>
          </a:p>
          <a:p>
            <a:r>
              <a:rPr lang="en-US" sz="2000">
                <a:solidFill>
                  <a:srgbClr val="002060"/>
                </a:solidFill>
              </a:rPr>
              <a:t>That</a:t>
            </a:r>
            <a:r>
              <a:rPr lang="ja-JP" altLang="en-US" sz="2000">
                <a:solidFill>
                  <a:srgbClr val="002060"/>
                </a:solidFill>
              </a:rPr>
              <a:t>’</a:t>
            </a:r>
            <a:r>
              <a:rPr lang="en-US" altLang="ja-JP" sz="2000">
                <a:solidFill>
                  <a:srgbClr val="002060"/>
                </a:solidFill>
              </a:rPr>
              <a:t>s why electronics detectors took over in the 70ties.</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97E1E6C-29DC-2642-9214-F2D2B088C6E7}" type="slidenum">
              <a:rPr lang="en-US" sz="1000" b="0">
                <a:latin typeface="Times New Roman" charset="0"/>
              </a:rPr>
              <a:pPr/>
              <a:t>35</a:t>
            </a:fld>
            <a:endParaRPr lang="en-US" sz="1000" b="0">
              <a:latin typeface="Times New Roman" charset="0"/>
            </a:endParaRPr>
          </a:p>
        </p:txBody>
      </p:sp>
      <p:sp>
        <p:nvSpPr>
          <p:cNvPr id="37891" name="Footer Placeholder 4"/>
          <p:cNvSpPr>
            <a:spLocks noGrp="1"/>
          </p:cNvSpPr>
          <p:nvPr>
            <p:ph type="ftr" sz="quarter" idx="12"/>
          </p:nvPr>
        </p:nvSpPr>
        <p:spPr/>
        <p:txBody>
          <a:bodyPr/>
          <a:lstStyle/>
          <a:p>
            <a:pPr>
              <a:defRPr/>
            </a:pPr>
            <a:r>
              <a:rPr lang="en-US" smtClean="0"/>
              <a:t>W. Riegler/CERN</a:t>
            </a:r>
          </a:p>
        </p:txBody>
      </p:sp>
      <p:sp>
        <p:nvSpPr>
          <p:cNvPr id="64515" name="Rectangle 2"/>
          <p:cNvSpPr>
            <a:spLocks noGrp="1" noChangeArrowheads="1"/>
          </p:cNvSpPr>
          <p:nvPr>
            <p:ph type="title" idx="4294967295"/>
          </p:nvPr>
        </p:nvSpPr>
        <p:spPr>
          <a:xfrm>
            <a:off x="1066800" y="1752600"/>
            <a:ext cx="6019800" cy="2438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6000">
                <a:effectLst/>
                <a:latin typeface="Arial" charset="0"/>
              </a:rPr>
              <a:t>Logic and Electronics</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7DD0FDCB-621A-B146-A8E4-0C0DD786A545}" type="slidenum">
              <a:rPr lang="en-US" sz="1000" b="0">
                <a:latin typeface="Times New Roman" charset="0"/>
              </a:rPr>
              <a:pPr/>
              <a:t>36</a:t>
            </a:fld>
            <a:endParaRPr lang="en-US" sz="1000" b="0">
              <a:latin typeface="Times New Roman" charset="0"/>
            </a:endParaRPr>
          </a:p>
        </p:txBody>
      </p:sp>
      <p:sp>
        <p:nvSpPr>
          <p:cNvPr id="38915" name="Footer Placeholder 4"/>
          <p:cNvSpPr>
            <a:spLocks noGrp="1"/>
          </p:cNvSpPr>
          <p:nvPr>
            <p:ph type="ftr" sz="quarter" idx="12"/>
          </p:nvPr>
        </p:nvSpPr>
        <p:spPr/>
        <p:txBody>
          <a:bodyPr/>
          <a:lstStyle/>
          <a:p>
            <a:pPr>
              <a:defRPr/>
            </a:pPr>
            <a:r>
              <a:rPr lang="en-US" smtClean="0"/>
              <a:t>W. Riegler/CERN</a:t>
            </a:r>
          </a:p>
        </p:txBody>
      </p:sp>
      <p:sp>
        <p:nvSpPr>
          <p:cNvPr id="65539" name="Rectangle 2"/>
          <p:cNvSpPr>
            <a:spLocks noGrp="1" noChangeArrowheads="1"/>
          </p:cNvSpPr>
          <p:nvPr>
            <p:ph type="title" idx="4294967295"/>
          </p:nvPr>
        </p:nvSpPr>
        <p:spPr>
          <a:xfrm>
            <a:off x="685800" y="228600"/>
            <a:ext cx="6858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Early Days of </a:t>
            </a:r>
            <a:r>
              <a:rPr lang="ja-JP" altLang="en-US">
                <a:effectLst/>
                <a:latin typeface="Arial" charset="0"/>
              </a:rPr>
              <a:t>‘</a:t>
            </a:r>
            <a:r>
              <a:rPr lang="en-US" altLang="ja-JP">
                <a:effectLst/>
                <a:latin typeface="Arial" charset="0"/>
              </a:rPr>
              <a:t>Logic Detectors</a:t>
            </a:r>
            <a:r>
              <a:rPr lang="ja-JP" altLang="en-US">
                <a:effectLst/>
                <a:latin typeface="Arial" charset="0"/>
              </a:rPr>
              <a:t>’</a:t>
            </a:r>
            <a:endParaRPr lang="en-US">
              <a:effectLst/>
              <a:latin typeface="Arial" charset="0"/>
            </a:endParaRPr>
          </a:p>
        </p:txBody>
      </p:sp>
      <p:sp>
        <p:nvSpPr>
          <p:cNvPr id="65540" name="Text Box 4"/>
          <p:cNvSpPr txBox="1">
            <a:spLocks noChangeArrowheads="1"/>
          </p:cNvSpPr>
          <p:nvPr/>
        </p:nvSpPr>
        <p:spPr bwMode="auto">
          <a:xfrm>
            <a:off x="5105400" y="990600"/>
            <a:ext cx="373380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Electroscope: </a:t>
            </a:r>
          </a:p>
          <a:p>
            <a:r>
              <a:rPr lang="en-US">
                <a:solidFill>
                  <a:srgbClr val="008000"/>
                </a:solidFill>
              </a:rPr>
              <a:t>When the electroscope is given an electric charge the two </a:t>
            </a:r>
            <a:r>
              <a:rPr lang="ja-JP" altLang="en-US">
                <a:solidFill>
                  <a:srgbClr val="008000"/>
                </a:solidFill>
              </a:rPr>
              <a:t>‘</a:t>
            </a:r>
            <a:r>
              <a:rPr lang="en-US" altLang="ja-JP">
                <a:solidFill>
                  <a:srgbClr val="008000"/>
                </a:solidFill>
              </a:rPr>
              <a:t>wings</a:t>
            </a:r>
            <a:r>
              <a:rPr lang="ja-JP" altLang="en-US">
                <a:solidFill>
                  <a:srgbClr val="008000"/>
                </a:solidFill>
              </a:rPr>
              <a:t>’</a:t>
            </a:r>
            <a:r>
              <a:rPr lang="en-US" altLang="ja-JP">
                <a:solidFill>
                  <a:srgbClr val="008000"/>
                </a:solidFill>
              </a:rPr>
              <a:t> repel each other and stand apart.</a:t>
            </a:r>
            <a:r>
              <a:rPr lang="en-US" altLang="ja-JP"/>
              <a:t> </a:t>
            </a:r>
          </a:p>
          <a:p>
            <a:endParaRPr lang="en-US"/>
          </a:p>
          <a:p>
            <a:r>
              <a:rPr lang="en-US">
                <a:solidFill>
                  <a:srgbClr val="002060"/>
                </a:solidFill>
              </a:rPr>
              <a:t>Radiation can ionize some of the air in the electroscope and allow the charge to leak away, as shown by the wings slowly coming back together. </a:t>
            </a:r>
          </a:p>
          <a:p>
            <a:endParaRPr lang="en-US">
              <a:solidFill>
                <a:srgbClr val="0033CC"/>
              </a:solidFill>
            </a:endParaRPr>
          </a:p>
        </p:txBody>
      </p:sp>
      <p:sp>
        <p:nvSpPr>
          <p:cNvPr id="65541" name="Text Box 6"/>
          <p:cNvSpPr txBox="1">
            <a:spLocks noChangeArrowheads="1"/>
          </p:cNvSpPr>
          <p:nvPr/>
        </p:nvSpPr>
        <p:spPr bwMode="auto">
          <a:xfrm>
            <a:off x="228600" y="1025525"/>
            <a:ext cx="4191000"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Scintillating Screen:</a:t>
            </a:r>
          </a:p>
          <a:p>
            <a:endParaRPr lang="en-US">
              <a:solidFill>
                <a:srgbClr val="0033CC"/>
              </a:solidFill>
            </a:endParaRPr>
          </a:p>
          <a:p>
            <a:r>
              <a:rPr lang="en-US">
                <a:solidFill>
                  <a:srgbClr val="008000"/>
                </a:solidFill>
              </a:rPr>
              <a:t>Rutherford Experiment 1911, Zinc Sulfide screen was used as detector.</a:t>
            </a:r>
          </a:p>
          <a:p>
            <a:endParaRPr lang="en-US">
              <a:solidFill>
                <a:srgbClr val="008000"/>
              </a:solidFill>
            </a:endParaRPr>
          </a:p>
          <a:p>
            <a:r>
              <a:rPr lang="en-US">
                <a:solidFill>
                  <a:srgbClr val="002060"/>
                </a:solidFill>
              </a:rPr>
              <a:t>If an alpha particle hits the screen, a flash can be seen through the microscope.</a:t>
            </a:r>
          </a:p>
        </p:txBody>
      </p:sp>
      <p:pic>
        <p:nvPicPr>
          <p:cNvPr id="65542" name="Picture 7" descr="Scattering-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733800"/>
            <a:ext cx="2590800"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3" name="Picture 10" descr="http://www.lisefizik.com/lise3/resim2/electroscop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0300" y="3429000"/>
            <a:ext cx="23749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4" name="Rectangle 9"/>
          <p:cNvSpPr>
            <a:spLocks noChangeArrowheads="1"/>
          </p:cNvSpPr>
          <p:nvPr/>
        </p:nvSpPr>
        <p:spPr bwMode="auto">
          <a:xfrm>
            <a:off x="7010400" y="3657600"/>
            <a:ext cx="1981200"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008000"/>
                </a:solidFill>
              </a:rPr>
              <a:t>Victor Hess discovered the Cosmic Rays by taking an electroscope on a Balloon</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55CBA985-2036-C144-B6BB-73F707533CFA}" type="slidenum">
              <a:rPr lang="en-US" sz="1000" b="0">
                <a:latin typeface="Times New Roman" charset="0"/>
              </a:rPr>
              <a:pPr/>
              <a:t>37</a:t>
            </a:fld>
            <a:endParaRPr lang="en-US" sz="1000" b="0">
              <a:latin typeface="Times New Roman" charset="0"/>
            </a:endParaRPr>
          </a:p>
        </p:txBody>
      </p:sp>
      <p:sp>
        <p:nvSpPr>
          <p:cNvPr id="39939" name="Footer Placeholder 4"/>
          <p:cNvSpPr>
            <a:spLocks noGrp="1"/>
          </p:cNvSpPr>
          <p:nvPr>
            <p:ph type="ftr" sz="quarter" idx="12"/>
          </p:nvPr>
        </p:nvSpPr>
        <p:spPr/>
        <p:txBody>
          <a:bodyPr/>
          <a:lstStyle/>
          <a:p>
            <a:pPr>
              <a:defRPr/>
            </a:pPr>
            <a:r>
              <a:rPr lang="en-US" smtClean="0"/>
              <a:t>W. Riegler/CERN</a:t>
            </a:r>
          </a:p>
        </p:txBody>
      </p:sp>
      <p:sp>
        <p:nvSpPr>
          <p:cNvPr id="66563" name="Rectangle 2"/>
          <p:cNvSpPr>
            <a:spLocks noGrp="1" noChangeArrowheads="1"/>
          </p:cNvSpPr>
          <p:nvPr>
            <p:ph type="title" idx="4294967295"/>
          </p:nvPr>
        </p:nvSpPr>
        <p:spPr>
          <a:xfrm>
            <a:off x="1066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Geiger Rutherford</a:t>
            </a:r>
          </a:p>
        </p:txBody>
      </p:sp>
      <p:sp>
        <p:nvSpPr>
          <p:cNvPr id="66564" name="Text Box 4"/>
          <p:cNvSpPr txBox="1">
            <a:spLocks noChangeArrowheads="1"/>
          </p:cNvSpPr>
          <p:nvPr/>
        </p:nvSpPr>
        <p:spPr bwMode="auto">
          <a:xfrm>
            <a:off x="533400" y="5791200"/>
            <a:ext cx="27432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Tip counter, Geiger 1913</a:t>
            </a:r>
          </a:p>
        </p:txBody>
      </p:sp>
      <p:sp>
        <p:nvSpPr>
          <p:cNvPr id="66565" name="Text Box 5"/>
          <p:cNvSpPr txBox="1">
            <a:spLocks noChangeArrowheads="1"/>
          </p:cNvSpPr>
          <p:nvPr/>
        </p:nvSpPr>
        <p:spPr bwMode="auto">
          <a:xfrm>
            <a:off x="4724400" y="1219200"/>
            <a:ext cx="4051300" cy="501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In 1908, Rutherford and Geiger</a:t>
            </a:r>
          </a:p>
          <a:p>
            <a:r>
              <a:rPr lang="en-US">
                <a:solidFill>
                  <a:srgbClr val="002060"/>
                </a:solidFill>
              </a:rPr>
              <a:t>developed an electric device to </a:t>
            </a:r>
          </a:p>
          <a:p>
            <a:r>
              <a:rPr lang="en-US">
                <a:solidFill>
                  <a:srgbClr val="002060"/>
                </a:solidFill>
              </a:rPr>
              <a:t>measure alpha particles.</a:t>
            </a:r>
          </a:p>
          <a:p>
            <a:endParaRPr lang="en-US">
              <a:solidFill>
                <a:srgbClr val="0033CC"/>
              </a:solidFill>
            </a:endParaRPr>
          </a:p>
          <a:p>
            <a:r>
              <a:rPr lang="en-US">
                <a:solidFill>
                  <a:srgbClr val="008000"/>
                </a:solidFill>
              </a:rPr>
              <a:t>The alpha particles ionize the gas, the</a:t>
            </a:r>
          </a:p>
          <a:p>
            <a:r>
              <a:rPr lang="en-US">
                <a:solidFill>
                  <a:srgbClr val="008000"/>
                </a:solidFill>
              </a:rPr>
              <a:t>electrons drift to the wire in the electric </a:t>
            </a:r>
          </a:p>
          <a:p>
            <a:r>
              <a:rPr lang="en-US">
                <a:solidFill>
                  <a:srgbClr val="008000"/>
                </a:solidFill>
              </a:rPr>
              <a:t>field and they multiply there, causing a </a:t>
            </a:r>
          </a:p>
          <a:p>
            <a:r>
              <a:rPr lang="en-US">
                <a:solidFill>
                  <a:srgbClr val="008000"/>
                </a:solidFill>
              </a:rPr>
              <a:t>large discharge which can be measured </a:t>
            </a:r>
          </a:p>
          <a:p>
            <a:r>
              <a:rPr lang="en-US">
                <a:solidFill>
                  <a:srgbClr val="008000"/>
                </a:solidFill>
              </a:rPr>
              <a:t>by an electroscope.</a:t>
            </a:r>
          </a:p>
          <a:p>
            <a:endParaRPr lang="en-US">
              <a:solidFill>
                <a:srgbClr val="008000"/>
              </a:solidFill>
            </a:endParaRPr>
          </a:p>
          <a:p>
            <a:r>
              <a:rPr lang="en-US">
                <a:solidFill>
                  <a:srgbClr val="002060"/>
                </a:solidFill>
              </a:rPr>
              <a:t>The </a:t>
            </a:r>
            <a:r>
              <a:rPr lang="ja-JP" altLang="en-US">
                <a:solidFill>
                  <a:srgbClr val="002060"/>
                </a:solidFill>
              </a:rPr>
              <a:t>‘</a:t>
            </a:r>
            <a:r>
              <a:rPr lang="en-US" altLang="ja-JP">
                <a:solidFill>
                  <a:srgbClr val="002060"/>
                </a:solidFill>
              </a:rPr>
              <a:t>random discharges</a:t>
            </a:r>
            <a:r>
              <a:rPr lang="ja-JP" altLang="en-US">
                <a:solidFill>
                  <a:srgbClr val="002060"/>
                </a:solidFill>
              </a:rPr>
              <a:t>’</a:t>
            </a:r>
            <a:r>
              <a:rPr lang="en-US" altLang="ja-JP">
                <a:solidFill>
                  <a:srgbClr val="002060"/>
                </a:solidFill>
              </a:rPr>
              <a:t> in absence of </a:t>
            </a:r>
          </a:p>
          <a:p>
            <a:r>
              <a:rPr lang="en-US">
                <a:solidFill>
                  <a:srgbClr val="002060"/>
                </a:solidFill>
              </a:rPr>
              <a:t>alphas were interpreted as </a:t>
            </a:r>
            <a:r>
              <a:rPr lang="ja-JP" altLang="en-US">
                <a:solidFill>
                  <a:srgbClr val="002060"/>
                </a:solidFill>
              </a:rPr>
              <a:t>‘</a:t>
            </a:r>
            <a:r>
              <a:rPr lang="en-US" altLang="ja-JP">
                <a:solidFill>
                  <a:srgbClr val="002060"/>
                </a:solidFill>
              </a:rPr>
              <a:t>instability</a:t>
            </a:r>
            <a:r>
              <a:rPr lang="ja-JP" altLang="en-US">
                <a:solidFill>
                  <a:srgbClr val="002060"/>
                </a:solidFill>
              </a:rPr>
              <a:t>’</a:t>
            </a:r>
            <a:r>
              <a:rPr lang="en-US" altLang="ja-JP">
                <a:solidFill>
                  <a:srgbClr val="002060"/>
                </a:solidFill>
              </a:rPr>
              <a:t>, so </a:t>
            </a:r>
          </a:p>
          <a:p>
            <a:r>
              <a:rPr lang="en-US">
                <a:solidFill>
                  <a:srgbClr val="002060"/>
                </a:solidFill>
              </a:rPr>
              <a:t>the device wasn</a:t>
            </a:r>
            <a:r>
              <a:rPr lang="ja-JP" altLang="en-US">
                <a:solidFill>
                  <a:srgbClr val="002060"/>
                </a:solidFill>
              </a:rPr>
              <a:t>’</a:t>
            </a:r>
            <a:r>
              <a:rPr lang="en-US" altLang="ja-JP">
                <a:solidFill>
                  <a:srgbClr val="002060"/>
                </a:solidFill>
              </a:rPr>
              <a:t>t used much.</a:t>
            </a:r>
          </a:p>
          <a:p>
            <a:endParaRPr lang="en-US">
              <a:solidFill>
                <a:srgbClr val="0033CC"/>
              </a:solidFill>
            </a:endParaRPr>
          </a:p>
          <a:p>
            <a:r>
              <a:rPr lang="en-US">
                <a:solidFill>
                  <a:srgbClr val="008000"/>
                </a:solidFill>
              </a:rPr>
              <a:t>As an alternative, Geiger developed the </a:t>
            </a:r>
          </a:p>
          <a:p>
            <a:r>
              <a:rPr lang="en-US">
                <a:solidFill>
                  <a:srgbClr val="008000"/>
                </a:solidFill>
              </a:rPr>
              <a:t>tip counter, that became standard for </a:t>
            </a:r>
          </a:p>
          <a:p>
            <a:r>
              <a:rPr lang="en-US">
                <a:solidFill>
                  <a:srgbClr val="008000"/>
                </a:solidFill>
              </a:rPr>
              <a:t>radioactive experiments for a number </a:t>
            </a:r>
          </a:p>
          <a:p>
            <a:r>
              <a:rPr lang="en-US">
                <a:solidFill>
                  <a:srgbClr val="008000"/>
                </a:solidFill>
              </a:rPr>
              <a:t>of years.</a:t>
            </a:r>
          </a:p>
        </p:txBody>
      </p:sp>
      <p:pic>
        <p:nvPicPr>
          <p:cNvPr id="66566" name="Picture 6" descr="ti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038600"/>
            <a:ext cx="228600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7" name="Picture 7" descr="geiger_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90600"/>
            <a:ext cx="3429000" cy="198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8" name="Text Box 8"/>
          <p:cNvSpPr txBox="1">
            <a:spLocks noChangeArrowheads="1"/>
          </p:cNvSpPr>
          <p:nvPr/>
        </p:nvSpPr>
        <p:spPr bwMode="auto">
          <a:xfrm>
            <a:off x="822325" y="3063875"/>
            <a:ext cx="27193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Rutherford and Geiger 1908</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9295B6C5-0223-9940-B14B-35A9B6BCD831}" type="slidenum">
              <a:rPr lang="en-US" sz="1000" b="0">
                <a:latin typeface="Times New Roman" charset="0"/>
              </a:rPr>
              <a:pPr/>
              <a:t>38</a:t>
            </a:fld>
            <a:endParaRPr lang="en-US" sz="1000" b="0">
              <a:latin typeface="Times New Roman" charset="0"/>
            </a:endParaRPr>
          </a:p>
        </p:txBody>
      </p:sp>
      <p:sp>
        <p:nvSpPr>
          <p:cNvPr id="40963" name="Footer Placeholder 5"/>
          <p:cNvSpPr>
            <a:spLocks noGrp="1"/>
          </p:cNvSpPr>
          <p:nvPr>
            <p:ph type="ftr" sz="quarter" idx="12"/>
          </p:nvPr>
        </p:nvSpPr>
        <p:spPr/>
        <p:txBody>
          <a:bodyPr/>
          <a:lstStyle/>
          <a:p>
            <a:pPr>
              <a:defRPr/>
            </a:pPr>
            <a:r>
              <a:rPr lang="en-US" smtClean="0"/>
              <a:t>W. Riegler/CERN</a:t>
            </a:r>
          </a:p>
        </p:txBody>
      </p:sp>
      <p:sp>
        <p:nvSpPr>
          <p:cNvPr id="67587" name="Rectangle 2"/>
          <p:cNvSpPr>
            <a:spLocks noGrp="1" noChangeArrowheads="1"/>
          </p:cNvSpPr>
          <p:nvPr>
            <p:ph type="title" idx="4294967295"/>
          </p:nvPr>
        </p:nvSpPr>
        <p:spPr>
          <a:xfrm>
            <a:off x="13716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Detector + Electronics 1925 </a:t>
            </a:r>
          </a:p>
        </p:txBody>
      </p:sp>
      <p:sp>
        <p:nvSpPr>
          <p:cNvPr id="67588" name="Text Box 4"/>
          <p:cNvSpPr txBox="1">
            <a:spLocks noChangeArrowheads="1"/>
          </p:cNvSpPr>
          <p:nvPr/>
        </p:nvSpPr>
        <p:spPr bwMode="auto">
          <a:xfrm>
            <a:off x="3565525" y="1766888"/>
            <a:ext cx="1857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67589" name="Text Box 5"/>
          <p:cNvSpPr txBox="1">
            <a:spLocks noChangeArrowheads="1"/>
          </p:cNvSpPr>
          <p:nvPr/>
        </p:nvSpPr>
        <p:spPr bwMode="auto">
          <a:xfrm>
            <a:off x="2438400" y="1066800"/>
            <a:ext cx="3887788"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a:solidFill>
                  <a:srgbClr val="0033CC"/>
                </a:solidFill>
              </a:rPr>
              <a:t>‘</a:t>
            </a:r>
            <a:r>
              <a:rPr lang="en-US" altLang="ja-JP">
                <a:solidFill>
                  <a:srgbClr val="0033CC"/>
                </a:solidFill>
              </a:rPr>
              <a:t>Über das Wesen des Compton Effekts</a:t>
            </a:r>
            <a:r>
              <a:rPr lang="ja-JP" altLang="en-US">
                <a:solidFill>
                  <a:srgbClr val="0033CC"/>
                </a:solidFill>
              </a:rPr>
              <a:t>’</a:t>
            </a:r>
            <a:r>
              <a:rPr lang="en-US" altLang="ja-JP">
                <a:solidFill>
                  <a:srgbClr val="0033CC"/>
                </a:solidFill>
              </a:rPr>
              <a:t> </a:t>
            </a:r>
          </a:p>
          <a:p>
            <a:r>
              <a:rPr lang="en-US">
                <a:solidFill>
                  <a:srgbClr val="0033CC"/>
                </a:solidFill>
              </a:rPr>
              <a:t>     W. Bothe, H. Geiger, April 1925</a:t>
            </a:r>
          </a:p>
        </p:txBody>
      </p:sp>
      <p:sp>
        <p:nvSpPr>
          <p:cNvPr id="67590" name="Text Box 6"/>
          <p:cNvSpPr txBox="1">
            <a:spLocks noChangeArrowheads="1"/>
          </p:cNvSpPr>
          <p:nvPr/>
        </p:nvSpPr>
        <p:spPr bwMode="auto">
          <a:xfrm>
            <a:off x="304800" y="2057400"/>
            <a:ext cx="38608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dirty="0">
                <a:solidFill>
                  <a:srgbClr val="008000"/>
                </a:solidFill>
              </a:rPr>
              <a:t>Bohr, </a:t>
            </a:r>
            <a:r>
              <a:rPr lang="en-US" dirty="0" err="1">
                <a:solidFill>
                  <a:srgbClr val="008000"/>
                </a:solidFill>
              </a:rPr>
              <a:t>Kramers</a:t>
            </a:r>
            <a:r>
              <a:rPr lang="en-US" dirty="0">
                <a:solidFill>
                  <a:srgbClr val="008000"/>
                </a:solidFill>
              </a:rPr>
              <a:t>, Slater </a:t>
            </a:r>
            <a:r>
              <a:rPr lang="en-US" dirty="0" smtClean="0">
                <a:solidFill>
                  <a:srgbClr val="008000"/>
                </a:solidFill>
              </a:rPr>
              <a:t>Theory:</a:t>
            </a:r>
            <a:endParaRPr lang="en-US" dirty="0">
              <a:solidFill>
                <a:srgbClr val="008000"/>
              </a:solidFill>
            </a:endParaRPr>
          </a:p>
          <a:p>
            <a:endParaRPr lang="en-US" dirty="0">
              <a:solidFill>
                <a:srgbClr val="008000"/>
              </a:solidFill>
            </a:endParaRPr>
          </a:p>
          <a:p>
            <a:r>
              <a:rPr lang="en-US" dirty="0">
                <a:solidFill>
                  <a:srgbClr val="0033CC"/>
                </a:solidFill>
              </a:rPr>
              <a:t>     Energy is only conserved statistically</a:t>
            </a:r>
          </a:p>
          <a:p>
            <a:r>
              <a:rPr lang="en-US" dirty="0">
                <a:solidFill>
                  <a:srgbClr val="0033CC"/>
                </a:solidFill>
              </a:rPr>
              <a:t>     testing Compton effect</a:t>
            </a:r>
          </a:p>
          <a:p>
            <a:pPr lvl="1"/>
            <a:endParaRPr lang="en-US" dirty="0">
              <a:solidFill>
                <a:srgbClr val="0033CC"/>
              </a:solidFill>
            </a:endParaRPr>
          </a:p>
        </p:txBody>
      </p:sp>
      <p:pic>
        <p:nvPicPr>
          <p:cNvPr id="67591" name="Picture 13" descr="comp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657600"/>
            <a:ext cx="2667000"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2" name="Picture 14" descr="geige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057400"/>
            <a:ext cx="3937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93" name="Text Box 3"/>
          <p:cNvSpPr txBox="1">
            <a:spLocks noChangeArrowheads="1"/>
          </p:cNvSpPr>
          <p:nvPr/>
        </p:nvSpPr>
        <p:spPr bwMode="auto">
          <a:xfrm>
            <a:off x="4343400" y="5867400"/>
            <a:ext cx="16367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a:t>‘</a:t>
            </a:r>
            <a:r>
              <a:rPr lang="en-US" altLang="ja-JP"/>
              <a:t> Spitzenzähler </a:t>
            </a:r>
            <a:r>
              <a:rPr lang="ja-JP" altLang="en-US"/>
              <a:t>’</a:t>
            </a:r>
            <a:endParaRPr lang="en-US"/>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BB305DC5-24C9-EF4F-8676-329FCF9B4B4E}" type="slidenum">
              <a:rPr lang="en-US" sz="1000" b="0">
                <a:latin typeface="Times New Roman" charset="0"/>
              </a:rPr>
              <a:pPr/>
              <a:t>39</a:t>
            </a:fld>
            <a:endParaRPr lang="en-US" sz="1000" b="0">
              <a:latin typeface="Times New Roman" charset="0"/>
            </a:endParaRPr>
          </a:p>
        </p:txBody>
      </p:sp>
      <p:sp>
        <p:nvSpPr>
          <p:cNvPr id="41987" name="Footer Placeholder 5"/>
          <p:cNvSpPr>
            <a:spLocks noGrp="1"/>
          </p:cNvSpPr>
          <p:nvPr>
            <p:ph type="ftr" sz="quarter" idx="12"/>
          </p:nvPr>
        </p:nvSpPr>
        <p:spPr/>
        <p:txBody>
          <a:bodyPr/>
          <a:lstStyle/>
          <a:p>
            <a:pPr>
              <a:defRPr/>
            </a:pPr>
            <a:r>
              <a:rPr lang="en-US" smtClean="0"/>
              <a:t>W. Riegler/CERN</a:t>
            </a:r>
          </a:p>
        </p:txBody>
      </p:sp>
      <p:sp>
        <p:nvSpPr>
          <p:cNvPr id="68611" name="Rectangle 2"/>
          <p:cNvSpPr>
            <a:spLocks noGrp="1" noChangeArrowheads="1"/>
          </p:cNvSpPr>
          <p:nvPr>
            <p:ph type="title" idx="4294967295"/>
          </p:nvPr>
        </p:nvSpPr>
        <p:spPr>
          <a:xfrm>
            <a:off x="1828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Detector + Electronics 1925 </a:t>
            </a:r>
          </a:p>
        </p:txBody>
      </p:sp>
      <p:sp>
        <p:nvSpPr>
          <p:cNvPr id="68612" name="Text Box 5"/>
          <p:cNvSpPr txBox="1">
            <a:spLocks noChangeArrowheads="1"/>
          </p:cNvSpPr>
          <p:nvPr/>
        </p:nvSpPr>
        <p:spPr bwMode="auto">
          <a:xfrm>
            <a:off x="3565525" y="1766888"/>
            <a:ext cx="1857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68613" name="Text Box 6"/>
          <p:cNvSpPr txBox="1">
            <a:spLocks noChangeArrowheads="1"/>
          </p:cNvSpPr>
          <p:nvPr/>
        </p:nvSpPr>
        <p:spPr bwMode="auto">
          <a:xfrm>
            <a:off x="685800" y="685800"/>
            <a:ext cx="73914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a:solidFill>
                  <a:srgbClr val="0033CC"/>
                </a:solidFill>
              </a:rPr>
              <a:t>‘</a:t>
            </a:r>
            <a:r>
              <a:rPr lang="en-US" altLang="ja-JP">
                <a:solidFill>
                  <a:srgbClr val="0033CC"/>
                </a:solidFill>
              </a:rPr>
              <a:t>Über das Wesen des Compton Effekts</a:t>
            </a:r>
            <a:r>
              <a:rPr lang="ja-JP" altLang="en-US">
                <a:solidFill>
                  <a:srgbClr val="0033CC"/>
                </a:solidFill>
              </a:rPr>
              <a:t>’</a:t>
            </a:r>
            <a:r>
              <a:rPr lang="en-US" altLang="ja-JP">
                <a:solidFill>
                  <a:srgbClr val="0033CC"/>
                </a:solidFill>
              </a:rPr>
              <a:t>, W. Bothe, H. Geiger, April 1925</a:t>
            </a:r>
            <a:endParaRPr lang="en-US">
              <a:solidFill>
                <a:srgbClr val="0033CC"/>
              </a:solidFill>
            </a:endParaRPr>
          </a:p>
        </p:txBody>
      </p:sp>
      <p:pic>
        <p:nvPicPr>
          <p:cNvPr id="68614" name="Picture 18" descr="geig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219200"/>
            <a:ext cx="5257800"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5" name="Picture 19" descr="fil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4267200"/>
            <a:ext cx="5181600"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6" name="Rectangle 21"/>
          <p:cNvSpPr>
            <a:spLocks noChangeArrowheads="1"/>
          </p:cNvSpPr>
          <p:nvPr/>
        </p:nvSpPr>
        <p:spPr bwMode="auto">
          <a:xfrm>
            <a:off x="152400" y="1219200"/>
            <a:ext cx="3124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84175" indent="-384175">
              <a:buFont typeface="Wingdings" charset="0"/>
              <a:buChar char="u"/>
            </a:pPr>
            <a:r>
              <a:rPr lang="en-US" sz="1400">
                <a:solidFill>
                  <a:srgbClr val="008000"/>
                </a:solidFill>
              </a:rPr>
              <a:t> </a:t>
            </a:r>
            <a:r>
              <a:rPr lang="ja-JP" altLang="en-US" sz="1400">
                <a:solidFill>
                  <a:srgbClr val="008000"/>
                </a:solidFill>
              </a:rPr>
              <a:t>‘’</a:t>
            </a:r>
            <a:r>
              <a:rPr lang="en-US" altLang="ja-JP" sz="1400">
                <a:solidFill>
                  <a:srgbClr val="008000"/>
                </a:solidFill>
              </a:rPr>
              <a:t>Electronics</a:t>
            </a:r>
            <a:r>
              <a:rPr lang="ja-JP" altLang="en-US" sz="1400">
                <a:solidFill>
                  <a:srgbClr val="008000"/>
                </a:solidFill>
              </a:rPr>
              <a:t>’’</a:t>
            </a:r>
            <a:r>
              <a:rPr lang="en-US" altLang="ja-JP" sz="1400">
                <a:solidFill>
                  <a:srgbClr val="008000"/>
                </a:solidFill>
              </a:rPr>
              <a:t>:</a:t>
            </a:r>
            <a:r>
              <a:rPr lang="en-US" altLang="ja-JP" sz="1400">
                <a:solidFill>
                  <a:srgbClr val="0000FF"/>
                </a:solidFill>
              </a:rPr>
              <a:t>  </a:t>
            </a:r>
          </a:p>
          <a:p>
            <a:pPr marL="384175" indent="-384175">
              <a:buFont typeface="Wingdings" charset="0"/>
              <a:buChar char="u"/>
            </a:pPr>
            <a:endParaRPr lang="en-US" sz="1400">
              <a:solidFill>
                <a:srgbClr val="0000FF"/>
              </a:solidFill>
            </a:endParaRPr>
          </a:p>
          <a:p>
            <a:pPr marL="855663" lvl="1" indent="-280988">
              <a:buFont typeface="Wingdings" charset="0"/>
              <a:buChar char="n"/>
            </a:pPr>
            <a:r>
              <a:rPr lang="en-US" sz="1100">
                <a:solidFill>
                  <a:srgbClr val="002060"/>
                </a:solidFill>
              </a:rPr>
              <a:t>Cylinders </a:t>
            </a:r>
            <a:r>
              <a:rPr lang="ja-JP" altLang="en-US" sz="1100">
                <a:solidFill>
                  <a:srgbClr val="002060"/>
                </a:solidFill>
              </a:rPr>
              <a:t>‘</a:t>
            </a:r>
            <a:r>
              <a:rPr lang="en-US" altLang="ja-JP" sz="1100">
                <a:solidFill>
                  <a:srgbClr val="002060"/>
                </a:solidFill>
              </a:rPr>
              <a:t>P</a:t>
            </a:r>
            <a:r>
              <a:rPr lang="ja-JP" altLang="en-US" sz="1100">
                <a:solidFill>
                  <a:srgbClr val="002060"/>
                </a:solidFill>
              </a:rPr>
              <a:t>’</a:t>
            </a:r>
            <a:r>
              <a:rPr lang="en-US" altLang="ja-JP" sz="1100">
                <a:solidFill>
                  <a:srgbClr val="002060"/>
                </a:solidFill>
              </a:rPr>
              <a:t> are on HV.</a:t>
            </a:r>
          </a:p>
          <a:p>
            <a:pPr marL="855663" lvl="1" indent="-280988">
              <a:buFont typeface="Wingdings" charset="0"/>
              <a:buChar char="n"/>
            </a:pPr>
            <a:endParaRPr lang="en-US" sz="1100">
              <a:solidFill>
                <a:srgbClr val="002060"/>
              </a:solidFill>
            </a:endParaRPr>
          </a:p>
          <a:p>
            <a:pPr marL="855663" lvl="1" indent="-280988">
              <a:buFont typeface="Wingdings" charset="0"/>
              <a:buChar char="n"/>
            </a:pPr>
            <a:r>
              <a:rPr lang="en-US" sz="1100">
                <a:solidFill>
                  <a:srgbClr val="002060"/>
                </a:solidFill>
              </a:rPr>
              <a:t>The needles of the counters are insulated and connected to electrometers.</a:t>
            </a:r>
          </a:p>
          <a:p>
            <a:pPr marL="384175" indent="-384175">
              <a:buFont typeface="Wingdings" charset="0"/>
              <a:buChar char="u"/>
            </a:pPr>
            <a:endParaRPr lang="en-US" sz="1400">
              <a:solidFill>
                <a:srgbClr val="0000FF"/>
              </a:solidFill>
            </a:endParaRPr>
          </a:p>
          <a:p>
            <a:pPr marL="384175" indent="-384175"/>
            <a:endParaRPr lang="en-US" sz="1400">
              <a:solidFill>
                <a:srgbClr val="0000FF"/>
              </a:solidFill>
            </a:endParaRPr>
          </a:p>
          <a:p>
            <a:pPr marL="384175" indent="-384175">
              <a:buFont typeface="Wingdings" charset="0"/>
              <a:buChar char="u"/>
            </a:pPr>
            <a:endParaRPr lang="en-US" sz="1400">
              <a:solidFill>
                <a:srgbClr val="0000FF"/>
              </a:solidFill>
            </a:endParaRPr>
          </a:p>
          <a:p>
            <a:pPr marL="384175" indent="-384175">
              <a:buFont typeface="Wingdings" charset="0"/>
              <a:buChar char="u"/>
            </a:pPr>
            <a:r>
              <a:rPr lang="en-US" sz="1400">
                <a:solidFill>
                  <a:srgbClr val="008000"/>
                </a:solidFill>
              </a:rPr>
              <a:t>Coincidence Photographs:</a:t>
            </a:r>
          </a:p>
          <a:p>
            <a:pPr marL="855663" lvl="1" indent="-280988">
              <a:buFont typeface="Wingdings" charset="0"/>
              <a:buChar char="n"/>
            </a:pPr>
            <a:endParaRPr lang="en-US" sz="1100">
              <a:solidFill>
                <a:srgbClr val="008000"/>
              </a:solidFill>
            </a:endParaRPr>
          </a:p>
          <a:p>
            <a:pPr marL="855663" lvl="1" indent="-280988">
              <a:buFont typeface="Wingdings" charset="0"/>
              <a:buChar char="n"/>
            </a:pPr>
            <a:r>
              <a:rPr lang="en-US" sz="1100">
                <a:solidFill>
                  <a:srgbClr val="002060"/>
                </a:solidFill>
              </a:rPr>
              <a:t>A light source is projecting both electrometers on a moving film role.</a:t>
            </a:r>
          </a:p>
          <a:p>
            <a:pPr marL="855663" lvl="1" indent="-280988">
              <a:buFont typeface="Wingdings" charset="0"/>
              <a:buChar char="n"/>
            </a:pPr>
            <a:endParaRPr lang="en-US" sz="1100">
              <a:solidFill>
                <a:srgbClr val="002060"/>
              </a:solidFill>
            </a:endParaRPr>
          </a:p>
          <a:p>
            <a:pPr marL="855663" lvl="1" indent="-280988">
              <a:buFont typeface="Wingdings" charset="0"/>
              <a:buChar char="n"/>
            </a:pPr>
            <a:r>
              <a:rPr lang="en-US" sz="1100">
                <a:solidFill>
                  <a:srgbClr val="002060"/>
                </a:solidFill>
              </a:rPr>
              <a:t>Discharges in the counters move the electrometers , which are recorded on the film.</a:t>
            </a:r>
          </a:p>
          <a:p>
            <a:pPr marL="855663" lvl="1" indent="-280988">
              <a:buFont typeface="Wingdings" charset="0"/>
              <a:buChar char="n"/>
            </a:pPr>
            <a:endParaRPr lang="en-US" sz="1100">
              <a:solidFill>
                <a:srgbClr val="002060"/>
              </a:solidFill>
            </a:endParaRPr>
          </a:p>
          <a:p>
            <a:pPr marL="855663" lvl="1" indent="-280988">
              <a:buFont typeface="Wingdings" charset="0"/>
              <a:buChar char="n"/>
            </a:pPr>
            <a:r>
              <a:rPr lang="en-US" sz="1100">
                <a:solidFill>
                  <a:srgbClr val="002060"/>
                </a:solidFill>
              </a:rPr>
              <a:t>The coincidences are observed by looking through many meters of film.</a:t>
            </a:r>
          </a:p>
          <a:p>
            <a:pPr marL="855663" lvl="1" indent="-280988">
              <a:buFont typeface="Wingdings" charset="0"/>
              <a:buChar char="n"/>
            </a:pPr>
            <a:endParaRPr lang="en-US" sz="90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6EA987B1-16B1-4943-BA1A-AA1E182C89B6}" type="slidenum">
              <a:rPr lang="en-US" sz="1000" b="0">
                <a:latin typeface="Times New Roman" charset="0"/>
              </a:rPr>
              <a:pPr/>
              <a:t>4</a:t>
            </a:fld>
            <a:endParaRPr lang="en-US" sz="1000" b="0">
              <a:latin typeface="Times New Roman" charset="0"/>
            </a:endParaRPr>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31747" name="Rectangle 2"/>
          <p:cNvSpPr>
            <a:spLocks noChangeArrowheads="1"/>
          </p:cNvSpPr>
          <p:nvPr/>
        </p:nvSpPr>
        <p:spPr bwMode="auto">
          <a:xfrm>
            <a:off x="838200" y="533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31748" name="Rectangle 3"/>
          <p:cNvSpPr>
            <a:spLocks noChangeArrowheads="1"/>
          </p:cNvSpPr>
          <p:nvPr/>
        </p:nvSpPr>
        <p:spPr bwMode="auto">
          <a:xfrm>
            <a:off x="1066800" y="1600200"/>
            <a:ext cx="6934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84175" indent="-384175"/>
            <a:r>
              <a:rPr lang="en-US" sz="1600">
                <a:solidFill>
                  <a:srgbClr val="008000"/>
                </a:solidFill>
              </a:rPr>
              <a:t>1906:</a:t>
            </a:r>
            <a:r>
              <a:rPr lang="en-US" sz="1600">
                <a:solidFill>
                  <a:srgbClr val="0000FF"/>
                </a:solidFill>
              </a:rPr>
              <a:t> </a:t>
            </a:r>
            <a:r>
              <a:rPr lang="en-US" sz="1600">
                <a:solidFill>
                  <a:srgbClr val="002060"/>
                </a:solidFill>
              </a:rPr>
              <a:t>Geiger Counter, H. Geiger, E. Rutherford</a:t>
            </a:r>
          </a:p>
          <a:p>
            <a:pPr marL="384175" indent="-384175"/>
            <a:r>
              <a:rPr lang="en-US" sz="1600">
                <a:solidFill>
                  <a:srgbClr val="008000"/>
                </a:solidFill>
              </a:rPr>
              <a:t>1910:</a:t>
            </a:r>
            <a:r>
              <a:rPr lang="en-US" sz="1600">
                <a:solidFill>
                  <a:srgbClr val="0000FF"/>
                </a:solidFill>
              </a:rPr>
              <a:t> </a:t>
            </a:r>
            <a:r>
              <a:rPr lang="en-US" sz="1600">
                <a:solidFill>
                  <a:srgbClr val="002060"/>
                </a:solidFill>
              </a:rPr>
              <a:t>Cloud Chamber, C.T.R. Wilson</a:t>
            </a:r>
          </a:p>
          <a:p>
            <a:pPr marL="384175" indent="-384175"/>
            <a:r>
              <a:rPr lang="en-US" sz="1600">
                <a:solidFill>
                  <a:srgbClr val="008000"/>
                </a:solidFill>
              </a:rPr>
              <a:t>1912:</a:t>
            </a:r>
            <a:r>
              <a:rPr lang="en-US" sz="1600">
                <a:solidFill>
                  <a:srgbClr val="0000FF"/>
                </a:solidFill>
              </a:rPr>
              <a:t> </a:t>
            </a:r>
            <a:r>
              <a:rPr lang="en-US" sz="1600">
                <a:solidFill>
                  <a:srgbClr val="002060"/>
                </a:solidFill>
              </a:rPr>
              <a:t>Tip Counter, H. Geiger</a:t>
            </a:r>
          </a:p>
          <a:p>
            <a:pPr marL="384175" indent="-384175"/>
            <a:r>
              <a:rPr lang="en-US" sz="1600">
                <a:solidFill>
                  <a:srgbClr val="008000"/>
                </a:solidFill>
              </a:rPr>
              <a:t>1928:</a:t>
            </a:r>
            <a:r>
              <a:rPr lang="en-US" sz="1600">
                <a:solidFill>
                  <a:srgbClr val="0000FF"/>
                </a:solidFill>
              </a:rPr>
              <a:t> </a:t>
            </a:r>
            <a:r>
              <a:rPr lang="en-US" sz="1600">
                <a:solidFill>
                  <a:srgbClr val="002060"/>
                </a:solidFill>
              </a:rPr>
              <a:t>Geiger-Müller Counter, W. M</a:t>
            </a:r>
            <a:r>
              <a:rPr lang="en-US" sz="1600">
                <a:solidFill>
                  <a:srgbClr val="002060"/>
                </a:solidFill>
                <a:cs typeface="Arial" charset="0"/>
              </a:rPr>
              <a:t>ü</a:t>
            </a:r>
            <a:r>
              <a:rPr lang="en-US" sz="1600">
                <a:solidFill>
                  <a:srgbClr val="002060"/>
                </a:solidFill>
              </a:rPr>
              <a:t>ller</a:t>
            </a:r>
          </a:p>
          <a:p>
            <a:pPr marL="384175" indent="-384175"/>
            <a:r>
              <a:rPr lang="en-US" sz="1600">
                <a:solidFill>
                  <a:srgbClr val="008000"/>
                </a:solidFill>
              </a:rPr>
              <a:t>1929:</a:t>
            </a:r>
            <a:r>
              <a:rPr lang="en-US" sz="1600">
                <a:solidFill>
                  <a:srgbClr val="0000FF"/>
                </a:solidFill>
              </a:rPr>
              <a:t> </a:t>
            </a:r>
            <a:r>
              <a:rPr lang="en-US" sz="1600">
                <a:solidFill>
                  <a:srgbClr val="002060"/>
                </a:solidFill>
              </a:rPr>
              <a:t>Coincidence Method, W. Bothe</a:t>
            </a:r>
          </a:p>
          <a:p>
            <a:pPr marL="384175" indent="-384175"/>
            <a:r>
              <a:rPr lang="en-US" sz="1600">
                <a:solidFill>
                  <a:srgbClr val="008000"/>
                </a:solidFill>
              </a:rPr>
              <a:t>1930:</a:t>
            </a:r>
            <a:r>
              <a:rPr lang="en-US" sz="1600">
                <a:solidFill>
                  <a:srgbClr val="0000FF"/>
                </a:solidFill>
              </a:rPr>
              <a:t> </a:t>
            </a:r>
            <a:r>
              <a:rPr lang="en-US" sz="1600">
                <a:solidFill>
                  <a:srgbClr val="002060"/>
                </a:solidFill>
              </a:rPr>
              <a:t>Emulsion, M. Blau</a:t>
            </a:r>
          </a:p>
          <a:p>
            <a:pPr marL="384175" indent="-384175"/>
            <a:r>
              <a:rPr lang="en-US" sz="1600">
                <a:solidFill>
                  <a:srgbClr val="008000"/>
                </a:solidFill>
              </a:rPr>
              <a:t>1940-1950:</a:t>
            </a:r>
            <a:r>
              <a:rPr lang="en-US" sz="1600">
                <a:solidFill>
                  <a:srgbClr val="0000FF"/>
                </a:solidFill>
              </a:rPr>
              <a:t> </a:t>
            </a:r>
            <a:r>
              <a:rPr lang="en-US" sz="1600">
                <a:solidFill>
                  <a:srgbClr val="002060"/>
                </a:solidFill>
              </a:rPr>
              <a:t>Scintillator, Photomultiplier</a:t>
            </a:r>
          </a:p>
          <a:p>
            <a:pPr marL="384175" indent="-384175"/>
            <a:r>
              <a:rPr lang="en-US" sz="1600">
                <a:solidFill>
                  <a:srgbClr val="008000"/>
                </a:solidFill>
              </a:rPr>
              <a:t>1952:</a:t>
            </a:r>
            <a:r>
              <a:rPr lang="en-US" sz="1600">
                <a:solidFill>
                  <a:srgbClr val="0000FF"/>
                </a:solidFill>
              </a:rPr>
              <a:t> </a:t>
            </a:r>
            <a:r>
              <a:rPr lang="en-US" sz="1600">
                <a:solidFill>
                  <a:srgbClr val="002060"/>
                </a:solidFill>
              </a:rPr>
              <a:t>Bubble Chamber, D. Glaser</a:t>
            </a:r>
          </a:p>
          <a:p>
            <a:pPr marL="384175" indent="-384175"/>
            <a:r>
              <a:rPr lang="en-US" sz="1600">
                <a:solidFill>
                  <a:srgbClr val="008000"/>
                </a:solidFill>
              </a:rPr>
              <a:t>1962:</a:t>
            </a:r>
            <a:r>
              <a:rPr lang="en-US" sz="1600">
                <a:solidFill>
                  <a:srgbClr val="0000FF"/>
                </a:solidFill>
              </a:rPr>
              <a:t> </a:t>
            </a:r>
            <a:r>
              <a:rPr lang="en-US" sz="1600">
                <a:solidFill>
                  <a:srgbClr val="002060"/>
                </a:solidFill>
              </a:rPr>
              <a:t>Spark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Multi Wire Proportional Chamber, C. Charpak</a:t>
            </a:r>
          </a:p>
          <a:p>
            <a:pPr marL="384175" indent="-384175"/>
            <a:r>
              <a:rPr lang="en-US" sz="1600">
                <a:solidFill>
                  <a:srgbClr val="002060"/>
                </a:solidFill>
              </a:rPr>
              <a:t>Etc. etc. etc. </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3C76F923-0467-364C-B949-1044F0A44D0D}" type="slidenum">
              <a:rPr lang="en-US" sz="1000" b="0">
                <a:latin typeface="Times New Roman" charset="0"/>
              </a:rPr>
              <a:pPr/>
              <a:t>40</a:t>
            </a:fld>
            <a:endParaRPr lang="en-US" sz="1000" b="0">
              <a:latin typeface="Times New Roman" charset="0"/>
            </a:endParaRPr>
          </a:p>
        </p:txBody>
      </p:sp>
      <p:sp>
        <p:nvSpPr>
          <p:cNvPr id="43011" name="Footer Placeholder 5"/>
          <p:cNvSpPr>
            <a:spLocks noGrp="1"/>
          </p:cNvSpPr>
          <p:nvPr>
            <p:ph type="ftr" sz="quarter" idx="12"/>
          </p:nvPr>
        </p:nvSpPr>
        <p:spPr/>
        <p:txBody>
          <a:bodyPr/>
          <a:lstStyle/>
          <a:p>
            <a:pPr>
              <a:defRPr/>
            </a:pPr>
            <a:r>
              <a:rPr lang="en-US" smtClean="0"/>
              <a:t>W. Riegler/CERN</a:t>
            </a:r>
          </a:p>
        </p:txBody>
      </p:sp>
      <p:sp>
        <p:nvSpPr>
          <p:cNvPr id="69635" name="Rectangle 2"/>
          <p:cNvSpPr>
            <a:spLocks noGrp="1" noChangeArrowheads="1"/>
          </p:cNvSpPr>
          <p:nvPr>
            <p:ph type="title" idx="4294967295"/>
          </p:nvPr>
        </p:nvSpPr>
        <p:spPr>
          <a:xfrm>
            <a:off x="13716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Detector + Electronics 1929 </a:t>
            </a:r>
          </a:p>
        </p:txBody>
      </p:sp>
      <p:sp>
        <p:nvSpPr>
          <p:cNvPr id="69636" name="Text Box 4"/>
          <p:cNvSpPr txBox="1">
            <a:spLocks noChangeArrowheads="1"/>
          </p:cNvSpPr>
          <p:nvPr/>
        </p:nvSpPr>
        <p:spPr bwMode="auto">
          <a:xfrm>
            <a:off x="3565525" y="1766888"/>
            <a:ext cx="1857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69637" name="Text Box 5"/>
          <p:cNvSpPr txBox="1">
            <a:spLocks noChangeArrowheads="1"/>
          </p:cNvSpPr>
          <p:nvPr/>
        </p:nvSpPr>
        <p:spPr bwMode="auto">
          <a:xfrm>
            <a:off x="4114800" y="1447800"/>
            <a:ext cx="50292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a:solidFill>
                  <a:srgbClr val="002060"/>
                </a:solidFill>
              </a:rPr>
              <a:t>‘</a:t>
            </a:r>
            <a:r>
              <a:rPr lang="en-US" altLang="ja-JP">
                <a:solidFill>
                  <a:srgbClr val="002060"/>
                </a:solidFill>
              </a:rPr>
              <a:t>Zur Vereinfachung von Koinzidenzzählungen</a:t>
            </a:r>
            <a:r>
              <a:rPr lang="ja-JP" altLang="en-US">
                <a:solidFill>
                  <a:srgbClr val="002060"/>
                </a:solidFill>
              </a:rPr>
              <a:t>’</a:t>
            </a:r>
            <a:r>
              <a:rPr lang="en-US" altLang="ja-JP">
                <a:solidFill>
                  <a:srgbClr val="002060"/>
                </a:solidFill>
              </a:rPr>
              <a:t> </a:t>
            </a:r>
          </a:p>
          <a:p>
            <a:r>
              <a:rPr lang="en-US">
                <a:solidFill>
                  <a:srgbClr val="002060"/>
                </a:solidFill>
              </a:rPr>
              <a:t> W. Bothe, November 1929</a:t>
            </a:r>
          </a:p>
          <a:p>
            <a:endParaRPr lang="en-US">
              <a:solidFill>
                <a:srgbClr val="0033CC"/>
              </a:solidFill>
            </a:endParaRPr>
          </a:p>
          <a:p>
            <a:r>
              <a:rPr lang="en-US">
                <a:solidFill>
                  <a:srgbClr val="008000"/>
                </a:solidFill>
              </a:rPr>
              <a:t> Coincidence circuit for 2 tubes</a:t>
            </a:r>
            <a:r>
              <a:rPr lang="en-US"/>
              <a:t> </a:t>
            </a:r>
          </a:p>
          <a:p>
            <a:endParaRPr lang="en-US"/>
          </a:p>
        </p:txBody>
      </p:sp>
      <p:pic>
        <p:nvPicPr>
          <p:cNvPr id="69638" name="Picture 14" descr="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4800600"/>
            <a:ext cx="160020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16" descr="coincid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895600"/>
            <a:ext cx="46482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40" name="Rectangle 21"/>
          <p:cNvSpPr>
            <a:spLocks noChangeArrowheads="1"/>
          </p:cNvSpPr>
          <p:nvPr/>
        </p:nvSpPr>
        <p:spPr bwMode="auto">
          <a:xfrm>
            <a:off x="152400" y="838200"/>
            <a:ext cx="3938588"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r>
              <a:rPr lang="en-US">
                <a:solidFill>
                  <a:srgbClr val="002060"/>
                </a:solidFill>
              </a:rPr>
              <a:t>In 1928 Walther Müller started</a:t>
            </a:r>
          </a:p>
          <a:p>
            <a:r>
              <a:rPr lang="en-US">
                <a:solidFill>
                  <a:srgbClr val="002060"/>
                </a:solidFill>
              </a:rPr>
              <a:t>to study the sponteneous </a:t>
            </a:r>
          </a:p>
          <a:p>
            <a:r>
              <a:rPr lang="en-US">
                <a:solidFill>
                  <a:srgbClr val="002060"/>
                </a:solidFill>
              </a:rPr>
              <a:t>discharges systematically and </a:t>
            </a:r>
          </a:p>
          <a:p>
            <a:r>
              <a:rPr lang="en-US">
                <a:solidFill>
                  <a:srgbClr val="002060"/>
                </a:solidFill>
              </a:rPr>
              <a:t>found that they were actually caused</a:t>
            </a:r>
          </a:p>
          <a:p>
            <a:r>
              <a:rPr lang="en-US">
                <a:solidFill>
                  <a:srgbClr val="002060"/>
                </a:solidFill>
              </a:rPr>
              <a:t>by  cosmic rays discovered by </a:t>
            </a:r>
          </a:p>
          <a:p>
            <a:r>
              <a:rPr lang="en-US">
                <a:solidFill>
                  <a:srgbClr val="002060"/>
                </a:solidFill>
              </a:rPr>
              <a:t>Victor Hess in 1911.</a:t>
            </a:r>
          </a:p>
          <a:p>
            <a:endParaRPr lang="en-US">
              <a:solidFill>
                <a:srgbClr val="0033CC"/>
              </a:solidFill>
            </a:endParaRPr>
          </a:p>
          <a:p>
            <a:r>
              <a:rPr lang="en-US">
                <a:solidFill>
                  <a:srgbClr val="008000"/>
                </a:solidFill>
              </a:rPr>
              <a:t>By realizing that the wild discharges </a:t>
            </a:r>
          </a:p>
          <a:p>
            <a:r>
              <a:rPr lang="en-US">
                <a:solidFill>
                  <a:srgbClr val="008000"/>
                </a:solidFill>
              </a:rPr>
              <a:t>were not a problem of the counter, but </a:t>
            </a:r>
          </a:p>
          <a:p>
            <a:r>
              <a:rPr lang="en-US">
                <a:solidFill>
                  <a:srgbClr val="008000"/>
                </a:solidFill>
              </a:rPr>
              <a:t>were caused by cosmic rays, the </a:t>
            </a:r>
          </a:p>
          <a:p>
            <a:r>
              <a:rPr lang="en-US">
                <a:solidFill>
                  <a:srgbClr val="008000"/>
                </a:solidFill>
              </a:rPr>
              <a:t>Geiger-M</a:t>
            </a:r>
            <a:r>
              <a:rPr lang="en-US">
                <a:solidFill>
                  <a:srgbClr val="009D00"/>
                </a:solidFill>
              </a:rPr>
              <a:t>ü</a:t>
            </a:r>
            <a:r>
              <a:rPr lang="en-US">
                <a:solidFill>
                  <a:srgbClr val="008000"/>
                </a:solidFill>
              </a:rPr>
              <a:t>ller counter went, without </a:t>
            </a:r>
          </a:p>
          <a:p>
            <a:r>
              <a:rPr lang="en-US">
                <a:solidFill>
                  <a:srgbClr val="008000"/>
                </a:solidFill>
              </a:rPr>
              <a:t>altering a single screw from a device with</a:t>
            </a:r>
          </a:p>
          <a:p>
            <a:r>
              <a:rPr lang="ja-JP" altLang="en-US">
                <a:solidFill>
                  <a:srgbClr val="008000"/>
                </a:solidFill>
              </a:rPr>
              <a:t>‘</a:t>
            </a:r>
            <a:r>
              <a:rPr lang="en-US" altLang="ja-JP">
                <a:solidFill>
                  <a:srgbClr val="008000"/>
                </a:solidFill>
              </a:rPr>
              <a:t>fundametal limits</a:t>
            </a:r>
            <a:r>
              <a:rPr lang="ja-JP" altLang="en-US">
                <a:solidFill>
                  <a:srgbClr val="008000"/>
                </a:solidFill>
              </a:rPr>
              <a:t>’</a:t>
            </a:r>
            <a:r>
              <a:rPr lang="en-US" altLang="ja-JP">
                <a:solidFill>
                  <a:srgbClr val="008000"/>
                </a:solidFill>
              </a:rPr>
              <a:t> to the most sensitive </a:t>
            </a:r>
          </a:p>
          <a:p>
            <a:r>
              <a:rPr lang="en-US">
                <a:solidFill>
                  <a:srgbClr val="008000"/>
                </a:solidFill>
              </a:rPr>
              <a:t>intrument for cosmic rays physics.</a:t>
            </a:r>
            <a:r>
              <a:rPr lang="en-US"/>
              <a:t>  </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E954D4CC-B333-D947-8540-A34205B1379A}" type="slidenum">
              <a:rPr lang="en-US" sz="1000" b="0">
                <a:latin typeface="Times New Roman" charset="0"/>
              </a:rPr>
              <a:pPr/>
              <a:t>41</a:t>
            </a:fld>
            <a:endParaRPr lang="en-US" sz="1000" b="0">
              <a:latin typeface="Times New Roman" charset="0"/>
            </a:endParaRPr>
          </a:p>
        </p:txBody>
      </p:sp>
      <p:sp>
        <p:nvSpPr>
          <p:cNvPr id="44035" name="Footer Placeholder 5"/>
          <p:cNvSpPr>
            <a:spLocks noGrp="1"/>
          </p:cNvSpPr>
          <p:nvPr>
            <p:ph type="ftr" sz="quarter" idx="12"/>
          </p:nvPr>
        </p:nvSpPr>
        <p:spPr/>
        <p:txBody>
          <a:bodyPr/>
          <a:lstStyle/>
          <a:p>
            <a:pPr>
              <a:defRPr/>
            </a:pPr>
            <a:r>
              <a:rPr lang="en-US" smtClean="0"/>
              <a:t>W. Riegler/CERN</a:t>
            </a:r>
          </a:p>
        </p:txBody>
      </p:sp>
      <p:sp>
        <p:nvSpPr>
          <p:cNvPr id="70659" name="Rectangle 2"/>
          <p:cNvSpPr>
            <a:spLocks noGrp="1" noChangeArrowheads="1"/>
          </p:cNvSpPr>
          <p:nvPr>
            <p:ph type="title" idx="4294967295"/>
          </p:nvPr>
        </p:nvSpPr>
        <p:spPr>
          <a:xfrm>
            <a:off x="1447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1930 - 1934</a:t>
            </a:r>
          </a:p>
        </p:txBody>
      </p:sp>
      <p:sp>
        <p:nvSpPr>
          <p:cNvPr id="70660" name="Text Box 7"/>
          <p:cNvSpPr txBox="1">
            <a:spLocks noChangeArrowheads="1"/>
          </p:cNvSpPr>
          <p:nvPr/>
        </p:nvSpPr>
        <p:spPr bwMode="auto">
          <a:xfrm>
            <a:off x="228600" y="1828800"/>
            <a:ext cx="42672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Rossi 1930:  Coincidence circuit for n tubes</a:t>
            </a:r>
          </a:p>
        </p:txBody>
      </p:sp>
      <p:pic>
        <p:nvPicPr>
          <p:cNvPr id="70661" name="Picture 9" descr="ross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438400"/>
            <a:ext cx="41148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2" name="Picture 10" descr="tub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600200"/>
            <a:ext cx="3940175"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3" name="Text Box 11"/>
          <p:cNvSpPr txBox="1">
            <a:spLocks noChangeArrowheads="1"/>
          </p:cNvSpPr>
          <p:nvPr/>
        </p:nvSpPr>
        <p:spPr bwMode="auto">
          <a:xfrm>
            <a:off x="5486400" y="1066800"/>
            <a:ext cx="27003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Cosmic ray telescope 1934 </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994F19C-F510-3B41-B944-F3B5AB551159}" type="slidenum">
              <a:rPr lang="en-US" sz="1000" b="0">
                <a:latin typeface="Times New Roman" charset="0"/>
              </a:rPr>
              <a:pPr/>
              <a:t>42</a:t>
            </a:fld>
            <a:endParaRPr lang="en-US" sz="1000" b="0">
              <a:latin typeface="Times New Roman" charset="0"/>
            </a:endParaRPr>
          </a:p>
        </p:txBody>
      </p:sp>
      <p:sp>
        <p:nvSpPr>
          <p:cNvPr id="45059" name="Footer Placeholder 4"/>
          <p:cNvSpPr>
            <a:spLocks noGrp="1"/>
          </p:cNvSpPr>
          <p:nvPr>
            <p:ph type="ftr" sz="quarter" idx="12"/>
          </p:nvPr>
        </p:nvSpPr>
        <p:spPr/>
        <p:txBody>
          <a:bodyPr/>
          <a:lstStyle/>
          <a:p>
            <a:pPr>
              <a:defRPr/>
            </a:pPr>
            <a:r>
              <a:rPr lang="en-US" smtClean="0"/>
              <a:t>W. Riegler/CERN</a:t>
            </a:r>
          </a:p>
        </p:txBody>
      </p:sp>
      <p:sp>
        <p:nvSpPr>
          <p:cNvPr id="71683" name="Rectangle 1026"/>
          <p:cNvSpPr>
            <a:spLocks noGrp="1" noChangeArrowheads="1"/>
          </p:cNvSpPr>
          <p:nvPr>
            <p:ph type="title" idx="4294967295"/>
          </p:nvPr>
        </p:nvSpPr>
        <p:spPr>
          <a:xfrm>
            <a:off x="1447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Geiger Counters</a:t>
            </a:r>
          </a:p>
        </p:txBody>
      </p:sp>
      <p:sp>
        <p:nvSpPr>
          <p:cNvPr id="71684" name="Text Box 1027"/>
          <p:cNvSpPr txBox="1">
            <a:spLocks noChangeArrowheads="1"/>
          </p:cNvSpPr>
          <p:nvPr/>
        </p:nvSpPr>
        <p:spPr bwMode="auto">
          <a:xfrm>
            <a:off x="4724400" y="1752600"/>
            <a:ext cx="42164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By performing coincidences of Geiger Müller tubes e.g. the angular distribution of cosmic ray particles could be measured. </a:t>
            </a:r>
          </a:p>
        </p:txBody>
      </p:sp>
      <p:pic>
        <p:nvPicPr>
          <p:cNvPr id="71685" name="Picture 1028" descr="logic_tub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143000"/>
            <a:ext cx="3683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4C535140-BE1A-A74C-BED3-95D957978579}" type="slidenum">
              <a:rPr lang="en-US" sz="1000" b="0">
                <a:latin typeface="Times New Roman" charset="0"/>
              </a:rPr>
              <a:pPr/>
              <a:t>43</a:t>
            </a:fld>
            <a:endParaRPr lang="en-US" sz="1000" b="0">
              <a:latin typeface="Times New Roman" charset="0"/>
            </a:endParaRPr>
          </a:p>
        </p:txBody>
      </p:sp>
      <p:sp>
        <p:nvSpPr>
          <p:cNvPr id="46083" name="Footer Placeholder 4"/>
          <p:cNvSpPr>
            <a:spLocks noGrp="1"/>
          </p:cNvSpPr>
          <p:nvPr>
            <p:ph type="ftr" sz="quarter" idx="12"/>
          </p:nvPr>
        </p:nvSpPr>
        <p:spPr/>
        <p:txBody>
          <a:bodyPr/>
          <a:lstStyle/>
          <a:p>
            <a:pPr>
              <a:defRPr/>
            </a:pPr>
            <a:r>
              <a:rPr lang="en-US" smtClean="0"/>
              <a:t>W. Riegler/CERN</a:t>
            </a:r>
          </a:p>
        </p:txBody>
      </p:sp>
      <p:sp>
        <p:nvSpPr>
          <p:cNvPr id="72707" name="Rectangle 2"/>
          <p:cNvSpPr>
            <a:spLocks noGrp="1" noChangeArrowheads="1"/>
          </p:cNvSpPr>
          <p:nvPr>
            <p:ph type="title" idx="4294967295"/>
          </p:nvPr>
        </p:nvSpPr>
        <p:spPr>
          <a:xfrm>
            <a:off x="1752600" y="0"/>
            <a:ext cx="6019800"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Scintillators, Cerenkov light, Photomultipliers</a:t>
            </a:r>
          </a:p>
        </p:txBody>
      </p:sp>
      <p:sp>
        <p:nvSpPr>
          <p:cNvPr id="72708" name="Text Box 3"/>
          <p:cNvSpPr txBox="1">
            <a:spLocks noChangeArrowheads="1"/>
          </p:cNvSpPr>
          <p:nvPr/>
        </p:nvSpPr>
        <p:spPr bwMode="auto">
          <a:xfrm>
            <a:off x="746125" y="2301875"/>
            <a:ext cx="185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endParaRPr lang="en-US"/>
          </a:p>
        </p:txBody>
      </p:sp>
      <p:sp>
        <p:nvSpPr>
          <p:cNvPr id="72709" name="Text Box 4"/>
          <p:cNvSpPr txBox="1">
            <a:spLocks noChangeArrowheads="1"/>
          </p:cNvSpPr>
          <p:nvPr/>
        </p:nvSpPr>
        <p:spPr bwMode="auto">
          <a:xfrm>
            <a:off x="4724400" y="1524000"/>
            <a:ext cx="4125913" cy="428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dirty="0">
                <a:solidFill>
                  <a:srgbClr val="002060"/>
                </a:solidFill>
              </a:rPr>
              <a:t>In the late 1940ies, scintillation counters and Cerenkov counters exploded into use.</a:t>
            </a:r>
          </a:p>
          <a:p>
            <a:endParaRPr lang="en-US" dirty="0">
              <a:solidFill>
                <a:srgbClr val="0033CC"/>
              </a:solidFill>
            </a:endParaRPr>
          </a:p>
          <a:p>
            <a:r>
              <a:rPr lang="en-US" dirty="0">
                <a:solidFill>
                  <a:srgbClr val="008000"/>
                </a:solidFill>
              </a:rPr>
              <a:t>Scintillation of materials on passage of particles was long known.</a:t>
            </a:r>
          </a:p>
          <a:p>
            <a:endParaRPr lang="en-US" dirty="0">
              <a:solidFill>
                <a:srgbClr val="008000"/>
              </a:solidFill>
            </a:endParaRPr>
          </a:p>
          <a:p>
            <a:r>
              <a:rPr lang="en-US" dirty="0">
                <a:solidFill>
                  <a:srgbClr val="002060"/>
                </a:solidFill>
              </a:rPr>
              <a:t>By mid 1930 the bluish glow that accompanied the passage of </a:t>
            </a:r>
          </a:p>
          <a:p>
            <a:r>
              <a:rPr lang="en-US" dirty="0">
                <a:solidFill>
                  <a:srgbClr val="002060"/>
                </a:solidFill>
              </a:rPr>
              <a:t>radioactive particles through liquids was analyzed and largely explained </a:t>
            </a:r>
          </a:p>
          <a:p>
            <a:r>
              <a:rPr lang="en-US" dirty="0">
                <a:solidFill>
                  <a:srgbClr val="002060"/>
                </a:solidFill>
              </a:rPr>
              <a:t>(Cerenkov Radiation).</a:t>
            </a:r>
          </a:p>
          <a:p>
            <a:endParaRPr lang="en-US" dirty="0">
              <a:solidFill>
                <a:srgbClr val="0033CC"/>
              </a:solidFill>
            </a:endParaRPr>
          </a:p>
          <a:p>
            <a:r>
              <a:rPr lang="en-US" dirty="0">
                <a:solidFill>
                  <a:srgbClr val="008000"/>
                </a:solidFill>
              </a:rPr>
              <a:t>Mainly the electronics revolution begun during the war initiated this development.</a:t>
            </a:r>
          </a:p>
          <a:p>
            <a:r>
              <a:rPr lang="en-US" dirty="0">
                <a:solidFill>
                  <a:srgbClr val="008000"/>
                </a:solidFill>
              </a:rPr>
              <a:t>High-gain photomultiplier tubes, amplifiers, </a:t>
            </a:r>
            <a:r>
              <a:rPr lang="en-US" dirty="0" err="1">
                <a:solidFill>
                  <a:srgbClr val="008000"/>
                </a:solidFill>
              </a:rPr>
              <a:t>scalers</a:t>
            </a:r>
            <a:r>
              <a:rPr lang="en-US" dirty="0">
                <a:solidFill>
                  <a:srgbClr val="008000"/>
                </a:solidFill>
              </a:rPr>
              <a:t>, pulse-height analyzers.</a:t>
            </a:r>
          </a:p>
          <a:p>
            <a:r>
              <a:rPr lang="en-US" dirty="0"/>
              <a:t> </a:t>
            </a:r>
          </a:p>
        </p:txBody>
      </p:sp>
      <p:pic>
        <p:nvPicPr>
          <p:cNvPr id="72710" name="Picture 8" descr="cerenko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733800"/>
            <a:ext cx="1930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1" name="Picture 9" descr="photomu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14400"/>
            <a:ext cx="23241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493BA32D-5C7D-DE49-A4F6-8D4170F56B21}" type="slidenum">
              <a:rPr lang="en-US" sz="1000" b="0">
                <a:latin typeface="Times New Roman" charset="0"/>
              </a:rPr>
              <a:pPr/>
              <a:t>44</a:t>
            </a:fld>
            <a:endParaRPr lang="en-US" sz="1000" b="0">
              <a:latin typeface="Times New Roman" charset="0"/>
            </a:endParaRPr>
          </a:p>
        </p:txBody>
      </p:sp>
      <p:sp>
        <p:nvSpPr>
          <p:cNvPr id="1028" name="Footer Placeholder 4"/>
          <p:cNvSpPr>
            <a:spLocks noGrp="1"/>
          </p:cNvSpPr>
          <p:nvPr>
            <p:ph type="ftr" sz="quarter" idx="12"/>
          </p:nvPr>
        </p:nvSpPr>
        <p:spPr/>
        <p:txBody>
          <a:bodyPr/>
          <a:lstStyle/>
          <a:p>
            <a:pPr>
              <a:defRPr/>
            </a:pPr>
            <a:r>
              <a:rPr lang="en-US" smtClean="0"/>
              <a:t>W. Riegler/CERN</a:t>
            </a:r>
          </a:p>
        </p:txBody>
      </p:sp>
      <p:sp>
        <p:nvSpPr>
          <p:cNvPr id="73731" name="Rectangle 2"/>
          <p:cNvSpPr>
            <a:spLocks noGrp="1" noChangeArrowheads="1"/>
          </p:cNvSpPr>
          <p:nvPr>
            <p:ph type="title" idx="4294967295"/>
          </p:nvPr>
        </p:nvSpPr>
        <p:spPr>
          <a:xfrm>
            <a:off x="15240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Antiproton</a:t>
            </a:r>
          </a:p>
        </p:txBody>
      </p:sp>
      <p:pic>
        <p:nvPicPr>
          <p:cNvPr id="73732" name="Picture 4" descr="cerenkov-1"/>
          <p:cNvPicPr>
            <a:picLocks noChangeAspect="1" noChangeArrowheads="1"/>
          </p:cNvPicPr>
          <p:nvPr/>
        </p:nvPicPr>
        <p:blipFill>
          <a:blip r:embed="rId3">
            <a:extLst>
              <a:ext uri="{28A0092B-C50C-407E-A947-70E740481C1C}">
                <a14:useLocalDpi xmlns:a14="http://schemas.microsoft.com/office/drawing/2010/main" val="0"/>
              </a:ext>
            </a:extLst>
          </a:blip>
          <a:srcRect l="13223" t="21468" r="13223" b="14311"/>
          <a:stretch>
            <a:fillRect/>
          </a:stretch>
        </p:blipFill>
        <p:spPr bwMode="auto">
          <a:xfrm>
            <a:off x="2895600" y="4572000"/>
            <a:ext cx="26670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3733" name="Object 7"/>
          <p:cNvGraphicFramePr>
            <a:graphicFrameLocks noChangeAspect="1"/>
          </p:cNvGraphicFramePr>
          <p:nvPr/>
        </p:nvGraphicFramePr>
        <p:xfrm>
          <a:off x="5334000" y="838200"/>
          <a:ext cx="3619500" cy="4559300"/>
        </p:xfrm>
        <a:graphic>
          <a:graphicData uri="http://schemas.openxmlformats.org/presentationml/2006/ole">
            <mc:AlternateContent xmlns:mc="http://schemas.openxmlformats.org/markup-compatibility/2006">
              <mc:Choice xmlns:v="urn:schemas-microsoft-com:vml" Requires="v">
                <p:oleObj spid="_x0000_s73749" name="Slide" r:id="rId4" imgW="4572000" imgH="3429000" progId="PowerPoint.Slide.8">
                  <p:embed/>
                </p:oleObj>
              </mc:Choice>
              <mc:Fallback>
                <p:oleObj name="Slide" r:id="rId4" imgW="4572000" imgH="3429000" progId="PowerPoint.Slide.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l="50000" t="8000" b="8000"/>
                      <a:stretch>
                        <a:fillRect/>
                      </a:stretch>
                    </p:blipFill>
                    <p:spPr bwMode="auto">
                      <a:xfrm>
                        <a:off x="5334000" y="838200"/>
                        <a:ext cx="36195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73734" name="Text Box 8"/>
          <p:cNvSpPr txBox="1">
            <a:spLocks noChangeArrowheads="1"/>
          </p:cNvSpPr>
          <p:nvPr/>
        </p:nvSpPr>
        <p:spPr bwMode="auto">
          <a:xfrm>
            <a:off x="228600" y="838200"/>
            <a:ext cx="3962400" cy="316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dirty="0">
                <a:solidFill>
                  <a:srgbClr val="002060"/>
                </a:solidFill>
              </a:rPr>
              <a:t>One was looking for a negative particle with the mass of the proton. With a bending magnet, a certain particle momentum was selected (p=</a:t>
            </a:r>
            <a:r>
              <a:rPr lang="en-US" dirty="0" err="1" smtClean="0">
                <a:solidFill>
                  <a:srgbClr val="002060"/>
                </a:solidFill>
              </a:rPr>
              <a:t>mvγ</a:t>
            </a:r>
            <a:r>
              <a:rPr lang="en-US" sz="1800" dirty="0" smtClean="0">
                <a:solidFill>
                  <a:srgbClr val="002060"/>
                </a:solidFill>
                <a:sym typeface="Mathematica1" charset="0"/>
              </a:rPr>
              <a:t>)</a:t>
            </a:r>
            <a:r>
              <a:rPr lang="en-US" sz="1800" dirty="0">
                <a:solidFill>
                  <a:srgbClr val="002060"/>
                </a:solidFill>
                <a:sym typeface="Mathematica1" charset="0"/>
              </a:rPr>
              <a:t>. </a:t>
            </a:r>
          </a:p>
          <a:p>
            <a:endParaRPr lang="en-US" sz="1800" dirty="0">
              <a:solidFill>
                <a:srgbClr val="0033CC"/>
              </a:solidFill>
              <a:sym typeface="Mathematica1" charset="0"/>
            </a:endParaRPr>
          </a:p>
          <a:p>
            <a:r>
              <a:rPr lang="en-US" dirty="0">
                <a:solidFill>
                  <a:srgbClr val="008000"/>
                </a:solidFill>
                <a:sym typeface="Mathematica1" charset="0"/>
              </a:rPr>
              <a:t>Since Cerenkov radiation is only emitted if v&gt;c/n, two Cerenkov counters </a:t>
            </a:r>
            <a:r>
              <a:rPr lang="en-US" dirty="0">
                <a:solidFill>
                  <a:srgbClr val="008000"/>
                </a:solidFill>
              </a:rPr>
              <a:t>(C1, C2) were set up to measure a velocity comparable with the proton mass.</a:t>
            </a:r>
          </a:p>
          <a:p>
            <a:endParaRPr lang="en-US" dirty="0">
              <a:solidFill>
                <a:srgbClr val="008000"/>
              </a:solidFill>
            </a:endParaRPr>
          </a:p>
          <a:p>
            <a:r>
              <a:rPr lang="en-US" dirty="0">
                <a:solidFill>
                  <a:srgbClr val="002060"/>
                </a:solidFill>
              </a:rPr>
              <a:t>In addition the time of flight between S1 and S2 was required to be between 40 and 51ns, selecting  the same mass.  </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B2EC44C5-D39F-EF4F-8874-4E8C632FA080}" type="slidenum">
              <a:rPr lang="en-US" sz="1000" b="0">
                <a:latin typeface="Times New Roman" charset="0"/>
              </a:rPr>
              <a:pPr/>
              <a:t>45</a:t>
            </a:fld>
            <a:endParaRPr lang="en-US" sz="1000" b="0">
              <a:latin typeface="Times New Roman" charset="0"/>
            </a:endParaRPr>
          </a:p>
        </p:txBody>
      </p:sp>
      <p:sp>
        <p:nvSpPr>
          <p:cNvPr id="47107" name="Footer Placeholder 4"/>
          <p:cNvSpPr>
            <a:spLocks noGrp="1"/>
          </p:cNvSpPr>
          <p:nvPr>
            <p:ph type="ftr" sz="quarter" idx="12"/>
          </p:nvPr>
        </p:nvSpPr>
        <p:spPr/>
        <p:txBody>
          <a:bodyPr/>
          <a:lstStyle/>
          <a:p>
            <a:pPr>
              <a:defRPr/>
            </a:pPr>
            <a:r>
              <a:rPr lang="en-US" smtClean="0"/>
              <a:t>W. Riegler/CERN</a:t>
            </a:r>
          </a:p>
        </p:txBody>
      </p:sp>
      <p:sp>
        <p:nvSpPr>
          <p:cNvPr id="74755" name="Rectangle 2"/>
          <p:cNvSpPr>
            <a:spLocks noGrp="1" noChangeArrowheads="1"/>
          </p:cNvSpPr>
          <p:nvPr>
            <p:ph type="title" idx="4294967295"/>
          </p:nvPr>
        </p:nvSpPr>
        <p:spPr>
          <a:xfrm>
            <a:off x="13716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Anti Neutrino Discovery 1959</a:t>
            </a:r>
          </a:p>
        </p:txBody>
      </p:sp>
      <p:pic>
        <p:nvPicPr>
          <p:cNvPr id="74756" name="Picture 4" descr="reinesex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4000"/>
            <a:ext cx="5086350" cy="335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7" name="Rectangle 5"/>
          <p:cNvSpPr>
            <a:spLocks noChangeArrowheads="1"/>
          </p:cNvSpPr>
          <p:nvPr/>
        </p:nvSpPr>
        <p:spPr bwMode="auto">
          <a:xfrm>
            <a:off x="4953000" y="1295400"/>
            <a:ext cx="35814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nSpc>
                <a:spcPct val="100000"/>
              </a:lnSpc>
              <a:spcBef>
                <a:spcPct val="0"/>
              </a:spcBef>
              <a:buClrTx/>
              <a:buSzTx/>
              <a:buFontTx/>
              <a:buNone/>
            </a:pPr>
            <a:r>
              <a:rPr lang="en-US" sz="1400">
                <a:solidFill>
                  <a:srgbClr val="002060"/>
                </a:solidFill>
              </a:rPr>
              <a:t>Reines and Cowan experiment principle consisted in using a target made of around 400 liters of a mixture of water and cadmium chloride.</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a:solidFill>
                  <a:srgbClr val="002060"/>
                </a:solidFill>
                <a:latin typeface="Times New Roman" charset="0"/>
              </a:rPr>
              <a:t> </a:t>
            </a:r>
          </a:p>
        </p:txBody>
      </p:sp>
      <p:sp>
        <p:nvSpPr>
          <p:cNvPr id="187398" name="Text Box 6"/>
          <p:cNvSpPr txBox="1">
            <a:spLocks noChangeArrowheads="1"/>
          </p:cNvSpPr>
          <p:nvPr/>
        </p:nvSpPr>
        <p:spPr bwMode="auto">
          <a:xfrm>
            <a:off x="1371600" y="5334000"/>
            <a:ext cx="1692275" cy="318678"/>
          </a:xfrm>
          <a:prstGeom prst="rect">
            <a:avLst/>
          </a:prstGeom>
          <a:noFill/>
          <a:ln w="9525">
            <a:noFill/>
            <a:miter lim="800000"/>
            <a:headEnd/>
            <a:tailEnd/>
          </a:ln>
          <a:effectLst/>
        </p:spPr>
        <p:txBody>
          <a:bodyPr lIns="92075" tIns="46038" rIns="92075" bIns="46038">
            <a:spAutoFit/>
          </a:bodyPr>
          <a:lstStyle/>
          <a:p>
            <a:pPr>
              <a:buFont typeface="Wingdings" pitchFamily="2" charset="2"/>
              <a:buNone/>
              <a:defRPr/>
            </a:pPr>
            <a:r>
              <a:rPr lang="en-US" sz="1600" dirty="0" err="1" smtClean="0">
                <a:solidFill>
                  <a:srgbClr val="002060"/>
                </a:solidFill>
                <a:latin typeface="+mn-lt"/>
                <a:ea typeface="+mn-ea"/>
                <a:cs typeface="+mn-cs"/>
                <a:sym typeface="Mathematica1" pitchFamily="2" charset="2"/>
              </a:rPr>
              <a:t>ν</a:t>
            </a:r>
            <a:r>
              <a:rPr lang="en-US" sz="1600" dirty="0" smtClean="0">
                <a:solidFill>
                  <a:srgbClr val="002060"/>
                </a:solidFill>
                <a:latin typeface="Arial" pitchFamily="34" charset="0"/>
                <a:ea typeface="+mn-ea"/>
                <a:cs typeface="+mn-cs"/>
                <a:sym typeface="Mathematica1" pitchFamily="2" charset="2"/>
              </a:rPr>
              <a:t> </a:t>
            </a:r>
            <a:r>
              <a:rPr lang="en-US" sz="1600" dirty="0">
                <a:solidFill>
                  <a:srgbClr val="002060"/>
                </a:solidFill>
                <a:latin typeface="Arial" pitchFamily="34" charset="0"/>
                <a:ea typeface="+mn-ea"/>
                <a:cs typeface="+mn-cs"/>
                <a:sym typeface="Mathematica1" pitchFamily="2" charset="2"/>
              </a:rPr>
              <a:t>+ p </a:t>
            </a:r>
            <a:r>
              <a:rPr lang="en-US" sz="1600" dirty="0" smtClean="0">
                <a:solidFill>
                  <a:srgbClr val="002060"/>
                </a:solidFill>
                <a:latin typeface="Wingdings"/>
                <a:ea typeface="Wingdings"/>
                <a:cs typeface="Wingdings"/>
                <a:sym typeface="Wingdings"/>
              </a:rPr>
              <a:t></a:t>
            </a:r>
            <a:r>
              <a:rPr lang="en-US" sz="1600" dirty="0" smtClean="0">
                <a:solidFill>
                  <a:srgbClr val="002060"/>
                </a:solidFill>
                <a:latin typeface="Arial" pitchFamily="34" charset="0"/>
                <a:ea typeface="+mn-ea"/>
                <a:cs typeface="+mn-cs"/>
                <a:sym typeface="Mathematica1" pitchFamily="2" charset="2"/>
              </a:rPr>
              <a:t>  </a:t>
            </a:r>
            <a:r>
              <a:rPr lang="en-US" sz="1600" dirty="0">
                <a:solidFill>
                  <a:srgbClr val="002060"/>
                </a:solidFill>
                <a:latin typeface="Arial" pitchFamily="34" charset="0"/>
                <a:ea typeface="+mn-ea"/>
                <a:cs typeface="+mn-cs"/>
                <a:sym typeface="Mathematica1" pitchFamily="2" charset="2"/>
              </a:rPr>
              <a:t>n + e</a:t>
            </a:r>
            <a:r>
              <a:rPr lang="en-US" sz="1600" baseline="30000" dirty="0">
                <a:solidFill>
                  <a:srgbClr val="002060"/>
                </a:solidFill>
                <a:latin typeface="Arial" pitchFamily="34" charset="0"/>
                <a:ea typeface="+mn-ea"/>
                <a:cs typeface="+mn-cs"/>
                <a:sym typeface="Mathematica1" pitchFamily="2" charset="2"/>
              </a:rPr>
              <a:t>+</a:t>
            </a:r>
          </a:p>
        </p:txBody>
      </p:sp>
      <p:cxnSp>
        <p:nvCxnSpPr>
          <p:cNvPr id="12" name="Straight Connector 11"/>
          <p:cNvCxnSpPr/>
          <p:nvPr/>
        </p:nvCxnSpPr>
        <p:spPr bwMode="auto">
          <a:xfrm>
            <a:off x="1447800" y="5410200"/>
            <a:ext cx="152400" cy="1588"/>
          </a:xfrm>
          <a:prstGeom prst="line">
            <a:avLst/>
          </a:prstGeom>
          <a:ln>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6E426676-7BFC-B141-B786-9C9975A7EB5B}" type="slidenum">
              <a:rPr lang="en-US" sz="1000" b="0">
                <a:latin typeface="Times New Roman" charset="0"/>
              </a:rPr>
              <a:pPr/>
              <a:t>46</a:t>
            </a:fld>
            <a:endParaRPr lang="en-US" sz="1000" b="0">
              <a:latin typeface="Times New Roman" charset="0"/>
            </a:endParaRPr>
          </a:p>
        </p:txBody>
      </p:sp>
      <p:sp>
        <p:nvSpPr>
          <p:cNvPr id="48131" name="Footer Placeholder 4"/>
          <p:cNvSpPr>
            <a:spLocks noGrp="1"/>
          </p:cNvSpPr>
          <p:nvPr>
            <p:ph type="ftr" sz="quarter" idx="12"/>
          </p:nvPr>
        </p:nvSpPr>
        <p:spPr/>
        <p:txBody>
          <a:bodyPr/>
          <a:lstStyle/>
          <a:p>
            <a:pPr>
              <a:defRPr/>
            </a:pPr>
            <a:r>
              <a:rPr lang="en-US" smtClean="0"/>
              <a:t>W. Riegler/CERN</a:t>
            </a:r>
          </a:p>
        </p:txBody>
      </p:sp>
      <p:sp>
        <p:nvSpPr>
          <p:cNvPr id="75779" name="Rectangle 2"/>
          <p:cNvSpPr>
            <a:spLocks noGrp="1" noChangeArrowheads="1"/>
          </p:cNvSpPr>
          <p:nvPr>
            <p:ph type="title" idx="4294967295"/>
          </p:nvPr>
        </p:nvSpPr>
        <p:spPr>
          <a:xfrm>
            <a:off x="1447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Spark Counters</a:t>
            </a:r>
          </a:p>
        </p:txBody>
      </p:sp>
      <p:pic>
        <p:nvPicPr>
          <p:cNvPr id="75780" name="Picture 4" descr="spark_chamb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8200"/>
            <a:ext cx="33162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5"/>
          <p:cNvSpPr txBox="1">
            <a:spLocks noChangeArrowheads="1"/>
          </p:cNvSpPr>
          <p:nvPr/>
        </p:nvSpPr>
        <p:spPr bwMode="auto">
          <a:xfrm>
            <a:off x="3505200" y="1143000"/>
            <a:ext cx="5105400"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The Spark Chamber was developed in the early 60ies.</a:t>
            </a:r>
          </a:p>
          <a:p>
            <a:endParaRPr lang="en-US">
              <a:solidFill>
                <a:srgbClr val="008000"/>
              </a:solidFill>
            </a:endParaRPr>
          </a:p>
          <a:p>
            <a:r>
              <a:rPr lang="en-US">
                <a:solidFill>
                  <a:srgbClr val="008000"/>
                </a:solidFill>
              </a:rPr>
              <a:t>Schwartz, Steinberger and Lederman used it in  </a:t>
            </a:r>
          </a:p>
          <a:p>
            <a:r>
              <a:rPr lang="en-US">
                <a:solidFill>
                  <a:srgbClr val="008000"/>
                </a:solidFill>
              </a:rPr>
              <a:t>discovery of the muon neutrino</a:t>
            </a:r>
            <a:r>
              <a:rPr lang="en-US"/>
              <a:t>  </a:t>
            </a:r>
          </a:p>
        </p:txBody>
      </p:sp>
      <p:pic>
        <p:nvPicPr>
          <p:cNvPr id="75782" name="Picture 6" descr="muon_ne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895600"/>
            <a:ext cx="4572000" cy="375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3" name="Text Box 7"/>
          <p:cNvSpPr txBox="1">
            <a:spLocks noChangeArrowheads="1"/>
          </p:cNvSpPr>
          <p:nvPr/>
        </p:nvSpPr>
        <p:spPr bwMode="auto">
          <a:xfrm>
            <a:off x="304800" y="4191000"/>
            <a:ext cx="3276600"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A charged particle traverses the detector and leaves an ionization trail. </a:t>
            </a:r>
          </a:p>
          <a:p>
            <a:endParaRPr lang="en-US">
              <a:solidFill>
                <a:srgbClr val="0033CC"/>
              </a:solidFill>
            </a:endParaRPr>
          </a:p>
          <a:p>
            <a:r>
              <a:rPr lang="en-US">
                <a:solidFill>
                  <a:srgbClr val="008000"/>
                </a:solidFill>
              </a:rPr>
              <a:t>The scintillators trigger an HV pulse between the metal plates and sparks form in the place where the ionization took place.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C233DCED-ECCB-9B48-8B16-5FE8A21FAE90}" type="slidenum">
              <a:rPr lang="en-US" sz="1000" b="0">
                <a:latin typeface="Times New Roman" charset="0"/>
              </a:rPr>
              <a:pPr/>
              <a:t>47</a:t>
            </a:fld>
            <a:endParaRPr lang="en-US" sz="1000" b="0">
              <a:latin typeface="Times New Roman" charset="0"/>
            </a:endParaRPr>
          </a:p>
        </p:txBody>
      </p:sp>
      <p:sp>
        <p:nvSpPr>
          <p:cNvPr id="49155" name="Footer Placeholder 5"/>
          <p:cNvSpPr>
            <a:spLocks noGrp="1"/>
          </p:cNvSpPr>
          <p:nvPr>
            <p:ph type="ftr" sz="quarter" idx="12"/>
          </p:nvPr>
        </p:nvSpPr>
        <p:spPr/>
        <p:txBody>
          <a:bodyPr/>
          <a:lstStyle/>
          <a:p>
            <a:pPr>
              <a:defRPr/>
            </a:pPr>
            <a:r>
              <a:rPr lang="en-US" smtClean="0"/>
              <a:t>W. Riegler/CERN</a:t>
            </a:r>
          </a:p>
        </p:txBody>
      </p:sp>
      <p:sp>
        <p:nvSpPr>
          <p:cNvPr id="76803" name="Rectangle 2"/>
          <p:cNvSpPr>
            <a:spLocks noGrp="1" noChangeArrowheads="1"/>
          </p:cNvSpPr>
          <p:nvPr>
            <p:ph type="title" idx="4294967295"/>
          </p:nvPr>
        </p:nvSpPr>
        <p:spPr>
          <a:xfrm>
            <a:off x="533400" y="228600"/>
            <a:ext cx="7772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Multi Wire Proportional Chamber</a:t>
            </a:r>
          </a:p>
        </p:txBody>
      </p:sp>
      <p:sp>
        <p:nvSpPr>
          <p:cNvPr id="76804" name="Text Box 4"/>
          <p:cNvSpPr txBox="1">
            <a:spLocks noChangeArrowheads="1"/>
          </p:cNvSpPr>
          <p:nvPr/>
        </p:nvSpPr>
        <p:spPr bwMode="auto">
          <a:xfrm>
            <a:off x="914400" y="1447800"/>
            <a:ext cx="25527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Tube, Geiger- Müller, 1928</a:t>
            </a:r>
          </a:p>
        </p:txBody>
      </p:sp>
      <p:sp>
        <p:nvSpPr>
          <p:cNvPr id="76805" name="Text Box 5"/>
          <p:cNvSpPr txBox="1">
            <a:spLocks noChangeArrowheads="1"/>
          </p:cNvSpPr>
          <p:nvPr/>
        </p:nvSpPr>
        <p:spPr bwMode="auto">
          <a:xfrm>
            <a:off x="4343400" y="1752600"/>
            <a:ext cx="41306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Multi Wire Geometry, in H. Friedmann 1949 </a:t>
            </a:r>
          </a:p>
        </p:txBody>
      </p:sp>
      <p:pic>
        <p:nvPicPr>
          <p:cNvPr id="76806" name="Picture 6" descr="CS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572000"/>
            <a:ext cx="342900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7" name="Picture 7" descr="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981200"/>
            <a:ext cx="12954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8" name="Picture 12" descr="CSC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2209800"/>
            <a:ext cx="41148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9" name="Rectangle 13"/>
          <p:cNvSpPr>
            <a:spLocks noChangeArrowheads="1"/>
          </p:cNvSpPr>
          <p:nvPr/>
        </p:nvSpPr>
        <p:spPr bwMode="auto">
          <a:xfrm>
            <a:off x="1066800" y="3733800"/>
            <a:ext cx="60706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43DAA4B2-9F0A-844A-8CA9-F1CEB8B55FAC}" type="slidenum">
              <a:rPr lang="en-US" sz="1000" b="0">
                <a:latin typeface="Times New Roman" charset="0"/>
              </a:rPr>
              <a:pPr/>
              <a:t>48</a:t>
            </a:fld>
            <a:endParaRPr lang="en-US" sz="1000" b="0">
              <a:latin typeface="Times New Roman" charset="0"/>
            </a:endParaRPr>
          </a:p>
        </p:txBody>
      </p:sp>
      <p:sp>
        <p:nvSpPr>
          <p:cNvPr id="50179" name="Footer Placeholder 4"/>
          <p:cNvSpPr>
            <a:spLocks noGrp="1"/>
          </p:cNvSpPr>
          <p:nvPr>
            <p:ph type="ftr" sz="quarter" idx="12"/>
          </p:nvPr>
        </p:nvSpPr>
        <p:spPr/>
        <p:txBody>
          <a:bodyPr/>
          <a:lstStyle/>
          <a:p>
            <a:pPr>
              <a:defRPr/>
            </a:pPr>
            <a:r>
              <a:rPr lang="en-US" smtClean="0"/>
              <a:t>W. Riegler/CERN</a:t>
            </a:r>
          </a:p>
        </p:txBody>
      </p:sp>
      <p:sp>
        <p:nvSpPr>
          <p:cNvPr id="77827" name="Rectangle 2"/>
          <p:cNvSpPr>
            <a:spLocks noGrp="1" noChangeArrowheads="1"/>
          </p:cNvSpPr>
          <p:nvPr>
            <p:ph type="title" idx="4294967295"/>
          </p:nvPr>
        </p:nvSpPr>
        <p:spPr>
          <a:xfrm>
            <a:off x="12192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MWPC</a:t>
            </a:r>
          </a:p>
        </p:txBody>
      </p:sp>
      <p:pic>
        <p:nvPicPr>
          <p:cNvPr id="77828" name="Picture 3" descr="CS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971800"/>
            <a:ext cx="38862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9" name="Text Box 4"/>
          <p:cNvSpPr txBox="1">
            <a:spLocks noChangeArrowheads="1"/>
          </p:cNvSpPr>
          <p:nvPr/>
        </p:nvSpPr>
        <p:spPr bwMode="auto">
          <a:xfrm>
            <a:off x="609600" y="4419600"/>
            <a:ext cx="70866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Measuring this drift time, i.e. the time between passage of the particle and </a:t>
            </a:r>
          </a:p>
          <a:p>
            <a:r>
              <a:rPr lang="en-US">
                <a:solidFill>
                  <a:srgbClr val="008000"/>
                </a:solidFill>
              </a:rPr>
              <a:t>the arrival time of the electrons at the wires, made this detector a precision </a:t>
            </a:r>
          </a:p>
          <a:p>
            <a:r>
              <a:rPr lang="en-US">
                <a:solidFill>
                  <a:srgbClr val="008000"/>
                </a:solidFill>
              </a:rPr>
              <a:t>positioning device.</a:t>
            </a:r>
          </a:p>
        </p:txBody>
      </p:sp>
      <p:sp>
        <p:nvSpPr>
          <p:cNvPr id="77830" name="Text Box 5"/>
          <p:cNvSpPr txBox="1">
            <a:spLocks noChangeArrowheads="1"/>
          </p:cNvSpPr>
          <p:nvPr/>
        </p:nvSpPr>
        <p:spPr bwMode="auto">
          <a:xfrm>
            <a:off x="914400" y="1066800"/>
            <a:ext cx="725805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Individual wire readout: A charged particle traversing the detector </a:t>
            </a:r>
          </a:p>
          <a:p>
            <a:r>
              <a:rPr lang="en-US">
                <a:solidFill>
                  <a:srgbClr val="002060"/>
                </a:solidFill>
              </a:rPr>
              <a:t>leaves a trail of electrons and ions. The wires are on positive HV.</a:t>
            </a:r>
          </a:p>
          <a:p>
            <a:r>
              <a:rPr lang="en-US">
                <a:solidFill>
                  <a:srgbClr val="002060"/>
                </a:solidFill>
              </a:rPr>
              <a:t>The electrons drift to the wires in the electric field and start to form an </a:t>
            </a:r>
          </a:p>
          <a:p>
            <a:r>
              <a:rPr lang="en-US">
                <a:solidFill>
                  <a:srgbClr val="002060"/>
                </a:solidFill>
              </a:rPr>
              <a:t>avalanche in the high electric field close to the wire. This induces a signal on </a:t>
            </a:r>
          </a:p>
          <a:p>
            <a:r>
              <a:rPr lang="en-US">
                <a:solidFill>
                  <a:srgbClr val="002060"/>
                </a:solidFill>
              </a:rPr>
              <a:t>the wire which can be read out by an amplifier.</a:t>
            </a:r>
          </a:p>
        </p:txBody>
      </p:sp>
      <p:sp>
        <p:nvSpPr>
          <p:cNvPr id="77831" name="Line 7"/>
          <p:cNvSpPr>
            <a:spLocks noChangeShapeType="1"/>
          </p:cNvSpPr>
          <p:nvPr/>
        </p:nvSpPr>
        <p:spPr bwMode="auto">
          <a:xfrm flipV="1">
            <a:off x="2971800" y="2590800"/>
            <a:ext cx="0" cy="160020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B44A849D-06F8-694F-8D23-6E4B1F58EB1E}" type="slidenum">
              <a:rPr lang="en-US" sz="1000" b="0">
                <a:latin typeface="Times New Roman" charset="0"/>
              </a:rPr>
              <a:pPr/>
              <a:t>49</a:t>
            </a:fld>
            <a:endParaRPr lang="en-US" sz="1000" b="0">
              <a:latin typeface="Times New Roman" charset="0"/>
            </a:endParaRPr>
          </a:p>
        </p:txBody>
      </p:sp>
      <p:sp>
        <p:nvSpPr>
          <p:cNvPr id="51203" name="Footer Placeholder 4"/>
          <p:cNvSpPr>
            <a:spLocks noGrp="1"/>
          </p:cNvSpPr>
          <p:nvPr>
            <p:ph type="ftr" sz="quarter" idx="12"/>
          </p:nvPr>
        </p:nvSpPr>
        <p:spPr/>
        <p:txBody>
          <a:bodyPr/>
          <a:lstStyle/>
          <a:p>
            <a:pPr>
              <a:defRPr/>
            </a:pPr>
            <a:r>
              <a:rPr lang="en-US" smtClean="0"/>
              <a:t>W. Riegler/CERN</a:t>
            </a:r>
          </a:p>
        </p:txBody>
      </p:sp>
      <p:sp>
        <p:nvSpPr>
          <p:cNvPr id="78851" name="Rectangle 2"/>
          <p:cNvSpPr>
            <a:spLocks noGrp="1" noChangeArrowheads="1"/>
          </p:cNvSpPr>
          <p:nvPr>
            <p:ph type="title" idx="4294967295"/>
          </p:nvPr>
        </p:nvSpPr>
        <p:spPr>
          <a:xfrm>
            <a:off x="1447800" y="11430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The Electronic Image</a:t>
            </a:r>
          </a:p>
        </p:txBody>
      </p:sp>
      <p:sp>
        <p:nvSpPr>
          <p:cNvPr id="78852" name="Text Box 4"/>
          <p:cNvSpPr txBox="1">
            <a:spLocks noChangeArrowheads="1"/>
          </p:cNvSpPr>
          <p:nvPr/>
        </p:nvSpPr>
        <p:spPr bwMode="auto">
          <a:xfrm>
            <a:off x="762000" y="2514600"/>
            <a:ext cx="7704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2000">
                <a:solidFill>
                  <a:srgbClr val="002060"/>
                </a:solidFill>
              </a:rPr>
              <a:t>During the 1970ies, the Image and Logic devices merged into </a:t>
            </a:r>
          </a:p>
          <a:p>
            <a:r>
              <a:rPr lang="ja-JP" altLang="en-US" sz="2000">
                <a:solidFill>
                  <a:srgbClr val="002060"/>
                </a:solidFill>
              </a:rPr>
              <a:t>‘</a:t>
            </a:r>
            <a:r>
              <a:rPr lang="en-US" altLang="ja-JP" sz="2000">
                <a:solidFill>
                  <a:srgbClr val="002060"/>
                </a:solidFill>
              </a:rPr>
              <a:t>Electronics Imaging Devices</a:t>
            </a:r>
            <a:r>
              <a:rPr lang="ja-JP" altLang="en-US" sz="2000">
                <a:solidFill>
                  <a:srgbClr val="002060"/>
                </a:solidFill>
              </a:rPr>
              <a:t>’</a:t>
            </a:r>
            <a:endParaRPr lang="en-US" sz="200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8A13D507-5308-EB4B-86CD-7A2087D6F4C4}" type="slidenum">
              <a:rPr lang="en-US" sz="1000" b="0">
                <a:latin typeface="Times New Roman" charset="0"/>
              </a:rPr>
              <a:pPr/>
              <a:t>5</a:t>
            </a:fld>
            <a:endParaRPr 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32771" name="Rectangle 2"/>
          <p:cNvSpPr>
            <a:spLocks noChangeArrowheads="1"/>
          </p:cNvSpPr>
          <p:nvPr/>
        </p:nvSpPr>
        <p:spPr bwMode="auto">
          <a:xfrm>
            <a:off x="838200" y="3048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32772" name="Rectangle 6"/>
          <p:cNvSpPr>
            <a:spLocks noChangeArrowheads="1"/>
          </p:cNvSpPr>
          <p:nvPr/>
        </p:nvSpPr>
        <p:spPr bwMode="auto">
          <a:xfrm>
            <a:off x="304800" y="1828800"/>
            <a:ext cx="48768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a:solidFill>
                  <a:srgbClr val="002060"/>
                </a:solidFill>
              </a:rPr>
              <a:t>“</a:t>
            </a:r>
            <a:r>
              <a:rPr lang="en-US" altLang="ja-JP">
                <a:solidFill>
                  <a:srgbClr val="002060"/>
                </a:solidFill>
              </a:rPr>
              <a:t>New directions in science are launched by new tools much more often than by new concepts.</a:t>
            </a:r>
          </a:p>
          <a:p>
            <a:endParaRPr lang="en-US">
              <a:solidFill>
                <a:srgbClr val="002060"/>
              </a:solidFill>
            </a:endParaRPr>
          </a:p>
          <a:p>
            <a:r>
              <a:rPr lang="en-US">
                <a:solidFill>
                  <a:srgbClr val="008000"/>
                </a:solidFill>
              </a:rPr>
              <a:t>The effect of a concept-driven revolution is to explain old things in new ways.</a:t>
            </a:r>
          </a:p>
          <a:p>
            <a:endParaRPr lang="en-US">
              <a:solidFill>
                <a:srgbClr val="002060"/>
              </a:solidFill>
            </a:endParaRPr>
          </a:p>
          <a:p>
            <a:r>
              <a:rPr lang="en-US">
                <a:solidFill>
                  <a:srgbClr val="002060"/>
                </a:solidFill>
              </a:rPr>
              <a:t>The effect of a tool-driven revolution is to discover new things that have to be explained</a:t>
            </a:r>
            <a:r>
              <a:rPr lang="ja-JP" altLang="en-US">
                <a:solidFill>
                  <a:srgbClr val="002060"/>
                </a:solidFill>
              </a:rPr>
              <a:t>”</a:t>
            </a:r>
            <a:endParaRPr lang="en-US" altLang="ja-JP">
              <a:solidFill>
                <a:srgbClr val="002060"/>
              </a:solidFill>
            </a:endParaRPr>
          </a:p>
          <a:p>
            <a:endParaRPr lang="en-US">
              <a:solidFill>
                <a:srgbClr val="002060"/>
              </a:solidFill>
            </a:endParaRPr>
          </a:p>
          <a:p>
            <a:r>
              <a:rPr lang="en-US">
                <a:solidFill>
                  <a:srgbClr val="008000"/>
                </a:solidFill>
              </a:rPr>
              <a:t>From Freeman Dyson </a:t>
            </a:r>
            <a:r>
              <a:rPr lang="ja-JP" altLang="en-US">
                <a:solidFill>
                  <a:srgbClr val="008000"/>
                </a:solidFill>
              </a:rPr>
              <a:t>‘</a:t>
            </a:r>
            <a:r>
              <a:rPr lang="en-US" altLang="ja-JP">
                <a:solidFill>
                  <a:srgbClr val="008000"/>
                </a:solidFill>
              </a:rPr>
              <a:t>Imagined Worlds</a:t>
            </a:r>
            <a:r>
              <a:rPr lang="ja-JP" altLang="en-US">
                <a:solidFill>
                  <a:srgbClr val="008000"/>
                </a:solidFill>
              </a:rPr>
              <a:t>’</a:t>
            </a:r>
            <a:endParaRPr lang="en-US" altLang="ja-JP">
              <a:solidFill>
                <a:srgbClr val="008000"/>
              </a:solidFill>
            </a:endParaRPr>
          </a:p>
          <a:p>
            <a:endParaRPr lang="en-US">
              <a:solidFill>
                <a:srgbClr val="008000"/>
              </a:solidFill>
            </a:endParaRPr>
          </a:p>
          <a:p>
            <a:endParaRPr lang="en-US">
              <a:solidFill>
                <a:srgbClr val="008000"/>
              </a:solidFill>
            </a:endParaRPr>
          </a:p>
        </p:txBody>
      </p:sp>
      <p:pic>
        <p:nvPicPr>
          <p:cNvPr id="32773" name="Picture 2" descr="File:Freeman Dyson.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371600"/>
            <a:ext cx="314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34283FA-14E8-0F41-8854-33D4F09B25C2}" type="slidenum">
              <a:rPr lang="en-US" sz="1000" b="0">
                <a:latin typeface="Times New Roman" charset="0"/>
              </a:rPr>
              <a:pPr/>
              <a:t>50</a:t>
            </a:fld>
            <a:endParaRPr lang="en-US" sz="1000" b="0">
              <a:latin typeface="Times New Roman" charset="0"/>
            </a:endParaRPr>
          </a:p>
        </p:txBody>
      </p:sp>
      <p:sp>
        <p:nvSpPr>
          <p:cNvPr id="52227" name="Footer Placeholder 4"/>
          <p:cNvSpPr>
            <a:spLocks noGrp="1"/>
          </p:cNvSpPr>
          <p:nvPr>
            <p:ph type="ftr" sz="quarter" idx="12"/>
          </p:nvPr>
        </p:nvSpPr>
        <p:spPr/>
        <p:txBody>
          <a:bodyPr/>
          <a:lstStyle/>
          <a:p>
            <a:pPr>
              <a:defRPr/>
            </a:pPr>
            <a:r>
              <a:rPr lang="en-US" smtClean="0"/>
              <a:t>W. Riegler/CERN</a:t>
            </a:r>
          </a:p>
        </p:txBody>
      </p:sp>
      <p:sp>
        <p:nvSpPr>
          <p:cNvPr id="79875" name="Rectangle 2"/>
          <p:cNvSpPr>
            <a:spLocks noGrp="1" noChangeArrowheads="1"/>
          </p:cNvSpPr>
          <p:nvPr>
            <p:ph type="title" idx="4294967295"/>
          </p:nvPr>
        </p:nvSpPr>
        <p:spPr>
          <a:xfrm>
            <a:off x="2057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W, Z-Discovery 1983/84</a:t>
            </a:r>
          </a:p>
        </p:txBody>
      </p:sp>
      <p:pic>
        <p:nvPicPr>
          <p:cNvPr id="79876" name="Picture 3" descr="U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066800"/>
            <a:ext cx="5410200" cy="385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7" name="Rectangle 4"/>
          <p:cNvSpPr>
            <a:spLocks noChangeArrowheads="1"/>
          </p:cNvSpPr>
          <p:nvPr/>
        </p:nvSpPr>
        <p:spPr bwMode="auto">
          <a:xfrm>
            <a:off x="990600" y="5181600"/>
            <a:ext cx="7086600" cy="1077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lnSpc>
                <a:spcPct val="100000"/>
              </a:lnSpc>
              <a:spcBef>
                <a:spcPct val="0"/>
              </a:spcBef>
              <a:buClrTx/>
              <a:buSzTx/>
              <a:buFontTx/>
              <a:buNone/>
            </a:pPr>
            <a:r>
              <a:rPr lang="en-US" sz="1600" dirty="0">
                <a:solidFill>
                  <a:srgbClr val="008000"/>
                </a:solidFill>
              </a:rPr>
              <a:t>This </a:t>
            </a:r>
            <a:r>
              <a:rPr lang="en-US" sz="1600" dirty="0" smtClean="0">
                <a:solidFill>
                  <a:srgbClr val="008000"/>
                </a:solidFill>
              </a:rPr>
              <a:t>reconstruction </a:t>
            </a:r>
            <a:r>
              <a:rPr lang="en-US" sz="1600" dirty="0">
                <a:solidFill>
                  <a:srgbClr val="008000"/>
                </a:solidFill>
              </a:rPr>
              <a:t>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dirty="0">
              <a:solidFill>
                <a:srgbClr val="008000"/>
              </a:solidFill>
            </a:endParaRPr>
          </a:p>
        </p:txBody>
      </p:sp>
      <p:sp>
        <p:nvSpPr>
          <p:cNvPr id="79878" name="Text Box 5"/>
          <p:cNvSpPr txBox="1">
            <a:spLocks noChangeArrowheads="1"/>
          </p:cNvSpPr>
          <p:nvPr/>
        </p:nvSpPr>
        <p:spPr bwMode="auto">
          <a:xfrm>
            <a:off x="152400" y="1676400"/>
            <a:ext cx="2209800"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UA1 used a very large </a:t>
            </a:r>
          </a:p>
          <a:p>
            <a:r>
              <a:rPr lang="en-US">
                <a:solidFill>
                  <a:srgbClr val="002060"/>
                </a:solidFill>
              </a:rPr>
              <a:t>wire chamber.</a:t>
            </a:r>
          </a:p>
          <a:p>
            <a:endParaRPr lang="en-US">
              <a:solidFill>
                <a:srgbClr val="002060"/>
              </a:solidFill>
            </a:endParaRPr>
          </a:p>
          <a:p>
            <a:r>
              <a:rPr lang="en-US">
                <a:solidFill>
                  <a:srgbClr val="002060"/>
                </a:solidFill>
                <a:sym typeface="Wingdings" charset="0"/>
              </a:rPr>
              <a:t>Can now be seen in the CERN Microcosm Exhibition</a:t>
            </a:r>
            <a:endParaRPr lang="en-US">
              <a:solidFill>
                <a:srgbClr val="002060"/>
              </a:solidFill>
            </a:endParaRPr>
          </a:p>
          <a:p>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15A0D4F3-433E-5F4E-A306-26AB103F8826}" type="slidenum">
              <a:rPr lang="en-US" sz="1000" b="0">
                <a:latin typeface="Times New Roman" charset="0"/>
              </a:rPr>
              <a:pPr/>
              <a:t>51</a:t>
            </a:fld>
            <a:endParaRPr lang="en-US" sz="1000" b="0">
              <a:latin typeface="Times New Roman" charset="0"/>
            </a:endParaRPr>
          </a:p>
        </p:txBody>
      </p:sp>
      <p:sp>
        <p:nvSpPr>
          <p:cNvPr id="53251" name="Footer Placeholder 4"/>
          <p:cNvSpPr>
            <a:spLocks noGrp="1"/>
          </p:cNvSpPr>
          <p:nvPr>
            <p:ph type="ftr" sz="quarter" idx="12"/>
          </p:nvPr>
        </p:nvSpPr>
        <p:spPr/>
        <p:txBody>
          <a:bodyPr/>
          <a:lstStyle/>
          <a:p>
            <a:pPr>
              <a:defRPr/>
            </a:pPr>
            <a:r>
              <a:rPr lang="en-US" smtClean="0"/>
              <a:t>W. Riegler/CERN</a:t>
            </a:r>
          </a:p>
        </p:txBody>
      </p:sp>
      <p:sp>
        <p:nvSpPr>
          <p:cNvPr id="80899" name="Rectangle 2"/>
          <p:cNvSpPr>
            <a:spLocks noGrp="1" noChangeArrowheads="1"/>
          </p:cNvSpPr>
          <p:nvPr>
            <p:ph type="title" idx="4294967295"/>
          </p:nvPr>
        </p:nvSpPr>
        <p:spPr>
          <a:xfrm>
            <a:off x="914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LEP 1988-2000</a:t>
            </a:r>
          </a:p>
        </p:txBody>
      </p:sp>
      <p:pic>
        <p:nvPicPr>
          <p:cNvPr id="80900" name="Picture 4" descr="aleph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448550" cy="545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1" name="Text Box 5"/>
          <p:cNvSpPr txBox="1">
            <a:spLocks noChangeArrowheads="1"/>
          </p:cNvSpPr>
          <p:nvPr/>
        </p:nvSpPr>
        <p:spPr bwMode="auto">
          <a:xfrm>
            <a:off x="2743200" y="6096000"/>
            <a:ext cx="17907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33CC"/>
                </a:solidFill>
              </a:rPr>
              <a:t>All Gas Detectors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A92DA58E-D62E-3944-BB2E-A5EFDE3D506C}" type="slidenum">
              <a:rPr lang="en-US" sz="1000" b="0">
                <a:latin typeface="Times New Roman" charset="0"/>
              </a:rPr>
              <a:pPr/>
              <a:t>52</a:t>
            </a:fld>
            <a:endParaRPr lang="en-US" sz="1000" b="0">
              <a:latin typeface="Times New Roman" charset="0"/>
            </a:endParaRPr>
          </a:p>
        </p:txBody>
      </p:sp>
      <p:sp>
        <p:nvSpPr>
          <p:cNvPr id="54275" name="Footer Placeholder 4"/>
          <p:cNvSpPr>
            <a:spLocks noGrp="1"/>
          </p:cNvSpPr>
          <p:nvPr>
            <p:ph type="ftr" sz="quarter" idx="12"/>
          </p:nvPr>
        </p:nvSpPr>
        <p:spPr/>
        <p:txBody>
          <a:bodyPr/>
          <a:lstStyle/>
          <a:p>
            <a:pPr>
              <a:defRPr/>
            </a:pPr>
            <a:r>
              <a:rPr lang="en-US" smtClean="0"/>
              <a:t>W. Riegler/CERN</a:t>
            </a:r>
          </a:p>
        </p:txBody>
      </p:sp>
      <p:sp>
        <p:nvSpPr>
          <p:cNvPr id="81923" name="Rectangle 2"/>
          <p:cNvSpPr>
            <a:spLocks noGrp="1" noChangeArrowheads="1"/>
          </p:cNvSpPr>
          <p:nvPr>
            <p:ph type="title" idx="4294967295"/>
          </p:nvPr>
        </p:nvSpPr>
        <p:spPr>
          <a:xfrm>
            <a:off x="1295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LEP 1988-2000</a:t>
            </a:r>
          </a:p>
        </p:txBody>
      </p:sp>
      <p:pic>
        <p:nvPicPr>
          <p:cNvPr id="81924" name="Picture 2" descr="E:\vorlesung\Summer_student_lecture\aleph_higgs_candidate.jpg"/>
          <p:cNvPicPr>
            <a:picLocks noChangeAspect="1" noChangeArrowheads="1"/>
          </p:cNvPicPr>
          <p:nvPr/>
        </p:nvPicPr>
        <p:blipFill>
          <a:blip r:embed="rId2">
            <a:extLst>
              <a:ext uri="{28A0092B-C50C-407E-A947-70E740481C1C}">
                <a14:useLocalDpi xmlns:a14="http://schemas.microsoft.com/office/drawing/2010/main" val="0"/>
              </a:ext>
            </a:extLst>
          </a:blip>
          <a:srcRect l="1051" t="8398"/>
          <a:stretch>
            <a:fillRect/>
          </a:stretch>
        </p:blipFill>
        <p:spPr bwMode="auto">
          <a:xfrm>
            <a:off x="838200" y="1295400"/>
            <a:ext cx="7172325"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5" name="Text Box 5"/>
          <p:cNvSpPr txBox="1">
            <a:spLocks noChangeArrowheads="1"/>
          </p:cNvSpPr>
          <p:nvPr/>
        </p:nvSpPr>
        <p:spPr bwMode="auto">
          <a:xfrm>
            <a:off x="1752600" y="838200"/>
            <a:ext cx="48799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charset="0"/>
              </a:rPr>
              <a:t> HZ  bb + jj</a:t>
            </a:r>
            <a:endParaRPr lang="en-US">
              <a:solidFill>
                <a:srgbClr val="002060"/>
              </a:solidFill>
            </a:endParaRPr>
          </a:p>
        </p:txBody>
      </p:sp>
      <p:cxnSp>
        <p:nvCxnSpPr>
          <p:cNvPr id="13" name="Straight Connector 12"/>
          <p:cNvCxnSpPr/>
          <p:nvPr/>
        </p:nvCxnSpPr>
        <p:spPr bwMode="auto">
          <a:xfrm>
            <a:off x="5943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C28BED38-1581-6A4B-9E7E-A0D1DED1EFAF}" type="datetime1">
              <a:rPr lang="en-US" sz="1400" b="0"/>
              <a:pPr/>
              <a:t>30/06/2015</a:t>
            </a:fld>
            <a:endParaRPr lang="en-US" sz="1400" b="0"/>
          </a:p>
        </p:txBody>
      </p:sp>
      <p:sp>
        <p:nvSpPr>
          <p:cNvPr id="56323" name="Footer Placeholder 2"/>
          <p:cNvSpPr>
            <a:spLocks noGrp="1"/>
          </p:cNvSpPr>
          <p:nvPr>
            <p:ph type="ftr" sz="quarter" idx="12"/>
          </p:nvPr>
        </p:nvSpPr>
        <p:spPr>
          <a:xfrm>
            <a:off x="8534400" y="6477000"/>
            <a:ext cx="533400" cy="457200"/>
          </a:xfrm>
        </p:spPr>
        <p:txBody>
          <a:bodyPr/>
          <a:lstStyle/>
          <a:p>
            <a:pPr algn="r">
              <a:defRPr/>
            </a:pPr>
            <a:r>
              <a:rPr lang="en-US" smtClean="0"/>
              <a:t>W. Riegler</a:t>
            </a:r>
          </a:p>
        </p:txBody>
      </p:sp>
      <p:sp>
        <p:nvSpPr>
          <p:cNvPr id="82947" name="Slide Number Placeholder 3"/>
          <p:cNvSpPr>
            <a:spLocks noGrp="1"/>
          </p:cNvSpPr>
          <p:nvPr>
            <p:ph type="sldNum" sz="quarter" idx="11"/>
          </p:nvPr>
        </p:nvSpPr>
        <p:spPr>
          <a:xfrm>
            <a:off x="-152400" y="6477000"/>
            <a:ext cx="1524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fld id="{44A4C2C7-4A40-724D-AD6D-9AC246FB21B3}" type="slidenum">
              <a:rPr lang="en-US" sz="1000" b="0"/>
              <a:pPr algn="ctr"/>
              <a:t>53</a:t>
            </a:fld>
            <a:endParaRPr lang="en-US" sz="1000" b="0"/>
          </a:p>
        </p:txBody>
      </p:sp>
      <p:sp>
        <p:nvSpPr>
          <p:cNvPr id="82948" name="Text Box 7"/>
          <p:cNvSpPr txBox="1">
            <a:spLocks noChangeArrowheads="1"/>
          </p:cNvSpPr>
          <p:nvPr/>
        </p:nvSpPr>
        <p:spPr bwMode="auto">
          <a:xfrm>
            <a:off x="0" y="161925"/>
            <a:ext cx="9144000"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r>
              <a:rPr lang="en-US" sz="2800">
                <a:solidFill>
                  <a:srgbClr val="FF3300"/>
                </a:solidFill>
              </a:rPr>
              <a:t>Increasing</a:t>
            </a:r>
            <a:r>
              <a:rPr lang="de-AT" sz="2800">
                <a:solidFill>
                  <a:srgbClr val="FF3300"/>
                </a:solidFill>
              </a:rPr>
              <a:t> Multiplicities in Heavy Ion Collisions</a:t>
            </a:r>
          </a:p>
        </p:txBody>
      </p:sp>
      <p:pic>
        <p:nvPicPr>
          <p:cNvPr id="82949" name="Picture 2" descr="higgs.bmp"/>
          <p:cNvPicPr>
            <a:picLocks noChangeAspect="1"/>
          </p:cNvPicPr>
          <p:nvPr/>
        </p:nvPicPr>
        <p:blipFill>
          <a:blip r:embed="rId2">
            <a:extLst>
              <a:ext uri="{28A0092B-C50C-407E-A947-70E740481C1C}">
                <a14:useLocalDpi xmlns:a14="http://schemas.microsoft.com/office/drawing/2010/main" val="0"/>
              </a:ext>
            </a:extLst>
          </a:blip>
          <a:srcRect r="32001"/>
          <a:stretch>
            <a:fillRect/>
          </a:stretch>
        </p:blipFill>
        <p:spPr bwMode="auto">
          <a:xfrm>
            <a:off x="152400" y="2459038"/>
            <a:ext cx="25908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2484438"/>
            <a:ext cx="281146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1" name="Text Box 8"/>
          <p:cNvSpPr txBox="1">
            <a:spLocks noChangeArrowheads="1"/>
          </p:cNvSpPr>
          <p:nvPr/>
        </p:nvSpPr>
        <p:spPr bwMode="auto">
          <a:xfrm>
            <a:off x="228600" y="838200"/>
            <a:ext cx="259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de-AT" sz="1600">
                <a:solidFill>
                  <a:srgbClr val="002060"/>
                </a:solidFill>
              </a:rPr>
              <a:t>e+ e- collision in the ALEPH Experiment/LEP. </a:t>
            </a:r>
          </a:p>
          <a:p>
            <a:endParaRPr lang="de-AT" sz="1600">
              <a:solidFill>
                <a:srgbClr val="002060"/>
              </a:solidFill>
            </a:endParaRPr>
          </a:p>
        </p:txBody>
      </p:sp>
      <p:sp>
        <p:nvSpPr>
          <p:cNvPr id="82952" name="Text Box 8"/>
          <p:cNvSpPr txBox="1">
            <a:spLocks noChangeArrowheads="1"/>
          </p:cNvSpPr>
          <p:nvPr/>
        </p:nvSpPr>
        <p:spPr bwMode="auto">
          <a:xfrm>
            <a:off x="3048000" y="838200"/>
            <a:ext cx="25908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82953" name="Text Box 8"/>
          <p:cNvSpPr txBox="1">
            <a:spLocks noChangeArrowheads="1"/>
          </p:cNvSpPr>
          <p:nvPr/>
        </p:nvSpPr>
        <p:spPr bwMode="auto">
          <a:xfrm>
            <a:off x="5867400" y="838200"/>
            <a:ext cx="3048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82954" name="Picture 5" descr="1011251_01-A4-at-144-dpi"/>
          <p:cNvPicPr>
            <a:picLocks noChangeAspect="1" noChangeArrowheads="1"/>
          </p:cNvPicPr>
          <p:nvPr/>
        </p:nvPicPr>
        <p:blipFill>
          <a:blip r:embed="rId4">
            <a:lum bright="30000" contrast="24000"/>
            <a:extLst>
              <a:ext uri="{28A0092B-C50C-407E-A947-70E740481C1C}">
                <a14:useLocalDpi xmlns:a14="http://schemas.microsoft.com/office/drawing/2010/main" val="0"/>
              </a:ext>
            </a:extLst>
          </a:blip>
          <a:srcRect/>
          <a:stretch>
            <a:fillRect/>
          </a:stretch>
        </p:blipFill>
        <p:spPr bwMode="auto">
          <a:xfrm>
            <a:off x="5638800" y="2514600"/>
            <a:ext cx="3429000"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Number Placeholder 3"/>
          <p:cNvSpPr>
            <a:spLocks noGrp="1"/>
          </p:cNvSpPr>
          <p:nvPr>
            <p:ph type="sldNum" sz="quarter" idx="11"/>
          </p:nvPr>
        </p:nvSpPr>
        <p:spPr>
          <a:xfrm>
            <a:off x="-152400" y="6477000"/>
            <a:ext cx="1524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fld id="{F04C0862-5AAC-DF4C-A981-EEBF800E9460}" type="slidenum">
              <a:rPr lang="en-US" sz="1000" b="0"/>
              <a:pPr algn="ctr"/>
              <a:t>54</a:t>
            </a:fld>
            <a:endParaRPr lang="en-US" sz="1000" b="0"/>
          </a:p>
        </p:txBody>
      </p:sp>
      <p:pic>
        <p:nvPicPr>
          <p:cNvPr id="83970" name="Picture 7" descr="http://atlas.ch/images_atlas1/what-is-atlas/atlas_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7"/>
          <p:cNvSpPr txBox="1">
            <a:spLocks noChangeArrowheads="1"/>
          </p:cNvSpPr>
          <p:nvPr/>
        </p:nvSpPr>
        <p:spPr bwMode="auto">
          <a:xfrm>
            <a:off x="0" y="76200"/>
            <a:ext cx="9144000" cy="479425"/>
          </a:xfrm>
          <a:prstGeom prst="rect">
            <a:avLst/>
          </a:prstGeom>
          <a:noFill/>
          <a:ln w="9525">
            <a:noFill/>
            <a:miter lim="800000"/>
            <a:headEnd/>
            <a:tailEnd/>
          </a:ln>
        </p:spPr>
        <p:txBody>
          <a:bodyPr>
            <a:spAutoFit/>
          </a:bodyPr>
          <a:lstStyle/>
          <a:p>
            <a:pPr algn="ctr">
              <a:buFont typeface="Wingdings" pitchFamily="2" charset="2"/>
              <a:buNone/>
              <a:defRPr/>
            </a:pPr>
            <a:r>
              <a:rPr lang="de-AT" sz="2800" dirty="0">
                <a:solidFill>
                  <a:srgbClr val="FF0000"/>
                </a:solidFill>
                <a:latin typeface="+mj-lt"/>
                <a:ea typeface="Calibri" pitchFamily="34" charset="0"/>
                <a:cs typeface="Times New Roman" pitchFamily="18" charset="0"/>
              </a:rPr>
              <a:t>ATLAS </a:t>
            </a:r>
            <a:r>
              <a:rPr lang="de-AT" sz="2800" dirty="0" err="1">
                <a:solidFill>
                  <a:srgbClr val="FF0000"/>
                </a:solidFill>
                <a:latin typeface="+mj-lt"/>
                <a:ea typeface="Calibri" pitchFamily="34" charset="0"/>
                <a:cs typeface="Times New Roman" pitchFamily="18" charset="0"/>
              </a:rPr>
              <a:t>at</a:t>
            </a:r>
            <a:r>
              <a:rPr lang="de-AT" sz="2800" dirty="0">
                <a:solidFill>
                  <a:srgbClr val="FF0000"/>
                </a:solidFill>
                <a:latin typeface="+mj-lt"/>
                <a:ea typeface="Calibri" pitchFamily="34" charset="0"/>
                <a:cs typeface="Times New Roman" pitchFamily="18" charset="0"/>
              </a:rPr>
              <a:t> LHC</a:t>
            </a:r>
          </a:p>
        </p:txBody>
      </p:sp>
      <p:sp>
        <p:nvSpPr>
          <p:cNvPr id="83972" name="Text Box 4"/>
          <p:cNvSpPr txBox="1">
            <a:spLocks noChangeArrowheads="1"/>
          </p:cNvSpPr>
          <p:nvPr/>
        </p:nvSpPr>
        <p:spPr bwMode="auto">
          <a:xfrm>
            <a:off x="4876800" y="5562600"/>
            <a:ext cx="40386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Large Hadron Collider at CERN.</a:t>
            </a:r>
          </a:p>
          <a:p>
            <a:endParaRPr lang="en-US">
              <a:solidFill>
                <a:srgbClr val="0000FF"/>
              </a:solidFill>
            </a:endParaRPr>
          </a:p>
          <a:p>
            <a:r>
              <a:rPr lang="en-US">
                <a:solidFill>
                  <a:srgbClr val="008000"/>
                </a:solidFill>
              </a:rPr>
              <a:t>The ATLAS detector uses more than 100 million detector channels</a:t>
            </a:r>
            <a:r>
              <a:rPr lang="en-US"/>
              <a:t>.</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3" name="Picture 4" descr="https://twiki.cern.ch/twiki/pub/Atlas/EventDisplayPublicResults/Atlantis-Wenu-lego-rz.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439738"/>
            <a:ext cx="47244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4"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929772C3-4671-9D4B-AE18-7EF1464F03B6}" type="slidenum">
              <a:rPr lang="en-US" sz="1000" b="0">
                <a:latin typeface="Times New Roman" charset="0"/>
              </a:rPr>
              <a:pPr/>
              <a:t>55</a:t>
            </a:fld>
            <a:endParaRPr 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84996" name="Picture 2" descr="https://twiki.cern.ch/twiki/pub/Atlas/EventDisplayPublicResults/VP1-W-mu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39738"/>
            <a:ext cx="3810000"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8" descr="https://twiki.cern.ch/twiki/pub/Atlas/EventDisplayPublicResults/atlas2010_vp1_run154822_evt143215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563938"/>
            <a:ext cx="37988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10" descr="https://twiki.cern.ch/twiki/pub/Atlas/EventDisplayPublicResults/Atlantis_154817_968871-3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563938"/>
            <a:ext cx="4565650" cy="268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DE930049-737A-6841-B878-C5DF74453B16}" type="slidenum">
              <a:rPr lang="en-US" sz="1000" b="0">
                <a:latin typeface="Times New Roman" charset="0"/>
              </a:rPr>
              <a:pPr/>
              <a:t>56</a:t>
            </a:fld>
            <a:endParaRPr lang="en-US" sz="1000" b="0">
              <a:latin typeface="Times New Roman" charset="0"/>
            </a:endParaRPr>
          </a:p>
        </p:txBody>
      </p:sp>
      <p:sp>
        <p:nvSpPr>
          <p:cNvPr id="56323" name="Footer Placeholder 4"/>
          <p:cNvSpPr>
            <a:spLocks noGrp="1"/>
          </p:cNvSpPr>
          <p:nvPr>
            <p:ph type="ftr" sz="quarter" idx="12"/>
          </p:nvPr>
        </p:nvSpPr>
        <p:spPr/>
        <p:txBody>
          <a:bodyPr/>
          <a:lstStyle/>
          <a:p>
            <a:pPr>
              <a:defRPr/>
            </a:pPr>
            <a:r>
              <a:rPr lang="en-US" smtClean="0"/>
              <a:t>W. Riegler/CERN</a:t>
            </a:r>
          </a:p>
        </p:txBody>
      </p:sp>
      <p:sp>
        <p:nvSpPr>
          <p:cNvPr id="86019" name="Rectangle 2"/>
          <p:cNvSpPr>
            <a:spLocks noGrp="1" noChangeArrowheads="1"/>
          </p:cNvSpPr>
          <p:nvPr>
            <p:ph type="title" idx="4294967295"/>
          </p:nvPr>
        </p:nvSpPr>
        <p:spPr>
          <a:xfrm>
            <a:off x="609600" y="228600"/>
            <a:ext cx="8001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CMS Experiment at LHC</a:t>
            </a:r>
          </a:p>
        </p:txBody>
      </p:sp>
      <p:pic>
        <p:nvPicPr>
          <p:cNvPr id="8602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143000"/>
            <a:ext cx="7848600" cy="522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4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1479550"/>
            <a:ext cx="8718550" cy="245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rot="16200000">
            <a:off x="4446588" y="2286000"/>
            <a:ext cx="800100" cy="368300"/>
          </a:xfrm>
          <a:prstGeom prst="rect">
            <a:avLst/>
          </a:prstGeom>
          <a:noFill/>
        </p:spPr>
        <p:txBody>
          <a:bodyPr wrap="none">
            <a:spAutoFit/>
          </a:bodyPr>
          <a:lstStyle/>
          <a:p>
            <a:pPr eaLnBrk="1" fontAlgn="auto" hangingPunct="1">
              <a:lnSpc>
                <a:spcPct val="100000"/>
              </a:lnSpc>
              <a:spcBef>
                <a:spcPts val="0"/>
              </a:spcBef>
              <a:spcAft>
                <a:spcPts val="0"/>
              </a:spcAft>
              <a:buClrTx/>
              <a:buSzTx/>
              <a:buFontTx/>
              <a:buNone/>
              <a:defRPr/>
            </a:pPr>
            <a:r>
              <a:rPr lang="en-GB" sz="1800" dirty="0">
                <a:solidFill>
                  <a:srgbClr val="FF0000"/>
                </a:solidFill>
                <a:latin typeface="Arial"/>
                <a:ea typeface="+mn-ea"/>
                <a:cs typeface="+mn-cs"/>
              </a:rPr>
              <a:t>today</a:t>
            </a:r>
            <a:endParaRPr lang="en-GB" sz="1800" dirty="0">
              <a:solidFill>
                <a:srgbClr val="FF0000"/>
              </a:solidFill>
              <a:latin typeface="Arial"/>
              <a:ea typeface="+mn-ea"/>
              <a:cs typeface="+mn-cs"/>
            </a:endParaRPr>
          </a:p>
        </p:txBody>
      </p:sp>
      <p:sp>
        <p:nvSpPr>
          <p:cNvPr id="8" name="Rectangle 7"/>
          <p:cNvSpPr/>
          <p:nvPr/>
        </p:nvSpPr>
        <p:spPr>
          <a:xfrm>
            <a:off x="230188" y="115888"/>
            <a:ext cx="8701087" cy="1139825"/>
          </a:xfrm>
          <a:prstGeom prst="rect">
            <a:avLst/>
          </a:prstGeom>
          <a:solidFill>
            <a:schemeClr val="tx1">
              <a:lumMod val="60000"/>
              <a:lumOff val="40000"/>
            </a:schemeClr>
          </a:solidFill>
        </p:spPr>
        <p:txBody>
          <a:bodyPr>
            <a:spAutoFit/>
          </a:bodyPr>
          <a:lstStyle/>
          <a:p>
            <a:pPr eaLnBrk="1" fontAlgn="auto" hangingPunct="1">
              <a:lnSpc>
                <a:spcPct val="100000"/>
              </a:lnSpc>
              <a:spcBef>
                <a:spcPts val="0"/>
              </a:spcBef>
              <a:spcAft>
                <a:spcPts val="0"/>
              </a:spcAft>
              <a:buClrTx/>
              <a:buSzTx/>
              <a:buFontTx/>
              <a:buNone/>
              <a:defRPr/>
            </a:pPr>
            <a:r>
              <a:rPr lang="en-GB" sz="2000" b="0" i="1" dirty="0">
                <a:solidFill>
                  <a:srgbClr val="FFFFFF"/>
                </a:solidFill>
                <a:latin typeface="Times-Italic"/>
                <a:ea typeface="+mn-ea"/>
                <a:cs typeface="+mn-cs"/>
              </a:rPr>
              <a:t>“CERN </a:t>
            </a:r>
            <a:r>
              <a:rPr lang="en-GB" sz="2000" b="0" i="1" dirty="0">
                <a:solidFill>
                  <a:srgbClr val="FFFFFF"/>
                </a:solidFill>
                <a:latin typeface="Times-Italic"/>
                <a:ea typeface="+mn-ea"/>
                <a:cs typeface="+mn-cs"/>
              </a:rPr>
              <a:t>should undertake design studies for accelerator projects in a global context, with emphasis on</a:t>
            </a:r>
            <a:r>
              <a:rPr lang="en-GB" sz="2000" i="1" dirty="0">
                <a:solidFill>
                  <a:srgbClr val="FFFFFF"/>
                </a:solidFill>
                <a:latin typeface="Times-Italic"/>
                <a:ea typeface="+mn-ea"/>
                <a:cs typeface="+mn-cs"/>
              </a:rPr>
              <a:t> </a:t>
            </a:r>
            <a:r>
              <a:rPr lang="en-GB" sz="2400" i="1" dirty="0">
                <a:solidFill>
                  <a:srgbClr val="FFFFFF"/>
                </a:solidFill>
                <a:latin typeface="Times-Italic"/>
                <a:ea typeface="+mn-ea"/>
                <a:cs typeface="+mn-cs"/>
              </a:rPr>
              <a:t>proton-proton</a:t>
            </a:r>
            <a:r>
              <a:rPr lang="en-GB" sz="2000" b="0" i="1" dirty="0">
                <a:solidFill>
                  <a:srgbClr val="FFFFFF"/>
                </a:solidFill>
                <a:latin typeface="Times-Italic"/>
                <a:ea typeface="+mn-ea"/>
                <a:cs typeface="+mn-cs"/>
              </a:rPr>
              <a:t> and </a:t>
            </a:r>
            <a:r>
              <a:rPr lang="en-GB" sz="2000" b="0" i="1" dirty="0">
                <a:solidFill>
                  <a:srgbClr val="FFFFFF"/>
                </a:solidFill>
                <a:latin typeface="Times-Italic"/>
                <a:ea typeface="+mn-ea"/>
                <a:cs typeface="+mn-cs"/>
              </a:rPr>
              <a:t>electron- positron </a:t>
            </a:r>
            <a:r>
              <a:rPr lang="en-GB" sz="2400" i="1" dirty="0">
                <a:solidFill>
                  <a:srgbClr val="FFFFFF"/>
                </a:solidFill>
                <a:latin typeface="Times-Italic"/>
                <a:ea typeface="+mn-ea"/>
                <a:cs typeface="+mn-cs"/>
              </a:rPr>
              <a:t>high-energy frontier machines</a:t>
            </a:r>
            <a:r>
              <a:rPr lang="en-GB" sz="2000" i="1" dirty="0">
                <a:solidFill>
                  <a:srgbClr val="FFFFFF"/>
                </a:solidFill>
                <a:latin typeface="Times-Italic"/>
                <a:ea typeface="+mn-ea"/>
                <a:cs typeface="+mn-cs"/>
              </a:rPr>
              <a:t>.”</a:t>
            </a:r>
            <a:endParaRPr lang="en-GB" sz="2000" dirty="0">
              <a:solidFill>
                <a:srgbClr val="FFFFFF"/>
              </a:solidFill>
              <a:latin typeface="Arial"/>
              <a:ea typeface="+mn-ea"/>
              <a:cs typeface="+mn-cs"/>
            </a:endParaRPr>
          </a:p>
        </p:txBody>
      </p:sp>
      <p:pic>
        <p:nvPicPr>
          <p:cNvPr id="130052" name="Picture 2"/>
          <p:cNvPicPr>
            <a:picLocks noChangeAspect="1" noChangeArrowheads="1"/>
          </p:cNvPicPr>
          <p:nvPr/>
        </p:nvPicPr>
        <p:blipFill>
          <a:blip r:embed="rId3">
            <a:extLst>
              <a:ext uri="{28A0092B-C50C-407E-A947-70E740481C1C}">
                <a14:useLocalDpi xmlns:a14="http://schemas.microsoft.com/office/drawing/2010/main" val="0"/>
              </a:ext>
            </a:extLst>
          </a:blip>
          <a:srcRect b="-787"/>
          <a:stretch>
            <a:fillRect/>
          </a:stretch>
        </p:blipFill>
        <p:spPr bwMode="auto">
          <a:xfrm>
            <a:off x="4760913" y="3854450"/>
            <a:ext cx="4238625"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72388" y="3394075"/>
            <a:ext cx="1403350" cy="523875"/>
          </a:xfrm>
          <a:prstGeom prst="rect">
            <a:avLst/>
          </a:prstGeom>
          <a:noFill/>
        </p:spPr>
        <p:txBody>
          <a:bodyPr wrap="none">
            <a:spAutoFit/>
          </a:bodyPr>
          <a:lstStyle/>
          <a:p>
            <a:pPr eaLnBrk="1" fontAlgn="auto" hangingPunct="1">
              <a:lnSpc>
                <a:spcPct val="100000"/>
              </a:lnSpc>
              <a:spcBef>
                <a:spcPts val="0"/>
              </a:spcBef>
              <a:spcAft>
                <a:spcPts val="0"/>
              </a:spcAft>
              <a:buClrTx/>
              <a:buSzTx/>
              <a:buFontTx/>
              <a:buNone/>
              <a:defRPr/>
            </a:pPr>
            <a:r>
              <a:rPr lang="en-GB" sz="2800" dirty="0">
                <a:solidFill>
                  <a:srgbClr val="0C377B"/>
                </a:solidFill>
                <a:latin typeface="Arial"/>
                <a:ea typeface="+mn-ea"/>
                <a:cs typeface="+mn-cs"/>
              </a:rPr>
              <a:t>Project</a:t>
            </a:r>
            <a:endParaRPr lang="en-GB" sz="2800" dirty="0">
              <a:solidFill>
                <a:srgbClr val="0C377B"/>
              </a:solidFill>
              <a:latin typeface="Arial"/>
              <a:ea typeface="+mn-ea"/>
              <a:cs typeface="+mn-cs"/>
            </a:endParaRPr>
          </a:p>
        </p:txBody>
      </p:sp>
      <p:sp>
        <p:nvSpPr>
          <p:cNvPr id="10" name="TextBox 9"/>
          <p:cNvSpPr txBox="1"/>
          <p:nvPr/>
        </p:nvSpPr>
        <p:spPr>
          <a:xfrm>
            <a:off x="3851275" y="4514850"/>
            <a:ext cx="5057775" cy="460375"/>
          </a:xfrm>
          <a:prstGeom prst="rect">
            <a:avLst/>
          </a:prstGeom>
          <a:noFill/>
        </p:spPr>
        <p:txBody>
          <a:bodyPr>
            <a:spAutoFit/>
          </a:bodyPr>
          <a:lstStyle/>
          <a:p>
            <a:pPr marL="1428750" indent="-1428750" eaLnBrk="1" fontAlgn="auto" hangingPunct="1">
              <a:lnSpc>
                <a:spcPct val="100000"/>
              </a:lnSpc>
              <a:spcBef>
                <a:spcPts val="0"/>
              </a:spcBef>
              <a:spcAft>
                <a:spcPts val="0"/>
              </a:spcAft>
              <a:buClrTx/>
              <a:buSzTx/>
              <a:buFontTx/>
              <a:buNone/>
              <a:defRPr/>
            </a:pPr>
            <a:r>
              <a:rPr lang="en-GB" sz="2400" dirty="0">
                <a:solidFill>
                  <a:srgbClr val="FF0000"/>
                </a:solidFill>
                <a:latin typeface="Arial"/>
                <a:ea typeface="+mn-ea"/>
                <a:cs typeface="+mn-cs"/>
              </a:rPr>
              <a:t>FCC Study :</a:t>
            </a:r>
            <a:r>
              <a:rPr lang="en-GB" sz="2400" dirty="0">
                <a:solidFill>
                  <a:srgbClr val="FF0000"/>
                </a:solidFill>
                <a:latin typeface="Arial"/>
                <a:ea typeface="+mn-ea"/>
                <a:cs typeface="+mn-cs"/>
              </a:rPr>
              <a:t> </a:t>
            </a:r>
            <a:r>
              <a:rPr lang="en-GB" sz="2400" dirty="0">
                <a:solidFill>
                  <a:srgbClr val="FF0000"/>
                </a:solidFill>
                <a:latin typeface="Arial"/>
                <a:ea typeface="+mn-ea"/>
                <a:cs typeface="+mn-cs"/>
              </a:rPr>
              <a:t>p-p towards 100 </a:t>
            </a:r>
            <a:r>
              <a:rPr lang="en-GB" sz="2400" dirty="0" err="1">
                <a:solidFill>
                  <a:srgbClr val="FF0000"/>
                </a:solidFill>
                <a:latin typeface="Arial"/>
                <a:ea typeface="+mn-ea"/>
                <a:cs typeface="+mn-cs"/>
              </a:rPr>
              <a:t>TeV</a:t>
            </a:r>
            <a:endParaRPr lang="en-GB" sz="1800" dirty="0">
              <a:solidFill>
                <a:srgbClr val="FF0000"/>
              </a:solidFill>
              <a:latin typeface="Arial"/>
              <a:ea typeface="+mn-ea"/>
              <a:cs typeface="+mn-cs"/>
            </a:endParaRPr>
          </a:p>
        </p:txBody>
      </p:sp>
      <p:sp>
        <p:nvSpPr>
          <p:cNvPr id="5" name="TextBox 4"/>
          <p:cNvSpPr txBox="1"/>
          <p:nvPr/>
        </p:nvSpPr>
        <p:spPr>
          <a:xfrm>
            <a:off x="30163" y="3957638"/>
            <a:ext cx="3678237" cy="646112"/>
          </a:xfrm>
          <a:prstGeom prst="rect">
            <a:avLst/>
          </a:prstGeom>
          <a:noFill/>
        </p:spPr>
        <p:txBody>
          <a:bodyPr>
            <a:spAutoFit/>
          </a:bodyPr>
          <a:lstStyle/>
          <a:p>
            <a:pPr marL="1790700" indent="-1790700" eaLnBrk="1" fontAlgn="auto" hangingPunct="1">
              <a:lnSpc>
                <a:spcPct val="100000"/>
              </a:lnSpc>
              <a:spcBef>
                <a:spcPts val="0"/>
              </a:spcBef>
              <a:spcAft>
                <a:spcPts val="0"/>
              </a:spcAft>
              <a:buClrTx/>
              <a:buSzTx/>
              <a:buFontTx/>
              <a:buNone/>
              <a:defRPr/>
            </a:pPr>
            <a:r>
              <a:rPr lang="en-GB" sz="1800" dirty="0">
                <a:solidFill>
                  <a:srgbClr val="0C377B"/>
                </a:solidFill>
                <a:latin typeface="Arial"/>
                <a:ea typeface="+mn-ea"/>
                <a:cs typeface="+mn-cs"/>
              </a:rPr>
              <a:t>Kick-off meeting: 11</a:t>
            </a:r>
            <a:r>
              <a:rPr lang="en-GB" sz="1800" baseline="30000" dirty="0">
                <a:solidFill>
                  <a:srgbClr val="0C377B"/>
                </a:solidFill>
                <a:latin typeface="Arial"/>
                <a:ea typeface="+mn-ea"/>
                <a:cs typeface="+mn-cs"/>
              </a:rPr>
              <a:t>th</a:t>
            </a:r>
            <a:r>
              <a:rPr lang="en-GB" sz="1800" dirty="0">
                <a:solidFill>
                  <a:srgbClr val="0C377B"/>
                </a:solidFill>
                <a:latin typeface="Arial"/>
                <a:ea typeface="+mn-ea"/>
                <a:cs typeface="+mn-cs"/>
              </a:rPr>
              <a:t> Nov. 2013 (</a:t>
            </a:r>
            <a:r>
              <a:rPr lang="en-GB" sz="1800" dirty="0" err="1">
                <a:solidFill>
                  <a:srgbClr val="0C377B"/>
                </a:solidFill>
                <a:latin typeface="Arial"/>
                <a:ea typeface="+mn-ea"/>
                <a:cs typeface="+mn-cs"/>
              </a:rPr>
              <a:t>Daresbury</a:t>
            </a:r>
            <a:r>
              <a:rPr lang="en-GB" sz="1800" dirty="0">
                <a:solidFill>
                  <a:srgbClr val="0C377B"/>
                </a:solidFill>
                <a:latin typeface="Arial"/>
                <a:ea typeface="+mn-ea"/>
                <a:cs typeface="+mn-cs"/>
              </a:rPr>
              <a:t>)</a:t>
            </a:r>
            <a:endParaRPr lang="en-GB" sz="1800" dirty="0">
              <a:solidFill>
                <a:srgbClr val="0C377B"/>
              </a:solidFill>
              <a:latin typeface="Arial"/>
              <a:ea typeface="+mn-ea"/>
              <a:cs typeface="+mn-cs"/>
            </a:endParaRPr>
          </a:p>
        </p:txBody>
      </p:sp>
      <p:sp>
        <p:nvSpPr>
          <p:cNvPr id="11" name="TextBox 10"/>
          <p:cNvSpPr txBox="1"/>
          <p:nvPr/>
        </p:nvSpPr>
        <p:spPr>
          <a:xfrm>
            <a:off x="3435350" y="4960938"/>
            <a:ext cx="5473700" cy="461962"/>
          </a:xfrm>
          <a:prstGeom prst="rect">
            <a:avLst/>
          </a:prstGeom>
          <a:noFill/>
        </p:spPr>
        <p:txBody>
          <a:bodyPr>
            <a:spAutoFit/>
          </a:bodyPr>
          <a:lstStyle/>
          <a:p>
            <a:pPr marL="1790700" indent="-1790700" eaLnBrk="1" fontAlgn="auto" hangingPunct="1">
              <a:lnSpc>
                <a:spcPct val="100000"/>
              </a:lnSpc>
              <a:spcBef>
                <a:spcPts val="0"/>
              </a:spcBef>
              <a:spcAft>
                <a:spcPts val="0"/>
              </a:spcAft>
              <a:buClrTx/>
              <a:buSzTx/>
              <a:buFontTx/>
              <a:buNone/>
              <a:defRPr/>
            </a:pPr>
            <a:r>
              <a:rPr lang="en-GB" sz="2400" dirty="0">
                <a:solidFill>
                  <a:srgbClr val="FF0000"/>
                </a:solidFill>
                <a:latin typeface="Arial"/>
                <a:ea typeface="+mn-ea"/>
                <a:cs typeface="+mn-cs"/>
              </a:rPr>
              <a:t>Kick-off meeting: mid-February 2014</a:t>
            </a:r>
            <a:endParaRPr lang="en-GB" sz="2400" dirty="0">
              <a:solidFill>
                <a:srgbClr val="FF0000"/>
              </a:solidFill>
              <a:latin typeface="Arial"/>
              <a:ea typeface="+mn-ea"/>
              <a:cs typeface="+mn-cs"/>
            </a:endParaRPr>
          </a:p>
        </p:txBody>
      </p:sp>
      <p:sp>
        <p:nvSpPr>
          <p:cNvPr id="3" name="Rectangle 2"/>
          <p:cNvSpPr/>
          <p:nvPr/>
        </p:nvSpPr>
        <p:spPr>
          <a:xfrm>
            <a:off x="539750" y="5661025"/>
            <a:ext cx="4818063" cy="461963"/>
          </a:xfrm>
          <a:prstGeom prst="rect">
            <a:avLst/>
          </a:prstGeom>
        </p:spPr>
        <p:txBody>
          <a:bodyPr wrap="none">
            <a:spAutoFit/>
          </a:bodyPr>
          <a:lstStyle/>
          <a:p>
            <a:pPr eaLnBrk="1" fontAlgn="auto" hangingPunct="1">
              <a:lnSpc>
                <a:spcPct val="100000"/>
              </a:lnSpc>
              <a:spcBef>
                <a:spcPts val="0"/>
              </a:spcBef>
              <a:spcAft>
                <a:spcPts val="0"/>
              </a:spcAft>
              <a:buClrTx/>
              <a:buSzTx/>
              <a:buFontTx/>
              <a:buNone/>
              <a:defRPr/>
            </a:pPr>
            <a:r>
              <a:rPr lang="en-GB" sz="2400" dirty="0">
                <a:solidFill>
                  <a:srgbClr val="FF0000"/>
                </a:solidFill>
                <a:latin typeface="Arial"/>
                <a:ea typeface="+mn-ea"/>
                <a:cs typeface="+mn-cs"/>
              </a:rPr>
              <a:t>FCC: Frontier Circular Colliders</a:t>
            </a:r>
            <a:endParaRPr lang="fr-FR" sz="2400" b="0" dirty="0">
              <a:solidFill>
                <a:srgbClr val="0C377B"/>
              </a:solidFill>
              <a:latin typeface="Arial"/>
              <a:ea typeface="+mn-ea"/>
              <a:cs typeface="+mn-cs"/>
            </a:endParaRPr>
          </a:p>
        </p:txBody>
      </p:sp>
      <p:cxnSp>
        <p:nvCxnSpPr>
          <p:cNvPr id="6" name="Straight Connector 5"/>
          <p:cNvCxnSpPr/>
          <p:nvPr/>
        </p:nvCxnSpPr>
        <p:spPr>
          <a:xfrm>
            <a:off x="5040313" y="1909763"/>
            <a:ext cx="0" cy="2557462"/>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GB" sz="1200">
                <a:solidFill>
                  <a:srgbClr val="898989"/>
                </a:solidFill>
                <a:latin typeface="Calibri" charset="0"/>
              </a:rPr>
              <a:t>05/02/2014</a:t>
            </a:r>
            <a:endParaRPr lang="de-DE" sz="1200">
              <a:solidFill>
                <a:srgbClr val="898989"/>
              </a:solidFill>
              <a:latin typeface="Calibri" charset="0"/>
            </a:endParaRPr>
          </a:p>
        </p:txBody>
      </p:sp>
      <p:sp>
        <p:nvSpPr>
          <p:cNvPr id="131074" name="Footer Placeholder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de-DE" sz="1200">
                <a:solidFill>
                  <a:srgbClr val="898989"/>
                </a:solidFill>
                <a:latin typeface="Calibri" charset="0"/>
              </a:rPr>
              <a:t>W. Riegler, CERN</a:t>
            </a:r>
          </a:p>
        </p:txBody>
      </p:sp>
      <p:sp>
        <p:nvSpPr>
          <p:cNvPr id="13107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7AEB98A8-6318-4D4A-87F6-592F26D32A89}" type="slidenum">
              <a:rPr lang="de-DE" sz="1200">
                <a:solidFill>
                  <a:srgbClr val="898989"/>
                </a:solidFill>
                <a:latin typeface="Calibri" charset="0"/>
              </a:rPr>
              <a:pPr/>
              <a:t>58</a:t>
            </a:fld>
            <a:endParaRPr lang="de-DE" sz="1200">
              <a:solidFill>
                <a:srgbClr val="898989"/>
              </a:solidFill>
              <a:latin typeface="Calibri" charset="0"/>
            </a:endParaRPr>
          </a:p>
        </p:txBody>
      </p:sp>
      <p:grpSp>
        <p:nvGrpSpPr>
          <p:cNvPr id="131076" name="Group 7"/>
          <p:cNvGrpSpPr>
            <a:grpSpLocks noChangeAspect="1"/>
          </p:cNvGrpSpPr>
          <p:nvPr/>
        </p:nvGrpSpPr>
        <p:grpSpPr bwMode="auto">
          <a:xfrm>
            <a:off x="533400" y="1600200"/>
            <a:ext cx="8340725" cy="5013325"/>
            <a:chOff x="0" y="1308537"/>
            <a:chExt cx="9252520" cy="5561447"/>
          </a:xfrm>
        </p:grpSpPr>
        <p:pic>
          <p:nvPicPr>
            <p:cNvPr id="131078" name="Content Placeholder 6" descr="HE_LHC%20option3_80km_UnderLake.pd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08537"/>
              <a:ext cx="9252520" cy="5561447"/>
            </a:xfrm>
            <a:prstGeom prst="rect">
              <a:avLst/>
            </a:prstGeom>
            <a:noFill/>
            <a:ln w="28575">
              <a:solidFill>
                <a:srgbClr val="990000"/>
              </a:solidFill>
              <a:miter lim="800000"/>
              <a:headEnd/>
              <a:tailEnd/>
            </a:ln>
            <a:extLst>
              <a:ext uri="{909E8E84-426E-40dd-AFC4-6F175D3DCCD1}">
                <a14:hiddenFill xmlns:a14="http://schemas.microsoft.com/office/drawing/2010/main">
                  <a:solidFill>
                    <a:srgbClr val="FFFFFF"/>
                  </a:solidFill>
                </a14:hiddenFill>
              </a:ext>
            </a:extLst>
          </p:spPr>
        </p:pic>
        <p:sp>
          <p:nvSpPr>
            <p:cNvPr id="10" name="Oval 9"/>
            <p:cNvSpPr/>
            <p:nvPr/>
          </p:nvSpPr>
          <p:spPr>
            <a:xfrm>
              <a:off x="4069771" y="3240427"/>
              <a:ext cx="3601332" cy="3599619"/>
            </a:xfrm>
            <a:prstGeom prst="ellipse">
              <a:avLst/>
            </a:prstGeom>
            <a:no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eaLnBrk="1" fontAlgn="auto" hangingPunct="1">
                <a:lnSpc>
                  <a:spcPct val="100000"/>
                </a:lnSpc>
                <a:spcBef>
                  <a:spcPts val="0"/>
                </a:spcBef>
                <a:spcAft>
                  <a:spcPts val="0"/>
                </a:spcAft>
                <a:buClrTx/>
                <a:buSzTx/>
                <a:buFontTx/>
                <a:buNone/>
                <a:defRPr/>
              </a:pPr>
              <a:endParaRPr lang="en-GB" sz="1800" b="0">
                <a:solidFill>
                  <a:prstClr val="white"/>
                </a:solidFill>
                <a:latin typeface="Calibri"/>
              </a:endParaRPr>
            </a:p>
          </p:txBody>
        </p:sp>
      </p:grpSp>
      <p:sp>
        <p:nvSpPr>
          <p:cNvPr id="11" name="Rectangle 19"/>
          <p:cNvSpPr>
            <a:spLocks noChangeArrowheads="1"/>
          </p:cNvSpPr>
          <p:nvPr/>
        </p:nvSpPr>
        <p:spPr bwMode="auto">
          <a:xfrm>
            <a:off x="0" y="0"/>
            <a:ext cx="914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457200" eaLnBrk="1" fontAlgn="auto" hangingPunct="1">
              <a:lnSpc>
                <a:spcPct val="100000"/>
              </a:lnSpc>
              <a:spcBef>
                <a:spcPts val="0"/>
              </a:spcBef>
              <a:spcAft>
                <a:spcPts val="0"/>
              </a:spcAft>
              <a:buClrTx/>
              <a:buSzTx/>
              <a:buFontTx/>
              <a:buNone/>
              <a:defRPr/>
            </a:pPr>
            <a:r>
              <a:rPr lang="en-US" sz="2800" dirty="0">
                <a:solidFill>
                  <a:srgbClr val="FF0000"/>
                </a:solidFill>
                <a:latin typeface="Calibri"/>
                <a:ea typeface="+mn-ea"/>
                <a:cs typeface="+mn-cs"/>
              </a:rPr>
              <a:t>Future Circular Hadron </a:t>
            </a:r>
            <a:r>
              <a:rPr lang="en-US" sz="2800" dirty="0" smtClean="0">
                <a:solidFill>
                  <a:srgbClr val="FF0000"/>
                </a:solidFill>
                <a:latin typeface="Calibri"/>
                <a:ea typeface="+mn-ea"/>
                <a:cs typeface="+mn-cs"/>
              </a:rPr>
              <a:t>Collider (FCC-</a:t>
            </a:r>
            <a:r>
              <a:rPr lang="en-US" sz="2800" dirty="0" err="1" smtClean="0">
                <a:solidFill>
                  <a:srgbClr val="FF0000"/>
                </a:solidFill>
                <a:latin typeface="Calibri"/>
                <a:ea typeface="+mn-ea"/>
                <a:cs typeface="+mn-cs"/>
              </a:rPr>
              <a:t>hh</a:t>
            </a:r>
            <a:r>
              <a:rPr lang="en-US" sz="2800" dirty="0" smtClean="0">
                <a:solidFill>
                  <a:srgbClr val="FF0000"/>
                </a:solidFill>
                <a:latin typeface="Calibri"/>
                <a:ea typeface="+mn-ea"/>
                <a:cs typeface="+mn-cs"/>
              </a:rPr>
              <a:t>) </a:t>
            </a:r>
            <a:endParaRPr lang="en-US" sz="2800" dirty="0">
              <a:solidFill>
                <a:srgbClr val="FF0000"/>
              </a:solidFill>
              <a:latin typeface="Calibri"/>
              <a:ea typeface="+mn-ea"/>
              <a:cs typeface="+mn-cs"/>
            </a:endParaRPr>
          </a:p>
          <a:p>
            <a:pPr algn="ctr" defTabSz="457200" eaLnBrk="1" fontAlgn="auto" hangingPunct="1">
              <a:lnSpc>
                <a:spcPct val="100000"/>
              </a:lnSpc>
              <a:spcBef>
                <a:spcPts val="0"/>
              </a:spcBef>
              <a:spcAft>
                <a:spcPts val="0"/>
              </a:spcAft>
              <a:buClrTx/>
              <a:buSzTx/>
              <a:buFontTx/>
              <a:buNone/>
              <a:defRPr/>
            </a:pPr>
            <a:r>
              <a:rPr lang="en-US" sz="1600" dirty="0">
                <a:solidFill>
                  <a:srgbClr val="000090"/>
                </a:solidFill>
                <a:latin typeface="Calibri"/>
                <a:ea typeface="+mn-ea"/>
                <a:cs typeface="+mn-cs"/>
              </a:rPr>
              <a:t>LHC 14TeV 27km</a:t>
            </a:r>
          </a:p>
          <a:p>
            <a:pPr algn="ctr" defTabSz="457200" eaLnBrk="1" fontAlgn="auto" hangingPunct="1">
              <a:lnSpc>
                <a:spcPct val="100000"/>
              </a:lnSpc>
              <a:spcBef>
                <a:spcPts val="0"/>
              </a:spcBef>
              <a:spcAft>
                <a:spcPts val="0"/>
              </a:spcAft>
              <a:buClrTx/>
              <a:buSzTx/>
              <a:buFontTx/>
              <a:buNone/>
              <a:defRPr/>
            </a:pPr>
            <a:r>
              <a:rPr lang="en-US" sz="1600" dirty="0">
                <a:solidFill>
                  <a:srgbClr val="000090"/>
                </a:solidFill>
                <a:latin typeface="Calibri"/>
                <a:ea typeface="+mn-ea"/>
                <a:cs typeface="+mn-cs"/>
              </a:rPr>
              <a:t>FCC 100TeV 100km</a:t>
            </a:r>
          </a:p>
          <a:p>
            <a:pPr algn="ctr" defTabSz="457200" eaLnBrk="1" fontAlgn="auto" hangingPunct="1">
              <a:lnSpc>
                <a:spcPct val="100000"/>
              </a:lnSpc>
              <a:spcBef>
                <a:spcPts val="0"/>
              </a:spcBef>
              <a:spcAft>
                <a:spcPts val="0"/>
              </a:spcAft>
              <a:buClrTx/>
              <a:buSzTx/>
              <a:buFontTx/>
              <a:buNone/>
              <a:defRPr/>
            </a:pPr>
            <a:r>
              <a:rPr lang="en-US" sz="1600" dirty="0">
                <a:solidFill>
                  <a:srgbClr val="000090"/>
                </a:solidFill>
                <a:latin typeface="Calibri"/>
                <a:ea typeface="+mn-ea"/>
                <a:cs typeface="+mn-cs"/>
                <a:sym typeface="Wingdings"/>
              </a:rPr>
              <a:t> Dipole Magnets from 8T to 16T</a:t>
            </a:r>
            <a:endParaRPr lang="en-US" sz="1600" dirty="0">
              <a:solidFill>
                <a:srgbClr val="000090"/>
              </a:solidFill>
              <a:latin typeface="Calibri"/>
              <a:ea typeface="+mn-ea"/>
              <a:cs typeface="+mn-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Date Placeholder 1"/>
          <p:cNvSpPr>
            <a:spLocks noGrp="1"/>
          </p:cNvSpPr>
          <p:nvPr>
            <p:ph type="dt" sz="quarter" idx="10"/>
          </p:nvPr>
        </p:nvSpPr>
        <p:spPr bwMode="auto">
          <a:xfrm>
            <a:off x="179388" y="6284913"/>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F1A45A21-1A73-1D44-AA75-76A75B9B4AE9}" type="datetime1">
              <a:rPr lang="en-GB" sz="1200">
                <a:solidFill>
                  <a:srgbClr val="898989"/>
                </a:solidFill>
                <a:latin typeface="Calibri" charset="0"/>
              </a:rPr>
              <a:pPr/>
              <a:t>30/06/2015</a:t>
            </a:fld>
            <a:endParaRPr lang="en-US" sz="1200">
              <a:solidFill>
                <a:srgbClr val="898989"/>
              </a:solidFill>
              <a:latin typeface="Calibri" charset="0"/>
            </a:endParaRPr>
          </a:p>
        </p:txBody>
      </p:sp>
      <p:sp>
        <p:nvSpPr>
          <p:cNvPr id="13209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25CFD580-BDEE-3749-BB52-8897270C4925}" type="slidenum">
              <a:rPr lang="en-US" sz="1200">
                <a:solidFill>
                  <a:srgbClr val="898989"/>
                </a:solidFill>
                <a:latin typeface="Calibri" charset="0"/>
              </a:rPr>
              <a:pPr/>
              <a:t>59</a:t>
            </a:fld>
            <a:endParaRPr lang="en-US" sz="1200">
              <a:solidFill>
                <a:srgbClr val="898989"/>
              </a:solidFill>
              <a:latin typeface="Calibri" charset="0"/>
            </a:endParaRPr>
          </a:p>
        </p:txBody>
      </p:sp>
      <p:pic>
        <p:nvPicPr>
          <p:cNvPr id="132099" name="Picture 3" descr="detec5.jpg"/>
          <p:cNvPicPr>
            <a:picLocks noChangeAspect="1"/>
          </p:cNvPicPr>
          <p:nvPr/>
        </p:nvPicPr>
        <p:blipFill>
          <a:blip r:embed="rId2">
            <a:extLst>
              <a:ext uri="{28A0092B-C50C-407E-A947-70E740481C1C}">
                <a14:useLocalDpi xmlns:a14="http://schemas.microsoft.com/office/drawing/2010/main" val="0"/>
              </a:ext>
            </a:extLst>
          </a:blip>
          <a:srcRect t="5937"/>
          <a:stretch>
            <a:fillRect/>
          </a:stretch>
        </p:blipFill>
        <p:spPr bwMode="auto">
          <a:xfrm>
            <a:off x="147638" y="1881188"/>
            <a:ext cx="35464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0" name="Picture 5" descr="detec11.jpg"/>
          <p:cNvPicPr>
            <a:picLocks noChangeAspect="1"/>
          </p:cNvPicPr>
          <p:nvPr/>
        </p:nvPicPr>
        <p:blipFill>
          <a:blip r:embed="rId3">
            <a:extLst>
              <a:ext uri="{28A0092B-C50C-407E-A947-70E740481C1C}">
                <a14:useLocalDpi xmlns:a14="http://schemas.microsoft.com/office/drawing/2010/main" val="0"/>
              </a:ext>
            </a:extLst>
          </a:blip>
          <a:srcRect t="16327"/>
          <a:stretch>
            <a:fillRect/>
          </a:stretch>
        </p:blipFill>
        <p:spPr bwMode="auto">
          <a:xfrm>
            <a:off x="160338" y="3571875"/>
            <a:ext cx="354806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010025" y="2117725"/>
            <a:ext cx="3697288" cy="1230313"/>
          </a:xfrm>
          <a:prstGeom prst="rect">
            <a:avLst/>
          </a:prstGeom>
          <a:noFill/>
        </p:spPr>
        <p:txBody>
          <a:bodyPr>
            <a:spAutoFit/>
          </a:bodyPr>
          <a:lstStyle/>
          <a:p>
            <a:pPr defTabSz="457200" eaLnBrk="1" fontAlgn="auto" hangingPunct="1">
              <a:lnSpc>
                <a:spcPct val="100000"/>
              </a:lnSpc>
              <a:spcBef>
                <a:spcPts val="0"/>
              </a:spcBef>
              <a:spcAft>
                <a:spcPts val="0"/>
              </a:spcAft>
              <a:buClrTx/>
              <a:buSzTx/>
              <a:buFontTx/>
              <a:buNone/>
              <a:defRPr/>
            </a:pPr>
            <a:r>
              <a:rPr lang="en-US" sz="1800" dirty="0">
                <a:solidFill>
                  <a:srgbClr val="000090"/>
                </a:solidFill>
                <a:latin typeface="Calibri"/>
                <a:ea typeface="+mn-ea"/>
                <a:cs typeface="+mn-cs"/>
              </a:rPr>
              <a:t>Twin Solenoid + Dipole, BL</a:t>
            </a:r>
            <a:r>
              <a:rPr lang="en-US" sz="1800" baseline="30000" dirty="0">
                <a:solidFill>
                  <a:srgbClr val="000090"/>
                </a:solidFill>
                <a:latin typeface="Calibri"/>
                <a:ea typeface="+mn-ea"/>
                <a:cs typeface="+mn-cs"/>
              </a:rPr>
              <a:t>2</a:t>
            </a:r>
            <a:r>
              <a:rPr lang="en-US" sz="1800" dirty="0">
                <a:solidFill>
                  <a:srgbClr val="000090"/>
                </a:solidFill>
                <a:latin typeface="Calibri"/>
                <a:ea typeface="+mn-ea"/>
                <a:cs typeface="+mn-cs"/>
              </a:rPr>
              <a:t> scaled</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Tracker r=2.5m </a:t>
            </a:r>
            <a:r>
              <a:rPr lang="en-US" sz="1400" dirty="0" err="1">
                <a:solidFill>
                  <a:srgbClr val="008000"/>
                </a:solidFill>
                <a:latin typeface="Calibri"/>
                <a:ea typeface="+mn-ea"/>
                <a:cs typeface="+mn-cs"/>
              </a:rPr>
              <a:t>p</a:t>
            </a:r>
            <a:r>
              <a:rPr lang="en-US" sz="1400" baseline="-25000" dirty="0" err="1">
                <a:solidFill>
                  <a:srgbClr val="008000"/>
                </a:solidFill>
                <a:latin typeface="Calibri"/>
                <a:ea typeface="+mn-ea"/>
                <a:cs typeface="+mn-cs"/>
              </a:rPr>
              <a:t>t</a:t>
            </a:r>
            <a:r>
              <a:rPr lang="en-US" sz="1400" baseline="-25000" dirty="0">
                <a:solidFill>
                  <a:srgbClr val="008000"/>
                </a:solidFill>
                <a:latin typeface="Calibri"/>
                <a:ea typeface="+mn-ea"/>
                <a:cs typeface="+mn-cs"/>
              </a:rPr>
              <a:t> </a:t>
            </a:r>
            <a:r>
              <a:rPr lang="en-US" sz="1400" dirty="0" err="1">
                <a:solidFill>
                  <a:srgbClr val="008000"/>
                </a:solidFill>
                <a:latin typeface="Calibri"/>
                <a:ea typeface="+mn-ea"/>
                <a:cs typeface="+mn-cs"/>
              </a:rPr>
              <a:t>reso</a:t>
            </a:r>
            <a:r>
              <a:rPr lang="en-US" sz="1400" baseline="-25000" dirty="0">
                <a:solidFill>
                  <a:srgbClr val="008000"/>
                </a:solidFill>
                <a:latin typeface="Calibri"/>
                <a:ea typeface="+mn-ea"/>
                <a:cs typeface="+mn-cs"/>
              </a:rPr>
              <a:t> </a:t>
            </a:r>
            <a:r>
              <a:rPr lang="en-US" sz="1400" dirty="0">
                <a:solidFill>
                  <a:srgbClr val="008000"/>
                </a:solidFill>
                <a:latin typeface="Calibri"/>
                <a:ea typeface="+mn-ea"/>
                <a:cs typeface="+mn-cs"/>
              </a:rPr>
              <a:t>15% at 10TeV</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12 lambda ECAL+HCAL =1m+2.5m</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Coil R=6m, 6T, Shielding Coil</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Forward Dipole 10Tm</a:t>
            </a:r>
          </a:p>
        </p:txBody>
      </p:sp>
      <p:pic>
        <p:nvPicPr>
          <p:cNvPr id="132102" name="Picture 10" descr="detec3.jpg"/>
          <p:cNvPicPr>
            <a:picLocks noChangeAspect="1"/>
          </p:cNvPicPr>
          <p:nvPr/>
        </p:nvPicPr>
        <p:blipFill>
          <a:blip r:embed="rId4">
            <a:extLst>
              <a:ext uri="{28A0092B-C50C-407E-A947-70E740481C1C}">
                <a14:useLocalDpi xmlns:a14="http://schemas.microsoft.com/office/drawing/2010/main" val="0"/>
              </a:ext>
            </a:extLst>
          </a:blip>
          <a:srcRect t="6570"/>
          <a:stretch>
            <a:fillRect/>
          </a:stretch>
        </p:blipFill>
        <p:spPr bwMode="auto">
          <a:xfrm>
            <a:off x="179388" y="134938"/>
            <a:ext cx="3484562"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3657600" y="457200"/>
            <a:ext cx="1600200" cy="646331"/>
          </a:xfrm>
          <a:prstGeom prst="rect">
            <a:avLst/>
          </a:prstGeom>
        </p:spPr>
        <p:txBody>
          <a:bodyPr wrap="square">
            <a:spAutoFit/>
          </a:bodyPr>
          <a:lstStyle/>
          <a:p>
            <a:pPr algn="ctr" defTabSz="457200" eaLnBrk="1" fontAlgn="auto" hangingPunct="1">
              <a:lnSpc>
                <a:spcPct val="100000"/>
              </a:lnSpc>
              <a:spcBef>
                <a:spcPts val="0"/>
              </a:spcBef>
              <a:spcAft>
                <a:spcPts val="0"/>
              </a:spcAft>
              <a:buClrTx/>
              <a:buSzTx/>
              <a:buFontTx/>
              <a:buNone/>
              <a:defRPr/>
            </a:pPr>
            <a:r>
              <a:rPr lang="en-US" sz="1800" dirty="0">
                <a:solidFill>
                  <a:srgbClr val="FF0000"/>
                </a:solidFill>
                <a:latin typeface="Calibri"/>
                <a:ea typeface="+mn-ea"/>
                <a:cs typeface="+mn-cs"/>
              </a:rPr>
              <a:t>CMS  </a:t>
            </a:r>
            <a:r>
              <a:rPr lang="en-US" sz="1800" dirty="0" smtClean="0">
                <a:solidFill>
                  <a:srgbClr val="FF0000"/>
                </a:solidFill>
                <a:latin typeface="Calibri"/>
                <a:ea typeface="+mn-ea"/>
                <a:cs typeface="+mn-cs"/>
              </a:rPr>
              <a:t>&amp; ATLAS </a:t>
            </a:r>
          </a:p>
          <a:p>
            <a:pPr algn="ctr" defTabSz="457200" eaLnBrk="1" fontAlgn="auto" hangingPunct="1">
              <a:lnSpc>
                <a:spcPct val="100000"/>
              </a:lnSpc>
              <a:spcBef>
                <a:spcPts val="0"/>
              </a:spcBef>
              <a:spcAft>
                <a:spcPts val="0"/>
              </a:spcAft>
              <a:buClrTx/>
              <a:buSzTx/>
              <a:buFontTx/>
              <a:buNone/>
              <a:defRPr/>
            </a:pPr>
            <a:r>
              <a:rPr lang="en-US" sz="1800" dirty="0" smtClean="0">
                <a:solidFill>
                  <a:prstClr val="black"/>
                </a:solidFill>
                <a:latin typeface="Calibri"/>
                <a:ea typeface="+mn-ea"/>
                <a:cs typeface="+mn-cs"/>
              </a:rPr>
              <a:t>@ LHC</a:t>
            </a:r>
            <a:endParaRPr lang="en-US" sz="1800" dirty="0">
              <a:solidFill>
                <a:prstClr val="black"/>
              </a:solidFill>
              <a:latin typeface="Calibri"/>
              <a:ea typeface="+mn-ea"/>
              <a:cs typeface="+mn-cs"/>
            </a:endParaRPr>
          </a:p>
        </p:txBody>
      </p:sp>
      <p:pic>
        <p:nvPicPr>
          <p:cNvPr id="132104" name="Picture 12" descr="detec2.jpg"/>
          <p:cNvPicPr>
            <a:picLocks noChangeAspect="1"/>
          </p:cNvPicPr>
          <p:nvPr/>
        </p:nvPicPr>
        <p:blipFill>
          <a:blip r:embed="rId5">
            <a:extLst>
              <a:ext uri="{28A0092B-C50C-407E-A947-70E740481C1C}">
                <a14:useLocalDpi xmlns:a14="http://schemas.microsoft.com/office/drawing/2010/main" val="0"/>
              </a:ext>
            </a:extLst>
          </a:blip>
          <a:srcRect t="6602"/>
          <a:stretch>
            <a:fillRect/>
          </a:stretch>
        </p:blipFill>
        <p:spPr bwMode="auto">
          <a:xfrm>
            <a:off x="5521325" y="134938"/>
            <a:ext cx="3514725"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Connector 15"/>
          <p:cNvCxnSpPr/>
          <p:nvPr/>
        </p:nvCxnSpPr>
        <p:spPr>
          <a:xfrm>
            <a:off x="0" y="1844675"/>
            <a:ext cx="9144000" cy="0"/>
          </a:xfrm>
          <a:prstGeom prst="line">
            <a:avLst/>
          </a:prstGeom>
          <a:ln>
            <a:solidFill>
              <a:schemeClr val="accent3">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pic>
        <p:nvPicPr>
          <p:cNvPr id="132106" name="Picture 16" descr="detec10.jpg"/>
          <p:cNvPicPr>
            <a:picLocks noChangeAspect="1"/>
          </p:cNvPicPr>
          <p:nvPr/>
        </p:nvPicPr>
        <p:blipFill>
          <a:blip r:embed="rId6">
            <a:extLst>
              <a:ext uri="{28A0092B-C50C-407E-A947-70E740481C1C}">
                <a14:useLocalDpi xmlns:a14="http://schemas.microsoft.com/office/drawing/2010/main" val="0"/>
              </a:ext>
            </a:extLst>
          </a:blip>
          <a:srcRect t="5977"/>
          <a:stretch>
            <a:fillRect/>
          </a:stretch>
        </p:blipFill>
        <p:spPr bwMode="auto">
          <a:xfrm>
            <a:off x="223838" y="5059363"/>
            <a:ext cx="35464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7707313" y="2695575"/>
            <a:ext cx="979487" cy="2246313"/>
          </a:xfrm>
          <a:prstGeom prst="rect">
            <a:avLst/>
          </a:prstGeom>
          <a:solidFill>
            <a:schemeClr val="bg1"/>
          </a:solidFill>
        </p:spPr>
        <p:txBody>
          <a:bodyPr wrap="none">
            <a:spAutoFit/>
          </a:bodyPr>
          <a:lstStyle/>
          <a:p>
            <a:pPr defTabSz="457200" eaLnBrk="1" fontAlgn="auto" hangingPunct="1">
              <a:lnSpc>
                <a:spcPct val="100000"/>
              </a:lnSpc>
              <a:spcBef>
                <a:spcPts val="0"/>
              </a:spcBef>
              <a:spcAft>
                <a:spcPts val="0"/>
              </a:spcAft>
              <a:buClrTx/>
              <a:buSzTx/>
              <a:buFontTx/>
              <a:buNone/>
              <a:defRPr/>
            </a:pPr>
            <a:r>
              <a:rPr lang="en-US" sz="2000" dirty="0">
                <a:solidFill>
                  <a:srgbClr val="FF0000"/>
                </a:solidFill>
                <a:latin typeface="Calibri"/>
                <a:ea typeface="+mn-ea"/>
                <a:cs typeface="+mn-cs"/>
              </a:rPr>
              <a:t>Tracker</a:t>
            </a:r>
          </a:p>
          <a:p>
            <a:pPr defTabSz="457200" eaLnBrk="1" fontAlgn="auto" hangingPunct="1">
              <a:lnSpc>
                <a:spcPct val="100000"/>
              </a:lnSpc>
              <a:spcBef>
                <a:spcPts val="0"/>
              </a:spcBef>
              <a:spcAft>
                <a:spcPts val="0"/>
              </a:spcAft>
              <a:buClrTx/>
              <a:buSzTx/>
              <a:buFontTx/>
              <a:buNone/>
              <a:defRPr/>
            </a:pPr>
            <a:r>
              <a:rPr lang="en-US" sz="2000" dirty="0" err="1">
                <a:solidFill>
                  <a:srgbClr val="0000FF"/>
                </a:solidFill>
                <a:latin typeface="Calibri"/>
                <a:ea typeface="+mn-ea"/>
                <a:cs typeface="+mn-cs"/>
              </a:rPr>
              <a:t>Emcal</a:t>
            </a:r>
            <a:endParaRPr lang="en-US" sz="2000" dirty="0">
              <a:solidFill>
                <a:srgbClr val="0000FF"/>
              </a:solidFill>
              <a:latin typeface="Calibri"/>
              <a:ea typeface="+mn-ea"/>
              <a:cs typeface="+mn-cs"/>
            </a:endParaRPr>
          </a:p>
          <a:p>
            <a:pPr defTabSz="457200" eaLnBrk="1" fontAlgn="auto" hangingPunct="1">
              <a:lnSpc>
                <a:spcPct val="100000"/>
              </a:lnSpc>
              <a:spcBef>
                <a:spcPts val="0"/>
              </a:spcBef>
              <a:spcAft>
                <a:spcPts val="0"/>
              </a:spcAft>
              <a:buClrTx/>
              <a:buSzTx/>
              <a:buFontTx/>
              <a:buNone/>
              <a:defRPr/>
            </a:pPr>
            <a:r>
              <a:rPr lang="en-US" sz="2000" dirty="0" err="1">
                <a:solidFill>
                  <a:srgbClr val="FFFF66"/>
                </a:solidFill>
                <a:latin typeface="Calibri"/>
                <a:ea typeface="+mn-ea"/>
                <a:cs typeface="+mn-cs"/>
              </a:rPr>
              <a:t>Hcal</a:t>
            </a:r>
            <a:endParaRPr lang="en-US" sz="2000" dirty="0">
              <a:solidFill>
                <a:srgbClr val="FFFF66"/>
              </a:solidFill>
              <a:latin typeface="Calibri"/>
              <a:ea typeface="+mn-ea"/>
              <a:cs typeface="+mn-cs"/>
            </a:endParaRPr>
          </a:p>
          <a:p>
            <a:pPr defTabSz="457200" eaLnBrk="1" fontAlgn="auto" hangingPunct="1">
              <a:lnSpc>
                <a:spcPct val="100000"/>
              </a:lnSpc>
              <a:spcBef>
                <a:spcPts val="0"/>
              </a:spcBef>
              <a:spcAft>
                <a:spcPts val="0"/>
              </a:spcAft>
              <a:buClrTx/>
              <a:buSzTx/>
              <a:buFontTx/>
              <a:buNone/>
              <a:defRPr/>
            </a:pPr>
            <a:r>
              <a:rPr lang="en-US" sz="2000" dirty="0" err="1">
                <a:solidFill>
                  <a:srgbClr val="FF6600"/>
                </a:solidFill>
                <a:latin typeface="Calibri"/>
                <a:ea typeface="+mn-ea"/>
                <a:cs typeface="+mn-cs"/>
              </a:rPr>
              <a:t>Muon</a:t>
            </a:r>
            <a:endParaRPr lang="en-US" sz="2000" dirty="0">
              <a:solidFill>
                <a:srgbClr val="FF6600"/>
              </a:solidFill>
              <a:latin typeface="Calibri"/>
              <a:ea typeface="+mn-ea"/>
              <a:cs typeface="+mn-cs"/>
            </a:endParaRPr>
          </a:p>
          <a:p>
            <a:pPr defTabSz="457200" eaLnBrk="1" fontAlgn="auto" hangingPunct="1">
              <a:lnSpc>
                <a:spcPct val="100000"/>
              </a:lnSpc>
              <a:spcBef>
                <a:spcPts val="0"/>
              </a:spcBef>
              <a:spcAft>
                <a:spcPts val="0"/>
              </a:spcAft>
              <a:buClrTx/>
              <a:buSzTx/>
              <a:buFontTx/>
              <a:buNone/>
              <a:defRPr/>
            </a:pPr>
            <a:r>
              <a:rPr lang="en-US" sz="2000" dirty="0">
                <a:solidFill>
                  <a:prstClr val="black"/>
                </a:solidFill>
                <a:latin typeface="Calibri"/>
                <a:ea typeface="+mn-ea"/>
                <a:cs typeface="+mn-cs"/>
              </a:rPr>
              <a:t>Coil</a:t>
            </a:r>
          </a:p>
          <a:p>
            <a:pPr defTabSz="457200" eaLnBrk="1" fontAlgn="auto" hangingPunct="1">
              <a:lnSpc>
                <a:spcPct val="100000"/>
              </a:lnSpc>
              <a:spcBef>
                <a:spcPts val="0"/>
              </a:spcBef>
              <a:spcAft>
                <a:spcPts val="0"/>
              </a:spcAft>
              <a:buClrTx/>
              <a:buSzTx/>
              <a:buFontTx/>
              <a:buNone/>
              <a:defRPr/>
            </a:pPr>
            <a:r>
              <a:rPr lang="en-US" sz="2000" dirty="0">
                <a:solidFill>
                  <a:srgbClr val="FF6FCF"/>
                </a:solidFill>
                <a:latin typeface="Calibri"/>
                <a:ea typeface="+mn-ea"/>
                <a:cs typeface="+mn-cs"/>
              </a:rPr>
              <a:t>TAS</a:t>
            </a:r>
          </a:p>
          <a:p>
            <a:pPr defTabSz="457200" eaLnBrk="1" fontAlgn="auto" hangingPunct="1">
              <a:lnSpc>
                <a:spcPct val="100000"/>
              </a:lnSpc>
              <a:spcBef>
                <a:spcPts val="0"/>
              </a:spcBef>
              <a:spcAft>
                <a:spcPts val="0"/>
              </a:spcAft>
              <a:buClrTx/>
              <a:buSzTx/>
              <a:buFontTx/>
              <a:buNone/>
              <a:defRPr/>
            </a:pPr>
            <a:r>
              <a:rPr lang="en-US" sz="2000" dirty="0">
                <a:solidFill>
                  <a:srgbClr val="00FF00"/>
                </a:solidFill>
                <a:latin typeface="Calibri"/>
                <a:ea typeface="+mn-ea"/>
                <a:cs typeface="+mn-cs"/>
              </a:rPr>
              <a:t>Triplet</a:t>
            </a:r>
            <a:endParaRPr lang="en-US" sz="2000" dirty="0">
              <a:solidFill>
                <a:srgbClr val="00FF00"/>
              </a:solidFill>
              <a:latin typeface="Calibri"/>
              <a:ea typeface="+mn-ea"/>
              <a:cs typeface="+mn-cs"/>
            </a:endParaRPr>
          </a:p>
        </p:txBody>
      </p:sp>
      <p:sp>
        <p:nvSpPr>
          <p:cNvPr id="18" name="TextBox 17"/>
          <p:cNvSpPr txBox="1"/>
          <p:nvPr/>
        </p:nvSpPr>
        <p:spPr>
          <a:xfrm>
            <a:off x="3992563" y="3525838"/>
            <a:ext cx="3024187" cy="1446212"/>
          </a:xfrm>
          <a:prstGeom prst="rect">
            <a:avLst/>
          </a:prstGeom>
          <a:noFill/>
        </p:spPr>
        <p:txBody>
          <a:bodyPr>
            <a:spAutoFit/>
          </a:bodyPr>
          <a:lstStyle/>
          <a:p>
            <a:pPr defTabSz="457200" eaLnBrk="1" fontAlgn="auto" hangingPunct="1">
              <a:lnSpc>
                <a:spcPct val="100000"/>
              </a:lnSpc>
              <a:spcBef>
                <a:spcPts val="0"/>
              </a:spcBef>
              <a:spcAft>
                <a:spcPts val="0"/>
              </a:spcAft>
              <a:buClrTx/>
              <a:buSzTx/>
              <a:buFontTx/>
              <a:buNone/>
              <a:defRPr/>
            </a:pPr>
            <a:r>
              <a:rPr lang="en-US" sz="1800" dirty="0">
                <a:solidFill>
                  <a:srgbClr val="000090"/>
                </a:solidFill>
                <a:latin typeface="Calibri"/>
                <a:ea typeface="+mn-ea"/>
                <a:cs typeface="+mn-cs"/>
              </a:rPr>
              <a:t>Toroid </a:t>
            </a:r>
            <a:r>
              <a:rPr lang="en-US" sz="1800" dirty="0">
                <a:solidFill>
                  <a:srgbClr val="000090"/>
                </a:solidFill>
                <a:latin typeface="Calibri"/>
                <a:ea typeface="+mn-ea"/>
                <a:cs typeface="+mn-cs"/>
              </a:rPr>
              <a:t>+ Dipole, BL</a:t>
            </a:r>
            <a:r>
              <a:rPr lang="en-US" sz="1800" baseline="30000" dirty="0">
                <a:solidFill>
                  <a:srgbClr val="000090"/>
                </a:solidFill>
                <a:latin typeface="Calibri"/>
                <a:ea typeface="+mn-ea"/>
                <a:cs typeface="+mn-cs"/>
              </a:rPr>
              <a:t>2</a:t>
            </a:r>
            <a:r>
              <a:rPr lang="en-US" sz="1800" dirty="0">
                <a:solidFill>
                  <a:srgbClr val="000090"/>
                </a:solidFill>
                <a:latin typeface="Calibri"/>
                <a:ea typeface="+mn-ea"/>
                <a:cs typeface="+mn-cs"/>
              </a:rPr>
              <a:t> scaled</a:t>
            </a:r>
            <a:endParaRPr lang="en-US" sz="1800" dirty="0">
              <a:solidFill>
                <a:srgbClr val="000090"/>
              </a:solidFill>
              <a:latin typeface="Calibri"/>
              <a:ea typeface="+mn-ea"/>
              <a:cs typeface="+mn-cs"/>
            </a:endParaRP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Tracker r=2.5m </a:t>
            </a:r>
            <a:r>
              <a:rPr lang="en-US" sz="1400" dirty="0" err="1">
                <a:solidFill>
                  <a:srgbClr val="008000"/>
                </a:solidFill>
                <a:latin typeface="Calibri"/>
                <a:ea typeface="+mn-ea"/>
                <a:cs typeface="+mn-cs"/>
              </a:rPr>
              <a:t>p</a:t>
            </a:r>
            <a:r>
              <a:rPr lang="en-US" sz="1400" baseline="-25000" dirty="0" err="1">
                <a:solidFill>
                  <a:srgbClr val="008000"/>
                </a:solidFill>
                <a:latin typeface="Calibri"/>
                <a:ea typeface="+mn-ea"/>
                <a:cs typeface="+mn-cs"/>
              </a:rPr>
              <a:t>t</a:t>
            </a:r>
            <a:r>
              <a:rPr lang="en-US" sz="1400" baseline="-25000" dirty="0">
                <a:solidFill>
                  <a:srgbClr val="008000"/>
                </a:solidFill>
                <a:latin typeface="Calibri"/>
                <a:ea typeface="+mn-ea"/>
                <a:cs typeface="+mn-cs"/>
              </a:rPr>
              <a:t> </a:t>
            </a:r>
            <a:r>
              <a:rPr lang="en-US" sz="1400" dirty="0" err="1">
                <a:solidFill>
                  <a:srgbClr val="008000"/>
                </a:solidFill>
                <a:latin typeface="Calibri"/>
                <a:ea typeface="+mn-ea"/>
                <a:cs typeface="+mn-cs"/>
              </a:rPr>
              <a:t>reso</a:t>
            </a:r>
            <a:r>
              <a:rPr lang="en-US" sz="1400" baseline="-25000" dirty="0">
                <a:solidFill>
                  <a:srgbClr val="008000"/>
                </a:solidFill>
                <a:latin typeface="Calibri"/>
                <a:ea typeface="+mn-ea"/>
                <a:cs typeface="+mn-cs"/>
              </a:rPr>
              <a:t> </a:t>
            </a:r>
            <a:r>
              <a:rPr lang="en-US" sz="1400" dirty="0">
                <a:solidFill>
                  <a:srgbClr val="008000"/>
                </a:solidFill>
                <a:latin typeface="Calibri"/>
                <a:ea typeface="+mn-ea"/>
                <a:cs typeface="+mn-cs"/>
              </a:rPr>
              <a:t>15% at 10TeV</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Thin Coil R= 2.5m, B= 4T</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12 lambda ECAL+HCAL =1m+2.5m</a:t>
            </a:r>
          </a:p>
          <a:p>
            <a:pPr defTabSz="457200" eaLnBrk="1" fontAlgn="auto" hangingPunct="1">
              <a:lnSpc>
                <a:spcPct val="100000"/>
              </a:lnSpc>
              <a:spcBef>
                <a:spcPts val="0"/>
              </a:spcBef>
              <a:spcAft>
                <a:spcPts val="0"/>
              </a:spcAft>
              <a:buClrTx/>
              <a:buSzTx/>
              <a:buFontTx/>
              <a:buNone/>
              <a:defRPr/>
            </a:pPr>
            <a:r>
              <a:rPr lang="en-US" sz="1400" dirty="0" err="1">
                <a:solidFill>
                  <a:srgbClr val="008000"/>
                </a:solidFill>
                <a:latin typeface="Calibri"/>
                <a:ea typeface="+mn-ea"/>
                <a:cs typeface="+mn-cs"/>
              </a:rPr>
              <a:t>Muon</a:t>
            </a:r>
            <a:r>
              <a:rPr lang="en-US" sz="1400" dirty="0">
                <a:solidFill>
                  <a:srgbClr val="008000"/>
                </a:solidFill>
                <a:latin typeface="Calibri"/>
                <a:ea typeface="+mn-ea"/>
                <a:cs typeface="+mn-cs"/>
              </a:rPr>
              <a:t> Toroid</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Forward Dipole 10Tm</a:t>
            </a:r>
          </a:p>
        </p:txBody>
      </p:sp>
      <p:sp>
        <p:nvSpPr>
          <p:cNvPr id="19" name="TextBox 18"/>
          <p:cNvSpPr txBox="1"/>
          <p:nvPr/>
        </p:nvSpPr>
        <p:spPr>
          <a:xfrm>
            <a:off x="4010025" y="5229225"/>
            <a:ext cx="3024188" cy="1446213"/>
          </a:xfrm>
          <a:prstGeom prst="rect">
            <a:avLst/>
          </a:prstGeom>
          <a:noFill/>
        </p:spPr>
        <p:txBody>
          <a:bodyPr>
            <a:spAutoFit/>
          </a:bodyPr>
          <a:lstStyle/>
          <a:p>
            <a:pPr defTabSz="457200" eaLnBrk="1" fontAlgn="auto" hangingPunct="1">
              <a:lnSpc>
                <a:spcPct val="100000"/>
              </a:lnSpc>
              <a:spcBef>
                <a:spcPts val="0"/>
              </a:spcBef>
              <a:spcAft>
                <a:spcPts val="0"/>
              </a:spcAft>
              <a:buClrTx/>
              <a:buSzTx/>
              <a:buFontTx/>
              <a:buNone/>
              <a:defRPr/>
            </a:pPr>
            <a:r>
              <a:rPr lang="en-US" sz="1800" dirty="0">
                <a:solidFill>
                  <a:srgbClr val="000090"/>
                </a:solidFill>
                <a:latin typeface="Calibri"/>
                <a:ea typeface="+mn-ea"/>
                <a:cs typeface="+mn-cs"/>
              </a:rPr>
              <a:t>CMS+, resolution scaled</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Tracker r=1.2m </a:t>
            </a:r>
            <a:r>
              <a:rPr lang="en-US" sz="1400" dirty="0" err="1">
                <a:solidFill>
                  <a:srgbClr val="008000"/>
                </a:solidFill>
                <a:latin typeface="Calibri"/>
                <a:ea typeface="+mn-ea"/>
                <a:cs typeface="+mn-cs"/>
              </a:rPr>
              <a:t>p</a:t>
            </a:r>
            <a:r>
              <a:rPr lang="en-US" sz="1400" baseline="-25000" dirty="0" err="1">
                <a:solidFill>
                  <a:srgbClr val="008000"/>
                </a:solidFill>
                <a:latin typeface="Calibri"/>
                <a:ea typeface="+mn-ea"/>
                <a:cs typeface="+mn-cs"/>
              </a:rPr>
              <a:t>t</a:t>
            </a:r>
            <a:r>
              <a:rPr lang="en-US" sz="1400" baseline="-25000" dirty="0">
                <a:solidFill>
                  <a:srgbClr val="008000"/>
                </a:solidFill>
                <a:latin typeface="Calibri"/>
                <a:ea typeface="+mn-ea"/>
                <a:cs typeface="+mn-cs"/>
              </a:rPr>
              <a:t> </a:t>
            </a:r>
            <a:r>
              <a:rPr lang="en-US" sz="1400" dirty="0" err="1">
                <a:solidFill>
                  <a:srgbClr val="008000"/>
                </a:solidFill>
                <a:latin typeface="Calibri"/>
                <a:ea typeface="+mn-ea"/>
                <a:cs typeface="+mn-cs"/>
              </a:rPr>
              <a:t>reso</a:t>
            </a:r>
            <a:r>
              <a:rPr lang="en-US" sz="1400" baseline="-25000" dirty="0">
                <a:solidFill>
                  <a:srgbClr val="008000"/>
                </a:solidFill>
                <a:latin typeface="Calibri"/>
                <a:ea typeface="+mn-ea"/>
                <a:cs typeface="+mn-cs"/>
              </a:rPr>
              <a:t> </a:t>
            </a:r>
            <a:r>
              <a:rPr lang="en-US" sz="1400" dirty="0">
                <a:solidFill>
                  <a:srgbClr val="008000"/>
                </a:solidFill>
                <a:latin typeface="Calibri"/>
                <a:ea typeface="+mn-ea"/>
                <a:cs typeface="+mn-cs"/>
              </a:rPr>
              <a:t>15% at 10TeV</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12 lambda ECAL+HCAL =0.6m+2.2m</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Coil R=4m</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rPr>
              <a:t>Iron Return Yoke</a:t>
            </a:r>
          </a:p>
          <a:p>
            <a:pPr defTabSz="457200" eaLnBrk="1" fontAlgn="auto" hangingPunct="1">
              <a:lnSpc>
                <a:spcPct val="100000"/>
              </a:lnSpc>
              <a:spcBef>
                <a:spcPts val="0"/>
              </a:spcBef>
              <a:spcAft>
                <a:spcPts val="0"/>
              </a:spcAft>
              <a:buClrTx/>
              <a:buSzTx/>
              <a:buFontTx/>
              <a:buNone/>
              <a:defRPr/>
            </a:pPr>
            <a:r>
              <a:rPr lang="en-US" sz="1400" dirty="0">
                <a:solidFill>
                  <a:srgbClr val="008000"/>
                </a:solidFill>
                <a:latin typeface="Calibri"/>
                <a:ea typeface="+mn-ea"/>
                <a:cs typeface="+mn-cs"/>
                <a:sym typeface="Wingdings"/>
              </a:rPr>
              <a:t> Extreme detector technology push</a:t>
            </a:r>
            <a:endParaRPr lang="en-US" sz="1400" dirty="0">
              <a:solidFill>
                <a:srgbClr val="008000"/>
              </a:solidFill>
              <a:latin typeface="Calibri"/>
              <a:ea typeface="+mn-ea"/>
              <a:cs typeface="+mn-cs"/>
            </a:endParaRPr>
          </a:p>
        </p:txBody>
      </p:sp>
      <p:sp>
        <p:nvSpPr>
          <p:cNvPr id="132110" name="TextBox 19"/>
          <p:cNvSpPr txBox="1">
            <a:spLocks noChangeArrowheads="1"/>
          </p:cNvSpPr>
          <p:nvPr/>
        </p:nvSpPr>
        <p:spPr bwMode="auto">
          <a:xfrm>
            <a:off x="7594600" y="6346825"/>
            <a:ext cx="1524000" cy="511175"/>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t>FCC 100TeV detectors</a:t>
            </a:r>
          </a:p>
        </p:txBody>
      </p:sp>
      <p:sp>
        <p:nvSpPr>
          <p:cNvPr id="2" name="Rectangle 1"/>
          <p:cNvSpPr/>
          <p:nvPr/>
        </p:nvSpPr>
        <p:spPr>
          <a:xfrm>
            <a:off x="3598691" y="1828800"/>
            <a:ext cx="4478509" cy="338554"/>
          </a:xfrm>
          <a:prstGeom prst="rect">
            <a:avLst/>
          </a:prstGeom>
        </p:spPr>
        <p:txBody>
          <a:bodyPr wrap="none">
            <a:spAutoFit/>
          </a:bodyPr>
          <a:lstStyle/>
          <a:p>
            <a:pPr algn="ctr" defTabSz="457200" eaLnBrk="1" fontAlgn="auto" hangingPunct="1">
              <a:lnSpc>
                <a:spcPct val="100000"/>
              </a:lnSpc>
              <a:spcBef>
                <a:spcPts val="0"/>
              </a:spcBef>
              <a:spcAft>
                <a:spcPts val="0"/>
              </a:spcAft>
              <a:buClrTx/>
              <a:buSzTx/>
              <a:buFontTx/>
              <a:buNone/>
              <a:defRPr/>
            </a:pPr>
            <a:r>
              <a:rPr lang="en-US" sz="1600" dirty="0">
                <a:solidFill>
                  <a:srgbClr val="FF0000"/>
                </a:solidFill>
                <a:latin typeface="Calibri"/>
              </a:rPr>
              <a:t>Future Circular Hadron </a:t>
            </a:r>
            <a:r>
              <a:rPr lang="en-US" sz="1600" dirty="0" smtClean="0">
                <a:solidFill>
                  <a:srgbClr val="FF0000"/>
                </a:solidFill>
                <a:latin typeface="Calibri"/>
              </a:rPr>
              <a:t>Collider Detector Concepts </a:t>
            </a:r>
            <a:endParaRPr lang="en-US" sz="1600" dirty="0">
              <a:solidFill>
                <a:srgbClr val="FF0000"/>
              </a:solidFill>
              <a:latin typeface="Calibri"/>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Number Placeholder 2"/>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DAC4345D-24BD-0544-A141-88E050EF3C9A}" type="slidenum">
              <a:rPr lang="en-US" sz="1000" b="0">
                <a:latin typeface="Times New Roman" charset="0"/>
              </a:rPr>
              <a:pPr/>
              <a:t>6</a:t>
            </a:fld>
            <a:endParaRPr lang="en-US" sz="1000" b="0">
              <a:latin typeface="Times New Roman" charset="0"/>
            </a:endParaRPr>
          </a:p>
        </p:txBody>
      </p:sp>
      <p:sp>
        <p:nvSpPr>
          <p:cNvPr id="7171" name="Footer Placeholder 3"/>
          <p:cNvSpPr>
            <a:spLocks noGrp="1"/>
          </p:cNvSpPr>
          <p:nvPr>
            <p:ph type="ftr" sz="quarter" idx="12"/>
          </p:nvPr>
        </p:nvSpPr>
        <p:spPr/>
        <p:txBody>
          <a:bodyPr/>
          <a:lstStyle/>
          <a:p>
            <a:pPr>
              <a:defRPr/>
            </a:pPr>
            <a:r>
              <a:rPr lang="en-US" smtClean="0"/>
              <a:t>W. Riegler/CERN</a:t>
            </a:r>
          </a:p>
        </p:txBody>
      </p:sp>
      <p:sp>
        <p:nvSpPr>
          <p:cNvPr id="33795" name="Rectangle 2"/>
          <p:cNvSpPr>
            <a:spLocks noChangeArrowheads="1"/>
          </p:cNvSpPr>
          <p:nvPr/>
        </p:nvSpPr>
        <p:spPr bwMode="auto">
          <a:xfrm>
            <a:off x="533400" y="5334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0"/>
              </a:spcBef>
              <a:buClrTx/>
              <a:buSzTx/>
              <a:buFontTx/>
              <a:buNone/>
            </a:pPr>
            <a:r>
              <a:rPr lang="en-US" sz="2800">
                <a:solidFill>
                  <a:srgbClr val="FF0000"/>
                </a:solidFill>
              </a:rPr>
              <a:t>Physics Nobel Prices for Instrumentation</a:t>
            </a:r>
          </a:p>
        </p:txBody>
      </p:sp>
      <p:sp>
        <p:nvSpPr>
          <p:cNvPr id="33796" name="Rectangle 3"/>
          <p:cNvSpPr>
            <a:spLocks noChangeArrowheads="1"/>
          </p:cNvSpPr>
          <p:nvPr/>
        </p:nvSpPr>
        <p:spPr bwMode="auto">
          <a:xfrm>
            <a:off x="1219200" y="1447800"/>
            <a:ext cx="6172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384175" indent="-384175"/>
            <a:r>
              <a:rPr lang="en-US" sz="1600">
                <a:solidFill>
                  <a:srgbClr val="008000"/>
                </a:solidFill>
              </a:rPr>
              <a:t>1927:</a:t>
            </a:r>
            <a:r>
              <a:rPr lang="en-US" sz="1600">
                <a:solidFill>
                  <a:srgbClr val="0000FF"/>
                </a:solidFill>
              </a:rPr>
              <a:t> </a:t>
            </a:r>
            <a:r>
              <a:rPr lang="en-US" sz="1600" u="sng">
                <a:solidFill>
                  <a:srgbClr val="002060"/>
                </a:solidFill>
              </a:rPr>
              <a:t>C.T.R. Wilson, Cloud Chamber</a:t>
            </a:r>
          </a:p>
          <a:p>
            <a:pPr marL="384175" indent="-384175"/>
            <a:r>
              <a:rPr lang="en-US" sz="1600">
                <a:solidFill>
                  <a:srgbClr val="008000"/>
                </a:solidFill>
              </a:rPr>
              <a:t>1939:</a:t>
            </a:r>
            <a:r>
              <a:rPr lang="en-US" sz="1600">
                <a:solidFill>
                  <a:srgbClr val="0000FF"/>
                </a:solidFill>
              </a:rPr>
              <a:t> </a:t>
            </a:r>
            <a:r>
              <a:rPr lang="en-US" sz="1600">
                <a:solidFill>
                  <a:srgbClr val="002060"/>
                </a:solidFill>
              </a:rPr>
              <a:t>E. O. Lawrence, Cyclotron &amp; Discoveries</a:t>
            </a:r>
          </a:p>
          <a:p>
            <a:pPr marL="384175" indent="-384175"/>
            <a:r>
              <a:rPr lang="en-US" sz="1600">
                <a:solidFill>
                  <a:srgbClr val="008000"/>
                </a:solidFill>
              </a:rPr>
              <a:t>1948:</a:t>
            </a:r>
            <a:r>
              <a:rPr lang="en-US" sz="1600">
                <a:solidFill>
                  <a:srgbClr val="0000FF"/>
                </a:solidFill>
              </a:rPr>
              <a:t> </a:t>
            </a:r>
            <a:r>
              <a:rPr lang="en-US" sz="1600">
                <a:solidFill>
                  <a:srgbClr val="002060"/>
                </a:solidFill>
              </a:rPr>
              <a:t>P.M.S. Blacket, Cloud Chamber &amp; Discoveries</a:t>
            </a:r>
          </a:p>
          <a:p>
            <a:pPr marL="384175" indent="-384175"/>
            <a:r>
              <a:rPr lang="en-US" sz="1600">
                <a:solidFill>
                  <a:srgbClr val="008000"/>
                </a:solidFill>
              </a:rPr>
              <a:t>1950:</a:t>
            </a:r>
            <a:r>
              <a:rPr lang="en-US" sz="1600">
                <a:solidFill>
                  <a:srgbClr val="0000FF"/>
                </a:solidFill>
              </a:rPr>
              <a:t> </a:t>
            </a:r>
            <a:r>
              <a:rPr lang="en-US" sz="1600">
                <a:solidFill>
                  <a:srgbClr val="002060"/>
                </a:solidFill>
              </a:rPr>
              <a:t>C. Powell, Photographic Method &amp; Discoveries</a:t>
            </a:r>
          </a:p>
          <a:p>
            <a:pPr marL="384175" indent="-384175"/>
            <a:r>
              <a:rPr lang="en-US" sz="1600">
                <a:solidFill>
                  <a:srgbClr val="008000"/>
                </a:solidFill>
              </a:rPr>
              <a:t>1954:</a:t>
            </a:r>
            <a:r>
              <a:rPr lang="en-US" sz="1600">
                <a:solidFill>
                  <a:srgbClr val="0000FF"/>
                </a:solidFill>
              </a:rPr>
              <a:t> </a:t>
            </a:r>
            <a:r>
              <a:rPr lang="en-US" sz="1600">
                <a:solidFill>
                  <a:srgbClr val="002060"/>
                </a:solidFill>
              </a:rPr>
              <a:t>Walter Bothe, Coincidence method &amp; Discoveries</a:t>
            </a:r>
          </a:p>
          <a:p>
            <a:pPr marL="384175" indent="-384175"/>
            <a:r>
              <a:rPr lang="en-US" sz="1600">
                <a:solidFill>
                  <a:srgbClr val="008000"/>
                </a:solidFill>
              </a:rPr>
              <a:t>1960:</a:t>
            </a:r>
            <a:r>
              <a:rPr lang="en-US" sz="1600">
                <a:solidFill>
                  <a:srgbClr val="0000FF"/>
                </a:solidFill>
              </a:rPr>
              <a:t> </a:t>
            </a:r>
            <a:r>
              <a:rPr lang="en-US" sz="1600" u="sng">
                <a:solidFill>
                  <a:srgbClr val="002060"/>
                </a:solidFill>
              </a:rPr>
              <a:t>Donald Glaser, Bubble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L. Alvarez, Hydrogen Bubble Chamber &amp; Discoveries</a:t>
            </a:r>
          </a:p>
          <a:p>
            <a:pPr marL="384175" indent="-384175"/>
            <a:r>
              <a:rPr lang="en-US" sz="1600">
                <a:solidFill>
                  <a:srgbClr val="008000"/>
                </a:solidFill>
              </a:rPr>
              <a:t>1992:</a:t>
            </a:r>
            <a:r>
              <a:rPr lang="en-US" sz="1600">
                <a:solidFill>
                  <a:srgbClr val="0000FF"/>
                </a:solidFill>
              </a:rPr>
              <a:t> </a:t>
            </a:r>
            <a:r>
              <a:rPr lang="en-US" sz="1600" u="sng">
                <a:solidFill>
                  <a:srgbClr val="002060"/>
                </a:solidFill>
              </a:rPr>
              <a:t>Georges Charpak, Multi Wire Proportional Chamber</a:t>
            </a:r>
          </a:p>
        </p:txBody>
      </p:sp>
      <p:sp>
        <p:nvSpPr>
          <p:cNvPr id="33797" name="Rectangle 6"/>
          <p:cNvSpPr>
            <a:spLocks noChangeArrowheads="1"/>
          </p:cNvSpPr>
          <p:nvPr/>
        </p:nvSpPr>
        <p:spPr bwMode="auto">
          <a:xfrm>
            <a:off x="304800" y="4343400"/>
            <a:ext cx="41148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spAutoFit/>
          </a:bodyPr>
          <a:lstStyle/>
          <a:p>
            <a:r>
              <a:rPr lang="en-US" sz="1100">
                <a:solidFill>
                  <a:srgbClr val="FF0000"/>
                </a:solidFill>
                <a:cs typeface="Calibri" charset="0"/>
              </a:rPr>
              <a:t>All Nobel Price Winners related to the Standard Model: 89 !</a:t>
            </a:r>
          </a:p>
          <a:p>
            <a:r>
              <a:rPr lang="en-US" sz="1000">
                <a:solidFill>
                  <a:srgbClr val="008000"/>
                </a:solidFill>
                <a:cs typeface="Calibri" charset="0"/>
              </a:rPr>
              <a:t>(biased personal statistics by W. Riegler</a:t>
            </a:r>
          </a:p>
          <a:p>
            <a:r>
              <a:rPr lang="en-US" sz="1000">
                <a:solidFill>
                  <a:srgbClr val="008000"/>
                </a:solidFill>
                <a:cs typeface="Calibri" charset="0"/>
              </a:rPr>
              <a:t>http://www.nobelprize.org/nobel_prizes/physics/) </a:t>
            </a:r>
          </a:p>
          <a:p>
            <a:endParaRPr lang="en-US" sz="1000">
              <a:solidFill>
                <a:srgbClr val="008000"/>
              </a:solidFill>
              <a:cs typeface="Calibri" charset="0"/>
            </a:endParaRPr>
          </a:p>
          <a:p>
            <a:r>
              <a:rPr lang="en-US" sz="1000">
                <a:solidFill>
                  <a:srgbClr val="008000"/>
                </a:solidFill>
                <a:cs typeface="Calibri" charset="0"/>
              </a:rPr>
              <a:t>31 for Standard Model Experiments</a:t>
            </a:r>
            <a:endParaRPr lang="en-US" sz="800">
              <a:solidFill>
                <a:srgbClr val="008000"/>
              </a:solidFill>
            </a:endParaRPr>
          </a:p>
          <a:p>
            <a:pPr>
              <a:lnSpc>
                <a:spcPct val="100000"/>
              </a:lnSpc>
              <a:spcBef>
                <a:spcPct val="0"/>
              </a:spcBef>
              <a:buClrTx/>
              <a:buSzTx/>
              <a:buFontTx/>
              <a:buNone/>
            </a:pPr>
            <a:r>
              <a:rPr lang="en-US" sz="1000">
                <a:solidFill>
                  <a:srgbClr val="008000"/>
                </a:solidFill>
                <a:cs typeface="Calibri" charset="0"/>
              </a:rPr>
              <a:t>13 for Standard Model Instrumentation and Experiments</a:t>
            </a:r>
            <a:endParaRPr lang="en-US" sz="800">
              <a:solidFill>
                <a:srgbClr val="008000"/>
              </a:solidFill>
            </a:endParaRPr>
          </a:p>
          <a:p>
            <a:pPr>
              <a:lnSpc>
                <a:spcPct val="100000"/>
              </a:lnSpc>
              <a:spcBef>
                <a:spcPct val="0"/>
              </a:spcBef>
              <a:buClrTx/>
              <a:buSzTx/>
              <a:buFontTx/>
              <a:buNone/>
            </a:pPr>
            <a:r>
              <a:rPr lang="en-US" sz="1000">
                <a:solidFill>
                  <a:srgbClr val="008000"/>
                </a:solidFill>
                <a:cs typeface="Calibri" charset="0"/>
              </a:rPr>
              <a:t>3 for ‘Standard Model Instrumentation’</a:t>
            </a:r>
            <a:endParaRPr lang="en-US" altLang="ja-JP" sz="800">
              <a:solidFill>
                <a:srgbClr val="008000"/>
              </a:solidFill>
            </a:endParaRPr>
          </a:p>
          <a:p>
            <a:pPr>
              <a:lnSpc>
                <a:spcPct val="100000"/>
              </a:lnSpc>
              <a:spcBef>
                <a:spcPct val="0"/>
              </a:spcBef>
              <a:buClrTx/>
              <a:buSzTx/>
              <a:buFontTx/>
              <a:buNone/>
            </a:pPr>
            <a:r>
              <a:rPr lang="en-US" sz="1000">
                <a:solidFill>
                  <a:srgbClr val="002060"/>
                </a:solidFill>
                <a:cs typeface="Calibri" charset="0"/>
              </a:rPr>
              <a:t>23 for Standard Model Theory</a:t>
            </a:r>
            <a:endParaRPr lang="en-US" sz="800"/>
          </a:p>
          <a:p>
            <a:pPr>
              <a:lnSpc>
                <a:spcPct val="100000"/>
              </a:lnSpc>
              <a:spcBef>
                <a:spcPct val="0"/>
              </a:spcBef>
              <a:buClrTx/>
              <a:buSzTx/>
              <a:buFontTx/>
              <a:buNone/>
            </a:pPr>
            <a:r>
              <a:rPr lang="en-US" sz="1000">
                <a:solidFill>
                  <a:srgbClr val="002060"/>
                </a:solidFill>
                <a:cs typeface="Calibri" charset="0"/>
              </a:rPr>
              <a:t>9 for Quantum Mechanics Theory</a:t>
            </a:r>
            <a:endParaRPr lang="en-US" sz="800"/>
          </a:p>
          <a:p>
            <a:pPr>
              <a:lnSpc>
                <a:spcPct val="100000"/>
              </a:lnSpc>
              <a:spcBef>
                <a:spcPct val="0"/>
              </a:spcBef>
              <a:buClrTx/>
              <a:buSzTx/>
              <a:buFontTx/>
              <a:buNone/>
            </a:pPr>
            <a:r>
              <a:rPr lang="en-US" sz="1000">
                <a:solidFill>
                  <a:srgbClr val="008000"/>
                </a:solidFill>
                <a:cs typeface="Calibri" charset="0"/>
              </a:rPr>
              <a:t>9 for Quantum Mechanics Experiments</a:t>
            </a:r>
          </a:p>
          <a:p>
            <a:pPr>
              <a:lnSpc>
                <a:spcPct val="100000"/>
              </a:lnSpc>
              <a:spcBef>
                <a:spcPct val="0"/>
              </a:spcBef>
              <a:buClrTx/>
              <a:buSzTx/>
              <a:buFontTx/>
              <a:buNone/>
            </a:pPr>
            <a:r>
              <a:rPr lang="en-US" sz="1000">
                <a:solidFill>
                  <a:srgbClr val="002060"/>
                </a:solidFill>
                <a:cs typeface="Calibri" charset="0"/>
              </a:rPr>
              <a:t>1 for Relativity</a:t>
            </a:r>
            <a:r>
              <a:rPr lang="en-US" sz="800"/>
              <a:t> </a:t>
            </a:r>
            <a:endParaRPr lang="en-US"/>
          </a:p>
        </p:txBody>
      </p:sp>
      <p:sp>
        <p:nvSpPr>
          <p:cNvPr id="33798" name="Rectangle 6"/>
          <p:cNvSpPr>
            <a:spLocks noChangeArrowheads="1"/>
          </p:cNvSpPr>
          <p:nvPr/>
        </p:nvSpPr>
        <p:spPr bwMode="auto">
          <a:xfrm>
            <a:off x="4495800" y="4800600"/>
            <a:ext cx="46482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spAutoFit/>
          </a:bodyPr>
          <a:lstStyle/>
          <a:p>
            <a:r>
              <a:rPr lang="en-US" sz="1800">
                <a:solidFill>
                  <a:srgbClr val="008000"/>
                </a:solidFill>
                <a:cs typeface="Calibri" charset="0"/>
              </a:rPr>
              <a:t>56 for  Experiments and Instrumentation</a:t>
            </a:r>
            <a:endParaRPr lang="en-US" sz="1800">
              <a:solidFill>
                <a:srgbClr val="008000"/>
              </a:solidFill>
            </a:endParaRPr>
          </a:p>
          <a:p>
            <a:pPr>
              <a:lnSpc>
                <a:spcPct val="100000"/>
              </a:lnSpc>
              <a:spcBef>
                <a:spcPct val="0"/>
              </a:spcBef>
              <a:buClrTx/>
              <a:buSzTx/>
              <a:buFontTx/>
              <a:buNone/>
            </a:pPr>
            <a:r>
              <a:rPr lang="en-US" sz="1800">
                <a:solidFill>
                  <a:srgbClr val="002060"/>
                </a:solidFill>
                <a:cs typeface="Calibri" charset="0"/>
              </a:rPr>
              <a:t>33 for Theory</a:t>
            </a:r>
            <a:r>
              <a:rPr lang="en-US" sz="1800"/>
              <a:t> </a:t>
            </a: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Date Placeholder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3DE8DBB2-EC6C-D143-869D-36BE9A65BDCD}" type="datetime1">
              <a:rPr lang="en-GB" sz="1200">
                <a:solidFill>
                  <a:srgbClr val="898989"/>
                </a:solidFill>
                <a:latin typeface="Calibri" charset="0"/>
              </a:rPr>
              <a:pPr/>
              <a:t>30/06/2015</a:t>
            </a:fld>
            <a:endParaRPr lang="en-US" sz="1200">
              <a:solidFill>
                <a:srgbClr val="898989"/>
              </a:solidFill>
              <a:latin typeface="Calibri" charset="0"/>
            </a:endParaRPr>
          </a:p>
        </p:txBody>
      </p:sp>
      <p:sp>
        <p:nvSpPr>
          <p:cNvPr id="13312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A878AD89-2CD9-AE45-BD9C-FA76633C30F3}" type="slidenum">
              <a:rPr lang="en-US" sz="1200">
                <a:solidFill>
                  <a:srgbClr val="898989"/>
                </a:solidFill>
                <a:latin typeface="Calibri" charset="0"/>
              </a:rPr>
              <a:pPr/>
              <a:t>60</a:t>
            </a:fld>
            <a:endParaRPr lang="en-US" sz="1200">
              <a:solidFill>
                <a:srgbClr val="898989"/>
              </a:solidFill>
              <a:latin typeface="Calibri" charset="0"/>
            </a:endParaRPr>
          </a:p>
        </p:txBody>
      </p:sp>
      <p:pic>
        <p:nvPicPr>
          <p:cNvPr id="133123" name="Picture 4"/>
          <p:cNvPicPr>
            <a:picLocks noChangeAspect="1"/>
          </p:cNvPicPr>
          <p:nvPr/>
        </p:nvPicPr>
        <p:blipFill rotWithShape="1">
          <a:blip r:embed="rId2">
            <a:extLst>
              <a:ext uri="{28A0092B-C50C-407E-A947-70E740481C1C}">
                <a14:useLocalDpi xmlns:a14="http://schemas.microsoft.com/office/drawing/2010/main" val="0"/>
              </a:ext>
            </a:extLst>
          </a:blip>
          <a:srcRect t="10415"/>
          <a:stretch/>
        </p:blipFill>
        <p:spPr bwMode="auto">
          <a:xfrm>
            <a:off x="0" y="713746"/>
            <a:ext cx="9144000" cy="6139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25" name="TextBox 7"/>
          <p:cNvSpPr txBox="1">
            <a:spLocks noChangeArrowheads="1"/>
          </p:cNvSpPr>
          <p:nvPr/>
        </p:nvSpPr>
        <p:spPr bwMode="auto">
          <a:xfrm>
            <a:off x="7467600" y="6565369"/>
            <a:ext cx="1681188" cy="303929"/>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dirty="0"/>
              <a:t>H. ten </a:t>
            </a:r>
            <a:r>
              <a:rPr lang="en-US" dirty="0" smtClean="0"/>
              <a:t>Kate et al.</a:t>
            </a:r>
            <a:endParaRPr lang="en-US" dirty="0"/>
          </a:p>
        </p:txBody>
      </p:sp>
      <p:sp>
        <p:nvSpPr>
          <p:cNvPr id="7" name="Rectangle 6"/>
          <p:cNvSpPr/>
          <p:nvPr/>
        </p:nvSpPr>
        <p:spPr>
          <a:xfrm>
            <a:off x="0" y="147935"/>
            <a:ext cx="9143999" cy="461665"/>
          </a:xfrm>
          <a:prstGeom prst="rect">
            <a:avLst/>
          </a:prstGeom>
        </p:spPr>
        <p:txBody>
          <a:bodyPr wrap="square">
            <a:spAutoFit/>
          </a:bodyPr>
          <a:lstStyle/>
          <a:p>
            <a:pPr algn="ctr" defTabSz="457200" eaLnBrk="1" fontAlgn="auto" hangingPunct="1">
              <a:lnSpc>
                <a:spcPct val="100000"/>
              </a:lnSpc>
              <a:spcBef>
                <a:spcPts val="0"/>
              </a:spcBef>
              <a:spcAft>
                <a:spcPts val="0"/>
              </a:spcAft>
              <a:buClrTx/>
              <a:buSzTx/>
              <a:buFontTx/>
              <a:buNone/>
              <a:defRPr/>
            </a:pPr>
            <a:r>
              <a:rPr lang="en-US" sz="2400" dirty="0">
                <a:solidFill>
                  <a:srgbClr val="FF0000"/>
                </a:solidFill>
                <a:latin typeface="Calibri"/>
              </a:rPr>
              <a:t>Future Circular Hadron </a:t>
            </a:r>
            <a:r>
              <a:rPr lang="en-US" sz="2400" dirty="0" smtClean="0">
                <a:solidFill>
                  <a:srgbClr val="FF0000"/>
                </a:solidFill>
                <a:latin typeface="Calibri"/>
              </a:rPr>
              <a:t>Collider Detector Concepts </a:t>
            </a:r>
            <a:endParaRPr lang="en-US" sz="2400" dirty="0">
              <a:solidFill>
                <a:srgbClr val="FF0000"/>
              </a:solidFill>
              <a:latin typeface="Calibri"/>
            </a:endParaRP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1BF7D27B-D0D0-B549-8126-F95DE30F6DDF}" type="slidenum">
              <a:rPr lang="en-US" smtClean="0"/>
              <a:pPr>
                <a:defRPr/>
              </a:pPr>
              <a:t>61</a:t>
            </a:fld>
            <a:endParaRPr lang="en-US"/>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87043" name="Rectangle 3"/>
          <p:cNvSpPr>
            <a:spLocks noChangeArrowheads="1"/>
          </p:cNvSpPr>
          <p:nvPr/>
        </p:nvSpPr>
        <p:spPr bwMode="auto">
          <a:xfrm>
            <a:off x="533400" y="838200"/>
            <a:ext cx="792480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00000"/>
              </a:lnSpc>
            </a:pPr>
            <a:r>
              <a:rPr lang="en-US" dirty="0">
                <a:solidFill>
                  <a:srgbClr val="000090"/>
                </a:solidFill>
              </a:rPr>
              <a:t>Particle physics, ‘born’ with the discovery of radioactivity and the electron at the end of the 19th century, has become ‘Big Science’ during the last 100 years.</a:t>
            </a:r>
          </a:p>
          <a:p>
            <a:pPr>
              <a:lnSpc>
                <a:spcPct val="100000"/>
              </a:lnSpc>
            </a:pPr>
            <a:endParaRPr lang="en-US" dirty="0">
              <a:solidFill>
                <a:srgbClr val="008000"/>
              </a:solidFill>
            </a:endParaRPr>
          </a:p>
          <a:p>
            <a:pPr>
              <a:lnSpc>
                <a:spcPct val="100000"/>
              </a:lnSpc>
            </a:pPr>
            <a:r>
              <a:rPr lang="en-US" dirty="0">
                <a:solidFill>
                  <a:srgbClr val="008000"/>
                </a:solidFill>
              </a:rPr>
              <a:t>A large variety of instruments and techniques were developed for studying the world of particles.</a:t>
            </a:r>
          </a:p>
          <a:p>
            <a:pPr>
              <a:lnSpc>
                <a:spcPct val="100000"/>
              </a:lnSpc>
            </a:pPr>
            <a:endParaRPr lang="en-US" dirty="0">
              <a:solidFill>
                <a:srgbClr val="000090"/>
              </a:solidFill>
            </a:endParaRPr>
          </a:p>
          <a:p>
            <a:pPr>
              <a:lnSpc>
                <a:spcPct val="100000"/>
              </a:lnSpc>
            </a:pPr>
            <a:r>
              <a:rPr lang="en-US" dirty="0">
                <a:solidFill>
                  <a:srgbClr val="000090"/>
                </a:solidFill>
              </a:rPr>
              <a:t>Imaging devices like the cloud chamber, emulsion and the bubble chamber  took photographs of the particle tracks.</a:t>
            </a:r>
          </a:p>
          <a:p>
            <a:pPr>
              <a:lnSpc>
                <a:spcPct val="100000"/>
              </a:lnSpc>
            </a:pPr>
            <a:endParaRPr lang="en-US" dirty="0">
              <a:solidFill>
                <a:srgbClr val="008000"/>
              </a:solidFill>
            </a:endParaRPr>
          </a:p>
          <a:p>
            <a:pPr>
              <a:lnSpc>
                <a:spcPct val="100000"/>
              </a:lnSpc>
            </a:pPr>
            <a:r>
              <a:rPr lang="en-US" dirty="0">
                <a:solidFill>
                  <a:srgbClr val="008000"/>
                </a:solidFill>
              </a:rPr>
              <a:t>Logic devices like the Geiger Müller counter, the scintillator or the Cerenkov detector were (and are)  widely used. </a:t>
            </a:r>
          </a:p>
          <a:p>
            <a:pPr>
              <a:lnSpc>
                <a:spcPct val="100000"/>
              </a:lnSpc>
            </a:pPr>
            <a:endParaRPr lang="en-US" dirty="0">
              <a:solidFill>
                <a:srgbClr val="000090"/>
              </a:solidFill>
            </a:endParaRPr>
          </a:p>
          <a:p>
            <a:pPr>
              <a:lnSpc>
                <a:spcPct val="100000"/>
              </a:lnSpc>
            </a:pPr>
            <a:r>
              <a:rPr lang="en-US" dirty="0">
                <a:solidFill>
                  <a:srgbClr val="000090"/>
                </a:solidFill>
              </a:rPr>
              <a:t>Through the electronic revolution and the development of new detectors, both traditions merged into the ‘electronics image’ in the 1970ies.</a:t>
            </a:r>
          </a:p>
          <a:p>
            <a:pPr>
              <a:lnSpc>
                <a:spcPct val="100000"/>
              </a:lnSpc>
            </a:pPr>
            <a:endParaRPr lang="en-US" dirty="0">
              <a:solidFill>
                <a:srgbClr val="000090"/>
              </a:solidFill>
            </a:endParaRPr>
          </a:p>
          <a:p>
            <a:pPr>
              <a:lnSpc>
                <a:spcPct val="100000"/>
              </a:lnSpc>
            </a:pPr>
            <a:r>
              <a:rPr lang="en-US" dirty="0">
                <a:solidFill>
                  <a:srgbClr val="008000"/>
                </a:solidFill>
              </a:rPr>
              <a:t>Particle detectors with over 100 million readout channels are operating at this moment at the LHC.</a:t>
            </a:r>
          </a:p>
          <a:p>
            <a:pPr>
              <a:lnSpc>
                <a:spcPct val="100000"/>
              </a:lnSpc>
            </a:pPr>
            <a:endParaRPr lang="en-US" dirty="0">
              <a:solidFill>
                <a:srgbClr val="000090"/>
              </a:solidFill>
            </a:endParaRPr>
          </a:p>
          <a:p>
            <a:pPr>
              <a:lnSpc>
                <a:spcPct val="100000"/>
              </a:lnSpc>
            </a:pPr>
            <a:r>
              <a:rPr lang="en-US" smtClean="0">
                <a:solidFill>
                  <a:srgbClr val="000090"/>
                </a:solidFill>
              </a:rPr>
              <a:t>Substantial </a:t>
            </a:r>
            <a:r>
              <a:rPr lang="en-US" dirty="0">
                <a:solidFill>
                  <a:srgbClr val="000090"/>
                </a:solidFill>
              </a:rPr>
              <a:t>activities to develop detector technologies for the HL-LHC Upgrade and for future collider detectors are under way. </a:t>
            </a:r>
          </a:p>
        </p:txBody>
      </p:sp>
      <p:sp>
        <p:nvSpPr>
          <p:cNvPr id="87044" name="Rectangle 2"/>
          <p:cNvSpPr txBox="1">
            <a:spLocks noChangeArrowheads="1"/>
          </p:cNvSpPr>
          <p:nvPr/>
        </p:nvSpPr>
        <p:spPr bwMode="auto">
          <a:xfrm>
            <a:off x="1143000" y="152400"/>
            <a:ext cx="601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pPr algn="ctr">
              <a:spcBef>
                <a:spcPct val="0"/>
              </a:spcBef>
            </a:pPr>
            <a:r>
              <a:rPr lang="en-US" sz="3200">
                <a:solidFill>
                  <a:srgbClr val="FF0000"/>
                </a:solidFill>
              </a:rPr>
              <a:t>Summary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0B557085-D9E3-6743-98CB-28676F3C6CA9}" type="slidenum">
              <a:rPr lang="en-US" sz="1000" b="0">
                <a:latin typeface="Times New Roman" charset="0"/>
              </a:rPr>
              <a:pPr/>
              <a:t>7</a:t>
            </a:fld>
            <a:endParaRPr lang="en-US" sz="1000" b="0">
              <a:latin typeface="Times New Roman" charset="0"/>
            </a:endParaRPr>
          </a:p>
        </p:txBody>
      </p:sp>
      <p:sp>
        <p:nvSpPr>
          <p:cNvPr id="8195" name="Footer Placeholder 5"/>
          <p:cNvSpPr>
            <a:spLocks noGrp="1"/>
          </p:cNvSpPr>
          <p:nvPr>
            <p:ph type="ftr" sz="quarter" idx="12"/>
          </p:nvPr>
        </p:nvSpPr>
        <p:spPr/>
        <p:txBody>
          <a:bodyPr/>
          <a:lstStyle/>
          <a:p>
            <a:pPr>
              <a:defRPr/>
            </a:pPr>
            <a:r>
              <a:rPr lang="en-US" smtClean="0"/>
              <a:t>W. Riegler/CERN</a:t>
            </a:r>
          </a:p>
        </p:txBody>
      </p:sp>
      <p:sp>
        <p:nvSpPr>
          <p:cNvPr id="34819" name="Rectangle 2"/>
          <p:cNvSpPr>
            <a:spLocks noGrp="1" noChangeArrowheads="1"/>
          </p:cNvSpPr>
          <p:nvPr>
            <p:ph type="title" idx="4294967295"/>
          </p:nvPr>
        </p:nvSpPr>
        <p:spPr>
          <a:xfrm>
            <a:off x="12954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History of Instrumentation</a:t>
            </a:r>
          </a:p>
        </p:txBody>
      </p:sp>
      <p:sp>
        <p:nvSpPr>
          <p:cNvPr id="34820" name="Text Box 5"/>
          <p:cNvSpPr txBox="1">
            <a:spLocks noChangeArrowheads="1"/>
          </p:cNvSpPr>
          <p:nvPr/>
        </p:nvSpPr>
        <p:spPr bwMode="auto">
          <a:xfrm>
            <a:off x="3962400" y="1219200"/>
            <a:ext cx="423862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sz="1800">
                <a:solidFill>
                  <a:srgbClr val="008000"/>
                </a:solidFill>
              </a:rPr>
              <a:t>History of </a:t>
            </a:r>
            <a:r>
              <a:rPr lang="ja-JP" altLang="en-US" sz="1800">
                <a:solidFill>
                  <a:srgbClr val="008000"/>
                </a:solidFill>
              </a:rPr>
              <a:t>‘</a:t>
            </a:r>
            <a:r>
              <a:rPr lang="en-US" altLang="ja-JP" sz="1800">
                <a:solidFill>
                  <a:srgbClr val="008000"/>
                </a:solidFill>
              </a:rPr>
              <a:t>Particle Detection</a:t>
            </a:r>
            <a:r>
              <a:rPr lang="ja-JP" altLang="en-US" sz="1800">
                <a:solidFill>
                  <a:srgbClr val="008000"/>
                </a:solidFill>
              </a:rPr>
              <a:t>’</a:t>
            </a:r>
            <a:endParaRPr lang="en-US" altLang="ja-JP" sz="1800">
              <a:solidFill>
                <a:srgbClr val="008000"/>
              </a:solidFill>
            </a:endParaRPr>
          </a:p>
          <a:p>
            <a:endParaRPr lang="en-US" sz="1800">
              <a:solidFill>
                <a:srgbClr val="008000"/>
              </a:solidFill>
            </a:endParaRPr>
          </a:p>
          <a:p>
            <a:r>
              <a:rPr lang="en-US" sz="1800">
                <a:solidFill>
                  <a:srgbClr val="002060"/>
                </a:solidFill>
              </a:rPr>
              <a:t>Image Tradition: </a:t>
            </a:r>
            <a:r>
              <a:rPr lang="en-US" sz="1800">
                <a:solidFill>
                  <a:srgbClr val="008000"/>
                </a:solidFill>
              </a:rPr>
              <a:t>Cloud Chamber</a:t>
            </a:r>
          </a:p>
          <a:p>
            <a:r>
              <a:rPr lang="en-US" sz="1800">
                <a:solidFill>
                  <a:srgbClr val="008000"/>
                </a:solidFill>
              </a:rPr>
              <a:t>		Emulsion</a:t>
            </a:r>
          </a:p>
          <a:p>
            <a:r>
              <a:rPr lang="en-US" sz="1800">
                <a:solidFill>
                  <a:srgbClr val="008000"/>
                </a:solidFill>
              </a:rPr>
              <a:t>		Bubble Chamber</a:t>
            </a:r>
          </a:p>
          <a:p>
            <a:endParaRPr lang="en-US" sz="1800"/>
          </a:p>
          <a:p>
            <a:r>
              <a:rPr lang="en-US" sz="1800">
                <a:solidFill>
                  <a:srgbClr val="002060"/>
                </a:solidFill>
              </a:rPr>
              <a:t>Logic Tradition:</a:t>
            </a:r>
            <a:r>
              <a:rPr lang="en-US" sz="1800"/>
              <a:t>	</a:t>
            </a:r>
            <a:r>
              <a:rPr lang="en-US" sz="1800">
                <a:solidFill>
                  <a:srgbClr val="008000"/>
                </a:solidFill>
              </a:rPr>
              <a:t>Scintillator</a:t>
            </a:r>
          </a:p>
          <a:p>
            <a:r>
              <a:rPr lang="en-US" sz="1800">
                <a:solidFill>
                  <a:srgbClr val="008000"/>
                </a:solidFill>
              </a:rPr>
              <a:t>		Geiger Counter</a:t>
            </a:r>
          </a:p>
          <a:p>
            <a:r>
              <a:rPr lang="en-US" sz="1800">
                <a:solidFill>
                  <a:srgbClr val="008000"/>
                </a:solidFill>
              </a:rPr>
              <a:t>		Tip Counter</a:t>
            </a:r>
          </a:p>
          <a:p>
            <a:r>
              <a:rPr lang="en-US" sz="1800">
                <a:solidFill>
                  <a:srgbClr val="008000"/>
                </a:solidFill>
              </a:rPr>
              <a:t>		Spark Counter</a:t>
            </a:r>
            <a:r>
              <a:rPr lang="en-US" sz="1800"/>
              <a:t> </a:t>
            </a:r>
          </a:p>
          <a:p>
            <a:endParaRPr lang="en-US" sz="1800"/>
          </a:p>
          <a:p>
            <a:r>
              <a:rPr lang="en-US" sz="1800">
                <a:solidFill>
                  <a:srgbClr val="002060"/>
                </a:solidFill>
              </a:rPr>
              <a:t>Electronics Image:  </a:t>
            </a:r>
            <a:r>
              <a:rPr lang="en-US" sz="1800">
                <a:solidFill>
                  <a:srgbClr val="008000"/>
                </a:solidFill>
              </a:rPr>
              <a:t>Wire Chambers</a:t>
            </a:r>
          </a:p>
          <a:p>
            <a:r>
              <a:rPr lang="en-US" sz="1800">
                <a:solidFill>
                  <a:srgbClr val="008000"/>
                </a:solidFill>
              </a:rPr>
              <a:t>		     Silicon Detectors</a:t>
            </a:r>
          </a:p>
          <a:p>
            <a:r>
              <a:rPr lang="en-US" sz="1800">
                <a:solidFill>
                  <a:srgbClr val="008000"/>
                </a:solidFill>
              </a:rPr>
              <a:t>		     …	</a:t>
            </a:r>
          </a:p>
        </p:txBody>
      </p:sp>
      <p:sp>
        <p:nvSpPr>
          <p:cNvPr id="34821" name="Text Box 6"/>
          <p:cNvSpPr txBox="1">
            <a:spLocks noChangeArrowheads="1"/>
          </p:cNvSpPr>
          <p:nvPr/>
        </p:nvSpPr>
        <p:spPr bwMode="auto">
          <a:xfrm>
            <a:off x="304800" y="4876800"/>
            <a:ext cx="33940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Peter Galison, Image and Logic</a:t>
            </a:r>
          </a:p>
          <a:p>
            <a:r>
              <a:rPr lang="en-US">
                <a:solidFill>
                  <a:srgbClr val="008000"/>
                </a:solidFill>
              </a:rPr>
              <a:t>A Material Culture of Microphysics</a:t>
            </a:r>
          </a:p>
        </p:txBody>
      </p:sp>
      <p:pic>
        <p:nvPicPr>
          <p:cNvPr id="34822" name="Picture 9" descr="E:\junk\scan00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90600"/>
            <a:ext cx="2438400" cy="366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D6A31FD4-A09D-234A-9F96-1A3406173AF6}" type="slidenum">
              <a:rPr lang="en-US" sz="1000" b="0">
                <a:latin typeface="Times New Roman" charset="0"/>
              </a:rPr>
              <a:pPr/>
              <a:t>8</a:t>
            </a:fld>
            <a:endParaRPr lang="en-US" sz="1000" b="0">
              <a:latin typeface="Times New Roman" charset="0"/>
            </a:endParaRPr>
          </a:p>
        </p:txBody>
      </p:sp>
      <p:sp>
        <p:nvSpPr>
          <p:cNvPr id="9219" name="Footer Placeholder 4"/>
          <p:cNvSpPr>
            <a:spLocks noGrp="1"/>
          </p:cNvSpPr>
          <p:nvPr>
            <p:ph type="ftr" sz="quarter" idx="12"/>
          </p:nvPr>
        </p:nvSpPr>
        <p:spPr/>
        <p:txBody>
          <a:bodyPr/>
          <a:lstStyle/>
          <a:p>
            <a:pPr>
              <a:defRPr/>
            </a:pPr>
            <a:r>
              <a:rPr lang="en-US" smtClean="0"/>
              <a:t>W. Riegler/CERN</a:t>
            </a:r>
          </a:p>
        </p:txBody>
      </p:sp>
      <p:sp>
        <p:nvSpPr>
          <p:cNvPr id="35843" name="Rectangle 2"/>
          <p:cNvSpPr>
            <a:spLocks noGrp="1" noChangeArrowheads="1"/>
          </p:cNvSpPr>
          <p:nvPr>
            <p:ph type="title" idx="4294967295"/>
          </p:nvPr>
        </p:nvSpPr>
        <p:spPr>
          <a:xfrm>
            <a:off x="10668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History of Instrumentation</a:t>
            </a:r>
          </a:p>
        </p:txBody>
      </p:sp>
      <p:sp>
        <p:nvSpPr>
          <p:cNvPr id="35844" name="Text Box 3"/>
          <p:cNvSpPr txBox="1">
            <a:spLocks noChangeArrowheads="1"/>
          </p:cNvSpPr>
          <p:nvPr/>
        </p:nvSpPr>
        <p:spPr bwMode="auto">
          <a:xfrm>
            <a:off x="1143000" y="990600"/>
            <a:ext cx="16843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Image Detectors</a:t>
            </a:r>
          </a:p>
        </p:txBody>
      </p:sp>
      <p:sp>
        <p:nvSpPr>
          <p:cNvPr id="35845" name="Text Box 4"/>
          <p:cNvSpPr txBox="1">
            <a:spLocks noChangeArrowheads="1"/>
          </p:cNvSpPr>
          <p:nvPr/>
        </p:nvSpPr>
        <p:spPr bwMode="auto">
          <a:xfrm>
            <a:off x="4648200" y="990600"/>
            <a:ext cx="29956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ja-JP" altLang="en-US">
                <a:solidFill>
                  <a:srgbClr val="002060"/>
                </a:solidFill>
              </a:rPr>
              <a:t>‘</a:t>
            </a:r>
            <a:r>
              <a:rPr lang="en-US" altLang="ja-JP">
                <a:solidFill>
                  <a:srgbClr val="002060"/>
                </a:solidFill>
              </a:rPr>
              <a:t>Logic (electronics) Detectors </a:t>
            </a:r>
            <a:r>
              <a:rPr lang="ja-JP" altLang="en-US">
                <a:solidFill>
                  <a:srgbClr val="002060"/>
                </a:solidFill>
              </a:rPr>
              <a:t>’</a:t>
            </a:r>
            <a:endParaRPr lang="en-US">
              <a:solidFill>
                <a:srgbClr val="002060"/>
              </a:solidFill>
            </a:endParaRPr>
          </a:p>
        </p:txBody>
      </p:sp>
      <p:pic>
        <p:nvPicPr>
          <p:cNvPr id="35846" name="Picture 5" descr="gargamelle_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76400"/>
            <a:ext cx="2573338"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Text Box 7"/>
          <p:cNvSpPr txBox="1">
            <a:spLocks noChangeArrowheads="1"/>
          </p:cNvSpPr>
          <p:nvPr/>
        </p:nvSpPr>
        <p:spPr bwMode="auto">
          <a:xfrm>
            <a:off x="457200" y="5867400"/>
            <a:ext cx="3140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Bubble chamber photograph</a:t>
            </a:r>
          </a:p>
        </p:txBody>
      </p:sp>
      <p:sp>
        <p:nvSpPr>
          <p:cNvPr id="35848" name="Text Box 8"/>
          <p:cNvSpPr txBox="1">
            <a:spLocks noChangeArrowheads="1"/>
          </p:cNvSpPr>
          <p:nvPr/>
        </p:nvSpPr>
        <p:spPr bwMode="auto">
          <a:xfrm>
            <a:off x="4343400" y="5867400"/>
            <a:ext cx="38163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Early coincidence counting experiment</a:t>
            </a:r>
            <a:r>
              <a:rPr lang="en-US"/>
              <a:t> </a:t>
            </a:r>
          </a:p>
        </p:txBody>
      </p:sp>
      <p:pic>
        <p:nvPicPr>
          <p:cNvPr id="35849" name="Picture 9" descr="logic_tub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447800"/>
            <a:ext cx="32067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fld id="{56543755-9477-304C-9086-0AF62916B8CA}" type="slidenum">
              <a:rPr lang="en-US" sz="1000" b="0">
                <a:latin typeface="Times New Roman" charset="0"/>
              </a:rPr>
              <a:pPr/>
              <a:t>9</a:t>
            </a:fld>
            <a:endParaRPr lang="en-US" sz="1000" b="0">
              <a:latin typeface="Times New Roman" charset="0"/>
            </a:endParaRPr>
          </a:p>
        </p:txBody>
      </p:sp>
      <p:sp>
        <p:nvSpPr>
          <p:cNvPr id="10243" name="Footer Placeholder 4"/>
          <p:cNvSpPr>
            <a:spLocks noGrp="1"/>
          </p:cNvSpPr>
          <p:nvPr>
            <p:ph type="ftr" sz="quarter" idx="12"/>
          </p:nvPr>
        </p:nvSpPr>
        <p:spPr/>
        <p:txBody>
          <a:bodyPr/>
          <a:lstStyle/>
          <a:p>
            <a:pPr>
              <a:defRPr/>
            </a:pPr>
            <a:r>
              <a:rPr lang="en-US" smtClean="0"/>
              <a:t>W. Riegler/CERN</a:t>
            </a:r>
          </a:p>
        </p:txBody>
      </p:sp>
      <p:sp>
        <p:nvSpPr>
          <p:cNvPr id="36867" name="Rectangle 2"/>
          <p:cNvSpPr>
            <a:spLocks noGrp="1" noChangeArrowheads="1"/>
          </p:cNvSpPr>
          <p:nvPr>
            <p:ph type="title" idx="4294967295"/>
          </p:nvPr>
        </p:nvSpPr>
        <p:spPr>
          <a:xfrm>
            <a:off x="1371600" y="2286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ffectLst/>
                <a:latin typeface="Arial" charset="0"/>
              </a:rPr>
              <a:t>History of Instrumentation</a:t>
            </a:r>
          </a:p>
        </p:txBody>
      </p:sp>
      <p:pic>
        <p:nvPicPr>
          <p:cNvPr id="36868" name="Picture 11" descr="U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5410200" cy="385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Text Box 12"/>
          <p:cNvSpPr txBox="1">
            <a:spLocks noChangeArrowheads="1"/>
          </p:cNvSpPr>
          <p:nvPr/>
        </p:nvSpPr>
        <p:spPr bwMode="auto">
          <a:xfrm>
            <a:off x="914400" y="1066800"/>
            <a:ext cx="67183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2060"/>
                </a:solidFill>
              </a:rPr>
              <a:t>Both traditions combine into the </a:t>
            </a:r>
            <a:r>
              <a:rPr lang="ja-JP" altLang="en-US">
                <a:solidFill>
                  <a:srgbClr val="002060"/>
                </a:solidFill>
              </a:rPr>
              <a:t>‘</a:t>
            </a:r>
            <a:r>
              <a:rPr lang="en-US" altLang="ja-JP">
                <a:solidFill>
                  <a:srgbClr val="002060"/>
                </a:solidFill>
              </a:rPr>
              <a:t>Electronics Image</a:t>
            </a:r>
            <a:r>
              <a:rPr lang="ja-JP" altLang="en-US">
                <a:solidFill>
                  <a:srgbClr val="002060"/>
                </a:solidFill>
              </a:rPr>
              <a:t>’</a:t>
            </a:r>
            <a:r>
              <a:rPr lang="en-US" altLang="ja-JP">
                <a:solidFill>
                  <a:srgbClr val="002060"/>
                </a:solidFill>
              </a:rPr>
              <a:t> during the 1970ies</a:t>
            </a:r>
            <a:endParaRPr lang="en-US">
              <a:solidFill>
                <a:srgbClr val="002060"/>
              </a:solidFill>
            </a:endParaRPr>
          </a:p>
        </p:txBody>
      </p:sp>
      <p:sp>
        <p:nvSpPr>
          <p:cNvPr id="36870" name="Text Box 13"/>
          <p:cNvSpPr txBox="1">
            <a:spLocks noChangeArrowheads="1"/>
          </p:cNvSpPr>
          <p:nvPr/>
        </p:nvSpPr>
        <p:spPr bwMode="auto">
          <a:xfrm>
            <a:off x="3276600" y="5715000"/>
            <a:ext cx="22606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ea typeface="ＭＳ Ｐゴシック" charset="0"/>
                <a:cs typeface="ＭＳ Ｐゴシック" charset="0"/>
              </a:defRPr>
            </a:lvl1pPr>
            <a:lvl2pPr marL="742950" indent="-285750">
              <a:defRPr sz="1500" b="1">
                <a:solidFill>
                  <a:schemeClr val="tx1"/>
                </a:solidFill>
                <a:latin typeface="Arial" charset="0"/>
                <a:ea typeface="ＭＳ Ｐゴシック" charset="0"/>
              </a:defRPr>
            </a:lvl2pPr>
            <a:lvl3pPr marL="1143000" indent="-228600">
              <a:defRPr sz="1500" b="1">
                <a:solidFill>
                  <a:schemeClr val="tx1"/>
                </a:solidFill>
                <a:latin typeface="Arial" charset="0"/>
                <a:ea typeface="ＭＳ Ｐゴシック" charset="0"/>
              </a:defRPr>
            </a:lvl3pPr>
            <a:lvl4pPr marL="1600200" indent="-228600">
              <a:defRPr sz="1500" b="1">
                <a:solidFill>
                  <a:schemeClr val="tx1"/>
                </a:solidFill>
                <a:latin typeface="Arial" charset="0"/>
                <a:ea typeface="ＭＳ Ｐゴシック" charset="0"/>
              </a:defRPr>
            </a:lvl4pPr>
            <a:lvl5pPr marL="2057400" indent="-228600">
              <a:defRPr sz="1500" b="1">
                <a:solidFill>
                  <a:schemeClr val="tx1"/>
                </a:solidFill>
                <a:latin typeface="Arial" charset="0"/>
                <a:ea typeface="ＭＳ Ｐゴシック" charset="0"/>
              </a:defRPr>
            </a:lvl5pPr>
            <a:lvl6pPr marL="25146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6pPr>
            <a:lvl7pPr marL="29718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7pPr>
            <a:lvl8pPr marL="34290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8pPr>
            <a:lvl9pPr marL="3886200" indent="-228600" eaLnBrk="0" fontAlgn="base" hangingPunct="0">
              <a:lnSpc>
                <a:spcPct val="90000"/>
              </a:lnSpc>
              <a:spcBef>
                <a:spcPct val="30000"/>
              </a:spcBef>
              <a:spcAft>
                <a:spcPct val="0"/>
              </a:spcAft>
              <a:buClr>
                <a:srgbClr val="008000"/>
              </a:buClr>
              <a:buSzPct val="70000"/>
              <a:buFont typeface="Wingdings" charset="0"/>
              <a:defRPr sz="1500" b="1">
                <a:solidFill>
                  <a:schemeClr val="tx1"/>
                </a:solidFill>
                <a:latin typeface="Arial" charset="0"/>
                <a:ea typeface="ＭＳ Ｐゴシック" charset="0"/>
              </a:defRPr>
            </a:lvl9pPr>
          </a:lstStyle>
          <a:p>
            <a:r>
              <a:rPr lang="en-US">
                <a:solidFill>
                  <a:srgbClr val="008000"/>
                </a:solidFill>
              </a:rPr>
              <a:t>Z-Event at UA1 / CERN</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10096</TotalTime>
  <Words>4025</Words>
  <Application>Microsoft Macintosh PowerPoint</Application>
  <PresentationFormat>On-screen Show (4:3)</PresentationFormat>
  <Paragraphs>703</Paragraphs>
  <Slides>61</Slides>
  <Notes>1</Notes>
  <HiddenSlides>0</HiddenSlides>
  <MMClips>0</MMClips>
  <ScaleCrop>false</ScaleCrop>
  <HeadingPairs>
    <vt:vector size="8" baseType="variant">
      <vt:variant>
        <vt:lpstr>Fonts Used</vt:lpstr>
      </vt:variant>
      <vt:variant>
        <vt:i4>10</vt:i4>
      </vt:variant>
      <vt:variant>
        <vt:lpstr>Theme</vt:lpstr>
      </vt:variant>
      <vt:variant>
        <vt:i4>5</vt:i4>
      </vt:variant>
      <vt:variant>
        <vt:lpstr>Embedded OLE Servers</vt:lpstr>
      </vt:variant>
      <vt:variant>
        <vt:i4>1</vt:i4>
      </vt:variant>
      <vt:variant>
        <vt:lpstr>Slide Titles</vt:lpstr>
      </vt:variant>
      <vt:variant>
        <vt:i4>61</vt:i4>
      </vt:variant>
    </vt:vector>
  </HeadingPairs>
  <TitlesOfParts>
    <vt:vector size="77" baseType="lpstr">
      <vt:lpstr>Arial</vt:lpstr>
      <vt:lpstr>ＭＳ Ｐゴシック</vt:lpstr>
      <vt:lpstr>Wingdings</vt:lpstr>
      <vt:lpstr>Times New Roman</vt:lpstr>
      <vt:lpstr>Calibri</vt:lpstr>
      <vt:lpstr>Mathematica1</vt:lpstr>
      <vt:lpstr>Symbol</vt:lpstr>
      <vt:lpstr>Verdana</vt:lpstr>
      <vt:lpstr>Math1</vt:lpstr>
      <vt:lpstr>Times-Italic</vt:lpstr>
      <vt:lpstr>schlumpf</vt:lpstr>
      <vt:lpstr>1_schlumpf</vt:lpstr>
      <vt:lpstr>3_FC5643-CERN3027 - Scale of contributions</vt:lpstr>
      <vt:lpstr>3_Office Theme</vt:lpstr>
      <vt:lpstr>5_Office Theme</vt:lpstr>
      <vt:lpstr>Microsoft PowerPoint Slide</vt:lpstr>
      <vt:lpstr>PowerPoint Presentation</vt:lpstr>
      <vt:lpstr> Lecture 1  Past Detectors  A History of Instrumentation</vt:lpstr>
      <vt:lpstr>PowerPoint Presentation</vt:lpstr>
      <vt:lpstr>PowerPoint Presentation</vt:lpstr>
      <vt:lpstr>PowerPoint Presentation</vt:lpstr>
      <vt:lpstr>PowerPoint Presentation</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1925 </vt:lpstr>
      <vt:lpstr>Detector + Electronics 1925 </vt:lpstr>
      <vt:lpstr>Detector + Electronics 1929 </vt:lpstr>
      <vt:lpstr>1930 - 1934</vt:lpstr>
      <vt:lpstr>Geiger Counters</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PowerPoint Presentation</vt:lpstr>
      <vt:lpstr>PowerPoint Presentation</vt:lpstr>
      <vt:lpstr>PowerPoint Presentation</vt:lpstr>
      <vt:lpstr>CMS Experiment at LHC</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Werner Riegler</cp:lastModifiedBy>
  <cp:revision>257</cp:revision>
  <cp:lastPrinted>2002-02-26T18:34:23Z</cp:lastPrinted>
  <dcterms:created xsi:type="dcterms:W3CDTF">1998-11-30T12:55:56Z</dcterms:created>
  <dcterms:modified xsi:type="dcterms:W3CDTF">2015-06-30T08:45:03Z</dcterms:modified>
</cp:coreProperties>
</file>