
<file path=[Content_Types].xml><?xml version="1.0" encoding="utf-8"?>
<Types xmlns="http://schemas.openxmlformats.org/package/2006/content-types">
  <Default Extension="xml" ContentType="application/xml"/>
  <Default Extension="jpg" ContentType="image/jpeg"/>
  <Default Extension="tiff" ContentType="image/tiff"/>
  <Default Extension="emf" ContentType="image/x-emf"/>
  <Default Extension="jpeg" ContentType="image/jpeg"/>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handoutMasterIdLst>
    <p:handoutMasterId r:id="rId22"/>
  </p:handoutMasterIdLst>
  <p:sldIdLst>
    <p:sldId id="258" r:id="rId2"/>
    <p:sldId id="262" r:id="rId3"/>
    <p:sldId id="263" r:id="rId4"/>
    <p:sldId id="261" r:id="rId5"/>
    <p:sldId id="264" r:id="rId6"/>
    <p:sldId id="265" r:id="rId7"/>
    <p:sldId id="278" r:id="rId8"/>
    <p:sldId id="271" r:id="rId9"/>
    <p:sldId id="272" r:id="rId10"/>
    <p:sldId id="273" r:id="rId11"/>
    <p:sldId id="266" r:id="rId12"/>
    <p:sldId id="267" r:id="rId13"/>
    <p:sldId id="268" r:id="rId14"/>
    <p:sldId id="269" r:id="rId15"/>
    <p:sldId id="270" r:id="rId16"/>
    <p:sldId id="274" r:id="rId17"/>
    <p:sldId id="275" r:id="rId18"/>
    <p:sldId id="276" r:id="rId19"/>
    <p:sldId id="277"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8" d="100"/>
          <a:sy n="98" d="100"/>
        </p:scale>
        <p:origin x="-1200"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notesMaster" Target="notesMasters/notesMaster1.xml"/><Relationship Id="rId22" Type="http://schemas.openxmlformats.org/officeDocument/2006/relationships/handoutMaster" Target="handoutMasters/handoutMaster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 Id="rId2" Type="http://schemas.openxmlformats.org/officeDocument/2006/relationships/image" Target="../media/image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78B5977-2205-AA48-86BB-122FA5C2D141}" type="datetimeFigureOut">
              <a:rPr lang="en-US" smtClean="0"/>
              <a:t>11/13/14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BCA9759-8388-A041-90E4-BD0A1BDE80CE}" type="slidenum">
              <a:rPr lang="en-US" smtClean="0"/>
              <a:t>‹#›</a:t>
            </a:fld>
            <a:endParaRPr lang="en-US"/>
          </a:p>
        </p:txBody>
      </p:sp>
    </p:spTree>
    <p:extLst>
      <p:ext uri="{BB962C8B-B14F-4D97-AF65-F5344CB8AC3E}">
        <p14:creationId xmlns:p14="http://schemas.microsoft.com/office/powerpoint/2010/main" val="102953042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F6BFA3-6F0E-CA48-9325-10FCC1B909BC}" type="datetimeFigureOut">
              <a:rPr lang="en-US" smtClean="0"/>
              <a:t>11/13/14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48E4714-ECF5-7046-BFE5-3250218DAA89}" type="slidenum">
              <a:rPr lang="en-US" smtClean="0"/>
              <a:t>‹#›</a:t>
            </a:fld>
            <a:endParaRPr lang="en-US"/>
          </a:p>
        </p:txBody>
      </p:sp>
    </p:spTree>
    <p:extLst>
      <p:ext uri="{BB962C8B-B14F-4D97-AF65-F5344CB8AC3E}">
        <p14:creationId xmlns:p14="http://schemas.microsoft.com/office/powerpoint/2010/main" val="174346921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21/11/14</a:t>
            </a:r>
            <a:endParaRPr lang="en-US"/>
          </a:p>
        </p:txBody>
      </p:sp>
      <p:sp>
        <p:nvSpPr>
          <p:cNvPr id="5" name="Footer Placeholder 4"/>
          <p:cNvSpPr>
            <a:spLocks noGrp="1"/>
          </p:cNvSpPr>
          <p:nvPr>
            <p:ph type="ftr" sz="quarter" idx="11"/>
          </p:nvPr>
        </p:nvSpPr>
        <p:spPr/>
        <p:txBody>
          <a:bodyPr/>
          <a:lstStyle/>
          <a:p>
            <a:r>
              <a:rPr lang="it-IT" smtClean="0"/>
              <a:t>Nicola Bacchetta</a:t>
            </a:r>
            <a:endParaRPr lang="en-US"/>
          </a:p>
        </p:txBody>
      </p:sp>
      <p:sp>
        <p:nvSpPr>
          <p:cNvPr id="6" name="Slide Number Placeholder 5"/>
          <p:cNvSpPr>
            <a:spLocks noGrp="1"/>
          </p:cNvSpPr>
          <p:nvPr>
            <p:ph type="sldNum" sz="quarter" idx="12"/>
          </p:nvPr>
        </p:nvSpPr>
        <p:spPr/>
        <p:txBody>
          <a:bodyPr/>
          <a:lstStyle/>
          <a:p>
            <a:fld id="{506745A1-FD9B-624D-B8DD-010C7409B595}" type="slidenum">
              <a:rPr lang="en-US" smtClean="0"/>
              <a:t>‹#›</a:t>
            </a:fld>
            <a:endParaRPr lang="en-US"/>
          </a:p>
        </p:txBody>
      </p:sp>
    </p:spTree>
    <p:extLst>
      <p:ext uri="{BB962C8B-B14F-4D97-AF65-F5344CB8AC3E}">
        <p14:creationId xmlns:p14="http://schemas.microsoft.com/office/powerpoint/2010/main" val="39143215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21/11/14</a:t>
            </a:r>
            <a:endParaRPr lang="en-US"/>
          </a:p>
        </p:txBody>
      </p:sp>
      <p:sp>
        <p:nvSpPr>
          <p:cNvPr id="5" name="Footer Placeholder 4"/>
          <p:cNvSpPr>
            <a:spLocks noGrp="1"/>
          </p:cNvSpPr>
          <p:nvPr>
            <p:ph type="ftr" sz="quarter" idx="11"/>
          </p:nvPr>
        </p:nvSpPr>
        <p:spPr/>
        <p:txBody>
          <a:bodyPr/>
          <a:lstStyle/>
          <a:p>
            <a:r>
              <a:rPr lang="it-IT" smtClean="0"/>
              <a:t>Nicola Bacchetta</a:t>
            </a:r>
            <a:endParaRPr lang="en-US"/>
          </a:p>
        </p:txBody>
      </p:sp>
      <p:sp>
        <p:nvSpPr>
          <p:cNvPr id="6" name="Slide Number Placeholder 5"/>
          <p:cNvSpPr>
            <a:spLocks noGrp="1"/>
          </p:cNvSpPr>
          <p:nvPr>
            <p:ph type="sldNum" sz="quarter" idx="12"/>
          </p:nvPr>
        </p:nvSpPr>
        <p:spPr/>
        <p:txBody>
          <a:bodyPr/>
          <a:lstStyle/>
          <a:p>
            <a:fld id="{506745A1-FD9B-624D-B8DD-010C7409B595}" type="slidenum">
              <a:rPr lang="en-US" smtClean="0"/>
              <a:t>‹#›</a:t>
            </a:fld>
            <a:endParaRPr lang="en-US"/>
          </a:p>
        </p:txBody>
      </p:sp>
    </p:spTree>
    <p:extLst>
      <p:ext uri="{BB962C8B-B14F-4D97-AF65-F5344CB8AC3E}">
        <p14:creationId xmlns:p14="http://schemas.microsoft.com/office/powerpoint/2010/main" val="18516571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21/11/14</a:t>
            </a:r>
            <a:endParaRPr lang="en-US"/>
          </a:p>
        </p:txBody>
      </p:sp>
      <p:sp>
        <p:nvSpPr>
          <p:cNvPr id="5" name="Footer Placeholder 4"/>
          <p:cNvSpPr>
            <a:spLocks noGrp="1"/>
          </p:cNvSpPr>
          <p:nvPr>
            <p:ph type="ftr" sz="quarter" idx="11"/>
          </p:nvPr>
        </p:nvSpPr>
        <p:spPr/>
        <p:txBody>
          <a:bodyPr/>
          <a:lstStyle/>
          <a:p>
            <a:r>
              <a:rPr lang="it-IT" smtClean="0"/>
              <a:t>Nicola Bacchetta</a:t>
            </a:r>
            <a:endParaRPr lang="en-US"/>
          </a:p>
        </p:txBody>
      </p:sp>
      <p:sp>
        <p:nvSpPr>
          <p:cNvPr id="6" name="Slide Number Placeholder 5"/>
          <p:cNvSpPr>
            <a:spLocks noGrp="1"/>
          </p:cNvSpPr>
          <p:nvPr>
            <p:ph type="sldNum" sz="quarter" idx="12"/>
          </p:nvPr>
        </p:nvSpPr>
        <p:spPr/>
        <p:txBody>
          <a:bodyPr/>
          <a:lstStyle/>
          <a:p>
            <a:fld id="{506745A1-FD9B-624D-B8DD-010C7409B595}" type="slidenum">
              <a:rPr lang="en-US" smtClean="0"/>
              <a:t>‹#›</a:t>
            </a:fld>
            <a:endParaRPr lang="en-US"/>
          </a:p>
        </p:txBody>
      </p:sp>
    </p:spTree>
    <p:extLst>
      <p:ext uri="{BB962C8B-B14F-4D97-AF65-F5344CB8AC3E}">
        <p14:creationId xmlns:p14="http://schemas.microsoft.com/office/powerpoint/2010/main" val="35970150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21/11/14</a:t>
            </a:r>
            <a:endParaRPr lang="en-US"/>
          </a:p>
        </p:txBody>
      </p:sp>
      <p:sp>
        <p:nvSpPr>
          <p:cNvPr id="5" name="Footer Placeholder 4"/>
          <p:cNvSpPr>
            <a:spLocks noGrp="1"/>
          </p:cNvSpPr>
          <p:nvPr>
            <p:ph type="ftr" sz="quarter" idx="11"/>
          </p:nvPr>
        </p:nvSpPr>
        <p:spPr/>
        <p:txBody>
          <a:bodyPr/>
          <a:lstStyle/>
          <a:p>
            <a:r>
              <a:rPr lang="it-IT" smtClean="0"/>
              <a:t>Nicola Bacchetta</a:t>
            </a:r>
            <a:endParaRPr lang="en-US"/>
          </a:p>
        </p:txBody>
      </p:sp>
      <p:sp>
        <p:nvSpPr>
          <p:cNvPr id="6" name="Slide Number Placeholder 5"/>
          <p:cNvSpPr>
            <a:spLocks noGrp="1"/>
          </p:cNvSpPr>
          <p:nvPr>
            <p:ph type="sldNum" sz="quarter" idx="12"/>
          </p:nvPr>
        </p:nvSpPr>
        <p:spPr/>
        <p:txBody>
          <a:bodyPr/>
          <a:lstStyle/>
          <a:p>
            <a:fld id="{506745A1-FD9B-624D-B8DD-010C7409B595}" type="slidenum">
              <a:rPr lang="en-US" smtClean="0"/>
              <a:t>‹#›</a:t>
            </a:fld>
            <a:endParaRPr lang="en-US"/>
          </a:p>
        </p:txBody>
      </p:sp>
    </p:spTree>
    <p:extLst>
      <p:ext uri="{BB962C8B-B14F-4D97-AF65-F5344CB8AC3E}">
        <p14:creationId xmlns:p14="http://schemas.microsoft.com/office/powerpoint/2010/main" val="39707058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21/11/14</a:t>
            </a:r>
            <a:endParaRPr lang="en-US"/>
          </a:p>
        </p:txBody>
      </p:sp>
      <p:sp>
        <p:nvSpPr>
          <p:cNvPr id="5" name="Footer Placeholder 4"/>
          <p:cNvSpPr>
            <a:spLocks noGrp="1"/>
          </p:cNvSpPr>
          <p:nvPr>
            <p:ph type="ftr" sz="quarter" idx="11"/>
          </p:nvPr>
        </p:nvSpPr>
        <p:spPr/>
        <p:txBody>
          <a:bodyPr/>
          <a:lstStyle/>
          <a:p>
            <a:r>
              <a:rPr lang="it-IT" smtClean="0"/>
              <a:t>Nicola Bacchetta</a:t>
            </a:r>
            <a:endParaRPr lang="en-US"/>
          </a:p>
        </p:txBody>
      </p:sp>
      <p:sp>
        <p:nvSpPr>
          <p:cNvPr id="6" name="Slide Number Placeholder 5"/>
          <p:cNvSpPr>
            <a:spLocks noGrp="1"/>
          </p:cNvSpPr>
          <p:nvPr>
            <p:ph type="sldNum" sz="quarter" idx="12"/>
          </p:nvPr>
        </p:nvSpPr>
        <p:spPr/>
        <p:txBody>
          <a:bodyPr/>
          <a:lstStyle/>
          <a:p>
            <a:fld id="{506745A1-FD9B-624D-B8DD-010C7409B595}" type="slidenum">
              <a:rPr lang="en-US" smtClean="0"/>
              <a:t>‹#›</a:t>
            </a:fld>
            <a:endParaRPr lang="en-US"/>
          </a:p>
        </p:txBody>
      </p:sp>
    </p:spTree>
    <p:extLst>
      <p:ext uri="{BB962C8B-B14F-4D97-AF65-F5344CB8AC3E}">
        <p14:creationId xmlns:p14="http://schemas.microsoft.com/office/powerpoint/2010/main" val="28227967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21/11/14</a:t>
            </a:r>
            <a:endParaRPr lang="en-US"/>
          </a:p>
        </p:txBody>
      </p:sp>
      <p:sp>
        <p:nvSpPr>
          <p:cNvPr id="6" name="Footer Placeholder 5"/>
          <p:cNvSpPr>
            <a:spLocks noGrp="1"/>
          </p:cNvSpPr>
          <p:nvPr>
            <p:ph type="ftr" sz="quarter" idx="11"/>
          </p:nvPr>
        </p:nvSpPr>
        <p:spPr/>
        <p:txBody>
          <a:bodyPr/>
          <a:lstStyle/>
          <a:p>
            <a:r>
              <a:rPr lang="it-IT" smtClean="0"/>
              <a:t>Nicola Bacchetta</a:t>
            </a:r>
            <a:endParaRPr lang="en-US"/>
          </a:p>
        </p:txBody>
      </p:sp>
      <p:sp>
        <p:nvSpPr>
          <p:cNvPr id="7" name="Slide Number Placeholder 6"/>
          <p:cNvSpPr>
            <a:spLocks noGrp="1"/>
          </p:cNvSpPr>
          <p:nvPr>
            <p:ph type="sldNum" sz="quarter" idx="12"/>
          </p:nvPr>
        </p:nvSpPr>
        <p:spPr/>
        <p:txBody>
          <a:bodyPr/>
          <a:lstStyle/>
          <a:p>
            <a:fld id="{506745A1-FD9B-624D-B8DD-010C7409B595}" type="slidenum">
              <a:rPr lang="en-US" smtClean="0"/>
              <a:t>‹#›</a:t>
            </a:fld>
            <a:endParaRPr lang="en-US"/>
          </a:p>
        </p:txBody>
      </p:sp>
    </p:spTree>
    <p:extLst>
      <p:ext uri="{BB962C8B-B14F-4D97-AF65-F5344CB8AC3E}">
        <p14:creationId xmlns:p14="http://schemas.microsoft.com/office/powerpoint/2010/main" val="31337418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21/11/14</a:t>
            </a:r>
            <a:endParaRPr lang="en-US"/>
          </a:p>
        </p:txBody>
      </p:sp>
      <p:sp>
        <p:nvSpPr>
          <p:cNvPr id="8" name="Footer Placeholder 7"/>
          <p:cNvSpPr>
            <a:spLocks noGrp="1"/>
          </p:cNvSpPr>
          <p:nvPr>
            <p:ph type="ftr" sz="quarter" idx="11"/>
          </p:nvPr>
        </p:nvSpPr>
        <p:spPr/>
        <p:txBody>
          <a:bodyPr/>
          <a:lstStyle/>
          <a:p>
            <a:r>
              <a:rPr lang="it-IT" smtClean="0"/>
              <a:t>Nicola Bacchetta</a:t>
            </a:r>
            <a:endParaRPr lang="en-US"/>
          </a:p>
        </p:txBody>
      </p:sp>
      <p:sp>
        <p:nvSpPr>
          <p:cNvPr id="9" name="Slide Number Placeholder 8"/>
          <p:cNvSpPr>
            <a:spLocks noGrp="1"/>
          </p:cNvSpPr>
          <p:nvPr>
            <p:ph type="sldNum" sz="quarter" idx="12"/>
          </p:nvPr>
        </p:nvSpPr>
        <p:spPr/>
        <p:txBody>
          <a:bodyPr/>
          <a:lstStyle/>
          <a:p>
            <a:fld id="{506745A1-FD9B-624D-B8DD-010C7409B595}" type="slidenum">
              <a:rPr lang="en-US" smtClean="0"/>
              <a:t>‹#›</a:t>
            </a:fld>
            <a:endParaRPr lang="en-US"/>
          </a:p>
        </p:txBody>
      </p:sp>
    </p:spTree>
    <p:extLst>
      <p:ext uri="{BB962C8B-B14F-4D97-AF65-F5344CB8AC3E}">
        <p14:creationId xmlns:p14="http://schemas.microsoft.com/office/powerpoint/2010/main" val="8775350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21/11/14</a:t>
            </a:r>
            <a:endParaRPr lang="en-US"/>
          </a:p>
        </p:txBody>
      </p:sp>
      <p:sp>
        <p:nvSpPr>
          <p:cNvPr id="4" name="Footer Placeholder 3"/>
          <p:cNvSpPr>
            <a:spLocks noGrp="1"/>
          </p:cNvSpPr>
          <p:nvPr>
            <p:ph type="ftr" sz="quarter" idx="11"/>
          </p:nvPr>
        </p:nvSpPr>
        <p:spPr/>
        <p:txBody>
          <a:bodyPr/>
          <a:lstStyle/>
          <a:p>
            <a:r>
              <a:rPr lang="it-IT" smtClean="0"/>
              <a:t>Nicola Bacchetta</a:t>
            </a:r>
            <a:endParaRPr lang="en-US"/>
          </a:p>
        </p:txBody>
      </p:sp>
      <p:sp>
        <p:nvSpPr>
          <p:cNvPr id="5" name="Slide Number Placeholder 4"/>
          <p:cNvSpPr>
            <a:spLocks noGrp="1"/>
          </p:cNvSpPr>
          <p:nvPr>
            <p:ph type="sldNum" sz="quarter" idx="12"/>
          </p:nvPr>
        </p:nvSpPr>
        <p:spPr/>
        <p:txBody>
          <a:bodyPr/>
          <a:lstStyle/>
          <a:p>
            <a:fld id="{506745A1-FD9B-624D-B8DD-010C7409B595}" type="slidenum">
              <a:rPr lang="en-US" smtClean="0"/>
              <a:t>‹#›</a:t>
            </a:fld>
            <a:endParaRPr lang="en-US"/>
          </a:p>
        </p:txBody>
      </p:sp>
    </p:spTree>
    <p:extLst>
      <p:ext uri="{BB962C8B-B14F-4D97-AF65-F5344CB8AC3E}">
        <p14:creationId xmlns:p14="http://schemas.microsoft.com/office/powerpoint/2010/main" val="1726853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21/11/14</a:t>
            </a:r>
            <a:endParaRPr lang="en-US"/>
          </a:p>
        </p:txBody>
      </p:sp>
      <p:sp>
        <p:nvSpPr>
          <p:cNvPr id="3" name="Footer Placeholder 2"/>
          <p:cNvSpPr>
            <a:spLocks noGrp="1"/>
          </p:cNvSpPr>
          <p:nvPr>
            <p:ph type="ftr" sz="quarter" idx="11"/>
          </p:nvPr>
        </p:nvSpPr>
        <p:spPr/>
        <p:txBody>
          <a:bodyPr/>
          <a:lstStyle/>
          <a:p>
            <a:r>
              <a:rPr lang="it-IT" smtClean="0"/>
              <a:t>Nicola Bacchetta</a:t>
            </a:r>
            <a:endParaRPr lang="en-US"/>
          </a:p>
        </p:txBody>
      </p:sp>
      <p:sp>
        <p:nvSpPr>
          <p:cNvPr id="4" name="Slide Number Placeholder 3"/>
          <p:cNvSpPr>
            <a:spLocks noGrp="1"/>
          </p:cNvSpPr>
          <p:nvPr>
            <p:ph type="sldNum" sz="quarter" idx="12"/>
          </p:nvPr>
        </p:nvSpPr>
        <p:spPr/>
        <p:txBody>
          <a:bodyPr/>
          <a:lstStyle/>
          <a:p>
            <a:fld id="{506745A1-FD9B-624D-B8DD-010C7409B595}" type="slidenum">
              <a:rPr lang="en-US" smtClean="0"/>
              <a:t>‹#›</a:t>
            </a:fld>
            <a:endParaRPr lang="en-US"/>
          </a:p>
        </p:txBody>
      </p:sp>
    </p:spTree>
    <p:extLst>
      <p:ext uri="{BB962C8B-B14F-4D97-AF65-F5344CB8AC3E}">
        <p14:creationId xmlns:p14="http://schemas.microsoft.com/office/powerpoint/2010/main" val="31031242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21/11/14</a:t>
            </a:r>
            <a:endParaRPr lang="en-US"/>
          </a:p>
        </p:txBody>
      </p:sp>
      <p:sp>
        <p:nvSpPr>
          <p:cNvPr id="6" name="Footer Placeholder 5"/>
          <p:cNvSpPr>
            <a:spLocks noGrp="1"/>
          </p:cNvSpPr>
          <p:nvPr>
            <p:ph type="ftr" sz="quarter" idx="11"/>
          </p:nvPr>
        </p:nvSpPr>
        <p:spPr/>
        <p:txBody>
          <a:bodyPr/>
          <a:lstStyle/>
          <a:p>
            <a:r>
              <a:rPr lang="it-IT" smtClean="0"/>
              <a:t>Nicola Bacchetta</a:t>
            </a:r>
            <a:endParaRPr lang="en-US"/>
          </a:p>
        </p:txBody>
      </p:sp>
      <p:sp>
        <p:nvSpPr>
          <p:cNvPr id="7" name="Slide Number Placeholder 6"/>
          <p:cNvSpPr>
            <a:spLocks noGrp="1"/>
          </p:cNvSpPr>
          <p:nvPr>
            <p:ph type="sldNum" sz="quarter" idx="12"/>
          </p:nvPr>
        </p:nvSpPr>
        <p:spPr/>
        <p:txBody>
          <a:bodyPr/>
          <a:lstStyle/>
          <a:p>
            <a:fld id="{506745A1-FD9B-624D-B8DD-010C7409B595}" type="slidenum">
              <a:rPr lang="en-US" smtClean="0"/>
              <a:t>‹#›</a:t>
            </a:fld>
            <a:endParaRPr lang="en-US"/>
          </a:p>
        </p:txBody>
      </p:sp>
    </p:spTree>
    <p:extLst>
      <p:ext uri="{BB962C8B-B14F-4D97-AF65-F5344CB8AC3E}">
        <p14:creationId xmlns:p14="http://schemas.microsoft.com/office/powerpoint/2010/main" val="42572396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21/11/14</a:t>
            </a:r>
            <a:endParaRPr lang="en-US"/>
          </a:p>
        </p:txBody>
      </p:sp>
      <p:sp>
        <p:nvSpPr>
          <p:cNvPr id="6" name="Footer Placeholder 5"/>
          <p:cNvSpPr>
            <a:spLocks noGrp="1"/>
          </p:cNvSpPr>
          <p:nvPr>
            <p:ph type="ftr" sz="quarter" idx="11"/>
          </p:nvPr>
        </p:nvSpPr>
        <p:spPr/>
        <p:txBody>
          <a:bodyPr/>
          <a:lstStyle/>
          <a:p>
            <a:r>
              <a:rPr lang="it-IT" smtClean="0"/>
              <a:t>Nicola Bacchetta</a:t>
            </a:r>
            <a:endParaRPr lang="en-US"/>
          </a:p>
        </p:txBody>
      </p:sp>
      <p:sp>
        <p:nvSpPr>
          <p:cNvPr id="7" name="Slide Number Placeholder 6"/>
          <p:cNvSpPr>
            <a:spLocks noGrp="1"/>
          </p:cNvSpPr>
          <p:nvPr>
            <p:ph type="sldNum" sz="quarter" idx="12"/>
          </p:nvPr>
        </p:nvSpPr>
        <p:spPr/>
        <p:txBody>
          <a:bodyPr/>
          <a:lstStyle/>
          <a:p>
            <a:fld id="{506745A1-FD9B-624D-B8DD-010C7409B595}" type="slidenum">
              <a:rPr lang="en-US" smtClean="0"/>
              <a:t>‹#›</a:t>
            </a:fld>
            <a:endParaRPr lang="en-US"/>
          </a:p>
        </p:txBody>
      </p:sp>
    </p:spTree>
    <p:extLst>
      <p:ext uri="{BB962C8B-B14F-4D97-AF65-F5344CB8AC3E}">
        <p14:creationId xmlns:p14="http://schemas.microsoft.com/office/powerpoint/2010/main" val="290799726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21/11/14</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smtClean="0"/>
              <a:t>Nicola Bacchetta</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06745A1-FD9B-624D-B8DD-010C7409B595}" type="slidenum">
              <a:rPr lang="en-US" smtClean="0"/>
              <a:t>‹#›</a:t>
            </a:fld>
            <a:endParaRPr lang="en-US"/>
          </a:p>
        </p:txBody>
      </p:sp>
    </p:spTree>
    <p:extLst>
      <p:ext uri="{BB962C8B-B14F-4D97-AF65-F5344CB8AC3E}">
        <p14:creationId xmlns:p14="http://schemas.microsoft.com/office/powerpoint/2010/main" val="37912891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hyperlink" Target="https://indico.cern.ch/getFile.py/access?contribId=18&amp;sessionId=13&amp;resId=6&amp;materialId=slides&amp;confId=151886" TargetMode="External"/><Relationship Id="rId5" Type="http://schemas.openxmlformats.org/officeDocument/2006/relationships/hyperlink" Target="https://indico.cern.ch/event/243949/session/2/contribution/6/material/slides/0.pdf" TargetMode="External"/><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2.tiff"/><Relationship Id="rId3" Type="http://schemas.openxmlformats.org/officeDocument/2006/relationships/hyperlink" Target="https://indico.cern.ch/event/239872/contribution/3/material/slides/0.pdf"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hyperlink" Target="mailto:https://edms.cern.ch/document/1336659/1" TargetMode="External"/><Relationship Id="rId4" Type="http://schemas.openxmlformats.org/officeDocument/2006/relationships/image" Target="../media/image14.png"/><Relationship Id="rId1" Type="http://schemas.openxmlformats.org/officeDocument/2006/relationships/slideLayout" Target="../slideLayouts/slideLayout1.xml"/><Relationship Id="rId2" Type="http://schemas.openxmlformats.org/officeDocument/2006/relationships/hyperlink" Target="mailto:https://cms-docdb.cern.ch/cgi-bin/DocDB/RetrieveFile?docid=12177&amp;version=1&amp;filename=131030_Rail_Pix_Support_Tube_DRAFT.pdf"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6.png"/><Relationship Id="rId3" Type="http://schemas.openxmlformats.org/officeDocument/2006/relationships/image" Target="../media/image1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8.png"/><Relationship Id="rId3" Type="http://schemas.openxmlformats.org/officeDocument/2006/relationships/image" Target="../media/image1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1.png"/><Relationship Id="rId3"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oleObject" Target="file:///\\localhost\Users\bacchett%202012\Documents\EXPERIMENTS\CMS\INTEGRATION\P5\LS1\Macintosh%20HD:Users:bacchett%202012:Documents:EXPERIMENTS:CMS:UPGRADE_INTEGRATION:BEAMPIPE:Installation_phaseI_Pixel_Program_V21.docx!OLE_LINK1" TargetMode="External"/><Relationship Id="rId4" Type="http://schemas.openxmlformats.org/officeDocument/2006/relationships/image" Target="../media/image4.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file:///\\localhost\Users\bacchett%202012\Documents\EXPERIMENTS\CMS\INTEGRATION\P5\LS1\Macintosh%20HD:Users:bacchett%202012:Documents:EXPERIMENTS:CMS:UPGRADE_INTEGRATION:BEAMPIPE:Installation_phaseI_Pixel_Program_V21.docx!OLE_LINK2" TargetMode="External"/><Relationship Id="rId4" Type="http://schemas.openxmlformats.org/officeDocument/2006/relationships/image" Target="../media/image5.emf"/><Relationship Id="rId5" Type="http://schemas.openxmlformats.org/officeDocument/2006/relationships/oleObject" Target="file:///\\localhost\Users\bacchett%202012\Documents\EXPERIMENTS\CMS\INTEGRATION\P5\LS1\Macintosh%20HD:Users:bacchett%202012:Documents:EXPERIMENTS:CMS:UPGRADE_INTEGRATION:BEAMPIPE:Installation_phaseI_Pixel_Program_V21.docx!OLE_LINK3" TargetMode="External"/><Relationship Id="rId6" Type="http://schemas.openxmlformats.org/officeDocument/2006/relationships/image" Target="../media/image6.emf"/><Relationship Id="rId1" Type="http://schemas.openxmlformats.org/officeDocument/2006/relationships/vmlDrawing" Target="../drawings/vmlDrawing2.vml"/><Relationship Id="rId2"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jpg"/><Relationship Id="rId5" Type="http://schemas.openxmlformats.org/officeDocument/2006/relationships/image" Target="../media/image10.png"/><Relationship Id="rId1" Type="http://schemas.openxmlformats.org/officeDocument/2006/relationships/slideLayout" Target="../slideLayouts/slideLayout1.xml"/><Relationship Id="rId2" Type="http://schemas.openxmlformats.org/officeDocument/2006/relationships/image" Target="../media/image7.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72335" y="651439"/>
            <a:ext cx="8650494" cy="1015663"/>
          </a:xfrm>
          <a:prstGeom prst="rect">
            <a:avLst/>
          </a:prstGeom>
          <a:noFill/>
        </p:spPr>
        <p:txBody>
          <a:bodyPr wrap="square" rtlCol="0">
            <a:spAutoFit/>
          </a:bodyPr>
          <a:lstStyle/>
          <a:p>
            <a:pPr marL="285750" indent="-285750">
              <a:buFont typeface="Courier New"/>
              <a:buChar char="o"/>
            </a:pPr>
            <a:r>
              <a:rPr lang="en-US" sz="2000" dirty="0" smtClean="0">
                <a:solidFill>
                  <a:schemeClr val="tx2"/>
                </a:solidFill>
                <a:latin typeface="Arial"/>
                <a:cs typeface="Arial"/>
              </a:rPr>
              <a:t>The CMS offline coordinate system coincides with the </a:t>
            </a:r>
            <a:r>
              <a:rPr lang="en-US" sz="2000" dirty="0" err="1" smtClean="0">
                <a:solidFill>
                  <a:schemeClr val="tx2"/>
                </a:solidFill>
                <a:latin typeface="Arial"/>
                <a:cs typeface="Arial"/>
              </a:rPr>
              <a:t>surveyer’s</a:t>
            </a:r>
            <a:r>
              <a:rPr lang="en-US" sz="2000" dirty="0" smtClean="0">
                <a:solidFill>
                  <a:schemeClr val="tx2"/>
                </a:solidFill>
                <a:latin typeface="Arial"/>
                <a:cs typeface="Arial"/>
              </a:rPr>
              <a:t> </a:t>
            </a:r>
            <a:r>
              <a:rPr lang="en-US" sz="2000" dirty="0" err="1" smtClean="0">
                <a:solidFill>
                  <a:schemeClr val="tx2"/>
                </a:solidFill>
                <a:latin typeface="Arial"/>
                <a:cs typeface="Arial"/>
              </a:rPr>
              <a:t>m.s.</a:t>
            </a:r>
            <a:endParaRPr lang="en-US" sz="2000" dirty="0" smtClean="0">
              <a:solidFill>
                <a:schemeClr val="tx2"/>
              </a:solidFill>
              <a:latin typeface="Arial"/>
              <a:cs typeface="Arial"/>
            </a:endParaRPr>
          </a:p>
          <a:p>
            <a:pPr marL="285750" indent="-285750">
              <a:buFont typeface="Courier New"/>
              <a:buChar char="o"/>
            </a:pPr>
            <a:r>
              <a:rPr lang="en-US" sz="2000" dirty="0" smtClean="0">
                <a:solidFill>
                  <a:schemeClr val="tx2"/>
                </a:solidFill>
                <a:latin typeface="Arial"/>
                <a:cs typeface="Arial"/>
              </a:rPr>
              <a:t>Using nuclear interaction we measured the following displacement of the central beam pipe </a:t>
            </a:r>
            <a:endParaRPr lang="en-US" sz="2000" dirty="0">
              <a:solidFill>
                <a:schemeClr val="tx2"/>
              </a:solidFill>
              <a:latin typeface="Arial"/>
              <a:cs typeface="Arial"/>
            </a:endParaRPr>
          </a:p>
        </p:txBody>
      </p:sp>
      <p:sp>
        <p:nvSpPr>
          <p:cNvPr id="8" name="Date Placeholder 7"/>
          <p:cNvSpPr>
            <a:spLocks noGrp="1"/>
          </p:cNvSpPr>
          <p:nvPr>
            <p:ph type="dt" sz="half" idx="10"/>
          </p:nvPr>
        </p:nvSpPr>
        <p:spPr/>
        <p:txBody>
          <a:bodyPr/>
          <a:lstStyle/>
          <a:p>
            <a:r>
              <a:rPr lang="en-US" smtClean="0"/>
              <a:t>21/11/14</a:t>
            </a:r>
            <a:endParaRPr lang="en-US"/>
          </a:p>
        </p:txBody>
      </p:sp>
      <p:sp>
        <p:nvSpPr>
          <p:cNvPr id="9" name="Footer Placeholder 8"/>
          <p:cNvSpPr>
            <a:spLocks noGrp="1"/>
          </p:cNvSpPr>
          <p:nvPr>
            <p:ph type="ftr" sz="quarter" idx="11"/>
          </p:nvPr>
        </p:nvSpPr>
        <p:spPr/>
        <p:txBody>
          <a:bodyPr/>
          <a:lstStyle/>
          <a:p>
            <a:r>
              <a:rPr lang="it-IT" smtClean="0"/>
              <a:t>Nicola Bacchetta</a:t>
            </a:r>
            <a:endParaRPr lang="en-US"/>
          </a:p>
        </p:txBody>
      </p:sp>
      <p:sp>
        <p:nvSpPr>
          <p:cNvPr id="10" name="Slide Number Placeholder 9"/>
          <p:cNvSpPr>
            <a:spLocks noGrp="1"/>
          </p:cNvSpPr>
          <p:nvPr>
            <p:ph type="sldNum" sz="quarter" idx="12"/>
          </p:nvPr>
        </p:nvSpPr>
        <p:spPr/>
        <p:txBody>
          <a:bodyPr/>
          <a:lstStyle/>
          <a:p>
            <a:fld id="{506745A1-FD9B-624D-B8DD-010C7409B595}" type="slidenum">
              <a:rPr lang="en-US" smtClean="0"/>
              <a:t>1</a:t>
            </a:fld>
            <a:endParaRPr lang="en-US"/>
          </a:p>
        </p:txBody>
      </p:sp>
      <p:sp>
        <p:nvSpPr>
          <p:cNvPr id="11" name="TextBox 10"/>
          <p:cNvSpPr txBox="1"/>
          <p:nvPr/>
        </p:nvSpPr>
        <p:spPr>
          <a:xfrm>
            <a:off x="272335" y="158109"/>
            <a:ext cx="8414465" cy="461665"/>
          </a:xfrm>
          <a:prstGeom prst="rect">
            <a:avLst/>
          </a:prstGeom>
          <a:noFill/>
        </p:spPr>
        <p:txBody>
          <a:bodyPr wrap="square" rtlCol="0">
            <a:spAutoFit/>
          </a:bodyPr>
          <a:lstStyle/>
          <a:p>
            <a:pPr algn="ctr"/>
            <a:r>
              <a:rPr lang="en-US" sz="2400" dirty="0" smtClean="0">
                <a:solidFill>
                  <a:schemeClr val="accent2"/>
                </a:solidFill>
                <a:latin typeface="Arial"/>
                <a:cs typeface="Arial"/>
              </a:rPr>
              <a:t>Position of the Central beam pipe of CMS</a:t>
            </a:r>
            <a:endParaRPr lang="en-US" sz="2400" dirty="0">
              <a:solidFill>
                <a:schemeClr val="accent2"/>
              </a:solidFill>
              <a:latin typeface="Arial"/>
              <a:cs typeface="Arial"/>
            </a:endParaRPr>
          </a:p>
        </p:txBody>
      </p:sp>
      <p:pic>
        <p:nvPicPr>
          <p:cNvPr id="12" name="Picture 3"/>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70943" y="2494158"/>
            <a:ext cx="3880796" cy="386219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3" name="TextBox 12"/>
          <p:cNvSpPr txBox="1"/>
          <p:nvPr/>
        </p:nvSpPr>
        <p:spPr>
          <a:xfrm>
            <a:off x="570183" y="1663161"/>
            <a:ext cx="2032978" cy="892552"/>
          </a:xfrm>
          <a:prstGeom prst="rect">
            <a:avLst/>
          </a:prstGeom>
          <a:noFill/>
        </p:spPr>
        <p:txBody>
          <a:bodyPr wrap="none" rtlCol="0">
            <a:spAutoFit/>
          </a:bodyPr>
          <a:lstStyle/>
          <a:p>
            <a:r>
              <a:rPr lang="en-US" sz="1600" dirty="0" smtClean="0">
                <a:solidFill>
                  <a:srgbClr val="C0504D"/>
                </a:solidFill>
                <a:latin typeface="Arial"/>
                <a:cs typeface="Arial"/>
              </a:rPr>
              <a:t>|Z| &lt; 25 cm</a:t>
            </a:r>
          </a:p>
          <a:p>
            <a:r>
              <a:rPr lang="en-US" dirty="0" smtClean="0">
                <a:solidFill>
                  <a:srgbClr val="C0504D"/>
                </a:solidFill>
                <a:latin typeface="Arial"/>
                <a:cs typeface="Arial"/>
              </a:rPr>
              <a:t>X = +0.9 </a:t>
            </a:r>
            <a:r>
              <a:rPr lang="en-US" sz="1600" dirty="0" smtClean="0">
                <a:solidFill>
                  <a:srgbClr val="C0504D"/>
                </a:solidFill>
                <a:latin typeface="Arial"/>
                <a:cs typeface="Arial"/>
              </a:rPr>
              <a:t>± 0.2 mm</a:t>
            </a:r>
          </a:p>
          <a:p>
            <a:r>
              <a:rPr lang="en-US" dirty="0" smtClean="0">
                <a:solidFill>
                  <a:srgbClr val="C0504D"/>
                </a:solidFill>
                <a:latin typeface="Arial"/>
                <a:cs typeface="Arial"/>
              </a:rPr>
              <a:t>Y = - 2.0 </a:t>
            </a:r>
            <a:r>
              <a:rPr lang="en-US" sz="1600" dirty="0" smtClean="0">
                <a:solidFill>
                  <a:srgbClr val="C0504D"/>
                </a:solidFill>
                <a:latin typeface="Arial"/>
                <a:cs typeface="Arial"/>
              </a:rPr>
              <a:t>± 0.2 </a:t>
            </a:r>
            <a:r>
              <a:rPr lang="en-US" sz="1600" dirty="0" smtClean="0">
                <a:solidFill>
                  <a:srgbClr val="C0504D"/>
                </a:solidFill>
                <a:latin typeface="Arial"/>
                <a:cs typeface="Arial"/>
              </a:rPr>
              <a:t>mm</a:t>
            </a:r>
            <a:endParaRPr lang="en-US" sz="1600" dirty="0">
              <a:solidFill>
                <a:srgbClr val="C0504D"/>
              </a:solidFill>
              <a:latin typeface="Arial"/>
              <a:cs typeface="Arial"/>
            </a:endParaRPr>
          </a:p>
        </p:txBody>
      </p:sp>
      <p:pic>
        <p:nvPicPr>
          <p:cNvPr id="14" name="Picture 13"/>
          <p:cNvPicPr>
            <a:picLocks noChangeAspect="1"/>
          </p:cNvPicPr>
          <p:nvPr/>
        </p:nvPicPr>
        <p:blipFill>
          <a:blip r:embed="rId3"/>
          <a:stretch>
            <a:fillRect/>
          </a:stretch>
        </p:blipFill>
        <p:spPr>
          <a:xfrm>
            <a:off x="4414329" y="2151022"/>
            <a:ext cx="4419510" cy="4270118"/>
          </a:xfrm>
          <a:prstGeom prst="rect">
            <a:avLst/>
          </a:prstGeom>
        </p:spPr>
      </p:pic>
      <p:sp>
        <p:nvSpPr>
          <p:cNvPr id="15" name="TextBox 14"/>
          <p:cNvSpPr txBox="1"/>
          <p:nvPr/>
        </p:nvSpPr>
        <p:spPr>
          <a:xfrm>
            <a:off x="5854238" y="1579412"/>
            <a:ext cx="2374552" cy="892552"/>
          </a:xfrm>
          <a:prstGeom prst="rect">
            <a:avLst/>
          </a:prstGeom>
          <a:solidFill>
            <a:srgbClr val="FFFFFF"/>
          </a:solidFill>
        </p:spPr>
        <p:txBody>
          <a:bodyPr wrap="square" rtlCol="0">
            <a:spAutoFit/>
          </a:bodyPr>
          <a:lstStyle/>
          <a:p>
            <a:r>
              <a:rPr lang="en-US" sz="1600" dirty="0" smtClean="0">
                <a:solidFill>
                  <a:srgbClr val="C0504D"/>
                </a:solidFill>
                <a:latin typeface="Arial"/>
                <a:cs typeface="Arial"/>
              </a:rPr>
              <a:t>|Z| &lt; 25 cm</a:t>
            </a:r>
          </a:p>
          <a:p>
            <a:r>
              <a:rPr lang="en-US" dirty="0" smtClean="0">
                <a:solidFill>
                  <a:srgbClr val="C0504D"/>
                </a:solidFill>
                <a:latin typeface="Arial"/>
                <a:cs typeface="Arial"/>
              </a:rPr>
              <a:t>X = +0.9 </a:t>
            </a:r>
            <a:r>
              <a:rPr lang="en-US" sz="1600" dirty="0" smtClean="0">
                <a:solidFill>
                  <a:srgbClr val="C0504D"/>
                </a:solidFill>
                <a:latin typeface="Arial"/>
                <a:cs typeface="Arial"/>
              </a:rPr>
              <a:t>± 0.2 mm</a:t>
            </a:r>
          </a:p>
          <a:p>
            <a:r>
              <a:rPr lang="en-US" dirty="0" smtClean="0">
                <a:solidFill>
                  <a:srgbClr val="C0504D"/>
                </a:solidFill>
                <a:latin typeface="Arial"/>
                <a:cs typeface="Arial"/>
              </a:rPr>
              <a:t>Y = - 2.0 </a:t>
            </a:r>
            <a:r>
              <a:rPr lang="en-US" sz="1600" dirty="0" smtClean="0">
                <a:solidFill>
                  <a:srgbClr val="C0504D"/>
                </a:solidFill>
                <a:latin typeface="Arial"/>
                <a:cs typeface="Arial"/>
              </a:rPr>
              <a:t>± 0.2 </a:t>
            </a:r>
            <a:r>
              <a:rPr lang="en-US" sz="1600" dirty="0" smtClean="0">
                <a:solidFill>
                  <a:srgbClr val="C0504D"/>
                </a:solidFill>
                <a:latin typeface="Arial"/>
                <a:cs typeface="Arial"/>
              </a:rPr>
              <a:t>mm</a:t>
            </a:r>
            <a:endParaRPr lang="en-US" sz="1600" dirty="0">
              <a:solidFill>
                <a:srgbClr val="C0504D"/>
              </a:solidFill>
              <a:latin typeface="Arial"/>
              <a:cs typeface="Arial"/>
            </a:endParaRPr>
          </a:p>
        </p:txBody>
      </p:sp>
      <p:sp>
        <p:nvSpPr>
          <p:cNvPr id="16" name="TextBox 15"/>
          <p:cNvSpPr txBox="1"/>
          <p:nvPr/>
        </p:nvSpPr>
        <p:spPr>
          <a:xfrm>
            <a:off x="5367157" y="2555713"/>
            <a:ext cx="652643" cy="369332"/>
          </a:xfrm>
          <a:prstGeom prst="rect">
            <a:avLst/>
          </a:prstGeom>
          <a:noFill/>
        </p:spPr>
        <p:txBody>
          <a:bodyPr wrap="none" rtlCol="0">
            <a:spAutoFit/>
          </a:bodyPr>
          <a:lstStyle/>
          <a:p>
            <a:r>
              <a:rPr lang="en-US" dirty="0" smtClean="0">
                <a:solidFill>
                  <a:srgbClr val="C0504D"/>
                </a:solidFill>
              </a:rPr>
              <a:t>2012</a:t>
            </a:r>
            <a:endParaRPr lang="en-US" dirty="0">
              <a:solidFill>
                <a:srgbClr val="C0504D"/>
              </a:solidFill>
            </a:endParaRPr>
          </a:p>
        </p:txBody>
      </p:sp>
      <p:sp>
        <p:nvSpPr>
          <p:cNvPr id="17" name="TextBox 16"/>
          <p:cNvSpPr txBox="1"/>
          <p:nvPr/>
        </p:nvSpPr>
        <p:spPr>
          <a:xfrm>
            <a:off x="272335" y="6200834"/>
            <a:ext cx="6051156" cy="400110"/>
          </a:xfrm>
          <a:prstGeom prst="rect">
            <a:avLst/>
          </a:prstGeom>
          <a:noFill/>
        </p:spPr>
        <p:txBody>
          <a:bodyPr wrap="none" rtlCol="0">
            <a:spAutoFit/>
          </a:bodyPr>
          <a:lstStyle/>
          <a:p>
            <a:r>
              <a:rPr lang="en-US" sz="1000" i="1" u="sng" dirty="0" smtClean="0">
                <a:hlinkClick r:id="rId4"/>
              </a:rPr>
              <a:t>https</a:t>
            </a:r>
            <a:r>
              <a:rPr lang="en-US" sz="1000" i="1" u="sng" dirty="0">
                <a:hlinkClick r:id="rId4"/>
              </a:rPr>
              <a:t>://indico.cern.ch/getFile.py/access?contribId=18&amp;sessionId=13&amp;resId=6&amp;materialId=slides&amp;confId=</a:t>
            </a:r>
            <a:r>
              <a:rPr lang="en-US" sz="1000" i="1" u="sng" dirty="0" smtClean="0">
                <a:hlinkClick r:id="rId4"/>
              </a:rPr>
              <a:t>151886</a:t>
            </a:r>
            <a:endParaRPr lang="en-US" sz="1000" i="1" u="sng" dirty="0" smtClean="0"/>
          </a:p>
          <a:p>
            <a:r>
              <a:rPr lang="it-IT" sz="1000" dirty="0" smtClean="0">
                <a:hlinkClick r:id="rId5"/>
              </a:rPr>
              <a:t>https://indico.cern.ch/event/243949/session/2/contribution/6/material/slides/0.pdf</a:t>
            </a:r>
            <a:endParaRPr lang="en-US" sz="1000" dirty="0"/>
          </a:p>
        </p:txBody>
      </p:sp>
      <p:sp>
        <p:nvSpPr>
          <p:cNvPr id="18" name="TextBox 17"/>
          <p:cNvSpPr txBox="1"/>
          <p:nvPr/>
        </p:nvSpPr>
        <p:spPr>
          <a:xfrm>
            <a:off x="7583344" y="5576332"/>
            <a:ext cx="1301295" cy="369332"/>
          </a:xfrm>
          <a:prstGeom prst="rect">
            <a:avLst/>
          </a:prstGeom>
          <a:noFill/>
        </p:spPr>
        <p:txBody>
          <a:bodyPr wrap="none" rtlCol="0">
            <a:spAutoFit/>
          </a:bodyPr>
          <a:lstStyle/>
          <a:p>
            <a:r>
              <a:rPr lang="en-US" dirty="0" err="1" smtClean="0">
                <a:solidFill>
                  <a:schemeClr val="accent2"/>
                </a:solidFill>
              </a:rPr>
              <a:t>N.Pozzobon</a:t>
            </a:r>
            <a:endParaRPr lang="en-US" dirty="0">
              <a:solidFill>
                <a:schemeClr val="accent2"/>
              </a:solidFill>
            </a:endParaRPr>
          </a:p>
        </p:txBody>
      </p:sp>
      <p:sp>
        <p:nvSpPr>
          <p:cNvPr id="19" name="TextBox 18"/>
          <p:cNvSpPr txBox="1"/>
          <p:nvPr/>
        </p:nvSpPr>
        <p:spPr>
          <a:xfrm>
            <a:off x="2745083" y="5544066"/>
            <a:ext cx="1313468" cy="369332"/>
          </a:xfrm>
          <a:prstGeom prst="rect">
            <a:avLst/>
          </a:prstGeom>
          <a:noFill/>
        </p:spPr>
        <p:txBody>
          <a:bodyPr wrap="none" rtlCol="0">
            <a:spAutoFit/>
          </a:bodyPr>
          <a:lstStyle/>
          <a:p>
            <a:r>
              <a:rPr lang="en-US" dirty="0" err="1" smtClean="0">
                <a:solidFill>
                  <a:schemeClr val="accent2"/>
                </a:solidFill>
              </a:rPr>
              <a:t>G.Sguazzoni</a:t>
            </a:r>
            <a:endParaRPr lang="en-US" dirty="0">
              <a:solidFill>
                <a:schemeClr val="accent2"/>
              </a:solidFill>
            </a:endParaRPr>
          </a:p>
        </p:txBody>
      </p:sp>
    </p:spTree>
    <p:extLst>
      <p:ext uri="{BB962C8B-B14F-4D97-AF65-F5344CB8AC3E}">
        <p14:creationId xmlns:p14="http://schemas.microsoft.com/office/powerpoint/2010/main" val="4490584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21/11/14</a:t>
            </a:r>
            <a:endParaRPr lang="en-US"/>
          </a:p>
        </p:txBody>
      </p:sp>
      <p:sp>
        <p:nvSpPr>
          <p:cNvPr id="4" name="Footer Placeholder 3"/>
          <p:cNvSpPr>
            <a:spLocks noGrp="1"/>
          </p:cNvSpPr>
          <p:nvPr>
            <p:ph type="ftr" sz="quarter" idx="11"/>
          </p:nvPr>
        </p:nvSpPr>
        <p:spPr/>
        <p:txBody>
          <a:bodyPr/>
          <a:lstStyle/>
          <a:p>
            <a:r>
              <a:rPr lang="it-IT" smtClean="0"/>
              <a:t>Nicola Bacchetta</a:t>
            </a:r>
            <a:endParaRPr lang="en-US"/>
          </a:p>
        </p:txBody>
      </p:sp>
      <p:sp>
        <p:nvSpPr>
          <p:cNvPr id="6" name="Slide Number Placeholder 5"/>
          <p:cNvSpPr>
            <a:spLocks noGrp="1"/>
          </p:cNvSpPr>
          <p:nvPr>
            <p:ph type="sldNum" sz="quarter" idx="12"/>
          </p:nvPr>
        </p:nvSpPr>
        <p:spPr/>
        <p:txBody>
          <a:bodyPr/>
          <a:lstStyle/>
          <a:p>
            <a:fld id="{506745A1-FD9B-624D-B8DD-010C7409B595}" type="slidenum">
              <a:rPr lang="en-US" smtClean="0"/>
              <a:t>10</a:t>
            </a:fld>
            <a:endParaRPr lang="en-US"/>
          </a:p>
        </p:txBody>
      </p:sp>
      <p:sp>
        <p:nvSpPr>
          <p:cNvPr id="15" name="TextBox 14"/>
          <p:cNvSpPr txBox="1"/>
          <p:nvPr/>
        </p:nvSpPr>
        <p:spPr>
          <a:xfrm>
            <a:off x="272335" y="158109"/>
            <a:ext cx="8414465" cy="830997"/>
          </a:xfrm>
          <a:prstGeom prst="rect">
            <a:avLst/>
          </a:prstGeom>
          <a:noFill/>
        </p:spPr>
        <p:txBody>
          <a:bodyPr wrap="square" rtlCol="0">
            <a:spAutoFit/>
          </a:bodyPr>
          <a:lstStyle/>
          <a:p>
            <a:pPr algn="ctr"/>
            <a:r>
              <a:rPr lang="en-US" sz="2400" dirty="0" smtClean="0">
                <a:solidFill>
                  <a:schemeClr val="accent2"/>
                </a:solidFill>
                <a:latin typeface="Arial"/>
                <a:cs typeface="Arial"/>
              </a:rPr>
              <a:t>Proposed Program for the measurement of the Central Beam Pipe</a:t>
            </a:r>
            <a:endParaRPr lang="en-US" sz="2400" dirty="0">
              <a:solidFill>
                <a:schemeClr val="accent2"/>
              </a:solidFill>
              <a:latin typeface="Arial"/>
              <a:cs typeface="Arial"/>
            </a:endParaRPr>
          </a:p>
        </p:txBody>
      </p:sp>
      <p:sp>
        <p:nvSpPr>
          <p:cNvPr id="13" name="TextBox 12"/>
          <p:cNvSpPr txBox="1"/>
          <p:nvPr/>
        </p:nvSpPr>
        <p:spPr>
          <a:xfrm>
            <a:off x="4328214" y="2811877"/>
            <a:ext cx="184666" cy="369332"/>
          </a:xfrm>
          <a:prstGeom prst="rect">
            <a:avLst/>
          </a:prstGeom>
          <a:noFill/>
        </p:spPr>
        <p:txBody>
          <a:bodyPr wrap="none" rtlCol="0">
            <a:spAutoFit/>
          </a:bodyPr>
          <a:lstStyle/>
          <a:p>
            <a:endParaRPr lang="en-US" dirty="0"/>
          </a:p>
        </p:txBody>
      </p:sp>
      <p:sp>
        <p:nvSpPr>
          <p:cNvPr id="21" name="TextBox 20"/>
          <p:cNvSpPr txBox="1"/>
          <p:nvPr/>
        </p:nvSpPr>
        <p:spPr>
          <a:xfrm>
            <a:off x="272335" y="929694"/>
            <a:ext cx="8630365" cy="5632312"/>
          </a:xfrm>
          <a:prstGeom prst="rect">
            <a:avLst/>
          </a:prstGeom>
          <a:noFill/>
        </p:spPr>
        <p:txBody>
          <a:bodyPr wrap="square" rtlCol="0">
            <a:spAutoFit/>
          </a:bodyPr>
          <a:lstStyle/>
          <a:p>
            <a:r>
              <a:rPr lang="en-US" dirty="0" smtClean="0">
                <a:solidFill>
                  <a:schemeClr val="tx2"/>
                </a:solidFill>
                <a:latin typeface="Arial"/>
                <a:cs typeface="Arial"/>
              </a:rPr>
              <a:t>Steps 1 and 2 are needed in order to re-establish the correct position of the central beam pipe and the impact of the horizontal wires.</a:t>
            </a:r>
          </a:p>
          <a:p>
            <a:endParaRPr lang="en-US" dirty="0" smtClean="0">
              <a:solidFill>
                <a:schemeClr val="tx2"/>
              </a:solidFill>
              <a:latin typeface="Arial"/>
              <a:cs typeface="Arial"/>
            </a:endParaRPr>
          </a:p>
          <a:p>
            <a:r>
              <a:rPr lang="en-US" dirty="0" smtClean="0">
                <a:solidFill>
                  <a:schemeClr val="tx2"/>
                </a:solidFill>
                <a:latin typeface="Arial"/>
                <a:cs typeface="Arial"/>
              </a:rPr>
              <a:t>Step 3 may need to be repeated and it is aimed at testing the technique of replacing the horizontal wires/carbon fiber support disks at 3.1m without changing the position of the beam pipe at the flange.</a:t>
            </a:r>
          </a:p>
          <a:p>
            <a:endParaRPr lang="en-US" dirty="0" smtClean="0">
              <a:solidFill>
                <a:schemeClr val="tx2"/>
              </a:solidFill>
              <a:latin typeface="Arial"/>
              <a:cs typeface="Arial"/>
            </a:endParaRPr>
          </a:p>
          <a:p>
            <a:r>
              <a:rPr lang="en-US" dirty="0" smtClean="0">
                <a:solidFill>
                  <a:schemeClr val="tx2"/>
                </a:solidFill>
                <a:latin typeface="Arial"/>
                <a:cs typeface="Arial"/>
              </a:rPr>
              <a:t>Step 4 verifies that the beam pipe is in a good location also from the rails reference frame point of view, which is ultimately the one that counts for installation.</a:t>
            </a:r>
          </a:p>
          <a:p>
            <a:endParaRPr lang="en-US" dirty="0" smtClean="0">
              <a:solidFill>
                <a:schemeClr val="tx2"/>
              </a:solidFill>
              <a:latin typeface="Arial"/>
              <a:cs typeface="Arial"/>
            </a:endParaRPr>
          </a:p>
          <a:p>
            <a:r>
              <a:rPr lang="en-US" dirty="0" smtClean="0">
                <a:solidFill>
                  <a:schemeClr val="tx2"/>
                </a:solidFill>
                <a:latin typeface="Arial"/>
                <a:cs typeface="Arial"/>
              </a:rPr>
              <a:t>Step 5 is the rehearsal of the BPIX installation, adjusted in X and Y to take into account the measurements taken during step 4. Survey the final position of the BPIX mock-up.</a:t>
            </a:r>
          </a:p>
          <a:p>
            <a:endParaRPr lang="en-US" dirty="0" smtClean="0">
              <a:solidFill>
                <a:schemeClr val="tx2"/>
              </a:solidFill>
              <a:latin typeface="Arial"/>
              <a:cs typeface="Arial"/>
            </a:endParaRPr>
          </a:p>
          <a:p>
            <a:r>
              <a:rPr lang="en-US" dirty="0" smtClean="0">
                <a:solidFill>
                  <a:schemeClr val="tx2"/>
                </a:solidFill>
                <a:latin typeface="Arial"/>
                <a:cs typeface="Arial"/>
              </a:rPr>
              <a:t>Steps 6,7 are aimed at verifying that during the carbon fibers to temporary brackets (and vice-versa) transferring process (exercised during step 3) the clearance (only 2.5 mm) of the pipe to the inner bore of BPIX is not compromised. We could install a camera watching the pipe to BPIX clearance during the operations at the flange. Notice that we exist step 7 with the temporary brackets installed ready for the later installation of the present BPIX.</a:t>
            </a:r>
          </a:p>
        </p:txBody>
      </p:sp>
    </p:spTree>
    <p:extLst>
      <p:ext uri="{BB962C8B-B14F-4D97-AF65-F5344CB8AC3E}">
        <p14:creationId xmlns:p14="http://schemas.microsoft.com/office/powerpoint/2010/main" val="39341919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21/11/14</a:t>
            </a:r>
            <a:endParaRPr lang="en-US"/>
          </a:p>
        </p:txBody>
      </p:sp>
      <p:sp>
        <p:nvSpPr>
          <p:cNvPr id="5" name="Footer Placeholder 4"/>
          <p:cNvSpPr>
            <a:spLocks noGrp="1"/>
          </p:cNvSpPr>
          <p:nvPr>
            <p:ph type="ftr" sz="quarter" idx="11"/>
          </p:nvPr>
        </p:nvSpPr>
        <p:spPr/>
        <p:txBody>
          <a:bodyPr/>
          <a:lstStyle/>
          <a:p>
            <a:r>
              <a:rPr lang="it-IT" smtClean="0"/>
              <a:t>Nicola Bacchetta</a:t>
            </a:r>
            <a:endParaRPr lang="en-US"/>
          </a:p>
        </p:txBody>
      </p:sp>
      <p:sp>
        <p:nvSpPr>
          <p:cNvPr id="6" name="Slide Number Placeholder 5"/>
          <p:cNvSpPr>
            <a:spLocks noGrp="1"/>
          </p:cNvSpPr>
          <p:nvPr>
            <p:ph type="sldNum" sz="quarter" idx="12"/>
          </p:nvPr>
        </p:nvSpPr>
        <p:spPr/>
        <p:txBody>
          <a:bodyPr/>
          <a:lstStyle/>
          <a:p>
            <a:fld id="{506745A1-FD9B-624D-B8DD-010C7409B595}" type="slidenum">
              <a:rPr lang="en-US" smtClean="0"/>
              <a:t>11</a:t>
            </a:fld>
            <a:endParaRPr lang="en-US"/>
          </a:p>
        </p:txBody>
      </p:sp>
      <p:sp>
        <p:nvSpPr>
          <p:cNvPr id="7" name="TextBox 6"/>
          <p:cNvSpPr txBox="1"/>
          <p:nvPr/>
        </p:nvSpPr>
        <p:spPr>
          <a:xfrm>
            <a:off x="272335" y="3436473"/>
            <a:ext cx="8414465" cy="461665"/>
          </a:xfrm>
          <a:prstGeom prst="rect">
            <a:avLst/>
          </a:prstGeom>
          <a:noFill/>
        </p:spPr>
        <p:txBody>
          <a:bodyPr wrap="square" rtlCol="0">
            <a:spAutoFit/>
          </a:bodyPr>
          <a:lstStyle/>
          <a:p>
            <a:pPr algn="ctr"/>
            <a:r>
              <a:rPr lang="en-US" sz="2400" dirty="0" smtClean="0">
                <a:solidFill>
                  <a:schemeClr val="accent2"/>
                </a:solidFill>
                <a:latin typeface="Arial"/>
                <a:cs typeface="Arial"/>
              </a:rPr>
              <a:t>BACK UP</a:t>
            </a:r>
            <a:endParaRPr lang="en-US" sz="2400" dirty="0">
              <a:solidFill>
                <a:schemeClr val="accent2"/>
              </a:solidFill>
              <a:latin typeface="Arial"/>
              <a:cs typeface="Arial"/>
            </a:endParaRPr>
          </a:p>
        </p:txBody>
      </p:sp>
    </p:spTree>
    <p:extLst>
      <p:ext uri="{BB962C8B-B14F-4D97-AF65-F5344CB8AC3E}">
        <p14:creationId xmlns:p14="http://schemas.microsoft.com/office/powerpoint/2010/main" val="20791662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21/11/14</a:t>
            </a:r>
            <a:endParaRPr lang="en-US"/>
          </a:p>
        </p:txBody>
      </p:sp>
      <p:sp>
        <p:nvSpPr>
          <p:cNvPr id="4" name="Footer Placeholder 3"/>
          <p:cNvSpPr>
            <a:spLocks noGrp="1"/>
          </p:cNvSpPr>
          <p:nvPr>
            <p:ph type="ftr" sz="quarter" idx="11"/>
          </p:nvPr>
        </p:nvSpPr>
        <p:spPr/>
        <p:txBody>
          <a:bodyPr/>
          <a:lstStyle/>
          <a:p>
            <a:r>
              <a:rPr lang="it-IT" smtClean="0"/>
              <a:t>Nicola Bacchetta</a:t>
            </a:r>
            <a:endParaRPr lang="en-US"/>
          </a:p>
        </p:txBody>
      </p:sp>
      <p:sp>
        <p:nvSpPr>
          <p:cNvPr id="6" name="Slide Number Placeholder 5"/>
          <p:cNvSpPr>
            <a:spLocks noGrp="1"/>
          </p:cNvSpPr>
          <p:nvPr>
            <p:ph type="sldNum" sz="quarter" idx="12"/>
          </p:nvPr>
        </p:nvSpPr>
        <p:spPr/>
        <p:txBody>
          <a:bodyPr/>
          <a:lstStyle/>
          <a:p>
            <a:fld id="{506745A1-FD9B-624D-B8DD-010C7409B595}" type="slidenum">
              <a:rPr lang="en-US" smtClean="0"/>
              <a:t>12</a:t>
            </a:fld>
            <a:endParaRPr lang="en-US"/>
          </a:p>
        </p:txBody>
      </p:sp>
      <p:sp>
        <p:nvSpPr>
          <p:cNvPr id="15" name="TextBox 14"/>
          <p:cNvSpPr txBox="1"/>
          <p:nvPr/>
        </p:nvSpPr>
        <p:spPr>
          <a:xfrm>
            <a:off x="272335" y="158109"/>
            <a:ext cx="8414465" cy="461665"/>
          </a:xfrm>
          <a:prstGeom prst="rect">
            <a:avLst/>
          </a:prstGeom>
          <a:noFill/>
        </p:spPr>
        <p:txBody>
          <a:bodyPr wrap="square" rtlCol="0">
            <a:spAutoFit/>
          </a:bodyPr>
          <a:lstStyle/>
          <a:p>
            <a:pPr algn="ctr"/>
            <a:r>
              <a:rPr lang="en-US" sz="2400" dirty="0" smtClean="0">
                <a:solidFill>
                  <a:schemeClr val="accent2"/>
                </a:solidFill>
                <a:latin typeface="Arial"/>
                <a:cs typeface="Arial"/>
              </a:rPr>
              <a:t>Pixel Support Tube</a:t>
            </a:r>
            <a:endParaRPr lang="en-US" sz="2400" dirty="0">
              <a:solidFill>
                <a:schemeClr val="accent2"/>
              </a:solidFill>
              <a:latin typeface="Arial"/>
              <a:cs typeface="Arial"/>
            </a:endParaRPr>
          </a:p>
        </p:txBody>
      </p:sp>
      <p:sp>
        <p:nvSpPr>
          <p:cNvPr id="13" name="TextBox 12"/>
          <p:cNvSpPr txBox="1"/>
          <p:nvPr/>
        </p:nvSpPr>
        <p:spPr>
          <a:xfrm>
            <a:off x="4328214" y="2811877"/>
            <a:ext cx="184666" cy="369332"/>
          </a:xfrm>
          <a:prstGeom prst="rect">
            <a:avLst/>
          </a:prstGeom>
          <a:noFill/>
        </p:spPr>
        <p:txBody>
          <a:bodyPr wrap="none" rtlCol="0">
            <a:spAutoFit/>
          </a:bodyPr>
          <a:lstStyle/>
          <a:p>
            <a:endParaRPr lang="en-US" dirty="0"/>
          </a:p>
        </p:txBody>
      </p:sp>
      <p:sp>
        <p:nvSpPr>
          <p:cNvPr id="21" name="TextBox 20"/>
          <p:cNvSpPr txBox="1"/>
          <p:nvPr/>
        </p:nvSpPr>
        <p:spPr>
          <a:xfrm>
            <a:off x="5384822" y="1888930"/>
            <a:ext cx="3517878" cy="1477328"/>
          </a:xfrm>
          <a:prstGeom prst="rect">
            <a:avLst/>
          </a:prstGeom>
          <a:noFill/>
        </p:spPr>
        <p:txBody>
          <a:bodyPr wrap="square" rtlCol="0">
            <a:spAutoFit/>
          </a:bodyPr>
          <a:lstStyle/>
          <a:p>
            <a:r>
              <a:rPr lang="en-US" dirty="0" smtClean="0">
                <a:solidFill>
                  <a:schemeClr val="tx2"/>
                </a:solidFill>
                <a:latin typeface="Arial"/>
                <a:cs typeface="Arial"/>
              </a:rPr>
              <a:t>By nuclear interaction measurements the Pixel support tube was measured to be low by 3.4 mm</a:t>
            </a:r>
          </a:p>
          <a:p>
            <a:pPr marL="342900" indent="-342900">
              <a:buFont typeface="+mj-lt"/>
              <a:buAutoNum type="arabicPeriod"/>
            </a:pPr>
            <a:endParaRPr lang="en-US" dirty="0" smtClean="0">
              <a:solidFill>
                <a:schemeClr val="tx2"/>
              </a:solidFill>
              <a:latin typeface="Arial"/>
              <a:cs typeface="Arial"/>
            </a:endParaRPr>
          </a:p>
        </p:txBody>
      </p:sp>
      <p:pic>
        <p:nvPicPr>
          <p:cNvPr id="3" name="Picture 2" descr="Untitled.tiff"/>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27022" y="1147435"/>
            <a:ext cx="5257800" cy="4738718"/>
          </a:xfrm>
          <a:prstGeom prst="rect">
            <a:avLst/>
          </a:prstGeom>
        </p:spPr>
      </p:pic>
      <p:sp>
        <p:nvSpPr>
          <p:cNvPr id="5" name="TextBox 4"/>
          <p:cNvSpPr txBox="1"/>
          <p:nvPr/>
        </p:nvSpPr>
        <p:spPr>
          <a:xfrm>
            <a:off x="457200" y="5912069"/>
            <a:ext cx="7160935" cy="369332"/>
          </a:xfrm>
          <a:prstGeom prst="rect">
            <a:avLst/>
          </a:prstGeom>
          <a:noFill/>
        </p:spPr>
        <p:txBody>
          <a:bodyPr wrap="none" rtlCol="0">
            <a:spAutoFit/>
          </a:bodyPr>
          <a:lstStyle/>
          <a:p>
            <a:r>
              <a:rPr lang="es-ES_tradnl" dirty="0" smtClean="0">
                <a:hlinkClick r:id="rId3"/>
              </a:rPr>
              <a:t>https://indico.cern.ch/event/239872/contribution/3/material/slides/0.pdf</a:t>
            </a:r>
            <a:endParaRPr lang="en-US" dirty="0"/>
          </a:p>
        </p:txBody>
      </p:sp>
      <p:sp>
        <p:nvSpPr>
          <p:cNvPr id="10" name="TextBox 9"/>
          <p:cNvSpPr txBox="1"/>
          <p:nvPr/>
        </p:nvSpPr>
        <p:spPr>
          <a:xfrm>
            <a:off x="3527263" y="4980265"/>
            <a:ext cx="1301295" cy="369332"/>
          </a:xfrm>
          <a:prstGeom prst="rect">
            <a:avLst/>
          </a:prstGeom>
          <a:noFill/>
        </p:spPr>
        <p:txBody>
          <a:bodyPr wrap="none" rtlCol="0">
            <a:spAutoFit/>
          </a:bodyPr>
          <a:lstStyle/>
          <a:p>
            <a:r>
              <a:rPr lang="en-US" dirty="0" err="1" smtClean="0">
                <a:solidFill>
                  <a:schemeClr val="accent2"/>
                </a:solidFill>
              </a:rPr>
              <a:t>N.Pozzobon</a:t>
            </a:r>
            <a:endParaRPr lang="en-US" dirty="0">
              <a:solidFill>
                <a:schemeClr val="accent2"/>
              </a:solidFill>
            </a:endParaRPr>
          </a:p>
        </p:txBody>
      </p:sp>
      <p:sp>
        <p:nvSpPr>
          <p:cNvPr id="7" name="TextBox 6"/>
          <p:cNvSpPr txBox="1"/>
          <p:nvPr/>
        </p:nvSpPr>
        <p:spPr>
          <a:xfrm>
            <a:off x="5384822" y="3835556"/>
            <a:ext cx="2450949" cy="923330"/>
          </a:xfrm>
          <a:prstGeom prst="rect">
            <a:avLst/>
          </a:prstGeom>
          <a:noFill/>
        </p:spPr>
        <p:txBody>
          <a:bodyPr wrap="none" rtlCol="0">
            <a:spAutoFit/>
          </a:bodyPr>
          <a:lstStyle/>
          <a:p>
            <a:r>
              <a:rPr lang="en-US" dirty="0" smtClean="0">
                <a:solidFill>
                  <a:schemeClr val="accent2"/>
                </a:solidFill>
                <a:latin typeface="Arial"/>
                <a:cs typeface="Arial"/>
              </a:rPr>
              <a:t>Pixel Support Tube</a:t>
            </a:r>
          </a:p>
          <a:p>
            <a:r>
              <a:rPr lang="en-US" dirty="0" smtClean="0">
                <a:solidFill>
                  <a:schemeClr val="accent2"/>
                </a:solidFill>
                <a:latin typeface="Arial"/>
                <a:cs typeface="Arial"/>
              </a:rPr>
              <a:t>|Z| &lt; 25 cm</a:t>
            </a:r>
            <a:endParaRPr lang="en-US" dirty="0">
              <a:solidFill>
                <a:schemeClr val="accent2"/>
              </a:solidFill>
              <a:latin typeface="Arial"/>
              <a:cs typeface="Arial"/>
            </a:endParaRPr>
          </a:p>
          <a:p>
            <a:r>
              <a:rPr lang="en-US" dirty="0" smtClean="0">
                <a:solidFill>
                  <a:schemeClr val="accent2"/>
                </a:solidFill>
                <a:latin typeface="Arial"/>
                <a:cs typeface="Arial"/>
              </a:rPr>
              <a:t>X</a:t>
            </a:r>
            <a:r>
              <a:rPr lang="en-US" dirty="0">
                <a:solidFill>
                  <a:schemeClr val="accent2"/>
                </a:solidFill>
                <a:latin typeface="Arial"/>
                <a:cs typeface="Arial"/>
              </a:rPr>
              <a:t>=-0.8mm; Y=-3.3mm </a:t>
            </a:r>
          </a:p>
        </p:txBody>
      </p:sp>
    </p:spTree>
    <p:extLst>
      <p:ext uri="{BB962C8B-B14F-4D97-AF65-F5344CB8AC3E}">
        <p14:creationId xmlns:p14="http://schemas.microsoft.com/office/powerpoint/2010/main" val="12221096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21/11/14</a:t>
            </a:r>
            <a:endParaRPr lang="en-US"/>
          </a:p>
        </p:txBody>
      </p:sp>
      <p:sp>
        <p:nvSpPr>
          <p:cNvPr id="4" name="Footer Placeholder 3"/>
          <p:cNvSpPr>
            <a:spLocks noGrp="1"/>
          </p:cNvSpPr>
          <p:nvPr>
            <p:ph type="ftr" sz="quarter" idx="11"/>
          </p:nvPr>
        </p:nvSpPr>
        <p:spPr/>
        <p:txBody>
          <a:bodyPr/>
          <a:lstStyle/>
          <a:p>
            <a:r>
              <a:rPr lang="it-IT" smtClean="0"/>
              <a:t>Nicola Bacchetta</a:t>
            </a:r>
            <a:endParaRPr lang="en-US"/>
          </a:p>
        </p:txBody>
      </p:sp>
      <p:sp>
        <p:nvSpPr>
          <p:cNvPr id="6" name="Slide Number Placeholder 5"/>
          <p:cNvSpPr>
            <a:spLocks noGrp="1"/>
          </p:cNvSpPr>
          <p:nvPr>
            <p:ph type="sldNum" sz="quarter" idx="12"/>
          </p:nvPr>
        </p:nvSpPr>
        <p:spPr/>
        <p:txBody>
          <a:bodyPr/>
          <a:lstStyle/>
          <a:p>
            <a:fld id="{506745A1-FD9B-624D-B8DD-010C7409B595}" type="slidenum">
              <a:rPr lang="en-US" smtClean="0"/>
              <a:t>13</a:t>
            </a:fld>
            <a:endParaRPr lang="en-US"/>
          </a:p>
        </p:txBody>
      </p:sp>
      <p:sp>
        <p:nvSpPr>
          <p:cNvPr id="15" name="TextBox 14"/>
          <p:cNvSpPr txBox="1"/>
          <p:nvPr/>
        </p:nvSpPr>
        <p:spPr>
          <a:xfrm>
            <a:off x="272335" y="158109"/>
            <a:ext cx="8414465" cy="461665"/>
          </a:xfrm>
          <a:prstGeom prst="rect">
            <a:avLst/>
          </a:prstGeom>
          <a:noFill/>
        </p:spPr>
        <p:txBody>
          <a:bodyPr wrap="square" rtlCol="0">
            <a:spAutoFit/>
          </a:bodyPr>
          <a:lstStyle/>
          <a:p>
            <a:pPr algn="ctr"/>
            <a:r>
              <a:rPr lang="en-US" sz="2400" dirty="0" smtClean="0">
                <a:solidFill>
                  <a:schemeClr val="accent2"/>
                </a:solidFill>
                <a:latin typeface="Arial"/>
                <a:cs typeface="Arial"/>
              </a:rPr>
              <a:t>Pixel Support Tube</a:t>
            </a:r>
            <a:endParaRPr lang="en-US" sz="2400" dirty="0">
              <a:solidFill>
                <a:schemeClr val="accent2"/>
              </a:solidFill>
              <a:latin typeface="Arial"/>
              <a:cs typeface="Arial"/>
            </a:endParaRPr>
          </a:p>
        </p:txBody>
      </p:sp>
      <p:sp>
        <p:nvSpPr>
          <p:cNvPr id="13" name="TextBox 12"/>
          <p:cNvSpPr txBox="1"/>
          <p:nvPr/>
        </p:nvSpPr>
        <p:spPr>
          <a:xfrm>
            <a:off x="4328214" y="2811877"/>
            <a:ext cx="184666" cy="369332"/>
          </a:xfrm>
          <a:prstGeom prst="rect">
            <a:avLst/>
          </a:prstGeom>
          <a:noFill/>
        </p:spPr>
        <p:txBody>
          <a:bodyPr wrap="none" rtlCol="0">
            <a:spAutoFit/>
          </a:bodyPr>
          <a:lstStyle/>
          <a:p>
            <a:endParaRPr lang="en-US" dirty="0"/>
          </a:p>
        </p:txBody>
      </p:sp>
      <p:sp>
        <p:nvSpPr>
          <p:cNvPr id="21" name="TextBox 20"/>
          <p:cNvSpPr txBox="1"/>
          <p:nvPr/>
        </p:nvSpPr>
        <p:spPr>
          <a:xfrm>
            <a:off x="457200" y="748630"/>
            <a:ext cx="8229600" cy="1200329"/>
          </a:xfrm>
          <a:prstGeom prst="rect">
            <a:avLst/>
          </a:prstGeom>
          <a:noFill/>
        </p:spPr>
        <p:txBody>
          <a:bodyPr wrap="square" rtlCol="0">
            <a:spAutoFit/>
          </a:bodyPr>
          <a:lstStyle/>
          <a:p>
            <a:r>
              <a:rPr lang="en-US" dirty="0" smtClean="0">
                <a:solidFill>
                  <a:schemeClr val="tx2"/>
                </a:solidFill>
                <a:latin typeface="Arial"/>
                <a:cs typeface="Arial"/>
              </a:rPr>
              <a:t>With the tool fabricated to survey the position of the rails inside the Pixel support tube, the rails were measured to be at Y = -3.4 mm, consistent with the nuclear interaction measurements (see next slides for details).</a:t>
            </a:r>
          </a:p>
          <a:p>
            <a:pPr marL="342900" indent="-342900">
              <a:buFont typeface="+mj-lt"/>
              <a:buAutoNum type="arabicPeriod"/>
            </a:pPr>
            <a:endParaRPr lang="en-US" dirty="0" smtClean="0">
              <a:solidFill>
                <a:schemeClr val="tx2"/>
              </a:solidFill>
              <a:latin typeface="Arial"/>
              <a:cs typeface="Arial"/>
            </a:endParaRPr>
          </a:p>
        </p:txBody>
      </p:sp>
      <p:sp>
        <p:nvSpPr>
          <p:cNvPr id="7" name="TextBox 6"/>
          <p:cNvSpPr txBox="1"/>
          <p:nvPr/>
        </p:nvSpPr>
        <p:spPr>
          <a:xfrm>
            <a:off x="2449199" y="2643424"/>
            <a:ext cx="184666" cy="369332"/>
          </a:xfrm>
          <a:prstGeom prst="rect">
            <a:avLst/>
          </a:prstGeom>
          <a:noFill/>
        </p:spPr>
        <p:txBody>
          <a:bodyPr wrap="none" rtlCol="0">
            <a:spAutoFit/>
          </a:bodyPr>
          <a:lstStyle/>
          <a:p>
            <a:endParaRPr lang="en-US" dirty="0"/>
          </a:p>
        </p:txBody>
      </p:sp>
      <p:pic>
        <p:nvPicPr>
          <p:cNvPr id="9" name="Picture 8"/>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55506" y="2130905"/>
            <a:ext cx="5193024" cy="3466934"/>
          </a:xfrm>
          <a:prstGeom prst="rect">
            <a:avLst/>
          </a:prstGeom>
        </p:spPr>
      </p:pic>
    </p:spTree>
    <p:extLst>
      <p:ext uri="{BB962C8B-B14F-4D97-AF65-F5344CB8AC3E}">
        <p14:creationId xmlns:p14="http://schemas.microsoft.com/office/powerpoint/2010/main" val="22299607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Box 49"/>
          <p:cNvSpPr txBox="1"/>
          <p:nvPr/>
        </p:nvSpPr>
        <p:spPr>
          <a:xfrm>
            <a:off x="3116063" y="224632"/>
            <a:ext cx="2892213" cy="369332"/>
          </a:xfrm>
          <a:prstGeom prst="rect">
            <a:avLst/>
          </a:prstGeom>
          <a:noFill/>
        </p:spPr>
        <p:txBody>
          <a:bodyPr wrap="none" rtlCol="0">
            <a:spAutoFit/>
          </a:bodyPr>
          <a:lstStyle/>
          <a:p>
            <a:r>
              <a:rPr lang="en-US" dirty="0" smtClean="0">
                <a:solidFill>
                  <a:schemeClr val="accent2"/>
                </a:solidFill>
                <a:latin typeface="Arial"/>
                <a:cs typeface="Arial"/>
              </a:rPr>
              <a:t>Pixel support tube position</a:t>
            </a:r>
            <a:endParaRPr lang="en-US" dirty="0">
              <a:solidFill>
                <a:schemeClr val="accent2"/>
              </a:solidFill>
              <a:latin typeface="Arial"/>
              <a:cs typeface="Arial"/>
            </a:endParaRPr>
          </a:p>
        </p:txBody>
      </p:sp>
      <p:sp>
        <p:nvSpPr>
          <p:cNvPr id="51" name="TextBox 50"/>
          <p:cNvSpPr txBox="1"/>
          <p:nvPr/>
        </p:nvSpPr>
        <p:spPr>
          <a:xfrm>
            <a:off x="282225" y="874893"/>
            <a:ext cx="8382000" cy="5632312"/>
          </a:xfrm>
          <a:prstGeom prst="rect">
            <a:avLst/>
          </a:prstGeom>
          <a:noFill/>
        </p:spPr>
        <p:txBody>
          <a:bodyPr wrap="square" rtlCol="0">
            <a:spAutoFit/>
          </a:bodyPr>
          <a:lstStyle/>
          <a:p>
            <a:pPr marL="342900" indent="-342900">
              <a:buFont typeface="+mj-lt"/>
              <a:buAutoNum type="arabicPeriod"/>
            </a:pPr>
            <a:r>
              <a:rPr lang="en-US" dirty="0" smtClean="0">
                <a:latin typeface="Arial"/>
                <a:cs typeface="Arial"/>
              </a:rPr>
              <a:t>Using a specially designed tool, measurement of the parallelism and absolute position of the BPIX rails were performed on May 30, 2013. A draft document was submitted in October 2013:</a:t>
            </a:r>
          </a:p>
          <a:p>
            <a:pPr lvl="1"/>
            <a:r>
              <a:rPr lang="en-US" dirty="0" smtClean="0">
                <a:latin typeface="Arial"/>
                <a:cs typeface="Arial"/>
                <a:hlinkClick r:id="rId2"/>
              </a:rPr>
              <a:t>mailto:https://cms-docdb.cern.ch/cgi-bin/DocDB/RetrieveFile%3Fdocid=12177%26version=1%26filename=131030_Rail_Pix_Support_Tube_DRAFT.pdf</a:t>
            </a:r>
            <a:endParaRPr lang="en-US" dirty="0" smtClean="0">
              <a:latin typeface="Arial"/>
              <a:cs typeface="Arial"/>
            </a:endParaRPr>
          </a:p>
          <a:p>
            <a:pPr marL="3543300" lvl="7" indent="-342900">
              <a:buFont typeface="+mj-lt"/>
              <a:buAutoNum type="arabicPeriod" startAt="2"/>
            </a:pPr>
            <a:r>
              <a:rPr lang="en-US" dirty="0" smtClean="0">
                <a:latin typeface="Arial"/>
                <a:cs typeface="Arial"/>
              </a:rPr>
              <a:t>Within measurement accuracy rails are parallel to the beam line reference system (i.e. the center position T2 in Y, vertical coordinate stays within +/- 0.3 mm along the whole length on the pixel support tube)</a:t>
            </a:r>
          </a:p>
          <a:p>
            <a:pPr marL="3543300" lvl="7" indent="-342900">
              <a:buFont typeface="+mj-lt"/>
              <a:buAutoNum type="arabicPeriod" startAt="2"/>
            </a:pPr>
            <a:endParaRPr lang="en-US" dirty="0" smtClean="0">
              <a:latin typeface="Arial"/>
              <a:cs typeface="Arial"/>
            </a:endParaRPr>
          </a:p>
          <a:p>
            <a:pPr marL="3543300" lvl="7" indent="-342900">
              <a:buFont typeface="+mj-lt"/>
              <a:buAutoNum type="arabicPeriod" startAt="2"/>
            </a:pPr>
            <a:r>
              <a:rPr lang="en-US" dirty="0" smtClean="0">
                <a:latin typeface="Arial"/>
                <a:cs typeface="Arial"/>
              </a:rPr>
              <a:t>The absolute value of the Y coordinate system of T2 is measured to be Y= -10.4 mm</a:t>
            </a:r>
          </a:p>
          <a:p>
            <a:pPr marL="3543300" lvl="7" indent="-342900">
              <a:buFont typeface="+mj-lt"/>
              <a:buAutoNum type="arabicPeriod" startAt="2"/>
            </a:pPr>
            <a:endParaRPr lang="en-US" dirty="0">
              <a:latin typeface="Arial"/>
              <a:cs typeface="Arial"/>
            </a:endParaRPr>
          </a:p>
          <a:p>
            <a:pPr marL="3543300" lvl="7" indent="-342900">
              <a:buFont typeface="+mj-lt"/>
              <a:buAutoNum type="arabicPeriod" startAt="2"/>
            </a:pPr>
            <a:r>
              <a:rPr lang="en-US" dirty="0" smtClean="0">
                <a:latin typeface="Arial"/>
                <a:cs typeface="Arial"/>
              </a:rPr>
              <a:t>The tool itself was then surveyed on December 4, 2013 and the report submitted on December 13, 2013:</a:t>
            </a:r>
          </a:p>
          <a:p>
            <a:pPr lvl="8"/>
            <a:r>
              <a:rPr lang="en-US" dirty="0" smtClean="0">
                <a:latin typeface="Arial"/>
                <a:cs typeface="Arial"/>
                <a:hlinkClick r:id="rId3"/>
              </a:rPr>
              <a:t>mailto:https://edms.cern.ch/document/1336659/1</a:t>
            </a:r>
            <a:endParaRPr lang="en-US" dirty="0">
              <a:latin typeface="Arial"/>
              <a:cs typeface="Arial"/>
            </a:endParaRPr>
          </a:p>
        </p:txBody>
      </p:sp>
      <p:pic>
        <p:nvPicPr>
          <p:cNvPr id="52" name="Picture 51" descr="Pixel_measurement_tool.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91444" y="2916267"/>
            <a:ext cx="2537507" cy="3208040"/>
          </a:xfrm>
          <a:prstGeom prst="rect">
            <a:avLst/>
          </a:prstGeom>
        </p:spPr>
      </p:pic>
      <p:sp>
        <p:nvSpPr>
          <p:cNvPr id="53" name="TextBox 52"/>
          <p:cNvSpPr txBox="1"/>
          <p:nvPr/>
        </p:nvSpPr>
        <p:spPr>
          <a:xfrm>
            <a:off x="395113" y="6110113"/>
            <a:ext cx="3108706" cy="307777"/>
          </a:xfrm>
          <a:prstGeom prst="rect">
            <a:avLst/>
          </a:prstGeom>
          <a:noFill/>
        </p:spPr>
        <p:txBody>
          <a:bodyPr wrap="none" rtlCol="0">
            <a:spAutoFit/>
          </a:bodyPr>
          <a:lstStyle/>
          <a:p>
            <a:r>
              <a:rPr lang="en-US" sz="1400" dirty="0" smtClean="0">
                <a:latin typeface="Arial"/>
                <a:cs typeface="Arial"/>
              </a:rPr>
              <a:t>Pixel support tube measurement tool</a:t>
            </a:r>
            <a:endParaRPr lang="en-US" sz="1400" dirty="0">
              <a:latin typeface="Arial"/>
              <a:cs typeface="Arial"/>
            </a:endParaRPr>
          </a:p>
        </p:txBody>
      </p:sp>
    </p:spTree>
    <p:extLst>
      <p:ext uri="{BB962C8B-B14F-4D97-AF65-F5344CB8AC3E}">
        <p14:creationId xmlns:p14="http://schemas.microsoft.com/office/powerpoint/2010/main" val="19182728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Box 49"/>
          <p:cNvSpPr txBox="1"/>
          <p:nvPr/>
        </p:nvSpPr>
        <p:spPr>
          <a:xfrm>
            <a:off x="3116063" y="125855"/>
            <a:ext cx="2892213" cy="369332"/>
          </a:xfrm>
          <a:prstGeom prst="rect">
            <a:avLst/>
          </a:prstGeom>
          <a:noFill/>
        </p:spPr>
        <p:txBody>
          <a:bodyPr wrap="none" rtlCol="0">
            <a:spAutoFit/>
          </a:bodyPr>
          <a:lstStyle/>
          <a:p>
            <a:r>
              <a:rPr lang="en-US" dirty="0" smtClean="0">
                <a:solidFill>
                  <a:schemeClr val="accent2"/>
                </a:solidFill>
                <a:latin typeface="Arial"/>
                <a:cs typeface="Arial"/>
              </a:rPr>
              <a:t>Pixel support tube position</a:t>
            </a:r>
            <a:endParaRPr lang="en-US" dirty="0">
              <a:solidFill>
                <a:schemeClr val="accent2"/>
              </a:solidFill>
              <a:latin typeface="Arial"/>
              <a:cs typeface="Arial"/>
            </a:endParaRPr>
          </a:p>
        </p:txBody>
      </p:sp>
      <p:sp>
        <p:nvSpPr>
          <p:cNvPr id="51" name="TextBox 50"/>
          <p:cNvSpPr txBox="1"/>
          <p:nvPr/>
        </p:nvSpPr>
        <p:spPr>
          <a:xfrm>
            <a:off x="338669" y="550340"/>
            <a:ext cx="8523108" cy="6186310"/>
          </a:xfrm>
          <a:prstGeom prst="rect">
            <a:avLst/>
          </a:prstGeom>
          <a:noFill/>
        </p:spPr>
        <p:txBody>
          <a:bodyPr wrap="square" rtlCol="0">
            <a:spAutoFit/>
          </a:bodyPr>
          <a:lstStyle/>
          <a:p>
            <a:pPr marL="342900" indent="-342900">
              <a:buFont typeface="+mj-lt"/>
              <a:buAutoNum type="arabicPeriod" startAt="5"/>
            </a:pPr>
            <a:r>
              <a:rPr lang="en-US" dirty="0" smtClean="0">
                <a:latin typeface="Arial"/>
                <a:cs typeface="Arial"/>
              </a:rPr>
              <a:t>The position of the middle target T2 (now called C2) was measured with respect to the edge of the bottom wheel in local coordinate system defined as in the picture below.</a:t>
            </a:r>
          </a:p>
          <a:p>
            <a:pPr marL="4000500" lvl="8" indent="-342900">
              <a:buFont typeface="+mj-lt"/>
              <a:buAutoNum type="arabicPeriod" startAt="6"/>
            </a:pPr>
            <a:r>
              <a:rPr lang="en-US" dirty="0" smtClean="0">
                <a:latin typeface="Arial"/>
                <a:cs typeface="Arial"/>
              </a:rPr>
              <a:t>The Y (vertical) position of the middle target with respect to the edge of the bottom wheel is measured to be 197mm</a:t>
            </a:r>
          </a:p>
          <a:p>
            <a:pPr marL="4000500" lvl="8" indent="-342900">
              <a:buFont typeface="+mj-lt"/>
              <a:buAutoNum type="arabicPeriod" startAt="6"/>
            </a:pPr>
            <a:endParaRPr lang="en-US" dirty="0">
              <a:latin typeface="Arial"/>
              <a:cs typeface="Arial"/>
            </a:endParaRPr>
          </a:p>
          <a:p>
            <a:pPr marL="4000500" lvl="8" indent="-342900">
              <a:buFont typeface="+mj-lt"/>
              <a:buAutoNum type="arabicPeriod" startAt="6"/>
            </a:pPr>
            <a:r>
              <a:rPr lang="en-US" dirty="0" smtClean="0">
                <a:latin typeface="Arial"/>
                <a:cs typeface="Arial"/>
              </a:rPr>
              <a:t>The distance between the two flat planes of the Pixel support tube is 388 +/- 0.2 mm, hence its median lies at 194mm.</a:t>
            </a:r>
          </a:p>
          <a:p>
            <a:pPr marL="4000500" lvl="8" indent="-342900">
              <a:buFont typeface="+mj-lt"/>
              <a:buAutoNum type="arabicPeriod" startAt="6"/>
            </a:pPr>
            <a:endParaRPr lang="en-US" dirty="0">
              <a:latin typeface="Arial"/>
              <a:cs typeface="Arial"/>
            </a:endParaRPr>
          </a:p>
          <a:p>
            <a:pPr marL="4000500" lvl="8" indent="-342900">
              <a:buFont typeface="+mj-lt"/>
              <a:buAutoNum type="arabicPeriod" startAt="6"/>
            </a:pPr>
            <a:r>
              <a:rPr lang="en-US" dirty="0" smtClean="0">
                <a:latin typeface="Arial"/>
                <a:cs typeface="Arial"/>
              </a:rPr>
              <a:t>The groove the reference wheel travels in is 10mm deep.</a:t>
            </a:r>
          </a:p>
          <a:p>
            <a:pPr marL="4000500" lvl="8" indent="-342900">
              <a:buFont typeface="+mj-lt"/>
              <a:buAutoNum type="arabicPeriod" startAt="6"/>
            </a:pPr>
            <a:endParaRPr lang="en-US" dirty="0">
              <a:latin typeface="Arial"/>
              <a:cs typeface="Arial"/>
            </a:endParaRPr>
          </a:p>
          <a:p>
            <a:pPr marL="4000500" lvl="8" indent="-342900">
              <a:buFont typeface="+mj-lt"/>
              <a:buAutoNum type="arabicPeriod" startAt="6"/>
            </a:pPr>
            <a:r>
              <a:rPr lang="en-US" dirty="0" smtClean="0">
                <a:latin typeface="Arial"/>
                <a:cs typeface="Arial"/>
              </a:rPr>
              <a:t>If the median of the pixel support tube was to coincide with the beam line (ideal case) we should have measured:</a:t>
            </a:r>
          </a:p>
          <a:p>
            <a:pPr lvl="8"/>
            <a:r>
              <a:rPr lang="en-US" dirty="0">
                <a:latin typeface="Arial"/>
                <a:cs typeface="Arial"/>
              </a:rPr>
              <a:t>	</a:t>
            </a:r>
            <a:r>
              <a:rPr lang="en-US" dirty="0" smtClean="0">
                <a:latin typeface="Arial"/>
                <a:cs typeface="Arial"/>
              </a:rPr>
              <a:t>194 – (197 – 10) = -7mm</a:t>
            </a:r>
          </a:p>
          <a:p>
            <a:pPr lvl="8"/>
            <a:endParaRPr lang="en-US" dirty="0" smtClean="0">
              <a:latin typeface="Arial"/>
              <a:cs typeface="Arial"/>
            </a:endParaRPr>
          </a:p>
          <a:p>
            <a:pPr marL="4000500" lvl="8" indent="-342900">
              <a:buFont typeface="+mj-lt"/>
              <a:buAutoNum type="arabicPeriod" startAt="10"/>
            </a:pPr>
            <a:r>
              <a:rPr lang="en-US" dirty="0" smtClean="0">
                <a:latin typeface="Arial"/>
                <a:cs typeface="Arial"/>
              </a:rPr>
              <a:t>Since instead we measured -10.4mm, it means that the pixel support tube is 3.4mm below the beam line.</a:t>
            </a:r>
          </a:p>
        </p:txBody>
      </p:sp>
      <p:pic>
        <p:nvPicPr>
          <p:cNvPr id="2" name="Picture 1" descr="Pixel_measurement_tool_coordinate.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52780" y="1503269"/>
            <a:ext cx="3485442" cy="2766048"/>
          </a:xfrm>
          <a:prstGeom prst="rect">
            <a:avLst/>
          </a:prstGeom>
        </p:spPr>
      </p:pic>
      <p:sp>
        <p:nvSpPr>
          <p:cNvPr id="7" name="TextBox 6"/>
          <p:cNvSpPr txBox="1"/>
          <p:nvPr/>
        </p:nvSpPr>
        <p:spPr>
          <a:xfrm>
            <a:off x="352780" y="4269319"/>
            <a:ext cx="3485442" cy="954107"/>
          </a:xfrm>
          <a:prstGeom prst="rect">
            <a:avLst/>
          </a:prstGeom>
          <a:noFill/>
        </p:spPr>
        <p:txBody>
          <a:bodyPr wrap="square" rtlCol="0">
            <a:spAutoFit/>
          </a:bodyPr>
          <a:lstStyle/>
          <a:p>
            <a:r>
              <a:rPr lang="en-US" sz="1400" dirty="0" smtClean="0">
                <a:latin typeface="Arial"/>
                <a:cs typeface="Arial"/>
              </a:rPr>
              <a:t>Local coordinate system definition for the survey of the measurement tool used during the Pixel support tube survey of May 2013</a:t>
            </a:r>
            <a:endParaRPr lang="en-US" sz="1400" dirty="0">
              <a:latin typeface="Arial"/>
              <a:cs typeface="Arial"/>
            </a:endParaRPr>
          </a:p>
        </p:txBody>
      </p:sp>
      <p:grpSp>
        <p:nvGrpSpPr>
          <p:cNvPr id="8" name="Group 7"/>
          <p:cNvGrpSpPr/>
          <p:nvPr/>
        </p:nvGrpSpPr>
        <p:grpSpPr>
          <a:xfrm>
            <a:off x="541563" y="5562054"/>
            <a:ext cx="2838795" cy="722758"/>
            <a:chOff x="578556" y="2968709"/>
            <a:chExt cx="2838795" cy="722758"/>
          </a:xfrm>
        </p:grpSpPr>
        <p:cxnSp>
          <p:nvCxnSpPr>
            <p:cNvPr id="9" name="Straight Connector 8"/>
            <p:cNvCxnSpPr/>
            <p:nvPr/>
          </p:nvCxnSpPr>
          <p:spPr>
            <a:xfrm>
              <a:off x="578556" y="3344333"/>
              <a:ext cx="959555"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1898110" y="3344333"/>
              <a:ext cx="349790"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1538111" y="3344333"/>
              <a:ext cx="0" cy="237067"/>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1895119" y="3344333"/>
              <a:ext cx="0" cy="237067"/>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1538110" y="3581400"/>
              <a:ext cx="360000"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1088296" y="3318935"/>
              <a:ext cx="530915" cy="276999"/>
            </a:xfrm>
            <a:prstGeom prst="rect">
              <a:avLst/>
            </a:prstGeom>
            <a:noFill/>
          </p:spPr>
          <p:txBody>
            <a:bodyPr wrap="none" rtlCol="0">
              <a:spAutoFit/>
            </a:bodyPr>
            <a:lstStyle/>
            <a:p>
              <a:r>
                <a:rPr lang="en-US" sz="1200" dirty="0" smtClean="0">
                  <a:latin typeface="Arial"/>
                  <a:cs typeface="Arial"/>
                </a:rPr>
                <a:t>7mm</a:t>
              </a:r>
              <a:endParaRPr lang="en-US" sz="1200" dirty="0">
                <a:latin typeface="Arial"/>
                <a:cs typeface="Arial"/>
              </a:endParaRPr>
            </a:p>
          </p:txBody>
        </p:sp>
        <p:cxnSp>
          <p:nvCxnSpPr>
            <p:cNvPr id="15" name="Straight Connector 14"/>
            <p:cNvCxnSpPr/>
            <p:nvPr/>
          </p:nvCxnSpPr>
          <p:spPr>
            <a:xfrm>
              <a:off x="2247900" y="3344333"/>
              <a:ext cx="0" cy="207434"/>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2590800" y="3344333"/>
              <a:ext cx="0" cy="207434"/>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2247902" y="3551767"/>
              <a:ext cx="179997" cy="1397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flipH="1">
              <a:off x="2427899" y="3551767"/>
              <a:ext cx="162902" cy="1397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2590800" y="3348566"/>
              <a:ext cx="349790"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rot="18945175">
              <a:off x="1483786" y="2968711"/>
              <a:ext cx="583713" cy="307777"/>
            </a:xfrm>
            <a:prstGeom prst="rect">
              <a:avLst/>
            </a:prstGeom>
            <a:noFill/>
          </p:spPr>
          <p:txBody>
            <a:bodyPr wrap="none" rtlCol="0">
              <a:spAutoFit/>
            </a:bodyPr>
            <a:lstStyle/>
            <a:p>
              <a:r>
                <a:rPr lang="en-US" sz="1400" dirty="0" smtClean="0">
                  <a:latin typeface="Arial"/>
                  <a:cs typeface="Arial"/>
                </a:rPr>
                <a:t>FPIX</a:t>
              </a:r>
              <a:endParaRPr lang="en-US" sz="1400" dirty="0">
                <a:latin typeface="Arial"/>
                <a:cs typeface="Arial"/>
              </a:endParaRPr>
            </a:p>
          </p:txBody>
        </p:sp>
        <p:sp>
          <p:nvSpPr>
            <p:cNvPr id="21" name="TextBox 20"/>
            <p:cNvSpPr txBox="1"/>
            <p:nvPr/>
          </p:nvSpPr>
          <p:spPr>
            <a:xfrm rot="18945175">
              <a:off x="2215343" y="2968709"/>
              <a:ext cx="593795" cy="307777"/>
            </a:xfrm>
            <a:prstGeom prst="rect">
              <a:avLst/>
            </a:prstGeom>
            <a:noFill/>
          </p:spPr>
          <p:txBody>
            <a:bodyPr wrap="none" rtlCol="0">
              <a:spAutoFit/>
            </a:bodyPr>
            <a:lstStyle/>
            <a:p>
              <a:r>
                <a:rPr lang="en-US" sz="1400" dirty="0">
                  <a:latin typeface="Arial"/>
                  <a:cs typeface="Arial"/>
                </a:rPr>
                <a:t>B</a:t>
              </a:r>
              <a:r>
                <a:rPr lang="en-US" sz="1400" dirty="0" smtClean="0">
                  <a:latin typeface="Arial"/>
                  <a:cs typeface="Arial"/>
                </a:rPr>
                <a:t>PIX</a:t>
              </a:r>
              <a:endParaRPr lang="en-US" sz="1400" dirty="0">
                <a:latin typeface="Arial"/>
                <a:cs typeface="Arial"/>
              </a:endParaRPr>
            </a:p>
          </p:txBody>
        </p:sp>
        <p:cxnSp>
          <p:nvCxnSpPr>
            <p:cNvPr id="22" name="Straight Connector 21"/>
            <p:cNvCxnSpPr/>
            <p:nvPr/>
          </p:nvCxnSpPr>
          <p:spPr>
            <a:xfrm>
              <a:off x="2766565" y="3348566"/>
              <a:ext cx="0" cy="342901"/>
            </a:xfrm>
            <a:prstGeom prst="line">
              <a:avLst/>
            </a:prstGeom>
            <a:ln w="3175" cmpd="sng">
              <a:solidFill>
                <a:schemeClr val="tx1"/>
              </a:solidFill>
              <a:headEnd type="arrow"/>
              <a:tailEnd type="arrow"/>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2580299" y="3691467"/>
              <a:ext cx="360291"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2805134" y="3382430"/>
              <a:ext cx="612217" cy="276999"/>
            </a:xfrm>
            <a:prstGeom prst="rect">
              <a:avLst/>
            </a:prstGeom>
            <a:noFill/>
          </p:spPr>
          <p:txBody>
            <a:bodyPr wrap="none" rtlCol="0">
              <a:spAutoFit/>
            </a:bodyPr>
            <a:lstStyle/>
            <a:p>
              <a:r>
                <a:rPr lang="en-US" sz="1200" dirty="0" smtClean="0">
                  <a:latin typeface="Arial"/>
                  <a:cs typeface="Arial"/>
                </a:rPr>
                <a:t>10mm</a:t>
              </a:r>
              <a:endParaRPr lang="en-US" sz="1200" dirty="0">
                <a:latin typeface="Arial"/>
                <a:cs typeface="Arial"/>
              </a:endParaRPr>
            </a:p>
          </p:txBody>
        </p:sp>
      </p:grpSp>
      <p:sp>
        <p:nvSpPr>
          <p:cNvPr id="25" name="TextBox 24"/>
          <p:cNvSpPr txBox="1"/>
          <p:nvPr/>
        </p:nvSpPr>
        <p:spPr>
          <a:xfrm>
            <a:off x="352780" y="6372429"/>
            <a:ext cx="3485442" cy="307777"/>
          </a:xfrm>
          <a:prstGeom prst="rect">
            <a:avLst/>
          </a:prstGeom>
          <a:noFill/>
        </p:spPr>
        <p:txBody>
          <a:bodyPr wrap="square" rtlCol="0">
            <a:spAutoFit/>
          </a:bodyPr>
          <a:lstStyle/>
          <a:p>
            <a:r>
              <a:rPr lang="en-US" sz="1400" dirty="0" smtClean="0">
                <a:latin typeface="Arial"/>
                <a:cs typeface="Arial"/>
              </a:rPr>
              <a:t>Groove depths in the Pixel support tube</a:t>
            </a:r>
            <a:endParaRPr lang="en-US" sz="1400" dirty="0">
              <a:latin typeface="Arial"/>
              <a:cs typeface="Arial"/>
            </a:endParaRPr>
          </a:p>
        </p:txBody>
      </p:sp>
    </p:spTree>
    <p:extLst>
      <p:ext uri="{BB962C8B-B14F-4D97-AF65-F5344CB8AC3E}">
        <p14:creationId xmlns:p14="http://schemas.microsoft.com/office/powerpoint/2010/main" val="37962567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old_beampipe_horizontal_suppport_MZ.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287981" y="803393"/>
            <a:ext cx="3668684" cy="3774005"/>
          </a:xfrm>
          <a:prstGeom prst="rect">
            <a:avLst/>
          </a:prstGeom>
        </p:spPr>
      </p:pic>
      <p:pic>
        <p:nvPicPr>
          <p:cNvPr id="4" name="Picture 3" descr="Untitled.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59982" y="799084"/>
            <a:ext cx="4331076" cy="5774767"/>
          </a:xfrm>
          <a:prstGeom prst="rect">
            <a:avLst/>
          </a:prstGeom>
        </p:spPr>
      </p:pic>
      <p:sp>
        <p:nvSpPr>
          <p:cNvPr id="26" name="TextBox 25"/>
          <p:cNvSpPr txBox="1"/>
          <p:nvPr/>
        </p:nvSpPr>
        <p:spPr>
          <a:xfrm>
            <a:off x="2740260" y="228979"/>
            <a:ext cx="4636643" cy="369332"/>
          </a:xfrm>
          <a:prstGeom prst="rect">
            <a:avLst/>
          </a:prstGeom>
          <a:noFill/>
        </p:spPr>
        <p:txBody>
          <a:bodyPr wrap="none" rtlCol="0">
            <a:spAutoFit/>
          </a:bodyPr>
          <a:lstStyle/>
          <a:p>
            <a:r>
              <a:rPr lang="en-US" dirty="0" smtClean="0">
                <a:solidFill>
                  <a:schemeClr val="accent2"/>
                </a:solidFill>
                <a:latin typeface="Arial"/>
                <a:cs typeface="Arial"/>
              </a:rPr>
              <a:t>-Z end, May 3 2013. Before BCM extraction </a:t>
            </a:r>
            <a:endParaRPr lang="en-US" dirty="0">
              <a:solidFill>
                <a:schemeClr val="accent2"/>
              </a:solidFill>
              <a:latin typeface="Arial"/>
              <a:cs typeface="Arial"/>
            </a:endParaRPr>
          </a:p>
        </p:txBody>
      </p:sp>
      <p:sp>
        <p:nvSpPr>
          <p:cNvPr id="5" name="TextBox 4"/>
          <p:cNvSpPr txBox="1"/>
          <p:nvPr/>
        </p:nvSpPr>
        <p:spPr>
          <a:xfrm>
            <a:off x="6349775" y="4577398"/>
            <a:ext cx="1351652" cy="369332"/>
          </a:xfrm>
          <a:prstGeom prst="rect">
            <a:avLst/>
          </a:prstGeom>
          <a:noFill/>
        </p:spPr>
        <p:txBody>
          <a:bodyPr wrap="none" rtlCol="0">
            <a:spAutoFit/>
          </a:bodyPr>
          <a:lstStyle/>
          <a:p>
            <a:r>
              <a:rPr lang="en-US" dirty="0" smtClean="0"/>
              <a:t>-Z end NEAR</a:t>
            </a:r>
            <a:endParaRPr lang="en-US" dirty="0"/>
          </a:p>
        </p:txBody>
      </p:sp>
    </p:spTree>
    <p:extLst>
      <p:ext uri="{BB962C8B-B14F-4D97-AF65-F5344CB8AC3E}">
        <p14:creationId xmlns:p14="http://schemas.microsoft.com/office/powerpoint/2010/main" val="18562858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p:cNvSpPr txBox="1"/>
          <p:nvPr/>
        </p:nvSpPr>
        <p:spPr>
          <a:xfrm>
            <a:off x="2740260" y="228979"/>
            <a:ext cx="4694577" cy="369332"/>
          </a:xfrm>
          <a:prstGeom prst="rect">
            <a:avLst/>
          </a:prstGeom>
          <a:noFill/>
        </p:spPr>
        <p:txBody>
          <a:bodyPr wrap="none" rtlCol="0">
            <a:spAutoFit/>
          </a:bodyPr>
          <a:lstStyle/>
          <a:p>
            <a:r>
              <a:rPr lang="en-US" dirty="0">
                <a:solidFill>
                  <a:schemeClr val="accent2"/>
                </a:solidFill>
                <a:latin typeface="Arial"/>
                <a:cs typeface="Arial"/>
              </a:rPr>
              <a:t>+</a:t>
            </a:r>
            <a:r>
              <a:rPr lang="en-US" dirty="0" smtClean="0">
                <a:solidFill>
                  <a:schemeClr val="accent2"/>
                </a:solidFill>
                <a:latin typeface="Arial"/>
                <a:cs typeface="Arial"/>
              </a:rPr>
              <a:t>Z end, May 3 2013. Before BCM extraction </a:t>
            </a:r>
            <a:endParaRPr lang="en-US" dirty="0">
              <a:solidFill>
                <a:schemeClr val="accent2"/>
              </a:solidFill>
              <a:latin typeface="Arial"/>
              <a:cs typeface="Arial"/>
            </a:endParaRPr>
          </a:p>
        </p:txBody>
      </p:sp>
      <p:pic>
        <p:nvPicPr>
          <p:cNvPr id="2" name="Picture 1" descr="Untitled 3.pn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141060" y="1088468"/>
            <a:ext cx="3763042" cy="5186423"/>
          </a:xfrm>
          <a:prstGeom prst="rect">
            <a:avLst/>
          </a:prstGeom>
        </p:spPr>
      </p:pic>
      <p:pic>
        <p:nvPicPr>
          <p:cNvPr id="5" name="Picture 4" descr="Untitled 3.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1088468"/>
            <a:ext cx="4870504" cy="4305282"/>
          </a:xfrm>
          <a:prstGeom prst="rect">
            <a:avLst/>
          </a:prstGeom>
        </p:spPr>
      </p:pic>
    </p:spTree>
    <p:extLst>
      <p:ext uri="{BB962C8B-B14F-4D97-AF65-F5344CB8AC3E}">
        <p14:creationId xmlns:p14="http://schemas.microsoft.com/office/powerpoint/2010/main" val="42917023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p:cNvSpPr txBox="1"/>
          <p:nvPr/>
        </p:nvSpPr>
        <p:spPr>
          <a:xfrm>
            <a:off x="2208941" y="228979"/>
            <a:ext cx="4258497" cy="369332"/>
          </a:xfrm>
          <a:prstGeom prst="rect">
            <a:avLst/>
          </a:prstGeom>
          <a:noFill/>
        </p:spPr>
        <p:txBody>
          <a:bodyPr wrap="none" rtlCol="0">
            <a:spAutoFit/>
          </a:bodyPr>
          <a:lstStyle/>
          <a:p>
            <a:r>
              <a:rPr lang="en-US" dirty="0" smtClean="0">
                <a:solidFill>
                  <a:schemeClr val="accent2"/>
                </a:solidFill>
                <a:latin typeface="Arial"/>
                <a:cs typeface="Arial"/>
              </a:rPr>
              <a:t>The 3.5m support seen from the +Z end</a:t>
            </a:r>
            <a:endParaRPr lang="en-US" dirty="0">
              <a:solidFill>
                <a:schemeClr val="accent2"/>
              </a:solidFill>
              <a:latin typeface="Arial"/>
              <a:cs typeface="Arial"/>
            </a:endParaRPr>
          </a:p>
        </p:txBody>
      </p:sp>
      <p:pic>
        <p:nvPicPr>
          <p:cNvPr id="3" name="Picture 2" descr="Untitled 4.pn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740260" y="712688"/>
            <a:ext cx="3384983" cy="5562204"/>
          </a:xfrm>
          <a:prstGeom prst="rect">
            <a:avLst/>
          </a:prstGeom>
        </p:spPr>
      </p:pic>
    </p:spTree>
    <p:extLst>
      <p:ext uri="{BB962C8B-B14F-4D97-AF65-F5344CB8AC3E}">
        <p14:creationId xmlns:p14="http://schemas.microsoft.com/office/powerpoint/2010/main" val="20409116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ntitled 6.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56843" y="752563"/>
            <a:ext cx="2979167" cy="2917218"/>
          </a:xfrm>
          <a:prstGeom prst="rect">
            <a:avLst/>
          </a:prstGeom>
        </p:spPr>
      </p:pic>
      <p:sp>
        <p:nvSpPr>
          <p:cNvPr id="4" name="TextBox 3"/>
          <p:cNvSpPr txBox="1"/>
          <p:nvPr/>
        </p:nvSpPr>
        <p:spPr>
          <a:xfrm>
            <a:off x="1228422" y="2923862"/>
            <a:ext cx="980519" cy="369332"/>
          </a:xfrm>
          <a:prstGeom prst="rect">
            <a:avLst/>
          </a:prstGeom>
          <a:solidFill>
            <a:srgbClr val="FFFFFF"/>
          </a:solidFill>
        </p:spPr>
        <p:txBody>
          <a:bodyPr wrap="none" rtlCol="0">
            <a:spAutoFit/>
          </a:bodyPr>
          <a:lstStyle/>
          <a:p>
            <a:r>
              <a:rPr lang="en-US" dirty="0" smtClean="0"/>
              <a:t>+Z NEAR</a:t>
            </a:r>
            <a:endParaRPr lang="en-US" dirty="0"/>
          </a:p>
        </p:txBody>
      </p:sp>
      <p:pic>
        <p:nvPicPr>
          <p:cNvPr id="6" name="Picture 5" descr="old_beampipe_horizontal_suppport_MZ.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56844" y="3704696"/>
            <a:ext cx="2979166" cy="3064692"/>
          </a:xfrm>
          <a:prstGeom prst="rect">
            <a:avLst/>
          </a:prstGeom>
        </p:spPr>
      </p:pic>
      <p:sp>
        <p:nvSpPr>
          <p:cNvPr id="7" name="TextBox 6"/>
          <p:cNvSpPr txBox="1"/>
          <p:nvPr/>
        </p:nvSpPr>
        <p:spPr>
          <a:xfrm>
            <a:off x="1192164" y="6275966"/>
            <a:ext cx="1390932" cy="369332"/>
          </a:xfrm>
          <a:prstGeom prst="rect">
            <a:avLst/>
          </a:prstGeom>
          <a:solidFill>
            <a:schemeClr val="bg1"/>
          </a:solidFill>
        </p:spPr>
        <p:txBody>
          <a:bodyPr wrap="square" rtlCol="0">
            <a:spAutoFit/>
          </a:bodyPr>
          <a:lstStyle/>
          <a:p>
            <a:r>
              <a:rPr lang="en-US" dirty="0" smtClean="0"/>
              <a:t>-Z end NEAR</a:t>
            </a:r>
            <a:endParaRPr lang="en-US" dirty="0"/>
          </a:p>
        </p:txBody>
      </p:sp>
    </p:spTree>
    <p:extLst>
      <p:ext uri="{BB962C8B-B14F-4D97-AF65-F5344CB8AC3E}">
        <p14:creationId xmlns:p14="http://schemas.microsoft.com/office/powerpoint/2010/main" val="25620294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r>
              <a:rPr lang="en-US" smtClean="0"/>
              <a:t>21/11/14</a:t>
            </a:r>
            <a:endParaRPr lang="en-US"/>
          </a:p>
        </p:txBody>
      </p:sp>
      <p:sp>
        <p:nvSpPr>
          <p:cNvPr id="9" name="Footer Placeholder 8"/>
          <p:cNvSpPr>
            <a:spLocks noGrp="1"/>
          </p:cNvSpPr>
          <p:nvPr>
            <p:ph type="ftr" sz="quarter" idx="11"/>
          </p:nvPr>
        </p:nvSpPr>
        <p:spPr/>
        <p:txBody>
          <a:bodyPr/>
          <a:lstStyle/>
          <a:p>
            <a:r>
              <a:rPr lang="it-IT" smtClean="0"/>
              <a:t>Nicola Bacchetta</a:t>
            </a:r>
            <a:endParaRPr lang="en-US"/>
          </a:p>
        </p:txBody>
      </p:sp>
      <p:sp>
        <p:nvSpPr>
          <p:cNvPr id="10" name="Slide Number Placeholder 9"/>
          <p:cNvSpPr>
            <a:spLocks noGrp="1"/>
          </p:cNvSpPr>
          <p:nvPr>
            <p:ph type="sldNum" sz="quarter" idx="12"/>
          </p:nvPr>
        </p:nvSpPr>
        <p:spPr/>
        <p:txBody>
          <a:bodyPr/>
          <a:lstStyle/>
          <a:p>
            <a:fld id="{506745A1-FD9B-624D-B8DD-010C7409B595}" type="slidenum">
              <a:rPr lang="en-US" smtClean="0"/>
              <a:t>2</a:t>
            </a:fld>
            <a:endParaRPr lang="en-US"/>
          </a:p>
        </p:txBody>
      </p:sp>
      <p:sp>
        <p:nvSpPr>
          <p:cNvPr id="11" name="TextBox 10"/>
          <p:cNvSpPr txBox="1"/>
          <p:nvPr/>
        </p:nvSpPr>
        <p:spPr>
          <a:xfrm>
            <a:off x="272335" y="158109"/>
            <a:ext cx="8414465" cy="461665"/>
          </a:xfrm>
          <a:prstGeom prst="rect">
            <a:avLst/>
          </a:prstGeom>
          <a:noFill/>
        </p:spPr>
        <p:txBody>
          <a:bodyPr wrap="square" rtlCol="0">
            <a:spAutoFit/>
          </a:bodyPr>
          <a:lstStyle/>
          <a:p>
            <a:pPr algn="ctr"/>
            <a:r>
              <a:rPr lang="en-US" sz="2400" dirty="0" smtClean="0">
                <a:solidFill>
                  <a:schemeClr val="accent2"/>
                </a:solidFill>
                <a:latin typeface="Arial"/>
                <a:cs typeface="Arial"/>
              </a:rPr>
              <a:t>SUMMARY FROM OFFLINE MESUREMENTS</a:t>
            </a:r>
            <a:endParaRPr lang="en-US" sz="2400" dirty="0">
              <a:solidFill>
                <a:schemeClr val="accent2"/>
              </a:solidFill>
              <a:latin typeface="Arial"/>
              <a:cs typeface="Arial"/>
            </a:endParaRPr>
          </a:p>
        </p:txBody>
      </p:sp>
      <p:pic>
        <p:nvPicPr>
          <p:cNvPr id="20" name="Picture 19"/>
          <p:cNvPicPr/>
          <p:nvPr/>
        </p:nvPicPr>
        <p:blipFill>
          <a:blip r:embed="rId2">
            <a:extLst>
              <a:ext uri="{28A0092B-C50C-407E-A947-70E740481C1C}">
                <a14:useLocalDpi xmlns:a14="http://schemas.microsoft.com/office/drawing/2010/main"/>
              </a:ext>
            </a:extLst>
          </a:blip>
          <a:stretch>
            <a:fillRect/>
          </a:stretch>
        </p:blipFill>
        <p:spPr>
          <a:xfrm>
            <a:off x="1435100" y="736600"/>
            <a:ext cx="5842000" cy="5619749"/>
          </a:xfrm>
          <a:prstGeom prst="rect">
            <a:avLst/>
          </a:prstGeom>
        </p:spPr>
      </p:pic>
      <p:sp>
        <p:nvSpPr>
          <p:cNvPr id="4" name="TextBox 3"/>
          <p:cNvSpPr txBox="1"/>
          <p:nvPr/>
        </p:nvSpPr>
        <p:spPr>
          <a:xfrm>
            <a:off x="457200" y="5861566"/>
            <a:ext cx="2135132" cy="369332"/>
          </a:xfrm>
          <a:prstGeom prst="rect">
            <a:avLst/>
          </a:prstGeom>
          <a:noFill/>
        </p:spPr>
        <p:txBody>
          <a:bodyPr wrap="none" rtlCol="0">
            <a:spAutoFit/>
          </a:bodyPr>
          <a:lstStyle/>
          <a:p>
            <a:r>
              <a:rPr lang="en-US" dirty="0" smtClean="0">
                <a:solidFill>
                  <a:srgbClr val="C0504D"/>
                </a:solidFill>
                <a:latin typeface="Arial"/>
                <a:cs typeface="Arial"/>
              </a:rPr>
              <a:t>Pixel Support Tube</a:t>
            </a:r>
            <a:endParaRPr lang="en-US" dirty="0">
              <a:solidFill>
                <a:srgbClr val="C0504D"/>
              </a:solidFill>
              <a:latin typeface="Arial"/>
              <a:cs typeface="Arial"/>
            </a:endParaRPr>
          </a:p>
        </p:txBody>
      </p:sp>
      <p:cxnSp>
        <p:nvCxnSpPr>
          <p:cNvPr id="6" name="Straight Arrow Connector 5"/>
          <p:cNvCxnSpPr>
            <a:stCxn id="4" idx="3"/>
          </p:cNvCxnSpPr>
          <p:nvPr/>
        </p:nvCxnSpPr>
        <p:spPr>
          <a:xfrm flipV="1">
            <a:off x="2592332" y="4762500"/>
            <a:ext cx="1065268" cy="1283732"/>
          </a:xfrm>
          <a:prstGeom prst="straightConnector1">
            <a:avLst/>
          </a:prstGeom>
          <a:ln w="6350" cmpd="sng">
            <a:solidFill>
              <a:schemeClr val="accent2"/>
            </a:solidFill>
            <a:tailEnd type="arrow"/>
          </a:ln>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107235" y="3702566"/>
            <a:ext cx="1759665" cy="923330"/>
          </a:xfrm>
          <a:prstGeom prst="rect">
            <a:avLst/>
          </a:prstGeom>
          <a:noFill/>
        </p:spPr>
        <p:txBody>
          <a:bodyPr wrap="square" rtlCol="0">
            <a:spAutoFit/>
          </a:bodyPr>
          <a:lstStyle/>
          <a:p>
            <a:r>
              <a:rPr lang="en-US" dirty="0" smtClean="0">
                <a:solidFill>
                  <a:srgbClr val="C0504D"/>
                </a:solidFill>
                <a:latin typeface="Arial"/>
                <a:cs typeface="Arial"/>
              </a:rPr>
              <a:t>BPIX will be shimmed up by 3mm</a:t>
            </a:r>
            <a:endParaRPr lang="en-US" dirty="0">
              <a:solidFill>
                <a:srgbClr val="C0504D"/>
              </a:solidFill>
              <a:latin typeface="Arial"/>
              <a:cs typeface="Arial"/>
            </a:endParaRPr>
          </a:p>
        </p:txBody>
      </p:sp>
      <p:cxnSp>
        <p:nvCxnSpPr>
          <p:cNvPr id="22" name="Straight Arrow Connector 21"/>
          <p:cNvCxnSpPr/>
          <p:nvPr/>
        </p:nvCxnSpPr>
        <p:spPr>
          <a:xfrm>
            <a:off x="902466" y="4458732"/>
            <a:ext cx="2221734" cy="532368"/>
          </a:xfrm>
          <a:prstGeom prst="straightConnector1">
            <a:avLst/>
          </a:prstGeom>
          <a:ln w="6350" cmpd="sng">
            <a:solidFill>
              <a:schemeClr val="accent2"/>
            </a:solidFill>
            <a:tailEnd type="arrow"/>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7041435" y="1632466"/>
            <a:ext cx="1759665" cy="646331"/>
          </a:xfrm>
          <a:prstGeom prst="rect">
            <a:avLst/>
          </a:prstGeom>
          <a:noFill/>
        </p:spPr>
        <p:txBody>
          <a:bodyPr wrap="square" rtlCol="0">
            <a:spAutoFit/>
          </a:bodyPr>
          <a:lstStyle/>
          <a:p>
            <a:r>
              <a:rPr lang="en-US" dirty="0" smtClean="0">
                <a:solidFill>
                  <a:srgbClr val="C0504D"/>
                </a:solidFill>
                <a:latin typeface="Arial"/>
                <a:cs typeface="Arial"/>
              </a:rPr>
              <a:t>Old beam pipe position</a:t>
            </a:r>
            <a:endParaRPr lang="en-US" dirty="0">
              <a:solidFill>
                <a:srgbClr val="C0504D"/>
              </a:solidFill>
              <a:latin typeface="Arial"/>
              <a:cs typeface="Arial"/>
            </a:endParaRPr>
          </a:p>
        </p:txBody>
      </p:sp>
      <p:cxnSp>
        <p:nvCxnSpPr>
          <p:cNvPr id="25" name="Straight Arrow Connector 24"/>
          <p:cNvCxnSpPr/>
          <p:nvPr/>
        </p:nvCxnSpPr>
        <p:spPr>
          <a:xfrm flipH="1">
            <a:off x="5270500" y="2278797"/>
            <a:ext cx="2159766" cy="1315303"/>
          </a:xfrm>
          <a:prstGeom prst="straightConnector1">
            <a:avLst/>
          </a:prstGeom>
          <a:ln w="6350" cmpd="sng">
            <a:solidFill>
              <a:schemeClr val="accent2"/>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978502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Freeform 41"/>
          <p:cNvSpPr/>
          <p:nvPr/>
        </p:nvSpPr>
        <p:spPr>
          <a:xfrm>
            <a:off x="5960962" y="5254520"/>
            <a:ext cx="1987550" cy="315604"/>
          </a:xfrm>
          <a:custGeom>
            <a:avLst/>
            <a:gdLst>
              <a:gd name="connsiteX0" fmla="*/ 1987550 w 1987550"/>
              <a:gd name="connsiteY0" fmla="*/ 146055 h 315604"/>
              <a:gd name="connsiteX1" fmla="*/ 1920875 w 1987550"/>
              <a:gd name="connsiteY1" fmla="*/ 165105 h 315604"/>
              <a:gd name="connsiteX2" fmla="*/ 1778000 w 1987550"/>
              <a:gd name="connsiteY2" fmla="*/ 212730 h 315604"/>
              <a:gd name="connsiteX3" fmla="*/ 1590675 w 1987550"/>
              <a:gd name="connsiteY3" fmla="*/ 279405 h 315604"/>
              <a:gd name="connsiteX4" fmla="*/ 1447800 w 1987550"/>
              <a:gd name="connsiteY4" fmla="*/ 314330 h 315604"/>
              <a:gd name="connsiteX5" fmla="*/ 1254125 w 1987550"/>
              <a:gd name="connsiteY5" fmla="*/ 295280 h 315604"/>
              <a:gd name="connsiteX6" fmla="*/ 1006475 w 1987550"/>
              <a:gd name="connsiteY6" fmla="*/ 180980 h 315604"/>
              <a:gd name="connsiteX7" fmla="*/ 790575 w 1987550"/>
              <a:gd name="connsiteY7" fmla="*/ 60330 h 315604"/>
              <a:gd name="connsiteX8" fmla="*/ 603250 w 1987550"/>
              <a:gd name="connsiteY8" fmla="*/ 5 h 315604"/>
              <a:gd name="connsiteX9" fmla="*/ 403225 w 1987550"/>
              <a:gd name="connsiteY9" fmla="*/ 57155 h 315604"/>
              <a:gd name="connsiteX10" fmla="*/ 228600 w 1987550"/>
              <a:gd name="connsiteY10" fmla="*/ 133355 h 315604"/>
              <a:gd name="connsiteX11" fmla="*/ 0 w 1987550"/>
              <a:gd name="connsiteY11" fmla="*/ 301630 h 315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87550" h="315604">
                <a:moveTo>
                  <a:pt x="1987550" y="146055"/>
                </a:moveTo>
                <a:cubicBezTo>
                  <a:pt x="1971675" y="150024"/>
                  <a:pt x="1955800" y="153993"/>
                  <a:pt x="1920875" y="165105"/>
                </a:cubicBezTo>
                <a:cubicBezTo>
                  <a:pt x="1885950" y="176218"/>
                  <a:pt x="1778000" y="212730"/>
                  <a:pt x="1778000" y="212730"/>
                </a:cubicBezTo>
                <a:cubicBezTo>
                  <a:pt x="1722967" y="231780"/>
                  <a:pt x="1645708" y="262472"/>
                  <a:pt x="1590675" y="279405"/>
                </a:cubicBezTo>
                <a:cubicBezTo>
                  <a:pt x="1535642" y="296338"/>
                  <a:pt x="1503892" y="311684"/>
                  <a:pt x="1447800" y="314330"/>
                </a:cubicBezTo>
                <a:cubicBezTo>
                  <a:pt x="1391708" y="316976"/>
                  <a:pt x="1327679" y="317505"/>
                  <a:pt x="1254125" y="295280"/>
                </a:cubicBezTo>
                <a:cubicBezTo>
                  <a:pt x="1180571" y="273055"/>
                  <a:pt x="1083733" y="220138"/>
                  <a:pt x="1006475" y="180980"/>
                </a:cubicBezTo>
                <a:cubicBezTo>
                  <a:pt x="929217" y="141822"/>
                  <a:pt x="857779" y="90493"/>
                  <a:pt x="790575" y="60330"/>
                </a:cubicBezTo>
                <a:cubicBezTo>
                  <a:pt x="723371" y="30167"/>
                  <a:pt x="667808" y="534"/>
                  <a:pt x="603250" y="5"/>
                </a:cubicBezTo>
                <a:cubicBezTo>
                  <a:pt x="538692" y="-524"/>
                  <a:pt x="465667" y="34930"/>
                  <a:pt x="403225" y="57155"/>
                </a:cubicBezTo>
                <a:cubicBezTo>
                  <a:pt x="340783" y="79380"/>
                  <a:pt x="295804" y="92609"/>
                  <a:pt x="228600" y="133355"/>
                </a:cubicBezTo>
                <a:cubicBezTo>
                  <a:pt x="161396" y="174101"/>
                  <a:pt x="0" y="301630"/>
                  <a:pt x="0" y="301630"/>
                </a:cubicBezTo>
              </a:path>
            </a:pathLst>
          </a:custGeom>
          <a:ln>
            <a:solidFill>
              <a:srgbClr val="C0504D"/>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8" name="Date Placeholder 7"/>
          <p:cNvSpPr>
            <a:spLocks noGrp="1"/>
          </p:cNvSpPr>
          <p:nvPr>
            <p:ph type="dt" sz="half" idx="10"/>
          </p:nvPr>
        </p:nvSpPr>
        <p:spPr/>
        <p:txBody>
          <a:bodyPr/>
          <a:lstStyle/>
          <a:p>
            <a:r>
              <a:rPr lang="en-US" smtClean="0"/>
              <a:t>21/11/14</a:t>
            </a:r>
            <a:endParaRPr lang="en-US"/>
          </a:p>
        </p:txBody>
      </p:sp>
      <p:sp>
        <p:nvSpPr>
          <p:cNvPr id="9" name="Footer Placeholder 8"/>
          <p:cNvSpPr>
            <a:spLocks noGrp="1"/>
          </p:cNvSpPr>
          <p:nvPr>
            <p:ph type="ftr" sz="quarter" idx="11"/>
          </p:nvPr>
        </p:nvSpPr>
        <p:spPr/>
        <p:txBody>
          <a:bodyPr/>
          <a:lstStyle/>
          <a:p>
            <a:r>
              <a:rPr lang="it-IT" smtClean="0"/>
              <a:t>Nicola Bacchetta</a:t>
            </a:r>
            <a:endParaRPr lang="en-US"/>
          </a:p>
        </p:txBody>
      </p:sp>
      <p:sp>
        <p:nvSpPr>
          <p:cNvPr id="10" name="Slide Number Placeholder 9"/>
          <p:cNvSpPr>
            <a:spLocks noGrp="1"/>
          </p:cNvSpPr>
          <p:nvPr>
            <p:ph type="sldNum" sz="quarter" idx="12"/>
          </p:nvPr>
        </p:nvSpPr>
        <p:spPr/>
        <p:txBody>
          <a:bodyPr/>
          <a:lstStyle/>
          <a:p>
            <a:fld id="{506745A1-FD9B-624D-B8DD-010C7409B595}" type="slidenum">
              <a:rPr lang="en-US" smtClean="0"/>
              <a:t>3</a:t>
            </a:fld>
            <a:endParaRPr lang="en-US"/>
          </a:p>
        </p:txBody>
      </p:sp>
      <p:sp>
        <p:nvSpPr>
          <p:cNvPr id="11" name="TextBox 10"/>
          <p:cNvSpPr txBox="1"/>
          <p:nvPr/>
        </p:nvSpPr>
        <p:spPr>
          <a:xfrm>
            <a:off x="272335" y="158109"/>
            <a:ext cx="8414465" cy="461665"/>
          </a:xfrm>
          <a:prstGeom prst="rect">
            <a:avLst/>
          </a:prstGeom>
          <a:noFill/>
        </p:spPr>
        <p:txBody>
          <a:bodyPr wrap="square" rtlCol="0">
            <a:spAutoFit/>
          </a:bodyPr>
          <a:lstStyle/>
          <a:p>
            <a:pPr algn="ctr"/>
            <a:r>
              <a:rPr lang="en-US" sz="2400" dirty="0" smtClean="0">
                <a:solidFill>
                  <a:schemeClr val="accent2"/>
                </a:solidFill>
                <a:latin typeface="Arial"/>
                <a:cs typeface="Arial"/>
              </a:rPr>
              <a:t>SUMMARY FROM SURVEY MESUREMENTS (2013)</a:t>
            </a:r>
            <a:endParaRPr lang="en-US" sz="2400" dirty="0">
              <a:solidFill>
                <a:schemeClr val="accent2"/>
              </a:solidFill>
              <a:latin typeface="Arial"/>
              <a:cs typeface="Arial"/>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4267315988"/>
              </p:ext>
            </p:extLst>
          </p:nvPr>
        </p:nvGraphicFramePr>
        <p:xfrm>
          <a:off x="272335" y="683274"/>
          <a:ext cx="8344253" cy="2755900"/>
        </p:xfrm>
        <a:graphic>
          <a:graphicData uri="http://schemas.openxmlformats.org/presentationml/2006/ole">
            <mc:AlternateContent xmlns:mc="http://schemas.openxmlformats.org/markup-compatibility/2006">
              <mc:Choice xmlns:v="urn:schemas-microsoft-com:vml" Requires="v">
                <p:oleObj spid="_x0000_s3091" name="Document" r:id="rId3" imgW="5537200" imgH="1828800" progId="Word.Document.12">
                  <p:link updateAutomatic="1"/>
                </p:oleObj>
              </mc:Choice>
              <mc:Fallback>
                <p:oleObj name="Document" r:id="rId3" imgW="5537200" imgH="1828800" progId="Word.Document.12">
                  <p:link updateAutomatic="1"/>
                  <p:pic>
                    <p:nvPicPr>
                      <p:cNvPr id="0" name=""/>
                      <p:cNvPicPr/>
                      <p:nvPr/>
                    </p:nvPicPr>
                    <p:blipFill>
                      <a:blip r:embed="rId4"/>
                      <a:stretch>
                        <a:fillRect/>
                      </a:stretch>
                    </p:blipFill>
                    <p:spPr>
                      <a:xfrm>
                        <a:off x="272335" y="683274"/>
                        <a:ext cx="8344253" cy="2755900"/>
                      </a:xfrm>
                      <a:prstGeom prst="rect">
                        <a:avLst/>
                      </a:prstGeom>
                    </p:spPr>
                  </p:pic>
                </p:oleObj>
              </mc:Fallback>
            </mc:AlternateContent>
          </a:graphicData>
        </a:graphic>
      </p:graphicFrame>
      <p:sp>
        <p:nvSpPr>
          <p:cNvPr id="3" name="TextBox 2"/>
          <p:cNvSpPr txBox="1"/>
          <p:nvPr/>
        </p:nvSpPr>
        <p:spPr>
          <a:xfrm>
            <a:off x="272335" y="3168346"/>
            <a:ext cx="8630365" cy="2031325"/>
          </a:xfrm>
          <a:prstGeom prst="rect">
            <a:avLst/>
          </a:prstGeom>
          <a:noFill/>
        </p:spPr>
        <p:txBody>
          <a:bodyPr wrap="square" rtlCol="0">
            <a:spAutoFit/>
          </a:bodyPr>
          <a:lstStyle/>
          <a:p>
            <a:r>
              <a:rPr lang="en-US" dirty="0" smtClean="0">
                <a:solidFill>
                  <a:schemeClr val="tx2"/>
                </a:solidFill>
                <a:latin typeface="Arial"/>
                <a:cs typeface="Arial"/>
              </a:rPr>
              <a:t>The 2013 Y position of the pipe from survey measurements at the collars (</a:t>
            </a:r>
            <a:r>
              <a:rPr lang="en-US" dirty="0" smtClean="0">
                <a:solidFill>
                  <a:schemeClr val="tx2"/>
                </a:solidFill>
                <a:latin typeface="Arial"/>
                <a:cs typeface="Arial"/>
              </a:rPr>
              <a:t>±1.6m) seems to be consistent with nuclear interaction analysis results.</a:t>
            </a:r>
            <a:r>
              <a:rPr lang="en-US" dirty="0" smtClean="0">
                <a:solidFill>
                  <a:schemeClr val="tx2"/>
                </a:solidFill>
                <a:latin typeface="Arial"/>
                <a:cs typeface="Arial"/>
              </a:rPr>
              <a:t> </a:t>
            </a:r>
          </a:p>
          <a:p>
            <a:endParaRPr lang="en-US" dirty="0" smtClean="0">
              <a:solidFill>
                <a:schemeClr val="tx2"/>
              </a:solidFill>
              <a:latin typeface="Arial"/>
              <a:cs typeface="Arial"/>
            </a:endParaRPr>
          </a:p>
          <a:p>
            <a:r>
              <a:rPr lang="en-US" dirty="0" smtClean="0">
                <a:solidFill>
                  <a:schemeClr val="tx2"/>
                </a:solidFill>
                <a:latin typeface="Arial"/>
                <a:cs typeface="Arial"/>
              </a:rPr>
              <a:t>Also the X position seems consistent (taking the average of the survey results).</a:t>
            </a:r>
          </a:p>
          <a:p>
            <a:endParaRPr lang="en-US" dirty="0">
              <a:solidFill>
                <a:schemeClr val="tx2"/>
              </a:solidFill>
              <a:latin typeface="Arial"/>
              <a:cs typeface="Arial"/>
            </a:endParaRPr>
          </a:p>
          <a:p>
            <a:endParaRPr lang="en-US" dirty="0" smtClean="0">
              <a:solidFill>
                <a:schemeClr val="tx2"/>
              </a:solidFill>
              <a:latin typeface="Arial"/>
              <a:cs typeface="Arial"/>
            </a:endParaRPr>
          </a:p>
          <a:p>
            <a:r>
              <a:rPr lang="en-US" dirty="0" smtClean="0">
                <a:solidFill>
                  <a:schemeClr val="tx2"/>
                </a:solidFill>
                <a:latin typeface="Arial"/>
                <a:cs typeface="Arial"/>
              </a:rPr>
              <a:t>NB: The old beam pipe was “counter-sagging” </a:t>
            </a:r>
            <a:endParaRPr lang="en-US" dirty="0">
              <a:solidFill>
                <a:schemeClr val="tx2"/>
              </a:solidFill>
              <a:latin typeface="Arial"/>
              <a:cs typeface="Arial"/>
            </a:endParaRPr>
          </a:p>
        </p:txBody>
      </p:sp>
      <p:sp>
        <p:nvSpPr>
          <p:cNvPr id="5" name="Arc 4"/>
          <p:cNvSpPr/>
          <p:nvPr/>
        </p:nvSpPr>
        <p:spPr>
          <a:xfrm>
            <a:off x="5910162" y="4629050"/>
            <a:ext cx="2032000" cy="622300"/>
          </a:xfrm>
          <a:prstGeom prst="arc">
            <a:avLst>
              <a:gd name="adj1" fmla="val 11055531"/>
              <a:gd name="adj2" fmla="val 21384199"/>
            </a:avLst>
          </a:prstGeom>
          <a:ln>
            <a:solidFill>
              <a:srgbClr val="C0504D"/>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7" name="TextBox 6"/>
          <p:cNvSpPr txBox="1"/>
          <p:nvPr/>
        </p:nvSpPr>
        <p:spPr>
          <a:xfrm>
            <a:off x="7754617" y="4789460"/>
            <a:ext cx="466945" cy="307777"/>
          </a:xfrm>
          <a:prstGeom prst="rect">
            <a:avLst/>
          </a:prstGeom>
          <a:noFill/>
        </p:spPr>
        <p:txBody>
          <a:bodyPr wrap="none" rtlCol="0">
            <a:spAutoFit/>
          </a:bodyPr>
          <a:lstStyle/>
          <a:p>
            <a:r>
              <a:rPr lang="en-US" sz="1400" dirty="0" smtClean="0"/>
              <a:t>-3.6</a:t>
            </a:r>
            <a:endParaRPr lang="en-US" sz="1400" dirty="0"/>
          </a:p>
        </p:txBody>
      </p:sp>
      <p:sp>
        <p:nvSpPr>
          <p:cNvPr id="17" name="TextBox 16"/>
          <p:cNvSpPr txBox="1"/>
          <p:nvPr/>
        </p:nvSpPr>
        <p:spPr>
          <a:xfrm>
            <a:off x="5676689" y="4789460"/>
            <a:ext cx="466945" cy="307777"/>
          </a:xfrm>
          <a:prstGeom prst="rect">
            <a:avLst/>
          </a:prstGeom>
          <a:noFill/>
        </p:spPr>
        <p:txBody>
          <a:bodyPr wrap="none" rtlCol="0">
            <a:spAutoFit/>
          </a:bodyPr>
          <a:lstStyle/>
          <a:p>
            <a:r>
              <a:rPr lang="en-US" sz="1400" dirty="0" smtClean="0"/>
              <a:t>-3.8</a:t>
            </a:r>
            <a:endParaRPr lang="en-US" sz="1400" dirty="0"/>
          </a:p>
        </p:txBody>
      </p:sp>
      <p:sp>
        <p:nvSpPr>
          <p:cNvPr id="18" name="TextBox 17"/>
          <p:cNvSpPr txBox="1"/>
          <p:nvPr/>
        </p:nvSpPr>
        <p:spPr>
          <a:xfrm>
            <a:off x="7043417" y="4627337"/>
            <a:ext cx="466945" cy="307777"/>
          </a:xfrm>
          <a:prstGeom prst="rect">
            <a:avLst/>
          </a:prstGeom>
          <a:noFill/>
        </p:spPr>
        <p:txBody>
          <a:bodyPr wrap="none" rtlCol="0">
            <a:spAutoFit/>
          </a:bodyPr>
          <a:lstStyle/>
          <a:p>
            <a:r>
              <a:rPr lang="en-US" sz="1400" dirty="0" smtClean="0"/>
              <a:t>-2.1</a:t>
            </a:r>
            <a:endParaRPr lang="en-US" sz="1400" dirty="0"/>
          </a:p>
        </p:txBody>
      </p:sp>
      <p:sp>
        <p:nvSpPr>
          <p:cNvPr id="19" name="TextBox 18"/>
          <p:cNvSpPr txBox="1"/>
          <p:nvPr/>
        </p:nvSpPr>
        <p:spPr>
          <a:xfrm>
            <a:off x="6294117" y="4630314"/>
            <a:ext cx="466945" cy="307777"/>
          </a:xfrm>
          <a:prstGeom prst="rect">
            <a:avLst/>
          </a:prstGeom>
          <a:noFill/>
        </p:spPr>
        <p:txBody>
          <a:bodyPr wrap="none" rtlCol="0">
            <a:spAutoFit/>
          </a:bodyPr>
          <a:lstStyle/>
          <a:p>
            <a:r>
              <a:rPr lang="en-US" sz="1400" dirty="0" smtClean="0"/>
              <a:t>-2.6</a:t>
            </a:r>
            <a:endParaRPr lang="en-US" sz="1400" dirty="0"/>
          </a:p>
        </p:txBody>
      </p:sp>
      <p:sp>
        <p:nvSpPr>
          <p:cNvPr id="12" name="Oval 11"/>
          <p:cNvSpPr/>
          <p:nvPr/>
        </p:nvSpPr>
        <p:spPr>
          <a:xfrm>
            <a:off x="7312454" y="4633489"/>
            <a:ext cx="45719" cy="45719"/>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6521879" y="4630314"/>
            <a:ext cx="45719" cy="45719"/>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p:cNvSpPr txBox="1"/>
          <p:nvPr/>
        </p:nvSpPr>
        <p:spPr>
          <a:xfrm>
            <a:off x="6719567" y="4325712"/>
            <a:ext cx="466945" cy="307777"/>
          </a:xfrm>
          <a:prstGeom prst="rect">
            <a:avLst/>
          </a:prstGeom>
          <a:noFill/>
          <a:ln>
            <a:noFill/>
          </a:ln>
        </p:spPr>
        <p:txBody>
          <a:bodyPr wrap="none" rtlCol="0">
            <a:spAutoFit/>
          </a:bodyPr>
          <a:lstStyle/>
          <a:p>
            <a:r>
              <a:rPr lang="en-US" sz="1400" dirty="0" smtClean="0">
                <a:solidFill>
                  <a:srgbClr val="FF0000"/>
                </a:solidFill>
              </a:rPr>
              <a:t>-2.0</a:t>
            </a:r>
            <a:endParaRPr lang="en-US" sz="1400" dirty="0">
              <a:solidFill>
                <a:srgbClr val="FF0000"/>
              </a:solidFill>
            </a:endParaRPr>
          </a:p>
        </p:txBody>
      </p:sp>
      <p:sp>
        <p:nvSpPr>
          <p:cNvPr id="27" name="Oval 26"/>
          <p:cNvSpPr/>
          <p:nvPr/>
        </p:nvSpPr>
        <p:spPr>
          <a:xfrm>
            <a:off x="6934629" y="4604477"/>
            <a:ext cx="45719" cy="45719"/>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TextBox 31"/>
          <p:cNvSpPr txBox="1"/>
          <p:nvPr/>
        </p:nvSpPr>
        <p:spPr>
          <a:xfrm>
            <a:off x="7894058" y="5273833"/>
            <a:ext cx="415498" cy="307777"/>
          </a:xfrm>
          <a:prstGeom prst="rect">
            <a:avLst/>
          </a:prstGeom>
          <a:noFill/>
        </p:spPr>
        <p:txBody>
          <a:bodyPr wrap="none" rtlCol="0">
            <a:spAutoFit/>
          </a:bodyPr>
          <a:lstStyle/>
          <a:p>
            <a:r>
              <a:rPr lang="en-US" sz="1400" dirty="0" smtClean="0"/>
              <a:t>1.3</a:t>
            </a:r>
            <a:endParaRPr lang="en-US" sz="1400" dirty="0"/>
          </a:p>
        </p:txBody>
      </p:sp>
      <p:sp>
        <p:nvSpPr>
          <p:cNvPr id="33" name="TextBox 32"/>
          <p:cNvSpPr txBox="1"/>
          <p:nvPr/>
        </p:nvSpPr>
        <p:spPr>
          <a:xfrm>
            <a:off x="7144179" y="5555250"/>
            <a:ext cx="411979" cy="307777"/>
          </a:xfrm>
          <a:prstGeom prst="rect">
            <a:avLst/>
          </a:prstGeom>
          <a:noFill/>
        </p:spPr>
        <p:txBody>
          <a:bodyPr wrap="none" rtlCol="0">
            <a:spAutoFit/>
          </a:bodyPr>
          <a:lstStyle/>
          <a:p>
            <a:r>
              <a:rPr lang="en-US" sz="1400" dirty="0" smtClean="0"/>
              <a:t>0.5</a:t>
            </a:r>
            <a:endParaRPr lang="en-US" sz="1400" dirty="0"/>
          </a:p>
        </p:txBody>
      </p:sp>
      <p:sp>
        <p:nvSpPr>
          <p:cNvPr id="34" name="TextBox 33"/>
          <p:cNvSpPr txBox="1"/>
          <p:nvPr/>
        </p:nvSpPr>
        <p:spPr>
          <a:xfrm>
            <a:off x="6342127" y="5274433"/>
            <a:ext cx="411979" cy="307777"/>
          </a:xfrm>
          <a:prstGeom prst="rect">
            <a:avLst/>
          </a:prstGeom>
          <a:noFill/>
        </p:spPr>
        <p:txBody>
          <a:bodyPr wrap="none" rtlCol="0">
            <a:spAutoFit/>
          </a:bodyPr>
          <a:lstStyle/>
          <a:p>
            <a:r>
              <a:rPr lang="en-US" sz="1400" dirty="0" smtClean="0"/>
              <a:t>2.1</a:t>
            </a:r>
            <a:endParaRPr lang="en-US" sz="1400" dirty="0"/>
          </a:p>
        </p:txBody>
      </p:sp>
      <p:sp>
        <p:nvSpPr>
          <p:cNvPr id="35" name="TextBox 34"/>
          <p:cNvSpPr txBox="1"/>
          <p:nvPr/>
        </p:nvSpPr>
        <p:spPr>
          <a:xfrm>
            <a:off x="5819822" y="5488870"/>
            <a:ext cx="415498" cy="307777"/>
          </a:xfrm>
          <a:prstGeom prst="rect">
            <a:avLst/>
          </a:prstGeom>
          <a:noFill/>
        </p:spPr>
        <p:txBody>
          <a:bodyPr wrap="none" rtlCol="0">
            <a:spAutoFit/>
          </a:bodyPr>
          <a:lstStyle/>
          <a:p>
            <a:r>
              <a:rPr lang="en-US" sz="1400" dirty="0" smtClean="0"/>
              <a:t>0.6</a:t>
            </a:r>
            <a:endParaRPr lang="en-US" sz="1400" dirty="0"/>
          </a:p>
        </p:txBody>
      </p:sp>
      <p:sp>
        <p:nvSpPr>
          <p:cNvPr id="38" name="Oval 37"/>
          <p:cNvSpPr/>
          <p:nvPr/>
        </p:nvSpPr>
        <p:spPr>
          <a:xfrm>
            <a:off x="6934629" y="5402884"/>
            <a:ext cx="45719" cy="45719"/>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6521879" y="5228490"/>
            <a:ext cx="45719" cy="45719"/>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7312454" y="5548900"/>
            <a:ext cx="45719" cy="45719"/>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TextBox 42"/>
          <p:cNvSpPr txBox="1"/>
          <p:nvPr/>
        </p:nvSpPr>
        <p:spPr>
          <a:xfrm>
            <a:off x="6761062" y="5097237"/>
            <a:ext cx="505267" cy="307777"/>
          </a:xfrm>
          <a:prstGeom prst="rect">
            <a:avLst/>
          </a:prstGeom>
          <a:noFill/>
          <a:ln>
            <a:noFill/>
          </a:ln>
        </p:spPr>
        <p:txBody>
          <a:bodyPr wrap="none" rtlCol="0">
            <a:spAutoFit/>
          </a:bodyPr>
          <a:lstStyle/>
          <a:p>
            <a:r>
              <a:rPr lang="en-US" sz="1400" dirty="0" smtClean="0">
                <a:solidFill>
                  <a:srgbClr val="FF0000"/>
                </a:solidFill>
              </a:rPr>
              <a:t>+0.9</a:t>
            </a:r>
            <a:endParaRPr lang="en-US" sz="1400" dirty="0">
              <a:solidFill>
                <a:srgbClr val="FF0000"/>
              </a:solidFill>
            </a:endParaRPr>
          </a:p>
        </p:txBody>
      </p:sp>
      <p:sp>
        <p:nvSpPr>
          <p:cNvPr id="44" name="TextBox 43"/>
          <p:cNvSpPr txBox="1"/>
          <p:nvPr/>
        </p:nvSpPr>
        <p:spPr>
          <a:xfrm>
            <a:off x="8345420" y="4675954"/>
            <a:ext cx="300082" cy="369332"/>
          </a:xfrm>
          <a:prstGeom prst="rect">
            <a:avLst/>
          </a:prstGeom>
          <a:noFill/>
        </p:spPr>
        <p:txBody>
          <a:bodyPr wrap="none" rtlCol="0">
            <a:spAutoFit/>
          </a:bodyPr>
          <a:lstStyle/>
          <a:p>
            <a:r>
              <a:rPr lang="en-US" dirty="0" smtClean="0"/>
              <a:t>Y</a:t>
            </a:r>
            <a:endParaRPr lang="en-US" dirty="0"/>
          </a:p>
        </p:txBody>
      </p:sp>
      <p:sp>
        <p:nvSpPr>
          <p:cNvPr id="45" name="TextBox 44"/>
          <p:cNvSpPr txBox="1"/>
          <p:nvPr/>
        </p:nvSpPr>
        <p:spPr>
          <a:xfrm>
            <a:off x="8357302" y="5255006"/>
            <a:ext cx="304478" cy="369332"/>
          </a:xfrm>
          <a:prstGeom prst="rect">
            <a:avLst/>
          </a:prstGeom>
          <a:noFill/>
        </p:spPr>
        <p:txBody>
          <a:bodyPr wrap="none" rtlCol="0">
            <a:spAutoFit/>
          </a:bodyPr>
          <a:lstStyle/>
          <a:p>
            <a:r>
              <a:rPr lang="en-US" dirty="0"/>
              <a:t>X</a:t>
            </a:r>
            <a:endParaRPr lang="en-US" dirty="0"/>
          </a:p>
        </p:txBody>
      </p:sp>
      <p:sp>
        <p:nvSpPr>
          <p:cNvPr id="46" name="TextBox 45"/>
          <p:cNvSpPr txBox="1"/>
          <p:nvPr/>
        </p:nvSpPr>
        <p:spPr>
          <a:xfrm>
            <a:off x="286589" y="5849156"/>
            <a:ext cx="8693865" cy="584776"/>
          </a:xfrm>
          <a:prstGeom prst="rect">
            <a:avLst/>
          </a:prstGeom>
          <a:noFill/>
        </p:spPr>
        <p:txBody>
          <a:bodyPr wrap="square" rtlCol="0">
            <a:spAutoFit/>
          </a:bodyPr>
          <a:lstStyle/>
          <a:p>
            <a:r>
              <a:rPr lang="en-US" sz="1600" dirty="0" smtClean="0">
                <a:solidFill>
                  <a:srgbClr val="FF0000"/>
                </a:solidFill>
                <a:latin typeface="Arial"/>
                <a:cs typeface="Arial"/>
              </a:rPr>
              <a:t>NB: survey measurements taken after FPIX re-installation in 2009 differ from 2013 data but in principle nothing was done in between</a:t>
            </a:r>
            <a:endParaRPr lang="en-US" sz="1600" dirty="0">
              <a:solidFill>
                <a:srgbClr val="FF0000"/>
              </a:solidFill>
              <a:latin typeface="Arial"/>
              <a:cs typeface="Arial"/>
            </a:endParaRPr>
          </a:p>
        </p:txBody>
      </p:sp>
    </p:spTree>
    <p:extLst>
      <p:ext uri="{BB962C8B-B14F-4D97-AF65-F5344CB8AC3E}">
        <p14:creationId xmlns:p14="http://schemas.microsoft.com/office/powerpoint/2010/main" val="11772508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21/11/14</a:t>
            </a:r>
            <a:endParaRPr lang="en-US"/>
          </a:p>
        </p:txBody>
      </p:sp>
      <p:sp>
        <p:nvSpPr>
          <p:cNvPr id="4" name="Footer Placeholder 3"/>
          <p:cNvSpPr>
            <a:spLocks noGrp="1"/>
          </p:cNvSpPr>
          <p:nvPr>
            <p:ph type="ftr" sz="quarter" idx="11"/>
          </p:nvPr>
        </p:nvSpPr>
        <p:spPr/>
        <p:txBody>
          <a:bodyPr/>
          <a:lstStyle/>
          <a:p>
            <a:r>
              <a:rPr lang="it-IT" smtClean="0"/>
              <a:t>Nicola Bacchetta</a:t>
            </a:r>
            <a:endParaRPr lang="en-US"/>
          </a:p>
        </p:txBody>
      </p:sp>
      <p:sp>
        <p:nvSpPr>
          <p:cNvPr id="6" name="Slide Number Placeholder 5"/>
          <p:cNvSpPr>
            <a:spLocks noGrp="1"/>
          </p:cNvSpPr>
          <p:nvPr>
            <p:ph type="sldNum" sz="quarter" idx="12"/>
          </p:nvPr>
        </p:nvSpPr>
        <p:spPr/>
        <p:txBody>
          <a:bodyPr/>
          <a:lstStyle/>
          <a:p>
            <a:fld id="{506745A1-FD9B-624D-B8DD-010C7409B595}" type="slidenum">
              <a:rPr lang="en-US" smtClean="0"/>
              <a:t>4</a:t>
            </a:fld>
            <a:endParaRPr lang="en-US"/>
          </a:p>
        </p:txBody>
      </p:sp>
      <p:sp>
        <p:nvSpPr>
          <p:cNvPr id="15" name="TextBox 14"/>
          <p:cNvSpPr txBox="1"/>
          <p:nvPr/>
        </p:nvSpPr>
        <p:spPr>
          <a:xfrm>
            <a:off x="272335" y="158109"/>
            <a:ext cx="8414465" cy="461665"/>
          </a:xfrm>
          <a:prstGeom prst="rect">
            <a:avLst/>
          </a:prstGeom>
          <a:noFill/>
        </p:spPr>
        <p:txBody>
          <a:bodyPr wrap="square" rtlCol="0">
            <a:spAutoFit/>
          </a:bodyPr>
          <a:lstStyle/>
          <a:p>
            <a:pPr algn="ctr"/>
            <a:r>
              <a:rPr lang="en-US" sz="2400" dirty="0" smtClean="0">
                <a:solidFill>
                  <a:schemeClr val="accent2"/>
                </a:solidFill>
                <a:latin typeface="Arial"/>
                <a:cs typeface="Arial"/>
              </a:rPr>
              <a:t>NEW BEAM PIPE MEASUREMENTS (2014)</a:t>
            </a:r>
            <a:endParaRPr lang="en-US" sz="2400" dirty="0">
              <a:solidFill>
                <a:schemeClr val="accent2"/>
              </a:solidFill>
              <a:latin typeface="Arial"/>
              <a:cs typeface="Arial"/>
            </a:endParaRPr>
          </a:p>
        </p:txBody>
      </p:sp>
      <p:graphicFrame>
        <p:nvGraphicFramePr>
          <p:cNvPr id="10" name="Object 9"/>
          <p:cNvGraphicFramePr>
            <a:graphicFrameLocks noChangeAspect="1"/>
          </p:cNvGraphicFramePr>
          <p:nvPr>
            <p:extLst>
              <p:ext uri="{D42A27DB-BD31-4B8C-83A1-F6EECF244321}">
                <p14:modId xmlns:p14="http://schemas.microsoft.com/office/powerpoint/2010/main" val="360485196"/>
              </p:ext>
            </p:extLst>
          </p:nvPr>
        </p:nvGraphicFramePr>
        <p:xfrm>
          <a:off x="620089" y="3623903"/>
          <a:ext cx="8254530" cy="2044700"/>
        </p:xfrm>
        <a:graphic>
          <a:graphicData uri="http://schemas.openxmlformats.org/presentationml/2006/ole">
            <mc:AlternateContent xmlns:mc="http://schemas.openxmlformats.org/markup-compatibility/2006">
              <mc:Choice xmlns:v="urn:schemas-microsoft-com:vml" Requires="v">
                <p:oleObj spid="_x0000_s4126" name="Document" r:id="rId3" imgW="5537200" imgH="1371600" progId="Word.Document.12">
                  <p:link updateAutomatic="1"/>
                </p:oleObj>
              </mc:Choice>
              <mc:Fallback>
                <p:oleObj name="Document" r:id="rId3" imgW="5537200" imgH="1371600" progId="Word.Document.12">
                  <p:link updateAutomatic="1"/>
                  <p:pic>
                    <p:nvPicPr>
                      <p:cNvPr id="0" name=""/>
                      <p:cNvPicPr/>
                      <p:nvPr/>
                    </p:nvPicPr>
                    <p:blipFill>
                      <a:blip r:embed="rId4"/>
                      <a:stretch>
                        <a:fillRect/>
                      </a:stretch>
                    </p:blipFill>
                    <p:spPr>
                      <a:xfrm>
                        <a:off x="620089" y="3623903"/>
                        <a:ext cx="8254530" cy="2044700"/>
                      </a:xfrm>
                      <a:prstGeom prst="rect">
                        <a:avLst/>
                      </a:prstGeom>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920689752"/>
              </p:ext>
            </p:extLst>
          </p:nvPr>
        </p:nvGraphicFramePr>
        <p:xfrm>
          <a:off x="620089" y="696397"/>
          <a:ext cx="8066711" cy="3286438"/>
        </p:xfrm>
        <a:graphic>
          <a:graphicData uri="http://schemas.openxmlformats.org/presentationml/2006/ole">
            <mc:AlternateContent xmlns:mc="http://schemas.openxmlformats.org/markup-compatibility/2006">
              <mc:Choice xmlns:v="urn:schemas-microsoft-com:vml" Requires="v">
                <p:oleObj spid="_x0000_s4127" name="Document" r:id="rId5" imgW="5486400" imgH="2235200" progId="Word.Document.12">
                  <p:link updateAutomatic="1"/>
                </p:oleObj>
              </mc:Choice>
              <mc:Fallback>
                <p:oleObj name="Document" r:id="rId5" imgW="5486400" imgH="2235200" progId="Word.Document.12">
                  <p:link updateAutomatic="1"/>
                  <p:pic>
                    <p:nvPicPr>
                      <p:cNvPr id="0" name=""/>
                      <p:cNvPicPr/>
                      <p:nvPr/>
                    </p:nvPicPr>
                    <p:blipFill>
                      <a:blip r:embed="rId6"/>
                      <a:stretch>
                        <a:fillRect/>
                      </a:stretch>
                    </p:blipFill>
                    <p:spPr>
                      <a:xfrm>
                        <a:off x="620089" y="696397"/>
                        <a:ext cx="8066711" cy="3286438"/>
                      </a:xfrm>
                      <a:prstGeom prst="rect">
                        <a:avLst/>
                      </a:prstGeom>
                    </p:spPr>
                  </p:pic>
                </p:oleObj>
              </mc:Fallback>
            </mc:AlternateContent>
          </a:graphicData>
        </a:graphic>
      </p:graphicFrame>
      <p:sp>
        <p:nvSpPr>
          <p:cNvPr id="16" name="TextBox 15"/>
          <p:cNvSpPr txBox="1"/>
          <p:nvPr/>
        </p:nvSpPr>
        <p:spPr>
          <a:xfrm>
            <a:off x="2720390" y="5571923"/>
            <a:ext cx="1425691" cy="338554"/>
          </a:xfrm>
          <a:prstGeom prst="rect">
            <a:avLst/>
          </a:prstGeom>
          <a:noFill/>
        </p:spPr>
        <p:txBody>
          <a:bodyPr wrap="none" rtlCol="0">
            <a:spAutoFit/>
          </a:bodyPr>
          <a:lstStyle/>
          <a:p>
            <a:r>
              <a:rPr lang="en-US" sz="1600" dirty="0" smtClean="0">
                <a:solidFill>
                  <a:srgbClr val="FF0000"/>
                </a:solidFill>
                <a:latin typeface="Arial"/>
                <a:cs typeface="Arial"/>
              </a:rPr>
              <a:t>TARGET X=0</a:t>
            </a:r>
            <a:endParaRPr lang="en-US" sz="1600" dirty="0">
              <a:solidFill>
                <a:srgbClr val="FF0000"/>
              </a:solidFill>
              <a:latin typeface="Arial"/>
              <a:cs typeface="Arial"/>
            </a:endParaRPr>
          </a:p>
        </p:txBody>
      </p:sp>
      <p:sp>
        <p:nvSpPr>
          <p:cNvPr id="17" name="Up Arrow 16"/>
          <p:cNvSpPr/>
          <p:nvPr/>
        </p:nvSpPr>
        <p:spPr>
          <a:xfrm>
            <a:off x="3291516" y="5299805"/>
            <a:ext cx="285092" cy="272118"/>
          </a:xfrm>
          <a:prstGeom prst="upArrow">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TextBox 20"/>
          <p:cNvSpPr txBox="1"/>
          <p:nvPr/>
        </p:nvSpPr>
        <p:spPr>
          <a:xfrm>
            <a:off x="4687012" y="5571923"/>
            <a:ext cx="1769936" cy="338554"/>
          </a:xfrm>
          <a:prstGeom prst="rect">
            <a:avLst/>
          </a:prstGeom>
          <a:noFill/>
        </p:spPr>
        <p:txBody>
          <a:bodyPr wrap="none" rtlCol="0">
            <a:spAutoFit/>
          </a:bodyPr>
          <a:lstStyle/>
          <a:p>
            <a:r>
              <a:rPr lang="en-US" sz="1600" dirty="0" smtClean="0">
                <a:solidFill>
                  <a:srgbClr val="FF0000"/>
                </a:solidFill>
                <a:latin typeface="Arial"/>
                <a:cs typeface="Arial"/>
              </a:rPr>
              <a:t>TARGET Y= +0.5</a:t>
            </a:r>
            <a:endParaRPr lang="en-US" sz="1600" dirty="0">
              <a:solidFill>
                <a:srgbClr val="FF0000"/>
              </a:solidFill>
              <a:latin typeface="Arial"/>
              <a:cs typeface="Arial"/>
            </a:endParaRPr>
          </a:p>
        </p:txBody>
      </p:sp>
      <p:sp>
        <p:nvSpPr>
          <p:cNvPr id="22" name="Up Arrow 21"/>
          <p:cNvSpPr/>
          <p:nvPr/>
        </p:nvSpPr>
        <p:spPr>
          <a:xfrm>
            <a:off x="5348849" y="5299805"/>
            <a:ext cx="285092" cy="272118"/>
          </a:xfrm>
          <a:prstGeom prst="upArrow">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TextBox 22"/>
          <p:cNvSpPr txBox="1"/>
          <p:nvPr/>
        </p:nvSpPr>
        <p:spPr>
          <a:xfrm>
            <a:off x="351384" y="5991694"/>
            <a:ext cx="8693865" cy="338554"/>
          </a:xfrm>
          <a:prstGeom prst="rect">
            <a:avLst/>
          </a:prstGeom>
          <a:noFill/>
        </p:spPr>
        <p:txBody>
          <a:bodyPr wrap="square" rtlCol="0">
            <a:spAutoFit/>
          </a:bodyPr>
          <a:lstStyle/>
          <a:p>
            <a:r>
              <a:rPr lang="en-US" sz="1600" dirty="0" smtClean="0">
                <a:solidFill>
                  <a:srgbClr val="FF0000"/>
                </a:solidFill>
                <a:latin typeface="Arial"/>
                <a:cs typeface="Arial"/>
              </a:rPr>
              <a:t>NB: At the 3.1m flange the position of the NEW beam pipe is 4.2mm higher than the OLD pipe</a:t>
            </a:r>
            <a:endParaRPr lang="en-US" sz="1600" dirty="0">
              <a:solidFill>
                <a:srgbClr val="FF0000"/>
              </a:solidFill>
              <a:latin typeface="Arial"/>
              <a:cs typeface="Arial"/>
            </a:endParaRPr>
          </a:p>
        </p:txBody>
      </p:sp>
    </p:spTree>
    <p:extLst>
      <p:ext uri="{BB962C8B-B14F-4D97-AF65-F5344CB8AC3E}">
        <p14:creationId xmlns:p14="http://schemas.microsoft.com/office/powerpoint/2010/main" val="31790743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21/11/14</a:t>
            </a:r>
            <a:endParaRPr lang="en-US"/>
          </a:p>
        </p:txBody>
      </p:sp>
      <p:sp>
        <p:nvSpPr>
          <p:cNvPr id="4" name="Footer Placeholder 3"/>
          <p:cNvSpPr>
            <a:spLocks noGrp="1"/>
          </p:cNvSpPr>
          <p:nvPr>
            <p:ph type="ftr" sz="quarter" idx="11"/>
          </p:nvPr>
        </p:nvSpPr>
        <p:spPr/>
        <p:txBody>
          <a:bodyPr/>
          <a:lstStyle/>
          <a:p>
            <a:r>
              <a:rPr lang="it-IT" smtClean="0"/>
              <a:t>Nicola Bacchetta</a:t>
            </a:r>
            <a:endParaRPr lang="en-US"/>
          </a:p>
        </p:txBody>
      </p:sp>
      <p:sp>
        <p:nvSpPr>
          <p:cNvPr id="6" name="Slide Number Placeholder 5"/>
          <p:cNvSpPr>
            <a:spLocks noGrp="1"/>
          </p:cNvSpPr>
          <p:nvPr>
            <p:ph type="sldNum" sz="quarter" idx="12"/>
          </p:nvPr>
        </p:nvSpPr>
        <p:spPr/>
        <p:txBody>
          <a:bodyPr/>
          <a:lstStyle/>
          <a:p>
            <a:fld id="{506745A1-FD9B-624D-B8DD-010C7409B595}" type="slidenum">
              <a:rPr lang="en-US" smtClean="0"/>
              <a:t>5</a:t>
            </a:fld>
            <a:endParaRPr lang="en-US"/>
          </a:p>
        </p:txBody>
      </p:sp>
      <p:sp>
        <p:nvSpPr>
          <p:cNvPr id="15" name="TextBox 14"/>
          <p:cNvSpPr txBox="1"/>
          <p:nvPr/>
        </p:nvSpPr>
        <p:spPr>
          <a:xfrm>
            <a:off x="272335" y="158109"/>
            <a:ext cx="8414465" cy="461665"/>
          </a:xfrm>
          <a:prstGeom prst="rect">
            <a:avLst/>
          </a:prstGeom>
          <a:noFill/>
        </p:spPr>
        <p:txBody>
          <a:bodyPr wrap="square" rtlCol="0">
            <a:spAutoFit/>
          </a:bodyPr>
          <a:lstStyle/>
          <a:p>
            <a:pPr algn="ctr"/>
            <a:r>
              <a:rPr lang="en-US" sz="2400" dirty="0" smtClean="0">
                <a:solidFill>
                  <a:schemeClr val="accent2"/>
                </a:solidFill>
                <a:latin typeface="Arial"/>
                <a:cs typeface="Arial"/>
              </a:rPr>
              <a:t>NEW BEAM PIPE MEASUREMENTS (2014)</a:t>
            </a:r>
            <a:endParaRPr lang="en-US" sz="2400" dirty="0">
              <a:solidFill>
                <a:schemeClr val="accent2"/>
              </a:solidFill>
              <a:latin typeface="Arial"/>
              <a:cs typeface="Arial"/>
            </a:endParaRPr>
          </a:p>
        </p:txBody>
      </p:sp>
      <p:pic>
        <p:nvPicPr>
          <p:cNvPr id="12" name="Picture 11"/>
          <p:cNvPicPr/>
          <p:nvPr/>
        </p:nvPicPr>
        <p:blipFill>
          <a:blip r:embed="rId2">
            <a:extLst>
              <a:ext uri="{28A0092B-C50C-407E-A947-70E740481C1C}">
                <a14:useLocalDpi xmlns:a14="http://schemas.microsoft.com/office/drawing/2010/main"/>
              </a:ext>
            </a:extLst>
          </a:blip>
          <a:stretch>
            <a:fillRect/>
          </a:stretch>
        </p:blipFill>
        <p:spPr>
          <a:xfrm>
            <a:off x="4898399" y="816350"/>
            <a:ext cx="3921380" cy="2902583"/>
          </a:xfrm>
          <a:prstGeom prst="rect">
            <a:avLst/>
          </a:prstGeom>
        </p:spPr>
      </p:pic>
      <p:sp>
        <p:nvSpPr>
          <p:cNvPr id="3" name="TextBox 2"/>
          <p:cNvSpPr txBox="1"/>
          <p:nvPr/>
        </p:nvSpPr>
        <p:spPr>
          <a:xfrm>
            <a:off x="4791661" y="3744849"/>
            <a:ext cx="4267414" cy="338554"/>
          </a:xfrm>
          <a:prstGeom prst="rect">
            <a:avLst/>
          </a:prstGeom>
          <a:noFill/>
        </p:spPr>
        <p:txBody>
          <a:bodyPr wrap="none" rtlCol="0">
            <a:spAutoFit/>
          </a:bodyPr>
          <a:lstStyle/>
          <a:p>
            <a:r>
              <a:rPr lang="en-US" sz="1600" dirty="0" smtClean="0">
                <a:latin typeface="Arial"/>
                <a:cs typeface="Arial"/>
              </a:rPr>
              <a:t>NEW beam pipe with OLD horizontal support</a:t>
            </a:r>
            <a:endParaRPr lang="en-US" sz="1600" dirty="0">
              <a:latin typeface="Arial"/>
              <a:cs typeface="Arial"/>
            </a:endParaRPr>
          </a:p>
        </p:txBody>
      </p:sp>
      <p:pic>
        <p:nvPicPr>
          <p:cNvPr id="18" name="Picture 17"/>
          <p:cNvPicPr/>
          <p:nvPr/>
        </p:nvPicPr>
        <p:blipFill>
          <a:blip r:embed="rId3" cstate="print">
            <a:extLst>
              <a:ext uri="{28A0092B-C50C-407E-A947-70E740481C1C}">
                <a14:useLocalDpi xmlns:a14="http://schemas.microsoft.com/office/drawing/2010/main"/>
              </a:ext>
            </a:extLst>
          </a:blip>
          <a:stretch>
            <a:fillRect/>
          </a:stretch>
        </p:blipFill>
        <p:spPr>
          <a:xfrm>
            <a:off x="7183755" y="4345582"/>
            <a:ext cx="1503045" cy="1639570"/>
          </a:xfrm>
          <a:prstGeom prst="rect">
            <a:avLst/>
          </a:prstGeom>
        </p:spPr>
      </p:pic>
      <p:sp>
        <p:nvSpPr>
          <p:cNvPr id="5" name="TextBox 4"/>
          <p:cNvSpPr txBox="1"/>
          <p:nvPr/>
        </p:nvSpPr>
        <p:spPr>
          <a:xfrm>
            <a:off x="5570475" y="4716697"/>
            <a:ext cx="1711000" cy="369332"/>
          </a:xfrm>
          <a:prstGeom prst="rect">
            <a:avLst/>
          </a:prstGeom>
          <a:noFill/>
        </p:spPr>
        <p:txBody>
          <a:bodyPr wrap="none" rtlCol="0">
            <a:spAutoFit/>
          </a:bodyPr>
          <a:lstStyle/>
          <a:p>
            <a:r>
              <a:rPr lang="en-US" dirty="0" smtClean="0">
                <a:latin typeface="Arial"/>
                <a:cs typeface="Arial"/>
              </a:rPr>
              <a:t>Width is 15mm</a:t>
            </a:r>
            <a:endParaRPr lang="en-US" dirty="0">
              <a:latin typeface="Arial"/>
              <a:cs typeface="Arial"/>
            </a:endParaRPr>
          </a:p>
        </p:txBody>
      </p:sp>
      <p:cxnSp>
        <p:nvCxnSpPr>
          <p:cNvPr id="8" name="Straight Arrow Connector 7"/>
          <p:cNvCxnSpPr>
            <a:stCxn id="5" idx="2"/>
          </p:cNvCxnSpPr>
          <p:nvPr/>
        </p:nvCxnSpPr>
        <p:spPr>
          <a:xfrm>
            <a:off x="6425975" y="5086029"/>
            <a:ext cx="757780" cy="239692"/>
          </a:xfrm>
          <a:prstGeom prst="straightConnector1">
            <a:avLst/>
          </a:prstGeom>
          <a:ln w="6350" cmpd="sng">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pic>
        <p:nvPicPr>
          <p:cNvPr id="19" name="Picture 18"/>
          <p:cNvPicPr/>
          <p:nvPr/>
        </p:nvPicPr>
        <p:blipFill>
          <a:blip r:embed="rId4">
            <a:extLst>
              <a:ext uri="{28A0092B-C50C-407E-A947-70E740481C1C}">
                <a14:useLocalDpi xmlns:a14="http://schemas.microsoft.com/office/drawing/2010/main"/>
              </a:ext>
            </a:extLst>
          </a:blip>
          <a:stretch>
            <a:fillRect/>
          </a:stretch>
        </p:blipFill>
        <p:spPr>
          <a:xfrm>
            <a:off x="78900" y="4848225"/>
            <a:ext cx="5537835" cy="1508125"/>
          </a:xfrm>
          <a:prstGeom prst="rect">
            <a:avLst/>
          </a:prstGeom>
        </p:spPr>
      </p:pic>
      <p:sp>
        <p:nvSpPr>
          <p:cNvPr id="9" name="TextBox 8"/>
          <p:cNvSpPr txBox="1"/>
          <p:nvPr/>
        </p:nvSpPr>
        <p:spPr>
          <a:xfrm>
            <a:off x="2151153" y="4462204"/>
            <a:ext cx="1245353" cy="338554"/>
          </a:xfrm>
          <a:prstGeom prst="rect">
            <a:avLst/>
          </a:prstGeom>
          <a:noFill/>
        </p:spPr>
        <p:txBody>
          <a:bodyPr wrap="none" rtlCol="0">
            <a:spAutoFit/>
          </a:bodyPr>
          <a:lstStyle/>
          <a:p>
            <a:r>
              <a:rPr lang="en-US" sz="1600" dirty="0" smtClean="0">
                <a:latin typeface="Arial"/>
                <a:cs typeface="Arial"/>
              </a:rPr>
              <a:t>Old support</a:t>
            </a:r>
            <a:endParaRPr lang="en-US" sz="1600" dirty="0">
              <a:latin typeface="Arial"/>
              <a:cs typeface="Arial"/>
            </a:endParaRPr>
          </a:p>
        </p:txBody>
      </p:sp>
      <p:sp>
        <p:nvSpPr>
          <p:cNvPr id="20" name="TextBox 19"/>
          <p:cNvSpPr txBox="1"/>
          <p:nvPr/>
        </p:nvSpPr>
        <p:spPr>
          <a:xfrm>
            <a:off x="4143066" y="4496713"/>
            <a:ext cx="1336524" cy="338554"/>
          </a:xfrm>
          <a:prstGeom prst="rect">
            <a:avLst/>
          </a:prstGeom>
          <a:noFill/>
        </p:spPr>
        <p:txBody>
          <a:bodyPr wrap="none" rtlCol="0">
            <a:spAutoFit/>
          </a:bodyPr>
          <a:lstStyle/>
          <a:p>
            <a:r>
              <a:rPr lang="en-US" sz="1600" dirty="0" smtClean="0">
                <a:latin typeface="Arial"/>
                <a:cs typeface="Arial"/>
              </a:rPr>
              <a:t>New support</a:t>
            </a:r>
            <a:endParaRPr lang="en-US" sz="1600" dirty="0">
              <a:latin typeface="Arial"/>
              <a:cs typeface="Arial"/>
            </a:endParaRPr>
          </a:p>
        </p:txBody>
      </p:sp>
      <p:sp>
        <p:nvSpPr>
          <p:cNvPr id="11" name="TextBox 10"/>
          <p:cNvSpPr txBox="1"/>
          <p:nvPr/>
        </p:nvSpPr>
        <p:spPr>
          <a:xfrm>
            <a:off x="5616735" y="6052974"/>
            <a:ext cx="1102510" cy="307777"/>
          </a:xfrm>
          <a:prstGeom prst="rect">
            <a:avLst/>
          </a:prstGeom>
          <a:noFill/>
        </p:spPr>
        <p:txBody>
          <a:bodyPr wrap="none" rtlCol="0">
            <a:spAutoFit/>
          </a:bodyPr>
          <a:lstStyle/>
          <a:p>
            <a:r>
              <a:rPr lang="en-US" sz="1400" dirty="0" smtClean="0">
                <a:latin typeface="Arial"/>
                <a:cs typeface="Arial"/>
              </a:rPr>
              <a:t>Up by 5mm</a:t>
            </a:r>
            <a:endParaRPr lang="en-US" sz="1400" dirty="0">
              <a:latin typeface="Arial"/>
              <a:cs typeface="Arial"/>
            </a:endParaRPr>
          </a:p>
        </p:txBody>
      </p:sp>
      <p:sp>
        <p:nvSpPr>
          <p:cNvPr id="13" name="TextBox 12"/>
          <p:cNvSpPr txBox="1"/>
          <p:nvPr/>
        </p:nvSpPr>
        <p:spPr>
          <a:xfrm>
            <a:off x="4328214" y="2811877"/>
            <a:ext cx="184666" cy="369332"/>
          </a:xfrm>
          <a:prstGeom prst="rect">
            <a:avLst/>
          </a:prstGeom>
          <a:noFill/>
        </p:spPr>
        <p:txBody>
          <a:bodyPr wrap="none" rtlCol="0">
            <a:spAutoFit/>
          </a:bodyPr>
          <a:lstStyle/>
          <a:p>
            <a:endParaRPr lang="en-US" dirty="0"/>
          </a:p>
        </p:txBody>
      </p:sp>
      <p:pic>
        <p:nvPicPr>
          <p:cNvPr id="23" name="Picture 22" descr="old_beampipe_horizontal_suppport.png"/>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45633" y="816350"/>
            <a:ext cx="3997433" cy="2880503"/>
          </a:xfrm>
          <a:prstGeom prst="rect">
            <a:avLst/>
          </a:prstGeom>
        </p:spPr>
      </p:pic>
      <p:sp>
        <p:nvSpPr>
          <p:cNvPr id="24" name="TextBox 23"/>
          <p:cNvSpPr txBox="1"/>
          <p:nvPr/>
        </p:nvSpPr>
        <p:spPr>
          <a:xfrm>
            <a:off x="145633" y="3717483"/>
            <a:ext cx="4210608" cy="338554"/>
          </a:xfrm>
          <a:prstGeom prst="rect">
            <a:avLst/>
          </a:prstGeom>
          <a:noFill/>
        </p:spPr>
        <p:txBody>
          <a:bodyPr wrap="none" rtlCol="0">
            <a:spAutoFit/>
          </a:bodyPr>
          <a:lstStyle/>
          <a:p>
            <a:r>
              <a:rPr lang="en-US" sz="1600" dirty="0" smtClean="0">
                <a:latin typeface="Arial"/>
                <a:cs typeface="Arial"/>
              </a:rPr>
              <a:t>OLD beam pipe with OLD horizontal support</a:t>
            </a:r>
            <a:endParaRPr lang="en-US" sz="1600" dirty="0">
              <a:latin typeface="Arial"/>
              <a:cs typeface="Arial"/>
            </a:endParaRPr>
          </a:p>
        </p:txBody>
      </p:sp>
    </p:spTree>
    <p:extLst>
      <p:ext uri="{BB962C8B-B14F-4D97-AF65-F5344CB8AC3E}">
        <p14:creationId xmlns:p14="http://schemas.microsoft.com/office/powerpoint/2010/main" val="7350655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21/11/14</a:t>
            </a:r>
            <a:endParaRPr lang="en-US"/>
          </a:p>
        </p:txBody>
      </p:sp>
      <p:sp>
        <p:nvSpPr>
          <p:cNvPr id="4" name="Footer Placeholder 3"/>
          <p:cNvSpPr>
            <a:spLocks noGrp="1"/>
          </p:cNvSpPr>
          <p:nvPr>
            <p:ph type="ftr" sz="quarter" idx="11"/>
          </p:nvPr>
        </p:nvSpPr>
        <p:spPr/>
        <p:txBody>
          <a:bodyPr/>
          <a:lstStyle/>
          <a:p>
            <a:r>
              <a:rPr lang="it-IT" smtClean="0"/>
              <a:t>Nicola Bacchetta</a:t>
            </a:r>
            <a:endParaRPr lang="en-US"/>
          </a:p>
        </p:txBody>
      </p:sp>
      <p:sp>
        <p:nvSpPr>
          <p:cNvPr id="6" name="Slide Number Placeholder 5"/>
          <p:cNvSpPr>
            <a:spLocks noGrp="1"/>
          </p:cNvSpPr>
          <p:nvPr>
            <p:ph type="sldNum" sz="quarter" idx="12"/>
          </p:nvPr>
        </p:nvSpPr>
        <p:spPr/>
        <p:txBody>
          <a:bodyPr/>
          <a:lstStyle/>
          <a:p>
            <a:fld id="{506745A1-FD9B-624D-B8DD-010C7409B595}" type="slidenum">
              <a:rPr lang="en-US" smtClean="0"/>
              <a:t>6</a:t>
            </a:fld>
            <a:endParaRPr lang="en-US"/>
          </a:p>
        </p:txBody>
      </p:sp>
      <p:sp>
        <p:nvSpPr>
          <p:cNvPr id="15" name="TextBox 14"/>
          <p:cNvSpPr txBox="1"/>
          <p:nvPr/>
        </p:nvSpPr>
        <p:spPr>
          <a:xfrm>
            <a:off x="272335" y="158109"/>
            <a:ext cx="8414465" cy="461665"/>
          </a:xfrm>
          <a:prstGeom prst="rect">
            <a:avLst/>
          </a:prstGeom>
          <a:noFill/>
        </p:spPr>
        <p:txBody>
          <a:bodyPr wrap="square" rtlCol="0">
            <a:spAutoFit/>
          </a:bodyPr>
          <a:lstStyle/>
          <a:p>
            <a:pPr algn="ctr"/>
            <a:r>
              <a:rPr lang="en-US" sz="2400" dirty="0" smtClean="0">
                <a:solidFill>
                  <a:schemeClr val="accent2"/>
                </a:solidFill>
                <a:latin typeface="Arial"/>
                <a:cs typeface="Arial"/>
              </a:rPr>
              <a:t>My Conclusions</a:t>
            </a:r>
            <a:endParaRPr lang="en-US" sz="2400" dirty="0">
              <a:solidFill>
                <a:schemeClr val="accent2"/>
              </a:solidFill>
              <a:latin typeface="Arial"/>
              <a:cs typeface="Arial"/>
            </a:endParaRPr>
          </a:p>
        </p:txBody>
      </p:sp>
      <p:sp>
        <p:nvSpPr>
          <p:cNvPr id="13" name="TextBox 12"/>
          <p:cNvSpPr txBox="1"/>
          <p:nvPr/>
        </p:nvSpPr>
        <p:spPr>
          <a:xfrm>
            <a:off x="4328214" y="2811877"/>
            <a:ext cx="184666" cy="369332"/>
          </a:xfrm>
          <a:prstGeom prst="rect">
            <a:avLst/>
          </a:prstGeom>
          <a:noFill/>
        </p:spPr>
        <p:txBody>
          <a:bodyPr wrap="none" rtlCol="0">
            <a:spAutoFit/>
          </a:bodyPr>
          <a:lstStyle/>
          <a:p>
            <a:endParaRPr lang="en-US" dirty="0"/>
          </a:p>
        </p:txBody>
      </p:sp>
      <p:sp>
        <p:nvSpPr>
          <p:cNvPr id="21" name="TextBox 20"/>
          <p:cNvSpPr txBox="1"/>
          <p:nvPr/>
        </p:nvSpPr>
        <p:spPr>
          <a:xfrm>
            <a:off x="272335" y="800114"/>
            <a:ext cx="8630365" cy="3970318"/>
          </a:xfrm>
          <a:prstGeom prst="rect">
            <a:avLst/>
          </a:prstGeom>
          <a:noFill/>
        </p:spPr>
        <p:txBody>
          <a:bodyPr wrap="square" rtlCol="0">
            <a:spAutoFit/>
          </a:bodyPr>
          <a:lstStyle/>
          <a:p>
            <a:pPr marL="342900" indent="-342900">
              <a:buFont typeface="+mj-lt"/>
              <a:buAutoNum type="arabicPeriod"/>
            </a:pPr>
            <a:r>
              <a:rPr lang="en-US" dirty="0" smtClean="0">
                <a:solidFill>
                  <a:schemeClr val="tx2"/>
                </a:solidFill>
                <a:latin typeface="Arial"/>
                <a:cs typeface="Arial"/>
              </a:rPr>
              <a:t>The position of the new beam pipe is correct and the difference is due to a “wrong” position of the old pipe. This difference is 4.2 to 4.4 mm and is fully explained by the survey measurements.</a:t>
            </a:r>
          </a:p>
          <a:p>
            <a:pPr marL="342900" indent="-342900">
              <a:buFont typeface="+mj-lt"/>
              <a:buAutoNum type="arabicPeriod"/>
            </a:pPr>
            <a:r>
              <a:rPr lang="en-US" dirty="0" smtClean="0">
                <a:solidFill>
                  <a:schemeClr val="tx2"/>
                </a:solidFill>
                <a:latin typeface="Arial"/>
                <a:cs typeface="Arial"/>
              </a:rPr>
              <a:t>Why</a:t>
            </a:r>
            <a:r>
              <a:rPr lang="en-US" dirty="0">
                <a:solidFill>
                  <a:schemeClr val="tx2"/>
                </a:solidFill>
                <a:latin typeface="Arial"/>
                <a:cs typeface="Arial"/>
              </a:rPr>
              <a:t> </a:t>
            </a:r>
            <a:r>
              <a:rPr lang="en-US" dirty="0" smtClean="0">
                <a:solidFill>
                  <a:schemeClr val="tx2"/>
                </a:solidFill>
                <a:latin typeface="Arial"/>
                <a:cs typeface="Arial"/>
              </a:rPr>
              <a:t>was the old beam pipe left so low ? </a:t>
            </a:r>
            <a:r>
              <a:rPr lang="en-US" dirty="0">
                <a:solidFill>
                  <a:schemeClr val="tx2"/>
                </a:solidFill>
                <a:latin typeface="Arial"/>
                <a:cs typeface="Arial"/>
              </a:rPr>
              <a:t>P</a:t>
            </a:r>
            <a:r>
              <a:rPr lang="en-US" dirty="0" smtClean="0">
                <a:solidFill>
                  <a:schemeClr val="tx2"/>
                </a:solidFill>
                <a:latin typeface="Arial"/>
                <a:cs typeface="Arial"/>
              </a:rPr>
              <a:t>erhaps academic, what is more relevant is WHY the carbon fiber support structure at 3.1-3.5 meters (fishing rods) seem also low ? Is this because the Pixel support tube is low by 3.3mm ?</a:t>
            </a:r>
          </a:p>
          <a:p>
            <a:pPr marL="342900" indent="-342900">
              <a:buFont typeface="+mj-lt"/>
              <a:buAutoNum type="arabicPeriod"/>
            </a:pPr>
            <a:r>
              <a:rPr lang="en-US" dirty="0" smtClean="0">
                <a:solidFill>
                  <a:schemeClr val="tx2"/>
                </a:solidFill>
                <a:latin typeface="Arial"/>
                <a:cs typeface="Arial"/>
              </a:rPr>
              <a:t>The new horizontal support pieces will re-position the support in the middle of the flat piece of the collar.</a:t>
            </a:r>
          </a:p>
          <a:p>
            <a:pPr marL="342900" indent="-342900">
              <a:buFont typeface="+mj-lt"/>
              <a:buAutoNum type="arabicPeriod"/>
            </a:pPr>
            <a:r>
              <a:rPr lang="en-US" dirty="0" smtClean="0">
                <a:solidFill>
                  <a:schemeClr val="tx2"/>
                </a:solidFill>
                <a:latin typeface="Arial"/>
                <a:cs typeface="Arial"/>
              </a:rPr>
              <a:t>Need to re-work one of the carbon fiber disk at 3.1m because it doesn’t fit well now (indicating that the fishing rods are now lower than they should be to be compatible with the (0,0) position of the pipe)</a:t>
            </a:r>
          </a:p>
          <a:p>
            <a:pPr marL="342900" indent="-342900">
              <a:buFont typeface="+mj-lt"/>
              <a:buAutoNum type="arabicPeriod"/>
            </a:pPr>
            <a:r>
              <a:rPr lang="en-US" dirty="0" smtClean="0">
                <a:solidFill>
                  <a:schemeClr val="tx2"/>
                </a:solidFill>
                <a:latin typeface="Arial"/>
                <a:cs typeface="Arial"/>
              </a:rPr>
              <a:t>Do we want to re-measure the floor position ?</a:t>
            </a:r>
          </a:p>
          <a:p>
            <a:pPr marL="342900" indent="-342900">
              <a:buFont typeface="+mj-lt"/>
              <a:buAutoNum type="arabicPeriod"/>
            </a:pPr>
            <a:endParaRPr lang="en-US" dirty="0" smtClean="0">
              <a:solidFill>
                <a:schemeClr val="tx2"/>
              </a:solidFill>
              <a:latin typeface="Arial"/>
              <a:cs typeface="Arial"/>
            </a:endParaRPr>
          </a:p>
          <a:p>
            <a:pPr marL="342900" indent="-342900">
              <a:buFont typeface="+mj-lt"/>
              <a:buAutoNum type="arabicPeriod"/>
            </a:pPr>
            <a:endParaRPr lang="en-US" dirty="0" smtClean="0">
              <a:solidFill>
                <a:schemeClr val="tx2"/>
              </a:solidFill>
              <a:latin typeface="Arial"/>
              <a:cs typeface="Arial"/>
            </a:endParaRPr>
          </a:p>
        </p:txBody>
      </p:sp>
    </p:spTree>
    <p:extLst>
      <p:ext uri="{BB962C8B-B14F-4D97-AF65-F5344CB8AC3E}">
        <p14:creationId xmlns:p14="http://schemas.microsoft.com/office/powerpoint/2010/main" val="7257419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21/11/14</a:t>
            </a:r>
            <a:endParaRPr lang="en-US"/>
          </a:p>
        </p:txBody>
      </p:sp>
      <p:sp>
        <p:nvSpPr>
          <p:cNvPr id="4" name="Footer Placeholder 3"/>
          <p:cNvSpPr>
            <a:spLocks noGrp="1"/>
          </p:cNvSpPr>
          <p:nvPr>
            <p:ph type="ftr" sz="quarter" idx="11"/>
          </p:nvPr>
        </p:nvSpPr>
        <p:spPr/>
        <p:txBody>
          <a:bodyPr/>
          <a:lstStyle/>
          <a:p>
            <a:r>
              <a:rPr lang="it-IT" smtClean="0"/>
              <a:t>Nicola Bacchetta</a:t>
            </a:r>
            <a:endParaRPr lang="en-US"/>
          </a:p>
        </p:txBody>
      </p:sp>
      <p:sp>
        <p:nvSpPr>
          <p:cNvPr id="6" name="Slide Number Placeholder 5"/>
          <p:cNvSpPr>
            <a:spLocks noGrp="1"/>
          </p:cNvSpPr>
          <p:nvPr>
            <p:ph type="sldNum" sz="quarter" idx="12"/>
          </p:nvPr>
        </p:nvSpPr>
        <p:spPr/>
        <p:txBody>
          <a:bodyPr/>
          <a:lstStyle/>
          <a:p>
            <a:fld id="{506745A1-FD9B-624D-B8DD-010C7409B595}" type="slidenum">
              <a:rPr lang="en-US" smtClean="0"/>
              <a:t>7</a:t>
            </a:fld>
            <a:endParaRPr lang="en-US"/>
          </a:p>
        </p:txBody>
      </p:sp>
      <p:sp>
        <p:nvSpPr>
          <p:cNvPr id="15" name="TextBox 14"/>
          <p:cNvSpPr txBox="1"/>
          <p:nvPr/>
        </p:nvSpPr>
        <p:spPr>
          <a:xfrm>
            <a:off x="272335" y="158109"/>
            <a:ext cx="8414465" cy="461665"/>
          </a:xfrm>
          <a:prstGeom prst="rect">
            <a:avLst/>
          </a:prstGeom>
          <a:noFill/>
        </p:spPr>
        <p:txBody>
          <a:bodyPr wrap="square" rtlCol="0">
            <a:spAutoFit/>
          </a:bodyPr>
          <a:lstStyle/>
          <a:p>
            <a:pPr algn="ctr"/>
            <a:r>
              <a:rPr lang="en-US" sz="2400" dirty="0" smtClean="0">
                <a:solidFill>
                  <a:schemeClr val="accent2"/>
                </a:solidFill>
                <a:latin typeface="Arial"/>
                <a:cs typeface="Arial"/>
              </a:rPr>
              <a:t>Previous Measurement</a:t>
            </a:r>
            <a:endParaRPr lang="en-US" sz="2400" dirty="0">
              <a:solidFill>
                <a:schemeClr val="accent2"/>
              </a:solidFill>
              <a:latin typeface="Arial"/>
              <a:cs typeface="Arial"/>
            </a:endParaRPr>
          </a:p>
        </p:txBody>
      </p:sp>
      <p:sp>
        <p:nvSpPr>
          <p:cNvPr id="13" name="TextBox 12"/>
          <p:cNvSpPr txBox="1"/>
          <p:nvPr/>
        </p:nvSpPr>
        <p:spPr>
          <a:xfrm>
            <a:off x="4328214" y="2811877"/>
            <a:ext cx="184666" cy="369332"/>
          </a:xfrm>
          <a:prstGeom prst="rect">
            <a:avLst/>
          </a:prstGeom>
          <a:noFill/>
        </p:spPr>
        <p:txBody>
          <a:bodyPr wrap="none" rtlCol="0">
            <a:spAutoFit/>
          </a:bodyPr>
          <a:lstStyle/>
          <a:p>
            <a:endParaRPr lang="en-US" dirty="0"/>
          </a:p>
        </p:txBody>
      </p:sp>
      <p:sp>
        <p:nvSpPr>
          <p:cNvPr id="21" name="TextBox 20"/>
          <p:cNvSpPr txBox="1"/>
          <p:nvPr/>
        </p:nvSpPr>
        <p:spPr>
          <a:xfrm>
            <a:off x="272336" y="800114"/>
            <a:ext cx="8293382" cy="1200329"/>
          </a:xfrm>
          <a:prstGeom prst="rect">
            <a:avLst/>
          </a:prstGeom>
          <a:noFill/>
        </p:spPr>
        <p:txBody>
          <a:bodyPr wrap="square" rtlCol="0">
            <a:spAutoFit/>
          </a:bodyPr>
          <a:lstStyle/>
          <a:p>
            <a:pPr marL="342900" indent="-342900">
              <a:buFont typeface="+mj-lt"/>
              <a:buAutoNum type="arabicPeriod"/>
            </a:pPr>
            <a:r>
              <a:rPr lang="en-US" dirty="0" smtClean="0">
                <a:solidFill>
                  <a:schemeClr val="tx2"/>
                </a:solidFill>
                <a:latin typeface="Arial"/>
                <a:cs typeface="Arial"/>
              </a:rPr>
              <a:t>Nominal position. All horizontal wires attached. Measure each wire tension.</a:t>
            </a:r>
          </a:p>
          <a:p>
            <a:pPr marL="342900" indent="-342900">
              <a:buFont typeface="+mj-lt"/>
              <a:buAutoNum type="arabicPeriod"/>
            </a:pPr>
            <a:r>
              <a:rPr lang="en-US" dirty="0" smtClean="0">
                <a:solidFill>
                  <a:schemeClr val="tx2"/>
                </a:solidFill>
                <a:latin typeface="Arial"/>
                <a:cs typeface="Arial"/>
              </a:rPr>
              <a:t>NEAR (+X) horizontal wires removed.</a:t>
            </a:r>
          </a:p>
          <a:p>
            <a:pPr marL="342900" indent="-342900">
              <a:buFont typeface="+mj-lt"/>
              <a:buAutoNum type="arabicPeriod"/>
            </a:pPr>
            <a:r>
              <a:rPr lang="en-US" dirty="0" smtClean="0">
                <a:solidFill>
                  <a:schemeClr val="tx2"/>
                </a:solidFill>
                <a:latin typeface="Arial"/>
                <a:cs typeface="Arial"/>
              </a:rPr>
              <a:t>NEAR and FAR horizontal wires removed.</a:t>
            </a:r>
          </a:p>
          <a:p>
            <a:pPr marL="342900" indent="-342900">
              <a:buFont typeface="+mj-lt"/>
              <a:buAutoNum type="arabicPeriod"/>
            </a:pPr>
            <a:r>
              <a:rPr lang="en-US" dirty="0" smtClean="0">
                <a:solidFill>
                  <a:schemeClr val="tx2"/>
                </a:solidFill>
                <a:latin typeface="Arial"/>
                <a:cs typeface="Arial"/>
              </a:rPr>
              <a:t>Back with ALL horizontal wires attached with the nominal tension.</a:t>
            </a:r>
          </a:p>
        </p:txBody>
      </p:sp>
      <p:pic>
        <p:nvPicPr>
          <p:cNvPr id="8" name="Picture 7"/>
          <p:cNvPicPr/>
          <p:nvPr/>
        </p:nvPicPr>
        <p:blipFill>
          <a:blip r:embed="rId2">
            <a:extLst>
              <a:ext uri="{28A0092B-C50C-407E-A947-70E740481C1C}">
                <a14:useLocalDpi xmlns:a14="http://schemas.microsoft.com/office/drawing/2010/main"/>
              </a:ext>
            </a:extLst>
          </a:blip>
          <a:stretch>
            <a:fillRect/>
          </a:stretch>
        </p:blipFill>
        <p:spPr>
          <a:xfrm>
            <a:off x="2090763" y="2178427"/>
            <a:ext cx="4297879" cy="3976604"/>
          </a:xfrm>
          <a:prstGeom prst="rect">
            <a:avLst/>
          </a:prstGeom>
        </p:spPr>
      </p:pic>
    </p:spTree>
    <p:extLst>
      <p:ext uri="{BB962C8B-B14F-4D97-AF65-F5344CB8AC3E}">
        <p14:creationId xmlns:p14="http://schemas.microsoft.com/office/powerpoint/2010/main" val="26623694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21/11/14</a:t>
            </a:r>
            <a:endParaRPr lang="en-US"/>
          </a:p>
        </p:txBody>
      </p:sp>
      <p:sp>
        <p:nvSpPr>
          <p:cNvPr id="4" name="Footer Placeholder 3"/>
          <p:cNvSpPr>
            <a:spLocks noGrp="1"/>
          </p:cNvSpPr>
          <p:nvPr>
            <p:ph type="ftr" sz="quarter" idx="11"/>
          </p:nvPr>
        </p:nvSpPr>
        <p:spPr/>
        <p:txBody>
          <a:bodyPr/>
          <a:lstStyle/>
          <a:p>
            <a:r>
              <a:rPr lang="it-IT" smtClean="0"/>
              <a:t>Nicola Bacchetta</a:t>
            </a:r>
            <a:endParaRPr lang="en-US"/>
          </a:p>
        </p:txBody>
      </p:sp>
      <p:sp>
        <p:nvSpPr>
          <p:cNvPr id="6" name="Slide Number Placeholder 5"/>
          <p:cNvSpPr>
            <a:spLocks noGrp="1"/>
          </p:cNvSpPr>
          <p:nvPr>
            <p:ph type="sldNum" sz="quarter" idx="12"/>
          </p:nvPr>
        </p:nvSpPr>
        <p:spPr/>
        <p:txBody>
          <a:bodyPr/>
          <a:lstStyle/>
          <a:p>
            <a:fld id="{506745A1-FD9B-624D-B8DD-010C7409B595}" type="slidenum">
              <a:rPr lang="en-US" smtClean="0"/>
              <a:t>8</a:t>
            </a:fld>
            <a:endParaRPr lang="en-US"/>
          </a:p>
        </p:txBody>
      </p:sp>
      <p:sp>
        <p:nvSpPr>
          <p:cNvPr id="15" name="TextBox 14"/>
          <p:cNvSpPr txBox="1"/>
          <p:nvPr/>
        </p:nvSpPr>
        <p:spPr>
          <a:xfrm>
            <a:off x="272335" y="158109"/>
            <a:ext cx="8414465" cy="830997"/>
          </a:xfrm>
          <a:prstGeom prst="rect">
            <a:avLst/>
          </a:prstGeom>
          <a:noFill/>
        </p:spPr>
        <p:txBody>
          <a:bodyPr wrap="square" rtlCol="0">
            <a:spAutoFit/>
          </a:bodyPr>
          <a:lstStyle/>
          <a:p>
            <a:pPr algn="ctr"/>
            <a:r>
              <a:rPr lang="en-US" sz="2400" dirty="0" smtClean="0">
                <a:solidFill>
                  <a:schemeClr val="accent2"/>
                </a:solidFill>
                <a:latin typeface="Arial"/>
                <a:cs typeface="Arial"/>
              </a:rPr>
              <a:t>Proposed Program for the measurement of the Central Beam Pipe</a:t>
            </a:r>
            <a:endParaRPr lang="en-US" sz="2400" dirty="0">
              <a:solidFill>
                <a:schemeClr val="accent2"/>
              </a:solidFill>
              <a:latin typeface="Arial"/>
              <a:cs typeface="Arial"/>
            </a:endParaRPr>
          </a:p>
        </p:txBody>
      </p:sp>
      <p:sp>
        <p:nvSpPr>
          <p:cNvPr id="13" name="TextBox 12"/>
          <p:cNvSpPr txBox="1"/>
          <p:nvPr/>
        </p:nvSpPr>
        <p:spPr>
          <a:xfrm>
            <a:off x="4328214" y="2811877"/>
            <a:ext cx="184666" cy="369332"/>
          </a:xfrm>
          <a:prstGeom prst="rect">
            <a:avLst/>
          </a:prstGeom>
          <a:noFill/>
        </p:spPr>
        <p:txBody>
          <a:bodyPr wrap="none" rtlCol="0">
            <a:spAutoFit/>
          </a:bodyPr>
          <a:lstStyle/>
          <a:p>
            <a:endParaRPr lang="en-US" dirty="0"/>
          </a:p>
        </p:txBody>
      </p:sp>
      <p:sp>
        <p:nvSpPr>
          <p:cNvPr id="21" name="TextBox 20"/>
          <p:cNvSpPr txBox="1"/>
          <p:nvPr/>
        </p:nvSpPr>
        <p:spPr>
          <a:xfrm>
            <a:off x="272335" y="1162938"/>
            <a:ext cx="8630365" cy="2862323"/>
          </a:xfrm>
          <a:prstGeom prst="rect">
            <a:avLst/>
          </a:prstGeom>
          <a:noFill/>
        </p:spPr>
        <p:txBody>
          <a:bodyPr wrap="square" rtlCol="0">
            <a:spAutoFit/>
          </a:bodyPr>
          <a:lstStyle/>
          <a:p>
            <a:pPr marL="342900" indent="-342900">
              <a:buFont typeface="+mj-lt"/>
              <a:buAutoNum type="arabicPeriod"/>
            </a:pPr>
            <a:r>
              <a:rPr lang="en-US" dirty="0" smtClean="0">
                <a:solidFill>
                  <a:schemeClr val="tx2"/>
                </a:solidFill>
                <a:latin typeface="Arial"/>
                <a:cs typeface="Arial"/>
              </a:rPr>
              <a:t>Measure/adjust the beam pipe at ±3.1m and ±1.6m at both ends. Target is X=0mm, Y=+0.5mm minimizing the horizontal wires tension and record these values . </a:t>
            </a:r>
          </a:p>
          <a:p>
            <a:pPr marL="342900" indent="-342900">
              <a:buFont typeface="+mj-lt"/>
              <a:buAutoNum type="arabicPeriod"/>
            </a:pPr>
            <a:endParaRPr lang="en-US" dirty="0" smtClean="0">
              <a:solidFill>
                <a:schemeClr val="tx2"/>
              </a:solidFill>
              <a:latin typeface="Arial"/>
              <a:cs typeface="Arial"/>
            </a:endParaRPr>
          </a:p>
          <a:p>
            <a:pPr marL="342900" indent="-342900">
              <a:buFont typeface="+mj-lt"/>
              <a:buAutoNum type="arabicPeriod"/>
            </a:pPr>
            <a:r>
              <a:rPr lang="en-US" dirty="0" smtClean="0">
                <a:solidFill>
                  <a:schemeClr val="tx2"/>
                </a:solidFill>
                <a:latin typeface="Arial"/>
                <a:cs typeface="Arial"/>
              </a:rPr>
              <a:t>Release the horizontal wires and put them back with the same tension and re-measure the beam pipe (both ends). </a:t>
            </a:r>
          </a:p>
          <a:p>
            <a:pPr marL="342900" indent="-342900">
              <a:buFont typeface="+mj-lt"/>
              <a:buAutoNum type="arabicPeriod"/>
            </a:pPr>
            <a:endParaRPr lang="en-US" dirty="0" smtClean="0">
              <a:solidFill>
                <a:schemeClr val="tx2"/>
              </a:solidFill>
              <a:latin typeface="Arial"/>
              <a:cs typeface="Arial"/>
            </a:endParaRPr>
          </a:p>
          <a:p>
            <a:pPr marL="342900" indent="-342900">
              <a:buFont typeface="+mj-lt"/>
              <a:buAutoNum type="arabicPeriod"/>
            </a:pPr>
            <a:r>
              <a:rPr lang="en-US" dirty="0" smtClean="0">
                <a:solidFill>
                  <a:schemeClr val="tx2"/>
                </a:solidFill>
                <a:latin typeface="Arial"/>
                <a:cs typeface="Arial"/>
              </a:rPr>
              <a:t>Release the horizontal wires and remove the carbon fiber disks (one at the time) at ±3.1m replacing them with the slim temporary brackets. This process should leave the flange in the same location. Measure the position of the ±3.1m flange.</a:t>
            </a:r>
          </a:p>
        </p:txBody>
      </p:sp>
      <p:sp>
        <p:nvSpPr>
          <p:cNvPr id="3" name="TextBox 2"/>
          <p:cNvSpPr txBox="1"/>
          <p:nvPr/>
        </p:nvSpPr>
        <p:spPr>
          <a:xfrm>
            <a:off x="272334" y="4425113"/>
            <a:ext cx="8630366" cy="1477328"/>
          </a:xfrm>
          <a:prstGeom prst="rect">
            <a:avLst/>
          </a:prstGeom>
          <a:noFill/>
        </p:spPr>
        <p:txBody>
          <a:bodyPr wrap="square" rtlCol="0">
            <a:spAutoFit/>
          </a:bodyPr>
          <a:lstStyle/>
          <a:p>
            <a:r>
              <a:rPr lang="en-US" dirty="0" smtClean="0">
                <a:solidFill>
                  <a:srgbClr val="C0504D"/>
                </a:solidFill>
                <a:latin typeface="Arial"/>
                <a:cs typeface="Arial"/>
              </a:rPr>
              <a:t>NB: For the installation of the Phase I Pixel Upgrade detector the idea is to release the horizontal wires at both ends and replace the carbon fiber disks with the temporary brackets at both ends. Install BPIX, and both FPIXs then re-install the carbon fiber disks and horizontal wires (without the bottom part for PLT/BCM installation).</a:t>
            </a:r>
            <a:endParaRPr lang="en-US" dirty="0">
              <a:solidFill>
                <a:srgbClr val="C0504D"/>
              </a:solidFill>
              <a:latin typeface="Arial"/>
              <a:cs typeface="Arial"/>
            </a:endParaRPr>
          </a:p>
        </p:txBody>
      </p:sp>
    </p:spTree>
    <p:extLst>
      <p:ext uri="{BB962C8B-B14F-4D97-AF65-F5344CB8AC3E}">
        <p14:creationId xmlns:p14="http://schemas.microsoft.com/office/powerpoint/2010/main" val="32441332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21/11/14</a:t>
            </a:r>
            <a:endParaRPr lang="en-US"/>
          </a:p>
        </p:txBody>
      </p:sp>
      <p:sp>
        <p:nvSpPr>
          <p:cNvPr id="4" name="Footer Placeholder 3"/>
          <p:cNvSpPr>
            <a:spLocks noGrp="1"/>
          </p:cNvSpPr>
          <p:nvPr>
            <p:ph type="ftr" sz="quarter" idx="11"/>
          </p:nvPr>
        </p:nvSpPr>
        <p:spPr/>
        <p:txBody>
          <a:bodyPr/>
          <a:lstStyle/>
          <a:p>
            <a:r>
              <a:rPr lang="it-IT" smtClean="0"/>
              <a:t>Nicola Bacchetta</a:t>
            </a:r>
            <a:endParaRPr lang="en-US"/>
          </a:p>
        </p:txBody>
      </p:sp>
      <p:sp>
        <p:nvSpPr>
          <p:cNvPr id="6" name="Slide Number Placeholder 5"/>
          <p:cNvSpPr>
            <a:spLocks noGrp="1"/>
          </p:cNvSpPr>
          <p:nvPr>
            <p:ph type="sldNum" sz="quarter" idx="12"/>
          </p:nvPr>
        </p:nvSpPr>
        <p:spPr/>
        <p:txBody>
          <a:bodyPr/>
          <a:lstStyle/>
          <a:p>
            <a:fld id="{506745A1-FD9B-624D-B8DD-010C7409B595}" type="slidenum">
              <a:rPr lang="en-US" smtClean="0"/>
              <a:t>9</a:t>
            </a:fld>
            <a:endParaRPr lang="en-US"/>
          </a:p>
        </p:txBody>
      </p:sp>
      <p:sp>
        <p:nvSpPr>
          <p:cNvPr id="15" name="TextBox 14"/>
          <p:cNvSpPr txBox="1"/>
          <p:nvPr/>
        </p:nvSpPr>
        <p:spPr>
          <a:xfrm>
            <a:off x="272335" y="158109"/>
            <a:ext cx="8414465" cy="830997"/>
          </a:xfrm>
          <a:prstGeom prst="rect">
            <a:avLst/>
          </a:prstGeom>
          <a:noFill/>
        </p:spPr>
        <p:txBody>
          <a:bodyPr wrap="square" rtlCol="0">
            <a:spAutoFit/>
          </a:bodyPr>
          <a:lstStyle/>
          <a:p>
            <a:pPr algn="ctr"/>
            <a:r>
              <a:rPr lang="en-US" sz="2400" dirty="0" smtClean="0">
                <a:solidFill>
                  <a:schemeClr val="accent2"/>
                </a:solidFill>
                <a:latin typeface="Arial"/>
                <a:cs typeface="Arial"/>
              </a:rPr>
              <a:t>Proposed Program for the measurement of the Central Beam Pipe</a:t>
            </a:r>
            <a:endParaRPr lang="en-US" sz="2400" dirty="0">
              <a:solidFill>
                <a:schemeClr val="accent2"/>
              </a:solidFill>
              <a:latin typeface="Arial"/>
              <a:cs typeface="Arial"/>
            </a:endParaRPr>
          </a:p>
        </p:txBody>
      </p:sp>
      <p:sp>
        <p:nvSpPr>
          <p:cNvPr id="13" name="TextBox 12"/>
          <p:cNvSpPr txBox="1"/>
          <p:nvPr/>
        </p:nvSpPr>
        <p:spPr>
          <a:xfrm>
            <a:off x="4328214" y="2811877"/>
            <a:ext cx="184666" cy="369332"/>
          </a:xfrm>
          <a:prstGeom prst="rect">
            <a:avLst/>
          </a:prstGeom>
          <a:noFill/>
        </p:spPr>
        <p:txBody>
          <a:bodyPr wrap="none" rtlCol="0">
            <a:spAutoFit/>
          </a:bodyPr>
          <a:lstStyle/>
          <a:p>
            <a:endParaRPr lang="en-US" dirty="0"/>
          </a:p>
        </p:txBody>
      </p:sp>
      <p:sp>
        <p:nvSpPr>
          <p:cNvPr id="21" name="TextBox 20"/>
          <p:cNvSpPr txBox="1"/>
          <p:nvPr/>
        </p:nvSpPr>
        <p:spPr>
          <a:xfrm>
            <a:off x="272335" y="1162938"/>
            <a:ext cx="8630365" cy="4801315"/>
          </a:xfrm>
          <a:prstGeom prst="rect">
            <a:avLst/>
          </a:prstGeom>
          <a:noFill/>
        </p:spPr>
        <p:txBody>
          <a:bodyPr wrap="square" rtlCol="0">
            <a:spAutoFit/>
          </a:bodyPr>
          <a:lstStyle/>
          <a:p>
            <a:pPr marL="342900" indent="-342900">
              <a:buFont typeface="+mj-lt"/>
              <a:buAutoNum type="arabicPeriod"/>
            </a:pPr>
            <a:r>
              <a:rPr lang="en-US" dirty="0" smtClean="0">
                <a:solidFill>
                  <a:schemeClr val="tx2"/>
                </a:solidFill>
                <a:latin typeface="Arial"/>
                <a:cs typeface="Arial"/>
              </a:rPr>
              <a:t>Measure/adjust the beam pipe at ±3.1m and ±1.6m at both ends. Target is X=0mm, Y=+0.5mm minimizing the horizontal wires tension and record these values . </a:t>
            </a:r>
          </a:p>
          <a:p>
            <a:pPr marL="342900" indent="-342900">
              <a:buFont typeface="+mj-lt"/>
              <a:buAutoNum type="arabicPeriod"/>
            </a:pPr>
            <a:r>
              <a:rPr lang="en-US" dirty="0" smtClean="0">
                <a:solidFill>
                  <a:schemeClr val="tx2"/>
                </a:solidFill>
                <a:latin typeface="Arial"/>
                <a:cs typeface="Arial"/>
              </a:rPr>
              <a:t>Release the horizontal wires and put them back with the same tension and re-measure the beam pipe (both ends). </a:t>
            </a:r>
          </a:p>
          <a:p>
            <a:pPr marL="342900" indent="-342900">
              <a:buFont typeface="+mj-lt"/>
              <a:buAutoNum type="arabicPeriod"/>
            </a:pPr>
            <a:r>
              <a:rPr lang="en-US" dirty="0" smtClean="0">
                <a:solidFill>
                  <a:schemeClr val="tx2"/>
                </a:solidFill>
                <a:latin typeface="Arial"/>
                <a:cs typeface="Arial"/>
              </a:rPr>
              <a:t>Release the horizontal wires and remove the carbon fiber disks (one at the time) at ±3.1m replacing them with the slim temporary brackets. This process should leave the flange in the same location. Measure the position of the ±3.1m flange.</a:t>
            </a:r>
          </a:p>
          <a:p>
            <a:pPr marL="342900" indent="-342900">
              <a:buFont typeface="+mj-lt"/>
              <a:buAutoNum type="arabicPeriod"/>
            </a:pPr>
            <a:r>
              <a:rPr lang="en-US" dirty="0" smtClean="0">
                <a:solidFill>
                  <a:schemeClr val="tx2"/>
                </a:solidFill>
                <a:latin typeface="Arial"/>
                <a:cs typeface="Arial"/>
              </a:rPr>
              <a:t>Insert the PSI measuring tool and confirm the position of the beam pipe with respect to the BPIX rail system (both sides of the –Z end).</a:t>
            </a:r>
          </a:p>
          <a:p>
            <a:pPr marL="342900" indent="-342900">
              <a:buFont typeface="+mj-lt"/>
              <a:buAutoNum type="arabicPeriod"/>
            </a:pPr>
            <a:r>
              <a:rPr lang="en-US" dirty="0" smtClean="0">
                <a:solidFill>
                  <a:schemeClr val="tx2"/>
                </a:solidFill>
                <a:latin typeface="Arial"/>
                <a:cs typeface="Arial"/>
              </a:rPr>
              <a:t>Play with the adjustments and insert the BPIX mock-up in its final location from the –Z end (though no BPIX supply tube available). Survey its final position.</a:t>
            </a:r>
          </a:p>
          <a:p>
            <a:pPr marL="342900" indent="-342900">
              <a:buFont typeface="+mj-lt"/>
              <a:buAutoNum type="arabicPeriod"/>
            </a:pPr>
            <a:r>
              <a:rPr lang="en-US" dirty="0" smtClean="0">
                <a:solidFill>
                  <a:schemeClr val="tx2"/>
                </a:solidFill>
                <a:latin typeface="Arial"/>
                <a:cs typeface="Arial"/>
              </a:rPr>
              <a:t>Remove the temporary brackets at -3.1m and place the carbon fiber ring and the horizontal wires as calibrated during step 2. Inspect any movement of the pipe (via a camera?).</a:t>
            </a:r>
          </a:p>
          <a:p>
            <a:pPr marL="342900" indent="-342900">
              <a:buFont typeface="+mj-lt"/>
              <a:buAutoNum type="arabicPeriod"/>
            </a:pPr>
            <a:r>
              <a:rPr lang="en-US" dirty="0" smtClean="0">
                <a:solidFill>
                  <a:schemeClr val="tx2"/>
                </a:solidFill>
                <a:latin typeface="Arial"/>
                <a:cs typeface="Arial"/>
              </a:rPr>
              <a:t>Repeat step 6 this time removing the horizontal wires/carbon fiber disks at -3.1m and replace them with the temporary brackets.</a:t>
            </a:r>
          </a:p>
        </p:txBody>
      </p:sp>
    </p:spTree>
    <p:extLst>
      <p:ext uri="{BB962C8B-B14F-4D97-AF65-F5344CB8AC3E}">
        <p14:creationId xmlns:p14="http://schemas.microsoft.com/office/powerpoint/2010/main" val="26747630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11760</TotalTime>
  <Words>1759</Words>
  <Application>Microsoft Macintosh PowerPoint</Application>
  <PresentationFormat>On-screen Show (4:3)</PresentationFormat>
  <Paragraphs>168</Paragraphs>
  <Slides>19</Slides>
  <Notes>0</Notes>
  <HiddenSlides>0</HiddenSlides>
  <MMClips>0</MMClips>
  <ScaleCrop>false</ScaleCrop>
  <HeadingPairs>
    <vt:vector size="6" baseType="variant">
      <vt:variant>
        <vt:lpstr>Theme</vt:lpstr>
      </vt:variant>
      <vt:variant>
        <vt:i4>1</vt:i4>
      </vt:variant>
      <vt:variant>
        <vt:lpstr>Links</vt:lpstr>
      </vt:variant>
      <vt:variant>
        <vt:i4>3</vt:i4>
      </vt:variant>
      <vt:variant>
        <vt:lpstr>Slide Titles</vt:lpstr>
      </vt:variant>
      <vt:variant>
        <vt:i4>19</vt:i4>
      </vt:variant>
    </vt:vector>
  </HeadingPairs>
  <TitlesOfParts>
    <vt:vector size="23" baseType="lpstr">
      <vt:lpstr>Office Theme</vt:lpstr>
      <vt:lpstr>\\localhost\Users\bacchett 2012\Documents\EXPERIMENTS\CMS\INTEGRATION\P5\LS1\Macintosh HD:Users:bacchett 2012:Documents:EXPERIMENTS:CMS:UPGRADE_INTEGRATION:BEAMPIPE:Installation_phaseI_Pixel_Program_V21.docx!OLE_LINK1</vt:lpstr>
      <vt:lpstr>\\localhost\Users\bacchett 2012\Documents\EXPERIMENTS\CMS\INTEGRATION\P5\LS1\Macintosh HD:Users:bacchett 2012:Documents:EXPERIMENTS:CMS:UPGRADE_INTEGRATION:BEAMPIPE:Installation_phaseI_Pixel_Program_V21.docx!OLE_LINK2</vt:lpstr>
      <vt:lpstr>\\localhost\Users\bacchett 2012\Documents\EXPERIMENTS\CMS\INTEGRATION\P5\LS1\Macintosh HD:Users:bacchett 2012:Documents:EXPERIMENTS:CMS:UPGRADE_INTEGRATION:BEAMPIPE:Installation_phaseI_Pixel_Program_V21.docx!OLE_LINK3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INFN-Padova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Nicola Bacchetta</dc:creator>
  <cp:lastModifiedBy>Nicola Bacchetta</cp:lastModifiedBy>
  <cp:revision>47</cp:revision>
  <dcterms:created xsi:type="dcterms:W3CDTF">2014-11-12T11:37:36Z</dcterms:created>
  <dcterms:modified xsi:type="dcterms:W3CDTF">2014-11-20T15:38:22Z</dcterms:modified>
</cp:coreProperties>
</file>