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319" r:id="rId3"/>
    <p:sldId id="320" r:id="rId4"/>
    <p:sldId id="321" r:id="rId5"/>
    <p:sldId id="322" r:id="rId6"/>
    <p:sldId id="31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3053EF-5081-47FF-8E3F-9A3FE896FB4A}" type="slidenum">
              <a:rPr lang="en-US" smtClean="0">
                <a:latin typeface="Arial" pitchFamily="34" charset="0"/>
                <a:ea typeface="ＭＳ Ｐゴシック" pitchFamily="34" charset="-128"/>
              </a:rPr>
              <a:pPr>
                <a:defRPr/>
              </a:pPr>
              <a:t>1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48536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Agnes Szeberenyi, EuCARD-2 Communications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Agnes Szeberenyi, EuCARD-2 Communications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Agnes Szeberenyi, EuCARD-2 Communications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76200"/>
            <a:ext cx="2514600" cy="177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8153400" cy="1470025"/>
          </a:xfrm>
        </p:spPr>
        <p:txBody>
          <a:bodyPr/>
          <a:lstStyle/>
          <a:p>
            <a:pPr algn="ctr" eaLnBrk="1" hangingPunct="1"/>
            <a:r>
              <a:rPr lang="en-US" sz="3600" dirty="0" smtClean="0"/>
              <a:t>WP12 Closing Remarks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27432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Peter.mcintosh@stfc.ac.uk</a:t>
            </a:r>
          </a:p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</a:rPr>
              <a:t>Nicoleta.baboi@desy.de</a:t>
            </a:r>
          </a:p>
          <a:p>
            <a:pPr eaLnBrk="1" hangingPunct="1"/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Juliette.plouin@cea.fr</a:t>
            </a:r>
          </a:p>
          <a:p>
            <a:pPr eaLnBrk="1" hangingPunct="1"/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  <a:p>
            <a:pPr eaLnBrk="1" hangingPunct="1"/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8 - 9</a:t>
            </a:r>
            <a:r>
              <a:rPr lang="en-GB" sz="2000" baseline="30000" dirty="0" smtClean="0">
                <a:solidFill>
                  <a:schemeClr val="tx1">
                    <a:lumMod val="50000"/>
                  </a:schemeClr>
                </a:solidFill>
              </a:rPr>
              <a:t>th</a:t>
            </a: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 April 2015</a:t>
            </a:r>
          </a:p>
          <a:p>
            <a:pPr eaLnBrk="1" hangingPunct="1"/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WP12 2</a:t>
            </a:r>
            <a:r>
              <a:rPr lang="en-GB" sz="2000" baseline="30000" dirty="0" smtClean="0">
                <a:solidFill>
                  <a:schemeClr val="tx1">
                    <a:lumMod val="50000"/>
                  </a:schemeClr>
                </a:solidFill>
              </a:rPr>
              <a:t>nd</a:t>
            </a: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 Annual Review Meeting, DESY</a:t>
            </a:r>
            <a:endParaRPr lang="en-US" sz="20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Many thanks to our </a:t>
            </a:r>
            <a:r>
              <a:rPr lang="en-GB" dirty="0" smtClean="0"/>
              <a:t>DESY </a:t>
            </a:r>
            <a:r>
              <a:rPr lang="en-GB" dirty="0"/>
              <a:t>hosts for the excellent hospitality!</a:t>
            </a:r>
          </a:p>
          <a:p>
            <a:pPr lvl="1"/>
            <a:r>
              <a:rPr lang="en-GB" dirty="0" smtClean="0"/>
              <a:t>Nicoleta, Ruth and </a:t>
            </a:r>
            <a:r>
              <a:rPr lang="en-GB" dirty="0" err="1" smtClean="0"/>
              <a:t>Reinhard</a:t>
            </a:r>
            <a:r>
              <a:rPr lang="en-GB" dirty="0" smtClean="0"/>
              <a:t> particularly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Plus </a:t>
            </a:r>
            <a:r>
              <a:rPr lang="en-GB" dirty="0" smtClean="0"/>
              <a:t>all </a:t>
            </a:r>
            <a:r>
              <a:rPr lang="en-GB" dirty="0"/>
              <a:t>of the </a:t>
            </a:r>
            <a:r>
              <a:rPr lang="en-GB" dirty="0" smtClean="0"/>
              <a:t>DESY </a:t>
            </a:r>
            <a:r>
              <a:rPr lang="en-GB" dirty="0"/>
              <a:t>tour guides – </a:t>
            </a:r>
            <a:r>
              <a:rPr lang="en-GB" i="1" dirty="0" smtClean="0"/>
              <a:t>it’s really impressive to see the progress being made for XFEL!</a:t>
            </a:r>
            <a:endParaRPr lang="en-GB" i="1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Many </a:t>
            </a:r>
            <a:r>
              <a:rPr lang="en-GB" dirty="0"/>
              <a:t>thanks to all Task Leaders and Speakers for a series of really impressive talks!</a:t>
            </a:r>
          </a:p>
          <a:p>
            <a:r>
              <a:rPr lang="en-GB" dirty="0"/>
              <a:t>Really enjoyed this </a:t>
            </a:r>
            <a:r>
              <a:rPr lang="en-GB" dirty="0" smtClean="0"/>
              <a:t>second review </a:t>
            </a:r>
          </a:p>
          <a:p>
            <a:pPr marL="0" indent="0">
              <a:buNone/>
            </a:pPr>
            <a:r>
              <a:rPr lang="en-GB" dirty="0" smtClean="0"/>
              <a:t>     and the fact we are already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generating significant results!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 noChangeAspect="1"/>
          </p:cNvSpPr>
          <p:nvPr>
            <p:ph type="ftr" sz="quarter" idx="11"/>
          </p:nvPr>
        </p:nvSpPr>
        <p:spPr>
          <a:xfrm>
            <a:off x="671322" y="3459237"/>
            <a:ext cx="7459975" cy="40163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http://habitatlackawanna.org/wp-content/uploads/2013/09/thank-you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909565"/>
            <a:ext cx="2971800" cy="187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977" y="3125775"/>
            <a:ext cx="1842366" cy="10373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3125775"/>
            <a:ext cx="1842366" cy="10373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956" y="3125636"/>
            <a:ext cx="1842635" cy="10375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204" y="3124200"/>
            <a:ext cx="1845442" cy="10391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260" y="3124559"/>
            <a:ext cx="1844740" cy="103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92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Impressive Progress!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610600" cy="5486400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Task 12.2 SRF Thin Films</a:t>
            </a:r>
          </a:p>
          <a:p>
            <a:pPr lvl="1"/>
            <a:r>
              <a:rPr lang="en-GB" dirty="0" smtClean="0"/>
              <a:t>First Nb3Sn samples generated at CERN, refined deposition procedure being developed.</a:t>
            </a:r>
          </a:p>
          <a:p>
            <a:pPr lvl="1"/>
            <a:r>
              <a:rPr lang="en-GB" dirty="0" smtClean="0"/>
              <a:t>Plasma Enhanced ALD process with improved thermal budget demonstrated with </a:t>
            </a:r>
            <a:r>
              <a:rPr lang="en-GB" dirty="0" err="1" smtClean="0"/>
              <a:t>AlN</a:t>
            </a:r>
            <a:r>
              <a:rPr lang="en-GB" dirty="0" smtClean="0"/>
              <a:t> @ INP.</a:t>
            </a:r>
          </a:p>
          <a:p>
            <a:pPr lvl="1"/>
            <a:r>
              <a:rPr lang="en-GB" dirty="0" smtClean="0"/>
              <a:t>QPR tested to high </a:t>
            </a:r>
            <a:r>
              <a:rPr lang="en-GB" dirty="0" err="1" smtClean="0"/>
              <a:t>Hpk</a:t>
            </a:r>
            <a:r>
              <a:rPr lang="en-GB" dirty="0" smtClean="0"/>
              <a:t> @ </a:t>
            </a:r>
            <a:r>
              <a:rPr lang="en-GB" dirty="0" err="1" smtClean="0"/>
              <a:t>JLab</a:t>
            </a:r>
            <a:r>
              <a:rPr lang="en-GB" dirty="0" smtClean="0"/>
              <a:t>, tests being confirmed at HZB, </a:t>
            </a:r>
            <a:r>
              <a:rPr lang="en-GB" dirty="0" err="1" smtClean="0"/>
              <a:t>microphonics</a:t>
            </a:r>
            <a:r>
              <a:rPr lang="en-GB" dirty="0" smtClean="0"/>
              <a:t> issues to be resolved, first test samples to be prepared.</a:t>
            </a:r>
          </a:p>
          <a:p>
            <a:pPr lvl="1"/>
            <a:r>
              <a:rPr lang="en-GB" dirty="0" smtClean="0"/>
              <a:t>First magnetometer system tests performed @ CEA with promising results for both single and multi-layers, error sources being evaluated.</a:t>
            </a:r>
            <a:endParaRPr lang="en-GB" dirty="0"/>
          </a:p>
          <a:p>
            <a:r>
              <a:rPr lang="en-GB" dirty="0" smtClean="0"/>
              <a:t>Task </a:t>
            </a:r>
            <a:r>
              <a:rPr lang="en-GB" dirty="0"/>
              <a:t>12.3 High Gradient NC</a:t>
            </a:r>
          </a:p>
          <a:p>
            <a:pPr lvl="1"/>
            <a:r>
              <a:rPr lang="en-GB" dirty="0" smtClean="0"/>
              <a:t>CLIC crab cavity high power tested by ULAN to almost 2 times its design gradient with very low breakdown performance.</a:t>
            </a:r>
          </a:p>
          <a:p>
            <a:pPr lvl="1"/>
            <a:r>
              <a:rPr lang="en-GB" dirty="0" smtClean="0"/>
              <a:t>High </a:t>
            </a:r>
            <a:r>
              <a:rPr lang="en-GB" dirty="0"/>
              <a:t>efficiency </a:t>
            </a:r>
            <a:r>
              <a:rPr lang="en-GB" dirty="0" smtClean="0"/>
              <a:t>benchmarked ‘</a:t>
            </a:r>
            <a:r>
              <a:rPr lang="en-GB" dirty="0" err="1" smtClean="0"/>
              <a:t>kladistron</a:t>
            </a:r>
            <a:r>
              <a:rPr lang="en-GB" dirty="0" smtClean="0"/>
              <a:t>’ </a:t>
            </a:r>
            <a:r>
              <a:rPr lang="en-GB" dirty="0"/>
              <a:t>design </a:t>
            </a:r>
            <a:r>
              <a:rPr lang="en-GB" dirty="0" smtClean="0"/>
              <a:t>developed by CEA, &gt;65% efficiency predicted, prototype being developed with Thales.</a:t>
            </a:r>
            <a:endParaRPr lang="en-GB" dirty="0"/>
          </a:p>
          <a:p>
            <a:pPr lvl="1"/>
            <a:r>
              <a:rPr lang="en-GB" dirty="0"/>
              <a:t>First high-resolution, WFM electronics </a:t>
            </a:r>
            <a:r>
              <a:rPr lang="en-GB" dirty="0" smtClean="0"/>
              <a:t>prototype tested by PSI achieving 14um resolution, preparing system for </a:t>
            </a:r>
            <a:r>
              <a:rPr lang="en-GB" dirty="0" err="1" smtClean="0"/>
              <a:t>SwissFEL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/>
              <a:t>Task 12.4 SRF HOM Diagnostics</a:t>
            </a:r>
          </a:p>
          <a:p>
            <a:pPr lvl="1"/>
            <a:r>
              <a:rPr lang="en-GB" dirty="0" smtClean="0"/>
              <a:t>HOM diagnostic resolution analysis identifying performance limits performed by UMAN/DESY, refinement underway.</a:t>
            </a:r>
          </a:p>
          <a:p>
            <a:pPr lvl="1"/>
            <a:r>
              <a:rPr lang="en-GB" dirty="0" smtClean="0"/>
              <a:t>Fully integrated cascaded model developed by UROS, results look very promising.</a:t>
            </a:r>
            <a:endParaRPr lang="en-GB" dirty="0"/>
          </a:p>
          <a:p>
            <a:r>
              <a:rPr lang="en-GB" dirty="0"/>
              <a:t>Task 12.5 RF Photocathodes</a:t>
            </a:r>
          </a:p>
          <a:p>
            <a:pPr lvl="1"/>
            <a:r>
              <a:rPr lang="en-GB" dirty="0" smtClean="0"/>
              <a:t>High QE performance Cu and </a:t>
            </a:r>
            <a:r>
              <a:rPr lang="en-GB" dirty="0" err="1" smtClean="0"/>
              <a:t>Nb</a:t>
            </a:r>
            <a:r>
              <a:rPr lang="en-GB" dirty="0" smtClean="0"/>
              <a:t> thin film photo-cathodes deposited and characterised at STFC.</a:t>
            </a:r>
            <a:endParaRPr lang="en-GB" dirty="0"/>
          </a:p>
          <a:p>
            <a:pPr lvl="1"/>
            <a:r>
              <a:rPr lang="en-GB" dirty="0" smtClean="0"/>
              <a:t>Improved evaporation deposition process used by NCBJ to provide photo-cathode for first SRF cavity tests at DESY.</a:t>
            </a:r>
          </a:p>
          <a:p>
            <a:pPr lvl="1"/>
            <a:r>
              <a:rPr lang="en-GB" dirty="0" smtClean="0"/>
              <a:t>First SRF cavity tests at DESY showed impressive </a:t>
            </a:r>
            <a:r>
              <a:rPr lang="en-GB" dirty="0" err="1" smtClean="0"/>
              <a:t>pk</a:t>
            </a:r>
            <a:r>
              <a:rPr lang="en-GB" dirty="0" smtClean="0"/>
              <a:t>-field performance of 32MV/m, refinements underway.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52400" y="1371600"/>
            <a:ext cx="8878215" cy="5486400"/>
            <a:chOff x="152400" y="1371600"/>
            <a:chExt cx="8878215" cy="5486400"/>
          </a:xfrm>
        </p:grpSpPr>
        <p:sp>
          <p:nvSpPr>
            <p:cNvPr id="8" name="Content Placeholder 2"/>
            <p:cNvSpPr txBox="1">
              <a:spLocks/>
            </p:cNvSpPr>
            <p:nvPr/>
          </p:nvSpPr>
          <p:spPr>
            <a:xfrm>
              <a:off x="152400" y="1371600"/>
              <a:ext cx="8610600" cy="548640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550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Clr>
                  <a:srgbClr val="FFC000"/>
                </a:buClr>
                <a:buFont typeface="Arial" pitchFamily="34" charset="0"/>
                <a:buChar char="•"/>
                <a:defRPr sz="3200" kern="120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rgbClr val="FFC000"/>
                </a:buClr>
                <a:buFont typeface="Arial" pitchFamily="34" charset="0"/>
                <a:buChar char="–"/>
                <a:defRPr sz="2800" kern="120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FFC000"/>
                </a:buClr>
                <a:buFont typeface="Arial" pitchFamily="34" charset="0"/>
                <a:buChar char="•"/>
                <a:defRPr sz="2400" kern="120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FFC000"/>
                </a:buClr>
                <a:buFont typeface="Arial" pitchFamily="34" charset="0"/>
                <a:buChar char="–"/>
                <a:defRPr sz="2000" kern="120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FFC000"/>
                </a:buClr>
                <a:buFont typeface="Arial" pitchFamily="34" charset="0"/>
                <a:buChar char="»"/>
                <a:defRPr sz="2000" kern="120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/>
                <a:t>Task 12.2 SRF Thin Films</a:t>
              </a:r>
            </a:p>
            <a:p>
              <a:pPr lvl="1"/>
              <a:r>
                <a:rPr lang="en-GB" dirty="0" smtClean="0"/>
                <a:t>First Nb3Sn samples generated at CERN, refined deposition procedure being developed.</a:t>
              </a:r>
            </a:p>
            <a:p>
              <a:pPr lvl="1"/>
              <a:r>
                <a:rPr lang="en-GB" dirty="0" smtClean="0"/>
                <a:t>Plasma Enhanced ALD process with improved thermal budget demonstrated with </a:t>
              </a:r>
              <a:r>
                <a:rPr lang="en-GB" dirty="0" err="1" smtClean="0"/>
                <a:t>AlN</a:t>
              </a:r>
              <a:r>
                <a:rPr lang="en-GB" dirty="0" smtClean="0"/>
                <a:t> @ INP.</a:t>
              </a:r>
            </a:p>
            <a:p>
              <a:pPr lvl="1"/>
              <a:r>
                <a:rPr lang="en-GB" dirty="0" smtClean="0"/>
                <a:t>QPR tested to high </a:t>
              </a:r>
              <a:r>
                <a:rPr lang="en-GB" dirty="0" err="1" smtClean="0"/>
                <a:t>Hpk</a:t>
              </a:r>
              <a:r>
                <a:rPr lang="en-GB" dirty="0" smtClean="0"/>
                <a:t> @ </a:t>
              </a:r>
              <a:r>
                <a:rPr lang="en-GB" dirty="0" err="1" smtClean="0"/>
                <a:t>JLab</a:t>
              </a:r>
              <a:r>
                <a:rPr lang="en-GB" dirty="0" smtClean="0"/>
                <a:t>, tests being confirmed at HZB, </a:t>
              </a:r>
              <a:r>
                <a:rPr lang="en-GB" dirty="0" err="1" smtClean="0"/>
                <a:t>microphonics</a:t>
              </a:r>
              <a:r>
                <a:rPr lang="en-GB" dirty="0" smtClean="0"/>
                <a:t> issues to be resolved, first test samples to be prepared.</a:t>
              </a:r>
            </a:p>
            <a:p>
              <a:pPr lvl="1"/>
              <a:r>
                <a:rPr lang="en-GB" dirty="0" smtClean="0"/>
                <a:t>First magnetometer system tests performed @ CEA with promising results for both single and multi-layers, error sources being evaluated.</a:t>
              </a:r>
            </a:p>
            <a:p>
              <a:r>
                <a:rPr lang="en-GB" dirty="0" smtClean="0"/>
                <a:t>Task 12.3 High Gradient NC</a:t>
              </a:r>
            </a:p>
            <a:p>
              <a:pPr lvl="1"/>
              <a:r>
                <a:rPr lang="en-GB" dirty="0" smtClean="0">
                  <a:solidFill>
                    <a:srgbClr val="FF0000"/>
                  </a:solidFill>
                </a:rPr>
                <a:t>CLIC crab cavity high power tested by ULAN to almost 2 times its design gradient with very low breakdown performance.</a:t>
              </a:r>
            </a:p>
            <a:p>
              <a:pPr lvl="1"/>
              <a:r>
                <a:rPr lang="en-GB" dirty="0" smtClean="0"/>
                <a:t>High efficiency benchmarked ‘</a:t>
              </a:r>
              <a:r>
                <a:rPr lang="en-GB" dirty="0" err="1" smtClean="0"/>
                <a:t>kladistron</a:t>
              </a:r>
              <a:r>
                <a:rPr lang="en-GB" dirty="0" smtClean="0"/>
                <a:t>’ design developed by CEA, &gt;65% efficiency predicted, prototype being developed with Thales.</a:t>
              </a:r>
            </a:p>
            <a:p>
              <a:pPr lvl="1"/>
              <a:r>
                <a:rPr lang="en-GB" dirty="0" smtClean="0"/>
                <a:t>First high-resolution, WFM electronics prototype tested by PSI achieving 14um resolution, preparing system for </a:t>
              </a:r>
              <a:r>
                <a:rPr lang="en-GB" dirty="0" err="1" smtClean="0"/>
                <a:t>SwissFEL</a:t>
              </a:r>
              <a:r>
                <a:rPr lang="en-GB" dirty="0" smtClean="0"/>
                <a:t>.</a:t>
              </a:r>
            </a:p>
            <a:p>
              <a:r>
                <a:rPr lang="en-GB" dirty="0" smtClean="0"/>
                <a:t>Task 12.4 SRF HOM Diagnostics</a:t>
              </a:r>
            </a:p>
            <a:p>
              <a:pPr lvl="1"/>
              <a:r>
                <a:rPr lang="en-GB" dirty="0" smtClean="0"/>
                <a:t>HOM diagnostic resolution analysis identifying performance limits performed by UMAN/DESY, refinement underway.</a:t>
              </a:r>
            </a:p>
            <a:p>
              <a:pPr lvl="1"/>
              <a:r>
                <a:rPr lang="en-GB" dirty="0" smtClean="0">
                  <a:solidFill>
                    <a:srgbClr val="FF0000"/>
                  </a:solidFill>
                </a:rPr>
                <a:t>Fully integrated cascaded model developed by UROS, results look very promising.</a:t>
              </a:r>
            </a:p>
            <a:p>
              <a:r>
                <a:rPr lang="en-GB" dirty="0" smtClean="0"/>
                <a:t>Task 12.5 RF Photocathodes</a:t>
              </a:r>
            </a:p>
            <a:p>
              <a:pPr lvl="1"/>
              <a:r>
                <a:rPr lang="en-GB" dirty="0" smtClean="0"/>
                <a:t>High QE performance Cu and </a:t>
              </a:r>
              <a:r>
                <a:rPr lang="en-GB" dirty="0" err="1" smtClean="0"/>
                <a:t>Nb</a:t>
              </a:r>
              <a:r>
                <a:rPr lang="en-GB" dirty="0" smtClean="0"/>
                <a:t> thin film photo-cathodes deposited and characterised at STFC.</a:t>
              </a:r>
            </a:p>
            <a:p>
              <a:pPr lvl="1"/>
              <a:r>
                <a:rPr lang="en-GB" dirty="0" smtClean="0"/>
                <a:t>Improved evaporation deposition process used by NCBJ to provide photo-cathode for first SRF cavity tests at DESY.</a:t>
              </a:r>
            </a:p>
            <a:p>
              <a:pPr lvl="1"/>
              <a:r>
                <a:rPr lang="en-GB" dirty="0" smtClean="0"/>
                <a:t>First SRF cavity tests at DESY showed impressive </a:t>
              </a:r>
              <a:r>
                <a:rPr lang="en-GB" dirty="0" err="1" smtClean="0"/>
                <a:t>pk</a:t>
              </a:r>
              <a:r>
                <a:rPr lang="en-GB" dirty="0" smtClean="0"/>
                <a:t>-field performance of 32MV/m, refinements underway.</a:t>
              </a:r>
              <a:endParaRPr lang="en-GB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410200" y="5950803"/>
              <a:ext cx="3620415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srgbClr val="FF0000"/>
                  </a:solidFill>
                </a:rPr>
                <a:t>Monographs: </a:t>
              </a:r>
            </a:p>
            <a:p>
              <a:r>
                <a:rPr lang="en-GB" sz="1600" b="1" dirty="0">
                  <a:solidFill>
                    <a:srgbClr val="FF0000"/>
                  </a:solidFill>
                </a:rPr>
                <a:t>Task 12.3 proposed by B </a:t>
              </a:r>
              <a:r>
                <a:rPr lang="en-GB" sz="1600" b="1" dirty="0" err="1">
                  <a:solidFill>
                    <a:srgbClr val="FF0000"/>
                  </a:solidFill>
                </a:rPr>
                <a:t>Wooley</a:t>
              </a:r>
              <a:r>
                <a:rPr lang="en-GB" sz="1600" b="1" dirty="0">
                  <a:solidFill>
                    <a:srgbClr val="FF0000"/>
                  </a:solidFill>
                </a:rPr>
                <a:t> (ULAN)</a:t>
              </a:r>
            </a:p>
            <a:p>
              <a:r>
                <a:rPr lang="en-GB" sz="1600" b="1" dirty="0" smtClean="0">
                  <a:solidFill>
                    <a:srgbClr val="FF0000"/>
                  </a:solidFill>
                </a:rPr>
                <a:t>Task 12.4 submitted by T </a:t>
              </a:r>
              <a:r>
                <a:rPr lang="en-GB" sz="1600" b="1" dirty="0" err="1" smtClean="0">
                  <a:solidFill>
                    <a:srgbClr val="FF0000"/>
                  </a:solidFill>
                </a:rPr>
                <a:t>Fligsen</a:t>
              </a:r>
              <a:r>
                <a:rPr lang="en-GB" sz="1600" b="1" dirty="0" smtClean="0">
                  <a:solidFill>
                    <a:srgbClr val="FF0000"/>
                  </a:solidFill>
                </a:rPr>
                <a:t> (UROS)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729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Really nice to see 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Even more </a:t>
            </a:r>
            <a:r>
              <a:rPr lang="en-GB" dirty="0" err="1"/>
              <a:t>Phd</a:t>
            </a:r>
            <a:r>
              <a:rPr lang="en-GB" dirty="0"/>
              <a:t> and post-doc students providing high impact in a number of areas</a:t>
            </a:r>
            <a:r>
              <a:rPr lang="en-GB" dirty="0" smtClean="0"/>
              <a:t>.</a:t>
            </a:r>
          </a:p>
          <a:p>
            <a:r>
              <a:rPr lang="en-GB" dirty="0" smtClean="0"/>
              <a:t>First </a:t>
            </a:r>
            <a:r>
              <a:rPr lang="en-GB" dirty="0" err="1" smtClean="0"/>
              <a:t>Phd</a:t>
            </a:r>
            <a:r>
              <a:rPr lang="en-GB" dirty="0" smtClean="0"/>
              <a:t> students about to qualify:</a:t>
            </a:r>
          </a:p>
          <a:p>
            <a:pPr lvl="1"/>
            <a:r>
              <a:rPr lang="en-GB" dirty="0" smtClean="0"/>
              <a:t>Thomas </a:t>
            </a:r>
            <a:r>
              <a:rPr lang="en-GB" dirty="0" err="1" smtClean="0"/>
              <a:t>Fligsen</a:t>
            </a:r>
            <a:r>
              <a:rPr lang="en-GB" dirty="0" smtClean="0"/>
              <a:t> (UROS)</a:t>
            </a:r>
          </a:p>
          <a:p>
            <a:pPr lvl="1"/>
            <a:r>
              <a:rPr lang="en-GB" dirty="0" smtClean="0"/>
              <a:t>Ben </a:t>
            </a:r>
            <a:r>
              <a:rPr lang="en-GB" dirty="0" err="1" smtClean="0"/>
              <a:t>Wooley</a:t>
            </a:r>
            <a:r>
              <a:rPr lang="en-GB" dirty="0" smtClean="0"/>
              <a:t> (ULAN)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Our </a:t>
            </a:r>
            <a:r>
              <a:rPr lang="en-GB" dirty="0" smtClean="0"/>
              <a:t>results now generating journal publications, Accelerating News articles and Monographs:</a:t>
            </a:r>
          </a:p>
          <a:p>
            <a:pPr lvl="1"/>
            <a:r>
              <a:rPr lang="en-GB" dirty="0" smtClean="0"/>
              <a:t>Keep up the excellent work!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05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Many thanks to all for a very productive and enjoyable review</a:t>
            </a:r>
            <a:r>
              <a:rPr lang="en-GB" b="1" dirty="0" smtClean="0"/>
              <a:t>!</a:t>
            </a:r>
            <a:endParaRPr lang="en-GB" b="1" dirty="0"/>
          </a:p>
          <a:p>
            <a:r>
              <a:rPr lang="en-GB" b="1" dirty="0"/>
              <a:t>Looking forward to seeing </a:t>
            </a:r>
            <a:r>
              <a:rPr lang="en-GB" b="1" dirty="0" smtClean="0"/>
              <a:t>many of you </a:t>
            </a:r>
            <a:r>
              <a:rPr lang="en-GB" b="1" dirty="0"/>
              <a:t>again for EUCARD-2 Annual Review in </a:t>
            </a:r>
            <a:r>
              <a:rPr lang="en-GB" b="1" dirty="0" smtClean="0"/>
              <a:t>April @ ALBA.</a:t>
            </a:r>
            <a:endParaRPr lang="en-GB" b="1" dirty="0"/>
          </a:p>
          <a:p>
            <a:r>
              <a:rPr lang="en-GB" b="1" dirty="0"/>
              <a:t>Have a safe journey </a:t>
            </a:r>
            <a:r>
              <a:rPr lang="en-GB" b="1" dirty="0" smtClean="0"/>
              <a:t>home!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77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AutoShape 2" descr="Image result for many thanks langu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5" descr="Image result for many thanks langu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569" y="2438400"/>
            <a:ext cx="6770431" cy="32289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30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4872</TotalTime>
  <Words>668</Words>
  <Application>Microsoft Office PowerPoint</Application>
  <PresentationFormat>On-screen Show (4:3)</PresentationFormat>
  <Paragraphs>67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WP12 Closing Remarks</vt:lpstr>
      <vt:lpstr>PowerPoint Presentation</vt:lpstr>
      <vt:lpstr>Impressive Progress!</vt:lpstr>
      <vt:lpstr>Really nice to see ….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Agnes Szeberenyi</dc:creator>
  <cp:lastModifiedBy>user</cp:lastModifiedBy>
  <cp:revision>229</cp:revision>
  <dcterms:created xsi:type="dcterms:W3CDTF">2006-08-16T00:00:00Z</dcterms:created>
  <dcterms:modified xsi:type="dcterms:W3CDTF">2015-04-09T09:02:08Z</dcterms:modified>
</cp:coreProperties>
</file>