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7"/>
  </p:notesMasterIdLst>
  <p:sldIdLst>
    <p:sldId id="259" r:id="rId5"/>
    <p:sldId id="283" r:id="rId6"/>
    <p:sldId id="262" r:id="rId7"/>
    <p:sldId id="279" r:id="rId8"/>
    <p:sldId id="278" r:id="rId9"/>
    <p:sldId id="284" r:id="rId10"/>
    <p:sldId id="266" r:id="rId11"/>
    <p:sldId id="267" r:id="rId12"/>
    <p:sldId id="285" r:id="rId13"/>
    <p:sldId id="288" r:id="rId14"/>
    <p:sldId id="286" r:id="rId15"/>
    <p:sldId id="270" r:id="rId16"/>
    <p:sldId id="271" r:id="rId17"/>
    <p:sldId id="292" r:id="rId18"/>
    <p:sldId id="293" r:id="rId19"/>
    <p:sldId id="274" r:id="rId20"/>
    <p:sldId id="280" r:id="rId21"/>
    <p:sldId id="281" r:id="rId22"/>
    <p:sldId id="276" r:id="rId23"/>
    <p:sldId id="290" r:id="rId24"/>
    <p:sldId id="289" r:id="rId25"/>
    <p:sldId id="29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p:cViewPr varScale="1">
        <p:scale>
          <a:sx n="74" d="100"/>
          <a:sy n="74" d="100"/>
        </p:scale>
        <p:origin x="129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_rels/data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image" Target="../media/image15.jpg"/></Relationships>
</file>

<file path=ppt/diagrams/_rels/drawing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image" Target="../media/image15.jp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07B6EB-CC54-4B15-B4E9-F5D84B19D2A3}" type="doc">
      <dgm:prSet loTypeId="urn:microsoft.com/office/officeart/2005/8/layout/arrow2" loCatId="process" qsTypeId="urn:microsoft.com/office/officeart/2005/8/quickstyle/simple5" qsCatId="simple" csTypeId="urn:microsoft.com/office/officeart/2005/8/colors/colorful2" csCatId="colorful" phldr="1"/>
      <dgm:spPr/>
      <dgm:t>
        <a:bodyPr/>
        <a:lstStyle/>
        <a:p>
          <a:endParaRPr lang="en-GB"/>
        </a:p>
      </dgm:t>
    </dgm:pt>
    <dgm:pt modelId="{AA751216-614D-4252-ABE5-4A42413515ED}">
      <dgm:prSet phldrT="[Text]" custT="1"/>
      <dgm:spPr/>
      <dgm:t>
        <a:bodyPr/>
        <a:lstStyle/>
        <a:p>
          <a:pPr algn="ctr"/>
          <a:r>
            <a:rPr lang="en-GB" sz="2000" b="1" dirty="0" smtClean="0">
              <a:latin typeface="Calibri" panose="020F0502020204030204" pitchFamily="34" charset="0"/>
            </a:rPr>
            <a:t>Motivations for Research</a:t>
          </a:r>
        </a:p>
      </dgm:t>
    </dgm:pt>
    <dgm:pt modelId="{7E26C961-81B9-4A1F-9F78-14F6CB4D29B0}" type="parTrans" cxnId="{CFBAB026-F604-4F99-A431-920DA13E61EC}">
      <dgm:prSet/>
      <dgm:spPr/>
      <dgm:t>
        <a:bodyPr/>
        <a:lstStyle/>
        <a:p>
          <a:endParaRPr lang="en-GB"/>
        </a:p>
      </dgm:t>
    </dgm:pt>
    <dgm:pt modelId="{44E0EFEF-F58E-4A90-B6EB-8BBA40D5ADA5}" type="sibTrans" cxnId="{CFBAB026-F604-4F99-A431-920DA13E61EC}">
      <dgm:prSet/>
      <dgm:spPr/>
      <dgm:t>
        <a:bodyPr/>
        <a:lstStyle/>
        <a:p>
          <a:endParaRPr lang="en-GB"/>
        </a:p>
      </dgm:t>
    </dgm:pt>
    <dgm:pt modelId="{12B20ED7-8FCB-42D6-B33E-1B9592678F3D}">
      <dgm:prSet phldrT="[Text]" custT="1"/>
      <dgm:spPr/>
      <dgm:t>
        <a:bodyPr/>
        <a:lstStyle/>
        <a:p>
          <a:r>
            <a:rPr lang="en-GB" sz="2000" b="1" dirty="0" smtClean="0">
              <a:latin typeface="Calibri" panose="020F0502020204030204" pitchFamily="34" charset="0"/>
            </a:rPr>
            <a:t>Research Equipment</a:t>
          </a:r>
          <a:endParaRPr lang="en-GB" sz="2000" b="1" dirty="0">
            <a:latin typeface="Calibri" panose="020F0502020204030204" pitchFamily="34" charset="0"/>
          </a:endParaRPr>
        </a:p>
      </dgm:t>
    </dgm:pt>
    <dgm:pt modelId="{E142267F-AA87-4C09-80A2-9CCE96F22983}" type="parTrans" cxnId="{F0E04EC2-CB2A-43AE-8379-8E0248CA78F3}">
      <dgm:prSet/>
      <dgm:spPr/>
      <dgm:t>
        <a:bodyPr/>
        <a:lstStyle/>
        <a:p>
          <a:endParaRPr lang="en-GB"/>
        </a:p>
      </dgm:t>
    </dgm:pt>
    <dgm:pt modelId="{86690C4F-B205-4137-86F8-ED5FE28D7816}" type="sibTrans" cxnId="{F0E04EC2-CB2A-43AE-8379-8E0248CA78F3}">
      <dgm:prSet/>
      <dgm:spPr/>
      <dgm:t>
        <a:bodyPr/>
        <a:lstStyle/>
        <a:p>
          <a:endParaRPr lang="en-GB"/>
        </a:p>
      </dgm:t>
    </dgm:pt>
    <dgm:pt modelId="{F534A4EC-1DF1-4DDC-BAFC-5770CAB21E03}">
      <dgm:prSet phldrT="[Text]" custT="1"/>
      <dgm:spPr/>
      <dgm:t>
        <a:bodyPr/>
        <a:lstStyle/>
        <a:p>
          <a:r>
            <a:rPr lang="en-GB" sz="2000" b="1" dirty="0" smtClean="0">
              <a:latin typeface="Calibri" panose="020F0502020204030204" pitchFamily="34" charset="0"/>
            </a:rPr>
            <a:t>Results &amp; Discussion</a:t>
          </a:r>
          <a:endParaRPr lang="en-GB" sz="2000" b="1" dirty="0">
            <a:latin typeface="Calibri" panose="020F0502020204030204" pitchFamily="34" charset="0"/>
          </a:endParaRPr>
        </a:p>
      </dgm:t>
    </dgm:pt>
    <dgm:pt modelId="{42A57CB0-DE9E-49D4-B924-7082887DE6E1}" type="parTrans" cxnId="{D828973F-2F5E-4A8B-97B3-A03F6F2197BE}">
      <dgm:prSet/>
      <dgm:spPr/>
      <dgm:t>
        <a:bodyPr/>
        <a:lstStyle/>
        <a:p>
          <a:endParaRPr lang="en-GB"/>
        </a:p>
      </dgm:t>
    </dgm:pt>
    <dgm:pt modelId="{F78877B9-8E5A-47C7-947D-289A8149CF5B}" type="sibTrans" cxnId="{D828973F-2F5E-4A8B-97B3-A03F6F2197BE}">
      <dgm:prSet/>
      <dgm:spPr/>
      <dgm:t>
        <a:bodyPr/>
        <a:lstStyle/>
        <a:p>
          <a:endParaRPr lang="en-GB"/>
        </a:p>
      </dgm:t>
    </dgm:pt>
    <dgm:pt modelId="{BE75AB8A-87D6-4456-AB2B-D460712CE902}">
      <dgm:prSet custT="1"/>
      <dgm:spPr/>
      <dgm:t>
        <a:bodyPr/>
        <a:lstStyle/>
        <a:p>
          <a:r>
            <a:rPr lang="en-GB" sz="2000" b="1" dirty="0" smtClean="0">
              <a:latin typeface="Calibri" panose="020F0502020204030204" pitchFamily="34" charset="0"/>
            </a:rPr>
            <a:t>Future Plans</a:t>
          </a:r>
          <a:endParaRPr lang="en-GB" sz="2000" b="1" dirty="0">
            <a:latin typeface="Calibri" panose="020F0502020204030204" pitchFamily="34" charset="0"/>
          </a:endParaRPr>
        </a:p>
      </dgm:t>
    </dgm:pt>
    <dgm:pt modelId="{81E4F175-15EA-43E4-BA9B-68955D530CB1}" type="parTrans" cxnId="{3565E851-8B8A-435D-BE12-D49B8E95CCF6}">
      <dgm:prSet/>
      <dgm:spPr/>
      <dgm:t>
        <a:bodyPr/>
        <a:lstStyle/>
        <a:p>
          <a:endParaRPr lang="en-GB"/>
        </a:p>
      </dgm:t>
    </dgm:pt>
    <dgm:pt modelId="{CED35254-B80F-4421-973F-98B2356DB2DB}" type="sibTrans" cxnId="{3565E851-8B8A-435D-BE12-D49B8E95CCF6}">
      <dgm:prSet/>
      <dgm:spPr/>
      <dgm:t>
        <a:bodyPr/>
        <a:lstStyle/>
        <a:p>
          <a:endParaRPr lang="en-GB"/>
        </a:p>
      </dgm:t>
    </dgm:pt>
    <dgm:pt modelId="{2E0DD21F-11BE-4B4B-A1A1-40263418858C}" type="pres">
      <dgm:prSet presAssocID="{E107B6EB-CC54-4B15-B4E9-F5D84B19D2A3}" presName="arrowDiagram" presStyleCnt="0">
        <dgm:presLayoutVars>
          <dgm:chMax val="5"/>
          <dgm:dir/>
          <dgm:resizeHandles val="exact"/>
        </dgm:presLayoutVars>
      </dgm:prSet>
      <dgm:spPr/>
      <dgm:t>
        <a:bodyPr/>
        <a:lstStyle/>
        <a:p>
          <a:endParaRPr lang="en-GB"/>
        </a:p>
      </dgm:t>
    </dgm:pt>
    <dgm:pt modelId="{CD05A7D5-BC18-474C-9079-447C238EA775}" type="pres">
      <dgm:prSet presAssocID="{E107B6EB-CC54-4B15-B4E9-F5D84B19D2A3}" presName="arrow" presStyleLbl="bgShp" presStyleIdx="0" presStyleCnt="1" custScaleX="113178"/>
      <dgm:spPr/>
      <dgm:t>
        <a:bodyPr/>
        <a:lstStyle/>
        <a:p>
          <a:endParaRPr lang="en-GB"/>
        </a:p>
      </dgm:t>
    </dgm:pt>
    <dgm:pt modelId="{233785D2-1CB0-4586-8A1B-076BFE3A72C4}" type="pres">
      <dgm:prSet presAssocID="{E107B6EB-CC54-4B15-B4E9-F5D84B19D2A3}" presName="arrowDiagram4" presStyleCnt="0"/>
      <dgm:spPr/>
    </dgm:pt>
    <dgm:pt modelId="{0392D036-8720-43A4-8B0C-43007B8DCA52}" type="pres">
      <dgm:prSet presAssocID="{AA751216-614D-4252-ABE5-4A42413515ED}" presName="bullet4a" presStyleLbl="node1" presStyleIdx="0" presStyleCnt="4"/>
      <dgm:spPr/>
    </dgm:pt>
    <dgm:pt modelId="{9C7D99E2-3380-43B5-B9EA-46C088E78F51}" type="pres">
      <dgm:prSet presAssocID="{AA751216-614D-4252-ABE5-4A42413515ED}" presName="textBox4a" presStyleLbl="revTx" presStyleIdx="0" presStyleCnt="4" custScaleX="135701" custLinFactNeighborX="13671" custLinFactNeighborY="7137">
        <dgm:presLayoutVars>
          <dgm:bulletEnabled val="1"/>
        </dgm:presLayoutVars>
      </dgm:prSet>
      <dgm:spPr/>
      <dgm:t>
        <a:bodyPr/>
        <a:lstStyle/>
        <a:p>
          <a:endParaRPr lang="en-GB"/>
        </a:p>
      </dgm:t>
    </dgm:pt>
    <dgm:pt modelId="{2C6F7C8A-AB21-4A25-A6C8-433FE8149274}" type="pres">
      <dgm:prSet presAssocID="{12B20ED7-8FCB-42D6-B33E-1B9592678F3D}" presName="bullet4b" presStyleLbl="node1" presStyleIdx="1" presStyleCnt="4"/>
      <dgm:spPr/>
    </dgm:pt>
    <dgm:pt modelId="{021944B3-EC59-4372-9D71-30C4549ACCE8}" type="pres">
      <dgm:prSet presAssocID="{12B20ED7-8FCB-42D6-B33E-1B9592678F3D}" presName="textBox4b" presStyleLbl="revTx" presStyleIdx="1" presStyleCnt="4">
        <dgm:presLayoutVars>
          <dgm:bulletEnabled val="1"/>
        </dgm:presLayoutVars>
      </dgm:prSet>
      <dgm:spPr/>
      <dgm:t>
        <a:bodyPr/>
        <a:lstStyle/>
        <a:p>
          <a:endParaRPr lang="en-GB"/>
        </a:p>
      </dgm:t>
    </dgm:pt>
    <dgm:pt modelId="{9DBE8F3B-598A-46D5-A258-00D25CF3C637}" type="pres">
      <dgm:prSet presAssocID="{F534A4EC-1DF1-4DDC-BAFC-5770CAB21E03}" presName="bullet4c" presStyleLbl="node1" presStyleIdx="2" presStyleCnt="4"/>
      <dgm:spPr/>
    </dgm:pt>
    <dgm:pt modelId="{364F340E-8797-414A-96F7-9AD417A3AB4C}" type="pres">
      <dgm:prSet presAssocID="{F534A4EC-1DF1-4DDC-BAFC-5770CAB21E03}" presName="textBox4c" presStyleLbl="revTx" presStyleIdx="2" presStyleCnt="4" custScaleX="124903" custLinFactNeighborX="25511">
        <dgm:presLayoutVars>
          <dgm:bulletEnabled val="1"/>
        </dgm:presLayoutVars>
      </dgm:prSet>
      <dgm:spPr/>
      <dgm:t>
        <a:bodyPr/>
        <a:lstStyle/>
        <a:p>
          <a:endParaRPr lang="en-GB"/>
        </a:p>
      </dgm:t>
    </dgm:pt>
    <dgm:pt modelId="{4B4DDFC4-82B7-44B5-AE0C-0D0038578233}" type="pres">
      <dgm:prSet presAssocID="{BE75AB8A-87D6-4456-AB2B-D460712CE902}" presName="bullet4d" presStyleLbl="node1" presStyleIdx="3" presStyleCnt="4"/>
      <dgm:spPr/>
    </dgm:pt>
    <dgm:pt modelId="{F07005DE-BB32-4921-9B61-A752276667AD}" type="pres">
      <dgm:prSet presAssocID="{BE75AB8A-87D6-4456-AB2B-D460712CE902}" presName="textBox4d" presStyleLbl="revTx" presStyleIdx="3" presStyleCnt="4">
        <dgm:presLayoutVars>
          <dgm:bulletEnabled val="1"/>
        </dgm:presLayoutVars>
      </dgm:prSet>
      <dgm:spPr/>
      <dgm:t>
        <a:bodyPr/>
        <a:lstStyle/>
        <a:p>
          <a:endParaRPr lang="en-GB"/>
        </a:p>
      </dgm:t>
    </dgm:pt>
  </dgm:ptLst>
  <dgm:cxnLst>
    <dgm:cxn modelId="{CF9B82B3-6E72-47F6-90B1-E933D9FA30E0}" type="presOf" srcId="{F534A4EC-1DF1-4DDC-BAFC-5770CAB21E03}" destId="{364F340E-8797-414A-96F7-9AD417A3AB4C}" srcOrd="0" destOrd="0" presId="urn:microsoft.com/office/officeart/2005/8/layout/arrow2"/>
    <dgm:cxn modelId="{F0E04EC2-CB2A-43AE-8379-8E0248CA78F3}" srcId="{E107B6EB-CC54-4B15-B4E9-F5D84B19D2A3}" destId="{12B20ED7-8FCB-42D6-B33E-1B9592678F3D}" srcOrd="1" destOrd="0" parTransId="{E142267F-AA87-4C09-80A2-9CCE96F22983}" sibTransId="{86690C4F-B205-4137-86F8-ED5FE28D7816}"/>
    <dgm:cxn modelId="{3042DFEF-77C0-484C-A9FB-8CBA4AB01186}" type="presOf" srcId="{E107B6EB-CC54-4B15-B4E9-F5D84B19D2A3}" destId="{2E0DD21F-11BE-4B4B-A1A1-40263418858C}" srcOrd="0" destOrd="0" presId="urn:microsoft.com/office/officeart/2005/8/layout/arrow2"/>
    <dgm:cxn modelId="{CFBAB026-F604-4F99-A431-920DA13E61EC}" srcId="{E107B6EB-CC54-4B15-B4E9-F5D84B19D2A3}" destId="{AA751216-614D-4252-ABE5-4A42413515ED}" srcOrd="0" destOrd="0" parTransId="{7E26C961-81B9-4A1F-9F78-14F6CB4D29B0}" sibTransId="{44E0EFEF-F58E-4A90-B6EB-8BBA40D5ADA5}"/>
    <dgm:cxn modelId="{B035DF49-8514-4567-B3F4-EA9F49784B27}" type="presOf" srcId="{BE75AB8A-87D6-4456-AB2B-D460712CE902}" destId="{F07005DE-BB32-4921-9B61-A752276667AD}" srcOrd="0" destOrd="0" presId="urn:microsoft.com/office/officeart/2005/8/layout/arrow2"/>
    <dgm:cxn modelId="{3565E851-8B8A-435D-BE12-D49B8E95CCF6}" srcId="{E107B6EB-CC54-4B15-B4E9-F5D84B19D2A3}" destId="{BE75AB8A-87D6-4456-AB2B-D460712CE902}" srcOrd="3" destOrd="0" parTransId="{81E4F175-15EA-43E4-BA9B-68955D530CB1}" sibTransId="{CED35254-B80F-4421-973F-98B2356DB2DB}"/>
    <dgm:cxn modelId="{D24DB1AB-4BD6-4BEC-92AF-8899A8EBEDE2}" type="presOf" srcId="{AA751216-614D-4252-ABE5-4A42413515ED}" destId="{9C7D99E2-3380-43B5-B9EA-46C088E78F51}" srcOrd="0" destOrd="0" presId="urn:microsoft.com/office/officeart/2005/8/layout/arrow2"/>
    <dgm:cxn modelId="{0F2B0F3D-9DCB-4FFB-8FCF-0B371235F71A}" type="presOf" srcId="{12B20ED7-8FCB-42D6-B33E-1B9592678F3D}" destId="{021944B3-EC59-4372-9D71-30C4549ACCE8}" srcOrd="0" destOrd="0" presId="urn:microsoft.com/office/officeart/2005/8/layout/arrow2"/>
    <dgm:cxn modelId="{D828973F-2F5E-4A8B-97B3-A03F6F2197BE}" srcId="{E107B6EB-CC54-4B15-B4E9-F5D84B19D2A3}" destId="{F534A4EC-1DF1-4DDC-BAFC-5770CAB21E03}" srcOrd="2" destOrd="0" parTransId="{42A57CB0-DE9E-49D4-B924-7082887DE6E1}" sibTransId="{F78877B9-8E5A-47C7-947D-289A8149CF5B}"/>
    <dgm:cxn modelId="{77F91FEB-69F1-440B-9374-1063AB481E62}" type="presParOf" srcId="{2E0DD21F-11BE-4B4B-A1A1-40263418858C}" destId="{CD05A7D5-BC18-474C-9079-447C238EA775}" srcOrd="0" destOrd="0" presId="urn:microsoft.com/office/officeart/2005/8/layout/arrow2"/>
    <dgm:cxn modelId="{EBEB4347-A318-402D-ACF7-054F41B7CBAE}" type="presParOf" srcId="{2E0DD21F-11BE-4B4B-A1A1-40263418858C}" destId="{233785D2-1CB0-4586-8A1B-076BFE3A72C4}" srcOrd="1" destOrd="0" presId="urn:microsoft.com/office/officeart/2005/8/layout/arrow2"/>
    <dgm:cxn modelId="{5E06E3CD-19E5-409D-AAC2-384152620069}" type="presParOf" srcId="{233785D2-1CB0-4586-8A1B-076BFE3A72C4}" destId="{0392D036-8720-43A4-8B0C-43007B8DCA52}" srcOrd="0" destOrd="0" presId="urn:microsoft.com/office/officeart/2005/8/layout/arrow2"/>
    <dgm:cxn modelId="{38DC3CCA-276C-492D-B744-294399DCA8B9}" type="presParOf" srcId="{233785D2-1CB0-4586-8A1B-076BFE3A72C4}" destId="{9C7D99E2-3380-43B5-B9EA-46C088E78F51}" srcOrd="1" destOrd="0" presId="urn:microsoft.com/office/officeart/2005/8/layout/arrow2"/>
    <dgm:cxn modelId="{EB90A5CD-4442-417B-8F47-0C5557548E5A}" type="presParOf" srcId="{233785D2-1CB0-4586-8A1B-076BFE3A72C4}" destId="{2C6F7C8A-AB21-4A25-A6C8-433FE8149274}" srcOrd="2" destOrd="0" presId="urn:microsoft.com/office/officeart/2005/8/layout/arrow2"/>
    <dgm:cxn modelId="{1780E699-3092-459A-878C-91A36DD1FFB1}" type="presParOf" srcId="{233785D2-1CB0-4586-8A1B-076BFE3A72C4}" destId="{021944B3-EC59-4372-9D71-30C4549ACCE8}" srcOrd="3" destOrd="0" presId="urn:microsoft.com/office/officeart/2005/8/layout/arrow2"/>
    <dgm:cxn modelId="{E14045BF-8ADE-40A7-8144-E871EEADC77D}" type="presParOf" srcId="{233785D2-1CB0-4586-8A1B-076BFE3A72C4}" destId="{9DBE8F3B-598A-46D5-A258-00D25CF3C637}" srcOrd="4" destOrd="0" presId="urn:microsoft.com/office/officeart/2005/8/layout/arrow2"/>
    <dgm:cxn modelId="{8258B7C1-726D-4D45-85A8-E00A594A5123}" type="presParOf" srcId="{233785D2-1CB0-4586-8A1B-076BFE3A72C4}" destId="{364F340E-8797-414A-96F7-9AD417A3AB4C}" srcOrd="5" destOrd="0" presId="urn:microsoft.com/office/officeart/2005/8/layout/arrow2"/>
    <dgm:cxn modelId="{B2DB96BB-16E6-4B76-9C9D-5939109ADCD7}" type="presParOf" srcId="{233785D2-1CB0-4586-8A1B-076BFE3A72C4}" destId="{4B4DDFC4-82B7-44B5-AE0C-0D0038578233}" srcOrd="6" destOrd="0" presId="urn:microsoft.com/office/officeart/2005/8/layout/arrow2"/>
    <dgm:cxn modelId="{33247BC8-4D1D-4522-9363-ACBA9292153E}" type="presParOf" srcId="{233785D2-1CB0-4586-8A1B-076BFE3A72C4}" destId="{F07005DE-BB32-4921-9B61-A752276667AD}" srcOrd="7"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722C3D6-EB90-4AA5-B6CD-636138EDA57A}" type="doc">
      <dgm:prSet loTypeId="urn:microsoft.com/office/officeart/2008/layout/BendingPictureBlocks" loCatId="picture" qsTypeId="urn:microsoft.com/office/officeart/2005/8/quickstyle/3d4" qsCatId="3D" csTypeId="urn:microsoft.com/office/officeart/2005/8/colors/accent2_2" csCatId="accent2" phldr="1"/>
      <dgm:spPr/>
      <dgm:t>
        <a:bodyPr/>
        <a:lstStyle/>
        <a:p>
          <a:endParaRPr lang="en-GB"/>
        </a:p>
      </dgm:t>
    </dgm:pt>
    <dgm:pt modelId="{5EF1700D-EB7B-469B-B481-BACB3F8515C9}">
      <dgm:prSet phldrT="[Text]"/>
      <dgm:spPr/>
      <dgm:t>
        <a:bodyPr/>
        <a:lstStyle/>
        <a:p>
          <a:r>
            <a:rPr lang="en-GB" dirty="0" smtClean="0"/>
            <a:t>Argon Ion Sputtering</a:t>
          </a:r>
          <a:endParaRPr lang="en-GB" dirty="0"/>
        </a:p>
      </dgm:t>
    </dgm:pt>
    <dgm:pt modelId="{4065C0A4-494C-44B6-BC94-F750EC5BA16E}" type="parTrans" cxnId="{1C970A0F-567F-434A-9768-6BCB35AE76A0}">
      <dgm:prSet/>
      <dgm:spPr/>
      <dgm:t>
        <a:bodyPr/>
        <a:lstStyle/>
        <a:p>
          <a:endParaRPr lang="en-GB"/>
        </a:p>
      </dgm:t>
    </dgm:pt>
    <dgm:pt modelId="{7B4889CF-A5AB-47AB-B920-F2FB5B96415F}" type="sibTrans" cxnId="{1C970A0F-567F-434A-9768-6BCB35AE76A0}">
      <dgm:prSet/>
      <dgm:spPr/>
      <dgm:t>
        <a:bodyPr/>
        <a:lstStyle/>
        <a:p>
          <a:endParaRPr lang="en-GB"/>
        </a:p>
      </dgm:t>
    </dgm:pt>
    <dgm:pt modelId="{1023D9A4-13AD-476D-8171-B16F7B2D3B08}">
      <dgm:prSet phldrT="[Text]"/>
      <dgm:spPr/>
      <dgm:t>
        <a:bodyPr/>
        <a:lstStyle/>
        <a:p>
          <a:r>
            <a:rPr lang="en-GB" dirty="0" smtClean="0"/>
            <a:t>Plasma Cleaning</a:t>
          </a:r>
          <a:endParaRPr lang="en-GB" dirty="0"/>
        </a:p>
      </dgm:t>
    </dgm:pt>
    <dgm:pt modelId="{44C09248-8380-4B53-8FE0-C531869BF5AA}" type="parTrans" cxnId="{FCA52D11-86B6-4560-AE40-5600D97F789A}">
      <dgm:prSet/>
      <dgm:spPr/>
      <dgm:t>
        <a:bodyPr/>
        <a:lstStyle/>
        <a:p>
          <a:endParaRPr lang="en-GB"/>
        </a:p>
      </dgm:t>
    </dgm:pt>
    <dgm:pt modelId="{0FE87628-11FB-42CD-BAB9-6CAA3FF3192F}" type="sibTrans" cxnId="{FCA52D11-86B6-4560-AE40-5600D97F789A}">
      <dgm:prSet/>
      <dgm:spPr/>
      <dgm:t>
        <a:bodyPr/>
        <a:lstStyle/>
        <a:p>
          <a:endParaRPr lang="en-GB"/>
        </a:p>
      </dgm:t>
    </dgm:pt>
    <dgm:pt modelId="{B4CBF290-5E4F-40A8-889A-C2E56F193639}">
      <dgm:prSet phldrT="[Text]"/>
      <dgm:spPr/>
      <dgm:t>
        <a:bodyPr/>
        <a:lstStyle/>
        <a:p>
          <a:r>
            <a:rPr lang="en-GB" dirty="0" smtClean="0"/>
            <a:t>Annealing</a:t>
          </a:r>
          <a:endParaRPr lang="en-GB" dirty="0"/>
        </a:p>
      </dgm:t>
    </dgm:pt>
    <dgm:pt modelId="{E347A280-882D-4D9D-883B-D6C88C4765AA}" type="parTrans" cxnId="{19218856-F7F9-4526-AF69-D0D69A2EFF25}">
      <dgm:prSet/>
      <dgm:spPr/>
      <dgm:t>
        <a:bodyPr/>
        <a:lstStyle/>
        <a:p>
          <a:endParaRPr lang="en-GB"/>
        </a:p>
      </dgm:t>
    </dgm:pt>
    <dgm:pt modelId="{4386E0FE-CF1F-459B-8A61-C458F892F77B}" type="sibTrans" cxnId="{19218856-F7F9-4526-AF69-D0D69A2EFF25}">
      <dgm:prSet/>
      <dgm:spPr/>
      <dgm:t>
        <a:bodyPr/>
        <a:lstStyle/>
        <a:p>
          <a:endParaRPr lang="en-GB"/>
        </a:p>
      </dgm:t>
    </dgm:pt>
    <dgm:pt modelId="{B21D1267-93CB-4F69-907E-2FC299208A6B}" type="pres">
      <dgm:prSet presAssocID="{D722C3D6-EB90-4AA5-B6CD-636138EDA57A}" presName="Name0" presStyleCnt="0">
        <dgm:presLayoutVars>
          <dgm:dir/>
          <dgm:resizeHandles/>
        </dgm:presLayoutVars>
      </dgm:prSet>
      <dgm:spPr/>
      <dgm:t>
        <a:bodyPr/>
        <a:lstStyle/>
        <a:p>
          <a:endParaRPr lang="en-GB"/>
        </a:p>
      </dgm:t>
    </dgm:pt>
    <dgm:pt modelId="{54B8BBE3-4FB3-4EE5-9D9D-545023B55925}" type="pres">
      <dgm:prSet presAssocID="{5EF1700D-EB7B-469B-B481-BACB3F8515C9}" presName="composite" presStyleCnt="0"/>
      <dgm:spPr/>
    </dgm:pt>
    <dgm:pt modelId="{61F5DBFB-0AC7-4110-8C54-A47226236FC4}" type="pres">
      <dgm:prSet presAssocID="{5EF1700D-EB7B-469B-B481-BACB3F8515C9}" presName="rect1" presStyleLbl="b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4000" r="-4000"/>
          </a:stretch>
        </a:blipFill>
      </dgm:spPr>
      <dgm:t>
        <a:bodyPr/>
        <a:lstStyle/>
        <a:p>
          <a:endParaRPr lang="en-GB"/>
        </a:p>
      </dgm:t>
    </dgm:pt>
    <dgm:pt modelId="{A0DA73A9-9A94-4C82-BDF2-4503CCF0B0C9}" type="pres">
      <dgm:prSet presAssocID="{5EF1700D-EB7B-469B-B481-BACB3F8515C9}" presName="rect2" presStyleLbl="node1" presStyleIdx="0" presStyleCnt="3" custLinFactNeighborX="-18038">
        <dgm:presLayoutVars>
          <dgm:bulletEnabled val="1"/>
        </dgm:presLayoutVars>
      </dgm:prSet>
      <dgm:spPr/>
      <dgm:t>
        <a:bodyPr/>
        <a:lstStyle/>
        <a:p>
          <a:endParaRPr lang="en-GB"/>
        </a:p>
      </dgm:t>
    </dgm:pt>
    <dgm:pt modelId="{E5C09CAC-22E8-446F-95EC-56F906C29BC2}" type="pres">
      <dgm:prSet presAssocID="{7B4889CF-A5AB-47AB-B920-F2FB5B96415F}" presName="sibTrans" presStyleCnt="0"/>
      <dgm:spPr/>
    </dgm:pt>
    <dgm:pt modelId="{E5874206-4417-48BB-9E2C-21A4E822EC63}" type="pres">
      <dgm:prSet presAssocID="{1023D9A4-13AD-476D-8171-B16F7B2D3B08}" presName="composite" presStyleCnt="0"/>
      <dgm:spPr/>
    </dgm:pt>
    <dgm:pt modelId="{F42488E0-B432-4B4E-A5EE-1CB1DD051545}" type="pres">
      <dgm:prSet presAssocID="{1023D9A4-13AD-476D-8171-B16F7B2D3B08}" presName="rect1" presStyleLbl="b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6000" r="-6000"/>
          </a:stretch>
        </a:blipFill>
      </dgm:spPr>
    </dgm:pt>
    <dgm:pt modelId="{21726DC6-D40D-4366-955F-B9A8AF64DD37}" type="pres">
      <dgm:prSet presAssocID="{1023D9A4-13AD-476D-8171-B16F7B2D3B08}" presName="rect2" presStyleLbl="node1" presStyleIdx="1" presStyleCnt="3">
        <dgm:presLayoutVars>
          <dgm:bulletEnabled val="1"/>
        </dgm:presLayoutVars>
      </dgm:prSet>
      <dgm:spPr/>
      <dgm:t>
        <a:bodyPr/>
        <a:lstStyle/>
        <a:p>
          <a:endParaRPr lang="en-GB"/>
        </a:p>
      </dgm:t>
    </dgm:pt>
    <dgm:pt modelId="{C5B2C615-D510-41FB-A9A7-BBE78C34252D}" type="pres">
      <dgm:prSet presAssocID="{0FE87628-11FB-42CD-BAB9-6CAA3FF3192F}" presName="sibTrans" presStyleCnt="0"/>
      <dgm:spPr/>
    </dgm:pt>
    <dgm:pt modelId="{F56E821A-BB58-4AAA-932B-D79292CE5619}" type="pres">
      <dgm:prSet presAssocID="{B4CBF290-5E4F-40A8-889A-C2E56F193639}" presName="composite" presStyleCnt="0"/>
      <dgm:spPr/>
    </dgm:pt>
    <dgm:pt modelId="{B4D0C36A-476D-42C7-B53F-F4A5663047AD}" type="pres">
      <dgm:prSet presAssocID="{B4CBF290-5E4F-40A8-889A-C2E56F193639}" presName="rect1" presStyleLbl="b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6000" r="-6000"/>
          </a:stretch>
        </a:blipFill>
      </dgm:spPr>
    </dgm:pt>
    <dgm:pt modelId="{FD455D8C-8226-4BD7-A029-43BE26BDF1EC}" type="pres">
      <dgm:prSet presAssocID="{B4CBF290-5E4F-40A8-889A-C2E56F193639}" presName="rect2" presStyleLbl="node1" presStyleIdx="2" presStyleCnt="3">
        <dgm:presLayoutVars>
          <dgm:bulletEnabled val="1"/>
        </dgm:presLayoutVars>
      </dgm:prSet>
      <dgm:spPr/>
      <dgm:t>
        <a:bodyPr/>
        <a:lstStyle/>
        <a:p>
          <a:endParaRPr lang="en-GB"/>
        </a:p>
      </dgm:t>
    </dgm:pt>
  </dgm:ptLst>
  <dgm:cxnLst>
    <dgm:cxn modelId="{3A5AA65C-024E-49C8-8C38-E0EAB9D4FBDA}" type="presOf" srcId="{1023D9A4-13AD-476D-8171-B16F7B2D3B08}" destId="{21726DC6-D40D-4366-955F-B9A8AF64DD37}" srcOrd="0" destOrd="0" presId="urn:microsoft.com/office/officeart/2008/layout/BendingPictureBlocks"/>
    <dgm:cxn modelId="{19218856-F7F9-4526-AF69-D0D69A2EFF25}" srcId="{D722C3D6-EB90-4AA5-B6CD-636138EDA57A}" destId="{B4CBF290-5E4F-40A8-889A-C2E56F193639}" srcOrd="2" destOrd="0" parTransId="{E347A280-882D-4D9D-883B-D6C88C4765AA}" sibTransId="{4386E0FE-CF1F-459B-8A61-C458F892F77B}"/>
    <dgm:cxn modelId="{F1BC5E79-A79C-46DA-AAA1-0DA49D229D89}" type="presOf" srcId="{D722C3D6-EB90-4AA5-B6CD-636138EDA57A}" destId="{B21D1267-93CB-4F69-907E-2FC299208A6B}" srcOrd="0" destOrd="0" presId="urn:microsoft.com/office/officeart/2008/layout/BendingPictureBlocks"/>
    <dgm:cxn modelId="{8E49D7B0-28E6-4A3C-9F21-D3B2F2402EFF}" type="presOf" srcId="{B4CBF290-5E4F-40A8-889A-C2E56F193639}" destId="{FD455D8C-8226-4BD7-A029-43BE26BDF1EC}" srcOrd="0" destOrd="0" presId="urn:microsoft.com/office/officeart/2008/layout/BendingPictureBlocks"/>
    <dgm:cxn modelId="{1C970A0F-567F-434A-9768-6BCB35AE76A0}" srcId="{D722C3D6-EB90-4AA5-B6CD-636138EDA57A}" destId="{5EF1700D-EB7B-469B-B481-BACB3F8515C9}" srcOrd="0" destOrd="0" parTransId="{4065C0A4-494C-44B6-BC94-F750EC5BA16E}" sibTransId="{7B4889CF-A5AB-47AB-B920-F2FB5B96415F}"/>
    <dgm:cxn modelId="{FCA52D11-86B6-4560-AE40-5600D97F789A}" srcId="{D722C3D6-EB90-4AA5-B6CD-636138EDA57A}" destId="{1023D9A4-13AD-476D-8171-B16F7B2D3B08}" srcOrd="1" destOrd="0" parTransId="{44C09248-8380-4B53-8FE0-C531869BF5AA}" sibTransId="{0FE87628-11FB-42CD-BAB9-6CAA3FF3192F}"/>
    <dgm:cxn modelId="{5D0C84B6-00B3-48F1-AF8B-157DB77B90A9}" type="presOf" srcId="{5EF1700D-EB7B-469B-B481-BACB3F8515C9}" destId="{A0DA73A9-9A94-4C82-BDF2-4503CCF0B0C9}" srcOrd="0" destOrd="0" presId="urn:microsoft.com/office/officeart/2008/layout/BendingPictureBlocks"/>
    <dgm:cxn modelId="{BA712A4C-2601-4983-8DAF-10CB4062B698}" type="presParOf" srcId="{B21D1267-93CB-4F69-907E-2FC299208A6B}" destId="{54B8BBE3-4FB3-4EE5-9D9D-545023B55925}" srcOrd="0" destOrd="0" presId="urn:microsoft.com/office/officeart/2008/layout/BendingPictureBlocks"/>
    <dgm:cxn modelId="{F55C2AAE-9FCA-445C-B3B1-C90FBE65E62D}" type="presParOf" srcId="{54B8BBE3-4FB3-4EE5-9D9D-545023B55925}" destId="{61F5DBFB-0AC7-4110-8C54-A47226236FC4}" srcOrd="0" destOrd="0" presId="urn:microsoft.com/office/officeart/2008/layout/BendingPictureBlocks"/>
    <dgm:cxn modelId="{ABB5E48E-333C-4C97-9261-C75F2D8D22C1}" type="presParOf" srcId="{54B8BBE3-4FB3-4EE5-9D9D-545023B55925}" destId="{A0DA73A9-9A94-4C82-BDF2-4503CCF0B0C9}" srcOrd="1" destOrd="0" presId="urn:microsoft.com/office/officeart/2008/layout/BendingPictureBlocks"/>
    <dgm:cxn modelId="{34988F53-C194-4C7B-B1FB-9D6A50D18858}" type="presParOf" srcId="{B21D1267-93CB-4F69-907E-2FC299208A6B}" destId="{E5C09CAC-22E8-446F-95EC-56F906C29BC2}" srcOrd="1" destOrd="0" presId="urn:microsoft.com/office/officeart/2008/layout/BendingPictureBlocks"/>
    <dgm:cxn modelId="{0E16FC9D-EB63-4A42-B289-9EAC92852629}" type="presParOf" srcId="{B21D1267-93CB-4F69-907E-2FC299208A6B}" destId="{E5874206-4417-48BB-9E2C-21A4E822EC63}" srcOrd="2" destOrd="0" presId="urn:microsoft.com/office/officeart/2008/layout/BendingPictureBlocks"/>
    <dgm:cxn modelId="{0009C808-BC30-4B6B-920A-ED8C6F5E0B11}" type="presParOf" srcId="{E5874206-4417-48BB-9E2C-21A4E822EC63}" destId="{F42488E0-B432-4B4E-A5EE-1CB1DD051545}" srcOrd="0" destOrd="0" presId="urn:microsoft.com/office/officeart/2008/layout/BendingPictureBlocks"/>
    <dgm:cxn modelId="{F6EAFFC2-69E9-416F-9F96-99A2BB7EB49A}" type="presParOf" srcId="{E5874206-4417-48BB-9E2C-21A4E822EC63}" destId="{21726DC6-D40D-4366-955F-B9A8AF64DD37}" srcOrd="1" destOrd="0" presId="urn:microsoft.com/office/officeart/2008/layout/BendingPictureBlocks"/>
    <dgm:cxn modelId="{47AC6357-275B-4C5C-A913-317E381D5C5F}" type="presParOf" srcId="{B21D1267-93CB-4F69-907E-2FC299208A6B}" destId="{C5B2C615-D510-41FB-A9A7-BBE78C34252D}" srcOrd="3" destOrd="0" presId="urn:microsoft.com/office/officeart/2008/layout/BendingPictureBlocks"/>
    <dgm:cxn modelId="{DD8BE75B-2B34-497B-9E0E-00FF2827E272}" type="presParOf" srcId="{B21D1267-93CB-4F69-907E-2FC299208A6B}" destId="{F56E821A-BB58-4AAA-932B-D79292CE5619}" srcOrd="4" destOrd="0" presId="urn:microsoft.com/office/officeart/2008/layout/BendingPictureBlocks"/>
    <dgm:cxn modelId="{09A08D68-B959-4F82-A9B4-748C6268593B}" type="presParOf" srcId="{F56E821A-BB58-4AAA-932B-D79292CE5619}" destId="{B4D0C36A-476D-42C7-B53F-F4A5663047AD}" srcOrd="0" destOrd="0" presId="urn:microsoft.com/office/officeart/2008/layout/BendingPictureBlocks"/>
    <dgm:cxn modelId="{EC9FD34D-981C-4E09-A50B-365697E0D215}" type="presParOf" srcId="{F56E821A-BB58-4AAA-932B-D79292CE5619}" destId="{FD455D8C-8226-4BD7-A029-43BE26BDF1EC}" srcOrd="1" destOrd="0" presId="urn:microsoft.com/office/officeart/2008/layout/BendingPictureBlock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107FB3D-E550-4AB3-8AA5-36A9D6BF3663}"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1A6720E4-55BB-4CD1-BC84-2324A14B7B96}">
      <dgm:prSet phldrT="[Text]" custT="1"/>
      <dgm:spPr/>
      <dgm:t>
        <a:bodyPr/>
        <a:lstStyle/>
        <a:p>
          <a:r>
            <a:rPr lang="en-GB" sz="2800" dirty="0" smtClean="0">
              <a:latin typeface="Calibri" panose="020F0502020204030204" pitchFamily="34" charset="0"/>
            </a:rPr>
            <a:t>Short Term Plan</a:t>
          </a:r>
          <a:endParaRPr lang="en-GB" sz="2800" dirty="0">
            <a:latin typeface="Calibri" panose="020F0502020204030204" pitchFamily="34" charset="0"/>
          </a:endParaRPr>
        </a:p>
      </dgm:t>
    </dgm:pt>
    <dgm:pt modelId="{78C3B6F9-44F7-4C9F-9DA3-A9A4193EB5A1}" type="parTrans" cxnId="{63189FA3-C3E8-4128-82EC-F1AD2B76592B}">
      <dgm:prSet/>
      <dgm:spPr/>
      <dgm:t>
        <a:bodyPr/>
        <a:lstStyle/>
        <a:p>
          <a:endParaRPr lang="en-GB"/>
        </a:p>
      </dgm:t>
    </dgm:pt>
    <dgm:pt modelId="{D66A90DB-0407-4C4E-AF77-E6FA31BBE62F}" type="sibTrans" cxnId="{63189FA3-C3E8-4128-82EC-F1AD2B76592B}">
      <dgm:prSet/>
      <dgm:spPr/>
      <dgm:t>
        <a:bodyPr/>
        <a:lstStyle/>
        <a:p>
          <a:endParaRPr lang="en-GB"/>
        </a:p>
      </dgm:t>
    </dgm:pt>
    <dgm:pt modelId="{C896BAF4-35D2-4862-BE0F-8843E99FD49F}">
      <dgm:prSet phldrT="[Text]" custT="1"/>
      <dgm:spPr/>
      <dgm:t>
        <a:bodyPr/>
        <a:lstStyle/>
        <a:p>
          <a:r>
            <a:rPr lang="en-GB" sz="1800" dirty="0" smtClean="0">
              <a:latin typeface="Calibri" panose="020F0502020204030204" pitchFamily="34" charset="0"/>
            </a:rPr>
            <a:t>Deposit metal thin films onto Cu/Mo substrate </a:t>
          </a:r>
          <a:endParaRPr lang="en-GB" sz="1800" dirty="0">
            <a:latin typeface="Calibri" panose="020F0502020204030204" pitchFamily="34" charset="0"/>
          </a:endParaRPr>
        </a:p>
      </dgm:t>
    </dgm:pt>
    <dgm:pt modelId="{2FB8E443-B7F4-47A4-BDD0-7C8782739A2C}" type="parTrans" cxnId="{AF0CFE84-6A10-4BC6-8897-B5BE65811EFD}">
      <dgm:prSet/>
      <dgm:spPr/>
      <dgm:t>
        <a:bodyPr/>
        <a:lstStyle/>
        <a:p>
          <a:endParaRPr lang="en-GB"/>
        </a:p>
      </dgm:t>
    </dgm:pt>
    <dgm:pt modelId="{F7A117E5-AB8A-43E9-9163-70008D8FC1E4}" type="sibTrans" cxnId="{AF0CFE84-6A10-4BC6-8897-B5BE65811EFD}">
      <dgm:prSet/>
      <dgm:spPr/>
      <dgm:t>
        <a:bodyPr/>
        <a:lstStyle/>
        <a:p>
          <a:endParaRPr lang="en-GB"/>
        </a:p>
      </dgm:t>
    </dgm:pt>
    <dgm:pt modelId="{917EC3C3-1E20-4189-9787-4F9843BB9727}">
      <dgm:prSet phldrT="[Text]" custT="1"/>
      <dgm:spPr/>
      <dgm:t>
        <a:bodyPr/>
        <a:lstStyle/>
        <a:p>
          <a:r>
            <a:rPr lang="en-GB" sz="1800" dirty="0" smtClean="0">
              <a:latin typeface="Calibri" panose="020F0502020204030204" pitchFamily="34" charset="0"/>
            </a:rPr>
            <a:t>Investigate single crystal cu (and others) photocathodes </a:t>
          </a:r>
          <a:endParaRPr lang="en-GB" sz="1800" dirty="0">
            <a:latin typeface="Calibri" panose="020F0502020204030204" pitchFamily="34" charset="0"/>
          </a:endParaRPr>
        </a:p>
      </dgm:t>
    </dgm:pt>
    <dgm:pt modelId="{FF9639D9-91CC-456A-8F66-407B8919DDD5}" type="parTrans" cxnId="{8B6CEC51-CD97-4330-9C29-11B79305A01E}">
      <dgm:prSet/>
      <dgm:spPr/>
      <dgm:t>
        <a:bodyPr/>
        <a:lstStyle/>
        <a:p>
          <a:endParaRPr lang="en-GB"/>
        </a:p>
      </dgm:t>
    </dgm:pt>
    <dgm:pt modelId="{12E30A7F-5083-4DE8-BE7B-FFABA3CBE73A}" type="sibTrans" cxnId="{8B6CEC51-CD97-4330-9C29-11B79305A01E}">
      <dgm:prSet/>
      <dgm:spPr/>
      <dgm:t>
        <a:bodyPr/>
        <a:lstStyle/>
        <a:p>
          <a:endParaRPr lang="en-GB"/>
        </a:p>
      </dgm:t>
    </dgm:pt>
    <dgm:pt modelId="{A1F2594C-A5C4-405C-9DAD-F427BC664454}">
      <dgm:prSet phldrT="[Text]" custT="1"/>
      <dgm:spPr/>
      <dgm:t>
        <a:bodyPr/>
        <a:lstStyle/>
        <a:p>
          <a:r>
            <a:rPr lang="en-GB" sz="2800" dirty="0" smtClean="0">
              <a:latin typeface="Calibri" panose="020F0502020204030204" pitchFamily="34" charset="0"/>
            </a:rPr>
            <a:t>Medium Term Plan</a:t>
          </a:r>
          <a:endParaRPr lang="en-GB" sz="2800" dirty="0">
            <a:latin typeface="Calibri" panose="020F0502020204030204" pitchFamily="34" charset="0"/>
          </a:endParaRPr>
        </a:p>
      </dgm:t>
    </dgm:pt>
    <dgm:pt modelId="{17234C75-CAF5-4B5D-AC8C-187E627F17BD}" type="parTrans" cxnId="{E5E4BF99-BFB9-4980-92FD-B110C07C4050}">
      <dgm:prSet/>
      <dgm:spPr/>
      <dgm:t>
        <a:bodyPr/>
        <a:lstStyle/>
        <a:p>
          <a:endParaRPr lang="en-GB"/>
        </a:p>
      </dgm:t>
    </dgm:pt>
    <dgm:pt modelId="{7BDCAABF-4CFB-47C9-AD22-1442A23FA0F2}" type="sibTrans" cxnId="{E5E4BF99-BFB9-4980-92FD-B110C07C4050}">
      <dgm:prSet/>
      <dgm:spPr/>
      <dgm:t>
        <a:bodyPr/>
        <a:lstStyle/>
        <a:p>
          <a:endParaRPr lang="en-GB"/>
        </a:p>
      </dgm:t>
    </dgm:pt>
    <dgm:pt modelId="{650E81CA-437F-49E4-97B7-E3D90EEB3EAB}">
      <dgm:prSet phldrT="[Text]" custT="1"/>
      <dgm:spPr/>
      <dgm:t>
        <a:bodyPr/>
        <a:lstStyle/>
        <a:p>
          <a:r>
            <a:rPr lang="en-GB" sz="1800" dirty="0" smtClean="0">
              <a:latin typeface="Calibri" panose="020F0502020204030204" pitchFamily="34" charset="0"/>
            </a:rPr>
            <a:t>Carry out transverse longitudinal energy measurements from metal photocathodes</a:t>
          </a:r>
          <a:endParaRPr lang="en-GB" sz="1800" dirty="0">
            <a:latin typeface="Calibri" panose="020F0502020204030204" pitchFamily="34" charset="0"/>
          </a:endParaRPr>
        </a:p>
      </dgm:t>
    </dgm:pt>
    <dgm:pt modelId="{2DC3CD1F-87C9-48DB-91FA-C275CD0B059B}" type="parTrans" cxnId="{5EE7B615-E843-4812-8AA7-75C46118C4B5}">
      <dgm:prSet/>
      <dgm:spPr/>
      <dgm:t>
        <a:bodyPr/>
        <a:lstStyle/>
        <a:p>
          <a:endParaRPr lang="en-GB"/>
        </a:p>
      </dgm:t>
    </dgm:pt>
    <dgm:pt modelId="{FFB074E5-5842-4C0F-A8FA-46A60DB13DD4}" type="sibTrans" cxnId="{5EE7B615-E843-4812-8AA7-75C46118C4B5}">
      <dgm:prSet/>
      <dgm:spPr/>
      <dgm:t>
        <a:bodyPr/>
        <a:lstStyle/>
        <a:p>
          <a:endParaRPr lang="en-GB"/>
        </a:p>
      </dgm:t>
    </dgm:pt>
    <dgm:pt modelId="{CF3ECDAB-DA3E-48EB-83EE-7950F5B58C4E}">
      <dgm:prSet phldrT="[Text]" custT="1"/>
      <dgm:spPr/>
      <dgm:t>
        <a:bodyPr/>
        <a:lstStyle/>
        <a:p>
          <a:r>
            <a:rPr lang="en-GB" sz="2800" dirty="0" smtClean="0">
              <a:latin typeface="Calibri" panose="020F0502020204030204" pitchFamily="34" charset="0"/>
            </a:rPr>
            <a:t>Long Term Plan</a:t>
          </a:r>
          <a:endParaRPr lang="en-GB" sz="2800" dirty="0">
            <a:latin typeface="Calibri" panose="020F0502020204030204" pitchFamily="34" charset="0"/>
          </a:endParaRPr>
        </a:p>
      </dgm:t>
    </dgm:pt>
    <dgm:pt modelId="{F134C842-39D7-4949-90EB-057FBA59376A}" type="parTrans" cxnId="{1FFDE0C4-1A8B-4A38-8964-732258F15C77}">
      <dgm:prSet/>
      <dgm:spPr/>
      <dgm:t>
        <a:bodyPr/>
        <a:lstStyle/>
        <a:p>
          <a:endParaRPr lang="en-GB"/>
        </a:p>
      </dgm:t>
    </dgm:pt>
    <dgm:pt modelId="{1DF20875-5908-4446-9DAC-1052A1A790E3}" type="sibTrans" cxnId="{1FFDE0C4-1A8B-4A38-8964-732258F15C77}">
      <dgm:prSet/>
      <dgm:spPr/>
      <dgm:t>
        <a:bodyPr/>
        <a:lstStyle/>
        <a:p>
          <a:endParaRPr lang="en-GB"/>
        </a:p>
      </dgm:t>
    </dgm:pt>
    <dgm:pt modelId="{6CA3ED17-D803-426B-8322-0A7FC6590EAD}">
      <dgm:prSet phldrT="[Text]" custT="1"/>
      <dgm:spPr/>
      <dgm:t>
        <a:bodyPr/>
        <a:lstStyle/>
        <a:p>
          <a:r>
            <a:rPr lang="en-GB" sz="1800" dirty="0" smtClean="0">
              <a:latin typeface="Calibri" panose="020F0502020204030204" pitchFamily="34" charset="0"/>
            </a:rPr>
            <a:t>Modify ESCALAB-II to accept INFN style      pucks</a:t>
          </a:r>
          <a:endParaRPr lang="en-GB" sz="1800" dirty="0">
            <a:latin typeface="Calibri" panose="020F0502020204030204" pitchFamily="34" charset="0"/>
          </a:endParaRPr>
        </a:p>
      </dgm:t>
    </dgm:pt>
    <dgm:pt modelId="{D1E2D5C9-81FA-4B61-934C-662DAABAFC94}" type="parTrans" cxnId="{DD20857B-0E6B-470F-B1CC-F9228B90BC67}">
      <dgm:prSet/>
      <dgm:spPr/>
      <dgm:t>
        <a:bodyPr/>
        <a:lstStyle/>
        <a:p>
          <a:endParaRPr lang="en-GB"/>
        </a:p>
      </dgm:t>
    </dgm:pt>
    <dgm:pt modelId="{F2CED000-9541-42DA-86A5-D1891BBD26A8}" type="sibTrans" cxnId="{DD20857B-0E6B-470F-B1CC-F9228B90BC67}">
      <dgm:prSet/>
      <dgm:spPr/>
      <dgm:t>
        <a:bodyPr/>
        <a:lstStyle/>
        <a:p>
          <a:endParaRPr lang="en-GB"/>
        </a:p>
      </dgm:t>
    </dgm:pt>
    <dgm:pt modelId="{AFA73D8C-0A5E-42F4-BB09-E2306B12D02A}" type="pres">
      <dgm:prSet presAssocID="{2107FB3D-E550-4AB3-8AA5-36A9D6BF3663}" presName="Name0" presStyleCnt="0">
        <dgm:presLayoutVars>
          <dgm:dir/>
          <dgm:animLvl val="lvl"/>
          <dgm:resizeHandles val="exact"/>
        </dgm:presLayoutVars>
      </dgm:prSet>
      <dgm:spPr/>
      <dgm:t>
        <a:bodyPr/>
        <a:lstStyle/>
        <a:p>
          <a:endParaRPr lang="en-GB"/>
        </a:p>
      </dgm:t>
    </dgm:pt>
    <dgm:pt modelId="{8782B068-88D4-4C3D-9E12-2C967819BDFC}" type="pres">
      <dgm:prSet presAssocID="{1A6720E4-55BB-4CD1-BC84-2324A14B7B96}" presName="composite" presStyleCnt="0"/>
      <dgm:spPr/>
    </dgm:pt>
    <dgm:pt modelId="{99EB2713-1205-4F13-AB44-A5DD19EF363B}" type="pres">
      <dgm:prSet presAssocID="{1A6720E4-55BB-4CD1-BC84-2324A14B7B96}" presName="parTx" presStyleLbl="alignNode1" presStyleIdx="0" presStyleCnt="3" custLinFactNeighborY="-40468">
        <dgm:presLayoutVars>
          <dgm:chMax val="0"/>
          <dgm:chPref val="0"/>
          <dgm:bulletEnabled val="1"/>
        </dgm:presLayoutVars>
      </dgm:prSet>
      <dgm:spPr/>
      <dgm:t>
        <a:bodyPr/>
        <a:lstStyle/>
        <a:p>
          <a:endParaRPr lang="en-GB"/>
        </a:p>
      </dgm:t>
    </dgm:pt>
    <dgm:pt modelId="{43C5CF43-51FA-4B94-A21C-BF06D35B93E1}" type="pres">
      <dgm:prSet presAssocID="{1A6720E4-55BB-4CD1-BC84-2324A14B7B96}" presName="desTx" presStyleLbl="alignAccFollowNode1" presStyleIdx="0" presStyleCnt="3" custScaleY="185901" custLinFactNeighborY="45806">
        <dgm:presLayoutVars>
          <dgm:bulletEnabled val="1"/>
        </dgm:presLayoutVars>
      </dgm:prSet>
      <dgm:spPr/>
      <dgm:t>
        <a:bodyPr/>
        <a:lstStyle/>
        <a:p>
          <a:endParaRPr lang="en-GB"/>
        </a:p>
      </dgm:t>
    </dgm:pt>
    <dgm:pt modelId="{ADAB4A41-2A33-4832-B249-35565D977283}" type="pres">
      <dgm:prSet presAssocID="{D66A90DB-0407-4C4E-AF77-E6FA31BBE62F}" presName="space" presStyleCnt="0"/>
      <dgm:spPr/>
    </dgm:pt>
    <dgm:pt modelId="{BDDB57F7-0813-4F28-8264-206623075FDD}" type="pres">
      <dgm:prSet presAssocID="{A1F2594C-A5C4-405C-9DAD-F427BC664454}" presName="composite" presStyleCnt="0"/>
      <dgm:spPr/>
    </dgm:pt>
    <dgm:pt modelId="{A5D71DE1-E0AF-490D-8A87-CD71DD882AA0}" type="pres">
      <dgm:prSet presAssocID="{A1F2594C-A5C4-405C-9DAD-F427BC664454}" presName="parTx" presStyleLbl="alignNode1" presStyleIdx="1" presStyleCnt="3" custLinFactNeighborY="-3926">
        <dgm:presLayoutVars>
          <dgm:chMax val="0"/>
          <dgm:chPref val="0"/>
          <dgm:bulletEnabled val="1"/>
        </dgm:presLayoutVars>
      </dgm:prSet>
      <dgm:spPr/>
      <dgm:t>
        <a:bodyPr/>
        <a:lstStyle/>
        <a:p>
          <a:endParaRPr lang="en-GB"/>
        </a:p>
      </dgm:t>
    </dgm:pt>
    <dgm:pt modelId="{C509BFD8-D2D4-4F58-8A17-AA52062D9ACF}" type="pres">
      <dgm:prSet presAssocID="{A1F2594C-A5C4-405C-9DAD-F427BC664454}" presName="desTx" presStyleLbl="alignAccFollowNode1" presStyleIdx="1" presStyleCnt="3" custScaleY="188976" custLinFactNeighborY="43606">
        <dgm:presLayoutVars>
          <dgm:bulletEnabled val="1"/>
        </dgm:presLayoutVars>
      </dgm:prSet>
      <dgm:spPr/>
      <dgm:t>
        <a:bodyPr/>
        <a:lstStyle/>
        <a:p>
          <a:endParaRPr lang="en-GB"/>
        </a:p>
      </dgm:t>
    </dgm:pt>
    <dgm:pt modelId="{3A7CB8E3-3612-4082-8320-F9551A686871}" type="pres">
      <dgm:prSet presAssocID="{7BDCAABF-4CFB-47C9-AD22-1442A23FA0F2}" presName="space" presStyleCnt="0"/>
      <dgm:spPr/>
    </dgm:pt>
    <dgm:pt modelId="{3CD8F723-9527-41BE-99D6-A9FE618A826E}" type="pres">
      <dgm:prSet presAssocID="{CF3ECDAB-DA3E-48EB-83EE-7950F5B58C4E}" presName="composite" presStyleCnt="0"/>
      <dgm:spPr/>
    </dgm:pt>
    <dgm:pt modelId="{DF1913B9-00EC-460D-9A84-B627587D3570}" type="pres">
      <dgm:prSet presAssocID="{CF3ECDAB-DA3E-48EB-83EE-7950F5B58C4E}" presName="parTx" presStyleLbl="alignNode1" presStyleIdx="2" presStyleCnt="3" custLinFactNeighborY="-27834">
        <dgm:presLayoutVars>
          <dgm:chMax val="0"/>
          <dgm:chPref val="0"/>
          <dgm:bulletEnabled val="1"/>
        </dgm:presLayoutVars>
      </dgm:prSet>
      <dgm:spPr/>
      <dgm:t>
        <a:bodyPr/>
        <a:lstStyle/>
        <a:p>
          <a:endParaRPr lang="en-GB"/>
        </a:p>
      </dgm:t>
    </dgm:pt>
    <dgm:pt modelId="{A6CA0C9F-54DF-4E39-819C-7937DD076C95}" type="pres">
      <dgm:prSet presAssocID="{CF3ECDAB-DA3E-48EB-83EE-7950F5B58C4E}" presName="desTx" presStyleLbl="alignAccFollowNode1" presStyleIdx="2" presStyleCnt="3" custScaleY="196666" custLinFactNeighborY="38669">
        <dgm:presLayoutVars>
          <dgm:bulletEnabled val="1"/>
        </dgm:presLayoutVars>
      </dgm:prSet>
      <dgm:spPr/>
      <dgm:t>
        <a:bodyPr/>
        <a:lstStyle/>
        <a:p>
          <a:endParaRPr lang="en-GB"/>
        </a:p>
      </dgm:t>
    </dgm:pt>
  </dgm:ptLst>
  <dgm:cxnLst>
    <dgm:cxn modelId="{A3A5A216-FD0A-461A-93CC-EF1D9FB5651E}" type="presOf" srcId="{C896BAF4-35D2-4862-BE0F-8843E99FD49F}" destId="{43C5CF43-51FA-4B94-A21C-BF06D35B93E1}" srcOrd="0" destOrd="0" presId="urn:microsoft.com/office/officeart/2005/8/layout/hList1"/>
    <dgm:cxn modelId="{5EE7B615-E843-4812-8AA7-75C46118C4B5}" srcId="{A1F2594C-A5C4-405C-9DAD-F427BC664454}" destId="{650E81CA-437F-49E4-97B7-E3D90EEB3EAB}" srcOrd="0" destOrd="0" parTransId="{2DC3CD1F-87C9-48DB-91FA-C275CD0B059B}" sibTransId="{FFB074E5-5842-4C0F-A8FA-46A60DB13DD4}"/>
    <dgm:cxn modelId="{8B6CEC51-CD97-4330-9C29-11B79305A01E}" srcId="{1A6720E4-55BB-4CD1-BC84-2324A14B7B96}" destId="{917EC3C3-1E20-4189-9787-4F9843BB9727}" srcOrd="1" destOrd="0" parTransId="{FF9639D9-91CC-456A-8F66-407B8919DDD5}" sibTransId="{12E30A7F-5083-4DE8-BE7B-FFABA3CBE73A}"/>
    <dgm:cxn modelId="{D7627494-7124-4FAE-935F-D431E150706D}" type="presOf" srcId="{A1F2594C-A5C4-405C-9DAD-F427BC664454}" destId="{A5D71DE1-E0AF-490D-8A87-CD71DD882AA0}" srcOrd="0" destOrd="0" presId="urn:microsoft.com/office/officeart/2005/8/layout/hList1"/>
    <dgm:cxn modelId="{63189FA3-C3E8-4128-82EC-F1AD2B76592B}" srcId="{2107FB3D-E550-4AB3-8AA5-36A9D6BF3663}" destId="{1A6720E4-55BB-4CD1-BC84-2324A14B7B96}" srcOrd="0" destOrd="0" parTransId="{78C3B6F9-44F7-4C9F-9DA3-A9A4193EB5A1}" sibTransId="{D66A90DB-0407-4C4E-AF77-E6FA31BBE62F}"/>
    <dgm:cxn modelId="{48E079C0-9006-4320-A24E-916603D4167F}" type="presOf" srcId="{650E81CA-437F-49E4-97B7-E3D90EEB3EAB}" destId="{C509BFD8-D2D4-4F58-8A17-AA52062D9ACF}" srcOrd="0" destOrd="0" presId="urn:microsoft.com/office/officeart/2005/8/layout/hList1"/>
    <dgm:cxn modelId="{E5E4BF99-BFB9-4980-92FD-B110C07C4050}" srcId="{2107FB3D-E550-4AB3-8AA5-36A9D6BF3663}" destId="{A1F2594C-A5C4-405C-9DAD-F427BC664454}" srcOrd="1" destOrd="0" parTransId="{17234C75-CAF5-4B5D-AC8C-187E627F17BD}" sibTransId="{7BDCAABF-4CFB-47C9-AD22-1442A23FA0F2}"/>
    <dgm:cxn modelId="{54943855-7A0E-4CFD-90C4-DDBE991FF271}" type="presOf" srcId="{1A6720E4-55BB-4CD1-BC84-2324A14B7B96}" destId="{99EB2713-1205-4F13-AB44-A5DD19EF363B}" srcOrd="0" destOrd="0" presId="urn:microsoft.com/office/officeart/2005/8/layout/hList1"/>
    <dgm:cxn modelId="{DD20857B-0E6B-470F-B1CC-F9228B90BC67}" srcId="{CF3ECDAB-DA3E-48EB-83EE-7950F5B58C4E}" destId="{6CA3ED17-D803-426B-8322-0A7FC6590EAD}" srcOrd="0" destOrd="0" parTransId="{D1E2D5C9-81FA-4B61-934C-662DAABAFC94}" sibTransId="{F2CED000-9541-42DA-86A5-D1891BBD26A8}"/>
    <dgm:cxn modelId="{F0E6037E-0EBE-4667-BF14-E840B1ADDFBA}" type="presOf" srcId="{CF3ECDAB-DA3E-48EB-83EE-7950F5B58C4E}" destId="{DF1913B9-00EC-460D-9A84-B627587D3570}" srcOrd="0" destOrd="0" presId="urn:microsoft.com/office/officeart/2005/8/layout/hList1"/>
    <dgm:cxn modelId="{CA766E3C-DF21-42E5-BB86-2A91214ECF59}" type="presOf" srcId="{2107FB3D-E550-4AB3-8AA5-36A9D6BF3663}" destId="{AFA73D8C-0A5E-42F4-BB09-E2306B12D02A}" srcOrd="0" destOrd="0" presId="urn:microsoft.com/office/officeart/2005/8/layout/hList1"/>
    <dgm:cxn modelId="{DD14F390-805A-499C-9246-339EF922A7B0}" type="presOf" srcId="{917EC3C3-1E20-4189-9787-4F9843BB9727}" destId="{43C5CF43-51FA-4B94-A21C-BF06D35B93E1}" srcOrd="0" destOrd="1" presId="urn:microsoft.com/office/officeart/2005/8/layout/hList1"/>
    <dgm:cxn modelId="{AF0CFE84-6A10-4BC6-8897-B5BE65811EFD}" srcId="{1A6720E4-55BB-4CD1-BC84-2324A14B7B96}" destId="{C896BAF4-35D2-4862-BE0F-8843E99FD49F}" srcOrd="0" destOrd="0" parTransId="{2FB8E443-B7F4-47A4-BDD0-7C8782739A2C}" sibTransId="{F7A117E5-AB8A-43E9-9163-70008D8FC1E4}"/>
    <dgm:cxn modelId="{D210E4DA-027A-4260-9E62-569D90B46FC6}" type="presOf" srcId="{6CA3ED17-D803-426B-8322-0A7FC6590EAD}" destId="{A6CA0C9F-54DF-4E39-819C-7937DD076C95}" srcOrd="0" destOrd="0" presId="urn:microsoft.com/office/officeart/2005/8/layout/hList1"/>
    <dgm:cxn modelId="{1FFDE0C4-1A8B-4A38-8964-732258F15C77}" srcId="{2107FB3D-E550-4AB3-8AA5-36A9D6BF3663}" destId="{CF3ECDAB-DA3E-48EB-83EE-7950F5B58C4E}" srcOrd="2" destOrd="0" parTransId="{F134C842-39D7-4949-90EB-057FBA59376A}" sibTransId="{1DF20875-5908-4446-9DAC-1052A1A790E3}"/>
    <dgm:cxn modelId="{85771139-3655-473A-B53A-76350BD7117F}" type="presParOf" srcId="{AFA73D8C-0A5E-42F4-BB09-E2306B12D02A}" destId="{8782B068-88D4-4C3D-9E12-2C967819BDFC}" srcOrd="0" destOrd="0" presId="urn:microsoft.com/office/officeart/2005/8/layout/hList1"/>
    <dgm:cxn modelId="{210238D4-0A0C-4866-AE93-BA7C07A5F43A}" type="presParOf" srcId="{8782B068-88D4-4C3D-9E12-2C967819BDFC}" destId="{99EB2713-1205-4F13-AB44-A5DD19EF363B}" srcOrd="0" destOrd="0" presId="urn:microsoft.com/office/officeart/2005/8/layout/hList1"/>
    <dgm:cxn modelId="{C8121BCD-72F3-40A2-AC68-34C9F706B535}" type="presParOf" srcId="{8782B068-88D4-4C3D-9E12-2C967819BDFC}" destId="{43C5CF43-51FA-4B94-A21C-BF06D35B93E1}" srcOrd="1" destOrd="0" presId="urn:microsoft.com/office/officeart/2005/8/layout/hList1"/>
    <dgm:cxn modelId="{EDBC2EB5-F629-4DD8-AD00-052705C447B1}" type="presParOf" srcId="{AFA73D8C-0A5E-42F4-BB09-E2306B12D02A}" destId="{ADAB4A41-2A33-4832-B249-35565D977283}" srcOrd="1" destOrd="0" presId="urn:microsoft.com/office/officeart/2005/8/layout/hList1"/>
    <dgm:cxn modelId="{E7F2AB24-2FE7-43FE-BB89-90540C36D7A2}" type="presParOf" srcId="{AFA73D8C-0A5E-42F4-BB09-E2306B12D02A}" destId="{BDDB57F7-0813-4F28-8264-206623075FDD}" srcOrd="2" destOrd="0" presId="urn:microsoft.com/office/officeart/2005/8/layout/hList1"/>
    <dgm:cxn modelId="{44B36D66-BDC6-4304-A0F9-AC3933A9564D}" type="presParOf" srcId="{BDDB57F7-0813-4F28-8264-206623075FDD}" destId="{A5D71DE1-E0AF-490D-8A87-CD71DD882AA0}" srcOrd="0" destOrd="0" presId="urn:microsoft.com/office/officeart/2005/8/layout/hList1"/>
    <dgm:cxn modelId="{6C651F8A-EF5A-4351-B4BA-E0794FF51E9D}" type="presParOf" srcId="{BDDB57F7-0813-4F28-8264-206623075FDD}" destId="{C509BFD8-D2D4-4F58-8A17-AA52062D9ACF}" srcOrd="1" destOrd="0" presId="urn:microsoft.com/office/officeart/2005/8/layout/hList1"/>
    <dgm:cxn modelId="{5499BA68-C52B-456E-843E-1E4D3EB793EB}" type="presParOf" srcId="{AFA73D8C-0A5E-42F4-BB09-E2306B12D02A}" destId="{3A7CB8E3-3612-4082-8320-F9551A686871}" srcOrd="3" destOrd="0" presId="urn:microsoft.com/office/officeart/2005/8/layout/hList1"/>
    <dgm:cxn modelId="{33B40049-7A7E-455C-A00E-2BD60434FDC0}" type="presParOf" srcId="{AFA73D8C-0A5E-42F4-BB09-E2306B12D02A}" destId="{3CD8F723-9527-41BE-99D6-A9FE618A826E}" srcOrd="4" destOrd="0" presId="urn:microsoft.com/office/officeart/2005/8/layout/hList1"/>
    <dgm:cxn modelId="{07B48BFC-C6BD-43D4-BC71-1BCAACC949CB}" type="presParOf" srcId="{3CD8F723-9527-41BE-99D6-A9FE618A826E}" destId="{DF1913B9-00EC-460D-9A84-B627587D3570}" srcOrd="0" destOrd="0" presId="urn:microsoft.com/office/officeart/2005/8/layout/hList1"/>
    <dgm:cxn modelId="{516953CF-FC3B-40A3-A27F-51946BE43900}" type="presParOf" srcId="{3CD8F723-9527-41BE-99D6-A9FE618A826E}" destId="{A6CA0C9F-54DF-4E39-819C-7937DD076C9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107FB3D-E550-4AB3-8AA5-36A9D6BF3663}"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1A6720E4-55BB-4CD1-BC84-2324A14B7B96}">
      <dgm:prSet phldrT="[Text]" custT="1"/>
      <dgm:spPr/>
      <dgm:t>
        <a:bodyPr/>
        <a:lstStyle/>
        <a:p>
          <a:r>
            <a:rPr lang="en-GB" sz="2800" dirty="0" smtClean="0">
              <a:latin typeface="Calibri" panose="020F0502020204030204" pitchFamily="34" charset="0"/>
            </a:rPr>
            <a:t>Short Term Plan</a:t>
          </a:r>
          <a:endParaRPr lang="en-GB" sz="2800" dirty="0">
            <a:latin typeface="Calibri" panose="020F0502020204030204" pitchFamily="34" charset="0"/>
          </a:endParaRPr>
        </a:p>
      </dgm:t>
    </dgm:pt>
    <dgm:pt modelId="{78C3B6F9-44F7-4C9F-9DA3-A9A4193EB5A1}" type="parTrans" cxnId="{63189FA3-C3E8-4128-82EC-F1AD2B76592B}">
      <dgm:prSet/>
      <dgm:spPr/>
      <dgm:t>
        <a:bodyPr/>
        <a:lstStyle/>
        <a:p>
          <a:endParaRPr lang="en-GB"/>
        </a:p>
      </dgm:t>
    </dgm:pt>
    <dgm:pt modelId="{D66A90DB-0407-4C4E-AF77-E6FA31BBE62F}" type="sibTrans" cxnId="{63189FA3-C3E8-4128-82EC-F1AD2B76592B}">
      <dgm:prSet/>
      <dgm:spPr/>
      <dgm:t>
        <a:bodyPr/>
        <a:lstStyle/>
        <a:p>
          <a:endParaRPr lang="en-GB"/>
        </a:p>
      </dgm:t>
    </dgm:pt>
    <dgm:pt modelId="{C896BAF4-35D2-4862-BE0F-8843E99FD49F}">
      <dgm:prSet phldrT="[Text]" custT="1"/>
      <dgm:spPr/>
      <dgm:t>
        <a:bodyPr/>
        <a:lstStyle/>
        <a:p>
          <a:r>
            <a:rPr lang="en-GB" sz="1800" dirty="0" smtClean="0">
              <a:latin typeface="Calibri" panose="020F0502020204030204" pitchFamily="34" charset="0"/>
            </a:rPr>
            <a:t>Deposit metal thin films onto Cu/Mo substrate </a:t>
          </a:r>
          <a:endParaRPr lang="en-GB" sz="1800" dirty="0">
            <a:latin typeface="Calibri" panose="020F0502020204030204" pitchFamily="34" charset="0"/>
          </a:endParaRPr>
        </a:p>
      </dgm:t>
    </dgm:pt>
    <dgm:pt modelId="{2FB8E443-B7F4-47A4-BDD0-7C8782739A2C}" type="parTrans" cxnId="{AF0CFE84-6A10-4BC6-8897-B5BE65811EFD}">
      <dgm:prSet/>
      <dgm:spPr/>
      <dgm:t>
        <a:bodyPr/>
        <a:lstStyle/>
        <a:p>
          <a:endParaRPr lang="en-GB"/>
        </a:p>
      </dgm:t>
    </dgm:pt>
    <dgm:pt modelId="{F7A117E5-AB8A-43E9-9163-70008D8FC1E4}" type="sibTrans" cxnId="{AF0CFE84-6A10-4BC6-8897-B5BE65811EFD}">
      <dgm:prSet/>
      <dgm:spPr/>
      <dgm:t>
        <a:bodyPr/>
        <a:lstStyle/>
        <a:p>
          <a:endParaRPr lang="en-GB"/>
        </a:p>
      </dgm:t>
    </dgm:pt>
    <dgm:pt modelId="{917EC3C3-1E20-4189-9787-4F9843BB9727}">
      <dgm:prSet phldrT="[Text]" custT="1"/>
      <dgm:spPr/>
      <dgm:t>
        <a:bodyPr/>
        <a:lstStyle/>
        <a:p>
          <a:r>
            <a:rPr lang="en-GB" sz="1800" dirty="0" smtClean="0">
              <a:latin typeface="Calibri" panose="020F0502020204030204" pitchFamily="34" charset="0"/>
            </a:rPr>
            <a:t>Investigate single crystal cu (and others) photocathodes </a:t>
          </a:r>
          <a:endParaRPr lang="en-GB" sz="1800" dirty="0">
            <a:latin typeface="Calibri" panose="020F0502020204030204" pitchFamily="34" charset="0"/>
          </a:endParaRPr>
        </a:p>
      </dgm:t>
    </dgm:pt>
    <dgm:pt modelId="{FF9639D9-91CC-456A-8F66-407B8919DDD5}" type="parTrans" cxnId="{8B6CEC51-CD97-4330-9C29-11B79305A01E}">
      <dgm:prSet/>
      <dgm:spPr/>
      <dgm:t>
        <a:bodyPr/>
        <a:lstStyle/>
        <a:p>
          <a:endParaRPr lang="en-GB"/>
        </a:p>
      </dgm:t>
    </dgm:pt>
    <dgm:pt modelId="{12E30A7F-5083-4DE8-BE7B-FFABA3CBE73A}" type="sibTrans" cxnId="{8B6CEC51-CD97-4330-9C29-11B79305A01E}">
      <dgm:prSet/>
      <dgm:spPr/>
      <dgm:t>
        <a:bodyPr/>
        <a:lstStyle/>
        <a:p>
          <a:endParaRPr lang="en-GB"/>
        </a:p>
      </dgm:t>
    </dgm:pt>
    <dgm:pt modelId="{A1F2594C-A5C4-405C-9DAD-F427BC664454}">
      <dgm:prSet phldrT="[Text]" custT="1"/>
      <dgm:spPr/>
      <dgm:t>
        <a:bodyPr/>
        <a:lstStyle/>
        <a:p>
          <a:r>
            <a:rPr lang="en-GB" sz="2800" dirty="0" smtClean="0">
              <a:latin typeface="Calibri" panose="020F0502020204030204" pitchFamily="34" charset="0"/>
            </a:rPr>
            <a:t>Medium Term Plan</a:t>
          </a:r>
          <a:endParaRPr lang="en-GB" sz="2800" dirty="0">
            <a:latin typeface="Calibri" panose="020F0502020204030204" pitchFamily="34" charset="0"/>
          </a:endParaRPr>
        </a:p>
      </dgm:t>
    </dgm:pt>
    <dgm:pt modelId="{17234C75-CAF5-4B5D-AC8C-187E627F17BD}" type="parTrans" cxnId="{E5E4BF99-BFB9-4980-92FD-B110C07C4050}">
      <dgm:prSet/>
      <dgm:spPr/>
      <dgm:t>
        <a:bodyPr/>
        <a:lstStyle/>
        <a:p>
          <a:endParaRPr lang="en-GB"/>
        </a:p>
      </dgm:t>
    </dgm:pt>
    <dgm:pt modelId="{7BDCAABF-4CFB-47C9-AD22-1442A23FA0F2}" type="sibTrans" cxnId="{E5E4BF99-BFB9-4980-92FD-B110C07C4050}">
      <dgm:prSet/>
      <dgm:spPr/>
      <dgm:t>
        <a:bodyPr/>
        <a:lstStyle/>
        <a:p>
          <a:endParaRPr lang="en-GB"/>
        </a:p>
      </dgm:t>
    </dgm:pt>
    <dgm:pt modelId="{650E81CA-437F-49E4-97B7-E3D90EEB3EAB}">
      <dgm:prSet phldrT="[Text]" custT="1"/>
      <dgm:spPr/>
      <dgm:t>
        <a:bodyPr/>
        <a:lstStyle/>
        <a:p>
          <a:r>
            <a:rPr lang="en-GB" sz="1800" dirty="0" smtClean="0">
              <a:latin typeface="Calibri" panose="020F0502020204030204" pitchFamily="34" charset="0"/>
            </a:rPr>
            <a:t>Carry out transverse longitudinal energy measurements from metal photocathodes</a:t>
          </a:r>
          <a:endParaRPr lang="en-GB" sz="1800" dirty="0">
            <a:latin typeface="Calibri" panose="020F0502020204030204" pitchFamily="34" charset="0"/>
          </a:endParaRPr>
        </a:p>
      </dgm:t>
    </dgm:pt>
    <dgm:pt modelId="{2DC3CD1F-87C9-48DB-91FA-C275CD0B059B}" type="parTrans" cxnId="{5EE7B615-E843-4812-8AA7-75C46118C4B5}">
      <dgm:prSet/>
      <dgm:spPr/>
      <dgm:t>
        <a:bodyPr/>
        <a:lstStyle/>
        <a:p>
          <a:endParaRPr lang="en-GB"/>
        </a:p>
      </dgm:t>
    </dgm:pt>
    <dgm:pt modelId="{FFB074E5-5842-4C0F-A8FA-46A60DB13DD4}" type="sibTrans" cxnId="{5EE7B615-E843-4812-8AA7-75C46118C4B5}">
      <dgm:prSet/>
      <dgm:spPr/>
      <dgm:t>
        <a:bodyPr/>
        <a:lstStyle/>
        <a:p>
          <a:endParaRPr lang="en-GB"/>
        </a:p>
      </dgm:t>
    </dgm:pt>
    <dgm:pt modelId="{CF3ECDAB-DA3E-48EB-83EE-7950F5B58C4E}">
      <dgm:prSet phldrT="[Text]" custT="1"/>
      <dgm:spPr/>
      <dgm:t>
        <a:bodyPr/>
        <a:lstStyle/>
        <a:p>
          <a:r>
            <a:rPr lang="en-GB" sz="2800" dirty="0" smtClean="0">
              <a:latin typeface="Calibri" panose="020F0502020204030204" pitchFamily="34" charset="0"/>
            </a:rPr>
            <a:t>Long Term Plan</a:t>
          </a:r>
          <a:endParaRPr lang="en-GB" sz="2800" dirty="0">
            <a:latin typeface="Calibri" panose="020F0502020204030204" pitchFamily="34" charset="0"/>
          </a:endParaRPr>
        </a:p>
      </dgm:t>
    </dgm:pt>
    <dgm:pt modelId="{F134C842-39D7-4949-90EB-057FBA59376A}" type="parTrans" cxnId="{1FFDE0C4-1A8B-4A38-8964-732258F15C77}">
      <dgm:prSet/>
      <dgm:spPr/>
      <dgm:t>
        <a:bodyPr/>
        <a:lstStyle/>
        <a:p>
          <a:endParaRPr lang="en-GB"/>
        </a:p>
      </dgm:t>
    </dgm:pt>
    <dgm:pt modelId="{1DF20875-5908-4446-9DAC-1052A1A790E3}" type="sibTrans" cxnId="{1FFDE0C4-1A8B-4A38-8964-732258F15C77}">
      <dgm:prSet/>
      <dgm:spPr/>
      <dgm:t>
        <a:bodyPr/>
        <a:lstStyle/>
        <a:p>
          <a:endParaRPr lang="en-GB"/>
        </a:p>
      </dgm:t>
    </dgm:pt>
    <dgm:pt modelId="{6CA3ED17-D803-426B-8322-0A7FC6590EAD}">
      <dgm:prSet phldrT="[Text]" custT="1"/>
      <dgm:spPr/>
      <dgm:t>
        <a:bodyPr/>
        <a:lstStyle/>
        <a:p>
          <a:r>
            <a:rPr lang="en-GB" sz="1800" dirty="0" smtClean="0">
              <a:latin typeface="Calibri" panose="020F0502020204030204" pitchFamily="34" charset="0"/>
            </a:rPr>
            <a:t>Modify ESCALAB-II to accept INFN style      pucks</a:t>
          </a:r>
          <a:endParaRPr lang="en-GB" sz="1800" dirty="0">
            <a:latin typeface="Calibri" panose="020F0502020204030204" pitchFamily="34" charset="0"/>
          </a:endParaRPr>
        </a:p>
      </dgm:t>
    </dgm:pt>
    <dgm:pt modelId="{D1E2D5C9-81FA-4B61-934C-662DAABAFC94}" type="parTrans" cxnId="{DD20857B-0E6B-470F-B1CC-F9228B90BC67}">
      <dgm:prSet/>
      <dgm:spPr/>
      <dgm:t>
        <a:bodyPr/>
        <a:lstStyle/>
        <a:p>
          <a:endParaRPr lang="en-GB"/>
        </a:p>
      </dgm:t>
    </dgm:pt>
    <dgm:pt modelId="{F2CED000-9541-42DA-86A5-D1891BBD26A8}" type="sibTrans" cxnId="{DD20857B-0E6B-470F-B1CC-F9228B90BC67}">
      <dgm:prSet/>
      <dgm:spPr/>
      <dgm:t>
        <a:bodyPr/>
        <a:lstStyle/>
        <a:p>
          <a:endParaRPr lang="en-GB"/>
        </a:p>
      </dgm:t>
    </dgm:pt>
    <dgm:pt modelId="{AFA73D8C-0A5E-42F4-BB09-E2306B12D02A}" type="pres">
      <dgm:prSet presAssocID="{2107FB3D-E550-4AB3-8AA5-36A9D6BF3663}" presName="Name0" presStyleCnt="0">
        <dgm:presLayoutVars>
          <dgm:dir/>
          <dgm:animLvl val="lvl"/>
          <dgm:resizeHandles val="exact"/>
        </dgm:presLayoutVars>
      </dgm:prSet>
      <dgm:spPr/>
      <dgm:t>
        <a:bodyPr/>
        <a:lstStyle/>
        <a:p>
          <a:endParaRPr lang="en-GB"/>
        </a:p>
      </dgm:t>
    </dgm:pt>
    <dgm:pt modelId="{8782B068-88D4-4C3D-9E12-2C967819BDFC}" type="pres">
      <dgm:prSet presAssocID="{1A6720E4-55BB-4CD1-BC84-2324A14B7B96}" presName="composite" presStyleCnt="0"/>
      <dgm:spPr/>
    </dgm:pt>
    <dgm:pt modelId="{99EB2713-1205-4F13-AB44-A5DD19EF363B}" type="pres">
      <dgm:prSet presAssocID="{1A6720E4-55BB-4CD1-BC84-2324A14B7B96}" presName="parTx" presStyleLbl="alignNode1" presStyleIdx="0" presStyleCnt="3" custLinFactNeighborY="-40468">
        <dgm:presLayoutVars>
          <dgm:chMax val="0"/>
          <dgm:chPref val="0"/>
          <dgm:bulletEnabled val="1"/>
        </dgm:presLayoutVars>
      </dgm:prSet>
      <dgm:spPr/>
      <dgm:t>
        <a:bodyPr/>
        <a:lstStyle/>
        <a:p>
          <a:endParaRPr lang="en-GB"/>
        </a:p>
      </dgm:t>
    </dgm:pt>
    <dgm:pt modelId="{43C5CF43-51FA-4B94-A21C-BF06D35B93E1}" type="pres">
      <dgm:prSet presAssocID="{1A6720E4-55BB-4CD1-BC84-2324A14B7B96}" presName="desTx" presStyleLbl="alignAccFollowNode1" presStyleIdx="0" presStyleCnt="3" custScaleY="185901" custLinFactNeighborY="45806">
        <dgm:presLayoutVars>
          <dgm:bulletEnabled val="1"/>
        </dgm:presLayoutVars>
      </dgm:prSet>
      <dgm:spPr/>
      <dgm:t>
        <a:bodyPr/>
        <a:lstStyle/>
        <a:p>
          <a:endParaRPr lang="en-GB"/>
        </a:p>
      </dgm:t>
    </dgm:pt>
    <dgm:pt modelId="{ADAB4A41-2A33-4832-B249-35565D977283}" type="pres">
      <dgm:prSet presAssocID="{D66A90DB-0407-4C4E-AF77-E6FA31BBE62F}" presName="space" presStyleCnt="0"/>
      <dgm:spPr/>
    </dgm:pt>
    <dgm:pt modelId="{BDDB57F7-0813-4F28-8264-206623075FDD}" type="pres">
      <dgm:prSet presAssocID="{A1F2594C-A5C4-405C-9DAD-F427BC664454}" presName="composite" presStyleCnt="0"/>
      <dgm:spPr/>
    </dgm:pt>
    <dgm:pt modelId="{A5D71DE1-E0AF-490D-8A87-CD71DD882AA0}" type="pres">
      <dgm:prSet presAssocID="{A1F2594C-A5C4-405C-9DAD-F427BC664454}" presName="parTx" presStyleLbl="alignNode1" presStyleIdx="1" presStyleCnt="3" custLinFactNeighborY="-3926">
        <dgm:presLayoutVars>
          <dgm:chMax val="0"/>
          <dgm:chPref val="0"/>
          <dgm:bulletEnabled val="1"/>
        </dgm:presLayoutVars>
      </dgm:prSet>
      <dgm:spPr/>
      <dgm:t>
        <a:bodyPr/>
        <a:lstStyle/>
        <a:p>
          <a:endParaRPr lang="en-GB"/>
        </a:p>
      </dgm:t>
    </dgm:pt>
    <dgm:pt modelId="{C509BFD8-D2D4-4F58-8A17-AA52062D9ACF}" type="pres">
      <dgm:prSet presAssocID="{A1F2594C-A5C4-405C-9DAD-F427BC664454}" presName="desTx" presStyleLbl="alignAccFollowNode1" presStyleIdx="1" presStyleCnt="3" custScaleY="188976" custLinFactNeighborY="43606">
        <dgm:presLayoutVars>
          <dgm:bulletEnabled val="1"/>
        </dgm:presLayoutVars>
      </dgm:prSet>
      <dgm:spPr/>
      <dgm:t>
        <a:bodyPr/>
        <a:lstStyle/>
        <a:p>
          <a:endParaRPr lang="en-GB"/>
        </a:p>
      </dgm:t>
    </dgm:pt>
    <dgm:pt modelId="{3A7CB8E3-3612-4082-8320-F9551A686871}" type="pres">
      <dgm:prSet presAssocID="{7BDCAABF-4CFB-47C9-AD22-1442A23FA0F2}" presName="space" presStyleCnt="0"/>
      <dgm:spPr/>
    </dgm:pt>
    <dgm:pt modelId="{3CD8F723-9527-41BE-99D6-A9FE618A826E}" type="pres">
      <dgm:prSet presAssocID="{CF3ECDAB-DA3E-48EB-83EE-7950F5B58C4E}" presName="composite" presStyleCnt="0"/>
      <dgm:spPr/>
    </dgm:pt>
    <dgm:pt modelId="{DF1913B9-00EC-460D-9A84-B627587D3570}" type="pres">
      <dgm:prSet presAssocID="{CF3ECDAB-DA3E-48EB-83EE-7950F5B58C4E}" presName="parTx" presStyleLbl="alignNode1" presStyleIdx="2" presStyleCnt="3" custLinFactNeighborY="-27834">
        <dgm:presLayoutVars>
          <dgm:chMax val="0"/>
          <dgm:chPref val="0"/>
          <dgm:bulletEnabled val="1"/>
        </dgm:presLayoutVars>
      </dgm:prSet>
      <dgm:spPr/>
      <dgm:t>
        <a:bodyPr/>
        <a:lstStyle/>
        <a:p>
          <a:endParaRPr lang="en-GB"/>
        </a:p>
      </dgm:t>
    </dgm:pt>
    <dgm:pt modelId="{A6CA0C9F-54DF-4E39-819C-7937DD076C95}" type="pres">
      <dgm:prSet presAssocID="{CF3ECDAB-DA3E-48EB-83EE-7950F5B58C4E}" presName="desTx" presStyleLbl="alignAccFollowNode1" presStyleIdx="2" presStyleCnt="3" custScaleY="196666" custLinFactNeighborY="38669">
        <dgm:presLayoutVars>
          <dgm:bulletEnabled val="1"/>
        </dgm:presLayoutVars>
      </dgm:prSet>
      <dgm:spPr/>
      <dgm:t>
        <a:bodyPr/>
        <a:lstStyle/>
        <a:p>
          <a:endParaRPr lang="en-GB"/>
        </a:p>
      </dgm:t>
    </dgm:pt>
  </dgm:ptLst>
  <dgm:cxnLst>
    <dgm:cxn modelId="{50AEF252-4C60-4007-8301-893D2684402F}" type="presOf" srcId="{1A6720E4-55BB-4CD1-BC84-2324A14B7B96}" destId="{99EB2713-1205-4F13-AB44-A5DD19EF363B}" srcOrd="0" destOrd="0" presId="urn:microsoft.com/office/officeart/2005/8/layout/hList1"/>
    <dgm:cxn modelId="{63189FA3-C3E8-4128-82EC-F1AD2B76592B}" srcId="{2107FB3D-E550-4AB3-8AA5-36A9D6BF3663}" destId="{1A6720E4-55BB-4CD1-BC84-2324A14B7B96}" srcOrd="0" destOrd="0" parTransId="{78C3B6F9-44F7-4C9F-9DA3-A9A4193EB5A1}" sibTransId="{D66A90DB-0407-4C4E-AF77-E6FA31BBE62F}"/>
    <dgm:cxn modelId="{13D75DF4-19C8-48DA-9C54-919CF340C79F}" type="presOf" srcId="{917EC3C3-1E20-4189-9787-4F9843BB9727}" destId="{43C5CF43-51FA-4B94-A21C-BF06D35B93E1}" srcOrd="0" destOrd="1" presId="urn:microsoft.com/office/officeart/2005/8/layout/hList1"/>
    <dgm:cxn modelId="{9D919755-BD49-4590-B7EA-70CD2DDA6C49}" type="presOf" srcId="{2107FB3D-E550-4AB3-8AA5-36A9D6BF3663}" destId="{AFA73D8C-0A5E-42F4-BB09-E2306B12D02A}" srcOrd="0" destOrd="0" presId="urn:microsoft.com/office/officeart/2005/8/layout/hList1"/>
    <dgm:cxn modelId="{E5E4BF99-BFB9-4980-92FD-B110C07C4050}" srcId="{2107FB3D-E550-4AB3-8AA5-36A9D6BF3663}" destId="{A1F2594C-A5C4-405C-9DAD-F427BC664454}" srcOrd="1" destOrd="0" parTransId="{17234C75-CAF5-4B5D-AC8C-187E627F17BD}" sibTransId="{7BDCAABF-4CFB-47C9-AD22-1442A23FA0F2}"/>
    <dgm:cxn modelId="{91443556-6A56-4C11-83F7-D40C7877AC5A}" type="presOf" srcId="{650E81CA-437F-49E4-97B7-E3D90EEB3EAB}" destId="{C509BFD8-D2D4-4F58-8A17-AA52062D9ACF}" srcOrd="0" destOrd="0" presId="urn:microsoft.com/office/officeart/2005/8/layout/hList1"/>
    <dgm:cxn modelId="{5EE7B615-E843-4812-8AA7-75C46118C4B5}" srcId="{A1F2594C-A5C4-405C-9DAD-F427BC664454}" destId="{650E81CA-437F-49E4-97B7-E3D90EEB3EAB}" srcOrd="0" destOrd="0" parTransId="{2DC3CD1F-87C9-48DB-91FA-C275CD0B059B}" sibTransId="{FFB074E5-5842-4C0F-A8FA-46A60DB13DD4}"/>
    <dgm:cxn modelId="{8B6CEC51-CD97-4330-9C29-11B79305A01E}" srcId="{1A6720E4-55BB-4CD1-BC84-2324A14B7B96}" destId="{917EC3C3-1E20-4189-9787-4F9843BB9727}" srcOrd="1" destOrd="0" parTransId="{FF9639D9-91CC-456A-8F66-407B8919DDD5}" sibTransId="{12E30A7F-5083-4DE8-BE7B-FFABA3CBE73A}"/>
    <dgm:cxn modelId="{AF0CFE84-6A10-4BC6-8897-B5BE65811EFD}" srcId="{1A6720E4-55BB-4CD1-BC84-2324A14B7B96}" destId="{C896BAF4-35D2-4862-BE0F-8843E99FD49F}" srcOrd="0" destOrd="0" parTransId="{2FB8E443-B7F4-47A4-BDD0-7C8782739A2C}" sibTransId="{F7A117E5-AB8A-43E9-9163-70008D8FC1E4}"/>
    <dgm:cxn modelId="{5EC34E67-5A33-4A57-8A68-E4EE880DCCA4}" type="presOf" srcId="{CF3ECDAB-DA3E-48EB-83EE-7950F5B58C4E}" destId="{DF1913B9-00EC-460D-9A84-B627587D3570}" srcOrd="0" destOrd="0" presId="urn:microsoft.com/office/officeart/2005/8/layout/hList1"/>
    <dgm:cxn modelId="{7D32C998-E08A-4A4E-84C7-313798E38E53}" type="presOf" srcId="{C896BAF4-35D2-4862-BE0F-8843E99FD49F}" destId="{43C5CF43-51FA-4B94-A21C-BF06D35B93E1}" srcOrd="0" destOrd="0" presId="urn:microsoft.com/office/officeart/2005/8/layout/hList1"/>
    <dgm:cxn modelId="{DD20857B-0E6B-470F-B1CC-F9228B90BC67}" srcId="{CF3ECDAB-DA3E-48EB-83EE-7950F5B58C4E}" destId="{6CA3ED17-D803-426B-8322-0A7FC6590EAD}" srcOrd="0" destOrd="0" parTransId="{D1E2D5C9-81FA-4B61-934C-662DAABAFC94}" sibTransId="{F2CED000-9541-42DA-86A5-D1891BBD26A8}"/>
    <dgm:cxn modelId="{30677D9C-ECFF-4B08-8356-CC90F149426E}" type="presOf" srcId="{6CA3ED17-D803-426B-8322-0A7FC6590EAD}" destId="{A6CA0C9F-54DF-4E39-819C-7937DD076C95}" srcOrd="0" destOrd="0" presId="urn:microsoft.com/office/officeart/2005/8/layout/hList1"/>
    <dgm:cxn modelId="{FFE0278D-C5B9-440E-AA30-F1A69234E893}" type="presOf" srcId="{A1F2594C-A5C4-405C-9DAD-F427BC664454}" destId="{A5D71DE1-E0AF-490D-8A87-CD71DD882AA0}" srcOrd="0" destOrd="0" presId="urn:microsoft.com/office/officeart/2005/8/layout/hList1"/>
    <dgm:cxn modelId="{1FFDE0C4-1A8B-4A38-8964-732258F15C77}" srcId="{2107FB3D-E550-4AB3-8AA5-36A9D6BF3663}" destId="{CF3ECDAB-DA3E-48EB-83EE-7950F5B58C4E}" srcOrd="2" destOrd="0" parTransId="{F134C842-39D7-4949-90EB-057FBA59376A}" sibTransId="{1DF20875-5908-4446-9DAC-1052A1A790E3}"/>
    <dgm:cxn modelId="{2B8BD0CF-E862-43BF-9FF6-D84449293436}" type="presParOf" srcId="{AFA73D8C-0A5E-42F4-BB09-E2306B12D02A}" destId="{8782B068-88D4-4C3D-9E12-2C967819BDFC}" srcOrd="0" destOrd="0" presId="urn:microsoft.com/office/officeart/2005/8/layout/hList1"/>
    <dgm:cxn modelId="{5B5EC142-CE1F-4BAD-A603-A2712815C879}" type="presParOf" srcId="{8782B068-88D4-4C3D-9E12-2C967819BDFC}" destId="{99EB2713-1205-4F13-AB44-A5DD19EF363B}" srcOrd="0" destOrd="0" presId="urn:microsoft.com/office/officeart/2005/8/layout/hList1"/>
    <dgm:cxn modelId="{E23D817D-947C-49AD-8201-9EE028E8F1D6}" type="presParOf" srcId="{8782B068-88D4-4C3D-9E12-2C967819BDFC}" destId="{43C5CF43-51FA-4B94-A21C-BF06D35B93E1}" srcOrd="1" destOrd="0" presId="urn:microsoft.com/office/officeart/2005/8/layout/hList1"/>
    <dgm:cxn modelId="{356B1203-07B6-451E-A4BD-9A0F01BAA1E6}" type="presParOf" srcId="{AFA73D8C-0A5E-42F4-BB09-E2306B12D02A}" destId="{ADAB4A41-2A33-4832-B249-35565D977283}" srcOrd="1" destOrd="0" presId="urn:microsoft.com/office/officeart/2005/8/layout/hList1"/>
    <dgm:cxn modelId="{0C114B62-9F68-4689-A162-6F244315E2AA}" type="presParOf" srcId="{AFA73D8C-0A5E-42F4-BB09-E2306B12D02A}" destId="{BDDB57F7-0813-4F28-8264-206623075FDD}" srcOrd="2" destOrd="0" presId="urn:microsoft.com/office/officeart/2005/8/layout/hList1"/>
    <dgm:cxn modelId="{9655FD71-4155-45CA-8C0B-101DFD0F296D}" type="presParOf" srcId="{BDDB57F7-0813-4F28-8264-206623075FDD}" destId="{A5D71DE1-E0AF-490D-8A87-CD71DD882AA0}" srcOrd="0" destOrd="0" presId="urn:microsoft.com/office/officeart/2005/8/layout/hList1"/>
    <dgm:cxn modelId="{86846FAF-6D3A-4D35-82AA-B114DAD580B0}" type="presParOf" srcId="{BDDB57F7-0813-4F28-8264-206623075FDD}" destId="{C509BFD8-D2D4-4F58-8A17-AA52062D9ACF}" srcOrd="1" destOrd="0" presId="urn:microsoft.com/office/officeart/2005/8/layout/hList1"/>
    <dgm:cxn modelId="{D81F564E-CA02-4F86-9423-6CD6B7D51A54}" type="presParOf" srcId="{AFA73D8C-0A5E-42F4-BB09-E2306B12D02A}" destId="{3A7CB8E3-3612-4082-8320-F9551A686871}" srcOrd="3" destOrd="0" presId="urn:microsoft.com/office/officeart/2005/8/layout/hList1"/>
    <dgm:cxn modelId="{4BFF1B06-0701-4834-B4ED-09F1E5E213F2}" type="presParOf" srcId="{AFA73D8C-0A5E-42F4-BB09-E2306B12D02A}" destId="{3CD8F723-9527-41BE-99D6-A9FE618A826E}" srcOrd="4" destOrd="0" presId="urn:microsoft.com/office/officeart/2005/8/layout/hList1"/>
    <dgm:cxn modelId="{2AB20548-BBCC-4CFE-AF0E-577377774D43}" type="presParOf" srcId="{3CD8F723-9527-41BE-99D6-A9FE618A826E}" destId="{DF1913B9-00EC-460D-9A84-B627587D3570}" srcOrd="0" destOrd="0" presId="urn:microsoft.com/office/officeart/2005/8/layout/hList1"/>
    <dgm:cxn modelId="{C6E30C88-483B-4CDC-999E-727639599DC7}" type="presParOf" srcId="{3CD8F723-9527-41BE-99D6-A9FE618A826E}" destId="{A6CA0C9F-54DF-4E39-819C-7937DD076C95}"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107FB3D-E550-4AB3-8AA5-36A9D6BF3663}"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1A6720E4-55BB-4CD1-BC84-2324A14B7B96}">
      <dgm:prSet phldrT="[Text]" custT="1"/>
      <dgm:spPr/>
      <dgm:t>
        <a:bodyPr/>
        <a:lstStyle/>
        <a:p>
          <a:r>
            <a:rPr lang="en-GB" sz="2800" dirty="0" smtClean="0">
              <a:latin typeface="Calibri" panose="020F0502020204030204" pitchFamily="34" charset="0"/>
            </a:rPr>
            <a:t>Short Term Plan</a:t>
          </a:r>
          <a:endParaRPr lang="en-GB" sz="2800" dirty="0">
            <a:latin typeface="Calibri" panose="020F0502020204030204" pitchFamily="34" charset="0"/>
          </a:endParaRPr>
        </a:p>
      </dgm:t>
    </dgm:pt>
    <dgm:pt modelId="{78C3B6F9-44F7-4C9F-9DA3-A9A4193EB5A1}" type="parTrans" cxnId="{63189FA3-C3E8-4128-82EC-F1AD2B76592B}">
      <dgm:prSet/>
      <dgm:spPr/>
      <dgm:t>
        <a:bodyPr/>
        <a:lstStyle/>
        <a:p>
          <a:endParaRPr lang="en-GB"/>
        </a:p>
      </dgm:t>
    </dgm:pt>
    <dgm:pt modelId="{D66A90DB-0407-4C4E-AF77-E6FA31BBE62F}" type="sibTrans" cxnId="{63189FA3-C3E8-4128-82EC-F1AD2B76592B}">
      <dgm:prSet/>
      <dgm:spPr/>
      <dgm:t>
        <a:bodyPr/>
        <a:lstStyle/>
        <a:p>
          <a:endParaRPr lang="en-GB"/>
        </a:p>
      </dgm:t>
    </dgm:pt>
    <dgm:pt modelId="{C896BAF4-35D2-4862-BE0F-8843E99FD49F}">
      <dgm:prSet phldrT="[Text]" custT="1"/>
      <dgm:spPr/>
      <dgm:t>
        <a:bodyPr/>
        <a:lstStyle/>
        <a:p>
          <a:r>
            <a:rPr lang="en-GB" sz="1800" dirty="0" smtClean="0">
              <a:latin typeface="Calibri" panose="020F0502020204030204" pitchFamily="34" charset="0"/>
            </a:rPr>
            <a:t>Deposit metal thin films onto Cu/Mo substrate </a:t>
          </a:r>
          <a:endParaRPr lang="en-GB" sz="1800" dirty="0">
            <a:latin typeface="Calibri" panose="020F0502020204030204" pitchFamily="34" charset="0"/>
          </a:endParaRPr>
        </a:p>
      </dgm:t>
    </dgm:pt>
    <dgm:pt modelId="{2FB8E443-B7F4-47A4-BDD0-7C8782739A2C}" type="parTrans" cxnId="{AF0CFE84-6A10-4BC6-8897-B5BE65811EFD}">
      <dgm:prSet/>
      <dgm:spPr/>
      <dgm:t>
        <a:bodyPr/>
        <a:lstStyle/>
        <a:p>
          <a:endParaRPr lang="en-GB"/>
        </a:p>
      </dgm:t>
    </dgm:pt>
    <dgm:pt modelId="{F7A117E5-AB8A-43E9-9163-70008D8FC1E4}" type="sibTrans" cxnId="{AF0CFE84-6A10-4BC6-8897-B5BE65811EFD}">
      <dgm:prSet/>
      <dgm:spPr/>
      <dgm:t>
        <a:bodyPr/>
        <a:lstStyle/>
        <a:p>
          <a:endParaRPr lang="en-GB"/>
        </a:p>
      </dgm:t>
    </dgm:pt>
    <dgm:pt modelId="{917EC3C3-1E20-4189-9787-4F9843BB9727}">
      <dgm:prSet phldrT="[Text]" custT="1"/>
      <dgm:spPr/>
      <dgm:t>
        <a:bodyPr/>
        <a:lstStyle/>
        <a:p>
          <a:r>
            <a:rPr lang="en-GB" sz="1800" dirty="0" smtClean="0">
              <a:latin typeface="Calibri" panose="020F0502020204030204" pitchFamily="34" charset="0"/>
            </a:rPr>
            <a:t>Investigate single crystal cu (and others) photocathodes </a:t>
          </a:r>
          <a:endParaRPr lang="en-GB" sz="1800" dirty="0">
            <a:latin typeface="Calibri" panose="020F0502020204030204" pitchFamily="34" charset="0"/>
          </a:endParaRPr>
        </a:p>
      </dgm:t>
    </dgm:pt>
    <dgm:pt modelId="{FF9639D9-91CC-456A-8F66-407B8919DDD5}" type="parTrans" cxnId="{8B6CEC51-CD97-4330-9C29-11B79305A01E}">
      <dgm:prSet/>
      <dgm:spPr/>
      <dgm:t>
        <a:bodyPr/>
        <a:lstStyle/>
        <a:p>
          <a:endParaRPr lang="en-GB"/>
        </a:p>
      </dgm:t>
    </dgm:pt>
    <dgm:pt modelId="{12E30A7F-5083-4DE8-BE7B-FFABA3CBE73A}" type="sibTrans" cxnId="{8B6CEC51-CD97-4330-9C29-11B79305A01E}">
      <dgm:prSet/>
      <dgm:spPr/>
      <dgm:t>
        <a:bodyPr/>
        <a:lstStyle/>
        <a:p>
          <a:endParaRPr lang="en-GB"/>
        </a:p>
      </dgm:t>
    </dgm:pt>
    <dgm:pt modelId="{A1F2594C-A5C4-405C-9DAD-F427BC664454}">
      <dgm:prSet phldrT="[Text]" custT="1"/>
      <dgm:spPr/>
      <dgm:t>
        <a:bodyPr/>
        <a:lstStyle/>
        <a:p>
          <a:r>
            <a:rPr lang="en-GB" sz="2800" dirty="0" smtClean="0">
              <a:latin typeface="Calibri" panose="020F0502020204030204" pitchFamily="34" charset="0"/>
            </a:rPr>
            <a:t>Medium Term Plan</a:t>
          </a:r>
          <a:endParaRPr lang="en-GB" sz="2800" dirty="0">
            <a:latin typeface="Calibri" panose="020F0502020204030204" pitchFamily="34" charset="0"/>
          </a:endParaRPr>
        </a:p>
      </dgm:t>
    </dgm:pt>
    <dgm:pt modelId="{17234C75-CAF5-4B5D-AC8C-187E627F17BD}" type="parTrans" cxnId="{E5E4BF99-BFB9-4980-92FD-B110C07C4050}">
      <dgm:prSet/>
      <dgm:spPr/>
      <dgm:t>
        <a:bodyPr/>
        <a:lstStyle/>
        <a:p>
          <a:endParaRPr lang="en-GB"/>
        </a:p>
      </dgm:t>
    </dgm:pt>
    <dgm:pt modelId="{7BDCAABF-4CFB-47C9-AD22-1442A23FA0F2}" type="sibTrans" cxnId="{E5E4BF99-BFB9-4980-92FD-B110C07C4050}">
      <dgm:prSet/>
      <dgm:spPr/>
      <dgm:t>
        <a:bodyPr/>
        <a:lstStyle/>
        <a:p>
          <a:endParaRPr lang="en-GB"/>
        </a:p>
      </dgm:t>
    </dgm:pt>
    <dgm:pt modelId="{650E81CA-437F-49E4-97B7-E3D90EEB3EAB}">
      <dgm:prSet phldrT="[Text]" custT="1"/>
      <dgm:spPr/>
      <dgm:t>
        <a:bodyPr/>
        <a:lstStyle/>
        <a:p>
          <a:r>
            <a:rPr lang="en-GB" sz="1800" dirty="0" smtClean="0">
              <a:latin typeface="Calibri" panose="020F0502020204030204" pitchFamily="34" charset="0"/>
            </a:rPr>
            <a:t>Carry out transverse longitudinal energy measurements from metal photocathodes</a:t>
          </a:r>
          <a:endParaRPr lang="en-GB" sz="1800" dirty="0">
            <a:latin typeface="Calibri" panose="020F0502020204030204" pitchFamily="34" charset="0"/>
          </a:endParaRPr>
        </a:p>
      </dgm:t>
    </dgm:pt>
    <dgm:pt modelId="{2DC3CD1F-87C9-48DB-91FA-C275CD0B059B}" type="parTrans" cxnId="{5EE7B615-E843-4812-8AA7-75C46118C4B5}">
      <dgm:prSet/>
      <dgm:spPr/>
      <dgm:t>
        <a:bodyPr/>
        <a:lstStyle/>
        <a:p>
          <a:endParaRPr lang="en-GB"/>
        </a:p>
      </dgm:t>
    </dgm:pt>
    <dgm:pt modelId="{FFB074E5-5842-4C0F-A8FA-46A60DB13DD4}" type="sibTrans" cxnId="{5EE7B615-E843-4812-8AA7-75C46118C4B5}">
      <dgm:prSet/>
      <dgm:spPr/>
      <dgm:t>
        <a:bodyPr/>
        <a:lstStyle/>
        <a:p>
          <a:endParaRPr lang="en-GB"/>
        </a:p>
      </dgm:t>
    </dgm:pt>
    <dgm:pt modelId="{CF3ECDAB-DA3E-48EB-83EE-7950F5B58C4E}">
      <dgm:prSet phldrT="[Text]" custT="1"/>
      <dgm:spPr/>
      <dgm:t>
        <a:bodyPr/>
        <a:lstStyle/>
        <a:p>
          <a:r>
            <a:rPr lang="en-GB" sz="2800" dirty="0" smtClean="0">
              <a:latin typeface="Calibri" panose="020F0502020204030204" pitchFamily="34" charset="0"/>
            </a:rPr>
            <a:t>Long Term Plan</a:t>
          </a:r>
          <a:endParaRPr lang="en-GB" sz="2800" dirty="0">
            <a:latin typeface="Calibri" panose="020F0502020204030204" pitchFamily="34" charset="0"/>
          </a:endParaRPr>
        </a:p>
      </dgm:t>
    </dgm:pt>
    <dgm:pt modelId="{F134C842-39D7-4949-90EB-057FBA59376A}" type="parTrans" cxnId="{1FFDE0C4-1A8B-4A38-8964-732258F15C77}">
      <dgm:prSet/>
      <dgm:spPr/>
      <dgm:t>
        <a:bodyPr/>
        <a:lstStyle/>
        <a:p>
          <a:endParaRPr lang="en-GB"/>
        </a:p>
      </dgm:t>
    </dgm:pt>
    <dgm:pt modelId="{1DF20875-5908-4446-9DAC-1052A1A790E3}" type="sibTrans" cxnId="{1FFDE0C4-1A8B-4A38-8964-732258F15C77}">
      <dgm:prSet/>
      <dgm:spPr/>
      <dgm:t>
        <a:bodyPr/>
        <a:lstStyle/>
        <a:p>
          <a:endParaRPr lang="en-GB"/>
        </a:p>
      </dgm:t>
    </dgm:pt>
    <dgm:pt modelId="{6CA3ED17-D803-426B-8322-0A7FC6590EAD}">
      <dgm:prSet phldrT="[Text]" custT="1"/>
      <dgm:spPr/>
      <dgm:t>
        <a:bodyPr/>
        <a:lstStyle/>
        <a:p>
          <a:r>
            <a:rPr lang="en-GB" sz="1800" dirty="0" smtClean="0">
              <a:latin typeface="Calibri" panose="020F0502020204030204" pitchFamily="34" charset="0"/>
            </a:rPr>
            <a:t>Modify ESCALAB-II to accept INFN style      pucks</a:t>
          </a:r>
          <a:endParaRPr lang="en-GB" sz="1800" dirty="0">
            <a:latin typeface="Calibri" panose="020F0502020204030204" pitchFamily="34" charset="0"/>
          </a:endParaRPr>
        </a:p>
      </dgm:t>
    </dgm:pt>
    <dgm:pt modelId="{D1E2D5C9-81FA-4B61-934C-662DAABAFC94}" type="parTrans" cxnId="{DD20857B-0E6B-470F-B1CC-F9228B90BC67}">
      <dgm:prSet/>
      <dgm:spPr/>
      <dgm:t>
        <a:bodyPr/>
        <a:lstStyle/>
        <a:p>
          <a:endParaRPr lang="en-GB"/>
        </a:p>
      </dgm:t>
    </dgm:pt>
    <dgm:pt modelId="{F2CED000-9541-42DA-86A5-D1891BBD26A8}" type="sibTrans" cxnId="{DD20857B-0E6B-470F-B1CC-F9228B90BC67}">
      <dgm:prSet/>
      <dgm:spPr/>
      <dgm:t>
        <a:bodyPr/>
        <a:lstStyle/>
        <a:p>
          <a:endParaRPr lang="en-GB"/>
        </a:p>
      </dgm:t>
    </dgm:pt>
    <dgm:pt modelId="{AFA73D8C-0A5E-42F4-BB09-E2306B12D02A}" type="pres">
      <dgm:prSet presAssocID="{2107FB3D-E550-4AB3-8AA5-36A9D6BF3663}" presName="Name0" presStyleCnt="0">
        <dgm:presLayoutVars>
          <dgm:dir/>
          <dgm:animLvl val="lvl"/>
          <dgm:resizeHandles val="exact"/>
        </dgm:presLayoutVars>
      </dgm:prSet>
      <dgm:spPr/>
      <dgm:t>
        <a:bodyPr/>
        <a:lstStyle/>
        <a:p>
          <a:endParaRPr lang="en-GB"/>
        </a:p>
      </dgm:t>
    </dgm:pt>
    <dgm:pt modelId="{8782B068-88D4-4C3D-9E12-2C967819BDFC}" type="pres">
      <dgm:prSet presAssocID="{1A6720E4-55BB-4CD1-BC84-2324A14B7B96}" presName="composite" presStyleCnt="0"/>
      <dgm:spPr/>
    </dgm:pt>
    <dgm:pt modelId="{99EB2713-1205-4F13-AB44-A5DD19EF363B}" type="pres">
      <dgm:prSet presAssocID="{1A6720E4-55BB-4CD1-BC84-2324A14B7B96}" presName="parTx" presStyleLbl="alignNode1" presStyleIdx="0" presStyleCnt="3" custLinFactNeighborY="-40468">
        <dgm:presLayoutVars>
          <dgm:chMax val="0"/>
          <dgm:chPref val="0"/>
          <dgm:bulletEnabled val="1"/>
        </dgm:presLayoutVars>
      </dgm:prSet>
      <dgm:spPr/>
      <dgm:t>
        <a:bodyPr/>
        <a:lstStyle/>
        <a:p>
          <a:endParaRPr lang="en-GB"/>
        </a:p>
      </dgm:t>
    </dgm:pt>
    <dgm:pt modelId="{43C5CF43-51FA-4B94-A21C-BF06D35B93E1}" type="pres">
      <dgm:prSet presAssocID="{1A6720E4-55BB-4CD1-BC84-2324A14B7B96}" presName="desTx" presStyleLbl="alignAccFollowNode1" presStyleIdx="0" presStyleCnt="3" custScaleY="185901" custLinFactNeighborY="45806">
        <dgm:presLayoutVars>
          <dgm:bulletEnabled val="1"/>
        </dgm:presLayoutVars>
      </dgm:prSet>
      <dgm:spPr/>
      <dgm:t>
        <a:bodyPr/>
        <a:lstStyle/>
        <a:p>
          <a:endParaRPr lang="en-GB"/>
        </a:p>
      </dgm:t>
    </dgm:pt>
    <dgm:pt modelId="{ADAB4A41-2A33-4832-B249-35565D977283}" type="pres">
      <dgm:prSet presAssocID="{D66A90DB-0407-4C4E-AF77-E6FA31BBE62F}" presName="space" presStyleCnt="0"/>
      <dgm:spPr/>
    </dgm:pt>
    <dgm:pt modelId="{BDDB57F7-0813-4F28-8264-206623075FDD}" type="pres">
      <dgm:prSet presAssocID="{A1F2594C-A5C4-405C-9DAD-F427BC664454}" presName="composite" presStyleCnt="0"/>
      <dgm:spPr/>
    </dgm:pt>
    <dgm:pt modelId="{A5D71DE1-E0AF-490D-8A87-CD71DD882AA0}" type="pres">
      <dgm:prSet presAssocID="{A1F2594C-A5C4-405C-9DAD-F427BC664454}" presName="parTx" presStyleLbl="alignNode1" presStyleIdx="1" presStyleCnt="3" custLinFactNeighborY="-3926">
        <dgm:presLayoutVars>
          <dgm:chMax val="0"/>
          <dgm:chPref val="0"/>
          <dgm:bulletEnabled val="1"/>
        </dgm:presLayoutVars>
      </dgm:prSet>
      <dgm:spPr/>
      <dgm:t>
        <a:bodyPr/>
        <a:lstStyle/>
        <a:p>
          <a:endParaRPr lang="en-GB"/>
        </a:p>
      </dgm:t>
    </dgm:pt>
    <dgm:pt modelId="{C509BFD8-D2D4-4F58-8A17-AA52062D9ACF}" type="pres">
      <dgm:prSet presAssocID="{A1F2594C-A5C4-405C-9DAD-F427BC664454}" presName="desTx" presStyleLbl="alignAccFollowNode1" presStyleIdx="1" presStyleCnt="3" custScaleY="188976" custLinFactNeighborY="43606">
        <dgm:presLayoutVars>
          <dgm:bulletEnabled val="1"/>
        </dgm:presLayoutVars>
      </dgm:prSet>
      <dgm:spPr/>
      <dgm:t>
        <a:bodyPr/>
        <a:lstStyle/>
        <a:p>
          <a:endParaRPr lang="en-GB"/>
        </a:p>
      </dgm:t>
    </dgm:pt>
    <dgm:pt modelId="{3A7CB8E3-3612-4082-8320-F9551A686871}" type="pres">
      <dgm:prSet presAssocID="{7BDCAABF-4CFB-47C9-AD22-1442A23FA0F2}" presName="space" presStyleCnt="0"/>
      <dgm:spPr/>
    </dgm:pt>
    <dgm:pt modelId="{3CD8F723-9527-41BE-99D6-A9FE618A826E}" type="pres">
      <dgm:prSet presAssocID="{CF3ECDAB-DA3E-48EB-83EE-7950F5B58C4E}" presName="composite" presStyleCnt="0"/>
      <dgm:spPr/>
    </dgm:pt>
    <dgm:pt modelId="{DF1913B9-00EC-460D-9A84-B627587D3570}" type="pres">
      <dgm:prSet presAssocID="{CF3ECDAB-DA3E-48EB-83EE-7950F5B58C4E}" presName="parTx" presStyleLbl="alignNode1" presStyleIdx="2" presStyleCnt="3" custLinFactNeighborY="-27834">
        <dgm:presLayoutVars>
          <dgm:chMax val="0"/>
          <dgm:chPref val="0"/>
          <dgm:bulletEnabled val="1"/>
        </dgm:presLayoutVars>
      </dgm:prSet>
      <dgm:spPr/>
      <dgm:t>
        <a:bodyPr/>
        <a:lstStyle/>
        <a:p>
          <a:endParaRPr lang="en-GB"/>
        </a:p>
      </dgm:t>
    </dgm:pt>
    <dgm:pt modelId="{A6CA0C9F-54DF-4E39-819C-7937DD076C95}" type="pres">
      <dgm:prSet presAssocID="{CF3ECDAB-DA3E-48EB-83EE-7950F5B58C4E}" presName="desTx" presStyleLbl="alignAccFollowNode1" presStyleIdx="2" presStyleCnt="3" custScaleY="196666" custLinFactNeighborY="38669">
        <dgm:presLayoutVars>
          <dgm:bulletEnabled val="1"/>
        </dgm:presLayoutVars>
      </dgm:prSet>
      <dgm:spPr/>
      <dgm:t>
        <a:bodyPr/>
        <a:lstStyle/>
        <a:p>
          <a:endParaRPr lang="en-GB"/>
        </a:p>
      </dgm:t>
    </dgm:pt>
  </dgm:ptLst>
  <dgm:cxnLst>
    <dgm:cxn modelId="{5EE7B615-E843-4812-8AA7-75C46118C4B5}" srcId="{A1F2594C-A5C4-405C-9DAD-F427BC664454}" destId="{650E81CA-437F-49E4-97B7-E3D90EEB3EAB}" srcOrd="0" destOrd="0" parTransId="{2DC3CD1F-87C9-48DB-91FA-C275CD0B059B}" sibTransId="{FFB074E5-5842-4C0F-A8FA-46A60DB13DD4}"/>
    <dgm:cxn modelId="{8B6CEC51-CD97-4330-9C29-11B79305A01E}" srcId="{1A6720E4-55BB-4CD1-BC84-2324A14B7B96}" destId="{917EC3C3-1E20-4189-9787-4F9843BB9727}" srcOrd="1" destOrd="0" parTransId="{FF9639D9-91CC-456A-8F66-407B8919DDD5}" sibTransId="{12E30A7F-5083-4DE8-BE7B-FFABA3CBE73A}"/>
    <dgm:cxn modelId="{F8C32801-9707-4449-8BD4-7EE1476E301C}" type="presOf" srcId="{CF3ECDAB-DA3E-48EB-83EE-7950F5B58C4E}" destId="{DF1913B9-00EC-460D-9A84-B627587D3570}" srcOrd="0" destOrd="0" presId="urn:microsoft.com/office/officeart/2005/8/layout/hList1"/>
    <dgm:cxn modelId="{63189FA3-C3E8-4128-82EC-F1AD2B76592B}" srcId="{2107FB3D-E550-4AB3-8AA5-36A9D6BF3663}" destId="{1A6720E4-55BB-4CD1-BC84-2324A14B7B96}" srcOrd="0" destOrd="0" parTransId="{78C3B6F9-44F7-4C9F-9DA3-A9A4193EB5A1}" sibTransId="{D66A90DB-0407-4C4E-AF77-E6FA31BBE62F}"/>
    <dgm:cxn modelId="{E5E4BF99-BFB9-4980-92FD-B110C07C4050}" srcId="{2107FB3D-E550-4AB3-8AA5-36A9D6BF3663}" destId="{A1F2594C-A5C4-405C-9DAD-F427BC664454}" srcOrd="1" destOrd="0" parTransId="{17234C75-CAF5-4B5D-AC8C-187E627F17BD}" sibTransId="{7BDCAABF-4CFB-47C9-AD22-1442A23FA0F2}"/>
    <dgm:cxn modelId="{E3576129-8353-461A-B713-46E01CA63EFF}" type="presOf" srcId="{A1F2594C-A5C4-405C-9DAD-F427BC664454}" destId="{A5D71DE1-E0AF-490D-8A87-CD71DD882AA0}" srcOrd="0" destOrd="0" presId="urn:microsoft.com/office/officeart/2005/8/layout/hList1"/>
    <dgm:cxn modelId="{A0CAF3F2-E827-4C55-A8C5-73E2864C47DA}" type="presOf" srcId="{2107FB3D-E550-4AB3-8AA5-36A9D6BF3663}" destId="{AFA73D8C-0A5E-42F4-BB09-E2306B12D02A}" srcOrd="0" destOrd="0" presId="urn:microsoft.com/office/officeart/2005/8/layout/hList1"/>
    <dgm:cxn modelId="{B8CF4FDD-52AF-44F6-B4AC-0590087BC236}" type="presOf" srcId="{917EC3C3-1E20-4189-9787-4F9843BB9727}" destId="{43C5CF43-51FA-4B94-A21C-BF06D35B93E1}" srcOrd="0" destOrd="1" presId="urn:microsoft.com/office/officeart/2005/8/layout/hList1"/>
    <dgm:cxn modelId="{DD20857B-0E6B-470F-B1CC-F9228B90BC67}" srcId="{CF3ECDAB-DA3E-48EB-83EE-7950F5B58C4E}" destId="{6CA3ED17-D803-426B-8322-0A7FC6590EAD}" srcOrd="0" destOrd="0" parTransId="{D1E2D5C9-81FA-4B61-934C-662DAABAFC94}" sibTransId="{F2CED000-9541-42DA-86A5-D1891BBD26A8}"/>
    <dgm:cxn modelId="{696DC562-708A-467F-AE09-9BE726F1AC65}" type="presOf" srcId="{6CA3ED17-D803-426B-8322-0A7FC6590EAD}" destId="{A6CA0C9F-54DF-4E39-819C-7937DD076C95}" srcOrd="0" destOrd="0" presId="urn:microsoft.com/office/officeart/2005/8/layout/hList1"/>
    <dgm:cxn modelId="{AF0CFE84-6A10-4BC6-8897-B5BE65811EFD}" srcId="{1A6720E4-55BB-4CD1-BC84-2324A14B7B96}" destId="{C896BAF4-35D2-4862-BE0F-8843E99FD49F}" srcOrd="0" destOrd="0" parTransId="{2FB8E443-B7F4-47A4-BDD0-7C8782739A2C}" sibTransId="{F7A117E5-AB8A-43E9-9163-70008D8FC1E4}"/>
    <dgm:cxn modelId="{1F8E645A-E588-4F22-8410-129DE4CC82A7}" type="presOf" srcId="{1A6720E4-55BB-4CD1-BC84-2324A14B7B96}" destId="{99EB2713-1205-4F13-AB44-A5DD19EF363B}" srcOrd="0" destOrd="0" presId="urn:microsoft.com/office/officeart/2005/8/layout/hList1"/>
    <dgm:cxn modelId="{1FFDE0C4-1A8B-4A38-8964-732258F15C77}" srcId="{2107FB3D-E550-4AB3-8AA5-36A9D6BF3663}" destId="{CF3ECDAB-DA3E-48EB-83EE-7950F5B58C4E}" srcOrd="2" destOrd="0" parTransId="{F134C842-39D7-4949-90EB-057FBA59376A}" sibTransId="{1DF20875-5908-4446-9DAC-1052A1A790E3}"/>
    <dgm:cxn modelId="{CB713572-AA59-4A15-91DF-F7BF511A7242}" type="presOf" srcId="{650E81CA-437F-49E4-97B7-E3D90EEB3EAB}" destId="{C509BFD8-D2D4-4F58-8A17-AA52062D9ACF}" srcOrd="0" destOrd="0" presId="urn:microsoft.com/office/officeart/2005/8/layout/hList1"/>
    <dgm:cxn modelId="{2692069F-849D-4C39-9E5F-1F6E9D56C7F9}" type="presOf" srcId="{C896BAF4-35D2-4862-BE0F-8843E99FD49F}" destId="{43C5CF43-51FA-4B94-A21C-BF06D35B93E1}" srcOrd="0" destOrd="0" presId="urn:microsoft.com/office/officeart/2005/8/layout/hList1"/>
    <dgm:cxn modelId="{04276CC1-0D62-497D-AED9-6D3E5D036699}" type="presParOf" srcId="{AFA73D8C-0A5E-42F4-BB09-E2306B12D02A}" destId="{8782B068-88D4-4C3D-9E12-2C967819BDFC}" srcOrd="0" destOrd="0" presId="urn:microsoft.com/office/officeart/2005/8/layout/hList1"/>
    <dgm:cxn modelId="{1C5EC80C-5B86-4E84-89CB-4C547CD6F7EE}" type="presParOf" srcId="{8782B068-88D4-4C3D-9E12-2C967819BDFC}" destId="{99EB2713-1205-4F13-AB44-A5DD19EF363B}" srcOrd="0" destOrd="0" presId="urn:microsoft.com/office/officeart/2005/8/layout/hList1"/>
    <dgm:cxn modelId="{F4797435-5EC9-4BFA-A329-4C3B42B54F8C}" type="presParOf" srcId="{8782B068-88D4-4C3D-9E12-2C967819BDFC}" destId="{43C5CF43-51FA-4B94-A21C-BF06D35B93E1}" srcOrd="1" destOrd="0" presId="urn:microsoft.com/office/officeart/2005/8/layout/hList1"/>
    <dgm:cxn modelId="{44BF0C4B-14BA-4D7D-ABB5-995A54B5F19D}" type="presParOf" srcId="{AFA73D8C-0A5E-42F4-BB09-E2306B12D02A}" destId="{ADAB4A41-2A33-4832-B249-35565D977283}" srcOrd="1" destOrd="0" presId="urn:microsoft.com/office/officeart/2005/8/layout/hList1"/>
    <dgm:cxn modelId="{97A57671-B961-4853-954B-0AE1DBB335A4}" type="presParOf" srcId="{AFA73D8C-0A5E-42F4-BB09-E2306B12D02A}" destId="{BDDB57F7-0813-4F28-8264-206623075FDD}" srcOrd="2" destOrd="0" presId="urn:microsoft.com/office/officeart/2005/8/layout/hList1"/>
    <dgm:cxn modelId="{D1C82257-5D15-4541-AC17-FA7F87B6EAF1}" type="presParOf" srcId="{BDDB57F7-0813-4F28-8264-206623075FDD}" destId="{A5D71DE1-E0AF-490D-8A87-CD71DD882AA0}" srcOrd="0" destOrd="0" presId="urn:microsoft.com/office/officeart/2005/8/layout/hList1"/>
    <dgm:cxn modelId="{079D9FD9-FC21-42F2-9D99-B30255C57AC7}" type="presParOf" srcId="{BDDB57F7-0813-4F28-8264-206623075FDD}" destId="{C509BFD8-D2D4-4F58-8A17-AA52062D9ACF}" srcOrd="1" destOrd="0" presId="urn:microsoft.com/office/officeart/2005/8/layout/hList1"/>
    <dgm:cxn modelId="{D0508F5F-867C-4659-AC79-FEA3B8E8E785}" type="presParOf" srcId="{AFA73D8C-0A5E-42F4-BB09-E2306B12D02A}" destId="{3A7CB8E3-3612-4082-8320-F9551A686871}" srcOrd="3" destOrd="0" presId="urn:microsoft.com/office/officeart/2005/8/layout/hList1"/>
    <dgm:cxn modelId="{87E3D10F-75FC-489D-A92A-80BA4BDA1910}" type="presParOf" srcId="{AFA73D8C-0A5E-42F4-BB09-E2306B12D02A}" destId="{3CD8F723-9527-41BE-99D6-A9FE618A826E}" srcOrd="4" destOrd="0" presId="urn:microsoft.com/office/officeart/2005/8/layout/hList1"/>
    <dgm:cxn modelId="{907A8577-9763-486A-B8D6-B859EED11FD3}" type="presParOf" srcId="{3CD8F723-9527-41BE-99D6-A9FE618A826E}" destId="{DF1913B9-00EC-460D-9A84-B627587D3570}" srcOrd="0" destOrd="0" presId="urn:microsoft.com/office/officeart/2005/8/layout/hList1"/>
    <dgm:cxn modelId="{E30C01BC-720F-4D87-A7B7-EBECF9F03A57}" type="presParOf" srcId="{3CD8F723-9527-41BE-99D6-A9FE618A826E}" destId="{A6CA0C9F-54DF-4E39-819C-7937DD076C9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05A7D5-BC18-474C-9079-447C238EA775}">
      <dsp:nvSpPr>
        <dsp:cNvPr id="0" name=""/>
        <dsp:cNvSpPr/>
      </dsp:nvSpPr>
      <dsp:spPr>
        <a:xfrm>
          <a:off x="357918" y="0"/>
          <a:ext cx="8412287" cy="4645496"/>
        </a:xfrm>
        <a:prstGeom prst="swooshArrow">
          <a:avLst>
            <a:gd name="adj1" fmla="val 25000"/>
            <a:gd name="adj2" fmla="val 25000"/>
          </a:avLst>
        </a:prstGeom>
        <a:solidFill>
          <a:schemeClr val="accent2">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392D036-8720-43A4-8B0C-43007B8DCA52}">
      <dsp:nvSpPr>
        <dsp:cNvPr id="0" name=""/>
        <dsp:cNvSpPr/>
      </dsp:nvSpPr>
      <dsp:spPr>
        <a:xfrm>
          <a:off x="1579795" y="3454390"/>
          <a:ext cx="170954" cy="170954"/>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9C7D99E2-3380-43B5-B9EA-46C088E78F51}">
      <dsp:nvSpPr>
        <dsp:cNvPr id="0" name=""/>
        <dsp:cNvSpPr/>
      </dsp:nvSpPr>
      <dsp:spPr>
        <a:xfrm>
          <a:off x="1612151" y="3539867"/>
          <a:ext cx="1724770" cy="1105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0585" tIns="0" rIns="0" bIns="0" numCol="1" spcCol="1270" anchor="t" anchorCtr="0">
          <a:noAutofit/>
        </a:bodyPr>
        <a:lstStyle/>
        <a:p>
          <a:pPr lvl="0" algn="ctr" defTabSz="889000">
            <a:lnSpc>
              <a:spcPct val="90000"/>
            </a:lnSpc>
            <a:spcBef>
              <a:spcPct val="0"/>
            </a:spcBef>
            <a:spcAft>
              <a:spcPct val="35000"/>
            </a:spcAft>
          </a:pPr>
          <a:r>
            <a:rPr lang="en-GB" sz="2000" b="1" kern="1200" dirty="0" smtClean="0">
              <a:latin typeface="Calibri" panose="020F0502020204030204" pitchFamily="34" charset="0"/>
            </a:rPr>
            <a:t>Motivations for Research</a:t>
          </a:r>
        </a:p>
      </dsp:txBody>
      <dsp:txXfrm>
        <a:off x="1612151" y="3539867"/>
        <a:ext cx="1724770" cy="1105628"/>
      </dsp:txXfrm>
    </dsp:sp>
    <dsp:sp modelId="{2C6F7C8A-AB21-4A25-A6C8-433FE8149274}">
      <dsp:nvSpPr>
        <dsp:cNvPr id="0" name=""/>
        <dsp:cNvSpPr/>
      </dsp:nvSpPr>
      <dsp:spPr>
        <a:xfrm>
          <a:off x="2787624" y="2373848"/>
          <a:ext cx="297311" cy="297311"/>
        </a:xfrm>
        <a:prstGeom prst="ellipse">
          <a:avLst/>
        </a:prstGeom>
        <a:gradFill rotWithShape="0">
          <a:gsLst>
            <a:gs pos="0">
              <a:schemeClr val="accent2">
                <a:hueOff val="-2847830"/>
                <a:satOff val="8321"/>
                <a:lumOff val="-1569"/>
                <a:alphaOff val="0"/>
                <a:shade val="51000"/>
                <a:satMod val="130000"/>
              </a:schemeClr>
            </a:gs>
            <a:gs pos="80000">
              <a:schemeClr val="accent2">
                <a:hueOff val="-2847830"/>
                <a:satOff val="8321"/>
                <a:lumOff val="-1569"/>
                <a:alphaOff val="0"/>
                <a:shade val="93000"/>
                <a:satMod val="130000"/>
              </a:schemeClr>
            </a:gs>
            <a:gs pos="100000">
              <a:schemeClr val="accent2">
                <a:hueOff val="-2847830"/>
                <a:satOff val="8321"/>
                <a:lumOff val="-156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021944B3-EC59-4372-9D71-30C4549ACCE8}">
      <dsp:nvSpPr>
        <dsp:cNvPr id="0" name=""/>
        <dsp:cNvSpPr/>
      </dsp:nvSpPr>
      <dsp:spPr>
        <a:xfrm>
          <a:off x="2936280" y="2522504"/>
          <a:ext cx="1560886" cy="21229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7539" tIns="0" rIns="0" bIns="0" numCol="1" spcCol="1270" anchor="t" anchorCtr="0">
          <a:noAutofit/>
        </a:bodyPr>
        <a:lstStyle/>
        <a:p>
          <a:pPr lvl="0" algn="l" defTabSz="889000">
            <a:lnSpc>
              <a:spcPct val="90000"/>
            </a:lnSpc>
            <a:spcBef>
              <a:spcPct val="0"/>
            </a:spcBef>
            <a:spcAft>
              <a:spcPct val="35000"/>
            </a:spcAft>
          </a:pPr>
          <a:r>
            <a:rPr lang="en-GB" sz="2000" b="1" kern="1200" dirty="0" smtClean="0">
              <a:latin typeface="Calibri" panose="020F0502020204030204" pitchFamily="34" charset="0"/>
            </a:rPr>
            <a:t>Research Equipment</a:t>
          </a:r>
          <a:endParaRPr lang="en-GB" sz="2000" b="1" kern="1200" dirty="0">
            <a:latin typeface="Calibri" panose="020F0502020204030204" pitchFamily="34" charset="0"/>
          </a:endParaRPr>
        </a:p>
      </dsp:txBody>
      <dsp:txXfrm>
        <a:off x="2936280" y="2522504"/>
        <a:ext cx="1560886" cy="2122991"/>
      </dsp:txXfrm>
    </dsp:sp>
    <dsp:sp modelId="{9DBE8F3B-598A-46D5-A258-00D25CF3C637}">
      <dsp:nvSpPr>
        <dsp:cNvPr id="0" name=""/>
        <dsp:cNvSpPr/>
      </dsp:nvSpPr>
      <dsp:spPr>
        <a:xfrm>
          <a:off x="4329929" y="1577610"/>
          <a:ext cx="393938" cy="393938"/>
        </a:xfrm>
        <a:prstGeom prst="ellipse">
          <a:avLst/>
        </a:prstGeom>
        <a:gradFill rotWithShape="0">
          <a:gsLst>
            <a:gs pos="0">
              <a:schemeClr val="accent2">
                <a:hueOff val="-5695660"/>
                <a:satOff val="16641"/>
                <a:lumOff val="-3137"/>
                <a:alphaOff val="0"/>
                <a:shade val="51000"/>
                <a:satMod val="130000"/>
              </a:schemeClr>
            </a:gs>
            <a:gs pos="80000">
              <a:schemeClr val="accent2">
                <a:hueOff val="-5695660"/>
                <a:satOff val="16641"/>
                <a:lumOff val="-3137"/>
                <a:alphaOff val="0"/>
                <a:shade val="93000"/>
                <a:satMod val="130000"/>
              </a:schemeClr>
            </a:gs>
            <a:gs pos="100000">
              <a:schemeClr val="accent2">
                <a:hueOff val="-5695660"/>
                <a:satOff val="16641"/>
                <a:lumOff val="-31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364F340E-8797-414A-96F7-9AD417A3AB4C}">
      <dsp:nvSpPr>
        <dsp:cNvPr id="0" name=""/>
        <dsp:cNvSpPr/>
      </dsp:nvSpPr>
      <dsp:spPr>
        <a:xfrm>
          <a:off x="4730742" y="1774579"/>
          <a:ext cx="1949594" cy="28709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8740" tIns="0" rIns="0" bIns="0" numCol="1" spcCol="1270" anchor="t" anchorCtr="0">
          <a:noAutofit/>
        </a:bodyPr>
        <a:lstStyle/>
        <a:p>
          <a:pPr lvl="0" algn="l" defTabSz="889000">
            <a:lnSpc>
              <a:spcPct val="90000"/>
            </a:lnSpc>
            <a:spcBef>
              <a:spcPct val="0"/>
            </a:spcBef>
            <a:spcAft>
              <a:spcPct val="35000"/>
            </a:spcAft>
          </a:pPr>
          <a:r>
            <a:rPr lang="en-GB" sz="2000" b="1" kern="1200" dirty="0" smtClean="0">
              <a:latin typeface="Calibri" panose="020F0502020204030204" pitchFamily="34" charset="0"/>
            </a:rPr>
            <a:t>Results &amp; Discussion</a:t>
          </a:r>
          <a:endParaRPr lang="en-GB" sz="2000" b="1" kern="1200" dirty="0">
            <a:latin typeface="Calibri" panose="020F0502020204030204" pitchFamily="34" charset="0"/>
          </a:endParaRPr>
        </a:p>
      </dsp:txBody>
      <dsp:txXfrm>
        <a:off x="4730742" y="1774579"/>
        <a:ext cx="1949594" cy="2870916"/>
      </dsp:txXfrm>
    </dsp:sp>
    <dsp:sp modelId="{4B4DDFC4-82B7-44B5-AE0C-0D0038578233}">
      <dsp:nvSpPr>
        <dsp:cNvPr id="0" name=""/>
        <dsp:cNvSpPr/>
      </dsp:nvSpPr>
      <dsp:spPr>
        <a:xfrm>
          <a:off x="6009740" y="1050811"/>
          <a:ext cx="527728" cy="527728"/>
        </a:xfrm>
        <a:prstGeom prst="ellipse">
          <a:avLst/>
        </a:prstGeom>
        <a:gradFill rotWithShape="0">
          <a:gsLst>
            <a:gs pos="0">
              <a:schemeClr val="accent2">
                <a:hueOff val="-8543491"/>
                <a:satOff val="24962"/>
                <a:lumOff val="-4706"/>
                <a:alphaOff val="0"/>
                <a:shade val="51000"/>
                <a:satMod val="130000"/>
              </a:schemeClr>
            </a:gs>
            <a:gs pos="80000">
              <a:schemeClr val="accent2">
                <a:hueOff val="-8543491"/>
                <a:satOff val="24962"/>
                <a:lumOff val="-4706"/>
                <a:alphaOff val="0"/>
                <a:shade val="93000"/>
                <a:satMod val="130000"/>
              </a:schemeClr>
            </a:gs>
            <a:gs pos="100000">
              <a:schemeClr val="accent2">
                <a:hueOff val="-8543491"/>
                <a:satOff val="24962"/>
                <a:lumOff val="-470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F07005DE-BB32-4921-9B61-A752276667AD}">
      <dsp:nvSpPr>
        <dsp:cNvPr id="0" name=""/>
        <dsp:cNvSpPr/>
      </dsp:nvSpPr>
      <dsp:spPr>
        <a:xfrm>
          <a:off x="6273605" y="1314675"/>
          <a:ext cx="1560886" cy="33308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632" tIns="0" rIns="0" bIns="0" numCol="1" spcCol="1270" anchor="t" anchorCtr="0">
          <a:noAutofit/>
        </a:bodyPr>
        <a:lstStyle/>
        <a:p>
          <a:pPr lvl="0" algn="l" defTabSz="889000">
            <a:lnSpc>
              <a:spcPct val="90000"/>
            </a:lnSpc>
            <a:spcBef>
              <a:spcPct val="0"/>
            </a:spcBef>
            <a:spcAft>
              <a:spcPct val="35000"/>
            </a:spcAft>
          </a:pPr>
          <a:r>
            <a:rPr lang="en-GB" sz="2000" b="1" kern="1200" dirty="0" smtClean="0">
              <a:latin typeface="Calibri" panose="020F0502020204030204" pitchFamily="34" charset="0"/>
            </a:rPr>
            <a:t>Future Plans</a:t>
          </a:r>
          <a:endParaRPr lang="en-GB" sz="2000" b="1" kern="1200" dirty="0">
            <a:latin typeface="Calibri" panose="020F0502020204030204" pitchFamily="34" charset="0"/>
          </a:endParaRPr>
        </a:p>
      </dsp:txBody>
      <dsp:txXfrm>
        <a:off x="6273605" y="1314675"/>
        <a:ext cx="1560886" cy="33308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F5DBFB-0AC7-4110-8C54-A47226236FC4}">
      <dsp:nvSpPr>
        <dsp:cNvPr id="0" name=""/>
        <dsp:cNvSpPr/>
      </dsp:nvSpPr>
      <dsp:spPr>
        <a:xfrm>
          <a:off x="2050420" y="238807"/>
          <a:ext cx="2274792" cy="1913262"/>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4000" r="-4000"/>
          </a:stretch>
        </a:blipFill>
        <a:ln>
          <a:noFill/>
        </a:ln>
        <a:effectLst/>
        <a:scene3d>
          <a:camera prst="orthographicFront"/>
          <a:lightRig rig="chilly" dir="t"/>
        </a:scene3d>
        <a:sp3d z="-25700" extrusionH="63500" contourW="12700" prstMaterial="matte">
          <a:contourClr>
            <a:schemeClr val="lt1"/>
          </a:contourClr>
        </a:sp3d>
      </dsp:spPr>
      <dsp:style>
        <a:lnRef idx="0">
          <a:scrgbClr r="0" g="0" b="0"/>
        </a:lnRef>
        <a:fillRef idx="1">
          <a:scrgbClr r="0" g="0" b="0"/>
        </a:fillRef>
        <a:effectRef idx="0">
          <a:scrgbClr r="0" g="0" b="0"/>
        </a:effectRef>
        <a:fontRef idx="minor"/>
      </dsp:style>
    </dsp:sp>
    <dsp:sp modelId="{A0DA73A9-9A94-4C82-BDF2-4503CCF0B0C9}">
      <dsp:nvSpPr>
        <dsp:cNvPr id="0" name=""/>
        <dsp:cNvSpPr/>
      </dsp:nvSpPr>
      <dsp:spPr>
        <a:xfrm>
          <a:off x="980596" y="1043109"/>
          <a:ext cx="1232856" cy="1232856"/>
        </a:xfrm>
        <a:prstGeom prst="rect">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kern="1200" dirty="0" smtClean="0"/>
            <a:t>Argon Ion Sputtering</a:t>
          </a:r>
          <a:endParaRPr lang="en-GB" sz="2000" kern="1200" dirty="0"/>
        </a:p>
      </dsp:txBody>
      <dsp:txXfrm>
        <a:off x="980596" y="1043109"/>
        <a:ext cx="1232856" cy="1232856"/>
      </dsp:txXfrm>
    </dsp:sp>
    <dsp:sp modelId="{F42488E0-B432-4B4E-A5EE-1CB1DD051545}">
      <dsp:nvSpPr>
        <dsp:cNvPr id="0" name=""/>
        <dsp:cNvSpPr/>
      </dsp:nvSpPr>
      <dsp:spPr>
        <a:xfrm>
          <a:off x="5572215" y="238807"/>
          <a:ext cx="2274792" cy="1913262"/>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6000" r="-6000"/>
          </a:stretch>
        </a:blipFill>
        <a:ln>
          <a:noFill/>
        </a:ln>
        <a:effectLst/>
        <a:scene3d>
          <a:camera prst="orthographicFront"/>
          <a:lightRig rig="chilly" dir="t"/>
        </a:scene3d>
        <a:sp3d z="-25700" extrusionH="63500" contourW="12700" prstMaterial="matte">
          <a:contourClr>
            <a:schemeClr val="lt1"/>
          </a:contourClr>
        </a:sp3d>
      </dsp:spPr>
      <dsp:style>
        <a:lnRef idx="0">
          <a:scrgbClr r="0" g="0" b="0"/>
        </a:lnRef>
        <a:fillRef idx="1">
          <a:scrgbClr r="0" g="0" b="0"/>
        </a:fillRef>
        <a:effectRef idx="0">
          <a:scrgbClr r="0" g="0" b="0"/>
        </a:effectRef>
        <a:fontRef idx="minor"/>
      </dsp:style>
    </dsp:sp>
    <dsp:sp modelId="{21726DC6-D40D-4366-955F-B9A8AF64DD37}">
      <dsp:nvSpPr>
        <dsp:cNvPr id="0" name=""/>
        <dsp:cNvSpPr/>
      </dsp:nvSpPr>
      <dsp:spPr>
        <a:xfrm>
          <a:off x="4724773" y="1043109"/>
          <a:ext cx="1232856" cy="1232856"/>
        </a:xfrm>
        <a:prstGeom prst="rect">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kern="1200" dirty="0" smtClean="0"/>
            <a:t>Plasma Cleaning</a:t>
          </a:r>
          <a:endParaRPr lang="en-GB" sz="2000" kern="1200" dirty="0"/>
        </a:p>
      </dsp:txBody>
      <dsp:txXfrm>
        <a:off x="4724773" y="1043109"/>
        <a:ext cx="1232856" cy="1232856"/>
      </dsp:txXfrm>
    </dsp:sp>
    <dsp:sp modelId="{B4D0C36A-476D-42C7-B53F-F4A5663047AD}">
      <dsp:nvSpPr>
        <dsp:cNvPr id="0" name=""/>
        <dsp:cNvSpPr/>
      </dsp:nvSpPr>
      <dsp:spPr>
        <a:xfrm>
          <a:off x="3811318" y="2620578"/>
          <a:ext cx="2274792" cy="1913262"/>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6000" r="-6000"/>
          </a:stretch>
        </a:blipFill>
        <a:ln>
          <a:noFill/>
        </a:ln>
        <a:effectLst/>
        <a:scene3d>
          <a:camera prst="orthographicFront"/>
          <a:lightRig rig="chilly" dir="t"/>
        </a:scene3d>
        <a:sp3d z="-25700" extrusionH="63500" contourW="12700" prstMaterial="matte">
          <a:contourClr>
            <a:schemeClr val="lt1"/>
          </a:contourClr>
        </a:sp3d>
      </dsp:spPr>
      <dsp:style>
        <a:lnRef idx="0">
          <a:scrgbClr r="0" g="0" b="0"/>
        </a:lnRef>
        <a:fillRef idx="1">
          <a:scrgbClr r="0" g="0" b="0"/>
        </a:fillRef>
        <a:effectRef idx="0">
          <a:scrgbClr r="0" g="0" b="0"/>
        </a:effectRef>
        <a:fontRef idx="minor"/>
      </dsp:style>
    </dsp:sp>
    <dsp:sp modelId="{FD455D8C-8226-4BD7-A029-43BE26BDF1EC}">
      <dsp:nvSpPr>
        <dsp:cNvPr id="0" name=""/>
        <dsp:cNvSpPr/>
      </dsp:nvSpPr>
      <dsp:spPr>
        <a:xfrm>
          <a:off x="2963876" y="3424880"/>
          <a:ext cx="1232856" cy="1232856"/>
        </a:xfrm>
        <a:prstGeom prst="rect">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kern="1200" dirty="0" smtClean="0"/>
            <a:t>Annealing</a:t>
          </a:r>
          <a:endParaRPr lang="en-GB" sz="2000" kern="1200" dirty="0"/>
        </a:p>
      </dsp:txBody>
      <dsp:txXfrm>
        <a:off x="2963876" y="3424880"/>
        <a:ext cx="1232856" cy="12328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8/layout/BendingPictureBlocks">
  <dgm:title val=""/>
  <dgm:desc val=""/>
  <dgm:catLst>
    <dgm:cat type="picture" pri="8000"/>
    <dgm:cat type="pictureconvert" pri="8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61"/>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908"/>
        </dgm:alg>
        <dgm:shape xmlns:r="http://schemas.openxmlformats.org/officeDocument/2006/relationships" r:blip="">
          <dgm:adjLst/>
        </dgm:shape>
        <dgm:choose name="Name4">
          <dgm:if name="Name5" func="var" arg="dir" op="equ" val="norm">
            <dgm:constrLst>
              <dgm:constr type="l" for="ch" forName="rect1" refType="w" fact="0.3"/>
              <dgm:constr type="t" for="ch" forName="rect1" refType="h" fact="0"/>
              <dgm:constr type="w" for="ch" forName="rect1" refType="h" fact="1.12"/>
              <dgm:constr type="h" for="ch" forName="rect1" refType="h" fact="0.942"/>
              <dgm:constr type="l" for="ch" forName="rect2" refType="w" fact="0"/>
              <dgm:constr type="t" for="ch" forName="rect2" refType="h" fact="0.396"/>
              <dgm:constr type="w" for="ch" forName="rect2" refType="h" fact="0.607"/>
              <dgm:constr type="h" for="ch" forName="rect2" refType="h" fact="0.607"/>
            </dgm:constrLst>
          </dgm:if>
          <dgm:else name="Name6">
            <dgm:constrLst>
              <dgm:constr type="l" for="ch" forName="rect1" refType="w" fact="0"/>
              <dgm:constr type="t" for="ch" forName="rect1" refType="h" fact="0"/>
              <dgm:constr type="w" for="ch" forName="rect1" refType="h" fact="1.12"/>
              <dgm:constr type="h" for="ch" forName="rect1" refType="h" fact="0.942"/>
              <dgm:constr type="l" for="ch" forName="rect2" refType="w" fact="0.63"/>
              <dgm:constr type="t" for="ch" forName="rect2" refType="h" fact="0.396"/>
              <dgm:constr type="w" for="ch" forName="rect2" refType="h" fact="0.607"/>
              <dgm:constr type="h" for="ch" forName="rect2" refType="h" fact="0.607"/>
            </dgm:constrLst>
          </dgm:else>
        </dgm:choose>
        <dgm:layoutNode name="rect1" styleLbl="bgImgPlace1">
          <dgm:alg type="sp"/>
          <dgm:shape xmlns:r="http://schemas.openxmlformats.org/officeDocument/2006/relationships" type="rect" r:blip="" blipPhldr="1">
            <dgm:adjLst/>
          </dgm:shape>
          <dgm:presOf/>
        </dgm:layoutNode>
        <dgm:layoutNode name="rect2" styleLbl="node1">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AFEAA9-C327-4CBA-91A2-D692AEF187D5}" type="datetimeFigureOut">
              <a:rPr lang="en-GB" smtClean="0"/>
              <a:t>07/04/2015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52EF53-9050-4DF2-888C-8E65C18F91D6}" type="slidenum">
              <a:rPr lang="en-GB" smtClean="0"/>
              <a:t>‹#›</a:t>
            </a:fld>
            <a:endParaRPr lang="en-GB"/>
          </a:p>
        </p:txBody>
      </p:sp>
    </p:spTree>
    <p:extLst>
      <p:ext uri="{BB962C8B-B14F-4D97-AF65-F5344CB8AC3E}">
        <p14:creationId xmlns:p14="http://schemas.microsoft.com/office/powerpoint/2010/main" val="3673618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5F94FDCE-6697-4FB6-80EC-8A671131F584}" type="slidenum">
              <a:rPr lang="en-GB" altLang="en-US" smtClean="0"/>
              <a:pPr>
                <a:spcBef>
                  <a:spcPct val="0"/>
                </a:spcBef>
                <a:buSzPct val="45000"/>
                <a:buFont typeface="Wingdings" panose="05000000000000000000" pitchFamily="2" charset="2"/>
                <a:buNone/>
              </a:pPr>
              <a:t>2</a:t>
            </a:fld>
            <a:endParaRPr lang="en-GB" altLang="en-US" smtClean="0"/>
          </a:p>
        </p:txBody>
      </p:sp>
      <p:sp>
        <p:nvSpPr>
          <p:cNvPr id="7171"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172"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anose="02020603050405020304" pitchFamily="18" charset="0"/>
            </a:endParaRPr>
          </a:p>
        </p:txBody>
      </p:sp>
    </p:spTree>
    <p:extLst>
      <p:ext uri="{BB962C8B-B14F-4D97-AF65-F5344CB8AC3E}">
        <p14:creationId xmlns:p14="http://schemas.microsoft.com/office/powerpoint/2010/main" val="31597990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A8468E60-2C1A-46FE-848D-94774AB85844}" type="slidenum">
              <a:rPr lang="en-GB" altLang="en-US" smtClean="0"/>
              <a:pPr>
                <a:spcBef>
                  <a:spcPct val="0"/>
                </a:spcBef>
                <a:buSzPct val="45000"/>
                <a:buFont typeface="Wingdings" panose="05000000000000000000" pitchFamily="2" charset="2"/>
                <a:buNone/>
              </a:pPr>
              <a:t>19</a:t>
            </a:fld>
            <a:endParaRPr lang="en-GB" altLang="en-US" smtClean="0"/>
          </a:p>
        </p:txBody>
      </p:sp>
      <p:sp>
        <p:nvSpPr>
          <p:cNvPr id="36867"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6868"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anose="02020603050405020304" pitchFamily="18" charset="0"/>
            </a:endParaRPr>
          </a:p>
        </p:txBody>
      </p:sp>
    </p:spTree>
    <p:extLst>
      <p:ext uri="{BB962C8B-B14F-4D97-AF65-F5344CB8AC3E}">
        <p14:creationId xmlns:p14="http://schemas.microsoft.com/office/powerpoint/2010/main" val="35501987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This is of high significance, because the binding energies for core level electrons are unique for each chemical species. Thus, by recording the number of photoelectrons emitted as a function of Eb, it is possible to obtain a spectrum representing surface composition. </a:t>
            </a:r>
            <a:endParaRPr lang="en-GB" altLang="en-US" smtClean="0"/>
          </a:p>
          <a:p>
            <a:endParaRPr lang="en-GB" altLang="en-US"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41C134E-77BE-4F64-A093-1D3F4CB27F6D}" type="slidenum">
              <a:rPr lang="en-GB" altLang="en-US" smtClean="0"/>
              <a:pPr/>
              <a:t>20</a:t>
            </a:fld>
            <a:endParaRPr lang="en-GB" altLang="en-US" smtClean="0"/>
          </a:p>
        </p:txBody>
      </p:sp>
    </p:spTree>
    <p:extLst>
      <p:ext uri="{BB962C8B-B14F-4D97-AF65-F5344CB8AC3E}">
        <p14:creationId xmlns:p14="http://schemas.microsoft.com/office/powerpoint/2010/main" val="17912220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buFont typeface="Arial" panose="020B0604020202020204" pitchFamily="34" charset="0"/>
              <a:buNone/>
              <a:defRPr/>
            </a:pPr>
            <a:r>
              <a:rPr lang="en-US" altLang="en-US" dirty="0" smtClean="0">
                <a:ea typeface="Times New Roman" panose="02020603050405020304" pitchFamily="18" charset="0"/>
                <a:cs typeface="Calibri" panose="020F0502020204030204" pitchFamily="34" charset="0"/>
              </a:rPr>
              <a:t>Measure the local contact potential difference (CPD) between the conducting probe and the sample </a:t>
            </a:r>
            <a:endParaRPr lang="en-GB" altLang="en-US" dirty="0" smtClean="0">
              <a:ea typeface="Times New Roman" panose="02020603050405020304" pitchFamily="18" charset="0"/>
              <a:cs typeface="Calibri" panose="020F0502020204030204" pitchFamily="34" charset="0"/>
            </a:endParaRPr>
          </a:p>
          <a:p>
            <a:pPr>
              <a:buFont typeface="Arial" panose="020B0604020202020204" pitchFamily="34" charset="0"/>
              <a:buNone/>
              <a:defRPr/>
            </a:pPr>
            <a:endParaRPr lang="en-US" dirty="0" smtClean="0">
              <a:ea typeface="Times New Roman" panose="02020603050405020304" pitchFamily="18" charset="0"/>
              <a:cs typeface="Calibri" panose="020F0502020204030204" pitchFamily="34" charset="0"/>
            </a:endParaRPr>
          </a:p>
          <a:p>
            <a:pPr marL="285750" indent="-285750">
              <a:buFont typeface="Arial" panose="020B0604020202020204" pitchFamily="34" charset="0"/>
              <a:buChar char="•"/>
              <a:defRPr/>
            </a:pPr>
            <a:r>
              <a:rPr lang="en-US" dirty="0" smtClean="0">
                <a:ea typeface="Times New Roman" panose="02020603050405020304" pitchFamily="18" charset="0"/>
                <a:cs typeface="Calibri" panose="020F0502020204030204" pitchFamily="34" charset="0"/>
              </a:rPr>
              <a:t>The probe is brought in close to the sample surface </a:t>
            </a:r>
          </a:p>
          <a:p>
            <a:pPr marL="285750" indent="-285750">
              <a:buFont typeface="Arial" panose="020B0604020202020204" pitchFamily="34" charset="0"/>
              <a:buChar char="•"/>
              <a:defRPr/>
            </a:pPr>
            <a:r>
              <a:rPr lang="en-US" dirty="0" smtClean="0">
                <a:ea typeface="Times New Roman" panose="02020603050405020304" pitchFamily="18" charset="0"/>
                <a:cs typeface="Calibri" panose="020F0502020204030204" pitchFamily="34" charset="0"/>
              </a:rPr>
              <a:t>An electrical force is experienced between them as a result of the difference in Fermi energies.</a:t>
            </a:r>
            <a:endParaRPr lang="en-GB" dirty="0" smtClean="0"/>
          </a:p>
          <a:p>
            <a:pPr>
              <a:defRPr/>
            </a:pPr>
            <a:r>
              <a:rPr lang="en-US" altLang="en-US" dirty="0" smtClean="0">
                <a:ea typeface="Times New Roman" panose="02020603050405020304" pitchFamily="18" charset="0"/>
                <a:cs typeface="Calibri" panose="020F0502020204030204" pitchFamily="34" charset="0"/>
              </a:rPr>
              <a:t>If this force can be matched, and cancelled out with an opposing force of equal magnitude, then the difference in work functions can be obtained. </a:t>
            </a:r>
            <a:endParaRPr lang="en-GB" altLang="en-US" dirty="0" smtClean="0">
              <a:ea typeface="Times New Roman" panose="02020603050405020304" pitchFamily="18" charset="0"/>
              <a:cs typeface="Calibri" panose="020F0502020204030204" pitchFamily="34" charset="0"/>
            </a:endParaRP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92DEE82-D182-4459-B9EE-F3A22199DA9C}" type="slidenum">
              <a:rPr lang="en-GB" altLang="en-US" smtClean="0"/>
              <a:pPr/>
              <a:t>21</a:t>
            </a:fld>
            <a:endParaRPr lang="en-GB" altLang="en-US" smtClean="0"/>
          </a:p>
        </p:txBody>
      </p:sp>
    </p:spTree>
    <p:extLst>
      <p:ext uri="{BB962C8B-B14F-4D97-AF65-F5344CB8AC3E}">
        <p14:creationId xmlns:p14="http://schemas.microsoft.com/office/powerpoint/2010/main" val="38350539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For a metal, providing that the incident photon has energy greater than or equal to the work function, the electrons in the conduction band will be excited above the vacuum level, and are then free to escape. </a:t>
            </a:r>
          </a:p>
          <a:p>
            <a:r>
              <a:rPr lang="en-GB" altLang="en-US" smtClean="0"/>
              <a:t>There is a high density of free electrons in the conduction band, therefore when photoelectrons are transported up to vacuum level, there is a large amount of electron-electron scattering dominates and redistributes energy distribution very quickly</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2AD0FC-8D4B-4E32-849F-F0584AED024C}" type="slidenum">
              <a:rPr lang="en-GB" altLang="en-US" smtClean="0"/>
              <a:pPr/>
              <a:t>22</a:t>
            </a:fld>
            <a:endParaRPr lang="en-GB" altLang="en-US" smtClean="0"/>
          </a:p>
        </p:txBody>
      </p:sp>
    </p:spTree>
    <p:extLst>
      <p:ext uri="{BB962C8B-B14F-4D97-AF65-F5344CB8AC3E}">
        <p14:creationId xmlns:p14="http://schemas.microsoft.com/office/powerpoint/2010/main" val="1911782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extLst>
            <a:ext uri="{91240B29-F687-4F45-9708-019B960494DF}">
              <a14:hiddenLine xmlns:a14="http://schemas.microsoft.com/office/drawing/2010/main" w="9525">
                <a:solidFill>
                  <a:srgbClr val="808080"/>
                </a:solidFill>
                <a:miter lim="800000"/>
                <a:headEnd/>
                <a:tailEnd/>
              </a14:hiddenLine>
            </a:ext>
          </a:extLst>
        </p:spPr>
        <p:txBody>
          <a:bodyPr/>
          <a:lstStyle/>
          <a:p>
            <a:endParaRPr lang="en-US" altLang="en-US" smtClean="0">
              <a:latin typeface="Times New Roman" panose="02020603050405020304" pitchFamily="18" charset="0"/>
            </a:endParaRPr>
          </a:p>
        </p:txBody>
      </p:sp>
      <p:sp>
        <p:nvSpPr>
          <p:cNvPr id="14340" name="Slide Number Placeholder 3"/>
          <p:cNvSpPr>
            <a:spLocks noGrp="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9571CC09-938C-4390-B18E-FC2B8454E8A8}" type="slidenum">
              <a:rPr lang="en-GB" altLang="en-US" smtClean="0"/>
              <a:pPr>
                <a:spcBef>
                  <a:spcPct val="0"/>
                </a:spcBef>
                <a:buSzPct val="45000"/>
                <a:buFont typeface="Wingdings" panose="05000000000000000000" pitchFamily="2" charset="2"/>
                <a:buNone/>
              </a:pPr>
              <a:t>3</a:t>
            </a:fld>
            <a:endParaRPr lang="en-GB" altLang="en-US" smtClean="0"/>
          </a:p>
        </p:txBody>
      </p:sp>
    </p:spTree>
    <p:extLst>
      <p:ext uri="{BB962C8B-B14F-4D97-AF65-F5344CB8AC3E}">
        <p14:creationId xmlns:p14="http://schemas.microsoft.com/office/powerpoint/2010/main" val="654173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extLst>
            <a:ext uri="{91240B29-F687-4F45-9708-019B960494DF}">
              <a14:hiddenLine xmlns:a14="http://schemas.microsoft.com/office/drawing/2010/main" w="9525">
                <a:solidFill>
                  <a:srgbClr val="808080"/>
                </a:solidFill>
                <a:miter lim="800000"/>
                <a:headEnd/>
                <a:tailEnd/>
              </a14:hiddenLine>
            </a:ext>
          </a:extLst>
        </p:spPr>
        <p:txBody>
          <a:bodyPr/>
          <a:lstStyle/>
          <a:p>
            <a:endParaRPr lang="en-US" altLang="en-US" smtClean="0">
              <a:latin typeface="Times New Roman" panose="02020603050405020304" pitchFamily="18" charset="0"/>
            </a:endParaRPr>
          </a:p>
        </p:txBody>
      </p:sp>
      <p:sp>
        <p:nvSpPr>
          <p:cNvPr id="14340" name="Slide Number Placeholder 3"/>
          <p:cNvSpPr>
            <a:spLocks noGrp="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9571CC09-938C-4390-B18E-FC2B8454E8A8}" type="slidenum">
              <a:rPr lang="en-GB" altLang="en-US" smtClean="0"/>
              <a:pPr>
                <a:spcBef>
                  <a:spcPct val="0"/>
                </a:spcBef>
                <a:buSzPct val="45000"/>
                <a:buFont typeface="Wingdings" panose="05000000000000000000" pitchFamily="2" charset="2"/>
                <a:buNone/>
              </a:pPr>
              <a:t>4</a:t>
            </a:fld>
            <a:endParaRPr lang="en-GB" altLang="en-US" smtClean="0"/>
          </a:p>
        </p:txBody>
      </p:sp>
    </p:spTree>
    <p:extLst>
      <p:ext uri="{BB962C8B-B14F-4D97-AF65-F5344CB8AC3E}">
        <p14:creationId xmlns:p14="http://schemas.microsoft.com/office/powerpoint/2010/main" val="1864616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extLst>
            <a:ext uri="{91240B29-F687-4F45-9708-019B960494DF}">
              <a14:hiddenLine xmlns:a14="http://schemas.microsoft.com/office/drawing/2010/main" w="9525">
                <a:solidFill>
                  <a:srgbClr val="808080"/>
                </a:solidFill>
                <a:miter lim="800000"/>
                <a:headEnd/>
                <a:tailEnd/>
              </a14:hiddenLine>
            </a:ext>
          </a:extLst>
        </p:spPr>
        <p:txBody>
          <a:bodyPr/>
          <a:lstStyle/>
          <a:p>
            <a:endParaRPr lang="en-US" altLang="en-US" smtClean="0">
              <a:latin typeface="Times New Roman" panose="02020603050405020304" pitchFamily="18" charset="0"/>
            </a:endParaRPr>
          </a:p>
        </p:txBody>
      </p:sp>
      <p:sp>
        <p:nvSpPr>
          <p:cNvPr id="14340" name="Slide Number Placeholder 3"/>
          <p:cNvSpPr>
            <a:spLocks noGrp="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9571CC09-938C-4390-B18E-FC2B8454E8A8}" type="slidenum">
              <a:rPr lang="en-GB" altLang="en-US" smtClean="0"/>
              <a:pPr>
                <a:spcBef>
                  <a:spcPct val="0"/>
                </a:spcBef>
                <a:buSzPct val="45000"/>
                <a:buFont typeface="Wingdings" panose="05000000000000000000" pitchFamily="2" charset="2"/>
                <a:buNone/>
              </a:pPr>
              <a:t>5</a:t>
            </a:fld>
            <a:endParaRPr lang="en-GB" altLang="en-US" smtClean="0"/>
          </a:p>
        </p:txBody>
      </p:sp>
    </p:spTree>
    <p:extLst>
      <p:ext uri="{BB962C8B-B14F-4D97-AF65-F5344CB8AC3E}">
        <p14:creationId xmlns:p14="http://schemas.microsoft.com/office/powerpoint/2010/main" val="2087525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latin typeface="Times New Roman" panose="02020603050405020304" pitchFamily="18" charset="0"/>
              </a:rPr>
              <a:t>Preparation procedure</a:t>
            </a:r>
          </a:p>
          <a:p>
            <a:r>
              <a:rPr lang="en-GB" altLang="en-US" smtClean="0">
                <a:latin typeface="Times New Roman" panose="02020603050405020304" pitchFamily="18" charset="0"/>
              </a:rPr>
              <a:t>Took metals and cleaned and took xps analysis</a:t>
            </a:r>
          </a:p>
        </p:txBody>
      </p:sp>
      <p:sp>
        <p:nvSpPr>
          <p:cNvPr id="21508" name="Slide Number Placeholder 3"/>
          <p:cNvSpPr>
            <a:spLocks noGrp="1"/>
          </p:cNvSpPr>
          <p:nvPr>
            <p:ph type="sldNum" sz="quarter"/>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C25969E8-3CE4-4CF9-8F83-28EF7DE414AE}" type="slidenum">
              <a:rPr lang="en-GB" altLang="en-US" smtClean="0">
                <a:solidFill>
                  <a:schemeClr val="tx1"/>
                </a:solidFill>
                <a:latin typeface="Arial" panose="020B0604020202020204" pitchFamily="34" charset="0"/>
              </a:rPr>
              <a:pPr>
                <a:spcBef>
                  <a:spcPct val="0"/>
                </a:spcBef>
                <a:buSzPct val="45000"/>
                <a:buFont typeface="Wingdings" panose="05000000000000000000" pitchFamily="2" charset="2"/>
                <a:buNone/>
              </a:pPr>
              <a:t>7</a:t>
            </a:fld>
            <a:endParaRPr lang="en-GB" altLang="en-US" smtClean="0">
              <a:solidFill>
                <a:schemeClr val="tx1"/>
              </a:solidFill>
              <a:latin typeface="Arial" panose="020B0604020202020204" pitchFamily="34" charset="0"/>
            </a:endParaRPr>
          </a:p>
        </p:txBody>
      </p:sp>
    </p:spTree>
    <p:extLst>
      <p:ext uri="{BB962C8B-B14F-4D97-AF65-F5344CB8AC3E}">
        <p14:creationId xmlns:p14="http://schemas.microsoft.com/office/powerpoint/2010/main" val="1587852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latin typeface="Times New Roman" panose="02020603050405020304" pitchFamily="18" charset="0"/>
              </a:rPr>
              <a:t>Discuss results. BUT how long does it last for??</a:t>
            </a:r>
          </a:p>
        </p:txBody>
      </p:sp>
      <p:sp>
        <p:nvSpPr>
          <p:cNvPr id="23556" name="Slide Number Placeholder 3"/>
          <p:cNvSpPr>
            <a:spLocks noGrp="1"/>
          </p:cNvSpPr>
          <p:nvPr>
            <p:ph type="sldNum" sz="quarter"/>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93D972ED-C5AF-475E-9ADC-3FF2429C9603}" type="slidenum">
              <a:rPr lang="en-GB" altLang="en-US" smtClean="0">
                <a:solidFill>
                  <a:schemeClr val="tx1"/>
                </a:solidFill>
                <a:latin typeface="Arial" panose="020B0604020202020204" pitchFamily="34" charset="0"/>
              </a:rPr>
              <a:pPr>
                <a:spcBef>
                  <a:spcPct val="0"/>
                </a:spcBef>
                <a:buSzPct val="45000"/>
                <a:buFont typeface="Wingdings" panose="05000000000000000000" pitchFamily="2" charset="2"/>
                <a:buNone/>
              </a:pPr>
              <a:t>8</a:t>
            </a:fld>
            <a:endParaRPr lang="en-GB" altLang="en-US" smtClean="0">
              <a:solidFill>
                <a:schemeClr val="tx1"/>
              </a:solidFill>
              <a:latin typeface="Arial" panose="020B0604020202020204" pitchFamily="34" charset="0"/>
            </a:endParaRPr>
          </a:p>
        </p:txBody>
      </p:sp>
    </p:spTree>
    <p:extLst>
      <p:ext uri="{BB962C8B-B14F-4D97-AF65-F5344CB8AC3E}">
        <p14:creationId xmlns:p14="http://schemas.microsoft.com/office/powerpoint/2010/main" val="24885463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New Roman" panose="02020603050405020304" pitchFamily="18" charset="0"/>
            </a:endParaRPr>
          </a:p>
        </p:txBody>
      </p:sp>
      <p:sp>
        <p:nvSpPr>
          <p:cNvPr id="25604" name="Slide Number Placeholder 3"/>
          <p:cNvSpPr>
            <a:spLocks noGrp="1"/>
          </p:cNvSpPr>
          <p:nvPr>
            <p:ph type="sldNum" sz="quarter"/>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8414A885-0A67-4ED0-B433-A532CDB79A99}" type="slidenum">
              <a:rPr lang="en-GB" altLang="en-US" smtClean="0">
                <a:solidFill>
                  <a:schemeClr val="tx1"/>
                </a:solidFill>
                <a:latin typeface="Arial" panose="020B0604020202020204" pitchFamily="34" charset="0"/>
              </a:rPr>
              <a:pPr>
                <a:spcBef>
                  <a:spcPct val="0"/>
                </a:spcBef>
                <a:buSzPct val="45000"/>
                <a:buFont typeface="Wingdings" panose="05000000000000000000" pitchFamily="2" charset="2"/>
                <a:buNone/>
              </a:pPr>
              <a:t>9</a:t>
            </a:fld>
            <a:endParaRPr lang="en-GB" altLang="en-US" smtClean="0">
              <a:solidFill>
                <a:schemeClr val="tx1"/>
              </a:solidFill>
              <a:latin typeface="Arial" panose="020B0604020202020204" pitchFamily="34" charset="0"/>
            </a:endParaRPr>
          </a:p>
        </p:txBody>
      </p:sp>
    </p:spTree>
    <p:extLst>
      <p:ext uri="{BB962C8B-B14F-4D97-AF65-F5344CB8AC3E}">
        <p14:creationId xmlns:p14="http://schemas.microsoft.com/office/powerpoint/2010/main" val="27716553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New Roman" panose="02020603050405020304" pitchFamily="18" charset="0"/>
            </a:endParaRPr>
          </a:p>
        </p:txBody>
      </p:sp>
      <p:sp>
        <p:nvSpPr>
          <p:cNvPr id="25604" name="Slide Number Placeholder 3"/>
          <p:cNvSpPr>
            <a:spLocks noGrp="1"/>
          </p:cNvSpPr>
          <p:nvPr>
            <p:ph type="sldNum" sz="quarter"/>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8414A885-0A67-4ED0-B433-A532CDB79A99}" type="slidenum">
              <a:rPr lang="en-GB" altLang="en-US" smtClean="0">
                <a:solidFill>
                  <a:schemeClr val="tx1"/>
                </a:solidFill>
                <a:latin typeface="Arial" panose="020B0604020202020204" pitchFamily="34" charset="0"/>
              </a:rPr>
              <a:pPr>
                <a:spcBef>
                  <a:spcPct val="0"/>
                </a:spcBef>
                <a:buSzPct val="45000"/>
                <a:buFont typeface="Wingdings" panose="05000000000000000000" pitchFamily="2" charset="2"/>
                <a:buNone/>
              </a:pPr>
              <a:t>10</a:t>
            </a:fld>
            <a:endParaRPr lang="en-GB" altLang="en-US" smtClean="0">
              <a:solidFill>
                <a:schemeClr val="tx1"/>
              </a:solidFill>
              <a:latin typeface="Arial" panose="020B0604020202020204" pitchFamily="34" charset="0"/>
            </a:endParaRPr>
          </a:p>
        </p:txBody>
      </p:sp>
    </p:spTree>
    <p:extLst>
      <p:ext uri="{BB962C8B-B14F-4D97-AF65-F5344CB8AC3E}">
        <p14:creationId xmlns:p14="http://schemas.microsoft.com/office/powerpoint/2010/main" val="30081098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latin typeface="Times New Roman" panose="02020603050405020304" pitchFamily="18" charset="0"/>
              </a:rPr>
              <a:t>Silicon is not a proper material for RF gun, we are planning to use cu/moly</a:t>
            </a:r>
          </a:p>
        </p:txBody>
      </p:sp>
      <p:sp>
        <p:nvSpPr>
          <p:cNvPr id="29700" name="Slide Number Placeholder 3"/>
          <p:cNvSpPr>
            <a:spLocks noGrp="1"/>
          </p:cNvSpPr>
          <p:nvPr>
            <p:ph type="sldNum" sz="quarter"/>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4F4909A8-A4F1-4252-A79E-16B4B3BD5369}" type="slidenum">
              <a:rPr lang="en-GB" altLang="en-US" smtClean="0">
                <a:solidFill>
                  <a:schemeClr val="tx1"/>
                </a:solidFill>
                <a:latin typeface="Arial" panose="020B0604020202020204" pitchFamily="34" charset="0"/>
              </a:rPr>
              <a:pPr>
                <a:spcBef>
                  <a:spcPct val="0"/>
                </a:spcBef>
                <a:buSzPct val="45000"/>
                <a:buFont typeface="Wingdings" panose="05000000000000000000" pitchFamily="2" charset="2"/>
                <a:buNone/>
              </a:pPr>
              <a:t>13</a:t>
            </a:fld>
            <a:endParaRPr lang="en-GB" altLang="en-US" smtClean="0">
              <a:solidFill>
                <a:schemeClr val="tx1"/>
              </a:solidFill>
              <a:latin typeface="Arial" panose="020B0604020202020204" pitchFamily="34" charset="0"/>
            </a:endParaRPr>
          </a:p>
        </p:txBody>
      </p:sp>
    </p:spTree>
    <p:extLst>
      <p:ext uri="{BB962C8B-B14F-4D97-AF65-F5344CB8AC3E}">
        <p14:creationId xmlns:p14="http://schemas.microsoft.com/office/powerpoint/2010/main" val="4244047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sz="4400" b="1"/>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3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2051" name="Picture 3" descr="\\cern.ch\dfs\Users\a\ASZEBERE\Documents\DG-EU\eu flags\FP7-Capacities\colour\FP7-cap-RGB.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010400" y="380999"/>
            <a:ext cx="1124100" cy="91440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ern.ch\dfs\Users\a\ASZEBERE\Documents\DG-EU\EuCARD\EuCARD13\header2.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1524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ern.ch\dfs\Users\a\ASZEBERE\Documents\DG-EU\EuCARD\EuCARD13\header2.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6722327"/>
            <a:ext cx="9144000" cy="15240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ern.ch\dfs\Users\a\ASZEBERE\Documents\DG-EU\eu flags\eu flag.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49032" y="6324600"/>
            <a:ext cx="458788" cy="311727"/>
          </a:xfrm>
          <a:prstGeom prst="rect">
            <a:avLst/>
          </a:prstGeom>
          <a:noFill/>
          <a:extLst>
            <a:ext uri="{909E8E84-426E-40DD-AFC4-6F175D3DCCD1}">
              <a14:hiddenFill xmlns:a14="http://schemas.microsoft.com/office/drawing/2010/main">
                <a:solidFill>
                  <a:srgbClr val="FFFFFF"/>
                </a:solidFill>
              </a14:hiddenFill>
            </a:ext>
          </a:extLst>
        </p:spPr>
      </p:pic>
      <p:sp>
        <p:nvSpPr>
          <p:cNvPr id="19" name="Footer Placeholder 4"/>
          <p:cNvSpPr txBox="1">
            <a:spLocks/>
          </p:cNvSpPr>
          <p:nvPr userDrawn="1"/>
        </p:nvSpPr>
        <p:spPr>
          <a:xfrm>
            <a:off x="1066800" y="6389181"/>
            <a:ext cx="7543800" cy="182563"/>
          </a:xfrm>
          <a:prstGeom prst="rect">
            <a:avLst/>
          </a:prstGeom>
        </p:spPr>
        <p:txBody>
          <a:bodyPr/>
          <a:lstStyle>
            <a:defPPr>
              <a:defRPr lang="en-US"/>
            </a:defPPr>
            <a:lvl1pPr marL="0" algn="l" defTabSz="914400" rtl="0" eaLnBrk="1" latinLnBrk="0" hangingPunct="1">
              <a:defRPr sz="1000" kern="1200">
                <a:solidFill>
                  <a:schemeClr val="tx1">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t>EuCARD-2 is co-funded by the partners and the European Commission under Capacities 7th Framework Programme, Grant Agreement 312453</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533400" y="6248400"/>
            <a:ext cx="6781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pic>
        <p:nvPicPr>
          <p:cNvPr id="9"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533400" y="6248400"/>
            <a:ext cx="6781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pic>
        <p:nvPicPr>
          <p:cNvPr id="9"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0" y="274638"/>
            <a:ext cx="5638800" cy="1020762"/>
          </a:xfrm>
        </p:spPr>
        <p:txBody>
          <a:bodyPr>
            <a:noAutofit/>
          </a:bodyPr>
          <a:lstStyle>
            <a:lvl1pPr>
              <a:defRPr sz="38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026"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4"/>
          <p:cNvSpPr>
            <a:spLocks noGrp="1"/>
          </p:cNvSpPr>
          <p:nvPr>
            <p:ph type="ftr" sz="quarter" idx="11"/>
          </p:nvPr>
        </p:nvSpPr>
        <p:spPr>
          <a:xfrm>
            <a:off x="533400" y="6248400"/>
            <a:ext cx="6781800" cy="365125"/>
          </a:xfrm>
          <a:prstGeom prst="rect">
            <a:avLst/>
          </a:prstGeom>
        </p:spPr>
        <p:txBody>
          <a:bodyPr/>
          <a:lstStyle/>
          <a:p>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533400" y="6248400"/>
            <a:ext cx="67818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pic>
        <p:nvPicPr>
          <p:cNvPr id="9"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a:xfrm>
            <a:off x="533400" y="6248400"/>
            <a:ext cx="67818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pic>
        <p:nvPicPr>
          <p:cNvPr id="10"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a:xfrm>
            <a:off x="533400" y="6248400"/>
            <a:ext cx="67818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pic>
        <p:nvPicPr>
          <p:cNvPr id="12"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a:xfrm>
            <a:off x="533400" y="6248400"/>
            <a:ext cx="67818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pic>
        <p:nvPicPr>
          <p:cNvPr id="8"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533400" y="6248400"/>
            <a:ext cx="67818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pic>
        <p:nvPicPr>
          <p:cNvPr id="7"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533400" y="6248400"/>
            <a:ext cx="67818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pic>
        <p:nvPicPr>
          <p:cNvPr id="10"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533400" y="6248400"/>
            <a:ext cx="67818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pic>
        <p:nvPicPr>
          <p:cNvPr id="10" name="Picture 2" descr="\\cern.ch\dfs\Users\a\ASZEBERE\Documents\DG-EU\EuCARD\EuCARD13\header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0769"/>
            <a:ext cx="9144000" cy="457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0" y="274638"/>
            <a:ext cx="5638800" cy="1020762"/>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8153400" y="6248400"/>
            <a:ext cx="533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pic>
        <p:nvPicPr>
          <p:cNvPr id="1026" name="Picture 2" descr="\\cern.ch\dfs\Users\a\ASZEBERE\Documents\DG-EU\EuCARD2\EuCARD2-logo-.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457200" y="-76200"/>
            <a:ext cx="2514600" cy="1776944"/>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4"/>
          <p:cNvSpPr>
            <a:spLocks noGrp="1"/>
          </p:cNvSpPr>
          <p:nvPr>
            <p:ph type="ftr" sz="quarter" idx="3"/>
          </p:nvPr>
        </p:nvSpPr>
        <p:spPr>
          <a:xfrm>
            <a:off x="533400" y="6248400"/>
            <a:ext cx="6781800" cy="365125"/>
          </a:xfrm>
          <a:prstGeom prst="rect">
            <a:avLst/>
          </a:prstGeom>
        </p:spPr>
        <p:txBody>
          <a:bodyPr/>
          <a:lstStyle/>
          <a:p>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defTabSz="914400" rtl="0" eaLnBrk="1" latinLnBrk="0" hangingPunct="1">
        <a:spcBef>
          <a:spcPct val="0"/>
        </a:spcBef>
        <a:buNone/>
        <a:defRPr sz="3800" kern="1200">
          <a:solidFill>
            <a:schemeClr val="tx1">
              <a:lumMod val="75000"/>
            </a:schemeClr>
          </a:solidFill>
          <a:latin typeface="+mj-lt"/>
          <a:ea typeface="+mj-ea"/>
          <a:cs typeface="+mj-cs"/>
        </a:defRPr>
      </a:lvl1pPr>
    </p:titleStyle>
    <p:body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8.jpeg"/><Relationship Id="rId5" Type="http://schemas.openxmlformats.org/officeDocument/2006/relationships/image" Target="../media/image27.png"/><Relationship Id="rId4" Type="http://schemas.openxmlformats.org/officeDocument/2006/relationships/image" Target="../media/image26.jpe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1"/>
          <p:cNvSpPr txBox="1">
            <a:spLocks noChangeArrowheads="1"/>
          </p:cNvSpPr>
          <p:nvPr/>
        </p:nvSpPr>
        <p:spPr bwMode="auto">
          <a:xfrm>
            <a:off x="685800" y="1281112"/>
            <a:ext cx="7772400" cy="3443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lgn="ct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9pPr>
          </a:lstStyle>
          <a:p>
            <a:pPr>
              <a:spcBef>
                <a:spcPct val="0"/>
              </a:spcBef>
              <a:buClrTx/>
            </a:pPr>
            <a:r>
              <a:rPr lang="en-US" altLang="en-US" sz="4400" b="1" i="1" dirty="0"/>
              <a:t>Photocathode Research </a:t>
            </a:r>
            <a:r>
              <a:rPr lang="en-US" altLang="en-US" sz="4400" b="1" i="1" dirty="0" smtClean="0"/>
              <a:t>using Facilities at </a:t>
            </a:r>
            <a:r>
              <a:rPr lang="en-US" altLang="en-US" sz="4400" b="1" i="1" dirty="0" err="1"/>
              <a:t>Daresbury</a:t>
            </a:r>
            <a:r>
              <a:rPr lang="en-US" altLang="en-US" sz="4400" b="1" i="1" dirty="0"/>
              <a:t> </a:t>
            </a:r>
            <a:r>
              <a:rPr lang="en-US" altLang="en-US" sz="4400" b="1" i="1" dirty="0" smtClean="0"/>
              <a:t>Laboratory:</a:t>
            </a:r>
            <a:endParaRPr lang="en-US" altLang="en-US" sz="4400" b="1" i="1" dirty="0"/>
          </a:p>
          <a:p>
            <a:pPr eaLnBrk="1" hangingPunct="1">
              <a:spcBef>
                <a:spcPct val="0"/>
              </a:spcBef>
              <a:buClrTx/>
              <a:buFontTx/>
              <a:buNone/>
            </a:pPr>
            <a:r>
              <a:rPr lang="en-US" altLang="en-US" sz="4400" b="1" i="1" dirty="0"/>
              <a:t> Progress Report</a:t>
            </a:r>
          </a:p>
        </p:txBody>
      </p:sp>
      <p:sp>
        <p:nvSpPr>
          <p:cNvPr id="8" name="Text Box 2"/>
          <p:cNvSpPr txBox="1">
            <a:spLocks noChangeArrowheads="1"/>
          </p:cNvSpPr>
          <p:nvPr/>
        </p:nvSpPr>
        <p:spPr bwMode="auto">
          <a:xfrm>
            <a:off x="1371600" y="4389437"/>
            <a:ext cx="6400800" cy="178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gn="ct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9pPr>
          </a:lstStyle>
          <a:p>
            <a:pPr eaLnBrk="1" hangingPunct="1">
              <a:buClrTx/>
              <a:buFontTx/>
              <a:buNone/>
            </a:pPr>
            <a:r>
              <a:rPr lang="en-US" altLang="en-US" dirty="0"/>
              <a:t>Sonal Mistry</a:t>
            </a:r>
          </a:p>
          <a:p>
            <a:pPr eaLnBrk="1" hangingPunct="1">
              <a:buClrTx/>
              <a:buFontTx/>
              <a:buNone/>
            </a:pPr>
            <a:r>
              <a:rPr lang="en-US" altLang="en-US" dirty="0"/>
              <a:t>Loughborough University, </a:t>
            </a:r>
            <a:r>
              <a:rPr lang="en-US" altLang="en-US" dirty="0" smtClean="0"/>
              <a:t>STFC </a:t>
            </a:r>
            <a:r>
              <a:rPr lang="en-US" altLang="en-US" dirty="0" err="1" smtClean="0"/>
              <a:t>ASTeC</a:t>
            </a:r>
            <a:endParaRPr lang="en-US" altLang="en-US" dirty="0"/>
          </a:p>
        </p:txBody>
      </p:sp>
      <p:pic>
        <p:nvPicPr>
          <p:cNvPr id="9" name="Picture 5" descr="http://www.azonetwork.com/Themes/Standard/Images/Testimonial-Logos/Loughborough-Universit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5486400"/>
            <a:ext cx="2616200"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C:\Users\blm43\Documents\Courses and  Lectures\My Lectures\Contributions\Logo - ASTeC STFC (Post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5752" y="5391912"/>
            <a:ext cx="3355848" cy="780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78233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p:cNvGraphicFramePr>
            <a:graphicFrameLocks noGrp="1"/>
          </p:cNvGraphicFramePr>
          <p:nvPr>
            <p:extLst/>
          </p:nvPr>
        </p:nvGraphicFramePr>
        <p:xfrm>
          <a:off x="34925" y="2517482"/>
          <a:ext cx="4613275" cy="4121443"/>
        </p:xfrm>
        <a:graphic>
          <a:graphicData uri="http://schemas.openxmlformats.org/drawingml/2006/table">
            <a:tbl>
              <a:tblPr/>
              <a:tblGrid>
                <a:gridCol w="1717675"/>
                <a:gridCol w="730644"/>
                <a:gridCol w="1266825"/>
                <a:gridCol w="898131"/>
              </a:tblGrid>
              <a:tr h="706438">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smtClean="0">
                          <a:ln>
                            <a:noFill/>
                          </a:ln>
                          <a:solidFill>
                            <a:schemeClr val="bg1"/>
                          </a:solidFill>
                          <a:effectLst/>
                          <a:latin typeface="Calibri" panose="020F0502020204030204" pitchFamily="34" charset="0"/>
                          <a:ea typeface="WenQuanYi Micro Hei" charset="0"/>
                          <a:cs typeface="WenQuanYi Micro Hei" charset="0"/>
                        </a:rPr>
                        <a:t>Metal</a:t>
                      </a:r>
                    </a:p>
                  </a:txBody>
                  <a:tcPr marL="91478" marR="91478"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smtClean="0">
                          <a:ln>
                            <a:noFill/>
                          </a:ln>
                          <a:solidFill>
                            <a:schemeClr val="bg1"/>
                          </a:solidFill>
                          <a:effectLst/>
                          <a:latin typeface="Calibri" panose="020F0502020204030204" pitchFamily="34" charset="0"/>
                          <a:ea typeface="WenQuanYi Micro Hei" charset="0"/>
                          <a:cs typeface="WenQuanYi Micro Hei" charset="0"/>
                        </a:rPr>
                        <a:t>QE (%)</a:t>
                      </a:r>
                    </a:p>
                  </a:txBody>
                  <a:tcPr marL="91478" marR="91478"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smtClean="0">
                          <a:ln>
                            <a:noFill/>
                          </a:ln>
                          <a:solidFill>
                            <a:schemeClr val="bg1"/>
                          </a:solidFill>
                          <a:effectLst/>
                          <a:latin typeface="Calibri" panose="020F0502020204030204" pitchFamily="34" charset="0"/>
                          <a:ea typeface="WenQuanYi Micro Hei" charset="0"/>
                          <a:cs typeface="WenQuanYi Micro Hei" charset="0"/>
                        </a:rPr>
                        <a:t>XPS for sample surfaces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smtClean="0">
                          <a:ln>
                            <a:noFill/>
                          </a:ln>
                          <a:solidFill>
                            <a:schemeClr val="bg1"/>
                          </a:solidFill>
                          <a:effectLst/>
                          <a:latin typeface="Calibri" panose="020F0502020204030204" pitchFamily="34" charset="0"/>
                          <a:ea typeface="WenQuanYi Micro Hei" charset="0"/>
                          <a:cs typeface="WenQuanYi Micro Hei" charset="0"/>
                        </a:rPr>
                        <a:t>O 1s         C 1s</a:t>
                      </a:r>
                    </a:p>
                  </a:txBody>
                  <a:tcPr marL="91478" marR="91478"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smtClean="0">
                          <a:ln>
                            <a:noFill/>
                          </a:ln>
                          <a:solidFill>
                            <a:schemeClr val="bg1"/>
                          </a:solidFill>
                          <a:effectLst/>
                          <a:latin typeface="Calibri" panose="020F0502020204030204" pitchFamily="34" charset="0"/>
                          <a:ea typeface="WenQuanYi Micro Hei" charset="0"/>
                          <a:cs typeface="WenQuanYi Micro Hei" charset="0"/>
                          <a:sym typeface="Symbol" panose="05050102010706020507" pitchFamily="18" charset="2"/>
                        </a:rPr>
                        <a:t>Work Function </a:t>
                      </a:r>
                      <a:r>
                        <a:rPr kumimoji="0" lang="en-GB" altLang="en-US" sz="1400" b="1" i="0" u="none" strike="noStrike" cap="none" normalizeH="0" baseline="0" dirty="0" smtClean="0">
                          <a:ln>
                            <a:noFill/>
                          </a:ln>
                          <a:solidFill>
                            <a:schemeClr val="bg1"/>
                          </a:solidFill>
                          <a:effectLst/>
                          <a:latin typeface="Calibri" panose="020F0502020204030204" pitchFamily="34" charset="0"/>
                          <a:ea typeface="WenQuanYi Micro Hei" charset="0"/>
                          <a:cs typeface="WenQuanYi Micro Hei" charset="0"/>
                        </a:rPr>
                        <a:t>(eV) </a:t>
                      </a:r>
                    </a:p>
                  </a:txBody>
                  <a:tcPr marL="91478" marR="91478"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44563">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1" i="0" u="none" strike="noStrike" cap="none" normalizeH="0" baseline="0" dirty="0" err="1" smtClean="0">
                          <a:ln>
                            <a:noFill/>
                          </a:ln>
                          <a:solidFill>
                            <a:srgbClr val="000000"/>
                          </a:solidFill>
                          <a:effectLst/>
                          <a:latin typeface="Calibri" panose="020F0502020204030204" pitchFamily="34" charset="0"/>
                          <a:ea typeface="WenQuanYi Micro Hei" charset="0"/>
                          <a:cs typeface="WenQuanYi Micro Hei" charset="0"/>
                        </a:rPr>
                        <a:t>Ti</a:t>
                      </a:r>
                      <a:endParaRPr kumimoji="0" lang="en-GB" altLang="en-US" sz="1300" b="1"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O</a:t>
                      </a:r>
                      <a:r>
                        <a:rPr kumimoji="0" lang="en-GB" altLang="en-US" sz="1300" b="0" i="0" u="none" strike="noStrike" cap="none" normalizeH="0" baseline="-25000" dirty="0" smtClean="0">
                          <a:ln>
                            <a:noFill/>
                          </a:ln>
                          <a:solidFill>
                            <a:srgbClr val="000000"/>
                          </a:solidFill>
                          <a:effectLst/>
                          <a:latin typeface="Calibri" panose="020F0502020204030204" pitchFamily="34" charset="0"/>
                          <a:ea typeface="WenQuanYi Micro Hei" charset="0"/>
                          <a:cs typeface="WenQuanYi Micro Hei" charset="0"/>
                        </a:rPr>
                        <a:t>2</a:t>
                      </a: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 plasma</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Anneal 250°C (0.5 hr)</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Anneal 250C (24 hr)</a:t>
                      </a:r>
                    </a:p>
                  </a:txBody>
                  <a:tcPr marL="91478" marR="91478"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0</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6.32E-5</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1.16E-4</a:t>
                      </a:r>
                    </a:p>
                  </a:txBody>
                  <a:tcPr marL="91478" marR="91478"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87.1             5.1</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88.3             4.5</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79.9             9.0</a:t>
                      </a:r>
                    </a:p>
                  </a:txBody>
                  <a:tcPr marL="91478" marR="91478"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5.8</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4.5</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4.3</a:t>
                      </a:r>
                    </a:p>
                  </a:txBody>
                  <a:tcPr marL="91478" marR="91478"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1008063">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1" i="0" u="none" strike="noStrike" cap="none" normalizeH="0" baseline="0" dirty="0" err="1" smtClean="0">
                          <a:ln>
                            <a:noFill/>
                          </a:ln>
                          <a:solidFill>
                            <a:srgbClr val="000000"/>
                          </a:solidFill>
                          <a:effectLst/>
                          <a:latin typeface="Calibri" panose="020F0502020204030204" pitchFamily="34" charset="0"/>
                          <a:ea typeface="WenQuanYi Micro Hei" charset="0"/>
                          <a:cs typeface="WenQuanYi Micro Hei" charset="0"/>
                        </a:rPr>
                        <a:t>Zr</a:t>
                      </a:r>
                      <a:endParaRPr kumimoji="0" lang="en-GB" altLang="en-US" sz="1300" b="1"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 O</a:t>
                      </a:r>
                      <a:r>
                        <a:rPr kumimoji="0" lang="en-GB" altLang="en-US" sz="1300" b="0" i="0" u="none" strike="noStrike" cap="none" normalizeH="0" baseline="-25000" dirty="0" smtClean="0">
                          <a:ln>
                            <a:noFill/>
                          </a:ln>
                          <a:solidFill>
                            <a:srgbClr val="000000"/>
                          </a:solidFill>
                          <a:effectLst/>
                          <a:latin typeface="Calibri" panose="020F0502020204030204" pitchFamily="34" charset="0"/>
                          <a:ea typeface="WenQuanYi Micro Hei" charset="0"/>
                          <a:cs typeface="WenQuanYi Micro Hei" charset="0"/>
                        </a:rPr>
                        <a:t>2</a:t>
                      </a: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 plasma</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 Anneal 250°C (0.5 hr)</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 Anneal 250°C (24 hr)</a:t>
                      </a:r>
                    </a:p>
                  </a:txBody>
                  <a:tcPr marL="91478" marR="91478"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3.82E-7</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6.94E-5</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1.35E-4</a:t>
                      </a:r>
                    </a:p>
                  </a:txBody>
                  <a:tcPr marL="91478" marR="91478"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78.4           12.4</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83.5             3.9</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74.6             9.8</a:t>
                      </a:r>
                    </a:p>
                  </a:txBody>
                  <a:tcPr marL="91478" marR="91478"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4.9</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4.3</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4.8</a:t>
                      </a:r>
                    </a:p>
                  </a:txBody>
                  <a:tcPr marL="91478" marR="91478"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1223963">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1"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Mg</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 O</a:t>
                      </a:r>
                      <a:r>
                        <a:rPr kumimoji="0" lang="en-GB" altLang="en-US" sz="1300" b="0" i="0" u="none" strike="noStrike" cap="none" normalizeH="0" baseline="-25000" smtClean="0">
                          <a:ln>
                            <a:noFill/>
                          </a:ln>
                          <a:solidFill>
                            <a:srgbClr val="000000"/>
                          </a:solidFill>
                          <a:effectLst/>
                          <a:latin typeface="Calibri" panose="020F0502020204030204" pitchFamily="34" charset="0"/>
                          <a:ea typeface="WenQuanYi Micro Hei" charset="0"/>
                          <a:cs typeface="WenQuanYi Micro Hei" charset="0"/>
                        </a:rPr>
                        <a:t>2</a:t>
                      </a: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 plasma</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 Anneal 200°C (0.5 hr)</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 Anneal 200°C (4 hr)</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 Anneal 200°C (24 hr)</a:t>
                      </a:r>
                    </a:p>
                  </a:txBody>
                  <a:tcPr marL="91478" marR="91478"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3.82E-7</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2.40E-5</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4.90E-5</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7.09E-5</a:t>
                      </a:r>
                    </a:p>
                  </a:txBody>
                  <a:tcPr marL="91478" marR="91478"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83.5             3.2</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76.8             3.5</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67.8             9.4</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66.7             3.8</a:t>
                      </a:r>
                    </a:p>
                  </a:txBody>
                  <a:tcPr marL="91478" marR="91478"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4.4</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3.9</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3.7</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3.6</a:t>
                      </a:r>
                    </a:p>
                  </a:txBody>
                  <a:tcPr marL="91478" marR="91478"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bl>
          </a:graphicData>
        </a:graphic>
      </p:graphicFrame>
      <p:graphicFrame>
        <p:nvGraphicFramePr>
          <p:cNvPr id="5" name="Table 4"/>
          <p:cNvGraphicFramePr>
            <a:graphicFrameLocks noGrp="1"/>
          </p:cNvGraphicFramePr>
          <p:nvPr>
            <p:extLst/>
          </p:nvPr>
        </p:nvGraphicFramePr>
        <p:xfrm>
          <a:off x="4572000" y="2517482"/>
          <a:ext cx="4648200" cy="4057934"/>
        </p:xfrm>
        <a:graphic>
          <a:graphicData uri="http://schemas.openxmlformats.org/drawingml/2006/table">
            <a:tbl>
              <a:tblPr/>
              <a:tblGrid>
                <a:gridCol w="1705305"/>
                <a:gridCol w="730580"/>
                <a:gridCol w="1266825"/>
                <a:gridCol w="945490"/>
              </a:tblGrid>
              <a:tr h="706438">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smtClean="0">
                          <a:ln>
                            <a:noFill/>
                          </a:ln>
                          <a:solidFill>
                            <a:schemeClr val="bg1"/>
                          </a:solidFill>
                          <a:effectLst/>
                          <a:latin typeface="Calibri" panose="020F0502020204030204" pitchFamily="34" charset="0"/>
                          <a:ea typeface="WenQuanYi Micro Hei" charset="0"/>
                          <a:cs typeface="WenQuanYi Micro Hei" charset="0"/>
                        </a:rPr>
                        <a:t>Metal</a:t>
                      </a:r>
                    </a:p>
                  </a:txBody>
                  <a:tcPr marL="91446" marR="91446"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smtClean="0">
                          <a:ln>
                            <a:noFill/>
                          </a:ln>
                          <a:solidFill>
                            <a:schemeClr val="bg1"/>
                          </a:solidFill>
                          <a:effectLst/>
                          <a:latin typeface="Calibri" panose="020F0502020204030204" pitchFamily="34" charset="0"/>
                          <a:ea typeface="WenQuanYi Micro Hei" charset="0"/>
                          <a:cs typeface="WenQuanYi Micro Hei" charset="0"/>
                        </a:rPr>
                        <a:t>QE</a:t>
                      </a:r>
                    </a:p>
                  </a:txBody>
                  <a:tcPr marL="91446" marR="91446"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smtClean="0">
                          <a:ln>
                            <a:noFill/>
                          </a:ln>
                          <a:solidFill>
                            <a:schemeClr val="bg1"/>
                          </a:solidFill>
                          <a:effectLst/>
                          <a:latin typeface="Calibri" panose="020F0502020204030204" pitchFamily="34" charset="0"/>
                          <a:ea typeface="WenQuanYi Micro Hei" charset="0"/>
                          <a:cs typeface="WenQuanYi Micro Hei" charset="0"/>
                        </a:rPr>
                        <a:t>XPS for sample surfaces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smtClean="0">
                          <a:ln>
                            <a:noFill/>
                          </a:ln>
                          <a:solidFill>
                            <a:schemeClr val="bg1"/>
                          </a:solidFill>
                          <a:effectLst/>
                          <a:latin typeface="Calibri" panose="020F0502020204030204" pitchFamily="34" charset="0"/>
                          <a:ea typeface="WenQuanYi Micro Hei" charset="0"/>
                          <a:cs typeface="WenQuanYi Micro Hei" charset="0"/>
                        </a:rPr>
                        <a:t>O 1s         C 1s</a:t>
                      </a:r>
                    </a:p>
                  </a:txBody>
                  <a:tcPr marL="91446" marR="91446"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smtClean="0">
                          <a:ln>
                            <a:noFill/>
                          </a:ln>
                          <a:solidFill>
                            <a:schemeClr val="bg1"/>
                          </a:solidFill>
                          <a:effectLst/>
                          <a:latin typeface="Calibri" panose="020F0502020204030204" pitchFamily="34" charset="0"/>
                          <a:ea typeface="WenQuanYi Micro Hei" charset="0"/>
                          <a:cs typeface="WenQuanYi Micro Hei" charset="0"/>
                          <a:sym typeface="Symbol" panose="05050102010706020507" pitchFamily="18" charset="2"/>
                        </a:rPr>
                        <a:t>Work Function </a:t>
                      </a:r>
                      <a:r>
                        <a:rPr kumimoji="0" lang="en-GB" altLang="en-US" sz="1400" b="1" i="0" u="none" strike="noStrike" cap="none" normalizeH="0" baseline="0" dirty="0" smtClean="0">
                          <a:ln>
                            <a:noFill/>
                          </a:ln>
                          <a:solidFill>
                            <a:schemeClr val="bg1"/>
                          </a:solidFill>
                          <a:effectLst/>
                          <a:latin typeface="Calibri" panose="020F0502020204030204" pitchFamily="34" charset="0"/>
                          <a:ea typeface="WenQuanYi Micro Hei" charset="0"/>
                          <a:cs typeface="WenQuanYi Micro Hei" charset="0"/>
                        </a:rPr>
                        <a:t>(eV) </a:t>
                      </a:r>
                    </a:p>
                  </a:txBody>
                  <a:tcPr marL="91446" marR="91446"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733425">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1"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Cu</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 O</a:t>
                      </a:r>
                      <a:r>
                        <a:rPr kumimoji="0" lang="en-GB" altLang="en-US" sz="1300" b="0" i="0" u="none" strike="noStrike" cap="none" normalizeH="0" baseline="-25000" smtClean="0">
                          <a:ln>
                            <a:noFill/>
                          </a:ln>
                          <a:solidFill>
                            <a:srgbClr val="000000"/>
                          </a:solidFill>
                          <a:effectLst/>
                          <a:latin typeface="Calibri" panose="020F0502020204030204" pitchFamily="34" charset="0"/>
                          <a:ea typeface="WenQuanYi Micro Hei" charset="0"/>
                          <a:cs typeface="WenQuanYi Micro Hei" charset="0"/>
                        </a:rPr>
                        <a:t>2</a:t>
                      </a: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 plasma</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 Anneal 250°C (0.5 hr)</a:t>
                      </a:r>
                    </a:p>
                  </a:txBody>
                  <a:tcPr marL="91446" marR="91446"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0</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1.6E-4</a:t>
                      </a:r>
                    </a:p>
                  </a:txBody>
                  <a:tcPr marL="91446" marR="91446"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80.1            3.1</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76.7            6.5</a:t>
                      </a:r>
                    </a:p>
                  </a:txBody>
                  <a:tcPr marL="91446" marR="91446"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5.7</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5.7</a:t>
                      </a:r>
                    </a:p>
                  </a:txBody>
                  <a:tcPr marL="91446" marR="91446"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1008063">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1"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Nb</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 O</a:t>
                      </a:r>
                      <a:r>
                        <a:rPr kumimoji="0" lang="en-GB" altLang="en-US" sz="1300" b="0" i="0" u="none" strike="noStrike" cap="none" normalizeH="0" baseline="-25000" smtClean="0">
                          <a:ln>
                            <a:noFill/>
                          </a:ln>
                          <a:solidFill>
                            <a:srgbClr val="000000"/>
                          </a:solidFill>
                          <a:effectLst/>
                          <a:latin typeface="Calibri" panose="020F0502020204030204" pitchFamily="34" charset="0"/>
                          <a:ea typeface="WenQuanYi Micro Hei" charset="0"/>
                          <a:cs typeface="WenQuanYi Micro Hei" charset="0"/>
                        </a:rPr>
                        <a:t>2</a:t>
                      </a: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 plasma</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 Anneal 300°C (0.5 hr)</a:t>
                      </a:r>
                    </a:p>
                  </a:txBody>
                  <a:tcPr marL="91446" marR="91446"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5.21E-7</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1.34E-4</a:t>
                      </a:r>
                    </a:p>
                  </a:txBody>
                  <a:tcPr marL="91446" marR="91446"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87.5            5.7                   80.2            6.3</a:t>
                      </a:r>
                    </a:p>
                  </a:txBody>
                  <a:tcPr marL="91446" marR="91446"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5.7</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4.5</a:t>
                      </a:r>
                    </a:p>
                  </a:txBody>
                  <a:tcPr marL="91446" marR="91446"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1371600">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1"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Pb</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 O</a:t>
                      </a:r>
                      <a:r>
                        <a:rPr kumimoji="0" lang="en-GB" altLang="en-US" sz="1300" b="0" i="0" u="none" strike="noStrike" cap="none" normalizeH="0" baseline="-25000" smtClean="0">
                          <a:ln>
                            <a:noFill/>
                          </a:ln>
                          <a:solidFill>
                            <a:srgbClr val="000000"/>
                          </a:solidFill>
                          <a:effectLst/>
                          <a:latin typeface="Calibri" panose="020F0502020204030204" pitchFamily="34" charset="0"/>
                          <a:ea typeface="WenQuanYi Micro Hei" charset="0"/>
                          <a:cs typeface="WenQuanYi Micro Hei" charset="0"/>
                        </a:rPr>
                        <a:t>2</a:t>
                      </a: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 plasma</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 Anneal 160°C (0.5 hr)</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 Anneal 200°C (0.5 hr)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endParaRPr>
                    </a:p>
                  </a:txBody>
                  <a:tcPr marL="91446" marR="91446"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3.47E-7</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6.94E-6</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1.67E-5</a:t>
                      </a:r>
                    </a:p>
                  </a:txBody>
                  <a:tcPr marL="91446" marR="91446"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82.1            7.1</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77.9          10.9</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77.8            9.9</a:t>
                      </a:r>
                    </a:p>
                  </a:txBody>
                  <a:tcPr marL="91446" marR="91446"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5.6</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4.3</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4.5</a:t>
                      </a:r>
                    </a:p>
                  </a:txBody>
                  <a:tcPr marL="91446" marR="91446" marT="45703" marB="457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bl>
          </a:graphicData>
        </a:graphic>
      </p:graphicFrame>
      <p:sp>
        <p:nvSpPr>
          <p:cNvPr id="13" name="TextBox 4"/>
          <p:cNvSpPr txBox="1">
            <a:spLocks noChangeArrowheads="1"/>
          </p:cNvSpPr>
          <p:nvPr/>
        </p:nvSpPr>
        <p:spPr bwMode="auto">
          <a:xfrm>
            <a:off x="34925" y="1362075"/>
            <a:ext cx="9144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buClr>
                <a:srgbClr val="000000"/>
              </a:buClr>
              <a:buSzPct val="100000"/>
              <a:buFont typeface="Times New Roman" panose="02020603050405020304" pitchFamily="18" charset="0"/>
              <a:buNone/>
              <a:defRPr/>
            </a:pPr>
            <a:r>
              <a:rPr lang="en-GB" altLang="en-US" sz="1800" dirty="0" smtClean="0">
                <a:latin typeface="Calibri" panose="020F0502020204030204" pitchFamily="34" charset="0"/>
                <a:ea typeface="Calibri" panose="020F0502020204030204" pitchFamily="34" charset="0"/>
                <a:cs typeface="Calibri" panose="020F0502020204030204" pitchFamily="34" charset="0"/>
              </a:rPr>
              <a:t>Measurements for </a:t>
            </a:r>
            <a:r>
              <a:rPr lang="en-GB" altLang="en-US" sz="1800" dirty="0" err="1" smtClean="0">
                <a:latin typeface="Calibri" panose="020F0502020204030204" pitchFamily="34" charset="0"/>
                <a:ea typeface="Calibri" panose="020F0502020204030204" pitchFamily="34" charset="0"/>
                <a:cs typeface="Calibri" panose="020F0502020204030204" pitchFamily="34" charset="0"/>
              </a:rPr>
              <a:t>Ti</a:t>
            </a:r>
            <a:r>
              <a:rPr lang="en-GB" altLang="en-US" sz="1800" dirty="0" smtClean="0">
                <a:latin typeface="Calibri" panose="020F0502020204030204" pitchFamily="34" charset="0"/>
                <a:ea typeface="Calibri" panose="020F0502020204030204" pitchFamily="34" charset="0"/>
                <a:cs typeface="Calibri" panose="020F0502020204030204" pitchFamily="34" charset="0"/>
              </a:rPr>
              <a:t>, </a:t>
            </a:r>
            <a:r>
              <a:rPr lang="en-GB" altLang="en-US" sz="1800" dirty="0" err="1" smtClean="0">
                <a:latin typeface="Calibri" panose="020F0502020204030204" pitchFamily="34" charset="0"/>
                <a:ea typeface="Calibri" panose="020F0502020204030204" pitchFamily="34" charset="0"/>
                <a:cs typeface="Calibri" panose="020F0502020204030204" pitchFamily="34" charset="0"/>
              </a:rPr>
              <a:t>Zr</a:t>
            </a:r>
            <a:r>
              <a:rPr lang="en-GB" altLang="en-US" sz="1800" dirty="0" smtClean="0">
                <a:latin typeface="Calibri" panose="020F0502020204030204" pitchFamily="34" charset="0"/>
                <a:ea typeface="Calibri" panose="020F0502020204030204" pitchFamily="34" charset="0"/>
                <a:cs typeface="Calibri" panose="020F0502020204030204" pitchFamily="34" charset="0"/>
              </a:rPr>
              <a:t>, Mg, Cu, </a:t>
            </a:r>
            <a:r>
              <a:rPr lang="en-GB" altLang="en-US" sz="1800" dirty="0" err="1" smtClean="0">
                <a:latin typeface="Calibri" panose="020F0502020204030204" pitchFamily="34" charset="0"/>
                <a:ea typeface="Calibri" panose="020F0502020204030204" pitchFamily="34" charset="0"/>
                <a:cs typeface="Calibri" panose="020F0502020204030204" pitchFamily="34" charset="0"/>
              </a:rPr>
              <a:t>Nb</a:t>
            </a:r>
            <a:r>
              <a:rPr lang="en-GB" altLang="en-US" sz="1800" dirty="0" smtClean="0">
                <a:latin typeface="Calibri" panose="020F0502020204030204" pitchFamily="34" charset="0"/>
                <a:ea typeface="Calibri" panose="020F0502020204030204" pitchFamily="34" charset="0"/>
                <a:cs typeface="Calibri" panose="020F0502020204030204" pitchFamily="34" charset="0"/>
              </a:rPr>
              <a:t>, </a:t>
            </a:r>
            <a:r>
              <a:rPr lang="en-GB" altLang="en-US" sz="1800" dirty="0" err="1" smtClean="0">
                <a:latin typeface="Calibri" panose="020F0502020204030204" pitchFamily="34" charset="0"/>
                <a:ea typeface="Calibri" panose="020F0502020204030204" pitchFamily="34" charset="0"/>
                <a:cs typeface="Calibri" panose="020F0502020204030204" pitchFamily="34" charset="0"/>
              </a:rPr>
              <a:t>Pb</a:t>
            </a:r>
            <a:r>
              <a:rPr lang="en-GB" altLang="en-US" sz="1800" dirty="0" smtClean="0">
                <a:latin typeface="Calibri" panose="020F0502020204030204" pitchFamily="34" charset="0"/>
                <a:ea typeface="Calibri" panose="020F0502020204030204" pitchFamily="34" charset="0"/>
                <a:cs typeface="Calibri" panose="020F0502020204030204" pitchFamily="34" charset="0"/>
              </a:rPr>
              <a:t>:</a:t>
            </a:r>
          </a:p>
          <a:p>
            <a:pPr marL="285750" indent="-285750" algn="l" eaLnBrk="1" hangingPunct="1">
              <a:spcBef>
                <a:spcPct val="0"/>
              </a:spcBef>
              <a:buClr>
                <a:srgbClr val="000000"/>
              </a:buClr>
              <a:buSzPct val="100000"/>
              <a:buFont typeface="Wingdings" panose="05000000000000000000" pitchFamily="2" charset="2"/>
              <a:buChar char="§"/>
              <a:defRPr/>
            </a:pPr>
            <a:r>
              <a:rPr lang="en-GB" altLang="en-US" sz="1800" dirty="0" smtClean="0">
                <a:latin typeface="Calibri" panose="020F0502020204030204" pitchFamily="34" charset="0"/>
                <a:ea typeface="Calibri" panose="020F0502020204030204" pitchFamily="34" charset="0"/>
                <a:cs typeface="Calibri" panose="020F0502020204030204" pitchFamily="34" charset="0"/>
              </a:rPr>
              <a:t>O</a:t>
            </a:r>
            <a:r>
              <a:rPr lang="en-GB" altLang="en-US" sz="1800" baseline="-25000" dirty="0" smtClean="0">
                <a:latin typeface="Calibri" panose="020F0502020204030204" pitchFamily="34" charset="0"/>
                <a:ea typeface="Calibri" panose="020F0502020204030204" pitchFamily="34" charset="0"/>
                <a:cs typeface="Calibri" panose="020F0502020204030204" pitchFamily="34" charset="0"/>
              </a:rPr>
              <a:t>2</a:t>
            </a:r>
            <a:r>
              <a:rPr lang="en-GB" altLang="en-US" sz="1800" dirty="0" smtClean="0">
                <a:latin typeface="Calibri" panose="020F0502020204030204" pitchFamily="34" charset="0"/>
                <a:ea typeface="Calibri" panose="020F0502020204030204" pitchFamily="34" charset="0"/>
                <a:cs typeface="Calibri" panose="020F0502020204030204" pitchFamily="34" charset="0"/>
              </a:rPr>
              <a:t> Plasma Cleaned for 20 minutes</a:t>
            </a:r>
          </a:p>
          <a:p>
            <a:pPr marL="285750" indent="-285750" algn="l" eaLnBrk="1" hangingPunct="1">
              <a:spcBef>
                <a:spcPct val="0"/>
              </a:spcBef>
              <a:buClr>
                <a:srgbClr val="000000"/>
              </a:buClr>
              <a:buSzPct val="100000"/>
              <a:buFont typeface="Wingdings" panose="05000000000000000000" pitchFamily="2" charset="2"/>
              <a:buChar char="§"/>
              <a:defRPr/>
            </a:pPr>
            <a:r>
              <a:rPr lang="en-GB" altLang="en-US" sz="1800" dirty="0" smtClean="0">
                <a:latin typeface="Calibri" panose="020F0502020204030204" pitchFamily="34" charset="0"/>
                <a:ea typeface="Calibri" panose="020F0502020204030204" pitchFamily="34" charset="0"/>
                <a:cs typeface="Calibri" panose="020F0502020204030204" pitchFamily="34" charset="0"/>
              </a:rPr>
              <a:t> Annealed</a:t>
            </a:r>
          </a:p>
        </p:txBody>
      </p:sp>
      <p:sp>
        <p:nvSpPr>
          <p:cNvPr id="9" name="Rectangle 8"/>
          <p:cNvSpPr/>
          <p:nvPr/>
        </p:nvSpPr>
        <p:spPr>
          <a:xfrm>
            <a:off x="4643438" y="4613275"/>
            <a:ext cx="2449512" cy="263525"/>
          </a:xfrm>
          <a:prstGeom prst="rect">
            <a:avLst/>
          </a:prstGeom>
          <a:solidFill>
            <a:srgbClr val="FF0000">
              <a:alpha val="23137"/>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rgbClr val="000000"/>
              </a:buClr>
              <a:buSzPct val="100000"/>
              <a:buFont typeface="Times New Roman" panose="02020603050405020304" pitchFamily="18" charset="0"/>
              <a:buNone/>
              <a:defRPr/>
            </a:pPr>
            <a:endParaRPr lang="en-GB"/>
          </a:p>
        </p:txBody>
      </p:sp>
      <p:sp>
        <p:nvSpPr>
          <p:cNvPr id="10" name="Rectangle 9"/>
          <p:cNvSpPr/>
          <p:nvPr/>
        </p:nvSpPr>
        <p:spPr>
          <a:xfrm>
            <a:off x="4643438" y="3868738"/>
            <a:ext cx="2449512" cy="288925"/>
          </a:xfrm>
          <a:prstGeom prst="rect">
            <a:avLst/>
          </a:prstGeom>
          <a:solidFill>
            <a:srgbClr val="FF0000">
              <a:alpha val="23137"/>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rgbClr val="000000"/>
              </a:buClr>
              <a:buSzPct val="100000"/>
              <a:buFont typeface="Times New Roman" panose="02020603050405020304" pitchFamily="18" charset="0"/>
              <a:buNone/>
              <a:defRPr/>
            </a:pPr>
            <a:endParaRPr lang="en-GB"/>
          </a:p>
        </p:txBody>
      </p:sp>
      <p:sp>
        <p:nvSpPr>
          <p:cNvPr id="11" name="Rectangle 10"/>
          <p:cNvSpPr/>
          <p:nvPr/>
        </p:nvSpPr>
        <p:spPr>
          <a:xfrm>
            <a:off x="107950" y="5091113"/>
            <a:ext cx="2447925" cy="242887"/>
          </a:xfrm>
          <a:prstGeom prst="rect">
            <a:avLst/>
          </a:prstGeom>
          <a:solidFill>
            <a:srgbClr val="FF0000">
              <a:alpha val="23137"/>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rgbClr val="000000"/>
              </a:buClr>
              <a:buSzPct val="100000"/>
              <a:buFont typeface="Times New Roman" panose="02020603050405020304" pitchFamily="18" charset="0"/>
              <a:buNone/>
              <a:defRPr/>
            </a:pPr>
            <a:endParaRPr lang="en-GB"/>
          </a:p>
        </p:txBody>
      </p:sp>
      <p:sp>
        <p:nvSpPr>
          <p:cNvPr id="15" name="Rectangle 14"/>
          <p:cNvSpPr/>
          <p:nvPr/>
        </p:nvSpPr>
        <p:spPr>
          <a:xfrm>
            <a:off x="107950" y="4110038"/>
            <a:ext cx="2447925" cy="242887"/>
          </a:xfrm>
          <a:prstGeom prst="rect">
            <a:avLst/>
          </a:prstGeom>
          <a:solidFill>
            <a:srgbClr val="FF0000">
              <a:alpha val="23137"/>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rgbClr val="000000"/>
              </a:buClr>
              <a:buSzPct val="100000"/>
              <a:buFont typeface="Times New Roman" panose="02020603050405020304" pitchFamily="18" charset="0"/>
              <a:buNone/>
              <a:defRPr/>
            </a:pPr>
            <a:endParaRPr lang="en-GB"/>
          </a:p>
        </p:txBody>
      </p:sp>
      <p:sp>
        <p:nvSpPr>
          <p:cNvPr id="24638" name="TextBox 12"/>
          <p:cNvSpPr txBox="1">
            <a:spLocks noChangeArrowheads="1"/>
          </p:cNvSpPr>
          <p:nvPr/>
        </p:nvSpPr>
        <p:spPr bwMode="auto">
          <a:xfrm>
            <a:off x="8785225" y="6516688"/>
            <a:ext cx="466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1800">
                <a:solidFill>
                  <a:schemeClr val="bg1"/>
                </a:solidFill>
                <a:latin typeface="Arial" panose="020B0604020202020204" pitchFamily="34" charset="0"/>
              </a:rPr>
              <a:t>13</a:t>
            </a:r>
          </a:p>
        </p:txBody>
      </p:sp>
      <p:sp>
        <p:nvSpPr>
          <p:cNvPr id="14" name="Title 1"/>
          <p:cNvSpPr>
            <a:spLocks noGrp="1"/>
          </p:cNvSpPr>
          <p:nvPr>
            <p:ph type="title"/>
          </p:nvPr>
        </p:nvSpPr>
        <p:spPr>
          <a:xfrm>
            <a:off x="3048000" y="274638"/>
            <a:ext cx="5638800" cy="1020762"/>
          </a:xfrm>
        </p:spPr>
        <p:txBody>
          <a:bodyPr/>
          <a:lstStyle/>
          <a:p>
            <a:r>
              <a:rPr lang="en-GB" sz="4400" b="1" dirty="0" smtClean="0"/>
              <a:t>Results: O</a:t>
            </a:r>
            <a:r>
              <a:rPr lang="en-GB" sz="4400" b="1" baseline="-25000" dirty="0" smtClean="0"/>
              <a:t>2</a:t>
            </a:r>
            <a:r>
              <a:rPr lang="en-GB" sz="4400" b="1" dirty="0" smtClean="0"/>
              <a:t> plasma cleaning</a:t>
            </a:r>
            <a:endParaRPr lang="en-GB" sz="4400" b="1" dirty="0"/>
          </a:p>
        </p:txBody>
      </p:sp>
    </p:spTree>
    <p:extLst>
      <p:ext uri="{BB962C8B-B14F-4D97-AF65-F5344CB8AC3E}">
        <p14:creationId xmlns:p14="http://schemas.microsoft.com/office/powerpoint/2010/main" val="13860373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746" name="Group 4"/>
          <p:cNvGrpSpPr>
            <a:grpSpLocks noChangeAspect="1"/>
          </p:cNvGrpSpPr>
          <p:nvPr/>
        </p:nvGrpSpPr>
        <p:grpSpPr bwMode="auto">
          <a:xfrm>
            <a:off x="115887" y="2895600"/>
            <a:ext cx="6513513" cy="2160586"/>
            <a:chOff x="763" y="255"/>
            <a:chExt cx="4103" cy="1593"/>
          </a:xfrm>
        </p:grpSpPr>
        <p:sp>
          <p:nvSpPr>
            <p:cNvPr id="32023" name="AutoShape 3"/>
            <p:cNvSpPr>
              <a:spLocks noChangeAspect="1" noChangeArrowheads="1" noTextEdit="1"/>
            </p:cNvSpPr>
            <p:nvPr/>
          </p:nvSpPr>
          <p:spPr bwMode="auto">
            <a:xfrm>
              <a:off x="839" y="255"/>
              <a:ext cx="4015" cy="1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2024" name="Rectangle 5"/>
            <p:cNvSpPr>
              <a:spLocks noChangeArrowheads="1"/>
            </p:cNvSpPr>
            <p:nvPr/>
          </p:nvSpPr>
          <p:spPr bwMode="auto">
            <a:xfrm>
              <a:off x="839" y="1847"/>
              <a:ext cx="6"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endParaRPr lang="en-US" altLang="en-US" sz="1800">
                <a:latin typeface="Arial" panose="020B0604020202020204" pitchFamily="34" charset="0"/>
              </a:endParaRPr>
            </a:p>
          </p:txBody>
        </p:sp>
        <p:sp>
          <p:nvSpPr>
            <p:cNvPr id="32025" name="Rectangle 6"/>
            <p:cNvSpPr>
              <a:spLocks noChangeArrowheads="1"/>
            </p:cNvSpPr>
            <p:nvPr/>
          </p:nvSpPr>
          <p:spPr bwMode="auto">
            <a:xfrm>
              <a:off x="1398" y="306"/>
              <a:ext cx="0"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endParaRPr lang="en-US" altLang="en-US" sz="1400" b="1" u="sng" dirty="0">
                <a:latin typeface="Calibri" panose="020F0502020204030204" pitchFamily="34" charset="0"/>
              </a:endParaRPr>
            </a:p>
          </p:txBody>
        </p:sp>
        <p:sp>
          <p:nvSpPr>
            <p:cNvPr id="32026" name="Rectangle 7"/>
            <p:cNvSpPr>
              <a:spLocks noChangeArrowheads="1"/>
            </p:cNvSpPr>
            <p:nvPr/>
          </p:nvSpPr>
          <p:spPr bwMode="auto">
            <a:xfrm>
              <a:off x="1047" y="512"/>
              <a:ext cx="3756" cy="1098"/>
            </a:xfrm>
            <a:prstGeom prst="rect">
              <a:avLst/>
            </a:prstGeom>
            <a:solidFill>
              <a:srgbClr val="E6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endParaRPr lang="en-GB" altLang="en-US" sz="1800">
                <a:latin typeface="Arial" panose="020B0604020202020204" pitchFamily="34" charset="0"/>
              </a:endParaRPr>
            </a:p>
          </p:txBody>
        </p:sp>
        <p:sp>
          <p:nvSpPr>
            <p:cNvPr id="32027" name="Rectangle 8"/>
            <p:cNvSpPr>
              <a:spLocks noChangeArrowheads="1"/>
            </p:cNvSpPr>
            <p:nvPr/>
          </p:nvSpPr>
          <p:spPr bwMode="auto">
            <a:xfrm>
              <a:off x="1047" y="442"/>
              <a:ext cx="3756" cy="1168"/>
            </a:xfrm>
            <a:prstGeom prst="rect">
              <a:avLst/>
            </a:prstGeom>
            <a:solidFill>
              <a:srgbClr val="E6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endParaRPr lang="en-GB" altLang="en-US" sz="1800">
                <a:latin typeface="Arial" panose="020B0604020202020204" pitchFamily="34" charset="0"/>
              </a:endParaRPr>
            </a:p>
          </p:txBody>
        </p:sp>
        <p:sp>
          <p:nvSpPr>
            <p:cNvPr id="32028" name="Freeform 9"/>
            <p:cNvSpPr>
              <a:spLocks/>
            </p:cNvSpPr>
            <p:nvPr/>
          </p:nvSpPr>
          <p:spPr bwMode="auto">
            <a:xfrm>
              <a:off x="1047" y="657"/>
              <a:ext cx="3756" cy="890"/>
            </a:xfrm>
            <a:custGeom>
              <a:avLst/>
              <a:gdLst>
                <a:gd name="T0" fmla="*/ 57 w 3756"/>
                <a:gd name="T1" fmla="*/ 890 h 890"/>
                <a:gd name="T2" fmla="*/ 121 w 3756"/>
                <a:gd name="T3" fmla="*/ 890 h 890"/>
                <a:gd name="T4" fmla="*/ 190 w 3756"/>
                <a:gd name="T5" fmla="*/ 890 h 890"/>
                <a:gd name="T6" fmla="*/ 254 w 3756"/>
                <a:gd name="T7" fmla="*/ 884 h 890"/>
                <a:gd name="T8" fmla="*/ 323 w 3756"/>
                <a:gd name="T9" fmla="*/ 872 h 890"/>
                <a:gd name="T10" fmla="*/ 386 w 3756"/>
                <a:gd name="T11" fmla="*/ 849 h 890"/>
                <a:gd name="T12" fmla="*/ 456 w 3756"/>
                <a:gd name="T13" fmla="*/ 803 h 890"/>
                <a:gd name="T14" fmla="*/ 525 w 3756"/>
                <a:gd name="T15" fmla="*/ 722 h 890"/>
                <a:gd name="T16" fmla="*/ 588 w 3756"/>
                <a:gd name="T17" fmla="*/ 624 h 890"/>
                <a:gd name="T18" fmla="*/ 657 w 3756"/>
                <a:gd name="T19" fmla="*/ 526 h 890"/>
                <a:gd name="T20" fmla="*/ 721 w 3756"/>
                <a:gd name="T21" fmla="*/ 468 h 890"/>
                <a:gd name="T22" fmla="*/ 790 w 3756"/>
                <a:gd name="T23" fmla="*/ 485 h 890"/>
                <a:gd name="T24" fmla="*/ 859 w 3756"/>
                <a:gd name="T25" fmla="*/ 566 h 890"/>
                <a:gd name="T26" fmla="*/ 923 w 3756"/>
                <a:gd name="T27" fmla="*/ 670 h 890"/>
                <a:gd name="T28" fmla="*/ 992 w 3756"/>
                <a:gd name="T29" fmla="*/ 763 h 890"/>
                <a:gd name="T30" fmla="*/ 1056 w 3756"/>
                <a:gd name="T31" fmla="*/ 820 h 890"/>
                <a:gd name="T32" fmla="*/ 1125 w 3756"/>
                <a:gd name="T33" fmla="*/ 832 h 890"/>
                <a:gd name="T34" fmla="*/ 1188 w 3756"/>
                <a:gd name="T35" fmla="*/ 797 h 890"/>
                <a:gd name="T36" fmla="*/ 1257 w 3756"/>
                <a:gd name="T37" fmla="*/ 711 h 890"/>
                <a:gd name="T38" fmla="*/ 1327 w 3756"/>
                <a:gd name="T39" fmla="*/ 578 h 890"/>
                <a:gd name="T40" fmla="*/ 1390 w 3756"/>
                <a:gd name="T41" fmla="*/ 485 h 890"/>
                <a:gd name="T42" fmla="*/ 1459 w 3756"/>
                <a:gd name="T43" fmla="*/ 503 h 890"/>
                <a:gd name="T44" fmla="*/ 1523 w 3756"/>
                <a:gd name="T45" fmla="*/ 624 h 890"/>
                <a:gd name="T46" fmla="*/ 1592 w 3756"/>
                <a:gd name="T47" fmla="*/ 751 h 890"/>
                <a:gd name="T48" fmla="*/ 1656 w 3756"/>
                <a:gd name="T49" fmla="*/ 832 h 890"/>
                <a:gd name="T50" fmla="*/ 1725 w 3756"/>
                <a:gd name="T51" fmla="*/ 872 h 890"/>
                <a:gd name="T52" fmla="*/ 1794 w 3756"/>
                <a:gd name="T53" fmla="*/ 884 h 890"/>
                <a:gd name="T54" fmla="*/ 1858 w 3756"/>
                <a:gd name="T55" fmla="*/ 890 h 890"/>
                <a:gd name="T56" fmla="*/ 1927 w 3756"/>
                <a:gd name="T57" fmla="*/ 890 h 890"/>
                <a:gd name="T58" fmla="*/ 1990 w 3756"/>
                <a:gd name="T59" fmla="*/ 890 h 890"/>
                <a:gd name="T60" fmla="*/ 2059 w 3756"/>
                <a:gd name="T61" fmla="*/ 890 h 890"/>
                <a:gd name="T62" fmla="*/ 2123 w 3756"/>
                <a:gd name="T63" fmla="*/ 867 h 890"/>
                <a:gd name="T64" fmla="*/ 2192 w 3756"/>
                <a:gd name="T65" fmla="*/ 751 h 890"/>
                <a:gd name="T66" fmla="*/ 2261 w 3756"/>
                <a:gd name="T67" fmla="*/ 595 h 890"/>
                <a:gd name="T68" fmla="*/ 2325 w 3756"/>
                <a:gd name="T69" fmla="*/ 618 h 890"/>
                <a:gd name="T70" fmla="*/ 2394 w 3756"/>
                <a:gd name="T71" fmla="*/ 618 h 890"/>
                <a:gd name="T72" fmla="*/ 2458 w 3756"/>
                <a:gd name="T73" fmla="*/ 566 h 890"/>
                <a:gd name="T74" fmla="*/ 2527 w 3756"/>
                <a:gd name="T75" fmla="*/ 641 h 890"/>
                <a:gd name="T76" fmla="*/ 2590 w 3756"/>
                <a:gd name="T77" fmla="*/ 774 h 890"/>
                <a:gd name="T78" fmla="*/ 2660 w 3756"/>
                <a:gd name="T79" fmla="*/ 855 h 890"/>
                <a:gd name="T80" fmla="*/ 2729 w 3756"/>
                <a:gd name="T81" fmla="*/ 872 h 890"/>
                <a:gd name="T82" fmla="*/ 2792 w 3756"/>
                <a:gd name="T83" fmla="*/ 855 h 890"/>
                <a:gd name="T84" fmla="*/ 2861 w 3756"/>
                <a:gd name="T85" fmla="*/ 774 h 890"/>
                <a:gd name="T86" fmla="*/ 2925 w 3756"/>
                <a:gd name="T87" fmla="*/ 583 h 890"/>
                <a:gd name="T88" fmla="*/ 2994 w 3756"/>
                <a:gd name="T89" fmla="*/ 283 h 890"/>
                <a:gd name="T90" fmla="*/ 3058 w 3756"/>
                <a:gd name="T91" fmla="*/ 29 h 890"/>
                <a:gd name="T92" fmla="*/ 3127 w 3756"/>
                <a:gd name="T93" fmla="*/ 58 h 890"/>
                <a:gd name="T94" fmla="*/ 3196 w 3756"/>
                <a:gd name="T95" fmla="*/ 341 h 890"/>
                <a:gd name="T96" fmla="*/ 3260 w 3756"/>
                <a:gd name="T97" fmla="*/ 630 h 890"/>
                <a:gd name="T98" fmla="*/ 3329 w 3756"/>
                <a:gd name="T99" fmla="*/ 797 h 890"/>
                <a:gd name="T100" fmla="*/ 3392 w 3756"/>
                <a:gd name="T101" fmla="*/ 867 h 890"/>
                <a:gd name="T102" fmla="*/ 3461 w 3756"/>
                <a:gd name="T103" fmla="*/ 884 h 890"/>
                <a:gd name="T104" fmla="*/ 3525 w 3756"/>
                <a:gd name="T105" fmla="*/ 890 h 890"/>
                <a:gd name="T106" fmla="*/ 3594 w 3756"/>
                <a:gd name="T107" fmla="*/ 890 h 890"/>
                <a:gd name="T108" fmla="*/ 3663 w 3756"/>
                <a:gd name="T109" fmla="*/ 890 h 890"/>
                <a:gd name="T110" fmla="*/ 3727 w 3756"/>
                <a:gd name="T111" fmla="*/ 890 h 89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756" h="890">
                  <a:moveTo>
                    <a:pt x="0" y="890"/>
                  </a:moveTo>
                  <a:lnTo>
                    <a:pt x="5" y="890"/>
                  </a:lnTo>
                  <a:lnTo>
                    <a:pt x="11" y="890"/>
                  </a:lnTo>
                  <a:lnTo>
                    <a:pt x="23" y="890"/>
                  </a:lnTo>
                  <a:lnTo>
                    <a:pt x="29" y="890"/>
                  </a:lnTo>
                  <a:lnTo>
                    <a:pt x="40" y="890"/>
                  </a:lnTo>
                  <a:lnTo>
                    <a:pt x="46" y="890"/>
                  </a:lnTo>
                  <a:lnTo>
                    <a:pt x="57" y="890"/>
                  </a:lnTo>
                  <a:lnTo>
                    <a:pt x="63" y="890"/>
                  </a:lnTo>
                  <a:lnTo>
                    <a:pt x="75" y="890"/>
                  </a:lnTo>
                  <a:lnTo>
                    <a:pt x="80" y="890"/>
                  </a:lnTo>
                  <a:lnTo>
                    <a:pt x="86" y="890"/>
                  </a:lnTo>
                  <a:lnTo>
                    <a:pt x="98" y="890"/>
                  </a:lnTo>
                  <a:lnTo>
                    <a:pt x="104" y="890"/>
                  </a:lnTo>
                  <a:lnTo>
                    <a:pt x="115" y="890"/>
                  </a:lnTo>
                  <a:lnTo>
                    <a:pt x="121" y="890"/>
                  </a:lnTo>
                  <a:lnTo>
                    <a:pt x="132" y="890"/>
                  </a:lnTo>
                  <a:lnTo>
                    <a:pt x="138" y="890"/>
                  </a:lnTo>
                  <a:lnTo>
                    <a:pt x="150" y="890"/>
                  </a:lnTo>
                  <a:lnTo>
                    <a:pt x="155" y="890"/>
                  </a:lnTo>
                  <a:lnTo>
                    <a:pt x="161" y="890"/>
                  </a:lnTo>
                  <a:lnTo>
                    <a:pt x="173" y="890"/>
                  </a:lnTo>
                  <a:lnTo>
                    <a:pt x="179" y="890"/>
                  </a:lnTo>
                  <a:lnTo>
                    <a:pt x="190" y="890"/>
                  </a:lnTo>
                  <a:lnTo>
                    <a:pt x="196" y="890"/>
                  </a:lnTo>
                  <a:lnTo>
                    <a:pt x="207" y="890"/>
                  </a:lnTo>
                  <a:lnTo>
                    <a:pt x="213" y="890"/>
                  </a:lnTo>
                  <a:lnTo>
                    <a:pt x="225" y="884"/>
                  </a:lnTo>
                  <a:lnTo>
                    <a:pt x="230" y="884"/>
                  </a:lnTo>
                  <a:lnTo>
                    <a:pt x="236" y="884"/>
                  </a:lnTo>
                  <a:lnTo>
                    <a:pt x="248" y="884"/>
                  </a:lnTo>
                  <a:lnTo>
                    <a:pt x="254" y="884"/>
                  </a:lnTo>
                  <a:lnTo>
                    <a:pt x="265" y="884"/>
                  </a:lnTo>
                  <a:lnTo>
                    <a:pt x="271" y="884"/>
                  </a:lnTo>
                  <a:lnTo>
                    <a:pt x="282" y="878"/>
                  </a:lnTo>
                  <a:lnTo>
                    <a:pt x="288" y="878"/>
                  </a:lnTo>
                  <a:lnTo>
                    <a:pt x="300" y="878"/>
                  </a:lnTo>
                  <a:lnTo>
                    <a:pt x="305" y="878"/>
                  </a:lnTo>
                  <a:lnTo>
                    <a:pt x="311" y="872"/>
                  </a:lnTo>
                  <a:lnTo>
                    <a:pt x="323" y="872"/>
                  </a:lnTo>
                  <a:lnTo>
                    <a:pt x="329" y="872"/>
                  </a:lnTo>
                  <a:lnTo>
                    <a:pt x="340" y="867"/>
                  </a:lnTo>
                  <a:lnTo>
                    <a:pt x="346" y="867"/>
                  </a:lnTo>
                  <a:lnTo>
                    <a:pt x="357" y="861"/>
                  </a:lnTo>
                  <a:lnTo>
                    <a:pt x="363" y="861"/>
                  </a:lnTo>
                  <a:lnTo>
                    <a:pt x="375" y="855"/>
                  </a:lnTo>
                  <a:lnTo>
                    <a:pt x="381" y="849"/>
                  </a:lnTo>
                  <a:lnTo>
                    <a:pt x="386" y="849"/>
                  </a:lnTo>
                  <a:lnTo>
                    <a:pt x="398" y="843"/>
                  </a:lnTo>
                  <a:lnTo>
                    <a:pt x="404" y="838"/>
                  </a:lnTo>
                  <a:lnTo>
                    <a:pt x="415" y="832"/>
                  </a:lnTo>
                  <a:lnTo>
                    <a:pt x="421" y="826"/>
                  </a:lnTo>
                  <a:lnTo>
                    <a:pt x="432" y="820"/>
                  </a:lnTo>
                  <a:lnTo>
                    <a:pt x="438" y="815"/>
                  </a:lnTo>
                  <a:lnTo>
                    <a:pt x="450" y="809"/>
                  </a:lnTo>
                  <a:lnTo>
                    <a:pt x="456" y="803"/>
                  </a:lnTo>
                  <a:lnTo>
                    <a:pt x="467" y="791"/>
                  </a:lnTo>
                  <a:lnTo>
                    <a:pt x="473" y="786"/>
                  </a:lnTo>
                  <a:lnTo>
                    <a:pt x="479" y="774"/>
                  </a:lnTo>
                  <a:lnTo>
                    <a:pt x="490" y="768"/>
                  </a:lnTo>
                  <a:lnTo>
                    <a:pt x="496" y="757"/>
                  </a:lnTo>
                  <a:lnTo>
                    <a:pt x="507" y="745"/>
                  </a:lnTo>
                  <a:lnTo>
                    <a:pt x="513" y="734"/>
                  </a:lnTo>
                  <a:lnTo>
                    <a:pt x="525" y="722"/>
                  </a:lnTo>
                  <a:lnTo>
                    <a:pt x="531" y="711"/>
                  </a:lnTo>
                  <a:lnTo>
                    <a:pt x="542" y="699"/>
                  </a:lnTo>
                  <a:lnTo>
                    <a:pt x="548" y="687"/>
                  </a:lnTo>
                  <a:lnTo>
                    <a:pt x="554" y="676"/>
                  </a:lnTo>
                  <a:lnTo>
                    <a:pt x="565" y="664"/>
                  </a:lnTo>
                  <a:lnTo>
                    <a:pt x="571" y="653"/>
                  </a:lnTo>
                  <a:lnTo>
                    <a:pt x="582" y="635"/>
                  </a:lnTo>
                  <a:lnTo>
                    <a:pt x="588" y="624"/>
                  </a:lnTo>
                  <a:lnTo>
                    <a:pt x="600" y="612"/>
                  </a:lnTo>
                  <a:lnTo>
                    <a:pt x="606" y="601"/>
                  </a:lnTo>
                  <a:lnTo>
                    <a:pt x="617" y="583"/>
                  </a:lnTo>
                  <a:lnTo>
                    <a:pt x="623" y="572"/>
                  </a:lnTo>
                  <a:lnTo>
                    <a:pt x="629" y="560"/>
                  </a:lnTo>
                  <a:lnTo>
                    <a:pt x="640" y="549"/>
                  </a:lnTo>
                  <a:lnTo>
                    <a:pt x="646" y="537"/>
                  </a:lnTo>
                  <a:lnTo>
                    <a:pt x="657" y="526"/>
                  </a:lnTo>
                  <a:lnTo>
                    <a:pt x="663" y="514"/>
                  </a:lnTo>
                  <a:lnTo>
                    <a:pt x="675" y="508"/>
                  </a:lnTo>
                  <a:lnTo>
                    <a:pt x="681" y="497"/>
                  </a:lnTo>
                  <a:lnTo>
                    <a:pt x="692" y="491"/>
                  </a:lnTo>
                  <a:lnTo>
                    <a:pt x="698" y="485"/>
                  </a:lnTo>
                  <a:lnTo>
                    <a:pt x="704" y="479"/>
                  </a:lnTo>
                  <a:lnTo>
                    <a:pt x="715" y="474"/>
                  </a:lnTo>
                  <a:lnTo>
                    <a:pt x="721" y="468"/>
                  </a:lnTo>
                  <a:lnTo>
                    <a:pt x="732" y="468"/>
                  </a:lnTo>
                  <a:lnTo>
                    <a:pt x="738" y="468"/>
                  </a:lnTo>
                  <a:lnTo>
                    <a:pt x="750" y="468"/>
                  </a:lnTo>
                  <a:lnTo>
                    <a:pt x="756" y="468"/>
                  </a:lnTo>
                  <a:lnTo>
                    <a:pt x="767" y="474"/>
                  </a:lnTo>
                  <a:lnTo>
                    <a:pt x="773" y="474"/>
                  </a:lnTo>
                  <a:lnTo>
                    <a:pt x="779" y="479"/>
                  </a:lnTo>
                  <a:lnTo>
                    <a:pt x="790" y="485"/>
                  </a:lnTo>
                  <a:lnTo>
                    <a:pt x="796" y="497"/>
                  </a:lnTo>
                  <a:lnTo>
                    <a:pt x="807" y="503"/>
                  </a:lnTo>
                  <a:lnTo>
                    <a:pt x="813" y="514"/>
                  </a:lnTo>
                  <a:lnTo>
                    <a:pt x="825" y="520"/>
                  </a:lnTo>
                  <a:lnTo>
                    <a:pt x="831" y="531"/>
                  </a:lnTo>
                  <a:lnTo>
                    <a:pt x="842" y="543"/>
                  </a:lnTo>
                  <a:lnTo>
                    <a:pt x="848" y="555"/>
                  </a:lnTo>
                  <a:lnTo>
                    <a:pt x="859" y="566"/>
                  </a:lnTo>
                  <a:lnTo>
                    <a:pt x="865" y="583"/>
                  </a:lnTo>
                  <a:lnTo>
                    <a:pt x="871" y="595"/>
                  </a:lnTo>
                  <a:lnTo>
                    <a:pt x="882" y="607"/>
                  </a:lnTo>
                  <a:lnTo>
                    <a:pt x="888" y="618"/>
                  </a:lnTo>
                  <a:lnTo>
                    <a:pt x="900" y="635"/>
                  </a:lnTo>
                  <a:lnTo>
                    <a:pt x="906" y="647"/>
                  </a:lnTo>
                  <a:lnTo>
                    <a:pt x="917" y="659"/>
                  </a:lnTo>
                  <a:lnTo>
                    <a:pt x="923" y="670"/>
                  </a:lnTo>
                  <a:lnTo>
                    <a:pt x="934" y="687"/>
                  </a:lnTo>
                  <a:lnTo>
                    <a:pt x="940" y="699"/>
                  </a:lnTo>
                  <a:lnTo>
                    <a:pt x="946" y="711"/>
                  </a:lnTo>
                  <a:lnTo>
                    <a:pt x="957" y="722"/>
                  </a:lnTo>
                  <a:lnTo>
                    <a:pt x="963" y="734"/>
                  </a:lnTo>
                  <a:lnTo>
                    <a:pt x="975" y="739"/>
                  </a:lnTo>
                  <a:lnTo>
                    <a:pt x="981" y="751"/>
                  </a:lnTo>
                  <a:lnTo>
                    <a:pt x="992" y="763"/>
                  </a:lnTo>
                  <a:lnTo>
                    <a:pt x="998" y="768"/>
                  </a:lnTo>
                  <a:lnTo>
                    <a:pt x="1009" y="780"/>
                  </a:lnTo>
                  <a:lnTo>
                    <a:pt x="1015" y="786"/>
                  </a:lnTo>
                  <a:lnTo>
                    <a:pt x="1021" y="791"/>
                  </a:lnTo>
                  <a:lnTo>
                    <a:pt x="1032" y="803"/>
                  </a:lnTo>
                  <a:lnTo>
                    <a:pt x="1038" y="809"/>
                  </a:lnTo>
                  <a:lnTo>
                    <a:pt x="1050" y="815"/>
                  </a:lnTo>
                  <a:lnTo>
                    <a:pt x="1056" y="820"/>
                  </a:lnTo>
                  <a:lnTo>
                    <a:pt x="1067" y="820"/>
                  </a:lnTo>
                  <a:lnTo>
                    <a:pt x="1073" y="826"/>
                  </a:lnTo>
                  <a:lnTo>
                    <a:pt x="1084" y="826"/>
                  </a:lnTo>
                  <a:lnTo>
                    <a:pt x="1090" y="832"/>
                  </a:lnTo>
                  <a:lnTo>
                    <a:pt x="1096" y="832"/>
                  </a:lnTo>
                  <a:lnTo>
                    <a:pt x="1107" y="832"/>
                  </a:lnTo>
                  <a:lnTo>
                    <a:pt x="1113" y="832"/>
                  </a:lnTo>
                  <a:lnTo>
                    <a:pt x="1125" y="832"/>
                  </a:lnTo>
                  <a:lnTo>
                    <a:pt x="1131" y="832"/>
                  </a:lnTo>
                  <a:lnTo>
                    <a:pt x="1142" y="832"/>
                  </a:lnTo>
                  <a:lnTo>
                    <a:pt x="1148" y="826"/>
                  </a:lnTo>
                  <a:lnTo>
                    <a:pt x="1159" y="826"/>
                  </a:lnTo>
                  <a:lnTo>
                    <a:pt x="1165" y="820"/>
                  </a:lnTo>
                  <a:lnTo>
                    <a:pt x="1171" y="815"/>
                  </a:lnTo>
                  <a:lnTo>
                    <a:pt x="1182" y="809"/>
                  </a:lnTo>
                  <a:lnTo>
                    <a:pt x="1188" y="797"/>
                  </a:lnTo>
                  <a:lnTo>
                    <a:pt x="1200" y="791"/>
                  </a:lnTo>
                  <a:lnTo>
                    <a:pt x="1206" y="786"/>
                  </a:lnTo>
                  <a:lnTo>
                    <a:pt x="1217" y="774"/>
                  </a:lnTo>
                  <a:lnTo>
                    <a:pt x="1223" y="763"/>
                  </a:lnTo>
                  <a:lnTo>
                    <a:pt x="1234" y="751"/>
                  </a:lnTo>
                  <a:lnTo>
                    <a:pt x="1240" y="739"/>
                  </a:lnTo>
                  <a:lnTo>
                    <a:pt x="1252" y="722"/>
                  </a:lnTo>
                  <a:lnTo>
                    <a:pt x="1257" y="711"/>
                  </a:lnTo>
                  <a:lnTo>
                    <a:pt x="1263" y="693"/>
                  </a:lnTo>
                  <a:lnTo>
                    <a:pt x="1275" y="682"/>
                  </a:lnTo>
                  <a:lnTo>
                    <a:pt x="1281" y="664"/>
                  </a:lnTo>
                  <a:lnTo>
                    <a:pt x="1292" y="647"/>
                  </a:lnTo>
                  <a:lnTo>
                    <a:pt x="1298" y="630"/>
                  </a:lnTo>
                  <a:lnTo>
                    <a:pt x="1309" y="612"/>
                  </a:lnTo>
                  <a:lnTo>
                    <a:pt x="1315" y="595"/>
                  </a:lnTo>
                  <a:lnTo>
                    <a:pt x="1327" y="578"/>
                  </a:lnTo>
                  <a:lnTo>
                    <a:pt x="1332" y="566"/>
                  </a:lnTo>
                  <a:lnTo>
                    <a:pt x="1338" y="549"/>
                  </a:lnTo>
                  <a:lnTo>
                    <a:pt x="1350" y="537"/>
                  </a:lnTo>
                  <a:lnTo>
                    <a:pt x="1356" y="520"/>
                  </a:lnTo>
                  <a:lnTo>
                    <a:pt x="1367" y="508"/>
                  </a:lnTo>
                  <a:lnTo>
                    <a:pt x="1373" y="503"/>
                  </a:lnTo>
                  <a:lnTo>
                    <a:pt x="1384" y="491"/>
                  </a:lnTo>
                  <a:lnTo>
                    <a:pt x="1390" y="485"/>
                  </a:lnTo>
                  <a:lnTo>
                    <a:pt x="1402" y="479"/>
                  </a:lnTo>
                  <a:lnTo>
                    <a:pt x="1407" y="479"/>
                  </a:lnTo>
                  <a:lnTo>
                    <a:pt x="1413" y="479"/>
                  </a:lnTo>
                  <a:lnTo>
                    <a:pt x="1425" y="479"/>
                  </a:lnTo>
                  <a:lnTo>
                    <a:pt x="1431" y="485"/>
                  </a:lnTo>
                  <a:lnTo>
                    <a:pt x="1442" y="491"/>
                  </a:lnTo>
                  <a:lnTo>
                    <a:pt x="1448" y="497"/>
                  </a:lnTo>
                  <a:lnTo>
                    <a:pt x="1459" y="503"/>
                  </a:lnTo>
                  <a:lnTo>
                    <a:pt x="1465" y="514"/>
                  </a:lnTo>
                  <a:lnTo>
                    <a:pt x="1477" y="531"/>
                  </a:lnTo>
                  <a:lnTo>
                    <a:pt x="1482" y="543"/>
                  </a:lnTo>
                  <a:lnTo>
                    <a:pt x="1488" y="560"/>
                  </a:lnTo>
                  <a:lnTo>
                    <a:pt x="1500" y="572"/>
                  </a:lnTo>
                  <a:lnTo>
                    <a:pt x="1506" y="589"/>
                  </a:lnTo>
                  <a:lnTo>
                    <a:pt x="1517" y="607"/>
                  </a:lnTo>
                  <a:lnTo>
                    <a:pt x="1523" y="624"/>
                  </a:lnTo>
                  <a:lnTo>
                    <a:pt x="1534" y="641"/>
                  </a:lnTo>
                  <a:lnTo>
                    <a:pt x="1540" y="659"/>
                  </a:lnTo>
                  <a:lnTo>
                    <a:pt x="1552" y="676"/>
                  </a:lnTo>
                  <a:lnTo>
                    <a:pt x="1558" y="693"/>
                  </a:lnTo>
                  <a:lnTo>
                    <a:pt x="1563" y="705"/>
                  </a:lnTo>
                  <a:lnTo>
                    <a:pt x="1575" y="722"/>
                  </a:lnTo>
                  <a:lnTo>
                    <a:pt x="1581" y="734"/>
                  </a:lnTo>
                  <a:lnTo>
                    <a:pt x="1592" y="751"/>
                  </a:lnTo>
                  <a:lnTo>
                    <a:pt x="1598" y="763"/>
                  </a:lnTo>
                  <a:lnTo>
                    <a:pt x="1609" y="774"/>
                  </a:lnTo>
                  <a:lnTo>
                    <a:pt x="1615" y="786"/>
                  </a:lnTo>
                  <a:lnTo>
                    <a:pt x="1627" y="797"/>
                  </a:lnTo>
                  <a:lnTo>
                    <a:pt x="1633" y="809"/>
                  </a:lnTo>
                  <a:lnTo>
                    <a:pt x="1638" y="815"/>
                  </a:lnTo>
                  <a:lnTo>
                    <a:pt x="1650" y="826"/>
                  </a:lnTo>
                  <a:lnTo>
                    <a:pt x="1656" y="832"/>
                  </a:lnTo>
                  <a:lnTo>
                    <a:pt x="1667" y="838"/>
                  </a:lnTo>
                  <a:lnTo>
                    <a:pt x="1673" y="843"/>
                  </a:lnTo>
                  <a:lnTo>
                    <a:pt x="1684" y="849"/>
                  </a:lnTo>
                  <a:lnTo>
                    <a:pt x="1690" y="855"/>
                  </a:lnTo>
                  <a:lnTo>
                    <a:pt x="1702" y="861"/>
                  </a:lnTo>
                  <a:lnTo>
                    <a:pt x="1708" y="867"/>
                  </a:lnTo>
                  <a:lnTo>
                    <a:pt x="1719" y="867"/>
                  </a:lnTo>
                  <a:lnTo>
                    <a:pt x="1725" y="872"/>
                  </a:lnTo>
                  <a:lnTo>
                    <a:pt x="1731" y="872"/>
                  </a:lnTo>
                  <a:lnTo>
                    <a:pt x="1742" y="878"/>
                  </a:lnTo>
                  <a:lnTo>
                    <a:pt x="1748" y="878"/>
                  </a:lnTo>
                  <a:lnTo>
                    <a:pt x="1759" y="878"/>
                  </a:lnTo>
                  <a:lnTo>
                    <a:pt x="1765" y="884"/>
                  </a:lnTo>
                  <a:lnTo>
                    <a:pt x="1777" y="884"/>
                  </a:lnTo>
                  <a:lnTo>
                    <a:pt x="1783" y="884"/>
                  </a:lnTo>
                  <a:lnTo>
                    <a:pt x="1794" y="884"/>
                  </a:lnTo>
                  <a:lnTo>
                    <a:pt x="1800" y="884"/>
                  </a:lnTo>
                  <a:lnTo>
                    <a:pt x="1806" y="890"/>
                  </a:lnTo>
                  <a:lnTo>
                    <a:pt x="1817" y="890"/>
                  </a:lnTo>
                  <a:lnTo>
                    <a:pt x="1823" y="890"/>
                  </a:lnTo>
                  <a:lnTo>
                    <a:pt x="1834" y="890"/>
                  </a:lnTo>
                  <a:lnTo>
                    <a:pt x="1840" y="890"/>
                  </a:lnTo>
                  <a:lnTo>
                    <a:pt x="1852" y="890"/>
                  </a:lnTo>
                  <a:lnTo>
                    <a:pt x="1858" y="890"/>
                  </a:lnTo>
                  <a:lnTo>
                    <a:pt x="1869" y="890"/>
                  </a:lnTo>
                  <a:lnTo>
                    <a:pt x="1875" y="890"/>
                  </a:lnTo>
                  <a:lnTo>
                    <a:pt x="1881" y="890"/>
                  </a:lnTo>
                  <a:lnTo>
                    <a:pt x="1892" y="890"/>
                  </a:lnTo>
                  <a:lnTo>
                    <a:pt x="1898" y="890"/>
                  </a:lnTo>
                  <a:lnTo>
                    <a:pt x="1909" y="890"/>
                  </a:lnTo>
                  <a:lnTo>
                    <a:pt x="1915" y="890"/>
                  </a:lnTo>
                  <a:lnTo>
                    <a:pt x="1927" y="890"/>
                  </a:lnTo>
                  <a:lnTo>
                    <a:pt x="1933" y="890"/>
                  </a:lnTo>
                  <a:lnTo>
                    <a:pt x="1944" y="890"/>
                  </a:lnTo>
                  <a:lnTo>
                    <a:pt x="1950" y="890"/>
                  </a:lnTo>
                  <a:lnTo>
                    <a:pt x="1956" y="890"/>
                  </a:lnTo>
                  <a:lnTo>
                    <a:pt x="1967" y="890"/>
                  </a:lnTo>
                  <a:lnTo>
                    <a:pt x="1973" y="890"/>
                  </a:lnTo>
                  <a:lnTo>
                    <a:pt x="1984" y="890"/>
                  </a:lnTo>
                  <a:lnTo>
                    <a:pt x="1990" y="890"/>
                  </a:lnTo>
                  <a:lnTo>
                    <a:pt x="2002" y="890"/>
                  </a:lnTo>
                  <a:lnTo>
                    <a:pt x="2008" y="890"/>
                  </a:lnTo>
                  <a:lnTo>
                    <a:pt x="2019" y="890"/>
                  </a:lnTo>
                  <a:lnTo>
                    <a:pt x="2025" y="890"/>
                  </a:lnTo>
                  <a:lnTo>
                    <a:pt x="2031" y="890"/>
                  </a:lnTo>
                  <a:lnTo>
                    <a:pt x="2042" y="890"/>
                  </a:lnTo>
                  <a:lnTo>
                    <a:pt x="2048" y="890"/>
                  </a:lnTo>
                  <a:lnTo>
                    <a:pt x="2059" y="890"/>
                  </a:lnTo>
                  <a:lnTo>
                    <a:pt x="2065" y="890"/>
                  </a:lnTo>
                  <a:lnTo>
                    <a:pt x="2077" y="884"/>
                  </a:lnTo>
                  <a:lnTo>
                    <a:pt x="2083" y="884"/>
                  </a:lnTo>
                  <a:lnTo>
                    <a:pt x="2094" y="884"/>
                  </a:lnTo>
                  <a:lnTo>
                    <a:pt x="2100" y="878"/>
                  </a:lnTo>
                  <a:lnTo>
                    <a:pt x="2111" y="872"/>
                  </a:lnTo>
                  <a:lnTo>
                    <a:pt x="2117" y="872"/>
                  </a:lnTo>
                  <a:lnTo>
                    <a:pt x="2123" y="867"/>
                  </a:lnTo>
                  <a:lnTo>
                    <a:pt x="2134" y="855"/>
                  </a:lnTo>
                  <a:lnTo>
                    <a:pt x="2140" y="849"/>
                  </a:lnTo>
                  <a:lnTo>
                    <a:pt x="2152" y="838"/>
                  </a:lnTo>
                  <a:lnTo>
                    <a:pt x="2158" y="826"/>
                  </a:lnTo>
                  <a:lnTo>
                    <a:pt x="2169" y="809"/>
                  </a:lnTo>
                  <a:lnTo>
                    <a:pt x="2175" y="791"/>
                  </a:lnTo>
                  <a:lnTo>
                    <a:pt x="2186" y="774"/>
                  </a:lnTo>
                  <a:lnTo>
                    <a:pt x="2192" y="751"/>
                  </a:lnTo>
                  <a:lnTo>
                    <a:pt x="2198" y="728"/>
                  </a:lnTo>
                  <a:lnTo>
                    <a:pt x="2209" y="711"/>
                  </a:lnTo>
                  <a:lnTo>
                    <a:pt x="2215" y="687"/>
                  </a:lnTo>
                  <a:lnTo>
                    <a:pt x="2227" y="664"/>
                  </a:lnTo>
                  <a:lnTo>
                    <a:pt x="2233" y="641"/>
                  </a:lnTo>
                  <a:lnTo>
                    <a:pt x="2244" y="624"/>
                  </a:lnTo>
                  <a:lnTo>
                    <a:pt x="2250" y="607"/>
                  </a:lnTo>
                  <a:lnTo>
                    <a:pt x="2261" y="595"/>
                  </a:lnTo>
                  <a:lnTo>
                    <a:pt x="2267" y="589"/>
                  </a:lnTo>
                  <a:lnTo>
                    <a:pt x="2273" y="583"/>
                  </a:lnTo>
                  <a:lnTo>
                    <a:pt x="2284" y="583"/>
                  </a:lnTo>
                  <a:lnTo>
                    <a:pt x="2290" y="589"/>
                  </a:lnTo>
                  <a:lnTo>
                    <a:pt x="2302" y="595"/>
                  </a:lnTo>
                  <a:lnTo>
                    <a:pt x="2308" y="601"/>
                  </a:lnTo>
                  <a:lnTo>
                    <a:pt x="2319" y="612"/>
                  </a:lnTo>
                  <a:lnTo>
                    <a:pt x="2325" y="618"/>
                  </a:lnTo>
                  <a:lnTo>
                    <a:pt x="2336" y="624"/>
                  </a:lnTo>
                  <a:lnTo>
                    <a:pt x="2342" y="630"/>
                  </a:lnTo>
                  <a:lnTo>
                    <a:pt x="2348" y="635"/>
                  </a:lnTo>
                  <a:lnTo>
                    <a:pt x="2359" y="635"/>
                  </a:lnTo>
                  <a:lnTo>
                    <a:pt x="2365" y="635"/>
                  </a:lnTo>
                  <a:lnTo>
                    <a:pt x="2377" y="630"/>
                  </a:lnTo>
                  <a:lnTo>
                    <a:pt x="2383" y="624"/>
                  </a:lnTo>
                  <a:lnTo>
                    <a:pt x="2394" y="618"/>
                  </a:lnTo>
                  <a:lnTo>
                    <a:pt x="2400" y="607"/>
                  </a:lnTo>
                  <a:lnTo>
                    <a:pt x="2411" y="601"/>
                  </a:lnTo>
                  <a:lnTo>
                    <a:pt x="2417" y="595"/>
                  </a:lnTo>
                  <a:lnTo>
                    <a:pt x="2423" y="583"/>
                  </a:lnTo>
                  <a:lnTo>
                    <a:pt x="2434" y="578"/>
                  </a:lnTo>
                  <a:lnTo>
                    <a:pt x="2440" y="572"/>
                  </a:lnTo>
                  <a:lnTo>
                    <a:pt x="2452" y="572"/>
                  </a:lnTo>
                  <a:lnTo>
                    <a:pt x="2458" y="566"/>
                  </a:lnTo>
                  <a:lnTo>
                    <a:pt x="2469" y="572"/>
                  </a:lnTo>
                  <a:lnTo>
                    <a:pt x="2475" y="572"/>
                  </a:lnTo>
                  <a:lnTo>
                    <a:pt x="2486" y="578"/>
                  </a:lnTo>
                  <a:lnTo>
                    <a:pt x="2492" y="589"/>
                  </a:lnTo>
                  <a:lnTo>
                    <a:pt x="2504" y="601"/>
                  </a:lnTo>
                  <a:lnTo>
                    <a:pt x="2509" y="612"/>
                  </a:lnTo>
                  <a:lnTo>
                    <a:pt x="2515" y="624"/>
                  </a:lnTo>
                  <a:lnTo>
                    <a:pt x="2527" y="641"/>
                  </a:lnTo>
                  <a:lnTo>
                    <a:pt x="2533" y="659"/>
                  </a:lnTo>
                  <a:lnTo>
                    <a:pt x="2544" y="676"/>
                  </a:lnTo>
                  <a:lnTo>
                    <a:pt x="2550" y="693"/>
                  </a:lnTo>
                  <a:lnTo>
                    <a:pt x="2561" y="711"/>
                  </a:lnTo>
                  <a:lnTo>
                    <a:pt x="2567" y="728"/>
                  </a:lnTo>
                  <a:lnTo>
                    <a:pt x="2579" y="745"/>
                  </a:lnTo>
                  <a:lnTo>
                    <a:pt x="2584" y="757"/>
                  </a:lnTo>
                  <a:lnTo>
                    <a:pt x="2590" y="774"/>
                  </a:lnTo>
                  <a:lnTo>
                    <a:pt x="2602" y="786"/>
                  </a:lnTo>
                  <a:lnTo>
                    <a:pt x="2608" y="797"/>
                  </a:lnTo>
                  <a:lnTo>
                    <a:pt x="2619" y="809"/>
                  </a:lnTo>
                  <a:lnTo>
                    <a:pt x="2625" y="820"/>
                  </a:lnTo>
                  <a:lnTo>
                    <a:pt x="2636" y="832"/>
                  </a:lnTo>
                  <a:lnTo>
                    <a:pt x="2642" y="838"/>
                  </a:lnTo>
                  <a:lnTo>
                    <a:pt x="2654" y="843"/>
                  </a:lnTo>
                  <a:lnTo>
                    <a:pt x="2660" y="855"/>
                  </a:lnTo>
                  <a:lnTo>
                    <a:pt x="2665" y="855"/>
                  </a:lnTo>
                  <a:lnTo>
                    <a:pt x="2677" y="861"/>
                  </a:lnTo>
                  <a:lnTo>
                    <a:pt x="2683" y="867"/>
                  </a:lnTo>
                  <a:lnTo>
                    <a:pt x="2694" y="867"/>
                  </a:lnTo>
                  <a:lnTo>
                    <a:pt x="2700" y="872"/>
                  </a:lnTo>
                  <a:lnTo>
                    <a:pt x="2711" y="872"/>
                  </a:lnTo>
                  <a:lnTo>
                    <a:pt x="2717" y="872"/>
                  </a:lnTo>
                  <a:lnTo>
                    <a:pt x="2729" y="872"/>
                  </a:lnTo>
                  <a:lnTo>
                    <a:pt x="2735" y="872"/>
                  </a:lnTo>
                  <a:lnTo>
                    <a:pt x="2740" y="872"/>
                  </a:lnTo>
                  <a:lnTo>
                    <a:pt x="2752" y="872"/>
                  </a:lnTo>
                  <a:lnTo>
                    <a:pt x="2758" y="872"/>
                  </a:lnTo>
                  <a:lnTo>
                    <a:pt x="2769" y="867"/>
                  </a:lnTo>
                  <a:lnTo>
                    <a:pt x="2775" y="867"/>
                  </a:lnTo>
                  <a:lnTo>
                    <a:pt x="2786" y="861"/>
                  </a:lnTo>
                  <a:lnTo>
                    <a:pt x="2792" y="855"/>
                  </a:lnTo>
                  <a:lnTo>
                    <a:pt x="2804" y="849"/>
                  </a:lnTo>
                  <a:lnTo>
                    <a:pt x="2810" y="843"/>
                  </a:lnTo>
                  <a:lnTo>
                    <a:pt x="2815" y="832"/>
                  </a:lnTo>
                  <a:lnTo>
                    <a:pt x="2827" y="826"/>
                  </a:lnTo>
                  <a:lnTo>
                    <a:pt x="2833" y="815"/>
                  </a:lnTo>
                  <a:lnTo>
                    <a:pt x="2844" y="803"/>
                  </a:lnTo>
                  <a:lnTo>
                    <a:pt x="2850" y="791"/>
                  </a:lnTo>
                  <a:lnTo>
                    <a:pt x="2861" y="774"/>
                  </a:lnTo>
                  <a:lnTo>
                    <a:pt x="2867" y="757"/>
                  </a:lnTo>
                  <a:lnTo>
                    <a:pt x="2879" y="739"/>
                  </a:lnTo>
                  <a:lnTo>
                    <a:pt x="2885" y="716"/>
                  </a:lnTo>
                  <a:lnTo>
                    <a:pt x="2890" y="693"/>
                  </a:lnTo>
                  <a:lnTo>
                    <a:pt x="2902" y="670"/>
                  </a:lnTo>
                  <a:lnTo>
                    <a:pt x="2908" y="641"/>
                  </a:lnTo>
                  <a:lnTo>
                    <a:pt x="2919" y="612"/>
                  </a:lnTo>
                  <a:lnTo>
                    <a:pt x="2925" y="583"/>
                  </a:lnTo>
                  <a:lnTo>
                    <a:pt x="2936" y="549"/>
                  </a:lnTo>
                  <a:lnTo>
                    <a:pt x="2942" y="514"/>
                  </a:lnTo>
                  <a:lnTo>
                    <a:pt x="2954" y="479"/>
                  </a:lnTo>
                  <a:lnTo>
                    <a:pt x="2960" y="439"/>
                  </a:lnTo>
                  <a:lnTo>
                    <a:pt x="2971" y="404"/>
                  </a:lnTo>
                  <a:lnTo>
                    <a:pt x="2977" y="364"/>
                  </a:lnTo>
                  <a:lnTo>
                    <a:pt x="2983" y="323"/>
                  </a:lnTo>
                  <a:lnTo>
                    <a:pt x="2994" y="283"/>
                  </a:lnTo>
                  <a:lnTo>
                    <a:pt x="3000" y="243"/>
                  </a:lnTo>
                  <a:lnTo>
                    <a:pt x="3011" y="202"/>
                  </a:lnTo>
                  <a:lnTo>
                    <a:pt x="3017" y="167"/>
                  </a:lnTo>
                  <a:lnTo>
                    <a:pt x="3029" y="133"/>
                  </a:lnTo>
                  <a:lnTo>
                    <a:pt x="3035" y="104"/>
                  </a:lnTo>
                  <a:lnTo>
                    <a:pt x="3046" y="75"/>
                  </a:lnTo>
                  <a:lnTo>
                    <a:pt x="3052" y="52"/>
                  </a:lnTo>
                  <a:lnTo>
                    <a:pt x="3058" y="29"/>
                  </a:lnTo>
                  <a:lnTo>
                    <a:pt x="3069" y="17"/>
                  </a:lnTo>
                  <a:lnTo>
                    <a:pt x="3075" y="6"/>
                  </a:lnTo>
                  <a:lnTo>
                    <a:pt x="3086" y="0"/>
                  </a:lnTo>
                  <a:lnTo>
                    <a:pt x="3092" y="0"/>
                  </a:lnTo>
                  <a:lnTo>
                    <a:pt x="3104" y="11"/>
                  </a:lnTo>
                  <a:lnTo>
                    <a:pt x="3110" y="23"/>
                  </a:lnTo>
                  <a:lnTo>
                    <a:pt x="3121" y="40"/>
                  </a:lnTo>
                  <a:lnTo>
                    <a:pt x="3127" y="58"/>
                  </a:lnTo>
                  <a:lnTo>
                    <a:pt x="3133" y="87"/>
                  </a:lnTo>
                  <a:lnTo>
                    <a:pt x="3144" y="115"/>
                  </a:lnTo>
                  <a:lnTo>
                    <a:pt x="3150" y="150"/>
                  </a:lnTo>
                  <a:lnTo>
                    <a:pt x="3161" y="185"/>
                  </a:lnTo>
                  <a:lnTo>
                    <a:pt x="3167" y="219"/>
                  </a:lnTo>
                  <a:lnTo>
                    <a:pt x="3179" y="260"/>
                  </a:lnTo>
                  <a:lnTo>
                    <a:pt x="3185" y="300"/>
                  </a:lnTo>
                  <a:lnTo>
                    <a:pt x="3196" y="341"/>
                  </a:lnTo>
                  <a:lnTo>
                    <a:pt x="3202" y="381"/>
                  </a:lnTo>
                  <a:lnTo>
                    <a:pt x="3208" y="422"/>
                  </a:lnTo>
                  <a:lnTo>
                    <a:pt x="3219" y="456"/>
                  </a:lnTo>
                  <a:lnTo>
                    <a:pt x="3225" y="497"/>
                  </a:lnTo>
                  <a:lnTo>
                    <a:pt x="3236" y="531"/>
                  </a:lnTo>
                  <a:lnTo>
                    <a:pt x="3242" y="566"/>
                  </a:lnTo>
                  <a:lnTo>
                    <a:pt x="3254" y="595"/>
                  </a:lnTo>
                  <a:lnTo>
                    <a:pt x="3260" y="630"/>
                  </a:lnTo>
                  <a:lnTo>
                    <a:pt x="3271" y="653"/>
                  </a:lnTo>
                  <a:lnTo>
                    <a:pt x="3277" y="682"/>
                  </a:lnTo>
                  <a:lnTo>
                    <a:pt x="3283" y="705"/>
                  </a:lnTo>
                  <a:lnTo>
                    <a:pt x="3294" y="728"/>
                  </a:lnTo>
                  <a:lnTo>
                    <a:pt x="3300" y="745"/>
                  </a:lnTo>
                  <a:lnTo>
                    <a:pt x="3311" y="763"/>
                  </a:lnTo>
                  <a:lnTo>
                    <a:pt x="3317" y="780"/>
                  </a:lnTo>
                  <a:lnTo>
                    <a:pt x="3329" y="797"/>
                  </a:lnTo>
                  <a:lnTo>
                    <a:pt x="3335" y="809"/>
                  </a:lnTo>
                  <a:lnTo>
                    <a:pt x="3346" y="820"/>
                  </a:lnTo>
                  <a:lnTo>
                    <a:pt x="3352" y="832"/>
                  </a:lnTo>
                  <a:lnTo>
                    <a:pt x="3363" y="838"/>
                  </a:lnTo>
                  <a:lnTo>
                    <a:pt x="3369" y="843"/>
                  </a:lnTo>
                  <a:lnTo>
                    <a:pt x="3375" y="855"/>
                  </a:lnTo>
                  <a:lnTo>
                    <a:pt x="3386" y="861"/>
                  </a:lnTo>
                  <a:lnTo>
                    <a:pt x="3392" y="867"/>
                  </a:lnTo>
                  <a:lnTo>
                    <a:pt x="3404" y="867"/>
                  </a:lnTo>
                  <a:lnTo>
                    <a:pt x="3410" y="872"/>
                  </a:lnTo>
                  <a:lnTo>
                    <a:pt x="3421" y="872"/>
                  </a:lnTo>
                  <a:lnTo>
                    <a:pt x="3427" y="878"/>
                  </a:lnTo>
                  <a:lnTo>
                    <a:pt x="3438" y="878"/>
                  </a:lnTo>
                  <a:lnTo>
                    <a:pt x="3444" y="884"/>
                  </a:lnTo>
                  <a:lnTo>
                    <a:pt x="3450" y="884"/>
                  </a:lnTo>
                  <a:lnTo>
                    <a:pt x="3461" y="884"/>
                  </a:lnTo>
                  <a:lnTo>
                    <a:pt x="3467" y="884"/>
                  </a:lnTo>
                  <a:lnTo>
                    <a:pt x="3479" y="884"/>
                  </a:lnTo>
                  <a:lnTo>
                    <a:pt x="3485" y="890"/>
                  </a:lnTo>
                  <a:lnTo>
                    <a:pt x="3496" y="890"/>
                  </a:lnTo>
                  <a:lnTo>
                    <a:pt x="3502" y="890"/>
                  </a:lnTo>
                  <a:lnTo>
                    <a:pt x="3513" y="890"/>
                  </a:lnTo>
                  <a:lnTo>
                    <a:pt x="3519" y="890"/>
                  </a:lnTo>
                  <a:lnTo>
                    <a:pt x="3525" y="890"/>
                  </a:lnTo>
                  <a:lnTo>
                    <a:pt x="3536" y="890"/>
                  </a:lnTo>
                  <a:lnTo>
                    <a:pt x="3542" y="890"/>
                  </a:lnTo>
                  <a:lnTo>
                    <a:pt x="3554" y="890"/>
                  </a:lnTo>
                  <a:lnTo>
                    <a:pt x="3560" y="890"/>
                  </a:lnTo>
                  <a:lnTo>
                    <a:pt x="3571" y="890"/>
                  </a:lnTo>
                  <a:lnTo>
                    <a:pt x="3577" y="890"/>
                  </a:lnTo>
                  <a:lnTo>
                    <a:pt x="3588" y="890"/>
                  </a:lnTo>
                  <a:lnTo>
                    <a:pt x="3594" y="890"/>
                  </a:lnTo>
                  <a:lnTo>
                    <a:pt x="3600" y="890"/>
                  </a:lnTo>
                  <a:lnTo>
                    <a:pt x="3611" y="890"/>
                  </a:lnTo>
                  <a:lnTo>
                    <a:pt x="3617" y="890"/>
                  </a:lnTo>
                  <a:lnTo>
                    <a:pt x="3629" y="890"/>
                  </a:lnTo>
                  <a:lnTo>
                    <a:pt x="3635" y="890"/>
                  </a:lnTo>
                  <a:lnTo>
                    <a:pt x="3646" y="890"/>
                  </a:lnTo>
                  <a:lnTo>
                    <a:pt x="3652" y="890"/>
                  </a:lnTo>
                  <a:lnTo>
                    <a:pt x="3663" y="890"/>
                  </a:lnTo>
                  <a:lnTo>
                    <a:pt x="3669" y="890"/>
                  </a:lnTo>
                  <a:lnTo>
                    <a:pt x="3675" y="890"/>
                  </a:lnTo>
                  <a:lnTo>
                    <a:pt x="3686" y="890"/>
                  </a:lnTo>
                  <a:lnTo>
                    <a:pt x="3692" y="890"/>
                  </a:lnTo>
                  <a:lnTo>
                    <a:pt x="3704" y="890"/>
                  </a:lnTo>
                  <a:lnTo>
                    <a:pt x="3710" y="890"/>
                  </a:lnTo>
                  <a:lnTo>
                    <a:pt x="3721" y="890"/>
                  </a:lnTo>
                  <a:lnTo>
                    <a:pt x="3727" y="890"/>
                  </a:lnTo>
                  <a:lnTo>
                    <a:pt x="3738" y="890"/>
                  </a:lnTo>
                  <a:lnTo>
                    <a:pt x="3744" y="890"/>
                  </a:lnTo>
                  <a:lnTo>
                    <a:pt x="3756" y="890"/>
                  </a:lnTo>
                </a:path>
              </a:pathLst>
            </a:custGeom>
            <a:noFill/>
            <a:ln w="9525">
              <a:solidFill>
                <a:srgbClr val="804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029" name="Freeform 10"/>
            <p:cNvSpPr>
              <a:spLocks/>
            </p:cNvSpPr>
            <p:nvPr/>
          </p:nvSpPr>
          <p:spPr bwMode="auto">
            <a:xfrm>
              <a:off x="1047" y="657"/>
              <a:ext cx="3756" cy="890"/>
            </a:xfrm>
            <a:custGeom>
              <a:avLst/>
              <a:gdLst>
                <a:gd name="T0" fmla="*/ 57 w 3756"/>
                <a:gd name="T1" fmla="*/ 890 h 890"/>
                <a:gd name="T2" fmla="*/ 121 w 3756"/>
                <a:gd name="T3" fmla="*/ 890 h 890"/>
                <a:gd name="T4" fmla="*/ 190 w 3756"/>
                <a:gd name="T5" fmla="*/ 890 h 890"/>
                <a:gd name="T6" fmla="*/ 254 w 3756"/>
                <a:gd name="T7" fmla="*/ 890 h 890"/>
                <a:gd name="T8" fmla="*/ 323 w 3756"/>
                <a:gd name="T9" fmla="*/ 890 h 890"/>
                <a:gd name="T10" fmla="*/ 386 w 3756"/>
                <a:gd name="T11" fmla="*/ 890 h 890"/>
                <a:gd name="T12" fmla="*/ 456 w 3756"/>
                <a:gd name="T13" fmla="*/ 890 h 890"/>
                <a:gd name="T14" fmla="*/ 525 w 3756"/>
                <a:gd name="T15" fmla="*/ 890 h 890"/>
                <a:gd name="T16" fmla="*/ 588 w 3756"/>
                <a:gd name="T17" fmla="*/ 890 h 890"/>
                <a:gd name="T18" fmla="*/ 657 w 3756"/>
                <a:gd name="T19" fmla="*/ 890 h 890"/>
                <a:gd name="T20" fmla="*/ 721 w 3756"/>
                <a:gd name="T21" fmla="*/ 890 h 890"/>
                <a:gd name="T22" fmla="*/ 790 w 3756"/>
                <a:gd name="T23" fmla="*/ 890 h 890"/>
                <a:gd name="T24" fmla="*/ 859 w 3756"/>
                <a:gd name="T25" fmla="*/ 890 h 890"/>
                <a:gd name="T26" fmla="*/ 923 w 3756"/>
                <a:gd name="T27" fmla="*/ 890 h 890"/>
                <a:gd name="T28" fmla="*/ 992 w 3756"/>
                <a:gd name="T29" fmla="*/ 890 h 890"/>
                <a:gd name="T30" fmla="*/ 1056 w 3756"/>
                <a:gd name="T31" fmla="*/ 890 h 890"/>
                <a:gd name="T32" fmla="*/ 1125 w 3756"/>
                <a:gd name="T33" fmla="*/ 890 h 890"/>
                <a:gd name="T34" fmla="*/ 1188 w 3756"/>
                <a:gd name="T35" fmla="*/ 890 h 890"/>
                <a:gd name="T36" fmla="*/ 1257 w 3756"/>
                <a:gd name="T37" fmla="*/ 890 h 890"/>
                <a:gd name="T38" fmla="*/ 1327 w 3756"/>
                <a:gd name="T39" fmla="*/ 890 h 890"/>
                <a:gd name="T40" fmla="*/ 1390 w 3756"/>
                <a:gd name="T41" fmla="*/ 890 h 890"/>
                <a:gd name="T42" fmla="*/ 1459 w 3756"/>
                <a:gd name="T43" fmla="*/ 890 h 890"/>
                <a:gd name="T44" fmla="*/ 1523 w 3756"/>
                <a:gd name="T45" fmla="*/ 890 h 890"/>
                <a:gd name="T46" fmla="*/ 1592 w 3756"/>
                <a:gd name="T47" fmla="*/ 890 h 890"/>
                <a:gd name="T48" fmla="*/ 1656 w 3756"/>
                <a:gd name="T49" fmla="*/ 890 h 890"/>
                <a:gd name="T50" fmla="*/ 1725 w 3756"/>
                <a:gd name="T51" fmla="*/ 890 h 890"/>
                <a:gd name="T52" fmla="*/ 1794 w 3756"/>
                <a:gd name="T53" fmla="*/ 890 h 890"/>
                <a:gd name="T54" fmla="*/ 1858 w 3756"/>
                <a:gd name="T55" fmla="*/ 890 h 890"/>
                <a:gd name="T56" fmla="*/ 1927 w 3756"/>
                <a:gd name="T57" fmla="*/ 890 h 890"/>
                <a:gd name="T58" fmla="*/ 1990 w 3756"/>
                <a:gd name="T59" fmla="*/ 890 h 890"/>
                <a:gd name="T60" fmla="*/ 2059 w 3756"/>
                <a:gd name="T61" fmla="*/ 890 h 890"/>
                <a:gd name="T62" fmla="*/ 2123 w 3756"/>
                <a:gd name="T63" fmla="*/ 890 h 890"/>
                <a:gd name="T64" fmla="*/ 2192 w 3756"/>
                <a:gd name="T65" fmla="*/ 890 h 890"/>
                <a:gd name="T66" fmla="*/ 2261 w 3756"/>
                <a:gd name="T67" fmla="*/ 890 h 890"/>
                <a:gd name="T68" fmla="*/ 2325 w 3756"/>
                <a:gd name="T69" fmla="*/ 890 h 890"/>
                <a:gd name="T70" fmla="*/ 2394 w 3756"/>
                <a:gd name="T71" fmla="*/ 890 h 890"/>
                <a:gd name="T72" fmla="*/ 2458 w 3756"/>
                <a:gd name="T73" fmla="*/ 890 h 890"/>
                <a:gd name="T74" fmla="*/ 2527 w 3756"/>
                <a:gd name="T75" fmla="*/ 890 h 890"/>
                <a:gd name="T76" fmla="*/ 2590 w 3756"/>
                <a:gd name="T77" fmla="*/ 890 h 890"/>
                <a:gd name="T78" fmla="*/ 2660 w 3756"/>
                <a:gd name="T79" fmla="*/ 890 h 890"/>
                <a:gd name="T80" fmla="*/ 2729 w 3756"/>
                <a:gd name="T81" fmla="*/ 884 h 890"/>
                <a:gd name="T82" fmla="*/ 2792 w 3756"/>
                <a:gd name="T83" fmla="*/ 855 h 890"/>
                <a:gd name="T84" fmla="*/ 2861 w 3756"/>
                <a:gd name="T85" fmla="*/ 774 h 890"/>
                <a:gd name="T86" fmla="*/ 2925 w 3756"/>
                <a:gd name="T87" fmla="*/ 583 h 890"/>
                <a:gd name="T88" fmla="*/ 2994 w 3756"/>
                <a:gd name="T89" fmla="*/ 283 h 890"/>
                <a:gd name="T90" fmla="*/ 3058 w 3756"/>
                <a:gd name="T91" fmla="*/ 29 h 890"/>
                <a:gd name="T92" fmla="*/ 3127 w 3756"/>
                <a:gd name="T93" fmla="*/ 58 h 890"/>
                <a:gd name="T94" fmla="*/ 3196 w 3756"/>
                <a:gd name="T95" fmla="*/ 341 h 890"/>
                <a:gd name="T96" fmla="*/ 3260 w 3756"/>
                <a:gd name="T97" fmla="*/ 630 h 890"/>
                <a:gd name="T98" fmla="*/ 3329 w 3756"/>
                <a:gd name="T99" fmla="*/ 797 h 890"/>
                <a:gd name="T100" fmla="*/ 3392 w 3756"/>
                <a:gd name="T101" fmla="*/ 867 h 890"/>
                <a:gd name="T102" fmla="*/ 3461 w 3756"/>
                <a:gd name="T103" fmla="*/ 884 h 890"/>
                <a:gd name="T104" fmla="*/ 3525 w 3756"/>
                <a:gd name="T105" fmla="*/ 890 h 890"/>
                <a:gd name="T106" fmla="*/ 3594 w 3756"/>
                <a:gd name="T107" fmla="*/ 890 h 890"/>
                <a:gd name="T108" fmla="*/ 3663 w 3756"/>
                <a:gd name="T109" fmla="*/ 890 h 890"/>
                <a:gd name="T110" fmla="*/ 3727 w 3756"/>
                <a:gd name="T111" fmla="*/ 890 h 89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756" h="890">
                  <a:moveTo>
                    <a:pt x="0" y="890"/>
                  </a:moveTo>
                  <a:lnTo>
                    <a:pt x="5" y="890"/>
                  </a:lnTo>
                  <a:lnTo>
                    <a:pt x="11" y="890"/>
                  </a:lnTo>
                  <a:lnTo>
                    <a:pt x="23" y="890"/>
                  </a:lnTo>
                  <a:lnTo>
                    <a:pt x="29" y="890"/>
                  </a:lnTo>
                  <a:lnTo>
                    <a:pt x="40" y="890"/>
                  </a:lnTo>
                  <a:lnTo>
                    <a:pt x="46" y="890"/>
                  </a:lnTo>
                  <a:lnTo>
                    <a:pt x="57" y="890"/>
                  </a:lnTo>
                  <a:lnTo>
                    <a:pt x="63" y="890"/>
                  </a:lnTo>
                  <a:lnTo>
                    <a:pt x="75" y="890"/>
                  </a:lnTo>
                  <a:lnTo>
                    <a:pt x="80" y="890"/>
                  </a:lnTo>
                  <a:lnTo>
                    <a:pt x="86" y="890"/>
                  </a:lnTo>
                  <a:lnTo>
                    <a:pt x="98" y="890"/>
                  </a:lnTo>
                  <a:lnTo>
                    <a:pt x="104" y="890"/>
                  </a:lnTo>
                  <a:lnTo>
                    <a:pt x="115" y="890"/>
                  </a:lnTo>
                  <a:lnTo>
                    <a:pt x="121" y="890"/>
                  </a:lnTo>
                  <a:lnTo>
                    <a:pt x="132" y="890"/>
                  </a:lnTo>
                  <a:lnTo>
                    <a:pt x="138" y="890"/>
                  </a:lnTo>
                  <a:lnTo>
                    <a:pt x="150" y="890"/>
                  </a:lnTo>
                  <a:lnTo>
                    <a:pt x="155" y="890"/>
                  </a:lnTo>
                  <a:lnTo>
                    <a:pt x="161" y="890"/>
                  </a:lnTo>
                  <a:lnTo>
                    <a:pt x="173" y="890"/>
                  </a:lnTo>
                  <a:lnTo>
                    <a:pt x="179" y="890"/>
                  </a:lnTo>
                  <a:lnTo>
                    <a:pt x="190" y="890"/>
                  </a:lnTo>
                  <a:lnTo>
                    <a:pt x="196" y="890"/>
                  </a:lnTo>
                  <a:lnTo>
                    <a:pt x="207" y="890"/>
                  </a:lnTo>
                  <a:lnTo>
                    <a:pt x="213" y="890"/>
                  </a:lnTo>
                  <a:lnTo>
                    <a:pt x="225" y="890"/>
                  </a:lnTo>
                  <a:lnTo>
                    <a:pt x="230" y="890"/>
                  </a:lnTo>
                  <a:lnTo>
                    <a:pt x="236" y="890"/>
                  </a:lnTo>
                  <a:lnTo>
                    <a:pt x="248" y="890"/>
                  </a:lnTo>
                  <a:lnTo>
                    <a:pt x="254" y="890"/>
                  </a:lnTo>
                  <a:lnTo>
                    <a:pt x="265" y="890"/>
                  </a:lnTo>
                  <a:lnTo>
                    <a:pt x="271" y="890"/>
                  </a:lnTo>
                  <a:lnTo>
                    <a:pt x="282" y="890"/>
                  </a:lnTo>
                  <a:lnTo>
                    <a:pt x="288" y="890"/>
                  </a:lnTo>
                  <a:lnTo>
                    <a:pt x="300" y="890"/>
                  </a:lnTo>
                  <a:lnTo>
                    <a:pt x="305" y="890"/>
                  </a:lnTo>
                  <a:lnTo>
                    <a:pt x="311" y="890"/>
                  </a:lnTo>
                  <a:lnTo>
                    <a:pt x="323" y="890"/>
                  </a:lnTo>
                  <a:lnTo>
                    <a:pt x="329" y="890"/>
                  </a:lnTo>
                  <a:lnTo>
                    <a:pt x="340" y="890"/>
                  </a:lnTo>
                  <a:lnTo>
                    <a:pt x="346" y="890"/>
                  </a:lnTo>
                  <a:lnTo>
                    <a:pt x="357" y="890"/>
                  </a:lnTo>
                  <a:lnTo>
                    <a:pt x="363" y="890"/>
                  </a:lnTo>
                  <a:lnTo>
                    <a:pt x="375" y="890"/>
                  </a:lnTo>
                  <a:lnTo>
                    <a:pt x="381" y="890"/>
                  </a:lnTo>
                  <a:lnTo>
                    <a:pt x="386" y="890"/>
                  </a:lnTo>
                  <a:lnTo>
                    <a:pt x="398" y="890"/>
                  </a:lnTo>
                  <a:lnTo>
                    <a:pt x="404" y="890"/>
                  </a:lnTo>
                  <a:lnTo>
                    <a:pt x="415" y="890"/>
                  </a:lnTo>
                  <a:lnTo>
                    <a:pt x="421" y="890"/>
                  </a:lnTo>
                  <a:lnTo>
                    <a:pt x="432" y="890"/>
                  </a:lnTo>
                  <a:lnTo>
                    <a:pt x="438" y="890"/>
                  </a:lnTo>
                  <a:lnTo>
                    <a:pt x="450" y="890"/>
                  </a:lnTo>
                  <a:lnTo>
                    <a:pt x="456" y="890"/>
                  </a:lnTo>
                  <a:lnTo>
                    <a:pt x="467" y="890"/>
                  </a:lnTo>
                  <a:lnTo>
                    <a:pt x="473" y="890"/>
                  </a:lnTo>
                  <a:lnTo>
                    <a:pt x="479" y="890"/>
                  </a:lnTo>
                  <a:lnTo>
                    <a:pt x="490" y="890"/>
                  </a:lnTo>
                  <a:lnTo>
                    <a:pt x="496" y="890"/>
                  </a:lnTo>
                  <a:lnTo>
                    <a:pt x="507" y="890"/>
                  </a:lnTo>
                  <a:lnTo>
                    <a:pt x="513" y="890"/>
                  </a:lnTo>
                  <a:lnTo>
                    <a:pt x="525" y="890"/>
                  </a:lnTo>
                  <a:lnTo>
                    <a:pt x="531" y="890"/>
                  </a:lnTo>
                  <a:lnTo>
                    <a:pt x="542" y="890"/>
                  </a:lnTo>
                  <a:lnTo>
                    <a:pt x="548" y="890"/>
                  </a:lnTo>
                  <a:lnTo>
                    <a:pt x="554" y="890"/>
                  </a:lnTo>
                  <a:lnTo>
                    <a:pt x="565" y="890"/>
                  </a:lnTo>
                  <a:lnTo>
                    <a:pt x="571" y="890"/>
                  </a:lnTo>
                  <a:lnTo>
                    <a:pt x="582" y="890"/>
                  </a:lnTo>
                  <a:lnTo>
                    <a:pt x="588" y="890"/>
                  </a:lnTo>
                  <a:lnTo>
                    <a:pt x="600" y="890"/>
                  </a:lnTo>
                  <a:lnTo>
                    <a:pt x="606" y="890"/>
                  </a:lnTo>
                  <a:lnTo>
                    <a:pt x="617" y="890"/>
                  </a:lnTo>
                  <a:lnTo>
                    <a:pt x="623" y="890"/>
                  </a:lnTo>
                  <a:lnTo>
                    <a:pt x="629" y="890"/>
                  </a:lnTo>
                  <a:lnTo>
                    <a:pt x="640" y="890"/>
                  </a:lnTo>
                  <a:lnTo>
                    <a:pt x="646" y="890"/>
                  </a:lnTo>
                  <a:lnTo>
                    <a:pt x="657" y="890"/>
                  </a:lnTo>
                  <a:lnTo>
                    <a:pt x="663" y="890"/>
                  </a:lnTo>
                  <a:lnTo>
                    <a:pt x="675" y="890"/>
                  </a:lnTo>
                  <a:lnTo>
                    <a:pt x="681" y="890"/>
                  </a:lnTo>
                  <a:lnTo>
                    <a:pt x="692" y="890"/>
                  </a:lnTo>
                  <a:lnTo>
                    <a:pt x="698" y="890"/>
                  </a:lnTo>
                  <a:lnTo>
                    <a:pt x="704" y="890"/>
                  </a:lnTo>
                  <a:lnTo>
                    <a:pt x="715" y="890"/>
                  </a:lnTo>
                  <a:lnTo>
                    <a:pt x="721" y="890"/>
                  </a:lnTo>
                  <a:lnTo>
                    <a:pt x="732" y="890"/>
                  </a:lnTo>
                  <a:lnTo>
                    <a:pt x="738" y="890"/>
                  </a:lnTo>
                  <a:lnTo>
                    <a:pt x="750" y="890"/>
                  </a:lnTo>
                  <a:lnTo>
                    <a:pt x="756" y="890"/>
                  </a:lnTo>
                  <a:lnTo>
                    <a:pt x="767" y="890"/>
                  </a:lnTo>
                  <a:lnTo>
                    <a:pt x="773" y="890"/>
                  </a:lnTo>
                  <a:lnTo>
                    <a:pt x="779" y="890"/>
                  </a:lnTo>
                  <a:lnTo>
                    <a:pt x="790" y="890"/>
                  </a:lnTo>
                  <a:lnTo>
                    <a:pt x="796" y="890"/>
                  </a:lnTo>
                  <a:lnTo>
                    <a:pt x="807" y="890"/>
                  </a:lnTo>
                  <a:lnTo>
                    <a:pt x="813" y="890"/>
                  </a:lnTo>
                  <a:lnTo>
                    <a:pt x="825" y="890"/>
                  </a:lnTo>
                  <a:lnTo>
                    <a:pt x="831" y="890"/>
                  </a:lnTo>
                  <a:lnTo>
                    <a:pt x="842" y="890"/>
                  </a:lnTo>
                  <a:lnTo>
                    <a:pt x="848" y="890"/>
                  </a:lnTo>
                  <a:lnTo>
                    <a:pt x="859" y="890"/>
                  </a:lnTo>
                  <a:lnTo>
                    <a:pt x="865" y="890"/>
                  </a:lnTo>
                  <a:lnTo>
                    <a:pt x="871" y="890"/>
                  </a:lnTo>
                  <a:lnTo>
                    <a:pt x="882" y="890"/>
                  </a:lnTo>
                  <a:lnTo>
                    <a:pt x="888" y="890"/>
                  </a:lnTo>
                  <a:lnTo>
                    <a:pt x="900" y="890"/>
                  </a:lnTo>
                  <a:lnTo>
                    <a:pt x="906" y="890"/>
                  </a:lnTo>
                  <a:lnTo>
                    <a:pt x="917" y="890"/>
                  </a:lnTo>
                  <a:lnTo>
                    <a:pt x="923" y="890"/>
                  </a:lnTo>
                  <a:lnTo>
                    <a:pt x="934" y="890"/>
                  </a:lnTo>
                  <a:lnTo>
                    <a:pt x="940" y="890"/>
                  </a:lnTo>
                  <a:lnTo>
                    <a:pt x="946" y="890"/>
                  </a:lnTo>
                  <a:lnTo>
                    <a:pt x="957" y="890"/>
                  </a:lnTo>
                  <a:lnTo>
                    <a:pt x="963" y="890"/>
                  </a:lnTo>
                  <a:lnTo>
                    <a:pt x="975" y="890"/>
                  </a:lnTo>
                  <a:lnTo>
                    <a:pt x="981" y="890"/>
                  </a:lnTo>
                  <a:lnTo>
                    <a:pt x="992" y="890"/>
                  </a:lnTo>
                  <a:lnTo>
                    <a:pt x="998" y="890"/>
                  </a:lnTo>
                  <a:lnTo>
                    <a:pt x="1009" y="890"/>
                  </a:lnTo>
                  <a:lnTo>
                    <a:pt x="1015" y="890"/>
                  </a:lnTo>
                  <a:lnTo>
                    <a:pt x="1021" y="890"/>
                  </a:lnTo>
                  <a:lnTo>
                    <a:pt x="1032" y="890"/>
                  </a:lnTo>
                  <a:lnTo>
                    <a:pt x="1038" y="890"/>
                  </a:lnTo>
                  <a:lnTo>
                    <a:pt x="1050" y="890"/>
                  </a:lnTo>
                  <a:lnTo>
                    <a:pt x="1056" y="890"/>
                  </a:lnTo>
                  <a:lnTo>
                    <a:pt x="1067" y="890"/>
                  </a:lnTo>
                  <a:lnTo>
                    <a:pt x="1073" y="890"/>
                  </a:lnTo>
                  <a:lnTo>
                    <a:pt x="1084" y="890"/>
                  </a:lnTo>
                  <a:lnTo>
                    <a:pt x="1090" y="890"/>
                  </a:lnTo>
                  <a:lnTo>
                    <a:pt x="1096" y="890"/>
                  </a:lnTo>
                  <a:lnTo>
                    <a:pt x="1107" y="890"/>
                  </a:lnTo>
                  <a:lnTo>
                    <a:pt x="1113" y="890"/>
                  </a:lnTo>
                  <a:lnTo>
                    <a:pt x="1125" y="890"/>
                  </a:lnTo>
                  <a:lnTo>
                    <a:pt x="1131" y="890"/>
                  </a:lnTo>
                  <a:lnTo>
                    <a:pt x="1142" y="890"/>
                  </a:lnTo>
                  <a:lnTo>
                    <a:pt x="1148" y="890"/>
                  </a:lnTo>
                  <a:lnTo>
                    <a:pt x="1159" y="890"/>
                  </a:lnTo>
                  <a:lnTo>
                    <a:pt x="1165" y="890"/>
                  </a:lnTo>
                  <a:lnTo>
                    <a:pt x="1171" y="890"/>
                  </a:lnTo>
                  <a:lnTo>
                    <a:pt x="1182" y="890"/>
                  </a:lnTo>
                  <a:lnTo>
                    <a:pt x="1188" y="890"/>
                  </a:lnTo>
                  <a:lnTo>
                    <a:pt x="1200" y="890"/>
                  </a:lnTo>
                  <a:lnTo>
                    <a:pt x="1206" y="890"/>
                  </a:lnTo>
                  <a:lnTo>
                    <a:pt x="1217" y="890"/>
                  </a:lnTo>
                  <a:lnTo>
                    <a:pt x="1223" y="890"/>
                  </a:lnTo>
                  <a:lnTo>
                    <a:pt x="1234" y="890"/>
                  </a:lnTo>
                  <a:lnTo>
                    <a:pt x="1240" y="890"/>
                  </a:lnTo>
                  <a:lnTo>
                    <a:pt x="1252" y="890"/>
                  </a:lnTo>
                  <a:lnTo>
                    <a:pt x="1257" y="890"/>
                  </a:lnTo>
                  <a:lnTo>
                    <a:pt x="1263" y="890"/>
                  </a:lnTo>
                  <a:lnTo>
                    <a:pt x="1275" y="890"/>
                  </a:lnTo>
                  <a:lnTo>
                    <a:pt x="1281" y="890"/>
                  </a:lnTo>
                  <a:lnTo>
                    <a:pt x="1292" y="890"/>
                  </a:lnTo>
                  <a:lnTo>
                    <a:pt x="1298" y="890"/>
                  </a:lnTo>
                  <a:lnTo>
                    <a:pt x="1309" y="890"/>
                  </a:lnTo>
                  <a:lnTo>
                    <a:pt x="1315" y="890"/>
                  </a:lnTo>
                  <a:lnTo>
                    <a:pt x="1327" y="890"/>
                  </a:lnTo>
                  <a:lnTo>
                    <a:pt x="1332" y="890"/>
                  </a:lnTo>
                  <a:lnTo>
                    <a:pt x="1338" y="890"/>
                  </a:lnTo>
                  <a:lnTo>
                    <a:pt x="1350" y="890"/>
                  </a:lnTo>
                  <a:lnTo>
                    <a:pt x="1356" y="890"/>
                  </a:lnTo>
                  <a:lnTo>
                    <a:pt x="1367" y="890"/>
                  </a:lnTo>
                  <a:lnTo>
                    <a:pt x="1373" y="890"/>
                  </a:lnTo>
                  <a:lnTo>
                    <a:pt x="1384" y="890"/>
                  </a:lnTo>
                  <a:lnTo>
                    <a:pt x="1390" y="890"/>
                  </a:lnTo>
                  <a:lnTo>
                    <a:pt x="1402" y="890"/>
                  </a:lnTo>
                  <a:lnTo>
                    <a:pt x="1407" y="890"/>
                  </a:lnTo>
                  <a:lnTo>
                    <a:pt x="1413" y="890"/>
                  </a:lnTo>
                  <a:lnTo>
                    <a:pt x="1425" y="890"/>
                  </a:lnTo>
                  <a:lnTo>
                    <a:pt x="1431" y="890"/>
                  </a:lnTo>
                  <a:lnTo>
                    <a:pt x="1442" y="890"/>
                  </a:lnTo>
                  <a:lnTo>
                    <a:pt x="1448" y="890"/>
                  </a:lnTo>
                  <a:lnTo>
                    <a:pt x="1459" y="890"/>
                  </a:lnTo>
                  <a:lnTo>
                    <a:pt x="1465" y="890"/>
                  </a:lnTo>
                  <a:lnTo>
                    <a:pt x="1477" y="890"/>
                  </a:lnTo>
                  <a:lnTo>
                    <a:pt x="1482" y="890"/>
                  </a:lnTo>
                  <a:lnTo>
                    <a:pt x="1488" y="890"/>
                  </a:lnTo>
                  <a:lnTo>
                    <a:pt x="1500" y="890"/>
                  </a:lnTo>
                  <a:lnTo>
                    <a:pt x="1506" y="890"/>
                  </a:lnTo>
                  <a:lnTo>
                    <a:pt x="1517" y="890"/>
                  </a:lnTo>
                  <a:lnTo>
                    <a:pt x="1523" y="890"/>
                  </a:lnTo>
                  <a:lnTo>
                    <a:pt x="1534" y="890"/>
                  </a:lnTo>
                  <a:lnTo>
                    <a:pt x="1540" y="890"/>
                  </a:lnTo>
                  <a:lnTo>
                    <a:pt x="1552" y="890"/>
                  </a:lnTo>
                  <a:lnTo>
                    <a:pt x="1558" y="890"/>
                  </a:lnTo>
                  <a:lnTo>
                    <a:pt x="1563" y="890"/>
                  </a:lnTo>
                  <a:lnTo>
                    <a:pt x="1575" y="890"/>
                  </a:lnTo>
                  <a:lnTo>
                    <a:pt x="1581" y="890"/>
                  </a:lnTo>
                  <a:lnTo>
                    <a:pt x="1592" y="890"/>
                  </a:lnTo>
                  <a:lnTo>
                    <a:pt x="1598" y="890"/>
                  </a:lnTo>
                  <a:lnTo>
                    <a:pt x="1609" y="890"/>
                  </a:lnTo>
                  <a:lnTo>
                    <a:pt x="1615" y="890"/>
                  </a:lnTo>
                  <a:lnTo>
                    <a:pt x="1627" y="890"/>
                  </a:lnTo>
                  <a:lnTo>
                    <a:pt x="1633" y="890"/>
                  </a:lnTo>
                  <a:lnTo>
                    <a:pt x="1638" y="890"/>
                  </a:lnTo>
                  <a:lnTo>
                    <a:pt x="1650" y="890"/>
                  </a:lnTo>
                  <a:lnTo>
                    <a:pt x="1656" y="890"/>
                  </a:lnTo>
                  <a:lnTo>
                    <a:pt x="1667" y="890"/>
                  </a:lnTo>
                  <a:lnTo>
                    <a:pt x="1673" y="890"/>
                  </a:lnTo>
                  <a:lnTo>
                    <a:pt x="1684" y="890"/>
                  </a:lnTo>
                  <a:lnTo>
                    <a:pt x="1690" y="890"/>
                  </a:lnTo>
                  <a:lnTo>
                    <a:pt x="1702" y="890"/>
                  </a:lnTo>
                  <a:lnTo>
                    <a:pt x="1708" y="890"/>
                  </a:lnTo>
                  <a:lnTo>
                    <a:pt x="1719" y="890"/>
                  </a:lnTo>
                  <a:lnTo>
                    <a:pt x="1725" y="890"/>
                  </a:lnTo>
                  <a:lnTo>
                    <a:pt x="1731" y="890"/>
                  </a:lnTo>
                  <a:lnTo>
                    <a:pt x="1742" y="890"/>
                  </a:lnTo>
                  <a:lnTo>
                    <a:pt x="1748" y="890"/>
                  </a:lnTo>
                  <a:lnTo>
                    <a:pt x="1759" y="890"/>
                  </a:lnTo>
                  <a:lnTo>
                    <a:pt x="1765" y="890"/>
                  </a:lnTo>
                  <a:lnTo>
                    <a:pt x="1777" y="890"/>
                  </a:lnTo>
                  <a:lnTo>
                    <a:pt x="1783" y="890"/>
                  </a:lnTo>
                  <a:lnTo>
                    <a:pt x="1794" y="890"/>
                  </a:lnTo>
                  <a:lnTo>
                    <a:pt x="1800" y="890"/>
                  </a:lnTo>
                  <a:lnTo>
                    <a:pt x="1806" y="890"/>
                  </a:lnTo>
                  <a:lnTo>
                    <a:pt x="1817" y="890"/>
                  </a:lnTo>
                  <a:lnTo>
                    <a:pt x="1823" y="890"/>
                  </a:lnTo>
                  <a:lnTo>
                    <a:pt x="1834" y="890"/>
                  </a:lnTo>
                  <a:lnTo>
                    <a:pt x="1840" y="890"/>
                  </a:lnTo>
                  <a:lnTo>
                    <a:pt x="1852" y="890"/>
                  </a:lnTo>
                  <a:lnTo>
                    <a:pt x="1858" y="890"/>
                  </a:lnTo>
                  <a:lnTo>
                    <a:pt x="1869" y="890"/>
                  </a:lnTo>
                  <a:lnTo>
                    <a:pt x="1875" y="890"/>
                  </a:lnTo>
                  <a:lnTo>
                    <a:pt x="1881" y="890"/>
                  </a:lnTo>
                  <a:lnTo>
                    <a:pt x="1892" y="890"/>
                  </a:lnTo>
                  <a:lnTo>
                    <a:pt x="1898" y="890"/>
                  </a:lnTo>
                  <a:lnTo>
                    <a:pt x="1909" y="890"/>
                  </a:lnTo>
                  <a:lnTo>
                    <a:pt x="1915" y="890"/>
                  </a:lnTo>
                  <a:lnTo>
                    <a:pt x="1927" y="890"/>
                  </a:lnTo>
                  <a:lnTo>
                    <a:pt x="1933" y="890"/>
                  </a:lnTo>
                  <a:lnTo>
                    <a:pt x="1944" y="890"/>
                  </a:lnTo>
                  <a:lnTo>
                    <a:pt x="1950" y="890"/>
                  </a:lnTo>
                  <a:lnTo>
                    <a:pt x="1956" y="890"/>
                  </a:lnTo>
                  <a:lnTo>
                    <a:pt x="1967" y="890"/>
                  </a:lnTo>
                  <a:lnTo>
                    <a:pt x="1973" y="890"/>
                  </a:lnTo>
                  <a:lnTo>
                    <a:pt x="1984" y="890"/>
                  </a:lnTo>
                  <a:lnTo>
                    <a:pt x="1990" y="890"/>
                  </a:lnTo>
                  <a:lnTo>
                    <a:pt x="2002" y="890"/>
                  </a:lnTo>
                  <a:lnTo>
                    <a:pt x="2008" y="890"/>
                  </a:lnTo>
                  <a:lnTo>
                    <a:pt x="2019" y="890"/>
                  </a:lnTo>
                  <a:lnTo>
                    <a:pt x="2025" y="890"/>
                  </a:lnTo>
                  <a:lnTo>
                    <a:pt x="2031" y="890"/>
                  </a:lnTo>
                  <a:lnTo>
                    <a:pt x="2042" y="890"/>
                  </a:lnTo>
                  <a:lnTo>
                    <a:pt x="2048" y="890"/>
                  </a:lnTo>
                  <a:lnTo>
                    <a:pt x="2059" y="890"/>
                  </a:lnTo>
                  <a:lnTo>
                    <a:pt x="2065" y="890"/>
                  </a:lnTo>
                  <a:lnTo>
                    <a:pt x="2077" y="890"/>
                  </a:lnTo>
                  <a:lnTo>
                    <a:pt x="2083" y="890"/>
                  </a:lnTo>
                  <a:lnTo>
                    <a:pt x="2094" y="890"/>
                  </a:lnTo>
                  <a:lnTo>
                    <a:pt x="2100" y="890"/>
                  </a:lnTo>
                  <a:lnTo>
                    <a:pt x="2111" y="890"/>
                  </a:lnTo>
                  <a:lnTo>
                    <a:pt x="2117" y="890"/>
                  </a:lnTo>
                  <a:lnTo>
                    <a:pt x="2123" y="890"/>
                  </a:lnTo>
                  <a:lnTo>
                    <a:pt x="2134" y="890"/>
                  </a:lnTo>
                  <a:lnTo>
                    <a:pt x="2140" y="890"/>
                  </a:lnTo>
                  <a:lnTo>
                    <a:pt x="2152" y="890"/>
                  </a:lnTo>
                  <a:lnTo>
                    <a:pt x="2158" y="890"/>
                  </a:lnTo>
                  <a:lnTo>
                    <a:pt x="2169" y="890"/>
                  </a:lnTo>
                  <a:lnTo>
                    <a:pt x="2175" y="890"/>
                  </a:lnTo>
                  <a:lnTo>
                    <a:pt x="2186" y="890"/>
                  </a:lnTo>
                  <a:lnTo>
                    <a:pt x="2192" y="890"/>
                  </a:lnTo>
                  <a:lnTo>
                    <a:pt x="2198" y="890"/>
                  </a:lnTo>
                  <a:lnTo>
                    <a:pt x="2209" y="890"/>
                  </a:lnTo>
                  <a:lnTo>
                    <a:pt x="2215" y="890"/>
                  </a:lnTo>
                  <a:lnTo>
                    <a:pt x="2227" y="890"/>
                  </a:lnTo>
                  <a:lnTo>
                    <a:pt x="2233" y="890"/>
                  </a:lnTo>
                  <a:lnTo>
                    <a:pt x="2244" y="890"/>
                  </a:lnTo>
                  <a:lnTo>
                    <a:pt x="2250" y="890"/>
                  </a:lnTo>
                  <a:lnTo>
                    <a:pt x="2261" y="890"/>
                  </a:lnTo>
                  <a:lnTo>
                    <a:pt x="2267" y="890"/>
                  </a:lnTo>
                  <a:lnTo>
                    <a:pt x="2273" y="890"/>
                  </a:lnTo>
                  <a:lnTo>
                    <a:pt x="2284" y="890"/>
                  </a:lnTo>
                  <a:lnTo>
                    <a:pt x="2290" y="890"/>
                  </a:lnTo>
                  <a:lnTo>
                    <a:pt x="2302" y="890"/>
                  </a:lnTo>
                  <a:lnTo>
                    <a:pt x="2308" y="890"/>
                  </a:lnTo>
                  <a:lnTo>
                    <a:pt x="2319" y="890"/>
                  </a:lnTo>
                  <a:lnTo>
                    <a:pt x="2325" y="890"/>
                  </a:lnTo>
                  <a:lnTo>
                    <a:pt x="2336" y="890"/>
                  </a:lnTo>
                  <a:lnTo>
                    <a:pt x="2342" y="890"/>
                  </a:lnTo>
                  <a:lnTo>
                    <a:pt x="2348" y="890"/>
                  </a:lnTo>
                  <a:lnTo>
                    <a:pt x="2359" y="890"/>
                  </a:lnTo>
                  <a:lnTo>
                    <a:pt x="2365" y="890"/>
                  </a:lnTo>
                  <a:lnTo>
                    <a:pt x="2377" y="890"/>
                  </a:lnTo>
                  <a:lnTo>
                    <a:pt x="2383" y="890"/>
                  </a:lnTo>
                  <a:lnTo>
                    <a:pt x="2394" y="890"/>
                  </a:lnTo>
                  <a:lnTo>
                    <a:pt x="2400" y="890"/>
                  </a:lnTo>
                  <a:lnTo>
                    <a:pt x="2411" y="890"/>
                  </a:lnTo>
                  <a:lnTo>
                    <a:pt x="2417" y="890"/>
                  </a:lnTo>
                  <a:lnTo>
                    <a:pt x="2423" y="890"/>
                  </a:lnTo>
                  <a:lnTo>
                    <a:pt x="2434" y="890"/>
                  </a:lnTo>
                  <a:lnTo>
                    <a:pt x="2440" y="890"/>
                  </a:lnTo>
                  <a:lnTo>
                    <a:pt x="2452" y="890"/>
                  </a:lnTo>
                  <a:lnTo>
                    <a:pt x="2458" y="890"/>
                  </a:lnTo>
                  <a:lnTo>
                    <a:pt x="2469" y="890"/>
                  </a:lnTo>
                  <a:lnTo>
                    <a:pt x="2475" y="890"/>
                  </a:lnTo>
                  <a:lnTo>
                    <a:pt x="2486" y="890"/>
                  </a:lnTo>
                  <a:lnTo>
                    <a:pt x="2492" y="890"/>
                  </a:lnTo>
                  <a:lnTo>
                    <a:pt x="2504" y="890"/>
                  </a:lnTo>
                  <a:lnTo>
                    <a:pt x="2509" y="890"/>
                  </a:lnTo>
                  <a:lnTo>
                    <a:pt x="2515" y="890"/>
                  </a:lnTo>
                  <a:lnTo>
                    <a:pt x="2527" y="890"/>
                  </a:lnTo>
                  <a:lnTo>
                    <a:pt x="2533" y="890"/>
                  </a:lnTo>
                  <a:lnTo>
                    <a:pt x="2544" y="890"/>
                  </a:lnTo>
                  <a:lnTo>
                    <a:pt x="2550" y="890"/>
                  </a:lnTo>
                  <a:lnTo>
                    <a:pt x="2561" y="890"/>
                  </a:lnTo>
                  <a:lnTo>
                    <a:pt x="2567" y="890"/>
                  </a:lnTo>
                  <a:lnTo>
                    <a:pt x="2579" y="890"/>
                  </a:lnTo>
                  <a:lnTo>
                    <a:pt x="2584" y="890"/>
                  </a:lnTo>
                  <a:lnTo>
                    <a:pt x="2590" y="890"/>
                  </a:lnTo>
                  <a:lnTo>
                    <a:pt x="2602" y="890"/>
                  </a:lnTo>
                  <a:lnTo>
                    <a:pt x="2608" y="890"/>
                  </a:lnTo>
                  <a:lnTo>
                    <a:pt x="2619" y="890"/>
                  </a:lnTo>
                  <a:lnTo>
                    <a:pt x="2625" y="890"/>
                  </a:lnTo>
                  <a:lnTo>
                    <a:pt x="2636" y="890"/>
                  </a:lnTo>
                  <a:lnTo>
                    <a:pt x="2642" y="890"/>
                  </a:lnTo>
                  <a:lnTo>
                    <a:pt x="2654" y="890"/>
                  </a:lnTo>
                  <a:lnTo>
                    <a:pt x="2660" y="890"/>
                  </a:lnTo>
                  <a:lnTo>
                    <a:pt x="2665" y="890"/>
                  </a:lnTo>
                  <a:lnTo>
                    <a:pt x="2677" y="890"/>
                  </a:lnTo>
                  <a:lnTo>
                    <a:pt x="2683" y="890"/>
                  </a:lnTo>
                  <a:lnTo>
                    <a:pt x="2694" y="890"/>
                  </a:lnTo>
                  <a:lnTo>
                    <a:pt x="2700" y="884"/>
                  </a:lnTo>
                  <a:lnTo>
                    <a:pt x="2711" y="884"/>
                  </a:lnTo>
                  <a:lnTo>
                    <a:pt x="2717" y="884"/>
                  </a:lnTo>
                  <a:lnTo>
                    <a:pt x="2729" y="884"/>
                  </a:lnTo>
                  <a:lnTo>
                    <a:pt x="2735" y="878"/>
                  </a:lnTo>
                  <a:lnTo>
                    <a:pt x="2740" y="878"/>
                  </a:lnTo>
                  <a:lnTo>
                    <a:pt x="2752" y="878"/>
                  </a:lnTo>
                  <a:lnTo>
                    <a:pt x="2758" y="872"/>
                  </a:lnTo>
                  <a:lnTo>
                    <a:pt x="2769" y="872"/>
                  </a:lnTo>
                  <a:lnTo>
                    <a:pt x="2775" y="867"/>
                  </a:lnTo>
                  <a:lnTo>
                    <a:pt x="2786" y="861"/>
                  </a:lnTo>
                  <a:lnTo>
                    <a:pt x="2792" y="855"/>
                  </a:lnTo>
                  <a:lnTo>
                    <a:pt x="2804" y="849"/>
                  </a:lnTo>
                  <a:lnTo>
                    <a:pt x="2810" y="843"/>
                  </a:lnTo>
                  <a:lnTo>
                    <a:pt x="2815" y="832"/>
                  </a:lnTo>
                  <a:lnTo>
                    <a:pt x="2827" y="826"/>
                  </a:lnTo>
                  <a:lnTo>
                    <a:pt x="2833" y="815"/>
                  </a:lnTo>
                  <a:lnTo>
                    <a:pt x="2844" y="803"/>
                  </a:lnTo>
                  <a:lnTo>
                    <a:pt x="2850" y="791"/>
                  </a:lnTo>
                  <a:lnTo>
                    <a:pt x="2861" y="774"/>
                  </a:lnTo>
                  <a:lnTo>
                    <a:pt x="2867" y="757"/>
                  </a:lnTo>
                  <a:lnTo>
                    <a:pt x="2879" y="739"/>
                  </a:lnTo>
                  <a:lnTo>
                    <a:pt x="2885" y="716"/>
                  </a:lnTo>
                  <a:lnTo>
                    <a:pt x="2890" y="693"/>
                  </a:lnTo>
                  <a:lnTo>
                    <a:pt x="2902" y="670"/>
                  </a:lnTo>
                  <a:lnTo>
                    <a:pt x="2908" y="641"/>
                  </a:lnTo>
                  <a:lnTo>
                    <a:pt x="2919" y="612"/>
                  </a:lnTo>
                  <a:lnTo>
                    <a:pt x="2925" y="583"/>
                  </a:lnTo>
                  <a:lnTo>
                    <a:pt x="2936" y="549"/>
                  </a:lnTo>
                  <a:lnTo>
                    <a:pt x="2942" y="514"/>
                  </a:lnTo>
                  <a:lnTo>
                    <a:pt x="2954" y="479"/>
                  </a:lnTo>
                  <a:lnTo>
                    <a:pt x="2960" y="439"/>
                  </a:lnTo>
                  <a:lnTo>
                    <a:pt x="2971" y="404"/>
                  </a:lnTo>
                  <a:lnTo>
                    <a:pt x="2977" y="364"/>
                  </a:lnTo>
                  <a:lnTo>
                    <a:pt x="2983" y="323"/>
                  </a:lnTo>
                  <a:lnTo>
                    <a:pt x="2994" y="283"/>
                  </a:lnTo>
                  <a:lnTo>
                    <a:pt x="3000" y="243"/>
                  </a:lnTo>
                  <a:lnTo>
                    <a:pt x="3011" y="202"/>
                  </a:lnTo>
                  <a:lnTo>
                    <a:pt x="3017" y="167"/>
                  </a:lnTo>
                  <a:lnTo>
                    <a:pt x="3029" y="133"/>
                  </a:lnTo>
                  <a:lnTo>
                    <a:pt x="3035" y="104"/>
                  </a:lnTo>
                  <a:lnTo>
                    <a:pt x="3046" y="75"/>
                  </a:lnTo>
                  <a:lnTo>
                    <a:pt x="3052" y="52"/>
                  </a:lnTo>
                  <a:lnTo>
                    <a:pt x="3058" y="29"/>
                  </a:lnTo>
                  <a:lnTo>
                    <a:pt x="3069" y="17"/>
                  </a:lnTo>
                  <a:lnTo>
                    <a:pt x="3075" y="6"/>
                  </a:lnTo>
                  <a:lnTo>
                    <a:pt x="3086" y="0"/>
                  </a:lnTo>
                  <a:lnTo>
                    <a:pt x="3092" y="0"/>
                  </a:lnTo>
                  <a:lnTo>
                    <a:pt x="3104" y="11"/>
                  </a:lnTo>
                  <a:lnTo>
                    <a:pt x="3110" y="23"/>
                  </a:lnTo>
                  <a:lnTo>
                    <a:pt x="3121" y="40"/>
                  </a:lnTo>
                  <a:lnTo>
                    <a:pt x="3127" y="58"/>
                  </a:lnTo>
                  <a:lnTo>
                    <a:pt x="3133" y="87"/>
                  </a:lnTo>
                  <a:lnTo>
                    <a:pt x="3144" y="115"/>
                  </a:lnTo>
                  <a:lnTo>
                    <a:pt x="3150" y="150"/>
                  </a:lnTo>
                  <a:lnTo>
                    <a:pt x="3161" y="185"/>
                  </a:lnTo>
                  <a:lnTo>
                    <a:pt x="3167" y="219"/>
                  </a:lnTo>
                  <a:lnTo>
                    <a:pt x="3179" y="260"/>
                  </a:lnTo>
                  <a:lnTo>
                    <a:pt x="3185" y="300"/>
                  </a:lnTo>
                  <a:lnTo>
                    <a:pt x="3196" y="341"/>
                  </a:lnTo>
                  <a:lnTo>
                    <a:pt x="3202" y="381"/>
                  </a:lnTo>
                  <a:lnTo>
                    <a:pt x="3208" y="422"/>
                  </a:lnTo>
                  <a:lnTo>
                    <a:pt x="3219" y="456"/>
                  </a:lnTo>
                  <a:lnTo>
                    <a:pt x="3225" y="497"/>
                  </a:lnTo>
                  <a:lnTo>
                    <a:pt x="3236" y="531"/>
                  </a:lnTo>
                  <a:lnTo>
                    <a:pt x="3242" y="566"/>
                  </a:lnTo>
                  <a:lnTo>
                    <a:pt x="3254" y="595"/>
                  </a:lnTo>
                  <a:lnTo>
                    <a:pt x="3260" y="630"/>
                  </a:lnTo>
                  <a:lnTo>
                    <a:pt x="3271" y="653"/>
                  </a:lnTo>
                  <a:lnTo>
                    <a:pt x="3277" y="682"/>
                  </a:lnTo>
                  <a:lnTo>
                    <a:pt x="3283" y="705"/>
                  </a:lnTo>
                  <a:lnTo>
                    <a:pt x="3294" y="728"/>
                  </a:lnTo>
                  <a:lnTo>
                    <a:pt x="3300" y="745"/>
                  </a:lnTo>
                  <a:lnTo>
                    <a:pt x="3311" y="763"/>
                  </a:lnTo>
                  <a:lnTo>
                    <a:pt x="3317" y="780"/>
                  </a:lnTo>
                  <a:lnTo>
                    <a:pt x="3329" y="797"/>
                  </a:lnTo>
                  <a:lnTo>
                    <a:pt x="3335" y="809"/>
                  </a:lnTo>
                  <a:lnTo>
                    <a:pt x="3346" y="820"/>
                  </a:lnTo>
                  <a:lnTo>
                    <a:pt x="3352" y="832"/>
                  </a:lnTo>
                  <a:lnTo>
                    <a:pt x="3363" y="838"/>
                  </a:lnTo>
                  <a:lnTo>
                    <a:pt x="3369" y="843"/>
                  </a:lnTo>
                  <a:lnTo>
                    <a:pt x="3375" y="855"/>
                  </a:lnTo>
                  <a:lnTo>
                    <a:pt x="3386" y="861"/>
                  </a:lnTo>
                  <a:lnTo>
                    <a:pt x="3392" y="867"/>
                  </a:lnTo>
                  <a:lnTo>
                    <a:pt x="3404" y="867"/>
                  </a:lnTo>
                  <a:lnTo>
                    <a:pt x="3410" y="872"/>
                  </a:lnTo>
                  <a:lnTo>
                    <a:pt x="3421" y="872"/>
                  </a:lnTo>
                  <a:lnTo>
                    <a:pt x="3427" y="878"/>
                  </a:lnTo>
                  <a:lnTo>
                    <a:pt x="3438" y="878"/>
                  </a:lnTo>
                  <a:lnTo>
                    <a:pt x="3444" y="884"/>
                  </a:lnTo>
                  <a:lnTo>
                    <a:pt x="3450" y="884"/>
                  </a:lnTo>
                  <a:lnTo>
                    <a:pt x="3461" y="884"/>
                  </a:lnTo>
                  <a:lnTo>
                    <a:pt x="3467" y="884"/>
                  </a:lnTo>
                  <a:lnTo>
                    <a:pt x="3479" y="884"/>
                  </a:lnTo>
                  <a:lnTo>
                    <a:pt x="3485" y="890"/>
                  </a:lnTo>
                  <a:lnTo>
                    <a:pt x="3496" y="890"/>
                  </a:lnTo>
                  <a:lnTo>
                    <a:pt x="3502" y="890"/>
                  </a:lnTo>
                  <a:lnTo>
                    <a:pt x="3513" y="890"/>
                  </a:lnTo>
                  <a:lnTo>
                    <a:pt x="3519" y="890"/>
                  </a:lnTo>
                  <a:lnTo>
                    <a:pt x="3525" y="890"/>
                  </a:lnTo>
                  <a:lnTo>
                    <a:pt x="3536" y="890"/>
                  </a:lnTo>
                  <a:lnTo>
                    <a:pt x="3542" y="890"/>
                  </a:lnTo>
                  <a:lnTo>
                    <a:pt x="3554" y="890"/>
                  </a:lnTo>
                  <a:lnTo>
                    <a:pt x="3560" y="890"/>
                  </a:lnTo>
                  <a:lnTo>
                    <a:pt x="3571" y="890"/>
                  </a:lnTo>
                  <a:lnTo>
                    <a:pt x="3577" y="890"/>
                  </a:lnTo>
                  <a:lnTo>
                    <a:pt x="3588" y="890"/>
                  </a:lnTo>
                  <a:lnTo>
                    <a:pt x="3594" y="890"/>
                  </a:lnTo>
                  <a:lnTo>
                    <a:pt x="3600" y="890"/>
                  </a:lnTo>
                  <a:lnTo>
                    <a:pt x="3611" y="890"/>
                  </a:lnTo>
                  <a:lnTo>
                    <a:pt x="3617" y="890"/>
                  </a:lnTo>
                  <a:lnTo>
                    <a:pt x="3629" y="890"/>
                  </a:lnTo>
                  <a:lnTo>
                    <a:pt x="3635" y="890"/>
                  </a:lnTo>
                  <a:lnTo>
                    <a:pt x="3646" y="890"/>
                  </a:lnTo>
                  <a:lnTo>
                    <a:pt x="3652" y="890"/>
                  </a:lnTo>
                  <a:lnTo>
                    <a:pt x="3663" y="890"/>
                  </a:lnTo>
                  <a:lnTo>
                    <a:pt x="3669" y="890"/>
                  </a:lnTo>
                  <a:lnTo>
                    <a:pt x="3675" y="890"/>
                  </a:lnTo>
                  <a:lnTo>
                    <a:pt x="3686" y="890"/>
                  </a:lnTo>
                  <a:lnTo>
                    <a:pt x="3692" y="890"/>
                  </a:lnTo>
                  <a:lnTo>
                    <a:pt x="3704" y="890"/>
                  </a:lnTo>
                  <a:lnTo>
                    <a:pt x="3710" y="890"/>
                  </a:lnTo>
                  <a:lnTo>
                    <a:pt x="3721" y="890"/>
                  </a:lnTo>
                  <a:lnTo>
                    <a:pt x="3727" y="890"/>
                  </a:lnTo>
                  <a:lnTo>
                    <a:pt x="3738" y="890"/>
                  </a:lnTo>
                  <a:lnTo>
                    <a:pt x="3744" y="890"/>
                  </a:lnTo>
                  <a:lnTo>
                    <a:pt x="3756" y="890"/>
                  </a:lnTo>
                </a:path>
              </a:pathLst>
            </a:custGeom>
            <a:noFill/>
            <a:ln w="9525">
              <a:solidFill>
                <a:srgbClr val="C800C8"/>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030" name="Freeform 11"/>
            <p:cNvSpPr>
              <a:spLocks/>
            </p:cNvSpPr>
            <p:nvPr/>
          </p:nvSpPr>
          <p:spPr bwMode="auto">
            <a:xfrm>
              <a:off x="1047" y="1125"/>
              <a:ext cx="3756" cy="422"/>
            </a:xfrm>
            <a:custGeom>
              <a:avLst/>
              <a:gdLst>
                <a:gd name="T0" fmla="*/ 57 w 3756"/>
                <a:gd name="T1" fmla="*/ 422 h 422"/>
                <a:gd name="T2" fmla="*/ 121 w 3756"/>
                <a:gd name="T3" fmla="*/ 422 h 422"/>
                <a:gd name="T4" fmla="*/ 190 w 3756"/>
                <a:gd name="T5" fmla="*/ 422 h 422"/>
                <a:gd name="T6" fmla="*/ 254 w 3756"/>
                <a:gd name="T7" fmla="*/ 416 h 422"/>
                <a:gd name="T8" fmla="*/ 323 w 3756"/>
                <a:gd name="T9" fmla="*/ 404 h 422"/>
                <a:gd name="T10" fmla="*/ 386 w 3756"/>
                <a:gd name="T11" fmla="*/ 381 h 422"/>
                <a:gd name="T12" fmla="*/ 456 w 3756"/>
                <a:gd name="T13" fmla="*/ 335 h 422"/>
                <a:gd name="T14" fmla="*/ 525 w 3756"/>
                <a:gd name="T15" fmla="*/ 254 h 422"/>
                <a:gd name="T16" fmla="*/ 588 w 3756"/>
                <a:gd name="T17" fmla="*/ 156 h 422"/>
                <a:gd name="T18" fmla="*/ 657 w 3756"/>
                <a:gd name="T19" fmla="*/ 58 h 422"/>
                <a:gd name="T20" fmla="*/ 721 w 3756"/>
                <a:gd name="T21" fmla="*/ 0 h 422"/>
                <a:gd name="T22" fmla="*/ 790 w 3756"/>
                <a:gd name="T23" fmla="*/ 17 h 422"/>
                <a:gd name="T24" fmla="*/ 859 w 3756"/>
                <a:gd name="T25" fmla="*/ 98 h 422"/>
                <a:gd name="T26" fmla="*/ 923 w 3756"/>
                <a:gd name="T27" fmla="*/ 208 h 422"/>
                <a:gd name="T28" fmla="*/ 992 w 3756"/>
                <a:gd name="T29" fmla="*/ 295 h 422"/>
                <a:gd name="T30" fmla="*/ 1056 w 3756"/>
                <a:gd name="T31" fmla="*/ 358 h 422"/>
                <a:gd name="T32" fmla="*/ 1125 w 3756"/>
                <a:gd name="T33" fmla="*/ 393 h 422"/>
                <a:gd name="T34" fmla="*/ 1188 w 3756"/>
                <a:gd name="T35" fmla="*/ 410 h 422"/>
                <a:gd name="T36" fmla="*/ 1257 w 3756"/>
                <a:gd name="T37" fmla="*/ 416 h 422"/>
                <a:gd name="T38" fmla="*/ 1327 w 3756"/>
                <a:gd name="T39" fmla="*/ 422 h 422"/>
                <a:gd name="T40" fmla="*/ 1390 w 3756"/>
                <a:gd name="T41" fmla="*/ 422 h 422"/>
                <a:gd name="T42" fmla="*/ 1459 w 3756"/>
                <a:gd name="T43" fmla="*/ 422 h 422"/>
                <a:gd name="T44" fmla="*/ 1523 w 3756"/>
                <a:gd name="T45" fmla="*/ 422 h 422"/>
                <a:gd name="T46" fmla="*/ 1592 w 3756"/>
                <a:gd name="T47" fmla="*/ 422 h 422"/>
                <a:gd name="T48" fmla="*/ 1656 w 3756"/>
                <a:gd name="T49" fmla="*/ 422 h 422"/>
                <a:gd name="T50" fmla="*/ 1725 w 3756"/>
                <a:gd name="T51" fmla="*/ 422 h 422"/>
                <a:gd name="T52" fmla="*/ 1794 w 3756"/>
                <a:gd name="T53" fmla="*/ 422 h 422"/>
                <a:gd name="T54" fmla="*/ 1858 w 3756"/>
                <a:gd name="T55" fmla="*/ 422 h 422"/>
                <a:gd name="T56" fmla="*/ 1927 w 3756"/>
                <a:gd name="T57" fmla="*/ 422 h 422"/>
                <a:gd name="T58" fmla="*/ 1990 w 3756"/>
                <a:gd name="T59" fmla="*/ 422 h 422"/>
                <a:gd name="T60" fmla="*/ 2059 w 3756"/>
                <a:gd name="T61" fmla="*/ 422 h 422"/>
                <a:gd name="T62" fmla="*/ 2123 w 3756"/>
                <a:gd name="T63" fmla="*/ 422 h 422"/>
                <a:gd name="T64" fmla="*/ 2192 w 3756"/>
                <a:gd name="T65" fmla="*/ 422 h 422"/>
                <a:gd name="T66" fmla="*/ 2261 w 3756"/>
                <a:gd name="T67" fmla="*/ 422 h 422"/>
                <a:gd name="T68" fmla="*/ 2325 w 3756"/>
                <a:gd name="T69" fmla="*/ 422 h 422"/>
                <a:gd name="T70" fmla="*/ 2394 w 3756"/>
                <a:gd name="T71" fmla="*/ 422 h 422"/>
                <a:gd name="T72" fmla="*/ 2458 w 3756"/>
                <a:gd name="T73" fmla="*/ 422 h 422"/>
                <a:gd name="T74" fmla="*/ 2527 w 3756"/>
                <a:gd name="T75" fmla="*/ 422 h 422"/>
                <a:gd name="T76" fmla="*/ 2590 w 3756"/>
                <a:gd name="T77" fmla="*/ 422 h 422"/>
                <a:gd name="T78" fmla="*/ 2660 w 3756"/>
                <a:gd name="T79" fmla="*/ 422 h 422"/>
                <a:gd name="T80" fmla="*/ 2729 w 3756"/>
                <a:gd name="T81" fmla="*/ 422 h 422"/>
                <a:gd name="T82" fmla="*/ 2792 w 3756"/>
                <a:gd name="T83" fmla="*/ 422 h 422"/>
                <a:gd name="T84" fmla="*/ 2861 w 3756"/>
                <a:gd name="T85" fmla="*/ 422 h 422"/>
                <a:gd name="T86" fmla="*/ 2925 w 3756"/>
                <a:gd name="T87" fmla="*/ 422 h 422"/>
                <a:gd name="T88" fmla="*/ 2994 w 3756"/>
                <a:gd name="T89" fmla="*/ 422 h 422"/>
                <a:gd name="T90" fmla="*/ 3058 w 3756"/>
                <a:gd name="T91" fmla="*/ 422 h 422"/>
                <a:gd name="T92" fmla="*/ 3127 w 3756"/>
                <a:gd name="T93" fmla="*/ 422 h 422"/>
                <a:gd name="T94" fmla="*/ 3196 w 3756"/>
                <a:gd name="T95" fmla="*/ 422 h 422"/>
                <a:gd name="T96" fmla="*/ 3260 w 3756"/>
                <a:gd name="T97" fmla="*/ 422 h 422"/>
                <a:gd name="T98" fmla="*/ 3329 w 3756"/>
                <a:gd name="T99" fmla="*/ 422 h 422"/>
                <a:gd name="T100" fmla="*/ 3392 w 3756"/>
                <a:gd name="T101" fmla="*/ 422 h 422"/>
                <a:gd name="T102" fmla="*/ 3461 w 3756"/>
                <a:gd name="T103" fmla="*/ 422 h 422"/>
                <a:gd name="T104" fmla="*/ 3525 w 3756"/>
                <a:gd name="T105" fmla="*/ 422 h 422"/>
                <a:gd name="T106" fmla="*/ 3594 w 3756"/>
                <a:gd name="T107" fmla="*/ 422 h 422"/>
                <a:gd name="T108" fmla="*/ 3663 w 3756"/>
                <a:gd name="T109" fmla="*/ 422 h 422"/>
                <a:gd name="T110" fmla="*/ 3727 w 3756"/>
                <a:gd name="T111" fmla="*/ 422 h 42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756" h="422">
                  <a:moveTo>
                    <a:pt x="0" y="422"/>
                  </a:moveTo>
                  <a:lnTo>
                    <a:pt x="5" y="422"/>
                  </a:lnTo>
                  <a:lnTo>
                    <a:pt x="11" y="422"/>
                  </a:lnTo>
                  <a:lnTo>
                    <a:pt x="23" y="422"/>
                  </a:lnTo>
                  <a:lnTo>
                    <a:pt x="29" y="422"/>
                  </a:lnTo>
                  <a:lnTo>
                    <a:pt x="40" y="422"/>
                  </a:lnTo>
                  <a:lnTo>
                    <a:pt x="46" y="422"/>
                  </a:lnTo>
                  <a:lnTo>
                    <a:pt x="57" y="422"/>
                  </a:lnTo>
                  <a:lnTo>
                    <a:pt x="63" y="422"/>
                  </a:lnTo>
                  <a:lnTo>
                    <a:pt x="75" y="422"/>
                  </a:lnTo>
                  <a:lnTo>
                    <a:pt x="80" y="422"/>
                  </a:lnTo>
                  <a:lnTo>
                    <a:pt x="86" y="422"/>
                  </a:lnTo>
                  <a:lnTo>
                    <a:pt x="98" y="422"/>
                  </a:lnTo>
                  <a:lnTo>
                    <a:pt x="104" y="422"/>
                  </a:lnTo>
                  <a:lnTo>
                    <a:pt x="115" y="422"/>
                  </a:lnTo>
                  <a:lnTo>
                    <a:pt x="121" y="422"/>
                  </a:lnTo>
                  <a:lnTo>
                    <a:pt x="132" y="422"/>
                  </a:lnTo>
                  <a:lnTo>
                    <a:pt x="138" y="422"/>
                  </a:lnTo>
                  <a:lnTo>
                    <a:pt x="150" y="422"/>
                  </a:lnTo>
                  <a:lnTo>
                    <a:pt x="155" y="422"/>
                  </a:lnTo>
                  <a:lnTo>
                    <a:pt x="161" y="422"/>
                  </a:lnTo>
                  <a:lnTo>
                    <a:pt x="173" y="422"/>
                  </a:lnTo>
                  <a:lnTo>
                    <a:pt x="179" y="422"/>
                  </a:lnTo>
                  <a:lnTo>
                    <a:pt x="190" y="422"/>
                  </a:lnTo>
                  <a:lnTo>
                    <a:pt x="196" y="422"/>
                  </a:lnTo>
                  <a:lnTo>
                    <a:pt x="207" y="422"/>
                  </a:lnTo>
                  <a:lnTo>
                    <a:pt x="213" y="422"/>
                  </a:lnTo>
                  <a:lnTo>
                    <a:pt x="225" y="416"/>
                  </a:lnTo>
                  <a:lnTo>
                    <a:pt x="230" y="416"/>
                  </a:lnTo>
                  <a:lnTo>
                    <a:pt x="236" y="416"/>
                  </a:lnTo>
                  <a:lnTo>
                    <a:pt x="248" y="416"/>
                  </a:lnTo>
                  <a:lnTo>
                    <a:pt x="254" y="416"/>
                  </a:lnTo>
                  <a:lnTo>
                    <a:pt x="265" y="416"/>
                  </a:lnTo>
                  <a:lnTo>
                    <a:pt x="271" y="416"/>
                  </a:lnTo>
                  <a:lnTo>
                    <a:pt x="282" y="410"/>
                  </a:lnTo>
                  <a:lnTo>
                    <a:pt x="288" y="410"/>
                  </a:lnTo>
                  <a:lnTo>
                    <a:pt x="300" y="410"/>
                  </a:lnTo>
                  <a:lnTo>
                    <a:pt x="305" y="410"/>
                  </a:lnTo>
                  <a:lnTo>
                    <a:pt x="311" y="404"/>
                  </a:lnTo>
                  <a:lnTo>
                    <a:pt x="323" y="404"/>
                  </a:lnTo>
                  <a:lnTo>
                    <a:pt x="329" y="404"/>
                  </a:lnTo>
                  <a:lnTo>
                    <a:pt x="340" y="399"/>
                  </a:lnTo>
                  <a:lnTo>
                    <a:pt x="346" y="399"/>
                  </a:lnTo>
                  <a:lnTo>
                    <a:pt x="357" y="393"/>
                  </a:lnTo>
                  <a:lnTo>
                    <a:pt x="363" y="393"/>
                  </a:lnTo>
                  <a:lnTo>
                    <a:pt x="375" y="387"/>
                  </a:lnTo>
                  <a:lnTo>
                    <a:pt x="381" y="381"/>
                  </a:lnTo>
                  <a:lnTo>
                    <a:pt x="386" y="381"/>
                  </a:lnTo>
                  <a:lnTo>
                    <a:pt x="398" y="375"/>
                  </a:lnTo>
                  <a:lnTo>
                    <a:pt x="404" y="370"/>
                  </a:lnTo>
                  <a:lnTo>
                    <a:pt x="415" y="364"/>
                  </a:lnTo>
                  <a:lnTo>
                    <a:pt x="421" y="358"/>
                  </a:lnTo>
                  <a:lnTo>
                    <a:pt x="432" y="352"/>
                  </a:lnTo>
                  <a:lnTo>
                    <a:pt x="438" y="347"/>
                  </a:lnTo>
                  <a:lnTo>
                    <a:pt x="450" y="341"/>
                  </a:lnTo>
                  <a:lnTo>
                    <a:pt x="456" y="335"/>
                  </a:lnTo>
                  <a:lnTo>
                    <a:pt x="467" y="323"/>
                  </a:lnTo>
                  <a:lnTo>
                    <a:pt x="473" y="318"/>
                  </a:lnTo>
                  <a:lnTo>
                    <a:pt x="479" y="306"/>
                  </a:lnTo>
                  <a:lnTo>
                    <a:pt x="490" y="300"/>
                  </a:lnTo>
                  <a:lnTo>
                    <a:pt x="496" y="289"/>
                  </a:lnTo>
                  <a:lnTo>
                    <a:pt x="507" y="277"/>
                  </a:lnTo>
                  <a:lnTo>
                    <a:pt x="513" y="266"/>
                  </a:lnTo>
                  <a:lnTo>
                    <a:pt x="525" y="254"/>
                  </a:lnTo>
                  <a:lnTo>
                    <a:pt x="531" y="243"/>
                  </a:lnTo>
                  <a:lnTo>
                    <a:pt x="542" y="231"/>
                  </a:lnTo>
                  <a:lnTo>
                    <a:pt x="548" y="219"/>
                  </a:lnTo>
                  <a:lnTo>
                    <a:pt x="554" y="208"/>
                  </a:lnTo>
                  <a:lnTo>
                    <a:pt x="565" y="196"/>
                  </a:lnTo>
                  <a:lnTo>
                    <a:pt x="571" y="185"/>
                  </a:lnTo>
                  <a:lnTo>
                    <a:pt x="582" y="167"/>
                  </a:lnTo>
                  <a:lnTo>
                    <a:pt x="588" y="156"/>
                  </a:lnTo>
                  <a:lnTo>
                    <a:pt x="600" y="144"/>
                  </a:lnTo>
                  <a:lnTo>
                    <a:pt x="606" y="133"/>
                  </a:lnTo>
                  <a:lnTo>
                    <a:pt x="617" y="115"/>
                  </a:lnTo>
                  <a:lnTo>
                    <a:pt x="623" y="104"/>
                  </a:lnTo>
                  <a:lnTo>
                    <a:pt x="629" y="92"/>
                  </a:lnTo>
                  <a:lnTo>
                    <a:pt x="640" y="81"/>
                  </a:lnTo>
                  <a:lnTo>
                    <a:pt x="646" y="69"/>
                  </a:lnTo>
                  <a:lnTo>
                    <a:pt x="657" y="58"/>
                  </a:lnTo>
                  <a:lnTo>
                    <a:pt x="663" y="46"/>
                  </a:lnTo>
                  <a:lnTo>
                    <a:pt x="675" y="40"/>
                  </a:lnTo>
                  <a:lnTo>
                    <a:pt x="681" y="29"/>
                  </a:lnTo>
                  <a:lnTo>
                    <a:pt x="692" y="23"/>
                  </a:lnTo>
                  <a:lnTo>
                    <a:pt x="698" y="17"/>
                  </a:lnTo>
                  <a:lnTo>
                    <a:pt x="704" y="11"/>
                  </a:lnTo>
                  <a:lnTo>
                    <a:pt x="715" y="6"/>
                  </a:lnTo>
                  <a:lnTo>
                    <a:pt x="721" y="0"/>
                  </a:lnTo>
                  <a:lnTo>
                    <a:pt x="732" y="0"/>
                  </a:lnTo>
                  <a:lnTo>
                    <a:pt x="738" y="0"/>
                  </a:lnTo>
                  <a:lnTo>
                    <a:pt x="750" y="0"/>
                  </a:lnTo>
                  <a:lnTo>
                    <a:pt x="756" y="0"/>
                  </a:lnTo>
                  <a:lnTo>
                    <a:pt x="767" y="6"/>
                  </a:lnTo>
                  <a:lnTo>
                    <a:pt x="773" y="6"/>
                  </a:lnTo>
                  <a:lnTo>
                    <a:pt x="779" y="11"/>
                  </a:lnTo>
                  <a:lnTo>
                    <a:pt x="790" y="17"/>
                  </a:lnTo>
                  <a:lnTo>
                    <a:pt x="796" y="29"/>
                  </a:lnTo>
                  <a:lnTo>
                    <a:pt x="807" y="35"/>
                  </a:lnTo>
                  <a:lnTo>
                    <a:pt x="813" y="46"/>
                  </a:lnTo>
                  <a:lnTo>
                    <a:pt x="825" y="52"/>
                  </a:lnTo>
                  <a:lnTo>
                    <a:pt x="831" y="63"/>
                  </a:lnTo>
                  <a:lnTo>
                    <a:pt x="842" y="75"/>
                  </a:lnTo>
                  <a:lnTo>
                    <a:pt x="848" y="87"/>
                  </a:lnTo>
                  <a:lnTo>
                    <a:pt x="859" y="98"/>
                  </a:lnTo>
                  <a:lnTo>
                    <a:pt x="865" y="115"/>
                  </a:lnTo>
                  <a:lnTo>
                    <a:pt x="871" y="127"/>
                  </a:lnTo>
                  <a:lnTo>
                    <a:pt x="882" y="139"/>
                  </a:lnTo>
                  <a:lnTo>
                    <a:pt x="888" y="150"/>
                  </a:lnTo>
                  <a:lnTo>
                    <a:pt x="900" y="167"/>
                  </a:lnTo>
                  <a:lnTo>
                    <a:pt x="906" y="179"/>
                  </a:lnTo>
                  <a:lnTo>
                    <a:pt x="917" y="191"/>
                  </a:lnTo>
                  <a:lnTo>
                    <a:pt x="923" y="208"/>
                  </a:lnTo>
                  <a:lnTo>
                    <a:pt x="934" y="219"/>
                  </a:lnTo>
                  <a:lnTo>
                    <a:pt x="940" y="231"/>
                  </a:lnTo>
                  <a:lnTo>
                    <a:pt x="946" y="243"/>
                  </a:lnTo>
                  <a:lnTo>
                    <a:pt x="957" y="254"/>
                  </a:lnTo>
                  <a:lnTo>
                    <a:pt x="963" y="266"/>
                  </a:lnTo>
                  <a:lnTo>
                    <a:pt x="975" y="277"/>
                  </a:lnTo>
                  <a:lnTo>
                    <a:pt x="981" y="289"/>
                  </a:lnTo>
                  <a:lnTo>
                    <a:pt x="992" y="295"/>
                  </a:lnTo>
                  <a:lnTo>
                    <a:pt x="998" y="306"/>
                  </a:lnTo>
                  <a:lnTo>
                    <a:pt x="1009" y="312"/>
                  </a:lnTo>
                  <a:lnTo>
                    <a:pt x="1015" y="323"/>
                  </a:lnTo>
                  <a:lnTo>
                    <a:pt x="1021" y="329"/>
                  </a:lnTo>
                  <a:lnTo>
                    <a:pt x="1032" y="341"/>
                  </a:lnTo>
                  <a:lnTo>
                    <a:pt x="1038" y="347"/>
                  </a:lnTo>
                  <a:lnTo>
                    <a:pt x="1050" y="352"/>
                  </a:lnTo>
                  <a:lnTo>
                    <a:pt x="1056" y="358"/>
                  </a:lnTo>
                  <a:lnTo>
                    <a:pt x="1067" y="364"/>
                  </a:lnTo>
                  <a:lnTo>
                    <a:pt x="1073" y="370"/>
                  </a:lnTo>
                  <a:lnTo>
                    <a:pt x="1084" y="375"/>
                  </a:lnTo>
                  <a:lnTo>
                    <a:pt x="1090" y="381"/>
                  </a:lnTo>
                  <a:lnTo>
                    <a:pt x="1096" y="381"/>
                  </a:lnTo>
                  <a:lnTo>
                    <a:pt x="1107" y="387"/>
                  </a:lnTo>
                  <a:lnTo>
                    <a:pt x="1113" y="393"/>
                  </a:lnTo>
                  <a:lnTo>
                    <a:pt x="1125" y="393"/>
                  </a:lnTo>
                  <a:lnTo>
                    <a:pt x="1131" y="399"/>
                  </a:lnTo>
                  <a:lnTo>
                    <a:pt x="1142" y="399"/>
                  </a:lnTo>
                  <a:lnTo>
                    <a:pt x="1148" y="404"/>
                  </a:lnTo>
                  <a:lnTo>
                    <a:pt x="1159" y="404"/>
                  </a:lnTo>
                  <a:lnTo>
                    <a:pt x="1165" y="404"/>
                  </a:lnTo>
                  <a:lnTo>
                    <a:pt x="1171" y="410"/>
                  </a:lnTo>
                  <a:lnTo>
                    <a:pt x="1182" y="410"/>
                  </a:lnTo>
                  <a:lnTo>
                    <a:pt x="1188" y="410"/>
                  </a:lnTo>
                  <a:lnTo>
                    <a:pt x="1200" y="410"/>
                  </a:lnTo>
                  <a:lnTo>
                    <a:pt x="1206" y="416"/>
                  </a:lnTo>
                  <a:lnTo>
                    <a:pt x="1217" y="416"/>
                  </a:lnTo>
                  <a:lnTo>
                    <a:pt x="1223" y="416"/>
                  </a:lnTo>
                  <a:lnTo>
                    <a:pt x="1234" y="416"/>
                  </a:lnTo>
                  <a:lnTo>
                    <a:pt x="1240" y="416"/>
                  </a:lnTo>
                  <a:lnTo>
                    <a:pt x="1252" y="416"/>
                  </a:lnTo>
                  <a:lnTo>
                    <a:pt x="1257" y="416"/>
                  </a:lnTo>
                  <a:lnTo>
                    <a:pt x="1263" y="422"/>
                  </a:lnTo>
                  <a:lnTo>
                    <a:pt x="1275" y="422"/>
                  </a:lnTo>
                  <a:lnTo>
                    <a:pt x="1281" y="422"/>
                  </a:lnTo>
                  <a:lnTo>
                    <a:pt x="1292" y="422"/>
                  </a:lnTo>
                  <a:lnTo>
                    <a:pt x="1298" y="422"/>
                  </a:lnTo>
                  <a:lnTo>
                    <a:pt x="1309" y="422"/>
                  </a:lnTo>
                  <a:lnTo>
                    <a:pt x="1315" y="422"/>
                  </a:lnTo>
                  <a:lnTo>
                    <a:pt x="1327" y="422"/>
                  </a:lnTo>
                  <a:lnTo>
                    <a:pt x="1332" y="422"/>
                  </a:lnTo>
                  <a:lnTo>
                    <a:pt x="1338" y="422"/>
                  </a:lnTo>
                  <a:lnTo>
                    <a:pt x="1350" y="422"/>
                  </a:lnTo>
                  <a:lnTo>
                    <a:pt x="1356" y="422"/>
                  </a:lnTo>
                  <a:lnTo>
                    <a:pt x="1367" y="422"/>
                  </a:lnTo>
                  <a:lnTo>
                    <a:pt x="1373" y="422"/>
                  </a:lnTo>
                  <a:lnTo>
                    <a:pt x="1384" y="422"/>
                  </a:lnTo>
                  <a:lnTo>
                    <a:pt x="1390" y="422"/>
                  </a:lnTo>
                  <a:lnTo>
                    <a:pt x="1402" y="422"/>
                  </a:lnTo>
                  <a:lnTo>
                    <a:pt x="1407" y="422"/>
                  </a:lnTo>
                  <a:lnTo>
                    <a:pt x="1413" y="422"/>
                  </a:lnTo>
                  <a:lnTo>
                    <a:pt x="1425" y="422"/>
                  </a:lnTo>
                  <a:lnTo>
                    <a:pt x="1431" y="422"/>
                  </a:lnTo>
                  <a:lnTo>
                    <a:pt x="1442" y="422"/>
                  </a:lnTo>
                  <a:lnTo>
                    <a:pt x="1448" y="422"/>
                  </a:lnTo>
                  <a:lnTo>
                    <a:pt x="1459" y="422"/>
                  </a:lnTo>
                  <a:lnTo>
                    <a:pt x="1465" y="422"/>
                  </a:lnTo>
                  <a:lnTo>
                    <a:pt x="1477" y="422"/>
                  </a:lnTo>
                  <a:lnTo>
                    <a:pt x="1482" y="422"/>
                  </a:lnTo>
                  <a:lnTo>
                    <a:pt x="1488" y="422"/>
                  </a:lnTo>
                  <a:lnTo>
                    <a:pt x="1500" y="422"/>
                  </a:lnTo>
                  <a:lnTo>
                    <a:pt x="1506" y="422"/>
                  </a:lnTo>
                  <a:lnTo>
                    <a:pt x="1517" y="422"/>
                  </a:lnTo>
                  <a:lnTo>
                    <a:pt x="1523" y="422"/>
                  </a:lnTo>
                  <a:lnTo>
                    <a:pt x="1534" y="422"/>
                  </a:lnTo>
                  <a:lnTo>
                    <a:pt x="1540" y="422"/>
                  </a:lnTo>
                  <a:lnTo>
                    <a:pt x="1552" y="422"/>
                  </a:lnTo>
                  <a:lnTo>
                    <a:pt x="1558" y="422"/>
                  </a:lnTo>
                  <a:lnTo>
                    <a:pt x="1563" y="422"/>
                  </a:lnTo>
                  <a:lnTo>
                    <a:pt x="1575" y="422"/>
                  </a:lnTo>
                  <a:lnTo>
                    <a:pt x="1581" y="422"/>
                  </a:lnTo>
                  <a:lnTo>
                    <a:pt x="1592" y="422"/>
                  </a:lnTo>
                  <a:lnTo>
                    <a:pt x="1598" y="422"/>
                  </a:lnTo>
                  <a:lnTo>
                    <a:pt x="1609" y="422"/>
                  </a:lnTo>
                  <a:lnTo>
                    <a:pt x="1615" y="422"/>
                  </a:lnTo>
                  <a:lnTo>
                    <a:pt x="1627" y="422"/>
                  </a:lnTo>
                  <a:lnTo>
                    <a:pt x="1633" y="422"/>
                  </a:lnTo>
                  <a:lnTo>
                    <a:pt x="1638" y="422"/>
                  </a:lnTo>
                  <a:lnTo>
                    <a:pt x="1650" y="422"/>
                  </a:lnTo>
                  <a:lnTo>
                    <a:pt x="1656" y="422"/>
                  </a:lnTo>
                  <a:lnTo>
                    <a:pt x="1667" y="422"/>
                  </a:lnTo>
                  <a:lnTo>
                    <a:pt x="1673" y="422"/>
                  </a:lnTo>
                  <a:lnTo>
                    <a:pt x="1684" y="422"/>
                  </a:lnTo>
                  <a:lnTo>
                    <a:pt x="1690" y="422"/>
                  </a:lnTo>
                  <a:lnTo>
                    <a:pt x="1702" y="422"/>
                  </a:lnTo>
                  <a:lnTo>
                    <a:pt x="1708" y="422"/>
                  </a:lnTo>
                  <a:lnTo>
                    <a:pt x="1719" y="422"/>
                  </a:lnTo>
                  <a:lnTo>
                    <a:pt x="1725" y="422"/>
                  </a:lnTo>
                  <a:lnTo>
                    <a:pt x="1731" y="422"/>
                  </a:lnTo>
                  <a:lnTo>
                    <a:pt x="1742" y="422"/>
                  </a:lnTo>
                  <a:lnTo>
                    <a:pt x="1748" y="422"/>
                  </a:lnTo>
                  <a:lnTo>
                    <a:pt x="1759" y="422"/>
                  </a:lnTo>
                  <a:lnTo>
                    <a:pt x="1765" y="422"/>
                  </a:lnTo>
                  <a:lnTo>
                    <a:pt x="1777" y="422"/>
                  </a:lnTo>
                  <a:lnTo>
                    <a:pt x="1783" y="422"/>
                  </a:lnTo>
                  <a:lnTo>
                    <a:pt x="1794" y="422"/>
                  </a:lnTo>
                  <a:lnTo>
                    <a:pt x="1800" y="422"/>
                  </a:lnTo>
                  <a:lnTo>
                    <a:pt x="1806" y="422"/>
                  </a:lnTo>
                  <a:lnTo>
                    <a:pt x="1817" y="422"/>
                  </a:lnTo>
                  <a:lnTo>
                    <a:pt x="1823" y="422"/>
                  </a:lnTo>
                  <a:lnTo>
                    <a:pt x="1834" y="422"/>
                  </a:lnTo>
                  <a:lnTo>
                    <a:pt x="1840" y="422"/>
                  </a:lnTo>
                  <a:lnTo>
                    <a:pt x="1852" y="422"/>
                  </a:lnTo>
                  <a:lnTo>
                    <a:pt x="1858" y="422"/>
                  </a:lnTo>
                  <a:lnTo>
                    <a:pt x="1869" y="422"/>
                  </a:lnTo>
                  <a:lnTo>
                    <a:pt x="1875" y="422"/>
                  </a:lnTo>
                  <a:lnTo>
                    <a:pt x="1881" y="422"/>
                  </a:lnTo>
                  <a:lnTo>
                    <a:pt x="1892" y="422"/>
                  </a:lnTo>
                  <a:lnTo>
                    <a:pt x="1898" y="422"/>
                  </a:lnTo>
                  <a:lnTo>
                    <a:pt x="1909" y="422"/>
                  </a:lnTo>
                  <a:lnTo>
                    <a:pt x="1915" y="422"/>
                  </a:lnTo>
                  <a:lnTo>
                    <a:pt x="1927" y="422"/>
                  </a:lnTo>
                  <a:lnTo>
                    <a:pt x="1933" y="422"/>
                  </a:lnTo>
                  <a:lnTo>
                    <a:pt x="1944" y="422"/>
                  </a:lnTo>
                  <a:lnTo>
                    <a:pt x="1950" y="422"/>
                  </a:lnTo>
                  <a:lnTo>
                    <a:pt x="1956" y="422"/>
                  </a:lnTo>
                  <a:lnTo>
                    <a:pt x="1967" y="422"/>
                  </a:lnTo>
                  <a:lnTo>
                    <a:pt x="1973" y="422"/>
                  </a:lnTo>
                  <a:lnTo>
                    <a:pt x="1984" y="422"/>
                  </a:lnTo>
                  <a:lnTo>
                    <a:pt x="1990" y="422"/>
                  </a:lnTo>
                  <a:lnTo>
                    <a:pt x="2002" y="422"/>
                  </a:lnTo>
                  <a:lnTo>
                    <a:pt x="2008" y="422"/>
                  </a:lnTo>
                  <a:lnTo>
                    <a:pt x="2019" y="422"/>
                  </a:lnTo>
                  <a:lnTo>
                    <a:pt x="2025" y="422"/>
                  </a:lnTo>
                  <a:lnTo>
                    <a:pt x="2031" y="422"/>
                  </a:lnTo>
                  <a:lnTo>
                    <a:pt x="2042" y="422"/>
                  </a:lnTo>
                  <a:lnTo>
                    <a:pt x="2048" y="422"/>
                  </a:lnTo>
                  <a:lnTo>
                    <a:pt x="2059" y="422"/>
                  </a:lnTo>
                  <a:lnTo>
                    <a:pt x="2065" y="422"/>
                  </a:lnTo>
                  <a:lnTo>
                    <a:pt x="2077" y="422"/>
                  </a:lnTo>
                  <a:lnTo>
                    <a:pt x="2083" y="422"/>
                  </a:lnTo>
                  <a:lnTo>
                    <a:pt x="2094" y="422"/>
                  </a:lnTo>
                  <a:lnTo>
                    <a:pt x="2100" y="422"/>
                  </a:lnTo>
                  <a:lnTo>
                    <a:pt x="2111" y="422"/>
                  </a:lnTo>
                  <a:lnTo>
                    <a:pt x="2117" y="422"/>
                  </a:lnTo>
                  <a:lnTo>
                    <a:pt x="2123" y="422"/>
                  </a:lnTo>
                  <a:lnTo>
                    <a:pt x="2134" y="422"/>
                  </a:lnTo>
                  <a:lnTo>
                    <a:pt x="2140" y="422"/>
                  </a:lnTo>
                  <a:lnTo>
                    <a:pt x="2152" y="422"/>
                  </a:lnTo>
                  <a:lnTo>
                    <a:pt x="2158" y="422"/>
                  </a:lnTo>
                  <a:lnTo>
                    <a:pt x="2169" y="422"/>
                  </a:lnTo>
                  <a:lnTo>
                    <a:pt x="2175" y="422"/>
                  </a:lnTo>
                  <a:lnTo>
                    <a:pt x="2186" y="422"/>
                  </a:lnTo>
                  <a:lnTo>
                    <a:pt x="2192" y="422"/>
                  </a:lnTo>
                  <a:lnTo>
                    <a:pt x="2198" y="422"/>
                  </a:lnTo>
                  <a:lnTo>
                    <a:pt x="2209" y="422"/>
                  </a:lnTo>
                  <a:lnTo>
                    <a:pt x="2215" y="422"/>
                  </a:lnTo>
                  <a:lnTo>
                    <a:pt x="2227" y="422"/>
                  </a:lnTo>
                  <a:lnTo>
                    <a:pt x="2233" y="422"/>
                  </a:lnTo>
                  <a:lnTo>
                    <a:pt x="2244" y="422"/>
                  </a:lnTo>
                  <a:lnTo>
                    <a:pt x="2250" y="422"/>
                  </a:lnTo>
                  <a:lnTo>
                    <a:pt x="2261" y="422"/>
                  </a:lnTo>
                  <a:lnTo>
                    <a:pt x="2267" y="422"/>
                  </a:lnTo>
                  <a:lnTo>
                    <a:pt x="2273" y="422"/>
                  </a:lnTo>
                  <a:lnTo>
                    <a:pt x="2284" y="422"/>
                  </a:lnTo>
                  <a:lnTo>
                    <a:pt x="2290" y="422"/>
                  </a:lnTo>
                  <a:lnTo>
                    <a:pt x="2302" y="422"/>
                  </a:lnTo>
                  <a:lnTo>
                    <a:pt x="2308" y="422"/>
                  </a:lnTo>
                  <a:lnTo>
                    <a:pt x="2319" y="422"/>
                  </a:lnTo>
                  <a:lnTo>
                    <a:pt x="2325" y="422"/>
                  </a:lnTo>
                  <a:lnTo>
                    <a:pt x="2336" y="422"/>
                  </a:lnTo>
                  <a:lnTo>
                    <a:pt x="2342" y="422"/>
                  </a:lnTo>
                  <a:lnTo>
                    <a:pt x="2348" y="422"/>
                  </a:lnTo>
                  <a:lnTo>
                    <a:pt x="2359" y="422"/>
                  </a:lnTo>
                  <a:lnTo>
                    <a:pt x="2365" y="422"/>
                  </a:lnTo>
                  <a:lnTo>
                    <a:pt x="2377" y="422"/>
                  </a:lnTo>
                  <a:lnTo>
                    <a:pt x="2383" y="422"/>
                  </a:lnTo>
                  <a:lnTo>
                    <a:pt x="2394" y="422"/>
                  </a:lnTo>
                  <a:lnTo>
                    <a:pt x="2400" y="422"/>
                  </a:lnTo>
                  <a:lnTo>
                    <a:pt x="2411" y="422"/>
                  </a:lnTo>
                  <a:lnTo>
                    <a:pt x="2417" y="422"/>
                  </a:lnTo>
                  <a:lnTo>
                    <a:pt x="2423" y="422"/>
                  </a:lnTo>
                  <a:lnTo>
                    <a:pt x="2434" y="422"/>
                  </a:lnTo>
                  <a:lnTo>
                    <a:pt x="2440" y="422"/>
                  </a:lnTo>
                  <a:lnTo>
                    <a:pt x="2452" y="422"/>
                  </a:lnTo>
                  <a:lnTo>
                    <a:pt x="2458" y="422"/>
                  </a:lnTo>
                  <a:lnTo>
                    <a:pt x="2469" y="422"/>
                  </a:lnTo>
                  <a:lnTo>
                    <a:pt x="2475" y="422"/>
                  </a:lnTo>
                  <a:lnTo>
                    <a:pt x="2486" y="422"/>
                  </a:lnTo>
                  <a:lnTo>
                    <a:pt x="2492" y="422"/>
                  </a:lnTo>
                  <a:lnTo>
                    <a:pt x="2504" y="422"/>
                  </a:lnTo>
                  <a:lnTo>
                    <a:pt x="2509" y="422"/>
                  </a:lnTo>
                  <a:lnTo>
                    <a:pt x="2515" y="422"/>
                  </a:lnTo>
                  <a:lnTo>
                    <a:pt x="2527" y="422"/>
                  </a:lnTo>
                  <a:lnTo>
                    <a:pt x="2533" y="422"/>
                  </a:lnTo>
                  <a:lnTo>
                    <a:pt x="2544" y="422"/>
                  </a:lnTo>
                  <a:lnTo>
                    <a:pt x="2550" y="422"/>
                  </a:lnTo>
                  <a:lnTo>
                    <a:pt x="2561" y="422"/>
                  </a:lnTo>
                  <a:lnTo>
                    <a:pt x="2567" y="422"/>
                  </a:lnTo>
                  <a:lnTo>
                    <a:pt x="2579" y="422"/>
                  </a:lnTo>
                  <a:lnTo>
                    <a:pt x="2584" y="422"/>
                  </a:lnTo>
                  <a:lnTo>
                    <a:pt x="2590" y="422"/>
                  </a:lnTo>
                  <a:lnTo>
                    <a:pt x="2602" y="422"/>
                  </a:lnTo>
                  <a:lnTo>
                    <a:pt x="2608" y="422"/>
                  </a:lnTo>
                  <a:lnTo>
                    <a:pt x="2619" y="422"/>
                  </a:lnTo>
                  <a:lnTo>
                    <a:pt x="2625" y="422"/>
                  </a:lnTo>
                  <a:lnTo>
                    <a:pt x="2636" y="422"/>
                  </a:lnTo>
                  <a:lnTo>
                    <a:pt x="2642" y="422"/>
                  </a:lnTo>
                  <a:lnTo>
                    <a:pt x="2654" y="422"/>
                  </a:lnTo>
                  <a:lnTo>
                    <a:pt x="2660" y="422"/>
                  </a:lnTo>
                  <a:lnTo>
                    <a:pt x="2665" y="422"/>
                  </a:lnTo>
                  <a:lnTo>
                    <a:pt x="2677" y="422"/>
                  </a:lnTo>
                  <a:lnTo>
                    <a:pt x="2683" y="422"/>
                  </a:lnTo>
                  <a:lnTo>
                    <a:pt x="2694" y="422"/>
                  </a:lnTo>
                  <a:lnTo>
                    <a:pt x="2700" y="422"/>
                  </a:lnTo>
                  <a:lnTo>
                    <a:pt x="2711" y="422"/>
                  </a:lnTo>
                  <a:lnTo>
                    <a:pt x="2717" y="422"/>
                  </a:lnTo>
                  <a:lnTo>
                    <a:pt x="2729" y="422"/>
                  </a:lnTo>
                  <a:lnTo>
                    <a:pt x="2735" y="422"/>
                  </a:lnTo>
                  <a:lnTo>
                    <a:pt x="2740" y="422"/>
                  </a:lnTo>
                  <a:lnTo>
                    <a:pt x="2752" y="422"/>
                  </a:lnTo>
                  <a:lnTo>
                    <a:pt x="2758" y="422"/>
                  </a:lnTo>
                  <a:lnTo>
                    <a:pt x="2769" y="422"/>
                  </a:lnTo>
                  <a:lnTo>
                    <a:pt x="2775" y="422"/>
                  </a:lnTo>
                  <a:lnTo>
                    <a:pt x="2786" y="422"/>
                  </a:lnTo>
                  <a:lnTo>
                    <a:pt x="2792" y="422"/>
                  </a:lnTo>
                  <a:lnTo>
                    <a:pt x="2804" y="422"/>
                  </a:lnTo>
                  <a:lnTo>
                    <a:pt x="2810" y="422"/>
                  </a:lnTo>
                  <a:lnTo>
                    <a:pt x="2815" y="422"/>
                  </a:lnTo>
                  <a:lnTo>
                    <a:pt x="2827" y="422"/>
                  </a:lnTo>
                  <a:lnTo>
                    <a:pt x="2833" y="422"/>
                  </a:lnTo>
                  <a:lnTo>
                    <a:pt x="2844" y="422"/>
                  </a:lnTo>
                  <a:lnTo>
                    <a:pt x="2850" y="422"/>
                  </a:lnTo>
                  <a:lnTo>
                    <a:pt x="2861" y="422"/>
                  </a:lnTo>
                  <a:lnTo>
                    <a:pt x="2867" y="422"/>
                  </a:lnTo>
                  <a:lnTo>
                    <a:pt x="2879" y="422"/>
                  </a:lnTo>
                  <a:lnTo>
                    <a:pt x="2885" y="422"/>
                  </a:lnTo>
                  <a:lnTo>
                    <a:pt x="2890" y="422"/>
                  </a:lnTo>
                  <a:lnTo>
                    <a:pt x="2902" y="422"/>
                  </a:lnTo>
                  <a:lnTo>
                    <a:pt x="2908" y="422"/>
                  </a:lnTo>
                  <a:lnTo>
                    <a:pt x="2919" y="422"/>
                  </a:lnTo>
                  <a:lnTo>
                    <a:pt x="2925" y="422"/>
                  </a:lnTo>
                  <a:lnTo>
                    <a:pt x="2936" y="422"/>
                  </a:lnTo>
                  <a:lnTo>
                    <a:pt x="2942" y="422"/>
                  </a:lnTo>
                  <a:lnTo>
                    <a:pt x="2954" y="422"/>
                  </a:lnTo>
                  <a:lnTo>
                    <a:pt x="2960" y="422"/>
                  </a:lnTo>
                  <a:lnTo>
                    <a:pt x="2971" y="422"/>
                  </a:lnTo>
                  <a:lnTo>
                    <a:pt x="2977" y="422"/>
                  </a:lnTo>
                  <a:lnTo>
                    <a:pt x="2983" y="422"/>
                  </a:lnTo>
                  <a:lnTo>
                    <a:pt x="2994" y="422"/>
                  </a:lnTo>
                  <a:lnTo>
                    <a:pt x="3000" y="422"/>
                  </a:lnTo>
                  <a:lnTo>
                    <a:pt x="3011" y="422"/>
                  </a:lnTo>
                  <a:lnTo>
                    <a:pt x="3017" y="422"/>
                  </a:lnTo>
                  <a:lnTo>
                    <a:pt x="3029" y="422"/>
                  </a:lnTo>
                  <a:lnTo>
                    <a:pt x="3035" y="422"/>
                  </a:lnTo>
                  <a:lnTo>
                    <a:pt x="3046" y="422"/>
                  </a:lnTo>
                  <a:lnTo>
                    <a:pt x="3052" y="422"/>
                  </a:lnTo>
                  <a:lnTo>
                    <a:pt x="3058" y="422"/>
                  </a:lnTo>
                  <a:lnTo>
                    <a:pt x="3069" y="422"/>
                  </a:lnTo>
                  <a:lnTo>
                    <a:pt x="3075" y="422"/>
                  </a:lnTo>
                  <a:lnTo>
                    <a:pt x="3086" y="422"/>
                  </a:lnTo>
                  <a:lnTo>
                    <a:pt x="3092" y="422"/>
                  </a:lnTo>
                  <a:lnTo>
                    <a:pt x="3104" y="422"/>
                  </a:lnTo>
                  <a:lnTo>
                    <a:pt x="3110" y="422"/>
                  </a:lnTo>
                  <a:lnTo>
                    <a:pt x="3121" y="422"/>
                  </a:lnTo>
                  <a:lnTo>
                    <a:pt x="3127" y="422"/>
                  </a:lnTo>
                  <a:lnTo>
                    <a:pt x="3133" y="422"/>
                  </a:lnTo>
                  <a:lnTo>
                    <a:pt x="3144" y="422"/>
                  </a:lnTo>
                  <a:lnTo>
                    <a:pt x="3150" y="422"/>
                  </a:lnTo>
                  <a:lnTo>
                    <a:pt x="3161" y="422"/>
                  </a:lnTo>
                  <a:lnTo>
                    <a:pt x="3167" y="422"/>
                  </a:lnTo>
                  <a:lnTo>
                    <a:pt x="3179" y="422"/>
                  </a:lnTo>
                  <a:lnTo>
                    <a:pt x="3185" y="422"/>
                  </a:lnTo>
                  <a:lnTo>
                    <a:pt x="3196" y="422"/>
                  </a:lnTo>
                  <a:lnTo>
                    <a:pt x="3202" y="422"/>
                  </a:lnTo>
                  <a:lnTo>
                    <a:pt x="3208" y="422"/>
                  </a:lnTo>
                  <a:lnTo>
                    <a:pt x="3219" y="422"/>
                  </a:lnTo>
                  <a:lnTo>
                    <a:pt x="3225" y="422"/>
                  </a:lnTo>
                  <a:lnTo>
                    <a:pt x="3236" y="422"/>
                  </a:lnTo>
                  <a:lnTo>
                    <a:pt x="3242" y="422"/>
                  </a:lnTo>
                  <a:lnTo>
                    <a:pt x="3254" y="422"/>
                  </a:lnTo>
                  <a:lnTo>
                    <a:pt x="3260" y="422"/>
                  </a:lnTo>
                  <a:lnTo>
                    <a:pt x="3271" y="422"/>
                  </a:lnTo>
                  <a:lnTo>
                    <a:pt x="3277" y="422"/>
                  </a:lnTo>
                  <a:lnTo>
                    <a:pt x="3283" y="422"/>
                  </a:lnTo>
                  <a:lnTo>
                    <a:pt x="3294" y="422"/>
                  </a:lnTo>
                  <a:lnTo>
                    <a:pt x="3300" y="422"/>
                  </a:lnTo>
                  <a:lnTo>
                    <a:pt x="3311" y="422"/>
                  </a:lnTo>
                  <a:lnTo>
                    <a:pt x="3317" y="422"/>
                  </a:lnTo>
                  <a:lnTo>
                    <a:pt x="3329" y="422"/>
                  </a:lnTo>
                  <a:lnTo>
                    <a:pt x="3335" y="422"/>
                  </a:lnTo>
                  <a:lnTo>
                    <a:pt x="3346" y="422"/>
                  </a:lnTo>
                  <a:lnTo>
                    <a:pt x="3352" y="422"/>
                  </a:lnTo>
                  <a:lnTo>
                    <a:pt x="3363" y="422"/>
                  </a:lnTo>
                  <a:lnTo>
                    <a:pt x="3369" y="422"/>
                  </a:lnTo>
                  <a:lnTo>
                    <a:pt x="3375" y="422"/>
                  </a:lnTo>
                  <a:lnTo>
                    <a:pt x="3386" y="422"/>
                  </a:lnTo>
                  <a:lnTo>
                    <a:pt x="3392" y="422"/>
                  </a:lnTo>
                  <a:lnTo>
                    <a:pt x="3404" y="422"/>
                  </a:lnTo>
                  <a:lnTo>
                    <a:pt x="3410" y="422"/>
                  </a:lnTo>
                  <a:lnTo>
                    <a:pt x="3421" y="422"/>
                  </a:lnTo>
                  <a:lnTo>
                    <a:pt x="3427" y="422"/>
                  </a:lnTo>
                  <a:lnTo>
                    <a:pt x="3438" y="422"/>
                  </a:lnTo>
                  <a:lnTo>
                    <a:pt x="3444" y="422"/>
                  </a:lnTo>
                  <a:lnTo>
                    <a:pt x="3450" y="422"/>
                  </a:lnTo>
                  <a:lnTo>
                    <a:pt x="3461" y="422"/>
                  </a:lnTo>
                  <a:lnTo>
                    <a:pt x="3467" y="422"/>
                  </a:lnTo>
                  <a:lnTo>
                    <a:pt x="3479" y="422"/>
                  </a:lnTo>
                  <a:lnTo>
                    <a:pt x="3485" y="422"/>
                  </a:lnTo>
                  <a:lnTo>
                    <a:pt x="3496" y="422"/>
                  </a:lnTo>
                  <a:lnTo>
                    <a:pt x="3502" y="422"/>
                  </a:lnTo>
                  <a:lnTo>
                    <a:pt x="3513" y="422"/>
                  </a:lnTo>
                  <a:lnTo>
                    <a:pt x="3519" y="422"/>
                  </a:lnTo>
                  <a:lnTo>
                    <a:pt x="3525" y="422"/>
                  </a:lnTo>
                  <a:lnTo>
                    <a:pt x="3536" y="422"/>
                  </a:lnTo>
                  <a:lnTo>
                    <a:pt x="3542" y="422"/>
                  </a:lnTo>
                  <a:lnTo>
                    <a:pt x="3554" y="422"/>
                  </a:lnTo>
                  <a:lnTo>
                    <a:pt x="3560" y="422"/>
                  </a:lnTo>
                  <a:lnTo>
                    <a:pt x="3571" y="422"/>
                  </a:lnTo>
                  <a:lnTo>
                    <a:pt x="3577" y="422"/>
                  </a:lnTo>
                  <a:lnTo>
                    <a:pt x="3588" y="422"/>
                  </a:lnTo>
                  <a:lnTo>
                    <a:pt x="3594" y="422"/>
                  </a:lnTo>
                  <a:lnTo>
                    <a:pt x="3600" y="422"/>
                  </a:lnTo>
                  <a:lnTo>
                    <a:pt x="3611" y="422"/>
                  </a:lnTo>
                  <a:lnTo>
                    <a:pt x="3617" y="422"/>
                  </a:lnTo>
                  <a:lnTo>
                    <a:pt x="3629" y="422"/>
                  </a:lnTo>
                  <a:lnTo>
                    <a:pt x="3635" y="422"/>
                  </a:lnTo>
                  <a:lnTo>
                    <a:pt x="3646" y="422"/>
                  </a:lnTo>
                  <a:lnTo>
                    <a:pt x="3652" y="422"/>
                  </a:lnTo>
                  <a:lnTo>
                    <a:pt x="3663" y="422"/>
                  </a:lnTo>
                  <a:lnTo>
                    <a:pt x="3669" y="422"/>
                  </a:lnTo>
                  <a:lnTo>
                    <a:pt x="3675" y="422"/>
                  </a:lnTo>
                  <a:lnTo>
                    <a:pt x="3686" y="422"/>
                  </a:lnTo>
                  <a:lnTo>
                    <a:pt x="3692" y="422"/>
                  </a:lnTo>
                  <a:lnTo>
                    <a:pt x="3704" y="422"/>
                  </a:lnTo>
                  <a:lnTo>
                    <a:pt x="3710" y="422"/>
                  </a:lnTo>
                  <a:lnTo>
                    <a:pt x="3721" y="422"/>
                  </a:lnTo>
                  <a:lnTo>
                    <a:pt x="3727" y="422"/>
                  </a:lnTo>
                  <a:lnTo>
                    <a:pt x="3738" y="422"/>
                  </a:lnTo>
                  <a:lnTo>
                    <a:pt x="3744" y="422"/>
                  </a:lnTo>
                  <a:lnTo>
                    <a:pt x="3756" y="422"/>
                  </a:lnTo>
                </a:path>
              </a:pathLst>
            </a:custGeom>
            <a:noFill/>
            <a:ln w="9525">
              <a:solidFill>
                <a:srgbClr val="00C8C8"/>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031" name="Freeform 12"/>
            <p:cNvSpPr>
              <a:spLocks/>
            </p:cNvSpPr>
            <p:nvPr/>
          </p:nvSpPr>
          <p:spPr bwMode="auto">
            <a:xfrm>
              <a:off x="1047" y="1136"/>
              <a:ext cx="3756" cy="411"/>
            </a:xfrm>
            <a:custGeom>
              <a:avLst/>
              <a:gdLst>
                <a:gd name="T0" fmla="*/ 57 w 3756"/>
                <a:gd name="T1" fmla="*/ 411 h 411"/>
                <a:gd name="T2" fmla="*/ 121 w 3756"/>
                <a:gd name="T3" fmla="*/ 411 h 411"/>
                <a:gd name="T4" fmla="*/ 190 w 3756"/>
                <a:gd name="T5" fmla="*/ 411 h 411"/>
                <a:gd name="T6" fmla="*/ 254 w 3756"/>
                <a:gd name="T7" fmla="*/ 411 h 411"/>
                <a:gd name="T8" fmla="*/ 323 w 3756"/>
                <a:gd name="T9" fmla="*/ 411 h 411"/>
                <a:gd name="T10" fmla="*/ 386 w 3756"/>
                <a:gd name="T11" fmla="*/ 411 h 411"/>
                <a:gd name="T12" fmla="*/ 456 w 3756"/>
                <a:gd name="T13" fmla="*/ 411 h 411"/>
                <a:gd name="T14" fmla="*/ 525 w 3756"/>
                <a:gd name="T15" fmla="*/ 411 h 411"/>
                <a:gd name="T16" fmla="*/ 588 w 3756"/>
                <a:gd name="T17" fmla="*/ 411 h 411"/>
                <a:gd name="T18" fmla="*/ 657 w 3756"/>
                <a:gd name="T19" fmla="*/ 411 h 411"/>
                <a:gd name="T20" fmla="*/ 721 w 3756"/>
                <a:gd name="T21" fmla="*/ 411 h 411"/>
                <a:gd name="T22" fmla="*/ 790 w 3756"/>
                <a:gd name="T23" fmla="*/ 411 h 411"/>
                <a:gd name="T24" fmla="*/ 859 w 3756"/>
                <a:gd name="T25" fmla="*/ 411 h 411"/>
                <a:gd name="T26" fmla="*/ 923 w 3756"/>
                <a:gd name="T27" fmla="*/ 411 h 411"/>
                <a:gd name="T28" fmla="*/ 992 w 3756"/>
                <a:gd name="T29" fmla="*/ 411 h 411"/>
                <a:gd name="T30" fmla="*/ 1056 w 3756"/>
                <a:gd name="T31" fmla="*/ 405 h 411"/>
                <a:gd name="T32" fmla="*/ 1125 w 3756"/>
                <a:gd name="T33" fmla="*/ 382 h 411"/>
                <a:gd name="T34" fmla="*/ 1188 w 3756"/>
                <a:gd name="T35" fmla="*/ 336 h 411"/>
                <a:gd name="T36" fmla="*/ 1257 w 3756"/>
                <a:gd name="T37" fmla="*/ 237 h 411"/>
                <a:gd name="T38" fmla="*/ 1327 w 3756"/>
                <a:gd name="T39" fmla="*/ 104 h 411"/>
                <a:gd name="T40" fmla="*/ 1390 w 3756"/>
                <a:gd name="T41" fmla="*/ 6 h 411"/>
                <a:gd name="T42" fmla="*/ 1459 w 3756"/>
                <a:gd name="T43" fmla="*/ 29 h 411"/>
                <a:gd name="T44" fmla="*/ 1523 w 3756"/>
                <a:gd name="T45" fmla="*/ 145 h 411"/>
                <a:gd name="T46" fmla="*/ 1592 w 3756"/>
                <a:gd name="T47" fmla="*/ 272 h 411"/>
                <a:gd name="T48" fmla="*/ 1656 w 3756"/>
                <a:gd name="T49" fmla="*/ 353 h 411"/>
                <a:gd name="T50" fmla="*/ 1725 w 3756"/>
                <a:gd name="T51" fmla="*/ 393 h 411"/>
                <a:gd name="T52" fmla="*/ 1794 w 3756"/>
                <a:gd name="T53" fmla="*/ 405 h 411"/>
                <a:gd name="T54" fmla="*/ 1858 w 3756"/>
                <a:gd name="T55" fmla="*/ 411 h 411"/>
                <a:gd name="T56" fmla="*/ 1927 w 3756"/>
                <a:gd name="T57" fmla="*/ 411 h 411"/>
                <a:gd name="T58" fmla="*/ 1990 w 3756"/>
                <a:gd name="T59" fmla="*/ 411 h 411"/>
                <a:gd name="T60" fmla="*/ 2059 w 3756"/>
                <a:gd name="T61" fmla="*/ 411 h 411"/>
                <a:gd name="T62" fmla="*/ 2123 w 3756"/>
                <a:gd name="T63" fmla="*/ 411 h 411"/>
                <a:gd name="T64" fmla="*/ 2192 w 3756"/>
                <a:gd name="T65" fmla="*/ 411 h 411"/>
                <a:gd name="T66" fmla="*/ 2261 w 3756"/>
                <a:gd name="T67" fmla="*/ 411 h 411"/>
                <a:gd name="T68" fmla="*/ 2325 w 3756"/>
                <a:gd name="T69" fmla="*/ 411 h 411"/>
                <a:gd name="T70" fmla="*/ 2394 w 3756"/>
                <a:gd name="T71" fmla="*/ 411 h 411"/>
                <a:gd name="T72" fmla="*/ 2458 w 3756"/>
                <a:gd name="T73" fmla="*/ 411 h 411"/>
                <a:gd name="T74" fmla="*/ 2527 w 3756"/>
                <a:gd name="T75" fmla="*/ 411 h 411"/>
                <a:gd name="T76" fmla="*/ 2590 w 3756"/>
                <a:gd name="T77" fmla="*/ 411 h 411"/>
                <a:gd name="T78" fmla="*/ 2660 w 3756"/>
                <a:gd name="T79" fmla="*/ 411 h 411"/>
                <a:gd name="T80" fmla="*/ 2729 w 3756"/>
                <a:gd name="T81" fmla="*/ 411 h 411"/>
                <a:gd name="T82" fmla="*/ 2792 w 3756"/>
                <a:gd name="T83" fmla="*/ 411 h 411"/>
                <a:gd name="T84" fmla="*/ 2861 w 3756"/>
                <a:gd name="T85" fmla="*/ 411 h 411"/>
                <a:gd name="T86" fmla="*/ 2925 w 3756"/>
                <a:gd name="T87" fmla="*/ 411 h 411"/>
                <a:gd name="T88" fmla="*/ 2994 w 3756"/>
                <a:gd name="T89" fmla="*/ 411 h 411"/>
                <a:gd name="T90" fmla="*/ 3058 w 3756"/>
                <a:gd name="T91" fmla="*/ 411 h 411"/>
                <a:gd name="T92" fmla="*/ 3127 w 3756"/>
                <a:gd name="T93" fmla="*/ 411 h 411"/>
                <a:gd name="T94" fmla="*/ 3196 w 3756"/>
                <a:gd name="T95" fmla="*/ 411 h 411"/>
                <a:gd name="T96" fmla="*/ 3260 w 3756"/>
                <a:gd name="T97" fmla="*/ 411 h 411"/>
                <a:gd name="T98" fmla="*/ 3329 w 3756"/>
                <a:gd name="T99" fmla="*/ 411 h 411"/>
                <a:gd name="T100" fmla="*/ 3392 w 3756"/>
                <a:gd name="T101" fmla="*/ 411 h 411"/>
                <a:gd name="T102" fmla="*/ 3461 w 3756"/>
                <a:gd name="T103" fmla="*/ 411 h 411"/>
                <a:gd name="T104" fmla="*/ 3525 w 3756"/>
                <a:gd name="T105" fmla="*/ 411 h 411"/>
                <a:gd name="T106" fmla="*/ 3594 w 3756"/>
                <a:gd name="T107" fmla="*/ 411 h 411"/>
                <a:gd name="T108" fmla="*/ 3663 w 3756"/>
                <a:gd name="T109" fmla="*/ 411 h 411"/>
                <a:gd name="T110" fmla="*/ 3727 w 3756"/>
                <a:gd name="T111" fmla="*/ 411 h 41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756" h="411">
                  <a:moveTo>
                    <a:pt x="0" y="411"/>
                  </a:moveTo>
                  <a:lnTo>
                    <a:pt x="5" y="411"/>
                  </a:lnTo>
                  <a:lnTo>
                    <a:pt x="11" y="411"/>
                  </a:lnTo>
                  <a:lnTo>
                    <a:pt x="23" y="411"/>
                  </a:lnTo>
                  <a:lnTo>
                    <a:pt x="29" y="411"/>
                  </a:lnTo>
                  <a:lnTo>
                    <a:pt x="40" y="411"/>
                  </a:lnTo>
                  <a:lnTo>
                    <a:pt x="46" y="411"/>
                  </a:lnTo>
                  <a:lnTo>
                    <a:pt x="57" y="411"/>
                  </a:lnTo>
                  <a:lnTo>
                    <a:pt x="63" y="411"/>
                  </a:lnTo>
                  <a:lnTo>
                    <a:pt x="75" y="411"/>
                  </a:lnTo>
                  <a:lnTo>
                    <a:pt x="80" y="411"/>
                  </a:lnTo>
                  <a:lnTo>
                    <a:pt x="86" y="411"/>
                  </a:lnTo>
                  <a:lnTo>
                    <a:pt x="98" y="411"/>
                  </a:lnTo>
                  <a:lnTo>
                    <a:pt x="104" y="411"/>
                  </a:lnTo>
                  <a:lnTo>
                    <a:pt x="115" y="411"/>
                  </a:lnTo>
                  <a:lnTo>
                    <a:pt x="121" y="411"/>
                  </a:lnTo>
                  <a:lnTo>
                    <a:pt x="132" y="411"/>
                  </a:lnTo>
                  <a:lnTo>
                    <a:pt x="138" y="411"/>
                  </a:lnTo>
                  <a:lnTo>
                    <a:pt x="150" y="411"/>
                  </a:lnTo>
                  <a:lnTo>
                    <a:pt x="155" y="411"/>
                  </a:lnTo>
                  <a:lnTo>
                    <a:pt x="161" y="411"/>
                  </a:lnTo>
                  <a:lnTo>
                    <a:pt x="173" y="411"/>
                  </a:lnTo>
                  <a:lnTo>
                    <a:pt x="179" y="411"/>
                  </a:lnTo>
                  <a:lnTo>
                    <a:pt x="190" y="411"/>
                  </a:lnTo>
                  <a:lnTo>
                    <a:pt x="196" y="411"/>
                  </a:lnTo>
                  <a:lnTo>
                    <a:pt x="207" y="411"/>
                  </a:lnTo>
                  <a:lnTo>
                    <a:pt x="213" y="411"/>
                  </a:lnTo>
                  <a:lnTo>
                    <a:pt x="225" y="411"/>
                  </a:lnTo>
                  <a:lnTo>
                    <a:pt x="230" y="411"/>
                  </a:lnTo>
                  <a:lnTo>
                    <a:pt x="236" y="411"/>
                  </a:lnTo>
                  <a:lnTo>
                    <a:pt x="248" y="411"/>
                  </a:lnTo>
                  <a:lnTo>
                    <a:pt x="254" y="411"/>
                  </a:lnTo>
                  <a:lnTo>
                    <a:pt x="265" y="411"/>
                  </a:lnTo>
                  <a:lnTo>
                    <a:pt x="271" y="411"/>
                  </a:lnTo>
                  <a:lnTo>
                    <a:pt x="282" y="411"/>
                  </a:lnTo>
                  <a:lnTo>
                    <a:pt x="288" y="411"/>
                  </a:lnTo>
                  <a:lnTo>
                    <a:pt x="300" y="411"/>
                  </a:lnTo>
                  <a:lnTo>
                    <a:pt x="305" y="411"/>
                  </a:lnTo>
                  <a:lnTo>
                    <a:pt x="311" y="411"/>
                  </a:lnTo>
                  <a:lnTo>
                    <a:pt x="323" y="411"/>
                  </a:lnTo>
                  <a:lnTo>
                    <a:pt x="329" y="411"/>
                  </a:lnTo>
                  <a:lnTo>
                    <a:pt x="340" y="411"/>
                  </a:lnTo>
                  <a:lnTo>
                    <a:pt x="346" y="411"/>
                  </a:lnTo>
                  <a:lnTo>
                    <a:pt x="357" y="411"/>
                  </a:lnTo>
                  <a:lnTo>
                    <a:pt x="363" y="411"/>
                  </a:lnTo>
                  <a:lnTo>
                    <a:pt x="375" y="411"/>
                  </a:lnTo>
                  <a:lnTo>
                    <a:pt x="381" y="411"/>
                  </a:lnTo>
                  <a:lnTo>
                    <a:pt x="386" y="411"/>
                  </a:lnTo>
                  <a:lnTo>
                    <a:pt x="398" y="411"/>
                  </a:lnTo>
                  <a:lnTo>
                    <a:pt x="404" y="411"/>
                  </a:lnTo>
                  <a:lnTo>
                    <a:pt x="415" y="411"/>
                  </a:lnTo>
                  <a:lnTo>
                    <a:pt x="421" y="411"/>
                  </a:lnTo>
                  <a:lnTo>
                    <a:pt x="432" y="411"/>
                  </a:lnTo>
                  <a:lnTo>
                    <a:pt x="438" y="411"/>
                  </a:lnTo>
                  <a:lnTo>
                    <a:pt x="450" y="411"/>
                  </a:lnTo>
                  <a:lnTo>
                    <a:pt x="456" y="411"/>
                  </a:lnTo>
                  <a:lnTo>
                    <a:pt x="467" y="411"/>
                  </a:lnTo>
                  <a:lnTo>
                    <a:pt x="473" y="411"/>
                  </a:lnTo>
                  <a:lnTo>
                    <a:pt x="479" y="411"/>
                  </a:lnTo>
                  <a:lnTo>
                    <a:pt x="490" y="411"/>
                  </a:lnTo>
                  <a:lnTo>
                    <a:pt x="496" y="411"/>
                  </a:lnTo>
                  <a:lnTo>
                    <a:pt x="507" y="411"/>
                  </a:lnTo>
                  <a:lnTo>
                    <a:pt x="513" y="411"/>
                  </a:lnTo>
                  <a:lnTo>
                    <a:pt x="525" y="411"/>
                  </a:lnTo>
                  <a:lnTo>
                    <a:pt x="531" y="411"/>
                  </a:lnTo>
                  <a:lnTo>
                    <a:pt x="542" y="411"/>
                  </a:lnTo>
                  <a:lnTo>
                    <a:pt x="548" y="411"/>
                  </a:lnTo>
                  <a:lnTo>
                    <a:pt x="554" y="411"/>
                  </a:lnTo>
                  <a:lnTo>
                    <a:pt x="565" y="411"/>
                  </a:lnTo>
                  <a:lnTo>
                    <a:pt x="571" y="411"/>
                  </a:lnTo>
                  <a:lnTo>
                    <a:pt x="582" y="411"/>
                  </a:lnTo>
                  <a:lnTo>
                    <a:pt x="588" y="411"/>
                  </a:lnTo>
                  <a:lnTo>
                    <a:pt x="600" y="411"/>
                  </a:lnTo>
                  <a:lnTo>
                    <a:pt x="606" y="411"/>
                  </a:lnTo>
                  <a:lnTo>
                    <a:pt x="617" y="411"/>
                  </a:lnTo>
                  <a:lnTo>
                    <a:pt x="623" y="411"/>
                  </a:lnTo>
                  <a:lnTo>
                    <a:pt x="629" y="411"/>
                  </a:lnTo>
                  <a:lnTo>
                    <a:pt x="640" y="411"/>
                  </a:lnTo>
                  <a:lnTo>
                    <a:pt x="646" y="411"/>
                  </a:lnTo>
                  <a:lnTo>
                    <a:pt x="657" y="411"/>
                  </a:lnTo>
                  <a:lnTo>
                    <a:pt x="663" y="411"/>
                  </a:lnTo>
                  <a:lnTo>
                    <a:pt x="675" y="411"/>
                  </a:lnTo>
                  <a:lnTo>
                    <a:pt x="681" y="411"/>
                  </a:lnTo>
                  <a:lnTo>
                    <a:pt x="692" y="411"/>
                  </a:lnTo>
                  <a:lnTo>
                    <a:pt x="698" y="411"/>
                  </a:lnTo>
                  <a:lnTo>
                    <a:pt x="704" y="411"/>
                  </a:lnTo>
                  <a:lnTo>
                    <a:pt x="715" y="411"/>
                  </a:lnTo>
                  <a:lnTo>
                    <a:pt x="721" y="411"/>
                  </a:lnTo>
                  <a:lnTo>
                    <a:pt x="732" y="411"/>
                  </a:lnTo>
                  <a:lnTo>
                    <a:pt x="738" y="411"/>
                  </a:lnTo>
                  <a:lnTo>
                    <a:pt x="750" y="411"/>
                  </a:lnTo>
                  <a:lnTo>
                    <a:pt x="756" y="411"/>
                  </a:lnTo>
                  <a:lnTo>
                    <a:pt x="767" y="411"/>
                  </a:lnTo>
                  <a:lnTo>
                    <a:pt x="773" y="411"/>
                  </a:lnTo>
                  <a:lnTo>
                    <a:pt x="779" y="411"/>
                  </a:lnTo>
                  <a:lnTo>
                    <a:pt x="790" y="411"/>
                  </a:lnTo>
                  <a:lnTo>
                    <a:pt x="796" y="411"/>
                  </a:lnTo>
                  <a:lnTo>
                    <a:pt x="807" y="411"/>
                  </a:lnTo>
                  <a:lnTo>
                    <a:pt x="813" y="411"/>
                  </a:lnTo>
                  <a:lnTo>
                    <a:pt x="825" y="411"/>
                  </a:lnTo>
                  <a:lnTo>
                    <a:pt x="831" y="411"/>
                  </a:lnTo>
                  <a:lnTo>
                    <a:pt x="842" y="411"/>
                  </a:lnTo>
                  <a:lnTo>
                    <a:pt x="848" y="411"/>
                  </a:lnTo>
                  <a:lnTo>
                    <a:pt x="859" y="411"/>
                  </a:lnTo>
                  <a:lnTo>
                    <a:pt x="865" y="411"/>
                  </a:lnTo>
                  <a:lnTo>
                    <a:pt x="871" y="411"/>
                  </a:lnTo>
                  <a:lnTo>
                    <a:pt x="882" y="411"/>
                  </a:lnTo>
                  <a:lnTo>
                    <a:pt x="888" y="411"/>
                  </a:lnTo>
                  <a:lnTo>
                    <a:pt x="900" y="411"/>
                  </a:lnTo>
                  <a:lnTo>
                    <a:pt x="906" y="411"/>
                  </a:lnTo>
                  <a:lnTo>
                    <a:pt x="917" y="411"/>
                  </a:lnTo>
                  <a:lnTo>
                    <a:pt x="923" y="411"/>
                  </a:lnTo>
                  <a:lnTo>
                    <a:pt x="934" y="411"/>
                  </a:lnTo>
                  <a:lnTo>
                    <a:pt x="940" y="411"/>
                  </a:lnTo>
                  <a:lnTo>
                    <a:pt x="946" y="411"/>
                  </a:lnTo>
                  <a:lnTo>
                    <a:pt x="957" y="411"/>
                  </a:lnTo>
                  <a:lnTo>
                    <a:pt x="963" y="411"/>
                  </a:lnTo>
                  <a:lnTo>
                    <a:pt x="975" y="411"/>
                  </a:lnTo>
                  <a:lnTo>
                    <a:pt x="981" y="411"/>
                  </a:lnTo>
                  <a:lnTo>
                    <a:pt x="992" y="411"/>
                  </a:lnTo>
                  <a:lnTo>
                    <a:pt x="998" y="411"/>
                  </a:lnTo>
                  <a:lnTo>
                    <a:pt x="1009" y="411"/>
                  </a:lnTo>
                  <a:lnTo>
                    <a:pt x="1015" y="411"/>
                  </a:lnTo>
                  <a:lnTo>
                    <a:pt x="1021" y="405"/>
                  </a:lnTo>
                  <a:lnTo>
                    <a:pt x="1032" y="405"/>
                  </a:lnTo>
                  <a:lnTo>
                    <a:pt x="1038" y="405"/>
                  </a:lnTo>
                  <a:lnTo>
                    <a:pt x="1050" y="405"/>
                  </a:lnTo>
                  <a:lnTo>
                    <a:pt x="1056" y="405"/>
                  </a:lnTo>
                  <a:lnTo>
                    <a:pt x="1067" y="399"/>
                  </a:lnTo>
                  <a:lnTo>
                    <a:pt x="1073" y="399"/>
                  </a:lnTo>
                  <a:lnTo>
                    <a:pt x="1084" y="399"/>
                  </a:lnTo>
                  <a:lnTo>
                    <a:pt x="1090" y="393"/>
                  </a:lnTo>
                  <a:lnTo>
                    <a:pt x="1096" y="393"/>
                  </a:lnTo>
                  <a:lnTo>
                    <a:pt x="1107" y="388"/>
                  </a:lnTo>
                  <a:lnTo>
                    <a:pt x="1113" y="388"/>
                  </a:lnTo>
                  <a:lnTo>
                    <a:pt x="1125" y="382"/>
                  </a:lnTo>
                  <a:lnTo>
                    <a:pt x="1131" y="382"/>
                  </a:lnTo>
                  <a:lnTo>
                    <a:pt x="1142" y="376"/>
                  </a:lnTo>
                  <a:lnTo>
                    <a:pt x="1148" y="370"/>
                  </a:lnTo>
                  <a:lnTo>
                    <a:pt x="1159" y="364"/>
                  </a:lnTo>
                  <a:lnTo>
                    <a:pt x="1165" y="359"/>
                  </a:lnTo>
                  <a:lnTo>
                    <a:pt x="1171" y="347"/>
                  </a:lnTo>
                  <a:lnTo>
                    <a:pt x="1182" y="341"/>
                  </a:lnTo>
                  <a:lnTo>
                    <a:pt x="1188" y="336"/>
                  </a:lnTo>
                  <a:lnTo>
                    <a:pt x="1200" y="324"/>
                  </a:lnTo>
                  <a:lnTo>
                    <a:pt x="1206" y="312"/>
                  </a:lnTo>
                  <a:lnTo>
                    <a:pt x="1217" y="301"/>
                  </a:lnTo>
                  <a:lnTo>
                    <a:pt x="1223" y="289"/>
                  </a:lnTo>
                  <a:lnTo>
                    <a:pt x="1234" y="278"/>
                  </a:lnTo>
                  <a:lnTo>
                    <a:pt x="1240" y="266"/>
                  </a:lnTo>
                  <a:lnTo>
                    <a:pt x="1252" y="249"/>
                  </a:lnTo>
                  <a:lnTo>
                    <a:pt x="1257" y="237"/>
                  </a:lnTo>
                  <a:lnTo>
                    <a:pt x="1263" y="220"/>
                  </a:lnTo>
                  <a:lnTo>
                    <a:pt x="1275" y="203"/>
                  </a:lnTo>
                  <a:lnTo>
                    <a:pt x="1281" y="185"/>
                  </a:lnTo>
                  <a:lnTo>
                    <a:pt x="1292" y="168"/>
                  </a:lnTo>
                  <a:lnTo>
                    <a:pt x="1298" y="151"/>
                  </a:lnTo>
                  <a:lnTo>
                    <a:pt x="1309" y="133"/>
                  </a:lnTo>
                  <a:lnTo>
                    <a:pt x="1315" y="116"/>
                  </a:lnTo>
                  <a:lnTo>
                    <a:pt x="1327" y="104"/>
                  </a:lnTo>
                  <a:lnTo>
                    <a:pt x="1332" y="87"/>
                  </a:lnTo>
                  <a:lnTo>
                    <a:pt x="1338" y="70"/>
                  </a:lnTo>
                  <a:lnTo>
                    <a:pt x="1350" y="58"/>
                  </a:lnTo>
                  <a:lnTo>
                    <a:pt x="1356" y="41"/>
                  </a:lnTo>
                  <a:lnTo>
                    <a:pt x="1367" y="29"/>
                  </a:lnTo>
                  <a:lnTo>
                    <a:pt x="1373" y="24"/>
                  </a:lnTo>
                  <a:lnTo>
                    <a:pt x="1384" y="12"/>
                  </a:lnTo>
                  <a:lnTo>
                    <a:pt x="1390" y="6"/>
                  </a:lnTo>
                  <a:lnTo>
                    <a:pt x="1402" y="0"/>
                  </a:lnTo>
                  <a:lnTo>
                    <a:pt x="1407" y="0"/>
                  </a:lnTo>
                  <a:lnTo>
                    <a:pt x="1413" y="0"/>
                  </a:lnTo>
                  <a:lnTo>
                    <a:pt x="1425" y="0"/>
                  </a:lnTo>
                  <a:lnTo>
                    <a:pt x="1431" y="6"/>
                  </a:lnTo>
                  <a:lnTo>
                    <a:pt x="1442" y="12"/>
                  </a:lnTo>
                  <a:lnTo>
                    <a:pt x="1448" y="18"/>
                  </a:lnTo>
                  <a:lnTo>
                    <a:pt x="1459" y="29"/>
                  </a:lnTo>
                  <a:lnTo>
                    <a:pt x="1465" y="35"/>
                  </a:lnTo>
                  <a:lnTo>
                    <a:pt x="1477" y="52"/>
                  </a:lnTo>
                  <a:lnTo>
                    <a:pt x="1482" y="64"/>
                  </a:lnTo>
                  <a:lnTo>
                    <a:pt x="1488" y="81"/>
                  </a:lnTo>
                  <a:lnTo>
                    <a:pt x="1500" y="93"/>
                  </a:lnTo>
                  <a:lnTo>
                    <a:pt x="1506" y="110"/>
                  </a:lnTo>
                  <a:lnTo>
                    <a:pt x="1517" y="128"/>
                  </a:lnTo>
                  <a:lnTo>
                    <a:pt x="1523" y="145"/>
                  </a:lnTo>
                  <a:lnTo>
                    <a:pt x="1534" y="162"/>
                  </a:lnTo>
                  <a:lnTo>
                    <a:pt x="1540" y="180"/>
                  </a:lnTo>
                  <a:lnTo>
                    <a:pt x="1552" y="197"/>
                  </a:lnTo>
                  <a:lnTo>
                    <a:pt x="1558" y="214"/>
                  </a:lnTo>
                  <a:lnTo>
                    <a:pt x="1563" y="226"/>
                  </a:lnTo>
                  <a:lnTo>
                    <a:pt x="1575" y="243"/>
                  </a:lnTo>
                  <a:lnTo>
                    <a:pt x="1581" y="255"/>
                  </a:lnTo>
                  <a:lnTo>
                    <a:pt x="1592" y="272"/>
                  </a:lnTo>
                  <a:lnTo>
                    <a:pt x="1598" y="284"/>
                  </a:lnTo>
                  <a:lnTo>
                    <a:pt x="1609" y="295"/>
                  </a:lnTo>
                  <a:lnTo>
                    <a:pt x="1615" y="307"/>
                  </a:lnTo>
                  <a:lnTo>
                    <a:pt x="1627" y="318"/>
                  </a:lnTo>
                  <a:lnTo>
                    <a:pt x="1633" y="330"/>
                  </a:lnTo>
                  <a:lnTo>
                    <a:pt x="1638" y="336"/>
                  </a:lnTo>
                  <a:lnTo>
                    <a:pt x="1650" y="347"/>
                  </a:lnTo>
                  <a:lnTo>
                    <a:pt x="1656" y="353"/>
                  </a:lnTo>
                  <a:lnTo>
                    <a:pt x="1667" y="359"/>
                  </a:lnTo>
                  <a:lnTo>
                    <a:pt x="1673" y="364"/>
                  </a:lnTo>
                  <a:lnTo>
                    <a:pt x="1684" y="370"/>
                  </a:lnTo>
                  <a:lnTo>
                    <a:pt x="1690" y="376"/>
                  </a:lnTo>
                  <a:lnTo>
                    <a:pt x="1702" y="382"/>
                  </a:lnTo>
                  <a:lnTo>
                    <a:pt x="1708" y="388"/>
                  </a:lnTo>
                  <a:lnTo>
                    <a:pt x="1719" y="388"/>
                  </a:lnTo>
                  <a:lnTo>
                    <a:pt x="1725" y="393"/>
                  </a:lnTo>
                  <a:lnTo>
                    <a:pt x="1731" y="393"/>
                  </a:lnTo>
                  <a:lnTo>
                    <a:pt x="1742" y="399"/>
                  </a:lnTo>
                  <a:lnTo>
                    <a:pt x="1748" y="399"/>
                  </a:lnTo>
                  <a:lnTo>
                    <a:pt x="1759" y="399"/>
                  </a:lnTo>
                  <a:lnTo>
                    <a:pt x="1765" y="405"/>
                  </a:lnTo>
                  <a:lnTo>
                    <a:pt x="1777" y="405"/>
                  </a:lnTo>
                  <a:lnTo>
                    <a:pt x="1783" y="405"/>
                  </a:lnTo>
                  <a:lnTo>
                    <a:pt x="1794" y="405"/>
                  </a:lnTo>
                  <a:lnTo>
                    <a:pt x="1800" y="405"/>
                  </a:lnTo>
                  <a:lnTo>
                    <a:pt x="1806" y="411"/>
                  </a:lnTo>
                  <a:lnTo>
                    <a:pt x="1817" y="411"/>
                  </a:lnTo>
                  <a:lnTo>
                    <a:pt x="1823" y="411"/>
                  </a:lnTo>
                  <a:lnTo>
                    <a:pt x="1834" y="411"/>
                  </a:lnTo>
                  <a:lnTo>
                    <a:pt x="1840" y="411"/>
                  </a:lnTo>
                  <a:lnTo>
                    <a:pt x="1852" y="411"/>
                  </a:lnTo>
                  <a:lnTo>
                    <a:pt x="1858" y="411"/>
                  </a:lnTo>
                  <a:lnTo>
                    <a:pt x="1869" y="411"/>
                  </a:lnTo>
                  <a:lnTo>
                    <a:pt x="1875" y="411"/>
                  </a:lnTo>
                  <a:lnTo>
                    <a:pt x="1881" y="411"/>
                  </a:lnTo>
                  <a:lnTo>
                    <a:pt x="1892" y="411"/>
                  </a:lnTo>
                  <a:lnTo>
                    <a:pt x="1898" y="411"/>
                  </a:lnTo>
                  <a:lnTo>
                    <a:pt x="1909" y="411"/>
                  </a:lnTo>
                  <a:lnTo>
                    <a:pt x="1915" y="411"/>
                  </a:lnTo>
                  <a:lnTo>
                    <a:pt x="1927" y="411"/>
                  </a:lnTo>
                  <a:lnTo>
                    <a:pt x="1933" y="411"/>
                  </a:lnTo>
                  <a:lnTo>
                    <a:pt x="1944" y="411"/>
                  </a:lnTo>
                  <a:lnTo>
                    <a:pt x="1950" y="411"/>
                  </a:lnTo>
                  <a:lnTo>
                    <a:pt x="1956" y="411"/>
                  </a:lnTo>
                  <a:lnTo>
                    <a:pt x="1967" y="411"/>
                  </a:lnTo>
                  <a:lnTo>
                    <a:pt x="1973" y="411"/>
                  </a:lnTo>
                  <a:lnTo>
                    <a:pt x="1984" y="411"/>
                  </a:lnTo>
                  <a:lnTo>
                    <a:pt x="1990" y="411"/>
                  </a:lnTo>
                  <a:lnTo>
                    <a:pt x="2002" y="411"/>
                  </a:lnTo>
                  <a:lnTo>
                    <a:pt x="2008" y="411"/>
                  </a:lnTo>
                  <a:lnTo>
                    <a:pt x="2019" y="411"/>
                  </a:lnTo>
                  <a:lnTo>
                    <a:pt x="2025" y="411"/>
                  </a:lnTo>
                  <a:lnTo>
                    <a:pt x="2031" y="411"/>
                  </a:lnTo>
                  <a:lnTo>
                    <a:pt x="2042" y="411"/>
                  </a:lnTo>
                  <a:lnTo>
                    <a:pt x="2048" y="411"/>
                  </a:lnTo>
                  <a:lnTo>
                    <a:pt x="2059" y="411"/>
                  </a:lnTo>
                  <a:lnTo>
                    <a:pt x="2065" y="411"/>
                  </a:lnTo>
                  <a:lnTo>
                    <a:pt x="2077" y="411"/>
                  </a:lnTo>
                  <a:lnTo>
                    <a:pt x="2083" y="411"/>
                  </a:lnTo>
                  <a:lnTo>
                    <a:pt x="2094" y="411"/>
                  </a:lnTo>
                  <a:lnTo>
                    <a:pt x="2100" y="411"/>
                  </a:lnTo>
                  <a:lnTo>
                    <a:pt x="2111" y="411"/>
                  </a:lnTo>
                  <a:lnTo>
                    <a:pt x="2117" y="411"/>
                  </a:lnTo>
                  <a:lnTo>
                    <a:pt x="2123" y="411"/>
                  </a:lnTo>
                  <a:lnTo>
                    <a:pt x="2134" y="411"/>
                  </a:lnTo>
                  <a:lnTo>
                    <a:pt x="2140" y="411"/>
                  </a:lnTo>
                  <a:lnTo>
                    <a:pt x="2152" y="411"/>
                  </a:lnTo>
                  <a:lnTo>
                    <a:pt x="2158" y="411"/>
                  </a:lnTo>
                  <a:lnTo>
                    <a:pt x="2169" y="411"/>
                  </a:lnTo>
                  <a:lnTo>
                    <a:pt x="2175" y="411"/>
                  </a:lnTo>
                  <a:lnTo>
                    <a:pt x="2186" y="411"/>
                  </a:lnTo>
                  <a:lnTo>
                    <a:pt x="2192" y="411"/>
                  </a:lnTo>
                  <a:lnTo>
                    <a:pt x="2198" y="411"/>
                  </a:lnTo>
                  <a:lnTo>
                    <a:pt x="2209" y="411"/>
                  </a:lnTo>
                  <a:lnTo>
                    <a:pt x="2215" y="411"/>
                  </a:lnTo>
                  <a:lnTo>
                    <a:pt x="2227" y="411"/>
                  </a:lnTo>
                  <a:lnTo>
                    <a:pt x="2233" y="411"/>
                  </a:lnTo>
                  <a:lnTo>
                    <a:pt x="2244" y="411"/>
                  </a:lnTo>
                  <a:lnTo>
                    <a:pt x="2250" y="411"/>
                  </a:lnTo>
                  <a:lnTo>
                    <a:pt x="2261" y="411"/>
                  </a:lnTo>
                  <a:lnTo>
                    <a:pt x="2267" y="411"/>
                  </a:lnTo>
                  <a:lnTo>
                    <a:pt x="2273" y="411"/>
                  </a:lnTo>
                  <a:lnTo>
                    <a:pt x="2284" y="411"/>
                  </a:lnTo>
                  <a:lnTo>
                    <a:pt x="2290" y="411"/>
                  </a:lnTo>
                  <a:lnTo>
                    <a:pt x="2302" y="411"/>
                  </a:lnTo>
                  <a:lnTo>
                    <a:pt x="2308" y="411"/>
                  </a:lnTo>
                  <a:lnTo>
                    <a:pt x="2319" y="411"/>
                  </a:lnTo>
                  <a:lnTo>
                    <a:pt x="2325" y="411"/>
                  </a:lnTo>
                  <a:lnTo>
                    <a:pt x="2336" y="411"/>
                  </a:lnTo>
                  <a:lnTo>
                    <a:pt x="2342" y="411"/>
                  </a:lnTo>
                  <a:lnTo>
                    <a:pt x="2348" y="411"/>
                  </a:lnTo>
                  <a:lnTo>
                    <a:pt x="2359" y="411"/>
                  </a:lnTo>
                  <a:lnTo>
                    <a:pt x="2365" y="411"/>
                  </a:lnTo>
                  <a:lnTo>
                    <a:pt x="2377" y="411"/>
                  </a:lnTo>
                  <a:lnTo>
                    <a:pt x="2383" y="411"/>
                  </a:lnTo>
                  <a:lnTo>
                    <a:pt x="2394" y="411"/>
                  </a:lnTo>
                  <a:lnTo>
                    <a:pt x="2400" y="411"/>
                  </a:lnTo>
                  <a:lnTo>
                    <a:pt x="2411" y="411"/>
                  </a:lnTo>
                  <a:lnTo>
                    <a:pt x="2417" y="411"/>
                  </a:lnTo>
                  <a:lnTo>
                    <a:pt x="2423" y="411"/>
                  </a:lnTo>
                  <a:lnTo>
                    <a:pt x="2434" y="411"/>
                  </a:lnTo>
                  <a:lnTo>
                    <a:pt x="2440" y="411"/>
                  </a:lnTo>
                  <a:lnTo>
                    <a:pt x="2452" y="411"/>
                  </a:lnTo>
                  <a:lnTo>
                    <a:pt x="2458" y="411"/>
                  </a:lnTo>
                  <a:lnTo>
                    <a:pt x="2469" y="411"/>
                  </a:lnTo>
                  <a:lnTo>
                    <a:pt x="2475" y="411"/>
                  </a:lnTo>
                  <a:lnTo>
                    <a:pt x="2486" y="411"/>
                  </a:lnTo>
                  <a:lnTo>
                    <a:pt x="2492" y="411"/>
                  </a:lnTo>
                  <a:lnTo>
                    <a:pt x="2504" y="411"/>
                  </a:lnTo>
                  <a:lnTo>
                    <a:pt x="2509" y="411"/>
                  </a:lnTo>
                  <a:lnTo>
                    <a:pt x="2515" y="411"/>
                  </a:lnTo>
                  <a:lnTo>
                    <a:pt x="2527" y="411"/>
                  </a:lnTo>
                  <a:lnTo>
                    <a:pt x="2533" y="411"/>
                  </a:lnTo>
                  <a:lnTo>
                    <a:pt x="2544" y="411"/>
                  </a:lnTo>
                  <a:lnTo>
                    <a:pt x="2550" y="411"/>
                  </a:lnTo>
                  <a:lnTo>
                    <a:pt x="2561" y="411"/>
                  </a:lnTo>
                  <a:lnTo>
                    <a:pt x="2567" y="411"/>
                  </a:lnTo>
                  <a:lnTo>
                    <a:pt x="2579" y="411"/>
                  </a:lnTo>
                  <a:lnTo>
                    <a:pt x="2584" y="411"/>
                  </a:lnTo>
                  <a:lnTo>
                    <a:pt x="2590" y="411"/>
                  </a:lnTo>
                  <a:lnTo>
                    <a:pt x="2602" y="411"/>
                  </a:lnTo>
                  <a:lnTo>
                    <a:pt x="2608" y="411"/>
                  </a:lnTo>
                  <a:lnTo>
                    <a:pt x="2619" y="411"/>
                  </a:lnTo>
                  <a:lnTo>
                    <a:pt x="2625" y="411"/>
                  </a:lnTo>
                  <a:lnTo>
                    <a:pt x="2636" y="411"/>
                  </a:lnTo>
                  <a:lnTo>
                    <a:pt x="2642" y="411"/>
                  </a:lnTo>
                  <a:lnTo>
                    <a:pt x="2654" y="411"/>
                  </a:lnTo>
                  <a:lnTo>
                    <a:pt x="2660" y="411"/>
                  </a:lnTo>
                  <a:lnTo>
                    <a:pt x="2665" y="411"/>
                  </a:lnTo>
                  <a:lnTo>
                    <a:pt x="2677" y="411"/>
                  </a:lnTo>
                  <a:lnTo>
                    <a:pt x="2683" y="411"/>
                  </a:lnTo>
                  <a:lnTo>
                    <a:pt x="2694" y="411"/>
                  </a:lnTo>
                  <a:lnTo>
                    <a:pt x="2700" y="411"/>
                  </a:lnTo>
                  <a:lnTo>
                    <a:pt x="2711" y="411"/>
                  </a:lnTo>
                  <a:lnTo>
                    <a:pt x="2717" y="411"/>
                  </a:lnTo>
                  <a:lnTo>
                    <a:pt x="2729" y="411"/>
                  </a:lnTo>
                  <a:lnTo>
                    <a:pt x="2735" y="411"/>
                  </a:lnTo>
                  <a:lnTo>
                    <a:pt x="2740" y="411"/>
                  </a:lnTo>
                  <a:lnTo>
                    <a:pt x="2752" y="411"/>
                  </a:lnTo>
                  <a:lnTo>
                    <a:pt x="2758" y="411"/>
                  </a:lnTo>
                  <a:lnTo>
                    <a:pt x="2769" y="411"/>
                  </a:lnTo>
                  <a:lnTo>
                    <a:pt x="2775" y="411"/>
                  </a:lnTo>
                  <a:lnTo>
                    <a:pt x="2786" y="411"/>
                  </a:lnTo>
                  <a:lnTo>
                    <a:pt x="2792" y="411"/>
                  </a:lnTo>
                  <a:lnTo>
                    <a:pt x="2804" y="411"/>
                  </a:lnTo>
                  <a:lnTo>
                    <a:pt x="2810" y="411"/>
                  </a:lnTo>
                  <a:lnTo>
                    <a:pt x="2815" y="411"/>
                  </a:lnTo>
                  <a:lnTo>
                    <a:pt x="2827" y="411"/>
                  </a:lnTo>
                  <a:lnTo>
                    <a:pt x="2833" y="411"/>
                  </a:lnTo>
                  <a:lnTo>
                    <a:pt x="2844" y="411"/>
                  </a:lnTo>
                  <a:lnTo>
                    <a:pt x="2850" y="411"/>
                  </a:lnTo>
                  <a:lnTo>
                    <a:pt x="2861" y="411"/>
                  </a:lnTo>
                  <a:lnTo>
                    <a:pt x="2867" y="411"/>
                  </a:lnTo>
                  <a:lnTo>
                    <a:pt x="2879" y="411"/>
                  </a:lnTo>
                  <a:lnTo>
                    <a:pt x="2885" y="411"/>
                  </a:lnTo>
                  <a:lnTo>
                    <a:pt x="2890" y="411"/>
                  </a:lnTo>
                  <a:lnTo>
                    <a:pt x="2902" y="411"/>
                  </a:lnTo>
                  <a:lnTo>
                    <a:pt x="2908" y="411"/>
                  </a:lnTo>
                  <a:lnTo>
                    <a:pt x="2919" y="411"/>
                  </a:lnTo>
                  <a:lnTo>
                    <a:pt x="2925" y="411"/>
                  </a:lnTo>
                  <a:lnTo>
                    <a:pt x="2936" y="411"/>
                  </a:lnTo>
                  <a:lnTo>
                    <a:pt x="2942" y="411"/>
                  </a:lnTo>
                  <a:lnTo>
                    <a:pt x="2954" y="411"/>
                  </a:lnTo>
                  <a:lnTo>
                    <a:pt x="2960" y="411"/>
                  </a:lnTo>
                  <a:lnTo>
                    <a:pt x="2971" y="411"/>
                  </a:lnTo>
                  <a:lnTo>
                    <a:pt x="2977" y="411"/>
                  </a:lnTo>
                  <a:lnTo>
                    <a:pt x="2983" y="411"/>
                  </a:lnTo>
                  <a:lnTo>
                    <a:pt x="2994" y="411"/>
                  </a:lnTo>
                  <a:lnTo>
                    <a:pt x="3000" y="411"/>
                  </a:lnTo>
                  <a:lnTo>
                    <a:pt x="3011" y="411"/>
                  </a:lnTo>
                  <a:lnTo>
                    <a:pt x="3017" y="411"/>
                  </a:lnTo>
                  <a:lnTo>
                    <a:pt x="3029" y="411"/>
                  </a:lnTo>
                  <a:lnTo>
                    <a:pt x="3035" y="411"/>
                  </a:lnTo>
                  <a:lnTo>
                    <a:pt x="3046" y="411"/>
                  </a:lnTo>
                  <a:lnTo>
                    <a:pt x="3052" y="411"/>
                  </a:lnTo>
                  <a:lnTo>
                    <a:pt x="3058" y="411"/>
                  </a:lnTo>
                  <a:lnTo>
                    <a:pt x="3069" y="411"/>
                  </a:lnTo>
                  <a:lnTo>
                    <a:pt x="3075" y="411"/>
                  </a:lnTo>
                  <a:lnTo>
                    <a:pt x="3086" y="411"/>
                  </a:lnTo>
                  <a:lnTo>
                    <a:pt x="3092" y="411"/>
                  </a:lnTo>
                  <a:lnTo>
                    <a:pt x="3104" y="411"/>
                  </a:lnTo>
                  <a:lnTo>
                    <a:pt x="3110" y="411"/>
                  </a:lnTo>
                  <a:lnTo>
                    <a:pt x="3121" y="411"/>
                  </a:lnTo>
                  <a:lnTo>
                    <a:pt x="3127" y="411"/>
                  </a:lnTo>
                  <a:lnTo>
                    <a:pt x="3133" y="411"/>
                  </a:lnTo>
                  <a:lnTo>
                    <a:pt x="3144" y="411"/>
                  </a:lnTo>
                  <a:lnTo>
                    <a:pt x="3150" y="411"/>
                  </a:lnTo>
                  <a:lnTo>
                    <a:pt x="3161" y="411"/>
                  </a:lnTo>
                  <a:lnTo>
                    <a:pt x="3167" y="411"/>
                  </a:lnTo>
                  <a:lnTo>
                    <a:pt x="3179" y="411"/>
                  </a:lnTo>
                  <a:lnTo>
                    <a:pt x="3185" y="411"/>
                  </a:lnTo>
                  <a:lnTo>
                    <a:pt x="3196" y="411"/>
                  </a:lnTo>
                  <a:lnTo>
                    <a:pt x="3202" y="411"/>
                  </a:lnTo>
                  <a:lnTo>
                    <a:pt x="3208" y="411"/>
                  </a:lnTo>
                  <a:lnTo>
                    <a:pt x="3219" y="411"/>
                  </a:lnTo>
                  <a:lnTo>
                    <a:pt x="3225" y="411"/>
                  </a:lnTo>
                  <a:lnTo>
                    <a:pt x="3236" y="411"/>
                  </a:lnTo>
                  <a:lnTo>
                    <a:pt x="3242" y="411"/>
                  </a:lnTo>
                  <a:lnTo>
                    <a:pt x="3254" y="411"/>
                  </a:lnTo>
                  <a:lnTo>
                    <a:pt x="3260" y="411"/>
                  </a:lnTo>
                  <a:lnTo>
                    <a:pt x="3271" y="411"/>
                  </a:lnTo>
                  <a:lnTo>
                    <a:pt x="3277" y="411"/>
                  </a:lnTo>
                  <a:lnTo>
                    <a:pt x="3283" y="411"/>
                  </a:lnTo>
                  <a:lnTo>
                    <a:pt x="3294" y="411"/>
                  </a:lnTo>
                  <a:lnTo>
                    <a:pt x="3300" y="411"/>
                  </a:lnTo>
                  <a:lnTo>
                    <a:pt x="3311" y="411"/>
                  </a:lnTo>
                  <a:lnTo>
                    <a:pt x="3317" y="411"/>
                  </a:lnTo>
                  <a:lnTo>
                    <a:pt x="3329" y="411"/>
                  </a:lnTo>
                  <a:lnTo>
                    <a:pt x="3335" y="411"/>
                  </a:lnTo>
                  <a:lnTo>
                    <a:pt x="3346" y="411"/>
                  </a:lnTo>
                  <a:lnTo>
                    <a:pt x="3352" y="411"/>
                  </a:lnTo>
                  <a:lnTo>
                    <a:pt x="3363" y="411"/>
                  </a:lnTo>
                  <a:lnTo>
                    <a:pt x="3369" y="411"/>
                  </a:lnTo>
                  <a:lnTo>
                    <a:pt x="3375" y="411"/>
                  </a:lnTo>
                  <a:lnTo>
                    <a:pt x="3386" y="411"/>
                  </a:lnTo>
                  <a:lnTo>
                    <a:pt x="3392" y="411"/>
                  </a:lnTo>
                  <a:lnTo>
                    <a:pt x="3404" y="411"/>
                  </a:lnTo>
                  <a:lnTo>
                    <a:pt x="3410" y="411"/>
                  </a:lnTo>
                  <a:lnTo>
                    <a:pt x="3421" y="411"/>
                  </a:lnTo>
                  <a:lnTo>
                    <a:pt x="3427" y="411"/>
                  </a:lnTo>
                  <a:lnTo>
                    <a:pt x="3438" y="411"/>
                  </a:lnTo>
                  <a:lnTo>
                    <a:pt x="3444" y="411"/>
                  </a:lnTo>
                  <a:lnTo>
                    <a:pt x="3450" y="411"/>
                  </a:lnTo>
                  <a:lnTo>
                    <a:pt x="3461" y="411"/>
                  </a:lnTo>
                  <a:lnTo>
                    <a:pt x="3467" y="411"/>
                  </a:lnTo>
                  <a:lnTo>
                    <a:pt x="3479" y="411"/>
                  </a:lnTo>
                  <a:lnTo>
                    <a:pt x="3485" y="411"/>
                  </a:lnTo>
                  <a:lnTo>
                    <a:pt x="3496" y="411"/>
                  </a:lnTo>
                  <a:lnTo>
                    <a:pt x="3502" y="411"/>
                  </a:lnTo>
                  <a:lnTo>
                    <a:pt x="3513" y="411"/>
                  </a:lnTo>
                  <a:lnTo>
                    <a:pt x="3519" y="411"/>
                  </a:lnTo>
                  <a:lnTo>
                    <a:pt x="3525" y="411"/>
                  </a:lnTo>
                  <a:lnTo>
                    <a:pt x="3536" y="411"/>
                  </a:lnTo>
                  <a:lnTo>
                    <a:pt x="3542" y="411"/>
                  </a:lnTo>
                  <a:lnTo>
                    <a:pt x="3554" y="411"/>
                  </a:lnTo>
                  <a:lnTo>
                    <a:pt x="3560" y="411"/>
                  </a:lnTo>
                  <a:lnTo>
                    <a:pt x="3571" y="411"/>
                  </a:lnTo>
                  <a:lnTo>
                    <a:pt x="3577" y="411"/>
                  </a:lnTo>
                  <a:lnTo>
                    <a:pt x="3588" y="411"/>
                  </a:lnTo>
                  <a:lnTo>
                    <a:pt x="3594" y="411"/>
                  </a:lnTo>
                  <a:lnTo>
                    <a:pt x="3600" y="411"/>
                  </a:lnTo>
                  <a:lnTo>
                    <a:pt x="3611" y="411"/>
                  </a:lnTo>
                  <a:lnTo>
                    <a:pt x="3617" y="411"/>
                  </a:lnTo>
                  <a:lnTo>
                    <a:pt x="3629" y="411"/>
                  </a:lnTo>
                  <a:lnTo>
                    <a:pt x="3635" y="411"/>
                  </a:lnTo>
                  <a:lnTo>
                    <a:pt x="3646" y="411"/>
                  </a:lnTo>
                  <a:lnTo>
                    <a:pt x="3652" y="411"/>
                  </a:lnTo>
                  <a:lnTo>
                    <a:pt x="3663" y="411"/>
                  </a:lnTo>
                  <a:lnTo>
                    <a:pt x="3669" y="411"/>
                  </a:lnTo>
                  <a:lnTo>
                    <a:pt x="3675" y="411"/>
                  </a:lnTo>
                  <a:lnTo>
                    <a:pt x="3686" y="411"/>
                  </a:lnTo>
                  <a:lnTo>
                    <a:pt x="3692" y="411"/>
                  </a:lnTo>
                  <a:lnTo>
                    <a:pt x="3704" y="411"/>
                  </a:lnTo>
                  <a:lnTo>
                    <a:pt x="3710" y="411"/>
                  </a:lnTo>
                  <a:lnTo>
                    <a:pt x="3721" y="411"/>
                  </a:lnTo>
                  <a:lnTo>
                    <a:pt x="3727" y="411"/>
                  </a:lnTo>
                  <a:lnTo>
                    <a:pt x="3738" y="411"/>
                  </a:lnTo>
                  <a:lnTo>
                    <a:pt x="3744" y="411"/>
                  </a:lnTo>
                  <a:lnTo>
                    <a:pt x="3756" y="411"/>
                  </a:lnTo>
                </a:path>
              </a:pathLst>
            </a:custGeom>
            <a:noFill/>
            <a:ln w="952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032" name="Freeform 13"/>
            <p:cNvSpPr>
              <a:spLocks/>
            </p:cNvSpPr>
            <p:nvPr/>
          </p:nvSpPr>
          <p:spPr bwMode="auto">
            <a:xfrm>
              <a:off x="1047" y="1229"/>
              <a:ext cx="3756" cy="318"/>
            </a:xfrm>
            <a:custGeom>
              <a:avLst/>
              <a:gdLst>
                <a:gd name="T0" fmla="*/ 57 w 3756"/>
                <a:gd name="T1" fmla="*/ 318 h 318"/>
                <a:gd name="T2" fmla="*/ 121 w 3756"/>
                <a:gd name="T3" fmla="*/ 318 h 318"/>
                <a:gd name="T4" fmla="*/ 190 w 3756"/>
                <a:gd name="T5" fmla="*/ 318 h 318"/>
                <a:gd name="T6" fmla="*/ 254 w 3756"/>
                <a:gd name="T7" fmla="*/ 318 h 318"/>
                <a:gd name="T8" fmla="*/ 323 w 3756"/>
                <a:gd name="T9" fmla="*/ 318 h 318"/>
                <a:gd name="T10" fmla="*/ 386 w 3756"/>
                <a:gd name="T11" fmla="*/ 318 h 318"/>
                <a:gd name="T12" fmla="*/ 456 w 3756"/>
                <a:gd name="T13" fmla="*/ 318 h 318"/>
                <a:gd name="T14" fmla="*/ 525 w 3756"/>
                <a:gd name="T15" fmla="*/ 318 h 318"/>
                <a:gd name="T16" fmla="*/ 588 w 3756"/>
                <a:gd name="T17" fmla="*/ 318 h 318"/>
                <a:gd name="T18" fmla="*/ 657 w 3756"/>
                <a:gd name="T19" fmla="*/ 318 h 318"/>
                <a:gd name="T20" fmla="*/ 721 w 3756"/>
                <a:gd name="T21" fmla="*/ 318 h 318"/>
                <a:gd name="T22" fmla="*/ 790 w 3756"/>
                <a:gd name="T23" fmla="*/ 318 h 318"/>
                <a:gd name="T24" fmla="*/ 859 w 3756"/>
                <a:gd name="T25" fmla="*/ 318 h 318"/>
                <a:gd name="T26" fmla="*/ 923 w 3756"/>
                <a:gd name="T27" fmla="*/ 318 h 318"/>
                <a:gd name="T28" fmla="*/ 992 w 3756"/>
                <a:gd name="T29" fmla="*/ 318 h 318"/>
                <a:gd name="T30" fmla="*/ 1056 w 3756"/>
                <a:gd name="T31" fmla="*/ 318 h 318"/>
                <a:gd name="T32" fmla="*/ 1125 w 3756"/>
                <a:gd name="T33" fmla="*/ 318 h 318"/>
                <a:gd name="T34" fmla="*/ 1188 w 3756"/>
                <a:gd name="T35" fmla="*/ 318 h 318"/>
                <a:gd name="T36" fmla="*/ 1257 w 3756"/>
                <a:gd name="T37" fmla="*/ 318 h 318"/>
                <a:gd name="T38" fmla="*/ 1327 w 3756"/>
                <a:gd name="T39" fmla="*/ 318 h 318"/>
                <a:gd name="T40" fmla="*/ 1390 w 3756"/>
                <a:gd name="T41" fmla="*/ 318 h 318"/>
                <a:gd name="T42" fmla="*/ 1459 w 3756"/>
                <a:gd name="T43" fmla="*/ 318 h 318"/>
                <a:gd name="T44" fmla="*/ 1523 w 3756"/>
                <a:gd name="T45" fmla="*/ 318 h 318"/>
                <a:gd name="T46" fmla="*/ 1592 w 3756"/>
                <a:gd name="T47" fmla="*/ 318 h 318"/>
                <a:gd name="T48" fmla="*/ 1656 w 3756"/>
                <a:gd name="T49" fmla="*/ 318 h 318"/>
                <a:gd name="T50" fmla="*/ 1725 w 3756"/>
                <a:gd name="T51" fmla="*/ 318 h 318"/>
                <a:gd name="T52" fmla="*/ 1794 w 3756"/>
                <a:gd name="T53" fmla="*/ 318 h 318"/>
                <a:gd name="T54" fmla="*/ 1858 w 3756"/>
                <a:gd name="T55" fmla="*/ 318 h 318"/>
                <a:gd name="T56" fmla="*/ 1927 w 3756"/>
                <a:gd name="T57" fmla="*/ 318 h 318"/>
                <a:gd name="T58" fmla="*/ 1990 w 3756"/>
                <a:gd name="T59" fmla="*/ 318 h 318"/>
                <a:gd name="T60" fmla="*/ 2059 w 3756"/>
                <a:gd name="T61" fmla="*/ 318 h 318"/>
                <a:gd name="T62" fmla="*/ 2123 w 3756"/>
                <a:gd name="T63" fmla="*/ 318 h 318"/>
                <a:gd name="T64" fmla="*/ 2192 w 3756"/>
                <a:gd name="T65" fmla="*/ 312 h 318"/>
                <a:gd name="T66" fmla="*/ 2261 w 3756"/>
                <a:gd name="T67" fmla="*/ 289 h 318"/>
                <a:gd name="T68" fmla="*/ 2325 w 3756"/>
                <a:gd name="T69" fmla="*/ 214 h 318"/>
                <a:gd name="T70" fmla="*/ 2394 w 3756"/>
                <a:gd name="T71" fmla="*/ 87 h 318"/>
                <a:gd name="T72" fmla="*/ 2458 w 3756"/>
                <a:gd name="T73" fmla="*/ 0 h 318"/>
                <a:gd name="T74" fmla="*/ 2527 w 3756"/>
                <a:gd name="T75" fmla="*/ 69 h 318"/>
                <a:gd name="T76" fmla="*/ 2590 w 3756"/>
                <a:gd name="T77" fmla="*/ 202 h 318"/>
                <a:gd name="T78" fmla="*/ 2660 w 3756"/>
                <a:gd name="T79" fmla="*/ 283 h 318"/>
                <a:gd name="T80" fmla="*/ 2729 w 3756"/>
                <a:gd name="T81" fmla="*/ 312 h 318"/>
                <a:gd name="T82" fmla="*/ 2792 w 3756"/>
                <a:gd name="T83" fmla="*/ 318 h 318"/>
                <a:gd name="T84" fmla="*/ 2861 w 3756"/>
                <a:gd name="T85" fmla="*/ 318 h 318"/>
                <a:gd name="T86" fmla="*/ 2925 w 3756"/>
                <a:gd name="T87" fmla="*/ 318 h 318"/>
                <a:gd name="T88" fmla="*/ 2994 w 3756"/>
                <a:gd name="T89" fmla="*/ 318 h 318"/>
                <a:gd name="T90" fmla="*/ 3058 w 3756"/>
                <a:gd name="T91" fmla="*/ 318 h 318"/>
                <a:gd name="T92" fmla="*/ 3127 w 3756"/>
                <a:gd name="T93" fmla="*/ 318 h 318"/>
                <a:gd name="T94" fmla="*/ 3196 w 3756"/>
                <a:gd name="T95" fmla="*/ 318 h 318"/>
                <a:gd name="T96" fmla="*/ 3260 w 3756"/>
                <a:gd name="T97" fmla="*/ 318 h 318"/>
                <a:gd name="T98" fmla="*/ 3329 w 3756"/>
                <a:gd name="T99" fmla="*/ 318 h 318"/>
                <a:gd name="T100" fmla="*/ 3392 w 3756"/>
                <a:gd name="T101" fmla="*/ 318 h 318"/>
                <a:gd name="T102" fmla="*/ 3461 w 3756"/>
                <a:gd name="T103" fmla="*/ 318 h 318"/>
                <a:gd name="T104" fmla="*/ 3525 w 3756"/>
                <a:gd name="T105" fmla="*/ 318 h 318"/>
                <a:gd name="T106" fmla="*/ 3594 w 3756"/>
                <a:gd name="T107" fmla="*/ 318 h 318"/>
                <a:gd name="T108" fmla="*/ 3663 w 3756"/>
                <a:gd name="T109" fmla="*/ 318 h 318"/>
                <a:gd name="T110" fmla="*/ 3727 w 3756"/>
                <a:gd name="T111" fmla="*/ 318 h 31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756" h="318">
                  <a:moveTo>
                    <a:pt x="0" y="318"/>
                  </a:moveTo>
                  <a:lnTo>
                    <a:pt x="5" y="318"/>
                  </a:lnTo>
                  <a:lnTo>
                    <a:pt x="11" y="318"/>
                  </a:lnTo>
                  <a:lnTo>
                    <a:pt x="23" y="318"/>
                  </a:lnTo>
                  <a:lnTo>
                    <a:pt x="29" y="318"/>
                  </a:lnTo>
                  <a:lnTo>
                    <a:pt x="40" y="318"/>
                  </a:lnTo>
                  <a:lnTo>
                    <a:pt x="46" y="318"/>
                  </a:lnTo>
                  <a:lnTo>
                    <a:pt x="57" y="318"/>
                  </a:lnTo>
                  <a:lnTo>
                    <a:pt x="63" y="318"/>
                  </a:lnTo>
                  <a:lnTo>
                    <a:pt x="75" y="318"/>
                  </a:lnTo>
                  <a:lnTo>
                    <a:pt x="80" y="318"/>
                  </a:lnTo>
                  <a:lnTo>
                    <a:pt x="86" y="318"/>
                  </a:lnTo>
                  <a:lnTo>
                    <a:pt x="98" y="318"/>
                  </a:lnTo>
                  <a:lnTo>
                    <a:pt x="104" y="318"/>
                  </a:lnTo>
                  <a:lnTo>
                    <a:pt x="115" y="318"/>
                  </a:lnTo>
                  <a:lnTo>
                    <a:pt x="121" y="318"/>
                  </a:lnTo>
                  <a:lnTo>
                    <a:pt x="132" y="318"/>
                  </a:lnTo>
                  <a:lnTo>
                    <a:pt x="138" y="318"/>
                  </a:lnTo>
                  <a:lnTo>
                    <a:pt x="150" y="318"/>
                  </a:lnTo>
                  <a:lnTo>
                    <a:pt x="155" y="318"/>
                  </a:lnTo>
                  <a:lnTo>
                    <a:pt x="161" y="318"/>
                  </a:lnTo>
                  <a:lnTo>
                    <a:pt x="173" y="318"/>
                  </a:lnTo>
                  <a:lnTo>
                    <a:pt x="179" y="318"/>
                  </a:lnTo>
                  <a:lnTo>
                    <a:pt x="190" y="318"/>
                  </a:lnTo>
                  <a:lnTo>
                    <a:pt x="196" y="318"/>
                  </a:lnTo>
                  <a:lnTo>
                    <a:pt x="207" y="318"/>
                  </a:lnTo>
                  <a:lnTo>
                    <a:pt x="213" y="318"/>
                  </a:lnTo>
                  <a:lnTo>
                    <a:pt x="225" y="318"/>
                  </a:lnTo>
                  <a:lnTo>
                    <a:pt x="230" y="318"/>
                  </a:lnTo>
                  <a:lnTo>
                    <a:pt x="236" y="318"/>
                  </a:lnTo>
                  <a:lnTo>
                    <a:pt x="248" y="318"/>
                  </a:lnTo>
                  <a:lnTo>
                    <a:pt x="254" y="318"/>
                  </a:lnTo>
                  <a:lnTo>
                    <a:pt x="265" y="318"/>
                  </a:lnTo>
                  <a:lnTo>
                    <a:pt x="271" y="318"/>
                  </a:lnTo>
                  <a:lnTo>
                    <a:pt x="282" y="318"/>
                  </a:lnTo>
                  <a:lnTo>
                    <a:pt x="288" y="318"/>
                  </a:lnTo>
                  <a:lnTo>
                    <a:pt x="300" y="318"/>
                  </a:lnTo>
                  <a:lnTo>
                    <a:pt x="305" y="318"/>
                  </a:lnTo>
                  <a:lnTo>
                    <a:pt x="311" y="318"/>
                  </a:lnTo>
                  <a:lnTo>
                    <a:pt x="323" y="318"/>
                  </a:lnTo>
                  <a:lnTo>
                    <a:pt x="329" y="318"/>
                  </a:lnTo>
                  <a:lnTo>
                    <a:pt x="340" y="318"/>
                  </a:lnTo>
                  <a:lnTo>
                    <a:pt x="346" y="318"/>
                  </a:lnTo>
                  <a:lnTo>
                    <a:pt x="357" y="318"/>
                  </a:lnTo>
                  <a:lnTo>
                    <a:pt x="363" y="318"/>
                  </a:lnTo>
                  <a:lnTo>
                    <a:pt x="375" y="318"/>
                  </a:lnTo>
                  <a:lnTo>
                    <a:pt x="381" y="318"/>
                  </a:lnTo>
                  <a:lnTo>
                    <a:pt x="386" y="318"/>
                  </a:lnTo>
                  <a:lnTo>
                    <a:pt x="398" y="318"/>
                  </a:lnTo>
                  <a:lnTo>
                    <a:pt x="404" y="318"/>
                  </a:lnTo>
                  <a:lnTo>
                    <a:pt x="415" y="318"/>
                  </a:lnTo>
                  <a:lnTo>
                    <a:pt x="421" y="318"/>
                  </a:lnTo>
                  <a:lnTo>
                    <a:pt x="432" y="318"/>
                  </a:lnTo>
                  <a:lnTo>
                    <a:pt x="438" y="318"/>
                  </a:lnTo>
                  <a:lnTo>
                    <a:pt x="450" y="318"/>
                  </a:lnTo>
                  <a:lnTo>
                    <a:pt x="456" y="318"/>
                  </a:lnTo>
                  <a:lnTo>
                    <a:pt x="467" y="318"/>
                  </a:lnTo>
                  <a:lnTo>
                    <a:pt x="473" y="318"/>
                  </a:lnTo>
                  <a:lnTo>
                    <a:pt x="479" y="318"/>
                  </a:lnTo>
                  <a:lnTo>
                    <a:pt x="490" y="318"/>
                  </a:lnTo>
                  <a:lnTo>
                    <a:pt x="496" y="318"/>
                  </a:lnTo>
                  <a:lnTo>
                    <a:pt x="507" y="318"/>
                  </a:lnTo>
                  <a:lnTo>
                    <a:pt x="513" y="318"/>
                  </a:lnTo>
                  <a:lnTo>
                    <a:pt x="525" y="318"/>
                  </a:lnTo>
                  <a:lnTo>
                    <a:pt x="531" y="318"/>
                  </a:lnTo>
                  <a:lnTo>
                    <a:pt x="542" y="318"/>
                  </a:lnTo>
                  <a:lnTo>
                    <a:pt x="548" y="318"/>
                  </a:lnTo>
                  <a:lnTo>
                    <a:pt x="554" y="318"/>
                  </a:lnTo>
                  <a:lnTo>
                    <a:pt x="565" y="318"/>
                  </a:lnTo>
                  <a:lnTo>
                    <a:pt x="571" y="318"/>
                  </a:lnTo>
                  <a:lnTo>
                    <a:pt x="582" y="318"/>
                  </a:lnTo>
                  <a:lnTo>
                    <a:pt x="588" y="318"/>
                  </a:lnTo>
                  <a:lnTo>
                    <a:pt x="600" y="318"/>
                  </a:lnTo>
                  <a:lnTo>
                    <a:pt x="606" y="318"/>
                  </a:lnTo>
                  <a:lnTo>
                    <a:pt x="617" y="318"/>
                  </a:lnTo>
                  <a:lnTo>
                    <a:pt x="623" y="318"/>
                  </a:lnTo>
                  <a:lnTo>
                    <a:pt x="629" y="318"/>
                  </a:lnTo>
                  <a:lnTo>
                    <a:pt x="640" y="318"/>
                  </a:lnTo>
                  <a:lnTo>
                    <a:pt x="646" y="318"/>
                  </a:lnTo>
                  <a:lnTo>
                    <a:pt x="657" y="318"/>
                  </a:lnTo>
                  <a:lnTo>
                    <a:pt x="663" y="318"/>
                  </a:lnTo>
                  <a:lnTo>
                    <a:pt x="675" y="318"/>
                  </a:lnTo>
                  <a:lnTo>
                    <a:pt x="681" y="318"/>
                  </a:lnTo>
                  <a:lnTo>
                    <a:pt x="692" y="318"/>
                  </a:lnTo>
                  <a:lnTo>
                    <a:pt x="698" y="318"/>
                  </a:lnTo>
                  <a:lnTo>
                    <a:pt x="704" y="318"/>
                  </a:lnTo>
                  <a:lnTo>
                    <a:pt x="715" y="318"/>
                  </a:lnTo>
                  <a:lnTo>
                    <a:pt x="721" y="318"/>
                  </a:lnTo>
                  <a:lnTo>
                    <a:pt x="732" y="318"/>
                  </a:lnTo>
                  <a:lnTo>
                    <a:pt x="738" y="318"/>
                  </a:lnTo>
                  <a:lnTo>
                    <a:pt x="750" y="318"/>
                  </a:lnTo>
                  <a:lnTo>
                    <a:pt x="756" y="318"/>
                  </a:lnTo>
                  <a:lnTo>
                    <a:pt x="767" y="318"/>
                  </a:lnTo>
                  <a:lnTo>
                    <a:pt x="773" y="318"/>
                  </a:lnTo>
                  <a:lnTo>
                    <a:pt x="779" y="318"/>
                  </a:lnTo>
                  <a:lnTo>
                    <a:pt x="790" y="318"/>
                  </a:lnTo>
                  <a:lnTo>
                    <a:pt x="796" y="318"/>
                  </a:lnTo>
                  <a:lnTo>
                    <a:pt x="807" y="318"/>
                  </a:lnTo>
                  <a:lnTo>
                    <a:pt x="813" y="318"/>
                  </a:lnTo>
                  <a:lnTo>
                    <a:pt x="825" y="318"/>
                  </a:lnTo>
                  <a:lnTo>
                    <a:pt x="831" y="318"/>
                  </a:lnTo>
                  <a:lnTo>
                    <a:pt x="842" y="318"/>
                  </a:lnTo>
                  <a:lnTo>
                    <a:pt x="848" y="318"/>
                  </a:lnTo>
                  <a:lnTo>
                    <a:pt x="859" y="318"/>
                  </a:lnTo>
                  <a:lnTo>
                    <a:pt x="865" y="318"/>
                  </a:lnTo>
                  <a:lnTo>
                    <a:pt x="871" y="318"/>
                  </a:lnTo>
                  <a:lnTo>
                    <a:pt x="882" y="318"/>
                  </a:lnTo>
                  <a:lnTo>
                    <a:pt x="888" y="318"/>
                  </a:lnTo>
                  <a:lnTo>
                    <a:pt x="900" y="318"/>
                  </a:lnTo>
                  <a:lnTo>
                    <a:pt x="906" y="318"/>
                  </a:lnTo>
                  <a:lnTo>
                    <a:pt x="917" y="318"/>
                  </a:lnTo>
                  <a:lnTo>
                    <a:pt x="923" y="318"/>
                  </a:lnTo>
                  <a:lnTo>
                    <a:pt x="934" y="318"/>
                  </a:lnTo>
                  <a:lnTo>
                    <a:pt x="940" y="318"/>
                  </a:lnTo>
                  <a:lnTo>
                    <a:pt x="946" y="318"/>
                  </a:lnTo>
                  <a:lnTo>
                    <a:pt x="957" y="318"/>
                  </a:lnTo>
                  <a:lnTo>
                    <a:pt x="963" y="318"/>
                  </a:lnTo>
                  <a:lnTo>
                    <a:pt x="975" y="318"/>
                  </a:lnTo>
                  <a:lnTo>
                    <a:pt x="981" y="318"/>
                  </a:lnTo>
                  <a:lnTo>
                    <a:pt x="992" y="318"/>
                  </a:lnTo>
                  <a:lnTo>
                    <a:pt x="998" y="318"/>
                  </a:lnTo>
                  <a:lnTo>
                    <a:pt x="1009" y="318"/>
                  </a:lnTo>
                  <a:lnTo>
                    <a:pt x="1015" y="318"/>
                  </a:lnTo>
                  <a:lnTo>
                    <a:pt x="1021" y="318"/>
                  </a:lnTo>
                  <a:lnTo>
                    <a:pt x="1032" y="318"/>
                  </a:lnTo>
                  <a:lnTo>
                    <a:pt x="1038" y="318"/>
                  </a:lnTo>
                  <a:lnTo>
                    <a:pt x="1050" y="318"/>
                  </a:lnTo>
                  <a:lnTo>
                    <a:pt x="1056" y="318"/>
                  </a:lnTo>
                  <a:lnTo>
                    <a:pt x="1067" y="318"/>
                  </a:lnTo>
                  <a:lnTo>
                    <a:pt x="1073" y="318"/>
                  </a:lnTo>
                  <a:lnTo>
                    <a:pt x="1084" y="318"/>
                  </a:lnTo>
                  <a:lnTo>
                    <a:pt x="1090" y="318"/>
                  </a:lnTo>
                  <a:lnTo>
                    <a:pt x="1096" y="318"/>
                  </a:lnTo>
                  <a:lnTo>
                    <a:pt x="1107" y="318"/>
                  </a:lnTo>
                  <a:lnTo>
                    <a:pt x="1113" y="318"/>
                  </a:lnTo>
                  <a:lnTo>
                    <a:pt x="1125" y="318"/>
                  </a:lnTo>
                  <a:lnTo>
                    <a:pt x="1131" y="318"/>
                  </a:lnTo>
                  <a:lnTo>
                    <a:pt x="1142" y="318"/>
                  </a:lnTo>
                  <a:lnTo>
                    <a:pt x="1148" y="318"/>
                  </a:lnTo>
                  <a:lnTo>
                    <a:pt x="1159" y="318"/>
                  </a:lnTo>
                  <a:lnTo>
                    <a:pt x="1165" y="318"/>
                  </a:lnTo>
                  <a:lnTo>
                    <a:pt x="1171" y="318"/>
                  </a:lnTo>
                  <a:lnTo>
                    <a:pt x="1182" y="318"/>
                  </a:lnTo>
                  <a:lnTo>
                    <a:pt x="1188" y="318"/>
                  </a:lnTo>
                  <a:lnTo>
                    <a:pt x="1200" y="318"/>
                  </a:lnTo>
                  <a:lnTo>
                    <a:pt x="1206" y="318"/>
                  </a:lnTo>
                  <a:lnTo>
                    <a:pt x="1217" y="318"/>
                  </a:lnTo>
                  <a:lnTo>
                    <a:pt x="1223" y="318"/>
                  </a:lnTo>
                  <a:lnTo>
                    <a:pt x="1234" y="318"/>
                  </a:lnTo>
                  <a:lnTo>
                    <a:pt x="1240" y="318"/>
                  </a:lnTo>
                  <a:lnTo>
                    <a:pt x="1252" y="318"/>
                  </a:lnTo>
                  <a:lnTo>
                    <a:pt x="1257" y="318"/>
                  </a:lnTo>
                  <a:lnTo>
                    <a:pt x="1263" y="318"/>
                  </a:lnTo>
                  <a:lnTo>
                    <a:pt x="1275" y="318"/>
                  </a:lnTo>
                  <a:lnTo>
                    <a:pt x="1281" y="318"/>
                  </a:lnTo>
                  <a:lnTo>
                    <a:pt x="1292" y="318"/>
                  </a:lnTo>
                  <a:lnTo>
                    <a:pt x="1298" y="318"/>
                  </a:lnTo>
                  <a:lnTo>
                    <a:pt x="1309" y="318"/>
                  </a:lnTo>
                  <a:lnTo>
                    <a:pt x="1315" y="318"/>
                  </a:lnTo>
                  <a:lnTo>
                    <a:pt x="1327" y="318"/>
                  </a:lnTo>
                  <a:lnTo>
                    <a:pt x="1332" y="318"/>
                  </a:lnTo>
                  <a:lnTo>
                    <a:pt x="1338" y="318"/>
                  </a:lnTo>
                  <a:lnTo>
                    <a:pt x="1350" y="318"/>
                  </a:lnTo>
                  <a:lnTo>
                    <a:pt x="1356" y="318"/>
                  </a:lnTo>
                  <a:lnTo>
                    <a:pt x="1367" y="318"/>
                  </a:lnTo>
                  <a:lnTo>
                    <a:pt x="1373" y="318"/>
                  </a:lnTo>
                  <a:lnTo>
                    <a:pt x="1384" y="318"/>
                  </a:lnTo>
                  <a:lnTo>
                    <a:pt x="1390" y="318"/>
                  </a:lnTo>
                  <a:lnTo>
                    <a:pt x="1402" y="318"/>
                  </a:lnTo>
                  <a:lnTo>
                    <a:pt x="1407" y="318"/>
                  </a:lnTo>
                  <a:lnTo>
                    <a:pt x="1413" y="318"/>
                  </a:lnTo>
                  <a:lnTo>
                    <a:pt x="1425" y="318"/>
                  </a:lnTo>
                  <a:lnTo>
                    <a:pt x="1431" y="318"/>
                  </a:lnTo>
                  <a:lnTo>
                    <a:pt x="1442" y="318"/>
                  </a:lnTo>
                  <a:lnTo>
                    <a:pt x="1448" y="318"/>
                  </a:lnTo>
                  <a:lnTo>
                    <a:pt x="1459" y="318"/>
                  </a:lnTo>
                  <a:lnTo>
                    <a:pt x="1465" y="318"/>
                  </a:lnTo>
                  <a:lnTo>
                    <a:pt x="1477" y="318"/>
                  </a:lnTo>
                  <a:lnTo>
                    <a:pt x="1482" y="318"/>
                  </a:lnTo>
                  <a:lnTo>
                    <a:pt x="1488" y="318"/>
                  </a:lnTo>
                  <a:lnTo>
                    <a:pt x="1500" y="318"/>
                  </a:lnTo>
                  <a:lnTo>
                    <a:pt x="1506" y="318"/>
                  </a:lnTo>
                  <a:lnTo>
                    <a:pt x="1517" y="318"/>
                  </a:lnTo>
                  <a:lnTo>
                    <a:pt x="1523" y="318"/>
                  </a:lnTo>
                  <a:lnTo>
                    <a:pt x="1534" y="318"/>
                  </a:lnTo>
                  <a:lnTo>
                    <a:pt x="1540" y="318"/>
                  </a:lnTo>
                  <a:lnTo>
                    <a:pt x="1552" y="318"/>
                  </a:lnTo>
                  <a:lnTo>
                    <a:pt x="1558" y="318"/>
                  </a:lnTo>
                  <a:lnTo>
                    <a:pt x="1563" y="318"/>
                  </a:lnTo>
                  <a:lnTo>
                    <a:pt x="1575" y="318"/>
                  </a:lnTo>
                  <a:lnTo>
                    <a:pt x="1581" y="318"/>
                  </a:lnTo>
                  <a:lnTo>
                    <a:pt x="1592" y="318"/>
                  </a:lnTo>
                  <a:lnTo>
                    <a:pt x="1598" y="318"/>
                  </a:lnTo>
                  <a:lnTo>
                    <a:pt x="1609" y="318"/>
                  </a:lnTo>
                  <a:lnTo>
                    <a:pt x="1615" y="318"/>
                  </a:lnTo>
                  <a:lnTo>
                    <a:pt x="1627" y="318"/>
                  </a:lnTo>
                  <a:lnTo>
                    <a:pt x="1633" y="318"/>
                  </a:lnTo>
                  <a:lnTo>
                    <a:pt x="1638" y="318"/>
                  </a:lnTo>
                  <a:lnTo>
                    <a:pt x="1650" y="318"/>
                  </a:lnTo>
                  <a:lnTo>
                    <a:pt x="1656" y="318"/>
                  </a:lnTo>
                  <a:lnTo>
                    <a:pt x="1667" y="318"/>
                  </a:lnTo>
                  <a:lnTo>
                    <a:pt x="1673" y="318"/>
                  </a:lnTo>
                  <a:lnTo>
                    <a:pt x="1684" y="318"/>
                  </a:lnTo>
                  <a:lnTo>
                    <a:pt x="1690" y="318"/>
                  </a:lnTo>
                  <a:lnTo>
                    <a:pt x="1702" y="318"/>
                  </a:lnTo>
                  <a:lnTo>
                    <a:pt x="1708" y="318"/>
                  </a:lnTo>
                  <a:lnTo>
                    <a:pt x="1719" y="318"/>
                  </a:lnTo>
                  <a:lnTo>
                    <a:pt x="1725" y="318"/>
                  </a:lnTo>
                  <a:lnTo>
                    <a:pt x="1731" y="318"/>
                  </a:lnTo>
                  <a:lnTo>
                    <a:pt x="1742" y="318"/>
                  </a:lnTo>
                  <a:lnTo>
                    <a:pt x="1748" y="318"/>
                  </a:lnTo>
                  <a:lnTo>
                    <a:pt x="1759" y="318"/>
                  </a:lnTo>
                  <a:lnTo>
                    <a:pt x="1765" y="318"/>
                  </a:lnTo>
                  <a:lnTo>
                    <a:pt x="1777" y="318"/>
                  </a:lnTo>
                  <a:lnTo>
                    <a:pt x="1783" y="318"/>
                  </a:lnTo>
                  <a:lnTo>
                    <a:pt x="1794" y="318"/>
                  </a:lnTo>
                  <a:lnTo>
                    <a:pt x="1800" y="318"/>
                  </a:lnTo>
                  <a:lnTo>
                    <a:pt x="1806" y="318"/>
                  </a:lnTo>
                  <a:lnTo>
                    <a:pt x="1817" y="318"/>
                  </a:lnTo>
                  <a:lnTo>
                    <a:pt x="1823" y="318"/>
                  </a:lnTo>
                  <a:lnTo>
                    <a:pt x="1834" y="318"/>
                  </a:lnTo>
                  <a:lnTo>
                    <a:pt x="1840" y="318"/>
                  </a:lnTo>
                  <a:lnTo>
                    <a:pt x="1852" y="318"/>
                  </a:lnTo>
                  <a:lnTo>
                    <a:pt x="1858" y="318"/>
                  </a:lnTo>
                  <a:lnTo>
                    <a:pt x="1869" y="318"/>
                  </a:lnTo>
                  <a:lnTo>
                    <a:pt x="1875" y="318"/>
                  </a:lnTo>
                  <a:lnTo>
                    <a:pt x="1881" y="318"/>
                  </a:lnTo>
                  <a:lnTo>
                    <a:pt x="1892" y="318"/>
                  </a:lnTo>
                  <a:lnTo>
                    <a:pt x="1898" y="318"/>
                  </a:lnTo>
                  <a:lnTo>
                    <a:pt x="1909" y="318"/>
                  </a:lnTo>
                  <a:lnTo>
                    <a:pt x="1915" y="318"/>
                  </a:lnTo>
                  <a:lnTo>
                    <a:pt x="1927" y="318"/>
                  </a:lnTo>
                  <a:lnTo>
                    <a:pt x="1933" y="318"/>
                  </a:lnTo>
                  <a:lnTo>
                    <a:pt x="1944" y="318"/>
                  </a:lnTo>
                  <a:lnTo>
                    <a:pt x="1950" y="318"/>
                  </a:lnTo>
                  <a:lnTo>
                    <a:pt x="1956" y="318"/>
                  </a:lnTo>
                  <a:lnTo>
                    <a:pt x="1967" y="318"/>
                  </a:lnTo>
                  <a:lnTo>
                    <a:pt x="1973" y="318"/>
                  </a:lnTo>
                  <a:lnTo>
                    <a:pt x="1984" y="318"/>
                  </a:lnTo>
                  <a:lnTo>
                    <a:pt x="1990" y="318"/>
                  </a:lnTo>
                  <a:lnTo>
                    <a:pt x="2002" y="318"/>
                  </a:lnTo>
                  <a:lnTo>
                    <a:pt x="2008" y="318"/>
                  </a:lnTo>
                  <a:lnTo>
                    <a:pt x="2019" y="318"/>
                  </a:lnTo>
                  <a:lnTo>
                    <a:pt x="2025" y="318"/>
                  </a:lnTo>
                  <a:lnTo>
                    <a:pt x="2031" y="318"/>
                  </a:lnTo>
                  <a:lnTo>
                    <a:pt x="2042" y="318"/>
                  </a:lnTo>
                  <a:lnTo>
                    <a:pt x="2048" y="318"/>
                  </a:lnTo>
                  <a:lnTo>
                    <a:pt x="2059" y="318"/>
                  </a:lnTo>
                  <a:lnTo>
                    <a:pt x="2065" y="318"/>
                  </a:lnTo>
                  <a:lnTo>
                    <a:pt x="2077" y="318"/>
                  </a:lnTo>
                  <a:lnTo>
                    <a:pt x="2083" y="318"/>
                  </a:lnTo>
                  <a:lnTo>
                    <a:pt x="2094" y="318"/>
                  </a:lnTo>
                  <a:lnTo>
                    <a:pt x="2100" y="318"/>
                  </a:lnTo>
                  <a:lnTo>
                    <a:pt x="2111" y="318"/>
                  </a:lnTo>
                  <a:lnTo>
                    <a:pt x="2117" y="318"/>
                  </a:lnTo>
                  <a:lnTo>
                    <a:pt x="2123" y="318"/>
                  </a:lnTo>
                  <a:lnTo>
                    <a:pt x="2134" y="318"/>
                  </a:lnTo>
                  <a:lnTo>
                    <a:pt x="2140" y="318"/>
                  </a:lnTo>
                  <a:lnTo>
                    <a:pt x="2152" y="318"/>
                  </a:lnTo>
                  <a:lnTo>
                    <a:pt x="2158" y="318"/>
                  </a:lnTo>
                  <a:lnTo>
                    <a:pt x="2169" y="318"/>
                  </a:lnTo>
                  <a:lnTo>
                    <a:pt x="2175" y="312"/>
                  </a:lnTo>
                  <a:lnTo>
                    <a:pt x="2186" y="312"/>
                  </a:lnTo>
                  <a:lnTo>
                    <a:pt x="2192" y="312"/>
                  </a:lnTo>
                  <a:lnTo>
                    <a:pt x="2198" y="312"/>
                  </a:lnTo>
                  <a:lnTo>
                    <a:pt x="2209" y="306"/>
                  </a:lnTo>
                  <a:lnTo>
                    <a:pt x="2215" y="306"/>
                  </a:lnTo>
                  <a:lnTo>
                    <a:pt x="2227" y="306"/>
                  </a:lnTo>
                  <a:lnTo>
                    <a:pt x="2233" y="300"/>
                  </a:lnTo>
                  <a:lnTo>
                    <a:pt x="2244" y="295"/>
                  </a:lnTo>
                  <a:lnTo>
                    <a:pt x="2250" y="295"/>
                  </a:lnTo>
                  <a:lnTo>
                    <a:pt x="2261" y="289"/>
                  </a:lnTo>
                  <a:lnTo>
                    <a:pt x="2267" y="283"/>
                  </a:lnTo>
                  <a:lnTo>
                    <a:pt x="2273" y="271"/>
                  </a:lnTo>
                  <a:lnTo>
                    <a:pt x="2284" y="266"/>
                  </a:lnTo>
                  <a:lnTo>
                    <a:pt x="2290" y="260"/>
                  </a:lnTo>
                  <a:lnTo>
                    <a:pt x="2302" y="248"/>
                  </a:lnTo>
                  <a:lnTo>
                    <a:pt x="2308" y="237"/>
                  </a:lnTo>
                  <a:lnTo>
                    <a:pt x="2319" y="225"/>
                  </a:lnTo>
                  <a:lnTo>
                    <a:pt x="2325" y="214"/>
                  </a:lnTo>
                  <a:lnTo>
                    <a:pt x="2336" y="202"/>
                  </a:lnTo>
                  <a:lnTo>
                    <a:pt x="2342" y="185"/>
                  </a:lnTo>
                  <a:lnTo>
                    <a:pt x="2348" y="167"/>
                  </a:lnTo>
                  <a:lnTo>
                    <a:pt x="2359" y="150"/>
                  </a:lnTo>
                  <a:lnTo>
                    <a:pt x="2365" y="133"/>
                  </a:lnTo>
                  <a:lnTo>
                    <a:pt x="2377" y="115"/>
                  </a:lnTo>
                  <a:lnTo>
                    <a:pt x="2383" y="104"/>
                  </a:lnTo>
                  <a:lnTo>
                    <a:pt x="2394" y="87"/>
                  </a:lnTo>
                  <a:lnTo>
                    <a:pt x="2400" y="69"/>
                  </a:lnTo>
                  <a:lnTo>
                    <a:pt x="2411" y="52"/>
                  </a:lnTo>
                  <a:lnTo>
                    <a:pt x="2417" y="40"/>
                  </a:lnTo>
                  <a:lnTo>
                    <a:pt x="2423" y="29"/>
                  </a:lnTo>
                  <a:lnTo>
                    <a:pt x="2434" y="17"/>
                  </a:lnTo>
                  <a:lnTo>
                    <a:pt x="2440" y="11"/>
                  </a:lnTo>
                  <a:lnTo>
                    <a:pt x="2452" y="6"/>
                  </a:lnTo>
                  <a:lnTo>
                    <a:pt x="2458" y="0"/>
                  </a:lnTo>
                  <a:lnTo>
                    <a:pt x="2469" y="0"/>
                  </a:lnTo>
                  <a:lnTo>
                    <a:pt x="2475" y="6"/>
                  </a:lnTo>
                  <a:lnTo>
                    <a:pt x="2486" y="11"/>
                  </a:lnTo>
                  <a:lnTo>
                    <a:pt x="2492" y="17"/>
                  </a:lnTo>
                  <a:lnTo>
                    <a:pt x="2504" y="29"/>
                  </a:lnTo>
                  <a:lnTo>
                    <a:pt x="2509" y="40"/>
                  </a:lnTo>
                  <a:lnTo>
                    <a:pt x="2515" y="52"/>
                  </a:lnTo>
                  <a:lnTo>
                    <a:pt x="2527" y="69"/>
                  </a:lnTo>
                  <a:lnTo>
                    <a:pt x="2533" y="87"/>
                  </a:lnTo>
                  <a:lnTo>
                    <a:pt x="2544" y="104"/>
                  </a:lnTo>
                  <a:lnTo>
                    <a:pt x="2550" y="121"/>
                  </a:lnTo>
                  <a:lnTo>
                    <a:pt x="2561" y="139"/>
                  </a:lnTo>
                  <a:lnTo>
                    <a:pt x="2567" y="156"/>
                  </a:lnTo>
                  <a:lnTo>
                    <a:pt x="2579" y="173"/>
                  </a:lnTo>
                  <a:lnTo>
                    <a:pt x="2584" y="185"/>
                  </a:lnTo>
                  <a:lnTo>
                    <a:pt x="2590" y="202"/>
                  </a:lnTo>
                  <a:lnTo>
                    <a:pt x="2602" y="214"/>
                  </a:lnTo>
                  <a:lnTo>
                    <a:pt x="2608" y="225"/>
                  </a:lnTo>
                  <a:lnTo>
                    <a:pt x="2619" y="237"/>
                  </a:lnTo>
                  <a:lnTo>
                    <a:pt x="2625" y="248"/>
                  </a:lnTo>
                  <a:lnTo>
                    <a:pt x="2636" y="260"/>
                  </a:lnTo>
                  <a:lnTo>
                    <a:pt x="2642" y="266"/>
                  </a:lnTo>
                  <a:lnTo>
                    <a:pt x="2654" y="277"/>
                  </a:lnTo>
                  <a:lnTo>
                    <a:pt x="2660" y="283"/>
                  </a:lnTo>
                  <a:lnTo>
                    <a:pt x="2665" y="289"/>
                  </a:lnTo>
                  <a:lnTo>
                    <a:pt x="2677" y="295"/>
                  </a:lnTo>
                  <a:lnTo>
                    <a:pt x="2683" y="295"/>
                  </a:lnTo>
                  <a:lnTo>
                    <a:pt x="2694" y="300"/>
                  </a:lnTo>
                  <a:lnTo>
                    <a:pt x="2700" y="306"/>
                  </a:lnTo>
                  <a:lnTo>
                    <a:pt x="2711" y="306"/>
                  </a:lnTo>
                  <a:lnTo>
                    <a:pt x="2717" y="306"/>
                  </a:lnTo>
                  <a:lnTo>
                    <a:pt x="2729" y="312"/>
                  </a:lnTo>
                  <a:lnTo>
                    <a:pt x="2735" y="312"/>
                  </a:lnTo>
                  <a:lnTo>
                    <a:pt x="2740" y="312"/>
                  </a:lnTo>
                  <a:lnTo>
                    <a:pt x="2752" y="312"/>
                  </a:lnTo>
                  <a:lnTo>
                    <a:pt x="2758" y="318"/>
                  </a:lnTo>
                  <a:lnTo>
                    <a:pt x="2769" y="318"/>
                  </a:lnTo>
                  <a:lnTo>
                    <a:pt x="2775" y="318"/>
                  </a:lnTo>
                  <a:lnTo>
                    <a:pt x="2786" y="318"/>
                  </a:lnTo>
                  <a:lnTo>
                    <a:pt x="2792" y="318"/>
                  </a:lnTo>
                  <a:lnTo>
                    <a:pt x="2804" y="318"/>
                  </a:lnTo>
                  <a:lnTo>
                    <a:pt x="2810" y="318"/>
                  </a:lnTo>
                  <a:lnTo>
                    <a:pt x="2815" y="318"/>
                  </a:lnTo>
                  <a:lnTo>
                    <a:pt x="2827" y="318"/>
                  </a:lnTo>
                  <a:lnTo>
                    <a:pt x="2833" y="318"/>
                  </a:lnTo>
                  <a:lnTo>
                    <a:pt x="2844" y="318"/>
                  </a:lnTo>
                  <a:lnTo>
                    <a:pt x="2850" y="318"/>
                  </a:lnTo>
                  <a:lnTo>
                    <a:pt x="2861" y="318"/>
                  </a:lnTo>
                  <a:lnTo>
                    <a:pt x="2867" y="318"/>
                  </a:lnTo>
                  <a:lnTo>
                    <a:pt x="2879" y="318"/>
                  </a:lnTo>
                  <a:lnTo>
                    <a:pt x="2885" y="318"/>
                  </a:lnTo>
                  <a:lnTo>
                    <a:pt x="2890" y="318"/>
                  </a:lnTo>
                  <a:lnTo>
                    <a:pt x="2902" y="318"/>
                  </a:lnTo>
                  <a:lnTo>
                    <a:pt x="2908" y="318"/>
                  </a:lnTo>
                  <a:lnTo>
                    <a:pt x="2919" y="318"/>
                  </a:lnTo>
                  <a:lnTo>
                    <a:pt x="2925" y="318"/>
                  </a:lnTo>
                  <a:lnTo>
                    <a:pt x="2936" y="318"/>
                  </a:lnTo>
                  <a:lnTo>
                    <a:pt x="2942" y="318"/>
                  </a:lnTo>
                  <a:lnTo>
                    <a:pt x="2954" y="318"/>
                  </a:lnTo>
                  <a:lnTo>
                    <a:pt x="2960" y="318"/>
                  </a:lnTo>
                  <a:lnTo>
                    <a:pt x="2971" y="318"/>
                  </a:lnTo>
                  <a:lnTo>
                    <a:pt x="2977" y="318"/>
                  </a:lnTo>
                  <a:lnTo>
                    <a:pt x="2983" y="318"/>
                  </a:lnTo>
                  <a:lnTo>
                    <a:pt x="2994" y="318"/>
                  </a:lnTo>
                  <a:lnTo>
                    <a:pt x="3000" y="318"/>
                  </a:lnTo>
                  <a:lnTo>
                    <a:pt x="3011" y="318"/>
                  </a:lnTo>
                  <a:lnTo>
                    <a:pt x="3017" y="318"/>
                  </a:lnTo>
                  <a:lnTo>
                    <a:pt x="3029" y="318"/>
                  </a:lnTo>
                  <a:lnTo>
                    <a:pt x="3035" y="318"/>
                  </a:lnTo>
                  <a:lnTo>
                    <a:pt x="3046" y="318"/>
                  </a:lnTo>
                  <a:lnTo>
                    <a:pt x="3052" y="318"/>
                  </a:lnTo>
                  <a:lnTo>
                    <a:pt x="3058" y="318"/>
                  </a:lnTo>
                  <a:lnTo>
                    <a:pt x="3069" y="318"/>
                  </a:lnTo>
                  <a:lnTo>
                    <a:pt x="3075" y="318"/>
                  </a:lnTo>
                  <a:lnTo>
                    <a:pt x="3086" y="318"/>
                  </a:lnTo>
                  <a:lnTo>
                    <a:pt x="3092" y="318"/>
                  </a:lnTo>
                  <a:lnTo>
                    <a:pt x="3104" y="318"/>
                  </a:lnTo>
                  <a:lnTo>
                    <a:pt x="3110" y="318"/>
                  </a:lnTo>
                  <a:lnTo>
                    <a:pt x="3121" y="318"/>
                  </a:lnTo>
                  <a:lnTo>
                    <a:pt x="3127" y="318"/>
                  </a:lnTo>
                  <a:lnTo>
                    <a:pt x="3133" y="318"/>
                  </a:lnTo>
                  <a:lnTo>
                    <a:pt x="3144" y="318"/>
                  </a:lnTo>
                  <a:lnTo>
                    <a:pt x="3150" y="318"/>
                  </a:lnTo>
                  <a:lnTo>
                    <a:pt x="3161" y="318"/>
                  </a:lnTo>
                  <a:lnTo>
                    <a:pt x="3167" y="318"/>
                  </a:lnTo>
                  <a:lnTo>
                    <a:pt x="3179" y="318"/>
                  </a:lnTo>
                  <a:lnTo>
                    <a:pt x="3185" y="318"/>
                  </a:lnTo>
                  <a:lnTo>
                    <a:pt x="3196" y="318"/>
                  </a:lnTo>
                  <a:lnTo>
                    <a:pt x="3202" y="318"/>
                  </a:lnTo>
                  <a:lnTo>
                    <a:pt x="3208" y="318"/>
                  </a:lnTo>
                  <a:lnTo>
                    <a:pt x="3219" y="318"/>
                  </a:lnTo>
                  <a:lnTo>
                    <a:pt x="3225" y="318"/>
                  </a:lnTo>
                  <a:lnTo>
                    <a:pt x="3236" y="318"/>
                  </a:lnTo>
                  <a:lnTo>
                    <a:pt x="3242" y="318"/>
                  </a:lnTo>
                  <a:lnTo>
                    <a:pt x="3254" y="318"/>
                  </a:lnTo>
                  <a:lnTo>
                    <a:pt x="3260" y="318"/>
                  </a:lnTo>
                  <a:lnTo>
                    <a:pt x="3271" y="318"/>
                  </a:lnTo>
                  <a:lnTo>
                    <a:pt x="3277" y="318"/>
                  </a:lnTo>
                  <a:lnTo>
                    <a:pt x="3283" y="318"/>
                  </a:lnTo>
                  <a:lnTo>
                    <a:pt x="3294" y="318"/>
                  </a:lnTo>
                  <a:lnTo>
                    <a:pt x="3300" y="318"/>
                  </a:lnTo>
                  <a:lnTo>
                    <a:pt x="3311" y="318"/>
                  </a:lnTo>
                  <a:lnTo>
                    <a:pt x="3317" y="318"/>
                  </a:lnTo>
                  <a:lnTo>
                    <a:pt x="3329" y="318"/>
                  </a:lnTo>
                  <a:lnTo>
                    <a:pt x="3335" y="318"/>
                  </a:lnTo>
                  <a:lnTo>
                    <a:pt x="3346" y="318"/>
                  </a:lnTo>
                  <a:lnTo>
                    <a:pt x="3352" y="318"/>
                  </a:lnTo>
                  <a:lnTo>
                    <a:pt x="3363" y="318"/>
                  </a:lnTo>
                  <a:lnTo>
                    <a:pt x="3369" y="318"/>
                  </a:lnTo>
                  <a:lnTo>
                    <a:pt x="3375" y="318"/>
                  </a:lnTo>
                  <a:lnTo>
                    <a:pt x="3386" y="318"/>
                  </a:lnTo>
                  <a:lnTo>
                    <a:pt x="3392" y="318"/>
                  </a:lnTo>
                  <a:lnTo>
                    <a:pt x="3404" y="318"/>
                  </a:lnTo>
                  <a:lnTo>
                    <a:pt x="3410" y="318"/>
                  </a:lnTo>
                  <a:lnTo>
                    <a:pt x="3421" y="318"/>
                  </a:lnTo>
                  <a:lnTo>
                    <a:pt x="3427" y="318"/>
                  </a:lnTo>
                  <a:lnTo>
                    <a:pt x="3438" y="318"/>
                  </a:lnTo>
                  <a:lnTo>
                    <a:pt x="3444" y="318"/>
                  </a:lnTo>
                  <a:lnTo>
                    <a:pt x="3450" y="318"/>
                  </a:lnTo>
                  <a:lnTo>
                    <a:pt x="3461" y="318"/>
                  </a:lnTo>
                  <a:lnTo>
                    <a:pt x="3467" y="318"/>
                  </a:lnTo>
                  <a:lnTo>
                    <a:pt x="3479" y="318"/>
                  </a:lnTo>
                  <a:lnTo>
                    <a:pt x="3485" y="318"/>
                  </a:lnTo>
                  <a:lnTo>
                    <a:pt x="3496" y="318"/>
                  </a:lnTo>
                  <a:lnTo>
                    <a:pt x="3502" y="318"/>
                  </a:lnTo>
                  <a:lnTo>
                    <a:pt x="3513" y="318"/>
                  </a:lnTo>
                  <a:lnTo>
                    <a:pt x="3519" y="318"/>
                  </a:lnTo>
                  <a:lnTo>
                    <a:pt x="3525" y="318"/>
                  </a:lnTo>
                  <a:lnTo>
                    <a:pt x="3536" y="318"/>
                  </a:lnTo>
                  <a:lnTo>
                    <a:pt x="3542" y="318"/>
                  </a:lnTo>
                  <a:lnTo>
                    <a:pt x="3554" y="318"/>
                  </a:lnTo>
                  <a:lnTo>
                    <a:pt x="3560" y="318"/>
                  </a:lnTo>
                  <a:lnTo>
                    <a:pt x="3571" y="318"/>
                  </a:lnTo>
                  <a:lnTo>
                    <a:pt x="3577" y="318"/>
                  </a:lnTo>
                  <a:lnTo>
                    <a:pt x="3588" y="318"/>
                  </a:lnTo>
                  <a:lnTo>
                    <a:pt x="3594" y="318"/>
                  </a:lnTo>
                  <a:lnTo>
                    <a:pt x="3600" y="318"/>
                  </a:lnTo>
                  <a:lnTo>
                    <a:pt x="3611" y="318"/>
                  </a:lnTo>
                  <a:lnTo>
                    <a:pt x="3617" y="318"/>
                  </a:lnTo>
                  <a:lnTo>
                    <a:pt x="3629" y="318"/>
                  </a:lnTo>
                  <a:lnTo>
                    <a:pt x="3635" y="318"/>
                  </a:lnTo>
                  <a:lnTo>
                    <a:pt x="3646" y="318"/>
                  </a:lnTo>
                  <a:lnTo>
                    <a:pt x="3652" y="318"/>
                  </a:lnTo>
                  <a:lnTo>
                    <a:pt x="3663" y="318"/>
                  </a:lnTo>
                  <a:lnTo>
                    <a:pt x="3669" y="318"/>
                  </a:lnTo>
                  <a:lnTo>
                    <a:pt x="3675" y="318"/>
                  </a:lnTo>
                  <a:lnTo>
                    <a:pt x="3686" y="318"/>
                  </a:lnTo>
                  <a:lnTo>
                    <a:pt x="3692" y="318"/>
                  </a:lnTo>
                  <a:lnTo>
                    <a:pt x="3704" y="318"/>
                  </a:lnTo>
                  <a:lnTo>
                    <a:pt x="3710" y="318"/>
                  </a:lnTo>
                  <a:lnTo>
                    <a:pt x="3721" y="318"/>
                  </a:lnTo>
                  <a:lnTo>
                    <a:pt x="3727" y="318"/>
                  </a:lnTo>
                  <a:lnTo>
                    <a:pt x="3738" y="318"/>
                  </a:lnTo>
                  <a:lnTo>
                    <a:pt x="3744" y="318"/>
                  </a:lnTo>
                  <a:lnTo>
                    <a:pt x="3756" y="318"/>
                  </a:lnTo>
                </a:path>
              </a:pathLst>
            </a:custGeom>
            <a:noFill/>
            <a:ln w="9525">
              <a:solidFill>
                <a:srgbClr val="0000C8"/>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033" name="Freeform 14"/>
            <p:cNvSpPr>
              <a:spLocks/>
            </p:cNvSpPr>
            <p:nvPr/>
          </p:nvSpPr>
          <p:spPr bwMode="auto">
            <a:xfrm>
              <a:off x="1047" y="1281"/>
              <a:ext cx="3756" cy="266"/>
            </a:xfrm>
            <a:custGeom>
              <a:avLst/>
              <a:gdLst>
                <a:gd name="T0" fmla="*/ 57 w 3756"/>
                <a:gd name="T1" fmla="*/ 266 h 266"/>
                <a:gd name="T2" fmla="*/ 121 w 3756"/>
                <a:gd name="T3" fmla="*/ 266 h 266"/>
                <a:gd name="T4" fmla="*/ 190 w 3756"/>
                <a:gd name="T5" fmla="*/ 266 h 266"/>
                <a:gd name="T6" fmla="*/ 254 w 3756"/>
                <a:gd name="T7" fmla="*/ 266 h 266"/>
                <a:gd name="T8" fmla="*/ 323 w 3756"/>
                <a:gd name="T9" fmla="*/ 266 h 266"/>
                <a:gd name="T10" fmla="*/ 386 w 3756"/>
                <a:gd name="T11" fmla="*/ 266 h 266"/>
                <a:gd name="T12" fmla="*/ 456 w 3756"/>
                <a:gd name="T13" fmla="*/ 266 h 266"/>
                <a:gd name="T14" fmla="*/ 525 w 3756"/>
                <a:gd name="T15" fmla="*/ 266 h 266"/>
                <a:gd name="T16" fmla="*/ 588 w 3756"/>
                <a:gd name="T17" fmla="*/ 266 h 266"/>
                <a:gd name="T18" fmla="*/ 657 w 3756"/>
                <a:gd name="T19" fmla="*/ 266 h 266"/>
                <a:gd name="T20" fmla="*/ 721 w 3756"/>
                <a:gd name="T21" fmla="*/ 266 h 266"/>
                <a:gd name="T22" fmla="*/ 790 w 3756"/>
                <a:gd name="T23" fmla="*/ 266 h 266"/>
                <a:gd name="T24" fmla="*/ 859 w 3756"/>
                <a:gd name="T25" fmla="*/ 266 h 266"/>
                <a:gd name="T26" fmla="*/ 923 w 3756"/>
                <a:gd name="T27" fmla="*/ 266 h 266"/>
                <a:gd name="T28" fmla="*/ 992 w 3756"/>
                <a:gd name="T29" fmla="*/ 266 h 266"/>
                <a:gd name="T30" fmla="*/ 1056 w 3756"/>
                <a:gd name="T31" fmla="*/ 266 h 266"/>
                <a:gd name="T32" fmla="*/ 1125 w 3756"/>
                <a:gd name="T33" fmla="*/ 266 h 266"/>
                <a:gd name="T34" fmla="*/ 1188 w 3756"/>
                <a:gd name="T35" fmla="*/ 266 h 266"/>
                <a:gd name="T36" fmla="*/ 1257 w 3756"/>
                <a:gd name="T37" fmla="*/ 266 h 266"/>
                <a:gd name="T38" fmla="*/ 1327 w 3756"/>
                <a:gd name="T39" fmla="*/ 266 h 266"/>
                <a:gd name="T40" fmla="*/ 1390 w 3756"/>
                <a:gd name="T41" fmla="*/ 266 h 266"/>
                <a:gd name="T42" fmla="*/ 1459 w 3756"/>
                <a:gd name="T43" fmla="*/ 266 h 266"/>
                <a:gd name="T44" fmla="*/ 1523 w 3756"/>
                <a:gd name="T45" fmla="*/ 266 h 266"/>
                <a:gd name="T46" fmla="*/ 1592 w 3756"/>
                <a:gd name="T47" fmla="*/ 266 h 266"/>
                <a:gd name="T48" fmla="*/ 1656 w 3756"/>
                <a:gd name="T49" fmla="*/ 266 h 266"/>
                <a:gd name="T50" fmla="*/ 1725 w 3756"/>
                <a:gd name="T51" fmla="*/ 266 h 266"/>
                <a:gd name="T52" fmla="*/ 1794 w 3756"/>
                <a:gd name="T53" fmla="*/ 266 h 266"/>
                <a:gd name="T54" fmla="*/ 1858 w 3756"/>
                <a:gd name="T55" fmla="*/ 266 h 266"/>
                <a:gd name="T56" fmla="*/ 1927 w 3756"/>
                <a:gd name="T57" fmla="*/ 266 h 266"/>
                <a:gd name="T58" fmla="*/ 1990 w 3756"/>
                <a:gd name="T59" fmla="*/ 266 h 266"/>
                <a:gd name="T60" fmla="*/ 2059 w 3756"/>
                <a:gd name="T61" fmla="*/ 266 h 266"/>
                <a:gd name="T62" fmla="*/ 2123 w 3756"/>
                <a:gd name="T63" fmla="*/ 243 h 266"/>
                <a:gd name="T64" fmla="*/ 2192 w 3756"/>
                <a:gd name="T65" fmla="*/ 133 h 266"/>
                <a:gd name="T66" fmla="*/ 2261 w 3756"/>
                <a:gd name="T67" fmla="*/ 6 h 266"/>
                <a:gd name="T68" fmla="*/ 2325 w 3756"/>
                <a:gd name="T69" fmla="*/ 98 h 266"/>
                <a:gd name="T70" fmla="*/ 2394 w 3756"/>
                <a:gd name="T71" fmla="*/ 225 h 266"/>
                <a:gd name="T72" fmla="*/ 2458 w 3756"/>
                <a:gd name="T73" fmla="*/ 260 h 266"/>
                <a:gd name="T74" fmla="*/ 2527 w 3756"/>
                <a:gd name="T75" fmla="*/ 266 h 266"/>
                <a:gd name="T76" fmla="*/ 2590 w 3756"/>
                <a:gd name="T77" fmla="*/ 266 h 266"/>
                <a:gd name="T78" fmla="*/ 2660 w 3756"/>
                <a:gd name="T79" fmla="*/ 266 h 266"/>
                <a:gd name="T80" fmla="*/ 2729 w 3756"/>
                <a:gd name="T81" fmla="*/ 266 h 266"/>
                <a:gd name="T82" fmla="*/ 2792 w 3756"/>
                <a:gd name="T83" fmla="*/ 266 h 266"/>
                <a:gd name="T84" fmla="*/ 2861 w 3756"/>
                <a:gd name="T85" fmla="*/ 266 h 266"/>
                <a:gd name="T86" fmla="*/ 2925 w 3756"/>
                <a:gd name="T87" fmla="*/ 266 h 266"/>
                <a:gd name="T88" fmla="*/ 2994 w 3756"/>
                <a:gd name="T89" fmla="*/ 266 h 266"/>
                <a:gd name="T90" fmla="*/ 3058 w 3756"/>
                <a:gd name="T91" fmla="*/ 266 h 266"/>
                <a:gd name="T92" fmla="*/ 3127 w 3756"/>
                <a:gd name="T93" fmla="*/ 266 h 266"/>
                <a:gd name="T94" fmla="*/ 3196 w 3756"/>
                <a:gd name="T95" fmla="*/ 266 h 266"/>
                <a:gd name="T96" fmla="*/ 3260 w 3756"/>
                <a:gd name="T97" fmla="*/ 266 h 266"/>
                <a:gd name="T98" fmla="*/ 3329 w 3756"/>
                <a:gd name="T99" fmla="*/ 266 h 266"/>
                <a:gd name="T100" fmla="*/ 3392 w 3756"/>
                <a:gd name="T101" fmla="*/ 266 h 266"/>
                <a:gd name="T102" fmla="*/ 3461 w 3756"/>
                <a:gd name="T103" fmla="*/ 266 h 266"/>
                <a:gd name="T104" fmla="*/ 3525 w 3756"/>
                <a:gd name="T105" fmla="*/ 266 h 266"/>
                <a:gd name="T106" fmla="*/ 3594 w 3756"/>
                <a:gd name="T107" fmla="*/ 266 h 266"/>
                <a:gd name="T108" fmla="*/ 3663 w 3756"/>
                <a:gd name="T109" fmla="*/ 266 h 266"/>
                <a:gd name="T110" fmla="*/ 3727 w 3756"/>
                <a:gd name="T111" fmla="*/ 266 h 26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756" h="266">
                  <a:moveTo>
                    <a:pt x="0" y="266"/>
                  </a:moveTo>
                  <a:lnTo>
                    <a:pt x="5" y="266"/>
                  </a:lnTo>
                  <a:lnTo>
                    <a:pt x="11" y="266"/>
                  </a:lnTo>
                  <a:lnTo>
                    <a:pt x="23" y="266"/>
                  </a:lnTo>
                  <a:lnTo>
                    <a:pt x="29" y="266"/>
                  </a:lnTo>
                  <a:lnTo>
                    <a:pt x="40" y="266"/>
                  </a:lnTo>
                  <a:lnTo>
                    <a:pt x="46" y="266"/>
                  </a:lnTo>
                  <a:lnTo>
                    <a:pt x="57" y="266"/>
                  </a:lnTo>
                  <a:lnTo>
                    <a:pt x="63" y="266"/>
                  </a:lnTo>
                  <a:lnTo>
                    <a:pt x="75" y="266"/>
                  </a:lnTo>
                  <a:lnTo>
                    <a:pt x="80" y="266"/>
                  </a:lnTo>
                  <a:lnTo>
                    <a:pt x="86" y="266"/>
                  </a:lnTo>
                  <a:lnTo>
                    <a:pt x="98" y="266"/>
                  </a:lnTo>
                  <a:lnTo>
                    <a:pt x="104" y="266"/>
                  </a:lnTo>
                  <a:lnTo>
                    <a:pt x="115" y="266"/>
                  </a:lnTo>
                  <a:lnTo>
                    <a:pt x="121" y="266"/>
                  </a:lnTo>
                  <a:lnTo>
                    <a:pt x="132" y="266"/>
                  </a:lnTo>
                  <a:lnTo>
                    <a:pt x="138" y="266"/>
                  </a:lnTo>
                  <a:lnTo>
                    <a:pt x="150" y="266"/>
                  </a:lnTo>
                  <a:lnTo>
                    <a:pt x="155" y="266"/>
                  </a:lnTo>
                  <a:lnTo>
                    <a:pt x="161" y="266"/>
                  </a:lnTo>
                  <a:lnTo>
                    <a:pt x="173" y="266"/>
                  </a:lnTo>
                  <a:lnTo>
                    <a:pt x="179" y="266"/>
                  </a:lnTo>
                  <a:lnTo>
                    <a:pt x="190" y="266"/>
                  </a:lnTo>
                  <a:lnTo>
                    <a:pt x="196" y="266"/>
                  </a:lnTo>
                  <a:lnTo>
                    <a:pt x="207" y="266"/>
                  </a:lnTo>
                  <a:lnTo>
                    <a:pt x="213" y="266"/>
                  </a:lnTo>
                  <a:lnTo>
                    <a:pt x="225" y="266"/>
                  </a:lnTo>
                  <a:lnTo>
                    <a:pt x="230" y="266"/>
                  </a:lnTo>
                  <a:lnTo>
                    <a:pt x="236" y="266"/>
                  </a:lnTo>
                  <a:lnTo>
                    <a:pt x="248" y="266"/>
                  </a:lnTo>
                  <a:lnTo>
                    <a:pt x="254" y="266"/>
                  </a:lnTo>
                  <a:lnTo>
                    <a:pt x="265" y="266"/>
                  </a:lnTo>
                  <a:lnTo>
                    <a:pt x="271" y="266"/>
                  </a:lnTo>
                  <a:lnTo>
                    <a:pt x="282" y="266"/>
                  </a:lnTo>
                  <a:lnTo>
                    <a:pt x="288" y="266"/>
                  </a:lnTo>
                  <a:lnTo>
                    <a:pt x="300" y="266"/>
                  </a:lnTo>
                  <a:lnTo>
                    <a:pt x="305" y="266"/>
                  </a:lnTo>
                  <a:lnTo>
                    <a:pt x="311" y="266"/>
                  </a:lnTo>
                  <a:lnTo>
                    <a:pt x="323" y="266"/>
                  </a:lnTo>
                  <a:lnTo>
                    <a:pt x="329" y="266"/>
                  </a:lnTo>
                  <a:lnTo>
                    <a:pt x="340" y="266"/>
                  </a:lnTo>
                  <a:lnTo>
                    <a:pt x="346" y="266"/>
                  </a:lnTo>
                  <a:lnTo>
                    <a:pt x="357" y="266"/>
                  </a:lnTo>
                  <a:lnTo>
                    <a:pt x="363" y="266"/>
                  </a:lnTo>
                  <a:lnTo>
                    <a:pt x="375" y="266"/>
                  </a:lnTo>
                  <a:lnTo>
                    <a:pt x="381" y="266"/>
                  </a:lnTo>
                  <a:lnTo>
                    <a:pt x="386" y="266"/>
                  </a:lnTo>
                  <a:lnTo>
                    <a:pt x="398" y="266"/>
                  </a:lnTo>
                  <a:lnTo>
                    <a:pt x="404" y="266"/>
                  </a:lnTo>
                  <a:lnTo>
                    <a:pt x="415" y="266"/>
                  </a:lnTo>
                  <a:lnTo>
                    <a:pt x="421" y="266"/>
                  </a:lnTo>
                  <a:lnTo>
                    <a:pt x="432" y="266"/>
                  </a:lnTo>
                  <a:lnTo>
                    <a:pt x="438" y="266"/>
                  </a:lnTo>
                  <a:lnTo>
                    <a:pt x="450" y="266"/>
                  </a:lnTo>
                  <a:lnTo>
                    <a:pt x="456" y="266"/>
                  </a:lnTo>
                  <a:lnTo>
                    <a:pt x="467" y="266"/>
                  </a:lnTo>
                  <a:lnTo>
                    <a:pt x="473" y="266"/>
                  </a:lnTo>
                  <a:lnTo>
                    <a:pt x="479" y="266"/>
                  </a:lnTo>
                  <a:lnTo>
                    <a:pt x="490" y="266"/>
                  </a:lnTo>
                  <a:lnTo>
                    <a:pt x="496" y="266"/>
                  </a:lnTo>
                  <a:lnTo>
                    <a:pt x="507" y="266"/>
                  </a:lnTo>
                  <a:lnTo>
                    <a:pt x="513" y="266"/>
                  </a:lnTo>
                  <a:lnTo>
                    <a:pt x="525" y="266"/>
                  </a:lnTo>
                  <a:lnTo>
                    <a:pt x="531" y="266"/>
                  </a:lnTo>
                  <a:lnTo>
                    <a:pt x="542" y="266"/>
                  </a:lnTo>
                  <a:lnTo>
                    <a:pt x="548" y="266"/>
                  </a:lnTo>
                  <a:lnTo>
                    <a:pt x="554" y="266"/>
                  </a:lnTo>
                  <a:lnTo>
                    <a:pt x="565" y="266"/>
                  </a:lnTo>
                  <a:lnTo>
                    <a:pt x="571" y="266"/>
                  </a:lnTo>
                  <a:lnTo>
                    <a:pt x="582" y="266"/>
                  </a:lnTo>
                  <a:lnTo>
                    <a:pt x="588" y="266"/>
                  </a:lnTo>
                  <a:lnTo>
                    <a:pt x="600" y="266"/>
                  </a:lnTo>
                  <a:lnTo>
                    <a:pt x="606" y="266"/>
                  </a:lnTo>
                  <a:lnTo>
                    <a:pt x="617" y="266"/>
                  </a:lnTo>
                  <a:lnTo>
                    <a:pt x="623" y="266"/>
                  </a:lnTo>
                  <a:lnTo>
                    <a:pt x="629" y="266"/>
                  </a:lnTo>
                  <a:lnTo>
                    <a:pt x="640" y="266"/>
                  </a:lnTo>
                  <a:lnTo>
                    <a:pt x="646" y="266"/>
                  </a:lnTo>
                  <a:lnTo>
                    <a:pt x="657" y="266"/>
                  </a:lnTo>
                  <a:lnTo>
                    <a:pt x="663" y="266"/>
                  </a:lnTo>
                  <a:lnTo>
                    <a:pt x="675" y="266"/>
                  </a:lnTo>
                  <a:lnTo>
                    <a:pt x="681" y="266"/>
                  </a:lnTo>
                  <a:lnTo>
                    <a:pt x="692" y="266"/>
                  </a:lnTo>
                  <a:lnTo>
                    <a:pt x="698" y="266"/>
                  </a:lnTo>
                  <a:lnTo>
                    <a:pt x="704" y="266"/>
                  </a:lnTo>
                  <a:lnTo>
                    <a:pt x="715" y="266"/>
                  </a:lnTo>
                  <a:lnTo>
                    <a:pt x="721" y="266"/>
                  </a:lnTo>
                  <a:lnTo>
                    <a:pt x="732" y="266"/>
                  </a:lnTo>
                  <a:lnTo>
                    <a:pt x="738" y="266"/>
                  </a:lnTo>
                  <a:lnTo>
                    <a:pt x="750" y="266"/>
                  </a:lnTo>
                  <a:lnTo>
                    <a:pt x="756" y="266"/>
                  </a:lnTo>
                  <a:lnTo>
                    <a:pt x="767" y="266"/>
                  </a:lnTo>
                  <a:lnTo>
                    <a:pt x="773" y="266"/>
                  </a:lnTo>
                  <a:lnTo>
                    <a:pt x="779" y="266"/>
                  </a:lnTo>
                  <a:lnTo>
                    <a:pt x="790" y="266"/>
                  </a:lnTo>
                  <a:lnTo>
                    <a:pt x="796" y="266"/>
                  </a:lnTo>
                  <a:lnTo>
                    <a:pt x="807" y="266"/>
                  </a:lnTo>
                  <a:lnTo>
                    <a:pt x="813" y="266"/>
                  </a:lnTo>
                  <a:lnTo>
                    <a:pt x="825" y="266"/>
                  </a:lnTo>
                  <a:lnTo>
                    <a:pt x="831" y="266"/>
                  </a:lnTo>
                  <a:lnTo>
                    <a:pt x="842" y="266"/>
                  </a:lnTo>
                  <a:lnTo>
                    <a:pt x="848" y="266"/>
                  </a:lnTo>
                  <a:lnTo>
                    <a:pt x="859" y="266"/>
                  </a:lnTo>
                  <a:lnTo>
                    <a:pt x="865" y="266"/>
                  </a:lnTo>
                  <a:lnTo>
                    <a:pt x="871" y="266"/>
                  </a:lnTo>
                  <a:lnTo>
                    <a:pt x="882" y="266"/>
                  </a:lnTo>
                  <a:lnTo>
                    <a:pt x="888" y="266"/>
                  </a:lnTo>
                  <a:lnTo>
                    <a:pt x="900" y="266"/>
                  </a:lnTo>
                  <a:lnTo>
                    <a:pt x="906" y="266"/>
                  </a:lnTo>
                  <a:lnTo>
                    <a:pt x="917" y="266"/>
                  </a:lnTo>
                  <a:lnTo>
                    <a:pt x="923" y="266"/>
                  </a:lnTo>
                  <a:lnTo>
                    <a:pt x="934" y="266"/>
                  </a:lnTo>
                  <a:lnTo>
                    <a:pt x="940" y="266"/>
                  </a:lnTo>
                  <a:lnTo>
                    <a:pt x="946" y="266"/>
                  </a:lnTo>
                  <a:lnTo>
                    <a:pt x="957" y="266"/>
                  </a:lnTo>
                  <a:lnTo>
                    <a:pt x="963" y="266"/>
                  </a:lnTo>
                  <a:lnTo>
                    <a:pt x="975" y="266"/>
                  </a:lnTo>
                  <a:lnTo>
                    <a:pt x="981" y="266"/>
                  </a:lnTo>
                  <a:lnTo>
                    <a:pt x="992" y="266"/>
                  </a:lnTo>
                  <a:lnTo>
                    <a:pt x="998" y="266"/>
                  </a:lnTo>
                  <a:lnTo>
                    <a:pt x="1009" y="266"/>
                  </a:lnTo>
                  <a:lnTo>
                    <a:pt x="1015" y="266"/>
                  </a:lnTo>
                  <a:lnTo>
                    <a:pt x="1021" y="266"/>
                  </a:lnTo>
                  <a:lnTo>
                    <a:pt x="1032" y="266"/>
                  </a:lnTo>
                  <a:lnTo>
                    <a:pt x="1038" y="266"/>
                  </a:lnTo>
                  <a:lnTo>
                    <a:pt x="1050" y="266"/>
                  </a:lnTo>
                  <a:lnTo>
                    <a:pt x="1056" y="266"/>
                  </a:lnTo>
                  <a:lnTo>
                    <a:pt x="1067" y="266"/>
                  </a:lnTo>
                  <a:lnTo>
                    <a:pt x="1073" y="266"/>
                  </a:lnTo>
                  <a:lnTo>
                    <a:pt x="1084" y="266"/>
                  </a:lnTo>
                  <a:lnTo>
                    <a:pt x="1090" y="266"/>
                  </a:lnTo>
                  <a:lnTo>
                    <a:pt x="1096" y="266"/>
                  </a:lnTo>
                  <a:lnTo>
                    <a:pt x="1107" y="266"/>
                  </a:lnTo>
                  <a:lnTo>
                    <a:pt x="1113" y="266"/>
                  </a:lnTo>
                  <a:lnTo>
                    <a:pt x="1125" y="266"/>
                  </a:lnTo>
                  <a:lnTo>
                    <a:pt x="1131" y="266"/>
                  </a:lnTo>
                  <a:lnTo>
                    <a:pt x="1142" y="266"/>
                  </a:lnTo>
                  <a:lnTo>
                    <a:pt x="1148" y="266"/>
                  </a:lnTo>
                  <a:lnTo>
                    <a:pt x="1159" y="266"/>
                  </a:lnTo>
                  <a:lnTo>
                    <a:pt x="1165" y="266"/>
                  </a:lnTo>
                  <a:lnTo>
                    <a:pt x="1171" y="266"/>
                  </a:lnTo>
                  <a:lnTo>
                    <a:pt x="1182" y="266"/>
                  </a:lnTo>
                  <a:lnTo>
                    <a:pt x="1188" y="266"/>
                  </a:lnTo>
                  <a:lnTo>
                    <a:pt x="1200" y="266"/>
                  </a:lnTo>
                  <a:lnTo>
                    <a:pt x="1206" y="266"/>
                  </a:lnTo>
                  <a:lnTo>
                    <a:pt x="1217" y="266"/>
                  </a:lnTo>
                  <a:lnTo>
                    <a:pt x="1223" y="266"/>
                  </a:lnTo>
                  <a:lnTo>
                    <a:pt x="1234" y="266"/>
                  </a:lnTo>
                  <a:lnTo>
                    <a:pt x="1240" y="266"/>
                  </a:lnTo>
                  <a:lnTo>
                    <a:pt x="1252" y="266"/>
                  </a:lnTo>
                  <a:lnTo>
                    <a:pt x="1257" y="266"/>
                  </a:lnTo>
                  <a:lnTo>
                    <a:pt x="1263" y="266"/>
                  </a:lnTo>
                  <a:lnTo>
                    <a:pt x="1275" y="266"/>
                  </a:lnTo>
                  <a:lnTo>
                    <a:pt x="1281" y="266"/>
                  </a:lnTo>
                  <a:lnTo>
                    <a:pt x="1292" y="266"/>
                  </a:lnTo>
                  <a:lnTo>
                    <a:pt x="1298" y="266"/>
                  </a:lnTo>
                  <a:lnTo>
                    <a:pt x="1309" y="266"/>
                  </a:lnTo>
                  <a:lnTo>
                    <a:pt x="1315" y="266"/>
                  </a:lnTo>
                  <a:lnTo>
                    <a:pt x="1327" y="266"/>
                  </a:lnTo>
                  <a:lnTo>
                    <a:pt x="1332" y="266"/>
                  </a:lnTo>
                  <a:lnTo>
                    <a:pt x="1338" y="266"/>
                  </a:lnTo>
                  <a:lnTo>
                    <a:pt x="1350" y="266"/>
                  </a:lnTo>
                  <a:lnTo>
                    <a:pt x="1356" y="266"/>
                  </a:lnTo>
                  <a:lnTo>
                    <a:pt x="1367" y="266"/>
                  </a:lnTo>
                  <a:lnTo>
                    <a:pt x="1373" y="266"/>
                  </a:lnTo>
                  <a:lnTo>
                    <a:pt x="1384" y="266"/>
                  </a:lnTo>
                  <a:lnTo>
                    <a:pt x="1390" y="266"/>
                  </a:lnTo>
                  <a:lnTo>
                    <a:pt x="1402" y="266"/>
                  </a:lnTo>
                  <a:lnTo>
                    <a:pt x="1407" y="266"/>
                  </a:lnTo>
                  <a:lnTo>
                    <a:pt x="1413" y="266"/>
                  </a:lnTo>
                  <a:lnTo>
                    <a:pt x="1425" y="266"/>
                  </a:lnTo>
                  <a:lnTo>
                    <a:pt x="1431" y="266"/>
                  </a:lnTo>
                  <a:lnTo>
                    <a:pt x="1442" y="266"/>
                  </a:lnTo>
                  <a:lnTo>
                    <a:pt x="1448" y="266"/>
                  </a:lnTo>
                  <a:lnTo>
                    <a:pt x="1459" y="266"/>
                  </a:lnTo>
                  <a:lnTo>
                    <a:pt x="1465" y="266"/>
                  </a:lnTo>
                  <a:lnTo>
                    <a:pt x="1477" y="266"/>
                  </a:lnTo>
                  <a:lnTo>
                    <a:pt x="1482" y="266"/>
                  </a:lnTo>
                  <a:lnTo>
                    <a:pt x="1488" y="266"/>
                  </a:lnTo>
                  <a:lnTo>
                    <a:pt x="1500" y="266"/>
                  </a:lnTo>
                  <a:lnTo>
                    <a:pt x="1506" y="266"/>
                  </a:lnTo>
                  <a:lnTo>
                    <a:pt x="1517" y="266"/>
                  </a:lnTo>
                  <a:lnTo>
                    <a:pt x="1523" y="266"/>
                  </a:lnTo>
                  <a:lnTo>
                    <a:pt x="1534" y="266"/>
                  </a:lnTo>
                  <a:lnTo>
                    <a:pt x="1540" y="266"/>
                  </a:lnTo>
                  <a:lnTo>
                    <a:pt x="1552" y="266"/>
                  </a:lnTo>
                  <a:lnTo>
                    <a:pt x="1558" y="266"/>
                  </a:lnTo>
                  <a:lnTo>
                    <a:pt x="1563" y="266"/>
                  </a:lnTo>
                  <a:lnTo>
                    <a:pt x="1575" y="266"/>
                  </a:lnTo>
                  <a:lnTo>
                    <a:pt x="1581" y="266"/>
                  </a:lnTo>
                  <a:lnTo>
                    <a:pt x="1592" y="266"/>
                  </a:lnTo>
                  <a:lnTo>
                    <a:pt x="1598" y="266"/>
                  </a:lnTo>
                  <a:lnTo>
                    <a:pt x="1609" y="266"/>
                  </a:lnTo>
                  <a:lnTo>
                    <a:pt x="1615" y="266"/>
                  </a:lnTo>
                  <a:lnTo>
                    <a:pt x="1627" y="266"/>
                  </a:lnTo>
                  <a:lnTo>
                    <a:pt x="1633" y="266"/>
                  </a:lnTo>
                  <a:lnTo>
                    <a:pt x="1638" y="266"/>
                  </a:lnTo>
                  <a:lnTo>
                    <a:pt x="1650" y="266"/>
                  </a:lnTo>
                  <a:lnTo>
                    <a:pt x="1656" y="266"/>
                  </a:lnTo>
                  <a:lnTo>
                    <a:pt x="1667" y="266"/>
                  </a:lnTo>
                  <a:lnTo>
                    <a:pt x="1673" y="266"/>
                  </a:lnTo>
                  <a:lnTo>
                    <a:pt x="1684" y="266"/>
                  </a:lnTo>
                  <a:lnTo>
                    <a:pt x="1690" y="266"/>
                  </a:lnTo>
                  <a:lnTo>
                    <a:pt x="1702" y="266"/>
                  </a:lnTo>
                  <a:lnTo>
                    <a:pt x="1708" y="266"/>
                  </a:lnTo>
                  <a:lnTo>
                    <a:pt x="1719" y="266"/>
                  </a:lnTo>
                  <a:lnTo>
                    <a:pt x="1725" y="266"/>
                  </a:lnTo>
                  <a:lnTo>
                    <a:pt x="1731" y="266"/>
                  </a:lnTo>
                  <a:lnTo>
                    <a:pt x="1742" y="266"/>
                  </a:lnTo>
                  <a:lnTo>
                    <a:pt x="1748" y="266"/>
                  </a:lnTo>
                  <a:lnTo>
                    <a:pt x="1759" y="266"/>
                  </a:lnTo>
                  <a:lnTo>
                    <a:pt x="1765" y="266"/>
                  </a:lnTo>
                  <a:lnTo>
                    <a:pt x="1777" y="266"/>
                  </a:lnTo>
                  <a:lnTo>
                    <a:pt x="1783" y="266"/>
                  </a:lnTo>
                  <a:lnTo>
                    <a:pt x="1794" y="266"/>
                  </a:lnTo>
                  <a:lnTo>
                    <a:pt x="1800" y="266"/>
                  </a:lnTo>
                  <a:lnTo>
                    <a:pt x="1806" y="266"/>
                  </a:lnTo>
                  <a:lnTo>
                    <a:pt x="1817" y="266"/>
                  </a:lnTo>
                  <a:lnTo>
                    <a:pt x="1823" y="266"/>
                  </a:lnTo>
                  <a:lnTo>
                    <a:pt x="1834" y="266"/>
                  </a:lnTo>
                  <a:lnTo>
                    <a:pt x="1840" y="266"/>
                  </a:lnTo>
                  <a:lnTo>
                    <a:pt x="1852" y="266"/>
                  </a:lnTo>
                  <a:lnTo>
                    <a:pt x="1858" y="266"/>
                  </a:lnTo>
                  <a:lnTo>
                    <a:pt x="1869" y="266"/>
                  </a:lnTo>
                  <a:lnTo>
                    <a:pt x="1875" y="266"/>
                  </a:lnTo>
                  <a:lnTo>
                    <a:pt x="1881" y="266"/>
                  </a:lnTo>
                  <a:lnTo>
                    <a:pt x="1892" y="266"/>
                  </a:lnTo>
                  <a:lnTo>
                    <a:pt x="1898" y="266"/>
                  </a:lnTo>
                  <a:lnTo>
                    <a:pt x="1909" y="266"/>
                  </a:lnTo>
                  <a:lnTo>
                    <a:pt x="1915" y="266"/>
                  </a:lnTo>
                  <a:lnTo>
                    <a:pt x="1927" y="266"/>
                  </a:lnTo>
                  <a:lnTo>
                    <a:pt x="1933" y="266"/>
                  </a:lnTo>
                  <a:lnTo>
                    <a:pt x="1944" y="266"/>
                  </a:lnTo>
                  <a:lnTo>
                    <a:pt x="1950" y="266"/>
                  </a:lnTo>
                  <a:lnTo>
                    <a:pt x="1956" y="266"/>
                  </a:lnTo>
                  <a:lnTo>
                    <a:pt x="1967" y="266"/>
                  </a:lnTo>
                  <a:lnTo>
                    <a:pt x="1973" y="266"/>
                  </a:lnTo>
                  <a:lnTo>
                    <a:pt x="1984" y="266"/>
                  </a:lnTo>
                  <a:lnTo>
                    <a:pt x="1990" y="266"/>
                  </a:lnTo>
                  <a:lnTo>
                    <a:pt x="2002" y="266"/>
                  </a:lnTo>
                  <a:lnTo>
                    <a:pt x="2008" y="266"/>
                  </a:lnTo>
                  <a:lnTo>
                    <a:pt x="2019" y="266"/>
                  </a:lnTo>
                  <a:lnTo>
                    <a:pt x="2025" y="266"/>
                  </a:lnTo>
                  <a:lnTo>
                    <a:pt x="2031" y="266"/>
                  </a:lnTo>
                  <a:lnTo>
                    <a:pt x="2042" y="266"/>
                  </a:lnTo>
                  <a:lnTo>
                    <a:pt x="2048" y="266"/>
                  </a:lnTo>
                  <a:lnTo>
                    <a:pt x="2059" y="266"/>
                  </a:lnTo>
                  <a:lnTo>
                    <a:pt x="2065" y="266"/>
                  </a:lnTo>
                  <a:lnTo>
                    <a:pt x="2077" y="260"/>
                  </a:lnTo>
                  <a:lnTo>
                    <a:pt x="2083" y="260"/>
                  </a:lnTo>
                  <a:lnTo>
                    <a:pt x="2094" y="260"/>
                  </a:lnTo>
                  <a:lnTo>
                    <a:pt x="2100" y="254"/>
                  </a:lnTo>
                  <a:lnTo>
                    <a:pt x="2111" y="254"/>
                  </a:lnTo>
                  <a:lnTo>
                    <a:pt x="2117" y="248"/>
                  </a:lnTo>
                  <a:lnTo>
                    <a:pt x="2123" y="243"/>
                  </a:lnTo>
                  <a:lnTo>
                    <a:pt x="2134" y="231"/>
                  </a:lnTo>
                  <a:lnTo>
                    <a:pt x="2140" y="225"/>
                  </a:lnTo>
                  <a:lnTo>
                    <a:pt x="2152" y="214"/>
                  </a:lnTo>
                  <a:lnTo>
                    <a:pt x="2158" y="202"/>
                  </a:lnTo>
                  <a:lnTo>
                    <a:pt x="2169" y="191"/>
                  </a:lnTo>
                  <a:lnTo>
                    <a:pt x="2175" y="173"/>
                  </a:lnTo>
                  <a:lnTo>
                    <a:pt x="2186" y="156"/>
                  </a:lnTo>
                  <a:lnTo>
                    <a:pt x="2192" y="133"/>
                  </a:lnTo>
                  <a:lnTo>
                    <a:pt x="2198" y="115"/>
                  </a:lnTo>
                  <a:lnTo>
                    <a:pt x="2209" y="92"/>
                  </a:lnTo>
                  <a:lnTo>
                    <a:pt x="2215" y="75"/>
                  </a:lnTo>
                  <a:lnTo>
                    <a:pt x="2227" y="52"/>
                  </a:lnTo>
                  <a:lnTo>
                    <a:pt x="2233" y="35"/>
                  </a:lnTo>
                  <a:lnTo>
                    <a:pt x="2244" y="23"/>
                  </a:lnTo>
                  <a:lnTo>
                    <a:pt x="2250" y="11"/>
                  </a:lnTo>
                  <a:lnTo>
                    <a:pt x="2261" y="6"/>
                  </a:lnTo>
                  <a:lnTo>
                    <a:pt x="2267" y="0"/>
                  </a:lnTo>
                  <a:lnTo>
                    <a:pt x="2273" y="6"/>
                  </a:lnTo>
                  <a:lnTo>
                    <a:pt x="2284" y="11"/>
                  </a:lnTo>
                  <a:lnTo>
                    <a:pt x="2290" y="23"/>
                  </a:lnTo>
                  <a:lnTo>
                    <a:pt x="2302" y="40"/>
                  </a:lnTo>
                  <a:lnTo>
                    <a:pt x="2308" y="58"/>
                  </a:lnTo>
                  <a:lnTo>
                    <a:pt x="2319" y="81"/>
                  </a:lnTo>
                  <a:lnTo>
                    <a:pt x="2325" y="98"/>
                  </a:lnTo>
                  <a:lnTo>
                    <a:pt x="2336" y="121"/>
                  </a:lnTo>
                  <a:lnTo>
                    <a:pt x="2342" y="139"/>
                  </a:lnTo>
                  <a:lnTo>
                    <a:pt x="2348" y="162"/>
                  </a:lnTo>
                  <a:lnTo>
                    <a:pt x="2359" y="179"/>
                  </a:lnTo>
                  <a:lnTo>
                    <a:pt x="2365" y="191"/>
                  </a:lnTo>
                  <a:lnTo>
                    <a:pt x="2377" y="208"/>
                  </a:lnTo>
                  <a:lnTo>
                    <a:pt x="2383" y="219"/>
                  </a:lnTo>
                  <a:lnTo>
                    <a:pt x="2394" y="225"/>
                  </a:lnTo>
                  <a:lnTo>
                    <a:pt x="2400" y="237"/>
                  </a:lnTo>
                  <a:lnTo>
                    <a:pt x="2411" y="243"/>
                  </a:lnTo>
                  <a:lnTo>
                    <a:pt x="2417" y="248"/>
                  </a:lnTo>
                  <a:lnTo>
                    <a:pt x="2423" y="254"/>
                  </a:lnTo>
                  <a:lnTo>
                    <a:pt x="2434" y="254"/>
                  </a:lnTo>
                  <a:lnTo>
                    <a:pt x="2440" y="260"/>
                  </a:lnTo>
                  <a:lnTo>
                    <a:pt x="2452" y="260"/>
                  </a:lnTo>
                  <a:lnTo>
                    <a:pt x="2458" y="260"/>
                  </a:lnTo>
                  <a:lnTo>
                    <a:pt x="2469" y="266"/>
                  </a:lnTo>
                  <a:lnTo>
                    <a:pt x="2475" y="266"/>
                  </a:lnTo>
                  <a:lnTo>
                    <a:pt x="2486" y="266"/>
                  </a:lnTo>
                  <a:lnTo>
                    <a:pt x="2492" y="266"/>
                  </a:lnTo>
                  <a:lnTo>
                    <a:pt x="2504" y="266"/>
                  </a:lnTo>
                  <a:lnTo>
                    <a:pt x="2509" y="266"/>
                  </a:lnTo>
                  <a:lnTo>
                    <a:pt x="2515" y="266"/>
                  </a:lnTo>
                  <a:lnTo>
                    <a:pt x="2527" y="266"/>
                  </a:lnTo>
                  <a:lnTo>
                    <a:pt x="2533" y="266"/>
                  </a:lnTo>
                  <a:lnTo>
                    <a:pt x="2544" y="266"/>
                  </a:lnTo>
                  <a:lnTo>
                    <a:pt x="2550" y="266"/>
                  </a:lnTo>
                  <a:lnTo>
                    <a:pt x="2561" y="266"/>
                  </a:lnTo>
                  <a:lnTo>
                    <a:pt x="2567" y="266"/>
                  </a:lnTo>
                  <a:lnTo>
                    <a:pt x="2579" y="266"/>
                  </a:lnTo>
                  <a:lnTo>
                    <a:pt x="2584" y="266"/>
                  </a:lnTo>
                  <a:lnTo>
                    <a:pt x="2590" y="266"/>
                  </a:lnTo>
                  <a:lnTo>
                    <a:pt x="2602" y="266"/>
                  </a:lnTo>
                  <a:lnTo>
                    <a:pt x="2608" y="266"/>
                  </a:lnTo>
                  <a:lnTo>
                    <a:pt x="2619" y="266"/>
                  </a:lnTo>
                  <a:lnTo>
                    <a:pt x="2625" y="266"/>
                  </a:lnTo>
                  <a:lnTo>
                    <a:pt x="2636" y="266"/>
                  </a:lnTo>
                  <a:lnTo>
                    <a:pt x="2642" y="266"/>
                  </a:lnTo>
                  <a:lnTo>
                    <a:pt x="2654" y="266"/>
                  </a:lnTo>
                  <a:lnTo>
                    <a:pt x="2660" y="266"/>
                  </a:lnTo>
                  <a:lnTo>
                    <a:pt x="2665" y="266"/>
                  </a:lnTo>
                  <a:lnTo>
                    <a:pt x="2677" y="266"/>
                  </a:lnTo>
                  <a:lnTo>
                    <a:pt x="2683" y="266"/>
                  </a:lnTo>
                  <a:lnTo>
                    <a:pt x="2694" y="266"/>
                  </a:lnTo>
                  <a:lnTo>
                    <a:pt x="2700" y="266"/>
                  </a:lnTo>
                  <a:lnTo>
                    <a:pt x="2711" y="266"/>
                  </a:lnTo>
                  <a:lnTo>
                    <a:pt x="2717" y="266"/>
                  </a:lnTo>
                  <a:lnTo>
                    <a:pt x="2729" y="266"/>
                  </a:lnTo>
                  <a:lnTo>
                    <a:pt x="2735" y="266"/>
                  </a:lnTo>
                  <a:lnTo>
                    <a:pt x="2740" y="266"/>
                  </a:lnTo>
                  <a:lnTo>
                    <a:pt x="2752" y="266"/>
                  </a:lnTo>
                  <a:lnTo>
                    <a:pt x="2758" y="266"/>
                  </a:lnTo>
                  <a:lnTo>
                    <a:pt x="2769" y="266"/>
                  </a:lnTo>
                  <a:lnTo>
                    <a:pt x="2775" y="266"/>
                  </a:lnTo>
                  <a:lnTo>
                    <a:pt x="2786" y="266"/>
                  </a:lnTo>
                  <a:lnTo>
                    <a:pt x="2792" y="266"/>
                  </a:lnTo>
                  <a:lnTo>
                    <a:pt x="2804" y="266"/>
                  </a:lnTo>
                  <a:lnTo>
                    <a:pt x="2810" y="266"/>
                  </a:lnTo>
                  <a:lnTo>
                    <a:pt x="2815" y="266"/>
                  </a:lnTo>
                  <a:lnTo>
                    <a:pt x="2827" y="266"/>
                  </a:lnTo>
                  <a:lnTo>
                    <a:pt x="2833" y="266"/>
                  </a:lnTo>
                  <a:lnTo>
                    <a:pt x="2844" y="266"/>
                  </a:lnTo>
                  <a:lnTo>
                    <a:pt x="2850" y="266"/>
                  </a:lnTo>
                  <a:lnTo>
                    <a:pt x="2861" y="266"/>
                  </a:lnTo>
                  <a:lnTo>
                    <a:pt x="2867" y="266"/>
                  </a:lnTo>
                  <a:lnTo>
                    <a:pt x="2879" y="266"/>
                  </a:lnTo>
                  <a:lnTo>
                    <a:pt x="2885" y="266"/>
                  </a:lnTo>
                  <a:lnTo>
                    <a:pt x="2890" y="266"/>
                  </a:lnTo>
                  <a:lnTo>
                    <a:pt x="2902" y="266"/>
                  </a:lnTo>
                  <a:lnTo>
                    <a:pt x="2908" y="266"/>
                  </a:lnTo>
                  <a:lnTo>
                    <a:pt x="2919" y="266"/>
                  </a:lnTo>
                  <a:lnTo>
                    <a:pt x="2925" y="266"/>
                  </a:lnTo>
                  <a:lnTo>
                    <a:pt x="2936" y="266"/>
                  </a:lnTo>
                  <a:lnTo>
                    <a:pt x="2942" y="266"/>
                  </a:lnTo>
                  <a:lnTo>
                    <a:pt x="2954" y="266"/>
                  </a:lnTo>
                  <a:lnTo>
                    <a:pt x="2960" y="266"/>
                  </a:lnTo>
                  <a:lnTo>
                    <a:pt x="2971" y="266"/>
                  </a:lnTo>
                  <a:lnTo>
                    <a:pt x="2977" y="266"/>
                  </a:lnTo>
                  <a:lnTo>
                    <a:pt x="2983" y="266"/>
                  </a:lnTo>
                  <a:lnTo>
                    <a:pt x="2994" y="266"/>
                  </a:lnTo>
                  <a:lnTo>
                    <a:pt x="3000" y="266"/>
                  </a:lnTo>
                  <a:lnTo>
                    <a:pt x="3011" y="266"/>
                  </a:lnTo>
                  <a:lnTo>
                    <a:pt x="3017" y="266"/>
                  </a:lnTo>
                  <a:lnTo>
                    <a:pt x="3029" y="266"/>
                  </a:lnTo>
                  <a:lnTo>
                    <a:pt x="3035" y="266"/>
                  </a:lnTo>
                  <a:lnTo>
                    <a:pt x="3046" y="266"/>
                  </a:lnTo>
                  <a:lnTo>
                    <a:pt x="3052" y="266"/>
                  </a:lnTo>
                  <a:lnTo>
                    <a:pt x="3058" y="266"/>
                  </a:lnTo>
                  <a:lnTo>
                    <a:pt x="3069" y="266"/>
                  </a:lnTo>
                  <a:lnTo>
                    <a:pt x="3075" y="266"/>
                  </a:lnTo>
                  <a:lnTo>
                    <a:pt x="3086" y="266"/>
                  </a:lnTo>
                  <a:lnTo>
                    <a:pt x="3092" y="266"/>
                  </a:lnTo>
                  <a:lnTo>
                    <a:pt x="3104" y="266"/>
                  </a:lnTo>
                  <a:lnTo>
                    <a:pt x="3110" y="266"/>
                  </a:lnTo>
                  <a:lnTo>
                    <a:pt x="3121" y="266"/>
                  </a:lnTo>
                  <a:lnTo>
                    <a:pt x="3127" y="266"/>
                  </a:lnTo>
                  <a:lnTo>
                    <a:pt x="3133" y="266"/>
                  </a:lnTo>
                  <a:lnTo>
                    <a:pt x="3144" y="266"/>
                  </a:lnTo>
                  <a:lnTo>
                    <a:pt x="3150" y="266"/>
                  </a:lnTo>
                  <a:lnTo>
                    <a:pt x="3161" y="266"/>
                  </a:lnTo>
                  <a:lnTo>
                    <a:pt x="3167" y="266"/>
                  </a:lnTo>
                  <a:lnTo>
                    <a:pt x="3179" y="266"/>
                  </a:lnTo>
                  <a:lnTo>
                    <a:pt x="3185" y="266"/>
                  </a:lnTo>
                  <a:lnTo>
                    <a:pt x="3196" y="266"/>
                  </a:lnTo>
                  <a:lnTo>
                    <a:pt x="3202" y="266"/>
                  </a:lnTo>
                  <a:lnTo>
                    <a:pt x="3208" y="266"/>
                  </a:lnTo>
                  <a:lnTo>
                    <a:pt x="3219" y="266"/>
                  </a:lnTo>
                  <a:lnTo>
                    <a:pt x="3225" y="266"/>
                  </a:lnTo>
                  <a:lnTo>
                    <a:pt x="3236" y="266"/>
                  </a:lnTo>
                  <a:lnTo>
                    <a:pt x="3242" y="266"/>
                  </a:lnTo>
                  <a:lnTo>
                    <a:pt x="3254" y="266"/>
                  </a:lnTo>
                  <a:lnTo>
                    <a:pt x="3260" y="266"/>
                  </a:lnTo>
                  <a:lnTo>
                    <a:pt x="3271" y="266"/>
                  </a:lnTo>
                  <a:lnTo>
                    <a:pt x="3277" y="266"/>
                  </a:lnTo>
                  <a:lnTo>
                    <a:pt x="3283" y="266"/>
                  </a:lnTo>
                  <a:lnTo>
                    <a:pt x="3294" y="266"/>
                  </a:lnTo>
                  <a:lnTo>
                    <a:pt x="3300" y="266"/>
                  </a:lnTo>
                  <a:lnTo>
                    <a:pt x="3311" y="266"/>
                  </a:lnTo>
                  <a:lnTo>
                    <a:pt x="3317" y="266"/>
                  </a:lnTo>
                  <a:lnTo>
                    <a:pt x="3329" y="266"/>
                  </a:lnTo>
                  <a:lnTo>
                    <a:pt x="3335" y="266"/>
                  </a:lnTo>
                  <a:lnTo>
                    <a:pt x="3346" y="266"/>
                  </a:lnTo>
                  <a:lnTo>
                    <a:pt x="3352" y="266"/>
                  </a:lnTo>
                  <a:lnTo>
                    <a:pt x="3363" y="266"/>
                  </a:lnTo>
                  <a:lnTo>
                    <a:pt x="3369" y="266"/>
                  </a:lnTo>
                  <a:lnTo>
                    <a:pt x="3375" y="266"/>
                  </a:lnTo>
                  <a:lnTo>
                    <a:pt x="3386" y="266"/>
                  </a:lnTo>
                  <a:lnTo>
                    <a:pt x="3392" y="266"/>
                  </a:lnTo>
                  <a:lnTo>
                    <a:pt x="3404" y="266"/>
                  </a:lnTo>
                  <a:lnTo>
                    <a:pt x="3410" y="266"/>
                  </a:lnTo>
                  <a:lnTo>
                    <a:pt x="3421" y="266"/>
                  </a:lnTo>
                  <a:lnTo>
                    <a:pt x="3427" y="266"/>
                  </a:lnTo>
                  <a:lnTo>
                    <a:pt x="3438" y="266"/>
                  </a:lnTo>
                  <a:lnTo>
                    <a:pt x="3444" y="266"/>
                  </a:lnTo>
                  <a:lnTo>
                    <a:pt x="3450" y="266"/>
                  </a:lnTo>
                  <a:lnTo>
                    <a:pt x="3461" y="266"/>
                  </a:lnTo>
                  <a:lnTo>
                    <a:pt x="3467" y="266"/>
                  </a:lnTo>
                  <a:lnTo>
                    <a:pt x="3479" y="266"/>
                  </a:lnTo>
                  <a:lnTo>
                    <a:pt x="3485" y="266"/>
                  </a:lnTo>
                  <a:lnTo>
                    <a:pt x="3496" y="266"/>
                  </a:lnTo>
                  <a:lnTo>
                    <a:pt x="3502" y="266"/>
                  </a:lnTo>
                  <a:lnTo>
                    <a:pt x="3513" y="266"/>
                  </a:lnTo>
                  <a:lnTo>
                    <a:pt x="3519" y="266"/>
                  </a:lnTo>
                  <a:lnTo>
                    <a:pt x="3525" y="266"/>
                  </a:lnTo>
                  <a:lnTo>
                    <a:pt x="3536" y="266"/>
                  </a:lnTo>
                  <a:lnTo>
                    <a:pt x="3542" y="266"/>
                  </a:lnTo>
                  <a:lnTo>
                    <a:pt x="3554" y="266"/>
                  </a:lnTo>
                  <a:lnTo>
                    <a:pt x="3560" y="266"/>
                  </a:lnTo>
                  <a:lnTo>
                    <a:pt x="3571" y="266"/>
                  </a:lnTo>
                  <a:lnTo>
                    <a:pt x="3577" y="266"/>
                  </a:lnTo>
                  <a:lnTo>
                    <a:pt x="3588" y="266"/>
                  </a:lnTo>
                  <a:lnTo>
                    <a:pt x="3594" y="266"/>
                  </a:lnTo>
                  <a:lnTo>
                    <a:pt x="3600" y="266"/>
                  </a:lnTo>
                  <a:lnTo>
                    <a:pt x="3611" y="266"/>
                  </a:lnTo>
                  <a:lnTo>
                    <a:pt x="3617" y="266"/>
                  </a:lnTo>
                  <a:lnTo>
                    <a:pt x="3629" y="266"/>
                  </a:lnTo>
                  <a:lnTo>
                    <a:pt x="3635" y="266"/>
                  </a:lnTo>
                  <a:lnTo>
                    <a:pt x="3646" y="266"/>
                  </a:lnTo>
                  <a:lnTo>
                    <a:pt x="3652" y="266"/>
                  </a:lnTo>
                  <a:lnTo>
                    <a:pt x="3663" y="266"/>
                  </a:lnTo>
                  <a:lnTo>
                    <a:pt x="3669" y="266"/>
                  </a:lnTo>
                  <a:lnTo>
                    <a:pt x="3675" y="266"/>
                  </a:lnTo>
                  <a:lnTo>
                    <a:pt x="3686" y="266"/>
                  </a:lnTo>
                  <a:lnTo>
                    <a:pt x="3692" y="266"/>
                  </a:lnTo>
                  <a:lnTo>
                    <a:pt x="3704" y="266"/>
                  </a:lnTo>
                  <a:lnTo>
                    <a:pt x="3710" y="266"/>
                  </a:lnTo>
                  <a:lnTo>
                    <a:pt x="3721" y="266"/>
                  </a:lnTo>
                  <a:lnTo>
                    <a:pt x="3727" y="266"/>
                  </a:lnTo>
                  <a:lnTo>
                    <a:pt x="3738" y="266"/>
                  </a:lnTo>
                  <a:lnTo>
                    <a:pt x="3744" y="266"/>
                  </a:lnTo>
                  <a:lnTo>
                    <a:pt x="3756" y="266"/>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034" name="Freeform 17"/>
            <p:cNvSpPr>
              <a:spLocks/>
            </p:cNvSpPr>
            <p:nvPr/>
          </p:nvSpPr>
          <p:spPr bwMode="auto">
            <a:xfrm>
              <a:off x="1047" y="651"/>
              <a:ext cx="3756" cy="971"/>
            </a:xfrm>
            <a:custGeom>
              <a:avLst/>
              <a:gdLst>
                <a:gd name="T0" fmla="*/ 57 w 3756"/>
                <a:gd name="T1" fmla="*/ 890 h 971"/>
                <a:gd name="T2" fmla="*/ 121 w 3756"/>
                <a:gd name="T3" fmla="*/ 890 h 971"/>
                <a:gd name="T4" fmla="*/ 190 w 3756"/>
                <a:gd name="T5" fmla="*/ 884 h 971"/>
                <a:gd name="T6" fmla="*/ 254 w 3756"/>
                <a:gd name="T7" fmla="*/ 878 h 971"/>
                <a:gd name="T8" fmla="*/ 323 w 3756"/>
                <a:gd name="T9" fmla="*/ 861 h 971"/>
                <a:gd name="T10" fmla="*/ 386 w 3756"/>
                <a:gd name="T11" fmla="*/ 838 h 971"/>
                <a:gd name="T12" fmla="*/ 456 w 3756"/>
                <a:gd name="T13" fmla="*/ 809 h 971"/>
                <a:gd name="T14" fmla="*/ 525 w 3756"/>
                <a:gd name="T15" fmla="*/ 751 h 971"/>
                <a:gd name="T16" fmla="*/ 588 w 3756"/>
                <a:gd name="T17" fmla="*/ 659 h 971"/>
                <a:gd name="T18" fmla="*/ 657 w 3756"/>
                <a:gd name="T19" fmla="*/ 520 h 971"/>
                <a:gd name="T20" fmla="*/ 721 w 3756"/>
                <a:gd name="T21" fmla="*/ 428 h 971"/>
                <a:gd name="T22" fmla="*/ 790 w 3756"/>
                <a:gd name="T23" fmla="*/ 497 h 971"/>
                <a:gd name="T24" fmla="*/ 859 w 3756"/>
                <a:gd name="T25" fmla="*/ 607 h 971"/>
                <a:gd name="T26" fmla="*/ 923 w 3756"/>
                <a:gd name="T27" fmla="*/ 705 h 971"/>
                <a:gd name="T28" fmla="*/ 992 w 3756"/>
                <a:gd name="T29" fmla="*/ 763 h 971"/>
                <a:gd name="T30" fmla="*/ 1056 w 3756"/>
                <a:gd name="T31" fmla="*/ 786 h 971"/>
                <a:gd name="T32" fmla="*/ 1125 w 3756"/>
                <a:gd name="T33" fmla="*/ 786 h 971"/>
                <a:gd name="T34" fmla="*/ 1188 w 3756"/>
                <a:gd name="T35" fmla="*/ 769 h 971"/>
                <a:gd name="T36" fmla="*/ 1257 w 3756"/>
                <a:gd name="T37" fmla="*/ 711 h 971"/>
                <a:gd name="T38" fmla="*/ 1327 w 3756"/>
                <a:gd name="T39" fmla="*/ 613 h 971"/>
                <a:gd name="T40" fmla="*/ 1390 w 3756"/>
                <a:gd name="T41" fmla="*/ 514 h 971"/>
                <a:gd name="T42" fmla="*/ 1459 w 3756"/>
                <a:gd name="T43" fmla="*/ 491 h 971"/>
                <a:gd name="T44" fmla="*/ 1523 w 3756"/>
                <a:gd name="T45" fmla="*/ 595 h 971"/>
                <a:gd name="T46" fmla="*/ 1592 w 3756"/>
                <a:gd name="T47" fmla="*/ 763 h 971"/>
                <a:gd name="T48" fmla="*/ 1656 w 3756"/>
                <a:gd name="T49" fmla="*/ 884 h 971"/>
                <a:gd name="T50" fmla="*/ 1725 w 3756"/>
                <a:gd name="T51" fmla="*/ 942 h 971"/>
                <a:gd name="T52" fmla="*/ 1794 w 3756"/>
                <a:gd name="T53" fmla="*/ 959 h 971"/>
                <a:gd name="T54" fmla="*/ 1858 w 3756"/>
                <a:gd name="T55" fmla="*/ 971 h 971"/>
                <a:gd name="T56" fmla="*/ 1927 w 3756"/>
                <a:gd name="T57" fmla="*/ 971 h 971"/>
                <a:gd name="T58" fmla="*/ 1990 w 3756"/>
                <a:gd name="T59" fmla="*/ 965 h 971"/>
                <a:gd name="T60" fmla="*/ 2059 w 3756"/>
                <a:gd name="T61" fmla="*/ 936 h 971"/>
                <a:gd name="T62" fmla="*/ 2123 w 3756"/>
                <a:gd name="T63" fmla="*/ 884 h 971"/>
                <a:gd name="T64" fmla="*/ 2192 w 3756"/>
                <a:gd name="T65" fmla="*/ 745 h 971"/>
                <a:gd name="T66" fmla="*/ 2261 w 3756"/>
                <a:gd name="T67" fmla="*/ 607 h 971"/>
                <a:gd name="T68" fmla="*/ 2325 w 3756"/>
                <a:gd name="T69" fmla="*/ 624 h 971"/>
                <a:gd name="T70" fmla="*/ 2394 w 3756"/>
                <a:gd name="T71" fmla="*/ 613 h 971"/>
                <a:gd name="T72" fmla="*/ 2458 w 3756"/>
                <a:gd name="T73" fmla="*/ 595 h 971"/>
                <a:gd name="T74" fmla="*/ 2527 w 3756"/>
                <a:gd name="T75" fmla="*/ 630 h 971"/>
                <a:gd name="T76" fmla="*/ 2590 w 3756"/>
                <a:gd name="T77" fmla="*/ 780 h 971"/>
                <a:gd name="T78" fmla="*/ 2660 w 3756"/>
                <a:gd name="T79" fmla="*/ 878 h 971"/>
                <a:gd name="T80" fmla="*/ 2729 w 3756"/>
                <a:gd name="T81" fmla="*/ 884 h 971"/>
                <a:gd name="T82" fmla="*/ 2792 w 3756"/>
                <a:gd name="T83" fmla="*/ 849 h 971"/>
                <a:gd name="T84" fmla="*/ 2861 w 3756"/>
                <a:gd name="T85" fmla="*/ 757 h 971"/>
                <a:gd name="T86" fmla="*/ 2925 w 3756"/>
                <a:gd name="T87" fmla="*/ 578 h 971"/>
                <a:gd name="T88" fmla="*/ 2994 w 3756"/>
                <a:gd name="T89" fmla="*/ 324 h 971"/>
                <a:gd name="T90" fmla="*/ 3058 w 3756"/>
                <a:gd name="T91" fmla="*/ 75 h 971"/>
                <a:gd name="T92" fmla="*/ 3127 w 3756"/>
                <a:gd name="T93" fmla="*/ 17 h 971"/>
                <a:gd name="T94" fmla="*/ 3196 w 3756"/>
                <a:gd name="T95" fmla="*/ 266 h 971"/>
                <a:gd name="T96" fmla="*/ 3260 w 3756"/>
                <a:gd name="T97" fmla="*/ 641 h 971"/>
                <a:gd name="T98" fmla="*/ 3329 w 3756"/>
                <a:gd name="T99" fmla="*/ 838 h 971"/>
                <a:gd name="T100" fmla="*/ 3392 w 3756"/>
                <a:gd name="T101" fmla="*/ 901 h 971"/>
                <a:gd name="T102" fmla="*/ 3461 w 3756"/>
                <a:gd name="T103" fmla="*/ 925 h 971"/>
                <a:gd name="T104" fmla="*/ 3525 w 3756"/>
                <a:gd name="T105" fmla="*/ 936 h 971"/>
                <a:gd name="T106" fmla="*/ 3594 w 3756"/>
                <a:gd name="T107" fmla="*/ 936 h 971"/>
                <a:gd name="T108" fmla="*/ 3663 w 3756"/>
                <a:gd name="T109" fmla="*/ 925 h 971"/>
                <a:gd name="T110" fmla="*/ 3727 w 3756"/>
                <a:gd name="T111" fmla="*/ 901 h 97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756" h="971">
                  <a:moveTo>
                    <a:pt x="0" y="896"/>
                  </a:moveTo>
                  <a:lnTo>
                    <a:pt x="5" y="896"/>
                  </a:lnTo>
                  <a:lnTo>
                    <a:pt x="11" y="896"/>
                  </a:lnTo>
                  <a:lnTo>
                    <a:pt x="23" y="896"/>
                  </a:lnTo>
                  <a:lnTo>
                    <a:pt x="29" y="896"/>
                  </a:lnTo>
                  <a:lnTo>
                    <a:pt x="40" y="890"/>
                  </a:lnTo>
                  <a:lnTo>
                    <a:pt x="46" y="890"/>
                  </a:lnTo>
                  <a:lnTo>
                    <a:pt x="57" y="890"/>
                  </a:lnTo>
                  <a:lnTo>
                    <a:pt x="63" y="890"/>
                  </a:lnTo>
                  <a:lnTo>
                    <a:pt x="75" y="890"/>
                  </a:lnTo>
                  <a:lnTo>
                    <a:pt x="80" y="890"/>
                  </a:lnTo>
                  <a:lnTo>
                    <a:pt x="86" y="890"/>
                  </a:lnTo>
                  <a:lnTo>
                    <a:pt x="98" y="890"/>
                  </a:lnTo>
                  <a:lnTo>
                    <a:pt x="104" y="890"/>
                  </a:lnTo>
                  <a:lnTo>
                    <a:pt x="115" y="890"/>
                  </a:lnTo>
                  <a:lnTo>
                    <a:pt x="121" y="890"/>
                  </a:lnTo>
                  <a:lnTo>
                    <a:pt x="132" y="890"/>
                  </a:lnTo>
                  <a:lnTo>
                    <a:pt x="138" y="890"/>
                  </a:lnTo>
                  <a:lnTo>
                    <a:pt x="150" y="884"/>
                  </a:lnTo>
                  <a:lnTo>
                    <a:pt x="155" y="884"/>
                  </a:lnTo>
                  <a:lnTo>
                    <a:pt x="161" y="884"/>
                  </a:lnTo>
                  <a:lnTo>
                    <a:pt x="173" y="884"/>
                  </a:lnTo>
                  <a:lnTo>
                    <a:pt x="179" y="884"/>
                  </a:lnTo>
                  <a:lnTo>
                    <a:pt x="190" y="884"/>
                  </a:lnTo>
                  <a:lnTo>
                    <a:pt x="196" y="884"/>
                  </a:lnTo>
                  <a:lnTo>
                    <a:pt x="207" y="878"/>
                  </a:lnTo>
                  <a:lnTo>
                    <a:pt x="213" y="878"/>
                  </a:lnTo>
                  <a:lnTo>
                    <a:pt x="225" y="878"/>
                  </a:lnTo>
                  <a:lnTo>
                    <a:pt x="230" y="878"/>
                  </a:lnTo>
                  <a:lnTo>
                    <a:pt x="236" y="878"/>
                  </a:lnTo>
                  <a:lnTo>
                    <a:pt x="248" y="878"/>
                  </a:lnTo>
                  <a:lnTo>
                    <a:pt x="254" y="878"/>
                  </a:lnTo>
                  <a:lnTo>
                    <a:pt x="265" y="873"/>
                  </a:lnTo>
                  <a:lnTo>
                    <a:pt x="271" y="873"/>
                  </a:lnTo>
                  <a:lnTo>
                    <a:pt x="282" y="873"/>
                  </a:lnTo>
                  <a:lnTo>
                    <a:pt x="288" y="873"/>
                  </a:lnTo>
                  <a:lnTo>
                    <a:pt x="300" y="867"/>
                  </a:lnTo>
                  <a:lnTo>
                    <a:pt x="305" y="867"/>
                  </a:lnTo>
                  <a:lnTo>
                    <a:pt x="311" y="861"/>
                  </a:lnTo>
                  <a:lnTo>
                    <a:pt x="323" y="861"/>
                  </a:lnTo>
                  <a:lnTo>
                    <a:pt x="329" y="861"/>
                  </a:lnTo>
                  <a:lnTo>
                    <a:pt x="340" y="855"/>
                  </a:lnTo>
                  <a:lnTo>
                    <a:pt x="346" y="855"/>
                  </a:lnTo>
                  <a:lnTo>
                    <a:pt x="357" y="849"/>
                  </a:lnTo>
                  <a:lnTo>
                    <a:pt x="363" y="849"/>
                  </a:lnTo>
                  <a:lnTo>
                    <a:pt x="375" y="844"/>
                  </a:lnTo>
                  <a:lnTo>
                    <a:pt x="381" y="844"/>
                  </a:lnTo>
                  <a:lnTo>
                    <a:pt x="386" y="838"/>
                  </a:lnTo>
                  <a:lnTo>
                    <a:pt x="398" y="832"/>
                  </a:lnTo>
                  <a:lnTo>
                    <a:pt x="404" y="826"/>
                  </a:lnTo>
                  <a:lnTo>
                    <a:pt x="415" y="826"/>
                  </a:lnTo>
                  <a:lnTo>
                    <a:pt x="421" y="821"/>
                  </a:lnTo>
                  <a:lnTo>
                    <a:pt x="432" y="821"/>
                  </a:lnTo>
                  <a:lnTo>
                    <a:pt x="438" y="815"/>
                  </a:lnTo>
                  <a:lnTo>
                    <a:pt x="450" y="815"/>
                  </a:lnTo>
                  <a:lnTo>
                    <a:pt x="456" y="809"/>
                  </a:lnTo>
                  <a:lnTo>
                    <a:pt x="467" y="803"/>
                  </a:lnTo>
                  <a:lnTo>
                    <a:pt x="473" y="797"/>
                  </a:lnTo>
                  <a:lnTo>
                    <a:pt x="479" y="792"/>
                  </a:lnTo>
                  <a:lnTo>
                    <a:pt x="490" y="786"/>
                  </a:lnTo>
                  <a:lnTo>
                    <a:pt x="496" y="780"/>
                  </a:lnTo>
                  <a:lnTo>
                    <a:pt x="507" y="769"/>
                  </a:lnTo>
                  <a:lnTo>
                    <a:pt x="513" y="763"/>
                  </a:lnTo>
                  <a:lnTo>
                    <a:pt x="525" y="751"/>
                  </a:lnTo>
                  <a:lnTo>
                    <a:pt x="531" y="745"/>
                  </a:lnTo>
                  <a:lnTo>
                    <a:pt x="542" y="734"/>
                  </a:lnTo>
                  <a:lnTo>
                    <a:pt x="548" y="722"/>
                  </a:lnTo>
                  <a:lnTo>
                    <a:pt x="554" y="717"/>
                  </a:lnTo>
                  <a:lnTo>
                    <a:pt x="565" y="705"/>
                  </a:lnTo>
                  <a:lnTo>
                    <a:pt x="571" y="688"/>
                  </a:lnTo>
                  <a:lnTo>
                    <a:pt x="582" y="676"/>
                  </a:lnTo>
                  <a:lnTo>
                    <a:pt x="588" y="659"/>
                  </a:lnTo>
                  <a:lnTo>
                    <a:pt x="600" y="641"/>
                  </a:lnTo>
                  <a:lnTo>
                    <a:pt x="606" y="624"/>
                  </a:lnTo>
                  <a:lnTo>
                    <a:pt x="617" y="607"/>
                  </a:lnTo>
                  <a:lnTo>
                    <a:pt x="623" y="589"/>
                  </a:lnTo>
                  <a:lnTo>
                    <a:pt x="629" y="572"/>
                  </a:lnTo>
                  <a:lnTo>
                    <a:pt x="640" y="555"/>
                  </a:lnTo>
                  <a:lnTo>
                    <a:pt x="646" y="537"/>
                  </a:lnTo>
                  <a:lnTo>
                    <a:pt x="657" y="520"/>
                  </a:lnTo>
                  <a:lnTo>
                    <a:pt x="663" y="503"/>
                  </a:lnTo>
                  <a:lnTo>
                    <a:pt x="675" y="485"/>
                  </a:lnTo>
                  <a:lnTo>
                    <a:pt x="681" y="474"/>
                  </a:lnTo>
                  <a:lnTo>
                    <a:pt x="692" y="462"/>
                  </a:lnTo>
                  <a:lnTo>
                    <a:pt x="698" y="451"/>
                  </a:lnTo>
                  <a:lnTo>
                    <a:pt x="704" y="439"/>
                  </a:lnTo>
                  <a:lnTo>
                    <a:pt x="715" y="433"/>
                  </a:lnTo>
                  <a:lnTo>
                    <a:pt x="721" y="428"/>
                  </a:lnTo>
                  <a:lnTo>
                    <a:pt x="732" y="428"/>
                  </a:lnTo>
                  <a:lnTo>
                    <a:pt x="738" y="433"/>
                  </a:lnTo>
                  <a:lnTo>
                    <a:pt x="750" y="439"/>
                  </a:lnTo>
                  <a:lnTo>
                    <a:pt x="756" y="451"/>
                  </a:lnTo>
                  <a:lnTo>
                    <a:pt x="767" y="457"/>
                  </a:lnTo>
                  <a:lnTo>
                    <a:pt x="773" y="468"/>
                  </a:lnTo>
                  <a:lnTo>
                    <a:pt x="779" y="480"/>
                  </a:lnTo>
                  <a:lnTo>
                    <a:pt x="790" y="497"/>
                  </a:lnTo>
                  <a:lnTo>
                    <a:pt x="796" y="509"/>
                  </a:lnTo>
                  <a:lnTo>
                    <a:pt x="807" y="520"/>
                  </a:lnTo>
                  <a:lnTo>
                    <a:pt x="813" y="537"/>
                  </a:lnTo>
                  <a:lnTo>
                    <a:pt x="825" y="549"/>
                  </a:lnTo>
                  <a:lnTo>
                    <a:pt x="831" y="566"/>
                  </a:lnTo>
                  <a:lnTo>
                    <a:pt x="842" y="578"/>
                  </a:lnTo>
                  <a:lnTo>
                    <a:pt x="848" y="595"/>
                  </a:lnTo>
                  <a:lnTo>
                    <a:pt x="859" y="607"/>
                  </a:lnTo>
                  <a:lnTo>
                    <a:pt x="865" y="618"/>
                  </a:lnTo>
                  <a:lnTo>
                    <a:pt x="871" y="636"/>
                  </a:lnTo>
                  <a:lnTo>
                    <a:pt x="882" y="647"/>
                  </a:lnTo>
                  <a:lnTo>
                    <a:pt x="888" y="665"/>
                  </a:lnTo>
                  <a:lnTo>
                    <a:pt x="900" y="676"/>
                  </a:lnTo>
                  <a:lnTo>
                    <a:pt x="906" y="688"/>
                  </a:lnTo>
                  <a:lnTo>
                    <a:pt x="917" y="699"/>
                  </a:lnTo>
                  <a:lnTo>
                    <a:pt x="923" y="705"/>
                  </a:lnTo>
                  <a:lnTo>
                    <a:pt x="934" y="717"/>
                  </a:lnTo>
                  <a:lnTo>
                    <a:pt x="940" y="728"/>
                  </a:lnTo>
                  <a:lnTo>
                    <a:pt x="946" y="734"/>
                  </a:lnTo>
                  <a:lnTo>
                    <a:pt x="957" y="740"/>
                  </a:lnTo>
                  <a:lnTo>
                    <a:pt x="963" y="745"/>
                  </a:lnTo>
                  <a:lnTo>
                    <a:pt x="975" y="751"/>
                  </a:lnTo>
                  <a:lnTo>
                    <a:pt x="981" y="757"/>
                  </a:lnTo>
                  <a:lnTo>
                    <a:pt x="992" y="763"/>
                  </a:lnTo>
                  <a:lnTo>
                    <a:pt x="998" y="769"/>
                  </a:lnTo>
                  <a:lnTo>
                    <a:pt x="1009" y="769"/>
                  </a:lnTo>
                  <a:lnTo>
                    <a:pt x="1015" y="774"/>
                  </a:lnTo>
                  <a:lnTo>
                    <a:pt x="1021" y="774"/>
                  </a:lnTo>
                  <a:lnTo>
                    <a:pt x="1032" y="780"/>
                  </a:lnTo>
                  <a:lnTo>
                    <a:pt x="1038" y="780"/>
                  </a:lnTo>
                  <a:lnTo>
                    <a:pt x="1050" y="786"/>
                  </a:lnTo>
                  <a:lnTo>
                    <a:pt x="1056" y="786"/>
                  </a:lnTo>
                  <a:lnTo>
                    <a:pt x="1067" y="786"/>
                  </a:lnTo>
                  <a:lnTo>
                    <a:pt x="1073" y="786"/>
                  </a:lnTo>
                  <a:lnTo>
                    <a:pt x="1084" y="786"/>
                  </a:lnTo>
                  <a:lnTo>
                    <a:pt x="1090" y="786"/>
                  </a:lnTo>
                  <a:lnTo>
                    <a:pt x="1096" y="786"/>
                  </a:lnTo>
                  <a:lnTo>
                    <a:pt x="1107" y="786"/>
                  </a:lnTo>
                  <a:lnTo>
                    <a:pt x="1113" y="786"/>
                  </a:lnTo>
                  <a:lnTo>
                    <a:pt x="1125" y="786"/>
                  </a:lnTo>
                  <a:lnTo>
                    <a:pt x="1131" y="786"/>
                  </a:lnTo>
                  <a:lnTo>
                    <a:pt x="1142" y="786"/>
                  </a:lnTo>
                  <a:lnTo>
                    <a:pt x="1148" y="786"/>
                  </a:lnTo>
                  <a:lnTo>
                    <a:pt x="1159" y="786"/>
                  </a:lnTo>
                  <a:lnTo>
                    <a:pt x="1165" y="780"/>
                  </a:lnTo>
                  <a:lnTo>
                    <a:pt x="1171" y="780"/>
                  </a:lnTo>
                  <a:lnTo>
                    <a:pt x="1182" y="774"/>
                  </a:lnTo>
                  <a:lnTo>
                    <a:pt x="1188" y="769"/>
                  </a:lnTo>
                  <a:lnTo>
                    <a:pt x="1200" y="763"/>
                  </a:lnTo>
                  <a:lnTo>
                    <a:pt x="1206" y="757"/>
                  </a:lnTo>
                  <a:lnTo>
                    <a:pt x="1217" y="751"/>
                  </a:lnTo>
                  <a:lnTo>
                    <a:pt x="1223" y="745"/>
                  </a:lnTo>
                  <a:lnTo>
                    <a:pt x="1234" y="734"/>
                  </a:lnTo>
                  <a:lnTo>
                    <a:pt x="1240" y="728"/>
                  </a:lnTo>
                  <a:lnTo>
                    <a:pt x="1252" y="717"/>
                  </a:lnTo>
                  <a:lnTo>
                    <a:pt x="1257" y="711"/>
                  </a:lnTo>
                  <a:lnTo>
                    <a:pt x="1263" y="699"/>
                  </a:lnTo>
                  <a:lnTo>
                    <a:pt x="1275" y="688"/>
                  </a:lnTo>
                  <a:lnTo>
                    <a:pt x="1281" y="676"/>
                  </a:lnTo>
                  <a:lnTo>
                    <a:pt x="1292" y="665"/>
                  </a:lnTo>
                  <a:lnTo>
                    <a:pt x="1298" y="653"/>
                  </a:lnTo>
                  <a:lnTo>
                    <a:pt x="1309" y="641"/>
                  </a:lnTo>
                  <a:lnTo>
                    <a:pt x="1315" y="624"/>
                  </a:lnTo>
                  <a:lnTo>
                    <a:pt x="1327" y="613"/>
                  </a:lnTo>
                  <a:lnTo>
                    <a:pt x="1332" y="601"/>
                  </a:lnTo>
                  <a:lnTo>
                    <a:pt x="1338" y="589"/>
                  </a:lnTo>
                  <a:lnTo>
                    <a:pt x="1350" y="572"/>
                  </a:lnTo>
                  <a:lnTo>
                    <a:pt x="1356" y="561"/>
                  </a:lnTo>
                  <a:lnTo>
                    <a:pt x="1367" y="549"/>
                  </a:lnTo>
                  <a:lnTo>
                    <a:pt x="1373" y="537"/>
                  </a:lnTo>
                  <a:lnTo>
                    <a:pt x="1384" y="526"/>
                  </a:lnTo>
                  <a:lnTo>
                    <a:pt x="1390" y="514"/>
                  </a:lnTo>
                  <a:lnTo>
                    <a:pt x="1402" y="503"/>
                  </a:lnTo>
                  <a:lnTo>
                    <a:pt x="1407" y="497"/>
                  </a:lnTo>
                  <a:lnTo>
                    <a:pt x="1413" y="491"/>
                  </a:lnTo>
                  <a:lnTo>
                    <a:pt x="1425" y="485"/>
                  </a:lnTo>
                  <a:lnTo>
                    <a:pt x="1431" y="480"/>
                  </a:lnTo>
                  <a:lnTo>
                    <a:pt x="1442" y="480"/>
                  </a:lnTo>
                  <a:lnTo>
                    <a:pt x="1448" y="485"/>
                  </a:lnTo>
                  <a:lnTo>
                    <a:pt x="1459" y="491"/>
                  </a:lnTo>
                  <a:lnTo>
                    <a:pt x="1465" y="497"/>
                  </a:lnTo>
                  <a:lnTo>
                    <a:pt x="1477" y="503"/>
                  </a:lnTo>
                  <a:lnTo>
                    <a:pt x="1482" y="514"/>
                  </a:lnTo>
                  <a:lnTo>
                    <a:pt x="1488" y="532"/>
                  </a:lnTo>
                  <a:lnTo>
                    <a:pt x="1500" y="543"/>
                  </a:lnTo>
                  <a:lnTo>
                    <a:pt x="1506" y="561"/>
                  </a:lnTo>
                  <a:lnTo>
                    <a:pt x="1517" y="578"/>
                  </a:lnTo>
                  <a:lnTo>
                    <a:pt x="1523" y="595"/>
                  </a:lnTo>
                  <a:lnTo>
                    <a:pt x="1534" y="613"/>
                  </a:lnTo>
                  <a:lnTo>
                    <a:pt x="1540" y="636"/>
                  </a:lnTo>
                  <a:lnTo>
                    <a:pt x="1552" y="653"/>
                  </a:lnTo>
                  <a:lnTo>
                    <a:pt x="1558" y="676"/>
                  </a:lnTo>
                  <a:lnTo>
                    <a:pt x="1563" y="699"/>
                  </a:lnTo>
                  <a:lnTo>
                    <a:pt x="1575" y="722"/>
                  </a:lnTo>
                  <a:lnTo>
                    <a:pt x="1581" y="740"/>
                  </a:lnTo>
                  <a:lnTo>
                    <a:pt x="1592" y="763"/>
                  </a:lnTo>
                  <a:lnTo>
                    <a:pt x="1598" y="786"/>
                  </a:lnTo>
                  <a:lnTo>
                    <a:pt x="1609" y="803"/>
                  </a:lnTo>
                  <a:lnTo>
                    <a:pt x="1615" y="821"/>
                  </a:lnTo>
                  <a:lnTo>
                    <a:pt x="1627" y="838"/>
                  </a:lnTo>
                  <a:lnTo>
                    <a:pt x="1633" y="849"/>
                  </a:lnTo>
                  <a:lnTo>
                    <a:pt x="1638" y="867"/>
                  </a:lnTo>
                  <a:lnTo>
                    <a:pt x="1650" y="878"/>
                  </a:lnTo>
                  <a:lnTo>
                    <a:pt x="1656" y="884"/>
                  </a:lnTo>
                  <a:lnTo>
                    <a:pt x="1667" y="896"/>
                  </a:lnTo>
                  <a:lnTo>
                    <a:pt x="1673" y="907"/>
                  </a:lnTo>
                  <a:lnTo>
                    <a:pt x="1684" y="913"/>
                  </a:lnTo>
                  <a:lnTo>
                    <a:pt x="1690" y="919"/>
                  </a:lnTo>
                  <a:lnTo>
                    <a:pt x="1702" y="925"/>
                  </a:lnTo>
                  <a:lnTo>
                    <a:pt x="1708" y="930"/>
                  </a:lnTo>
                  <a:lnTo>
                    <a:pt x="1719" y="936"/>
                  </a:lnTo>
                  <a:lnTo>
                    <a:pt x="1725" y="942"/>
                  </a:lnTo>
                  <a:lnTo>
                    <a:pt x="1731" y="942"/>
                  </a:lnTo>
                  <a:lnTo>
                    <a:pt x="1742" y="948"/>
                  </a:lnTo>
                  <a:lnTo>
                    <a:pt x="1748" y="948"/>
                  </a:lnTo>
                  <a:lnTo>
                    <a:pt x="1759" y="953"/>
                  </a:lnTo>
                  <a:lnTo>
                    <a:pt x="1765" y="953"/>
                  </a:lnTo>
                  <a:lnTo>
                    <a:pt x="1777" y="959"/>
                  </a:lnTo>
                  <a:lnTo>
                    <a:pt x="1783" y="959"/>
                  </a:lnTo>
                  <a:lnTo>
                    <a:pt x="1794" y="959"/>
                  </a:lnTo>
                  <a:lnTo>
                    <a:pt x="1800" y="965"/>
                  </a:lnTo>
                  <a:lnTo>
                    <a:pt x="1806" y="965"/>
                  </a:lnTo>
                  <a:lnTo>
                    <a:pt x="1817" y="965"/>
                  </a:lnTo>
                  <a:lnTo>
                    <a:pt x="1823" y="965"/>
                  </a:lnTo>
                  <a:lnTo>
                    <a:pt x="1834" y="965"/>
                  </a:lnTo>
                  <a:lnTo>
                    <a:pt x="1840" y="965"/>
                  </a:lnTo>
                  <a:lnTo>
                    <a:pt x="1852" y="971"/>
                  </a:lnTo>
                  <a:lnTo>
                    <a:pt x="1858" y="971"/>
                  </a:lnTo>
                  <a:lnTo>
                    <a:pt x="1869" y="971"/>
                  </a:lnTo>
                  <a:lnTo>
                    <a:pt x="1875" y="971"/>
                  </a:lnTo>
                  <a:lnTo>
                    <a:pt x="1881" y="971"/>
                  </a:lnTo>
                  <a:lnTo>
                    <a:pt x="1892" y="971"/>
                  </a:lnTo>
                  <a:lnTo>
                    <a:pt x="1898" y="971"/>
                  </a:lnTo>
                  <a:lnTo>
                    <a:pt x="1909" y="971"/>
                  </a:lnTo>
                  <a:lnTo>
                    <a:pt x="1915" y="971"/>
                  </a:lnTo>
                  <a:lnTo>
                    <a:pt x="1927" y="971"/>
                  </a:lnTo>
                  <a:lnTo>
                    <a:pt x="1933" y="971"/>
                  </a:lnTo>
                  <a:lnTo>
                    <a:pt x="1944" y="971"/>
                  </a:lnTo>
                  <a:lnTo>
                    <a:pt x="1950" y="965"/>
                  </a:lnTo>
                  <a:lnTo>
                    <a:pt x="1956" y="965"/>
                  </a:lnTo>
                  <a:lnTo>
                    <a:pt x="1967" y="965"/>
                  </a:lnTo>
                  <a:lnTo>
                    <a:pt x="1973" y="965"/>
                  </a:lnTo>
                  <a:lnTo>
                    <a:pt x="1984" y="965"/>
                  </a:lnTo>
                  <a:lnTo>
                    <a:pt x="1990" y="965"/>
                  </a:lnTo>
                  <a:lnTo>
                    <a:pt x="2002" y="959"/>
                  </a:lnTo>
                  <a:lnTo>
                    <a:pt x="2008" y="959"/>
                  </a:lnTo>
                  <a:lnTo>
                    <a:pt x="2019" y="959"/>
                  </a:lnTo>
                  <a:lnTo>
                    <a:pt x="2025" y="953"/>
                  </a:lnTo>
                  <a:lnTo>
                    <a:pt x="2031" y="948"/>
                  </a:lnTo>
                  <a:lnTo>
                    <a:pt x="2042" y="948"/>
                  </a:lnTo>
                  <a:lnTo>
                    <a:pt x="2048" y="942"/>
                  </a:lnTo>
                  <a:lnTo>
                    <a:pt x="2059" y="936"/>
                  </a:lnTo>
                  <a:lnTo>
                    <a:pt x="2065" y="936"/>
                  </a:lnTo>
                  <a:lnTo>
                    <a:pt x="2077" y="930"/>
                  </a:lnTo>
                  <a:lnTo>
                    <a:pt x="2083" y="925"/>
                  </a:lnTo>
                  <a:lnTo>
                    <a:pt x="2094" y="919"/>
                  </a:lnTo>
                  <a:lnTo>
                    <a:pt x="2100" y="913"/>
                  </a:lnTo>
                  <a:lnTo>
                    <a:pt x="2111" y="907"/>
                  </a:lnTo>
                  <a:lnTo>
                    <a:pt x="2117" y="896"/>
                  </a:lnTo>
                  <a:lnTo>
                    <a:pt x="2123" y="884"/>
                  </a:lnTo>
                  <a:lnTo>
                    <a:pt x="2134" y="873"/>
                  </a:lnTo>
                  <a:lnTo>
                    <a:pt x="2140" y="861"/>
                  </a:lnTo>
                  <a:lnTo>
                    <a:pt x="2152" y="849"/>
                  </a:lnTo>
                  <a:lnTo>
                    <a:pt x="2158" y="832"/>
                  </a:lnTo>
                  <a:lnTo>
                    <a:pt x="2169" y="815"/>
                  </a:lnTo>
                  <a:lnTo>
                    <a:pt x="2175" y="792"/>
                  </a:lnTo>
                  <a:lnTo>
                    <a:pt x="2186" y="769"/>
                  </a:lnTo>
                  <a:lnTo>
                    <a:pt x="2192" y="745"/>
                  </a:lnTo>
                  <a:lnTo>
                    <a:pt x="2198" y="722"/>
                  </a:lnTo>
                  <a:lnTo>
                    <a:pt x="2209" y="699"/>
                  </a:lnTo>
                  <a:lnTo>
                    <a:pt x="2215" y="682"/>
                  </a:lnTo>
                  <a:lnTo>
                    <a:pt x="2227" y="659"/>
                  </a:lnTo>
                  <a:lnTo>
                    <a:pt x="2233" y="641"/>
                  </a:lnTo>
                  <a:lnTo>
                    <a:pt x="2244" y="624"/>
                  </a:lnTo>
                  <a:lnTo>
                    <a:pt x="2250" y="613"/>
                  </a:lnTo>
                  <a:lnTo>
                    <a:pt x="2261" y="607"/>
                  </a:lnTo>
                  <a:lnTo>
                    <a:pt x="2267" y="601"/>
                  </a:lnTo>
                  <a:lnTo>
                    <a:pt x="2273" y="601"/>
                  </a:lnTo>
                  <a:lnTo>
                    <a:pt x="2284" y="601"/>
                  </a:lnTo>
                  <a:lnTo>
                    <a:pt x="2290" y="607"/>
                  </a:lnTo>
                  <a:lnTo>
                    <a:pt x="2302" y="613"/>
                  </a:lnTo>
                  <a:lnTo>
                    <a:pt x="2308" y="618"/>
                  </a:lnTo>
                  <a:lnTo>
                    <a:pt x="2319" y="624"/>
                  </a:lnTo>
                  <a:lnTo>
                    <a:pt x="2325" y="624"/>
                  </a:lnTo>
                  <a:lnTo>
                    <a:pt x="2336" y="630"/>
                  </a:lnTo>
                  <a:lnTo>
                    <a:pt x="2342" y="630"/>
                  </a:lnTo>
                  <a:lnTo>
                    <a:pt x="2348" y="624"/>
                  </a:lnTo>
                  <a:lnTo>
                    <a:pt x="2359" y="624"/>
                  </a:lnTo>
                  <a:lnTo>
                    <a:pt x="2365" y="624"/>
                  </a:lnTo>
                  <a:lnTo>
                    <a:pt x="2377" y="618"/>
                  </a:lnTo>
                  <a:lnTo>
                    <a:pt x="2383" y="613"/>
                  </a:lnTo>
                  <a:lnTo>
                    <a:pt x="2394" y="613"/>
                  </a:lnTo>
                  <a:lnTo>
                    <a:pt x="2400" y="607"/>
                  </a:lnTo>
                  <a:lnTo>
                    <a:pt x="2411" y="607"/>
                  </a:lnTo>
                  <a:lnTo>
                    <a:pt x="2417" y="607"/>
                  </a:lnTo>
                  <a:lnTo>
                    <a:pt x="2423" y="601"/>
                  </a:lnTo>
                  <a:lnTo>
                    <a:pt x="2434" y="601"/>
                  </a:lnTo>
                  <a:lnTo>
                    <a:pt x="2440" y="595"/>
                  </a:lnTo>
                  <a:lnTo>
                    <a:pt x="2452" y="595"/>
                  </a:lnTo>
                  <a:lnTo>
                    <a:pt x="2458" y="595"/>
                  </a:lnTo>
                  <a:lnTo>
                    <a:pt x="2469" y="595"/>
                  </a:lnTo>
                  <a:lnTo>
                    <a:pt x="2475" y="595"/>
                  </a:lnTo>
                  <a:lnTo>
                    <a:pt x="2486" y="595"/>
                  </a:lnTo>
                  <a:lnTo>
                    <a:pt x="2492" y="595"/>
                  </a:lnTo>
                  <a:lnTo>
                    <a:pt x="2504" y="601"/>
                  </a:lnTo>
                  <a:lnTo>
                    <a:pt x="2509" y="607"/>
                  </a:lnTo>
                  <a:lnTo>
                    <a:pt x="2515" y="618"/>
                  </a:lnTo>
                  <a:lnTo>
                    <a:pt x="2527" y="630"/>
                  </a:lnTo>
                  <a:lnTo>
                    <a:pt x="2533" y="641"/>
                  </a:lnTo>
                  <a:lnTo>
                    <a:pt x="2544" y="659"/>
                  </a:lnTo>
                  <a:lnTo>
                    <a:pt x="2550" y="682"/>
                  </a:lnTo>
                  <a:lnTo>
                    <a:pt x="2561" y="699"/>
                  </a:lnTo>
                  <a:lnTo>
                    <a:pt x="2567" y="722"/>
                  </a:lnTo>
                  <a:lnTo>
                    <a:pt x="2579" y="740"/>
                  </a:lnTo>
                  <a:lnTo>
                    <a:pt x="2584" y="763"/>
                  </a:lnTo>
                  <a:lnTo>
                    <a:pt x="2590" y="780"/>
                  </a:lnTo>
                  <a:lnTo>
                    <a:pt x="2602" y="797"/>
                  </a:lnTo>
                  <a:lnTo>
                    <a:pt x="2608" y="815"/>
                  </a:lnTo>
                  <a:lnTo>
                    <a:pt x="2619" y="832"/>
                  </a:lnTo>
                  <a:lnTo>
                    <a:pt x="2625" y="844"/>
                  </a:lnTo>
                  <a:lnTo>
                    <a:pt x="2636" y="855"/>
                  </a:lnTo>
                  <a:lnTo>
                    <a:pt x="2642" y="861"/>
                  </a:lnTo>
                  <a:lnTo>
                    <a:pt x="2654" y="873"/>
                  </a:lnTo>
                  <a:lnTo>
                    <a:pt x="2660" y="878"/>
                  </a:lnTo>
                  <a:lnTo>
                    <a:pt x="2665" y="884"/>
                  </a:lnTo>
                  <a:lnTo>
                    <a:pt x="2677" y="884"/>
                  </a:lnTo>
                  <a:lnTo>
                    <a:pt x="2683" y="890"/>
                  </a:lnTo>
                  <a:lnTo>
                    <a:pt x="2694" y="890"/>
                  </a:lnTo>
                  <a:lnTo>
                    <a:pt x="2700" y="890"/>
                  </a:lnTo>
                  <a:lnTo>
                    <a:pt x="2711" y="890"/>
                  </a:lnTo>
                  <a:lnTo>
                    <a:pt x="2717" y="890"/>
                  </a:lnTo>
                  <a:lnTo>
                    <a:pt x="2729" y="884"/>
                  </a:lnTo>
                  <a:lnTo>
                    <a:pt x="2735" y="884"/>
                  </a:lnTo>
                  <a:lnTo>
                    <a:pt x="2740" y="878"/>
                  </a:lnTo>
                  <a:lnTo>
                    <a:pt x="2752" y="878"/>
                  </a:lnTo>
                  <a:lnTo>
                    <a:pt x="2758" y="873"/>
                  </a:lnTo>
                  <a:lnTo>
                    <a:pt x="2769" y="867"/>
                  </a:lnTo>
                  <a:lnTo>
                    <a:pt x="2775" y="861"/>
                  </a:lnTo>
                  <a:lnTo>
                    <a:pt x="2786" y="855"/>
                  </a:lnTo>
                  <a:lnTo>
                    <a:pt x="2792" y="849"/>
                  </a:lnTo>
                  <a:lnTo>
                    <a:pt x="2804" y="844"/>
                  </a:lnTo>
                  <a:lnTo>
                    <a:pt x="2810" y="832"/>
                  </a:lnTo>
                  <a:lnTo>
                    <a:pt x="2815" y="826"/>
                  </a:lnTo>
                  <a:lnTo>
                    <a:pt x="2827" y="815"/>
                  </a:lnTo>
                  <a:lnTo>
                    <a:pt x="2833" y="803"/>
                  </a:lnTo>
                  <a:lnTo>
                    <a:pt x="2844" y="786"/>
                  </a:lnTo>
                  <a:lnTo>
                    <a:pt x="2850" y="774"/>
                  </a:lnTo>
                  <a:lnTo>
                    <a:pt x="2861" y="757"/>
                  </a:lnTo>
                  <a:lnTo>
                    <a:pt x="2867" y="740"/>
                  </a:lnTo>
                  <a:lnTo>
                    <a:pt x="2879" y="717"/>
                  </a:lnTo>
                  <a:lnTo>
                    <a:pt x="2885" y="699"/>
                  </a:lnTo>
                  <a:lnTo>
                    <a:pt x="2890" y="676"/>
                  </a:lnTo>
                  <a:lnTo>
                    <a:pt x="2902" y="653"/>
                  </a:lnTo>
                  <a:lnTo>
                    <a:pt x="2908" y="630"/>
                  </a:lnTo>
                  <a:lnTo>
                    <a:pt x="2919" y="601"/>
                  </a:lnTo>
                  <a:lnTo>
                    <a:pt x="2925" y="578"/>
                  </a:lnTo>
                  <a:lnTo>
                    <a:pt x="2936" y="549"/>
                  </a:lnTo>
                  <a:lnTo>
                    <a:pt x="2942" y="514"/>
                  </a:lnTo>
                  <a:lnTo>
                    <a:pt x="2954" y="485"/>
                  </a:lnTo>
                  <a:lnTo>
                    <a:pt x="2960" y="457"/>
                  </a:lnTo>
                  <a:lnTo>
                    <a:pt x="2971" y="422"/>
                  </a:lnTo>
                  <a:lnTo>
                    <a:pt x="2977" y="393"/>
                  </a:lnTo>
                  <a:lnTo>
                    <a:pt x="2983" y="358"/>
                  </a:lnTo>
                  <a:lnTo>
                    <a:pt x="2994" y="324"/>
                  </a:lnTo>
                  <a:lnTo>
                    <a:pt x="3000" y="289"/>
                  </a:lnTo>
                  <a:lnTo>
                    <a:pt x="3011" y="254"/>
                  </a:lnTo>
                  <a:lnTo>
                    <a:pt x="3017" y="225"/>
                  </a:lnTo>
                  <a:lnTo>
                    <a:pt x="3029" y="191"/>
                  </a:lnTo>
                  <a:lnTo>
                    <a:pt x="3035" y="162"/>
                  </a:lnTo>
                  <a:lnTo>
                    <a:pt x="3046" y="133"/>
                  </a:lnTo>
                  <a:lnTo>
                    <a:pt x="3052" y="104"/>
                  </a:lnTo>
                  <a:lnTo>
                    <a:pt x="3058" y="75"/>
                  </a:lnTo>
                  <a:lnTo>
                    <a:pt x="3069" y="52"/>
                  </a:lnTo>
                  <a:lnTo>
                    <a:pt x="3075" y="29"/>
                  </a:lnTo>
                  <a:lnTo>
                    <a:pt x="3086" y="17"/>
                  </a:lnTo>
                  <a:lnTo>
                    <a:pt x="3092" y="6"/>
                  </a:lnTo>
                  <a:lnTo>
                    <a:pt x="3104" y="0"/>
                  </a:lnTo>
                  <a:lnTo>
                    <a:pt x="3110" y="0"/>
                  </a:lnTo>
                  <a:lnTo>
                    <a:pt x="3121" y="6"/>
                  </a:lnTo>
                  <a:lnTo>
                    <a:pt x="3127" y="17"/>
                  </a:lnTo>
                  <a:lnTo>
                    <a:pt x="3133" y="35"/>
                  </a:lnTo>
                  <a:lnTo>
                    <a:pt x="3144" y="52"/>
                  </a:lnTo>
                  <a:lnTo>
                    <a:pt x="3150" y="81"/>
                  </a:lnTo>
                  <a:lnTo>
                    <a:pt x="3161" y="110"/>
                  </a:lnTo>
                  <a:lnTo>
                    <a:pt x="3167" y="145"/>
                  </a:lnTo>
                  <a:lnTo>
                    <a:pt x="3179" y="179"/>
                  </a:lnTo>
                  <a:lnTo>
                    <a:pt x="3185" y="225"/>
                  </a:lnTo>
                  <a:lnTo>
                    <a:pt x="3196" y="266"/>
                  </a:lnTo>
                  <a:lnTo>
                    <a:pt x="3202" y="318"/>
                  </a:lnTo>
                  <a:lnTo>
                    <a:pt x="3208" y="364"/>
                  </a:lnTo>
                  <a:lnTo>
                    <a:pt x="3219" y="410"/>
                  </a:lnTo>
                  <a:lnTo>
                    <a:pt x="3225" y="462"/>
                  </a:lnTo>
                  <a:lnTo>
                    <a:pt x="3236" y="509"/>
                  </a:lnTo>
                  <a:lnTo>
                    <a:pt x="3242" y="555"/>
                  </a:lnTo>
                  <a:lnTo>
                    <a:pt x="3254" y="601"/>
                  </a:lnTo>
                  <a:lnTo>
                    <a:pt x="3260" y="641"/>
                  </a:lnTo>
                  <a:lnTo>
                    <a:pt x="3271" y="676"/>
                  </a:lnTo>
                  <a:lnTo>
                    <a:pt x="3277" y="711"/>
                  </a:lnTo>
                  <a:lnTo>
                    <a:pt x="3283" y="740"/>
                  </a:lnTo>
                  <a:lnTo>
                    <a:pt x="3294" y="763"/>
                  </a:lnTo>
                  <a:lnTo>
                    <a:pt x="3300" y="786"/>
                  </a:lnTo>
                  <a:lnTo>
                    <a:pt x="3311" y="803"/>
                  </a:lnTo>
                  <a:lnTo>
                    <a:pt x="3317" y="821"/>
                  </a:lnTo>
                  <a:lnTo>
                    <a:pt x="3329" y="838"/>
                  </a:lnTo>
                  <a:lnTo>
                    <a:pt x="3335" y="849"/>
                  </a:lnTo>
                  <a:lnTo>
                    <a:pt x="3346" y="855"/>
                  </a:lnTo>
                  <a:lnTo>
                    <a:pt x="3352" y="867"/>
                  </a:lnTo>
                  <a:lnTo>
                    <a:pt x="3363" y="873"/>
                  </a:lnTo>
                  <a:lnTo>
                    <a:pt x="3369" y="878"/>
                  </a:lnTo>
                  <a:lnTo>
                    <a:pt x="3375" y="884"/>
                  </a:lnTo>
                  <a:lnTo>
                    <a:pt x="3386" y="896"/>
                  </a:lnTo>
                  <a:lnTo>
                    <a:pt x="3392" y="901"/>
                  </a:lnTo>
                  <a:lnTo>
                    <a:pt x="3404" y="901"/>
                  </a:lnTo>
                  <a:lnTo>
                    <a:pt x="3410" y="907"/>
                  </a:lnTo>
                  <a:lnTo>
                    <a:pt x="3421" y="913"/>
                  </a:lnTo>
                  <a:lnTo>
                    <a:pt x="3427" y="913"/>
                  </a:lnTo>
                  <a:lnTo>
                    <a:pt x="3438" y="919"/>
                  </a:lnTo>
                  <a:lnTo>
                    <a:pt x="3444" y="919"/>
                  </a:lnTo>
                  <a:lnTo>
                    <a:pt x="3450" y="919"/>
                  </a:lnTo>
                  <a:lnTo>
                    <a:pt x="3461" y="925"/>
                  </a:lnTo>
                  <a:lnTo>
                    <a:pt x="3467" y="925"/>
                  </a:lnTo>
                  <a:lnTo>
                    <a:pt x="3479" y="925"/>
                  </a:lnTo>
                  <a:lnTo>
                    <a:pt x="3485" y="930"/>
                  </a:lnTo>
                  <a:lnTo>
                    <a:pt x="3496" y="930"/>
                  </a:lnTo>
                  <a:lnTo>
                    <a:pt x="3502" y="930"/>
                  </a:lnTo>
                  <a:lnTo>
                    <a:pt x="3513" y="930"/>
                  </a:lnTo>
                  <a:lnTo>
                    <a:pt x="3519" y="930"/>
                  </a:lnTo>
                  <a:lnTo>
                    <a:pt x="3525" y="936"/>
                  </a:lnTo>
                  <a:lnTo>
                    <a:pt x="3536" y="936"/>
                  </a:lnTo>
                  <a:lnTo>
                    <a:pt x="3542" y="936"/>
                  </a:lnTo>
                  <a:lnTo>
                    <a:pt x="3554" y="936"/>
                  </a:lnTo>
                  <a:lnTo>
                    <a:pt x="3560" y="936"/>
                  </a:lnTo>
                  <a:lnTo>
                    <a:pt x="3571" y="936"/>
                  </a:lnTo>
                  <a:lnTo>
                    <a:pt x="3577" y="936"/>
                  </a:lnTo>
                  <a:lnTo>
                    <a:pt x="3588" y="936"/>
                  </a:lnTo>
                  <a:lnTo>
                    <a:pt x="3594" y="936"/>
                  </a:lnTo>
                  <a:lnTo>
                    <a:pt x="3600" y="936"/>
                  </a:lnTo>
                  <a:lnTo>
                    <a:pt x="3611" y="936"/>
                  </a:lnTo>
                  <a:lnTo>
                    <a:pt x="3617" y="930"/>
                  </a:lnTo>
                  <a:lnTo>
                    <a:pt x="3629" y="930"/>
                  </a:lnTo>
                  <a:lnTo>
                    <a:pt x="3635" y="930"/>
                  </a:lnTo>
                  <a:lnTo>
                    <a:pt x="3646" y="925"/>
                  </a:lnTo>
                  <a:lnTo>
                    <a:pt x="3652" y="925"/>
                  </a:lnTo>
                  <a:lnTo>
                    <a:pt x="3663" y="925"/>
                  </a:lnTo>
                  <a:lnTo>
                    <a:pt x="3669" y="919"/>
                  </a:lnTo>
                  <a:lnTo>
                    <a:pt x="3675" y="919"/>
                  </a:lnTo>
                  <a:lnTo>
                    <a:pt x="3686" y="919"/>
                  </a:lnTo>
                  <a:lnTo>
                    <a:pt x="3692" y="913"/>
                  </a:lnTo>
                  <a:lnTo>
                    <a:pt x="3704" y="913"/>
                  </a:lnTo>
                  <a:lnTo>
                    <a:pt x="3710" y="907"/>
                  </a:lnTo>
                  <a:lnTo>
                    <a:pt x="3721" y="907"/>
                  </a:lnTo>
                  <a:lnTo>
                    <a:pt x="3727" y="901"/>
                  </a:lnTo>
                  <a:lnTo>
                    <a:pt x="3738" y="901"/>
                  </a:lnTo>
                  <a:lnTo>
                    <a:pt x="3744" y="896"/>
                  </a:lnTo>
                  <a:lnTo>
                    <a:pt x="3756" y="896"/>
                  </a:lnTo>
                </a:path>
              </a:pathLst>
            </a:custGeom>
            <a:noFill/>
            <a:ln w="9525">
              <a:solidFill>
                <a:srgbClr val="D5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035" name="Rectangle 18"/>
            <p:cNvSpPr>
              <a:spLocks noChangeArrowheads="1"/>
            </p:cNvSpPr>
            <p:nvPr/>
          </p:nvSpPr>
          <p:spPr bwMode="auto">
            <a:xfrm>
              <a:off x="1047" y="443"/>
              <a:ext cx="3756" cy="117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endParaRPr lang="en-GB" altLang="en-US" sz="1800">
                <a:latin typeface="Arial" panose="020B0604020202020204" pitchFamily="34" charset="0"/>
              </a:endParaRPr>
            </a:p>
          </p:txBody>
        </p:sp>
        <p:sp>
          <p:nvSpPr>
            <p:cNvPr id="32036" name="Line 19"/>
            <p:cNvSpPr>
              <a:spLocks noChangeShapeType="1"/>
            </p:cNvSpPr>
            <p:nvPr/>
          </p:nvSpPr>
          <p:spPr bwMode="auto">
            <a:xfrm flipV="1">
              <a:off x="1047" y="501"/>
              <a:ext cx="0" cy="112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37" name="Rectangle 20"/>
            <p:cNvSpPr>
              <a:spLocks noChangeArrowheads="1"/>
            </p:cNvSpPr>
            <p:nvPr/>
          </p:nvSpPr>
          <p:spPr bwMode="auto">
            <a:xfrm>
              <a:off x="1047" y="426"/>
              <a:ext cx="133"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dirty="0">
                  <a:solidFill>
                    <a:srgbClr val="000000"/>
                  </a:solidFill>
                  <a:latin typeface="Times New Roman" panose="02020603050405020304" pitchFamily="18" charset="0"/>
                </a:rPr>
                <a:t>x 10</a:t>
              </a:r>
              <a:endParaRPr lang="en-US" altLang="en-US" sz="1800" dirty="0">
                <a:latin typeface="Arial" panose="020B0604020202020204" pitchFamily="34" charset="0"/>
              </a:endParaRPr>
            </a:p>
          </p:txBody>
        </p:sp>
        <p:sp>
          <p:nvSpPr>
            <p:cNvPr id="32038" name="Rectangle 21"/>
            <p:cNvSpPr>
              <a:spLocks noChangeArrowheads="1"/>
            </p:cNvSpPr>
            <p:nvPr/>
          </p:nvSpPr>
          <p:spPr bwMode="auto">
            <a:xfrm>
              <a:off x="1162" y="385"/>
              <a:ext cx="52"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3</a:t>
              </a:r>
              <a:endParaRPr lang="en-US" altLang="en-US" sz="1800">
                <a:latin typeface="Arial" panose="020B0604020202020204" pitchFamily="34" charset="0"/>
              </a:endParaRPr>
            </a:p>
          </p:txBody>
        </p:sp>
        <p:sp>
          <p:nvSpPr>
            <p:cNvPr id="32039" name="Line 22"/>
            <p:cNvSpPr>
              <a:spLocks noChangeShapeType="1"/>
            </p:cNvSpPr>
            <p:nvPr/>
          </p:nvSpPr>
          <p:spPr bwMode="auto">
            <a:xfrm flipH="1">
              <a:off x="1029" y="1616"/>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40" name="Line 23"/>
            <p:cNvSpPr>
              <a:spLocks noChangeShapeType="1"/>
            </p:cNvSpPr>
            <p:nvPr/>
          </p:nvSpPr>
          <p:spPr bwMode="auto">
            <a:xfrm flipH="1">
              <a:off x="1029" y="1581"/>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41" name="Line 24"/>
            <p:cNvSpPr>
              <a:spLocks noChangeShapeType="1"/>
            </p:cNvSpPr>
            <p:nvPr/>
          </p:nvSpPr>
          <p:spPr bwMode="auto">
            <a:xfrm flipH="1">
              <a:off x="1029" y="1547"/>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42" name="Line 25"/>
            <p:cNvSpPr>
              <a:spLocks noChangeShapeType="1"/>
            </p:cNvSpPr>
            <p:nvPr/>
          </p:nvSpPr>
          <p:spPr bwMode="auto">
            <a:xfrm flipH="1">
              <a:off x="1029" y="1512"/>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43" name="Line 26"/>
            <p:cNvSpPr>
              <a:spLocks noChangeShapeType="1"/>
            </p:cNvSpPr>
            <p:nvPr/>
          </p:nvSpPr>
          <p:spPr bwMode="auto">
            <a:xfrm flipH="1">
              <a:off x="1029" y="1477"/>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44" name="Line 27"/>
            <p:cNvSpPr>
              <a:spLocks noChangeShapeType="1"/>
            </p:cNvSpPr>
            <p:nvPr/>
          </p:nvSpPr>
          <p:spPr bwMode="auto">
            <a:xfrm flipH="1">
              <a:off x="1029" y="1443"/>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45" name="Line 28"/>
            <p:cNvSpPr>
              <a:spLocks noChangeShapeType="1"/>
            </p:cNvSpPr>
            <p:nvPr/>
          </p:nvSpPr>
          <p:spPr bwMode="auto">
            <a:xfrm flipH="1">
              <a:off x="1029" y="1408"/>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46" name="Line 29"/>
            <p:cNvSpPr>
              <a:spLocks noChangeShapeType="1"/>
            </p:cNvSpPr>
            <p:nvPr/>
          </p:nvSpPr>
          <p:spPr bwMode="auto">
            <a:xfrm flipH="1">
              <a:off x="1029" y="1373"/>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47" name="Line 30"/>
            <p:cNvSpPr>
              <a:spLocks noChangeShapeType="1"/>
            </p:cNvSpPr>
            <p:nvPr/>
          </p:nvSpPr>
          <p:spPr bwMode="auto">
            <a:xfrm flipH="1">
              <a:off x="1029" y="1339"/>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48" name="Line 31"/>
            <p:cNvSpPr>
              <a:spLocks noChangeShapeType="1"/>
            </p:cNvSpPr>
            <p:nvPr/>
          </p:nvSpPr>
          <p:spPr bwMode="auto">
            <a:xfrm flipH="1">
              <a:off x="1029" y="1304"/>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49" name="Line 32"/>
            <p:cNvSpPr>
              <a:spLocks noChangeShapeType="1"/>
            </p:cNvSpPr>
            <p:nvPr/>
          </p:nvSpPr>
          <p:spPr bwMode="auto">
            <a:xfrm flipH="1">
              <a:off x="1029" y="1269"/>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50" name="Line 33"/>
            <p:cNvSpPr>
              <a:spLocks noChangeShapeType="1"/>
            </p:cNvSpPr>
            <p:nvPr/>
          </p:nvSpPr>
          <p:spPr bwMode="auto">
            <a:xfrm flipH="1">
              <a:off x="1029" y="1235"/>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51" name="Line 34"/>
            <p:cNvSpPr>
              <a:spLocks noChangeShapeType="1"/>
            </p:cNvSpPr>
            <p:nvPr/>
          </p:nvSpPr>
          <p:spPr bwMode="auto">
            <a:xfrm flipH="1">
              <a:off x="1029" y="1200"/>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52" name="Line 35"/>
            <p:cNvSpPr>
              <a:spLocks noChangeShapeType="1"/>
            </p:cNvSpPr>
            <p:nvPr/>
          </p:nvSpPr>
          <p:spPr bwMode="auto">
            <a:xfrm flipH="1">
              <a:off x="1029" y="1165"/>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53" name="Line 36"/>
            <p:cNvSpPr>
              <a:spLocks noChangeShapeType="1"/>
            </p:cNvSpPr>
            <p:nvPr/>
          </p:nvSpPr>
          <p:spPr bwMode="auto">
            <a:xfrm flipH="1">
              <a:off x="1029" y="1136"/>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54" name="Line 37"/>
            <p:cNvSpPr>
              <a:spLocks noChangeShapeType="1"/>
            </p:cNvSpPr>
            <p:nvPr/>
          </p:nvSpPr>
          <p:spPr bwMode="auto">
            <a:xfrm flipH="1">
              <a:off x="1029" y="1102"/>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55" name="Line 38"/>
            <p:cNvSpPr>
              <a:spLocks noChangeShapeType="1"/>
            </p:cNvSpPr>
            <p:nvPr/>
          </p:nvSpPr>
          <p:spPr bwMode="auto">
            <a:xfrm flipH="1">
              <a:off x="1029" y="1067"/>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56" name="Line 39"/>
            <p:cNvSpPr>
              <a:spLocks noChangeShapeType="1"/>
            </p:cNvSpPr>
            <p:nvPr/>
          </p:nvSpPr>
          <p:spPr bwMode="auto">
            <a:xfrm flipH="1">
              <a:off x="1029" y="1032"/>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57" name="Line 40"/>
            <p:cNvSpPr>
              <a:spLocks noChangeShapeType="1"/>
            </p:cNvSpPr>
            <p:nvPr/>
          </p:nvSpPr>
          <p:spPr bwMode="auto">
            <a:xfrm flipH="1">
              <a:off x="1029" y="998"/>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58" name="Line 41"/>
            <p:cNvSpPr>
              <a:spLocks noChangeShapeType="1"/>
            </p:cNvSpPr>
            <p:nvPr/>
          </p:nvSpPr>
          <p:spPr bwMode="auto">
            <a:xfrm flipH="1">
              <a:off x="1029" y="963"/>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59" name="Line 42"/>
            <p:cNvSpPr>
              <a:spLocks noChangeShapeType="1"/>
            </p:cNvSpPr>
            <p:nvPr/>
          </p:nvSpPr>
          <p:spPr bwMode="auto">
            <a:xfrm flipH="1">
              <a:off x="1029" y="928"/>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60" name="Line 43"/>
            <p:cNvSpPr>
              <a:spLocks noChangeShapeType="1"/>
            </p:cNvSpPr>
            <p:nvPr/>
          </p:nvSpPr>
          <p:spPr bwMode="auto">
            <a:xfrm flipH="1">
              <a:off x="1029" y="894"/>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61" name="Line 44"/>
            <p:cNvSpPr>
              <a:spLocks noChangeShapeType="1"/>
            </p:cNvSpPr>
            <p:nvPr/>
          </p:nvSpPr>
          <p:spPr bwMode="auto">
            <a:xfrm flipH="1">
              <a:off x="1029" y="859"/>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62" name="Line 45"/>
            <p:cNvSpPr>
              <a:spLocks noChangeShapeType="1"/>
            </p:cNvSpPr>
            <p:nvPr/>
          </p:nvSpPr>
          <p:spPr bwMode="auto">
            <a:xfrm flipH="1">
              <a:off x="1029" y="824"/>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63" name="Line 46"/>
            <p:cNvSpPr>
              <a:spLocks noChangeShapeType="1"/>
            </p:cNvSpPr>
            <p:nvPr/>
          </p:nvSpPr>
          <p:spPr bwMode="auto">
            <a:xfrm flipH="1">
              <a:off x="1029" y="790"/>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64" name="Line 47"/>
            <p:cNvSpPr>
              <a:spLocks noChangeShapeType="1"/>
            </p:cNvSpPr>
            <p:nvPr/>
          </p:nvSpPr>
          <p:spPr bwMode="auto">
            <a:xfrm flipH="1">
              <a:off x="1029" y="755"/>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65" name="Line 48"/>
            <p:cNvSpPr>
              <a:spLocks noChangeShapeType="1"/>
            </p:cNvSpPr>
            <p:nvPr/>
          </p:nvSpPr>
          <p:spPr bwMode="auto">
            <a:xfrm flipH="1">
              <a:off x="1029" y="720"/>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66" name="Line 49"/>
            <p:cNvSpPr>
              <a:spLocks noChangeShapeType="1"/>
            </p:cNvSpPr>
            <p:nvPr/>
          </p:nvSpPr>
          <p:spPr bwMode="auto">
            <a:xfrm flipH="1">
              <a:off x="1029" y="686"/>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67" name="Line 50"/>
            <p:cNvSpPr>
              <a:spLocks noChangeShapeType="1"/>
            </p:cNvSpPr>
            <p:nvPr/>
          </p:nvSpPr>
          <p:spPr bwMode="auto">
            <a:xfrm flipH="1">
              <a:off x="1029" y="651"/>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68" name="Line 51"/>
            <p:cNvSpPr>
              <a:spLocks noChangeShapeType="1"/>
            </p:cNvSpPr>
            <p:nvPr/>
          </p:nvSpPr>
          <p:spPr bwMode="auto">
            <a:xfrm flipH="1">
              <a:off x="1029" y="616"/>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69" name="Line 52"/>
            <p:cNvSpPr>
              <a:spLocks noChangeShapeType="1"/>
            </p:cNvSpPr>
            <p:nvPr/>
          </p:nvSpPr>
          <p:spPr bwMode="auto">
            <a:xfrm flipH="1">
              <a:off x="1029" y="582"/>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70" name="Line 53"/>
            <p:cNvSpPr>
              <a:spLocks noChangeShapeType="1"/>
            </p:cNvSpPr>
            <p:nvPr/>
          </p:nvSpPr>
          <p:spPr bwMode="auto">
            <a:xfrm flipH="1">
              <a:off x="1029" y="547"/>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71" name="Line 54"/>
            <p:cNvSpPr>
              <a:spLocks noChangeShapeType="1"/>
            </p:cNvSpPr>
            <p:nvPr/>
          </p:nvSpPr>
          <p:spPr bwMode="auto">
            <a:xfrm flipH="1">
              <a:off x="1029" y="512"/>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72" name="Line 55"/>
            <p:cNvSpPr>
              <a:spLocks noChangeShapeType="1"/>
            </p:cNvSpPr>
            <p:nvPr/>
          </p:nvSpPr>
          <p:spPr bwMode="auto">
            <a:xfrm flipH="1">
              <a:off x="1012" y="1547"/>
              <a:ext cx="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73" name="Rectangle 56"/>
            <p:cNvSpPr>
              <a:spLocks noChangeArrowheads="1"/>
            </p:cNvSpPr>
            <p:nvPr/>
          </p:nvSpPr>
          <p:spPr bwMode="auto">
            <a:xfrm>
              <a:off x="977" y="1477"/>
              <a:ext cx="52"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0</a:t>
              </a:r>
              <a:endParaRPr lang="en-US" altLang="en-US" sz="1800">
                <a:latin typeface="Arial" panose="020B0604020202020204" pitchFamily="34" charset="0"/>
              </a:endParaRPr>
            </a:p>
          </p:txBody>
        </p:sp>
        <p:sp>
          <p:nvSpPr>
            <p:cNvPr id="32074" name="Line 57"/>
            <p:cNvSpPr>
              <a:spLocks noChangeShapeType="1"/>
            </p:cNvSpPr>
            <p:nvPr/>
          </p:nvSpPr>
          <p:spPr bwMode="auto">
            <a:xfrm flipH="1">
              <a:off x="1012" y="1373"/>
              <a:ext cx="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75" name="Rectangle 58"/>
            <p:cNvSpPr>
              <a:spLocks noChangeArrowheads="1"/>
            </p:cNvSpPr>
            <p:nvPr/>
          </p:nvSpPr>
          <p:spPr bwMode="auto">
            <a:xfrm>
              <a:off x="943" y="1304"/>
              <a:ext cx="8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10</a:t>
              </a:r>
              <a:endParaRPr lang="en-US" altLang="en-US" sz="1800">
                <a:latin typeface="Arial" panose="020B0604020202020204" pitchFamily="34" charset="0"/>
              </a:endParaRPr>
            </a:p>
          </p:txBody>
        </p:sp>
        <p:sp>
          <p:nvSpPr>
            <p:cNvPr id="32076" name="Line 59"/>
            <p:cNvSpPr>
              <a:spLocks noChangeShapeType="1"/>
            </p:cNvSpPr>
            <p:nvPr/>
          </p:nvSpPr>
          <p:spPr bwMode="auto">
            <a:xfrm flipH="1">
              <a:off x="1012" y="1200"/>
              <a:ext cx="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77" name="Rectangle 60"/>
            <p:cNvSpPr>
              <a:spLocks noChangeArrowheads="1"/>
            </p:cNvSpPr>
            <p:nvPr/>
          </p:nvSpPr>
          <p:spPr bwMode="auto">
            <a:xfrm>
              <a:off x="943" y="1131"/>
              <a:ext cx="8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20</a:t>
              </a:r>
              <a:endParaRPr lang="en-US" altLang="en-US" sz="1800">
                <a:latin typeface="Arial" panose="020B0604020202020204" pitchFamily="34" charset="0"/>
              </a:endParaRPr>
            </a:p>
          </p:txBody>
        </p:sp>
        <p:sp>
          <p:nvSpPr>
            <p:cNvPr id="32078" name="Line 61"/>
            <p:cNvSpPr>
              <a:spLocks noChangeShapeType="1"/>
            </p:cNvSpPr>
            <p:nvPr/>
          </p:nvSpPr>
          <p:spPr bwMode="auto">
            <a:xfrm flipH="1">
              <a:off x="1012" y="1032"/>
              <a:ext cx="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79" name="Rectangle 62"/>
            <p:cNvSpPr>
              <a:spLocks noChangeArrowheads="1"/>
            </p:cNvSpPr>
            <p:nvPr/>
          </p:nvSpPr>
          <p:spPr bwMode="auto">
            <a:xfrm>
              <a:off x="943" y="963"/>
              <a:ext cx="8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30</a:t>
              </a:r>
              <a:endParaRPr lang="en-US" altLang="en-US" sz="1800">
                <a:latin typeface="Arial" panose="020B0604020202020204" pitchFamily="34" charset="0"/>
              </a:endParaRPr>
            </a:p>
          </p:txBody>
        </p:sp>
        <p:sp>
          <p:nvSpPr>
            <p:cNvPr id="32080" name="Line 63"/>
            <p:cNvSpPr>
              <a:spLocks noChangeShapeType="1"/>
            </p:cNvSpPr>
            <p:nvPr/>
          </p:nvSpPr>
          <p:spPr bwMode="auto">
            <a:xfrm flipH="1">
              <a:off x="1012" y="859"/>
              <a:ext cx="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81" name="Rectangle 64"/>
            <p:cNvSpPr>
              <a:spLocks noChangeArrowheads="1"/>
            </p:cNvSpPr>
            <p:nvPr/>
          </p:nvSpPr>
          <p:spPr bwMode="auto">
            <a:xfrm>
              <a:off x="943" y="790"/>
              <a:ext cx="8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40</a:t>
              </a:r>
              <a:endParaRPr lang="en-US" altLang="en-US" sz="1800">
                <a:latin typeface="Arial" panose="020B0604020202020204" pitchFamily="34" charset="0"/>
              </a:endParaRPr>
            </a:p>
          </p:txBody>
        </p:sp>
        <p:sp>
          <p:nvSpPr>
            <p:cNvPr id="32082" name="Line 65"/>
            <p:cNvSpPr>
              <a:spLocks noChangeShapeType="1"/>
            </p:cNvSpPr>
            <p:nvPr/>
          </p:nvSpPr>
          <p:spPr bwMode="auto">
            <a:xfrm flipH="1">
              <a:off x="1012" y="686"/>
              <a:ext cx="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83" name="Rectangle 66"/>
            <p:cNvSpPr>
              <a:spLocks noChangeArrowheads="1"/>
            </p:cNvSpPr>
            <p:nvPr/>
          </p:nvSpPr>
          <p:spPr bwMode="auto">
            <a:xfrm>
              <a:off x="943" y="616"/>
              <a:ext cx="8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50</a:t>
              </a:r>
              <a:endParaRPr lang="en-US" altLang="en-US" sz="1800">
                <a:latin typeface="Arial" panose="020B0604020202020204" pitchFamily="34" charset="0"/>
              </a:endParaRPr>
            </a:p>
          </p:txBody>
        </p:sp>
        <p:sp>
          <p:nvSpPr>
            <p:cNvPr id="32084" name="Line 67"/>
            <p:cNvSpPr>
              <a:spLocks noChangeShapeType="1"/>
            </p:cNvSpPr>
            <p:nvPr/>
          </p:nvSpPr>
          <p:spPr bwMode="auto">
            <a:xfrm flipH="1">
              <a:off x="1012" y="512"/>
              <a:ext cx="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85" name="Rectangle 68"/>
            <p:cNvSpPr>
              <a:spLocks noChangeArrowheads="1"/>
            </p:cNvSpPr>
            <p:nvPr/>
          </p:nvSpPr>
          <p:spPr bwMode="auto">
            <a:xfrm>
              <a:off x="943" y="443"/>
              <a:ext cx="8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60</a:t>
              </a:r>
              <a:endParaRPr lang="en-US" altLang="en-US" sz="1800">
                <a:latin typeface="Arial" panose="020B0604020202020204" pitchFamily="34" charset="0"/>
              </a:endParaRPr>
            </a:p>
          </p:txBody>
        </p:sp>
        <p:sp>
          <p:nvSpPr>
            <p:cNvPr id="32086" name="Rectangle 69"/>
            <p:cNvSpPr>
              <a:spLocks noChangeArrowheads="1"/>
            </p:cNvSpPr>
            <p:nvPr/>
          </p:nvSpPr>
          <p:spPr bwMode="auto">
            <a:xfrm rot="5400000">
              <a:off x="737" y="1151"/>
              <a:ext cx="133"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CPS</a:t>
              </a:r>
              <a:endParaRPr lang="en-US" altLang="en-US" sz="1800">
                <a:latin typeface="Arial" panose="020B0604020202020204" pitchFamily="34" charset="0"/>
              </a:endParaRPr>
            </a:p>
          </p:txBody>
        </p:sp>
        <p:sp>
          <p:nvSpPr>
            <p:cNvPr id="32087" name="Line 70"/>
            <p:cNvSpPr>
              <a:spLocks noChangeShapeType="1"/>
            </p:cNvSpPr>
            <p:nvPr/>
          </p:nvSpPr>
          <p:spPr bwMode="auto">
            <a:xfrm>
              <a:off x="1047" y="1622"/>
              <a:ext cx="375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88" name="Line 71"/>
            <p:cNvSpPr>
              <a:spLocks noChangeShapeType="1"/>
            </p:cNvSpPr>
            <p:nvPr/>
          </p:nvSpPr>
          <p:spPr bwMode="auto">
            <a:xfrm>
              <a:off x="1047"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89" name="Line 72"/>
            <p:cNvSpPr>
              <a:spLocks noChangeShapeType="1"/>
            </p:cNvSpPr>
            <p:nvPr/>
          </p:nvSpPr>
          <p:spPr bwMode="auto">
            <a:xfrm>
              <a:off x="1127"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90" name="Line 73"/>
            <p:cNvSpPr>
              <a:spLocks noChangeShapeType="1"/>
            </p:cNvSpPr>
            <p:nvPr/>
          </p:nvSpPr>
          <p:spPr bwMode="auto">
            <a:xfrm>
              <a:off x="1208"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91" name="Line 74"/>
            <p:cNvSpPr>
              <a:spLocks noChangeShapeType="1"/>
            </p:cNvSpPr>
            <p:nvPr/>
          </p:nvSpPr>
          <p:spPr bwMode="auto">
            <a:xfrm>
              <a:off x="1295"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92" name="Line 75"/>
            <p:cNvSpPr>
              <a:spLocks noChangeShapeType="1"/>
            </p:cNvSpPr>
            <p:nvPr/>
          </p:nvSpPr>
          <p:spPr bwMode="auto">
            <a:xfrm>
              <a:off x="1376"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93" name="Line 76"/>
            <p:cNvSpPr>
              <a:spLocks noChangeShapeType="1"/>
            </p:cNvSpPr>
            <p:nvPr/>
          </p:nvSpPr>
          <p:spPr bwMode="auto">
            <a:xfrm>
              <a:off x="1462"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94" name="Line 77"/>
            <p:cNvSpPr>
              <a:spLocks noChangeShapeType="1"/>
            </p:cNvSpPr>
            <p:nvPr/>
          </p:nvSpPr>
          <p:spPr bwMode="auto">
            <a:xfrm>
              <a:off x="1543"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95" name="Line 78"/>
            <p:cNvSpPr>
              <a:spLocks noChangeShapeType="1"/>
            </p:cNvSpPr>
            <p:nvPr/>
          </p:nvSpPr>
          <p:spPr bwMode="auto">
            <a:xfrm>
              <a:off x="1629"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96" name="Line 79"/>
            <p:cNvSpPr>
              <a:spLocks noChangeShapeType="1"/>
            </p:cNvSpPr>
            <p:nvPr/>
          </p:nvSpPr>
          <p:spPr bwMode="auto">
            <a:xfrm>
              <a:off x="1710"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97" name="Line 80"/>
            <p:cNvSpPr>
              <a:spLocks noChangeShapeType="1"/>
            </p:cNvSpPr>
            <p:nvPr/>
          </p:nvSpPr>
          <p:spPr bwMode="auto">
            <a:xfrm>
              <a:off x="1797"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98" name="Line 81"/>
            <p:cNvSpPr>
              <a:spLocks noChangeShapeType="1"/>
            </p:cNvSpPr>
            <p:nvPr/>
          </p:nvSpPr>
          <p:spPr bwMode="auto">
            <a:xfrm>
              <a:off x="1878"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99" name="Line 82"/>
            <p:cNvSpPr>
              <a:spLocks noChangeShapeType="1"/>
            </p:cNvSpPr>
            <p:nvPr/>
          </p:nvSpPr>
          <p:spPr bwMode="auto">
            <a:xfrm>
              <a:off x="1964"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00" name="Line 83"/>
            <p:cNvSpPr>
              <a:spLocks noChangeShapeType="1"/>
            </p:cNvSpPr>
            <p:nvPr/>
          </p:nvSpPr>
          <p:spPr bwMode="auto">
            <a:xfrm>
              <a:off x="2045"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01" name="Line 84"/>
            <p:cNvSpPr>
              <a:spLocks noChangeShapeType="1"/>
            </p:cNvSpPr>
            <p:nvPr/>
          </p:nvSpPr>
          <p:spPr bwMode="auto">
            <a:xfrm>
              <a:off x="2131"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02" name="Line 85"/>
            <p:cNvSpPr>
              <a:spLocks noChangeShapeType="1"/>
            </p:cNvSpPr>
            <p:nvPr/>
          </p:nvSpPr>
          <p:spPr bwMode="auto">
            <a:xfrm>
              <a:off x="2212"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03" name="Line 86"/>
            <p:cNvSpPr>
              <a:spLocks noChangeShapeType="1"/>
            </p:cNvSpPr>
            <p:nvPr/>
          </p:nvSpPr>
          <p:spPr bwMode="auto">
            <a:xfrm>
              <a:off x="2299"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04" name="Line 87"/>
            <p:cNvSpPr>
              <a:spLocks noChangeShapeType="1"/>
            </p:cNvSpPr>
            <p:nvPr/>
          </p:nvSpPr>
          <p:spPr bwMode="auto">
            <a:xfrm>
              <a:off x="2379"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05" name="Line 88"/>
            <p:cNvSpPr>
              <a:spLocks noChangeShapeType="1"/>
            </p:cNvSpPr>
            <p:nvPr/>
          </p:nvSpPr>
          <p:spPr bwMode="auto">
            <a:xfrm>
              <a:off x="2460"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06" name="Line 89"/>
            <p:cNvSpPr>
              <a:spLocks noChangeShapeType="1"/>
            </p:cNvSpPr>
            <p:nvPr/>
          </p:nvSpPr>
          <p:spPr bwMode="auto">
            <a:xfrm>
              <a:off x="2547"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07" name="Line 90"/>
            <p:cNvSpPr>
              <a:spLocks noChangeShapeType="1"/>
            </p:cNvSpPr>
            <p:nvPr/>
          </p:nvSpPr>
          <p:spPr bwMode="auto">
            <a:xfrm>
              <a:off x="2628"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08" name="Line 91"/>
            <p:cNvSpPr>
              <a:spLocks noChangeShapeType="1"/>
            </p:cNvSpPr>
            <p:nvPr/>
          </p:nvSpPr>
          <p:spPr bwMode="auto">
            <a:xfrm>
              <a:off x="2714"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09" name="Line 92"/>
            <p:cNvSpPr>
              <a:spLocks noChangeShapeType="1"/>
            </p:cNvSpPr>
            <p:nvPr/>
          </p:nvSpPr>
          <p:spPr bwMode="auto">
            <a:xfrm>
              <a:off x="2795"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10" name="Line 93"/>
            <p:cNvSpPr>
              <a:spLocks noChangeShapeType="1"/>
            </p:cNvSpPr>
            <p:nvPr/>
          </p:nvSpPr>
          <p:spPr bwMode="auto">
            <a:xfrm>
              <a:off x="2881"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11" name="Line 94"/>
            <p:cNvSpPr>
              <a:spLocks noChangeShapeType="1"/>
            </p:cNvSpPr>
            <p:nvPr/>
          </p:nvSpPr>
          <p:spPr bwMode="auto">
            <a:xfrm>
              <a:off x="2962"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12" name="Line 95"/>
            <p:cNvSpPr>
              <a:spLocks noChangeShapeType="1"/>
            </p:cNvSpPr>
            <p:nvPr/>
          </p:nvSpPr>
          <p:spPr bwMode="auto">
            <a:xfrm>
              <a:off x="3049"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13" name="Line 96"/>
            <p:cNvSpPr>
              <a:spLocks noChangeShapeType="1"/>
            </p:cNvSpPr>
            <p:nvPr/>
          </p:nvSpPr>
          <p:spPr bwMode="auto">
            <a:xfrm>
              <a:off x="3130"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14" name="Line 97"/>
            <p:cNvSpPr>
              <a:spLocks noChangeShapeType="1"/>
            </p:cNvSpPr>
            <p:nvPr/>
          </p:nvSpPr>
          <p:spPr bwMode="auto">
            <a:xfrm>
              <a:off x="3216"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15" name="Line 98"/>
            <p:cNvSpPr>
              <a:spLocks noChangeShapeType="1"/>
            </p:cNvSpPr>
            <p:nvPr/>
          </p:nvSpPr>
          <p:spPr bwMode="auto">
            <a:xfrm>
              <a:off x="3297"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16" name="Line 99"/>
            <p:cNvSpPr>
              <a:spLocks noChangeShapeType="1"/>
            </p:cNvSpPr>
            <p:nvPr/>
          </p:nvSpPr>
          <p:spPr bwMode="auto">
            <a:xfrm>
              <a:off x="3383"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17" name="Line 100"/>
            <p:cNvSpPr>
              <a:spLocks noChangeShapeType="1"/>
            </p:cNvSpPr>
            <p:nvPr/>
          </p:nvSpPr>
          <p:spPr bwMode="auto">
            <a:xfrm>
              <a:off x="3464"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18" name="Line 101"/>
            <p:cNvSpPr>
              <a:spLocks noChangeShapeType="1"/>
            </p:cNvSpPr>
            <p:nvPr/>
          </p:nvSpPr>
          <p:spPr bwMode="auto">
            <a:xfrm>
              <a:off x="3551"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19" name="Line 102"/>
            <p:cNvSpPr>
              <a:spLocks noChangeShapeType="1"/>
            </p:cNvSpPr>
            <p:nvPr/>
          </p:nvSpPr>
          <p:spPr bwMode="auto">
            <a:xfrm>
              <a:off x="3631"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20" name="Line 103"/>
            <p:cNvSpPr>
              <a:spLocks noChangeShapeType="1"/>
            </p:cNvSpPr>
            <p:nvPr/>
          </p:nvSpPr>
          <p:spPr bwMode="auto">
            <a:xfrm>
              <a:off x="3712"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21" name="Line 104"/>
            <p:cNvSpPr>
              <a:spLocks noChangeShapeType="1"/>
            </p:cNvSpPr>
            <p:nvPr/>
          </p:nvSpPr>
          <p:spPr bwMode="auto">
            <a:xfrm>
              <a:off x="3799"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22" name="Line 105"/>
            <p:cNvSpPr>
              <a:spLocks noChangeShapeType="1"/>
            </p:cNvSpPr>
            <p:nvPr/>
          </p:nvSpPr>
          <p:spPr bwMode="auto">
            <a:xfrm>
              <a:off x="3880"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23" name="Line 106"/>
            <p:cNvSpPr>
              <a:spLocks noChangeShapeType="1"/>
            </p:cNvSpPr>
            <p:nvPr/>
          </p:nvSpPr>
          <p:spPr bwMode="auto">
            <a:xfrm>
              <a:off x="3966"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24" name="Line 107"/>
            <p:cNvSpPr>
              <a:spLocks noChangeShapeType="1"/>
            </p:cNvSpPr>
            <p:nvPr/>
          </p:nvSpPr>
          <p:spPr bwMode="auto">
            <a:xfrm>
              <a:off x="4047"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25" name="Line 108"/>
            <p:cNvSpPr>
              <a:spLocks noChangeShapeType="1"/>
            </p:cNvSpPr>
            <p:nvPr/>
          </p:nvSpPr>
          <p:spPr bwMode="auto">
            <a:xfrm>
              <a:off x="4133"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26" name="Line 109"/>
            <p:cNvSpPr>
              <a:spLocks noChangeShapeType="1"/>
            </p:cNvSpPr>
            <p:nvPr/>
          </p:nvSpPr>
          <p:spPr bwMode="auto">
            <a:xfrm>
              <a:off x="4214"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27" name="Line 110"/>
            <p:cNvSpPr>
              <a:spLocks noChangeShapeType="1"/>
            </p:cNvSpPr>
            <p:nvPr/>
          </p:nvSpPr>
          <p:spPr bwMode="auto">
            <a:xfrm>
              <a:off x="4301"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28" name="Line 111"/>
            <p:cNvSpPr>
              <a:spLocks noChangeShapeType="1"/>
            </p:cNvSpPr>
            <p:nvPr/>
          </p:nvSpPr>
          <p:spPr bwMode="auto">
            <a:xfrm>
              <a:off x="4382"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29" name="Line 112"/>
            <p:cNvSpPr>
              <a:spLocks noChangeShapeType="1"/>
            </p:cNvSpPr>
            <p:nvPr/>
          </p:nvSpPr>
          <p:spPr bwMode="auto">
            <a:xfrm>
              <a:off x="4468"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30" name="Line 113"/>
            <p:cNvSpPr>
              <a:spLocks noChangeShapeType="1"/>
            </p:cNvSpPr>
            <p:nvPr/>
          </p:nvSpPr>
          <p:spPr bwMode="auto">
            <a:xfrm>
              <a:off x="4549"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31" name="Line 114"/>
            <p:cNvSpPr>
              <a:spLocks noChangeShapeType="1"/>
            </p:cNvSpPr>
            <p:nvPr/>
          </p:nvSpPr>
          <p:spPr bwMode="auto">
            <a:xfrm>
              <a:off x="4635"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32" name="Line 115"/>
            <p:cNvSpPr>
              <a:spLocks noChangeShapeType="1"/>
            </p:cNvSpPr>
            <p:nvPr/>
          </p:nvSpPr>
          <p:spPr bwMode="auto">
            <a:xfrm>
              <a:off x="4716"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33" name="Line 116"/>
            <p:cNvSpPr>
              <a:spLocks noChangeShapeType="1"/>
            </p:cNvSpPr>
            <p:nvPr/>
          </p:nvSpPr>
          <p:spPr bwMode="auto">
            <a:xfrm>
              <a:off x="4803" y="1622"/>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34" name="Rectangle 117"/>
            <p:cNvSpPr>
              <a:spLocks noChangeArrowheads="1"/>
            </p:cNvSpPr>
            <p:nvPr/>
          </p:nvSpPr>
          <p:spPr bwMode="auto">
            <a:xfrm>
              <a:off x="995" y="1674"/>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970</a:t>
              </a:r>
              <a:endParaRPr lang="en-US" altLang="en-US" sz="1800">
                <a:latin typeface="Arial" panose="020B0604020202020204" pitchFamily="34" charset="0"/>
              </a:endParaRPr>
            </a:p>
          </p:txBody>
        </p:sp>
        <p:sp>
          <p:nvSpPr>
            <p:cNvPr id="32135" name="Line 118"/>
            <p:cNvSpPr>
              <a:spLocks noChangeShapeType="1"/>
            </p:cNvSpPr>
            <p:nvPr/>
          </p:nvSpPr>
          <p:spPr bwMode="auto">
            <a:xfrm>
              <a:off x="1047" y="1622"/>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36" name="Rectangle 119"/>
            <p:cNvSpPr>
              <a:spLocks noChangeArrowheads="1"/>
            </p:cNvSpPr>
            <p:nvPr/>
          </p:nvSpPr>
          <p:spPr bwMode="auto">
            <a:xfrm>
              <a:off x="1410" y="1674"/>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965</a:t>
              </a:r>
              <a:endParaRPr lang="en-US" altLang="en-US" sz="1800">
                <a:latin typeface="Arial" panose="020B0604020202020204" pitchFamily="34" charset="0"/>
              </a:endParaRPr>
            </a:p>
          </p:txBody>
        </p:sp>
        <p:sp>
          <p:nvSpPr>
            <p:cNvPr id="32137" name="Line 120"/>
            <p:cNvSpPr>
              <a:spLocks noChangeShapeType="1"/>
            </p:cNvSpPr>
            <p:nvPr/>
          </p:nvSpPr>
          <p:spPr bwMode="auto">
            <a:xfrm>
              <a:off x="1462" y="1622"/>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38" name="Rectangle 121"/>
            <p:cNvSpPr>
              <a:spLocks noChangeArrowheads="1"/>
            </p:cNvSpPr>
            <p:nvPr/>
          </p:nvSpPr>
          <p:spPr bwMode="auto">
            <a:xfrm>
              <a:off x="1826" y="1674"/>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960</a:t>
              </a:r>
              <a:endParaRPr lang="en-US" altLang="en-US" sz="1800">
                <a:latin typeface="Arial" panose="020B0604020202020204" pitchFamily="34" charset="0"/>
              </a:endParaRPr>
            </a:p>
          </p:txBody>
        </p:sp>
        <p:sp>
          <p:nvSpPr>
            <p:cNvPr id="32139" name="Line 122"/>
            <p:cNvSpPr>
              <a:spLocks noChangeShapeType="1"/>
            </p:cNvSpPr>
            <p:nvPr/>
          </p:nvSpPr>
          <p:spPr bwMode="auto">
            <a:xfrm>
              <a:off x="1878" y="1622"/>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40" name="Rectangle 123"/>
            <p:cNvSpPr>
              <a:spLocks noChangeArrowheads="1"/>
            </p:cNvSpPr>
            <p:nvPr/>
          </p:nvSpPr>
          <p:spPr bwMode="auto">
            <a:xfrm>
              <a:off x="2247" y="1674"/>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955</a:t>
              </a:r>
              <a:endParaRPr lang="en-US" altLang="en-US" sz="1800">
                <a:latin typeface="Arial" panose="020B0604020202020204" pitchFamily="34" charset="0"/>
              </a:endParaRPr>
            </a:p>
          </p:txBody>
        </p:sp>
        <p:sp>
          <p:nvSpPr>
            <p:cNvPr id="32141" name="Line 124"/>
            <p:cNvSpPr>
              <a:spLocks noChangeShapeType="1"/>
            </p:cNvSpPr>
            <p:nvPr/>
          </p:nvSpPr>
          <p:spPr bwMode="auto">
            <a:xfrm>
              <a:off x="2299" y="1622"/>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42" name="Rectangle 125"/>
            <p:cNvSpPr>
              <a:spLocks noChangeArrowheads="1"/>
            </p:cNvSpPr>
            <p:nvPr/>
          </p:nvSpPr>
          <p:spPr bwMode="auto">
            <a:xfrm>
              <a:off x="2662" y="1674"/>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950</a:t>
              </a:r>
              <a:endParaRPr lang="en-US" altLang="en-US" sz="1800">
                <a:latin typeface="Arial" panose="020B0604020202020204" pitchFamily="34" charset="0"/>
              </a:endParaRPr>
            </a:p>
          </p:txBody>
        </p:sp>
        <p:sp>
          <p:nvSpPr>
            <p:cNvPr id="32143" name="Line 126"/>
            <p:cNvSpPr>
              <a:spLocks noChangeShapeType="1"/>
            </p:cNvSpPr>
            <p:nvPr/>
          </p:nvSpPr>
          <p:spPr bwMode="auto">
            <a:xfrm>
              <a:off x="2714" y="1622"/>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44" name="Rectangle 127"/>
            <p:cNvSpPr>
              <a:spLocks noChangeArrowheads="1"/>
            </p:cNvSpPr>
            <p:nvPr/>
          </p:nvSpPr>
          <p:spPr bwMode="auto">
            <a:xfrm>
              <a:off x="3078" y="1674"/>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945</a:t>
              </a:r>
              <a:endParaRPr lang="en-US" altLang="en-US" sz="1800">
                <a:latin typeface="Arial" panose="020B0604020202020204" pitchFamily="34" charset="0"/>
              </a:endParaRPr>
            </a:p>
          </p:txBody>
        </p:sp>
        <p:sp>
          <p:nvSpPr>
            <p:cNvPr id="32145" name="Line 128"/>
            <p:cNvSpPr>
              <a:spLocks noChangeShapeType="1"/>
            </p:cNvSpPr>
            <p:nvPr/>
          </p:nvSpPr>
          <p:spPr bwMode="auto">
            <a:xfrm>
              <a:off x="3130" y="1622"/>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46" name="Rectangle 129"/>
            <p:cNvSpPr>
              <a:spLocks noChangeArrowheads="1"/>
            </p:cNvSpPr>
            <p:nvPr/>
          </p:nvSpPr>
          <p:spPr bwMode="auto">
            <a:xfrm>
              <a:off x="3499" y="1674"/>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940</a:t>
              </a:r>
              <a:endParaRPr lang="en-US" altLang="en-US" sz="1800">
                <a:latin typeface="Arial" panose="020B0604020202020204" pitchFamily="34" charset="0"/>
              </a:endParaRPr>
            </a:p>
          </p:txBody>
        </p:sp>
        <p:sp>
          <p:nvSpPr>
            <p:cNvPr id="32147" name="Line 130"/>
            <p:cNvSpPr>
              <a:spLocks noChangeShapeType="1"/>
            </p:cNvSpPr>
            <p:nvPr/>
          </p:nvSpPr>
          <p:spPr bwMode="auto">
            <a:xfrm>
              <a:off x="3551" y="1622"/>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48" name="Rectangle 131"/>
            <p:cNvSpPr>
              <a:spLocks noChangeArrowheads="1"/>
            </p:cNvSpPr>
            <p:nvPr/>
          </p:nvSpPr>
          <p:spPr bwMode="auto">
            <a:xfrm>
              <a:off x="3914" y="1674"/>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935</a:t>
              </a:r>
              <a:endParaRPr lang="en-US" altLang="en-US" sz="1800">
                <a:latin typeface="Arial" panose="020B0604020202020204" pitchFamily="34" charset="0"/>
              </a:endParaRPr>
            </a:p>
          </p:txBody>
        </p:sp>
        <p:sp>
          <p:nvSpPr>
            <p:cNvPr id="32149" name="Line 132"/>
            <p:cNvSpPr>
              <a:spLocks noChangeShapeType="1"/>
            </p:cNvSpPr>
            <p:nvPr/>
          </p:nvSpPr>
          <p:spPr bwMode="auto">
            <a:xfrm>
              <a:off x="3966" y="1622"/>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50" name="Rectangle 133"/>
            <p:cNvSpPr>
              <a:spLocks noChangeArrowheads="1"/>
            </p:cNvSpPr>
            <p:nvPr/>
          </p:nvSpPr>
          <p:spPr bwMode="auto">
            <a:xfrm>
              <a:off x="4330" y="1674"/>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930</a:t>
              </a:r>
              <a:endParaRPr lang="en-US" altLang="en-US" sz="1800">
                <a:latin typeface="Arial" panose="020B0604020202020204" pitchFamily="34" charset="0"/>
              </a:endParaRPr>
            </a:p>
          </p:txBody>
        </p:sp>
        <p:sp>
          <p:nvSpPr>
            <p:cNvPr id="32151" name="Line 134"/>
            <p:cNvSpPr>
              <a:spLocks noChangeShapeType="1"/>
            </p:cNvSpPr>
            <p:nvPr/>
          </p:nvSpPr>
          <p:spPr bwMode="auto">
            <a:xfrm>
              <a:off x="4382" y="1622"/>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52" name="Rectangle 135"/>
            <p:cNvSpPr>
              <a:spLocks noChangeArrowheads="1"/>
            </p:cNvSpPr>
            <p:nvPr/>
          </p:nvSpPr>
          <p:spPr bwMode="auto">
            <a:xfrm>
              <a:off x="4751" y="1674"/>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925</a:t>
              </a:r>
              <a:endParaRPr lang="en-US" altLang="en-US" sz="1800">
                <a:latin typeface="Arial" panose="020B0604020202020204" pitchFamily="34" charset="0"/>
              </a:endParaRPr>
            </a:p>
          </p:txBody>
        </p:sp>
        <p:sp>
          <p:nvSpPr>
            <p:cNvPr id="32153" name="Line 136"/>
            <p:cNvSpPr>
              <a:spLocks noChangeShapeType="1"/>
            </p:cNvSpPr>
            <p:nvPr/>
          </p:nvSpPr>
          <p:spPr bwMode="auto">
            <a:xfrm>
              <a:off x="4803" y="1622"/>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54" name="Rectangle 137"/>
            <p:cNvSpPr>
              <a:spLocks noChangeArrowheads="1"/>
            </p:cNvSpPr>
            <p:nvPr/>
          </p:nvSpPr>
          <p:spPr bwMode="auto">
            <a:xfrm>
              <a:off x="2645" y="1760"/>
              <a:ext cx="548"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Binding Energy (eV)</a:t>
              </a:r>
              <a:endParaRPr lang="en-US" altLang="en-US" sz="1800">
                <a:latin typeface="Arial" panose="020B0604020202020204" pitchFamily="34" charset="0"/>
              </a:endParaRPr>
            </a:p>
          </p:txBody>
        </p:sp>
      </p:grpSp>
      <p:grpSp>
        <p:nvGrpSpPr>
          <p:cNvPr id="31751" name="Group 140"/>
          <p:cNvGrpSpPr>
            <a:grpSpLocks noChangeAspect="1"/>
          </p:cNvGrpSpPr>
          <p:nvPr/>
        </p:nvGrpSpPr>
        <p:grpSpPr bwMode="auto">
          <a:xfrm>
            <a:off x="115887" y="4840133"/>
            <a:ext cx="6513513" cy="1959130"/>
            <a:chOff x="785" y="1979"/>
            <a:chExt cx="4103" cy="1593"/>
          </a:xfrm>
        </p:grpSpPr>
        <p:sp>
          <p:nvSpPr>
            <p:cNvPr id="31909" name="AutoShape 139"/>
            <p:cNvSpPr>
              <a:spLocks noChangeAspect="1" noChangeArrowheads="1" noTextEdit="1"/>
            </p:cNvSpPr>
            <p:nvPr/>
          </p:nvSpPr>
          <p:spPr bwMode="auto">
            <a:xfrm>
              <a:off x="861" y="1979"/>
              <a:ext cx="4015" cy="1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1910" name="Rectangle 141"/>
            <p:cNvSpPr>
              <a:spLocks noChangeArrowheads="1"/>
            </p:cNvSpPr>
            <p:nvPr/>
          </p:nvSpPr>
          <p:spPr bwMode="auto">
            <a:xfrm>
              <a:off x="861" y="3571"/>
              <a:ext cx="6"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endParaRPr lang="en-US" altLang="en-US" sz="1800">
                <a:latin typeface="Arial" panose="020B0604020202020204" pitchFamily="34" charset="0"/>
              </a:endParaRPr>
            </a:p>
          </p:txBody>
        </p:sp>
        <p:sp>
          <p:nvSpPr>
            <p:cNvPr id="31911" name="Rectangle 142"/>
            <p:cNvSpPr>
              <a:spLocks noChangeArrowheads="1"/>
            </p:cNvSpPr>
            <p:nvPr/>
          </p:nvSpPr>
          <p:spPr bwMode="auto">
            <a:xfrm>
              <a:off x="1103" y="2029"/>
              <a:ext cx="0"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endParaRPr lang="en-US" altLang="en-US" sz="1400" b="1" u="sng" dirty="0">
                <a:latin typeface="Calibri" panose="020F0502020204030204" pitchFamily="34" charset="0"/>
              </a:endParaRPr>
            </a:p>
          </p:txBody>
        </p:sp>
        <p:sp>
          <p:nvSpPr>
            <p:cNvPr id="31912" name="Rectangle 143"/>
            <p:cNvSpPr>
              <a:spLocks noChangeArrowheads="1"/>
            </p:cNvSpPr>
            <p:nvPr/>
          </p:nvSpPr>
          <p:spPr bwMode="auto">
            <a:xfrm>
              <a:off x="1069" y="2167"/>
              <a:ext cx="3756" cy="1167"/>
            </a:xfrm>
            <a:prstGeom prst="rect">
              <a:avLst/>
            </a:prstGeom>
            <a:solidFill>
              <a:srgbClr val="E6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endParaRPr lang="en-GB" altLang="en-US" sz="1800">
                <a:latin typeface="Arial" panose="020B0604020202020204" pitchFamily="34" charset="0"/>
              </a:endParaRPr>
            </a:p>
          </p:txBody>
        </p:sp>
        <p:sp>
          <p:nvSpPr>
            <p:cNvPr id="31913" name="Freeform 144"/>
            <p:cNvSpPr>
              <a:spLocks/>
            </p:cNvSpPr>
            <p:nvPr/>
          </p:nvSpPr>
          <p:spPr bwMode="auto">
            <a:xfrm>
              <a:off x="1069" y="2375"/>
              <a:ext cx="3756" cy="919"/>
            </a:xfrm>
            <a:custGeom>
              <a:avLst/>
              <a:gdLst>
                <a:gd name="T0" fmla="*/ 57 w 3756"/>
                <a:gd name="T1" fmla="*/ 919 h 919"/>
                <a:gd name="T2" fmla="*/ 121 w 3756"/>
                <a:gd name="T3" fmla="*/ 919 h 919"/>
                <a:gd name="T4" fmla="*/ 190 w 3756"/>
                <a:gd name="T5" fmla="*/ 919 h 919"/>
                <a:gd name="T6" fmla="*/ 254 w 3756"/>
                <a:gd name="T7" fmla="*/ 919 h 919"/>
                <a:gd name="T8" fmla="*/ 323 w 3756"/>
                <a:gd name="T9" fmla="*/ 919 h 919"/>
                <a:gd name="T10" fmla="*/ 386 w 3756"/>
                <a:gd name="T11" fmla="*/ 919 h 919"/>
                <a:gd name="T12" fmla="*/ 456 w 3756"/>
                <a:gd name="T13" fmla="*/ 919 h 919"/>
                <a:gd name="T14" fmla="*/ 525 w 3756"/>
                <a:gd name="T15" fmla="*/ 919 h 919"/>
                <a:gd name="T16" fmla="*/ 588 w 3756"/>
                <a:gd name="T17" fmla="*/ 919 h 919"/>
                <a:gd name="T18" fmla="*/ 657 w 3756"/>
                <a:gd name="T19" fmla="*/ 919 h 919"/>
                <a:gd name="T20" fmla="*/ 721 w 3756"/>
                <a:gd name="T21" fmla="*/ 919 h 919"/>
                <a:gd name="T22" fmla="*/ 790 w 3756"/>
                <a:gd name="T23" fmla="*/ 919 h 919"/>
                <a:gd name="T24" fmla="*/ 859 w 3756"/>
                <a:gd name="T25" fmla="*/ 919 h 919"/>
                <a:gd name="T26" fmla="*/ 923 w 3756"/>
                <a:gd name="T27" fmla="*/ 919 h 919"/>
                <a:gd name="T28" fmla="*/ 992 w 3756"/>
                <a:gd name="T29" fmla="*/ 919 h 919"/>
                <a:gd name="T30" fmla="*/ 1056 w 3756"/>
                <a:gd name="T31" fmla="*/ 919 h 919"/>
                <a:gd name="T32" fmla="*/ 1125 w 3756"/>
                <a:gd name="T33" fmla="*/ 919 h 919"/>
                <a:gd name="T34" fmla="*/ 1188 w 3756"/>
                <a:gd name="T35" fmla="*/ 919 h 919"/>
                <a:gd name="T36" fmla="*/ 1257 w 3756"/>
                <a:gd name="T37" fmla="*/ 919 h 919"/>
                <a:gd name="T38" fmla="*/ 1327 w 3756"/>
                <a:gd name="T39" fmla="*/ 913 h 919"/>
                <a:gd name="T40" fmla="*/ 1390 w 3756"/>
                <a:gd name="T41" fmla="*/ 873 h 919"/>
                <a:gd name="T42" fmla="*/ 1459 w 3756"/>
                <a:gd name="T43" fmla="*/ 717 h 919"/>
                <a:gd name="T44" fmla="*/ 1523 w 3756"/>
                <a:gd name="T45" fmla="*/ 549 h 919"/>
                <a:gd name="T46" fmla="*/ 1592 w 3756"/>
                <a:gd name="T47" fmla="*/ 711 h 919"/>
                <a:gd name="T48" fmla="*/ 1656 w 3756"/>
                <a:gd name="T49" fmla="*/ 867 h 919"/>
                <a:gd name="T50" fmla="*/ 1725 w 3756"/>
                <a:gd name="T51" fmla="*/ 867 h 919"/>
                <a:gd name="T52" fmla="*/ 1794 w 3756"/>
                <a:gd name="T53" fmla="*/ 855 h 919"/>
                <a:gd name="T54" fmla="*/ 1858 w 3756"/>
                <a:gd name="T55" fmla="*/ 901 h 919"/>
                <a:gd name="T56" fmla="*/ 1927 w 3756"/>
                <a:gd name="T57" fmla="*/ 913 h 919"/>
                <a:gd name="T58" fmla="*/ 1990 w 3756"/>
                <a:gd name="T59" fmla="*/ 919 h 919"/>
                <a:gd name="T60" fmla="*/ 2059 w 3756"/>
                <a:gd name="T61" fmla="*/ 919 h 919"/>
                <a:gd name="T62" fmla="*/ 2123 w 3756"/>
                <a:gd name="T63" fmla="*/ 919 h 919"/>
                <a:gd name="T64" fmla="*/ 2192 w 3756"/>
                <a:gd name="T65" fmla="*/ 919 h 919"/>
                <a:gd name="T66" fmla="*/ 2261 w 3756"/>
                <a:gd name="T67" fmla="*/ 919 h 919"/>
                <a:gd name="T68" fmla="*/ 2325 w 3756"/>
                <a:gd name="T69" fmla="*/ 919 h 919"/>
                <a:gd name="T70" fmla="*/ 2394 w 3756"/>
                <a:gd name="T71" fmla="*/ 919 h 919"/>
                <a:gd name="T72" fmla="*/ 2458 w 3756"/>
                <a:gd name="T73" fmla="*/ 919 h 919"/>
                <a:gd name="T74" fmla="*/ 2527 w 3756"/>
                <a:gd name="T75" fmla="*/ 919 h 919"/>
                <a:gd name="T76" fmla="*/ 2590 w 3756"/>
                <a:gd name="T77" fmla="*/ 919 h 919"/>
                <a:gd name="T78" fmla="*/ 2660 w 3756"/>
                <a:gd name="T79" fmla="*/ 919 h 919"/>
                <a:gd name="T80" fmla="*/ 2729 w 3756"/>
                <a:gd name="T81" fmla="*/ 919 h 919"/>
                <a:gd name="T82" fmla="*/ 2792 w 3756"/>
                <a:gd name="T83" fmla="*/ 919 h 919"/>
                <a:gd name="T84" fmla="*/ 2861 w 3756"/>
                <a:gd name="T85" fmla="*/ 919 h 919"/>
                <a:gd name="T86" fmla="*/ 2925 w 3756"/>
                <a:gd name="T87" fmla="*/ 919 h 919"/>
                <a:gd name="T88" fmla="*/ 2994 w 3756"/>
                <a:gd name="T89" fmla="*/ 913 h 919"/>
                <a:gd name="T90" fmla="*/ 3058 w 3756"/>
                <a:gd name="T91" fmla="*/ 855 h 919"/>
                <a:gd name="T92" fmla="*/ 3127 w 3756"/>
                <a:gd name="T93" fmla="*/ 405 h 919"/>
                <a:gd name="T94" fmla="*/ 3196 w 3756"/>
                <a:gd name="T95" fmla="*/ 29 h 919"/>
                <a:gd name="T96" fmla="*/ 3260 w 3756"/>
                <a:gd name="T97" fmla="*/ 532 h 919"/>
                <a:gd name="T98" fmla="*/ 3329 w 3756"/>
                <a:gd name="T99" fmla="*/ 641 h 919"/>
                <a:gd name="T100" fmla="*/ 3392 w 3756"/>
                <a:gd name="T101" fmla="*/ 792 h 919"/>
                <a:gd name="T102" fmla="*/ 3461 w 3756"/>
                <a:gd name="T103" fmla="*/ 896 h 919"/>
                <a:gd name="T104" fmla="*/ 3525 w 3756"/>
                <a:gd name="T105" fmla="*/ 913 h 919"/>
                <a:gd name="T106" fmla="*/ 3594 w 3756"/>
                <a:gd name="T107" fmla="*/ 919 h 919"/>
                <a:gd name="T108" fmla="*/ 3663 w 3756"/>
                <a:gd name="T109" fmla="*/ 919 h 919"/>
                <a:gd name="T110" fmla="*/ 3727 w 3756"/>
                <a:gd name="T111" fmla="*/ 919 h 91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756" h="919">
                  <a:moveTo>
                    <a:pt x="0" y="919"/>
                  </a:moveTo>
                  <a:lnTo>
                    <a:pt x="5" y="919"/>
                  </a:lnTo>
                  <a:lnTo>
                    <a:pt x="11" y="919"/>
                  </a:lnTo>
                  <a:lnTo>
                    <a:pt x="23" y="919"/>
                  </a:lnTo>
                  <a:lnTo>
                    <a:pt x="29" y="919"/>
                  </a:lnTo>
                  <a:lnTo>
                    <a:pt x="40" y="919"/>
                  </a:lnTo>
                  <a:lnTo>
                    <a:pt x="46" y="919"/>
                  </a:lnTo>
                  <a:lnTo>
                    <a:pt x="57" y="919"/>
                  </a:lnTo>
                  <a:lnTo>
                    <a:pt x="63" y="919"/>
                  </a:lnTo>
                  <a:lnTo>
                    <a:pt x="75" y="919"/>
                  </a:lnTo>
                  <a:lnTo>
                    <a:pt x="80" y="919"/>
                  </a:lnTo>
                  <a:lnTo>
                    <a:pt x="86" y="919"/>
                  </a:lnTo>
                  <a:lnTo>
                    <a:pt x="98" y="919"/>
                  </a:lnTo>
                  <a:lnTo>
                    <a:pt x="104" y="919"/>
                  </a:lnTo>
                  <a:lnTo>
                    <a:pt x="115" y="919"/>
                  </a:lnTo>
                  <a:lnTo>
                    <a:pt x="121" y="919"/>
                  </a:lnTo>
                  <a:lnTo>
                    <a:pt x="132" y="919"/>
                  </a:lnTo>
                  <a:lnTo>
                    <a:pt x="138" y="919"/>
                  </a:lnTo>
                  <a:lnTo>
                    <a:pt x="150" y="919"/>
                  </a:lnTo>
                  <a:lnTo>
                    <a:pt x="155" y="919"/>
                  </a:lnTo>
                  <a:lnTo>
                    <a:pt x="161" y="919"/>
                  </a:lnTo>
                  <a:lnTo>
                    <a:pt x="173" y="919"/>
                  </a:lnTo>
                  <a:lnTo>
                    <a:pt x="179" y="919"/>
                  </a:lnTo>
                  <a:lnTo>
                    <a:pt x="190" y="919"/>
                  </a:lnTo>
                  <a:lnTo>
                    <a:pt x="196" y="919"/>
                  </a:lnTo>
                  <a:lnTo>
                    <a:pt x="207" y="919"/>
                  </a:lnTo>
                  <a:lnTo>
                    <a:pt x="213" y="919"/>
                  </a:lnTo>
                  <a:lnTo>
                    <a:pt x="225" y="919"/>
                  </a:lnTo>
                  <a:lnTo>
                    <a:pt x="230" y="919"/>
                  </a:lnTo>
                  <a:lnTo>
                    <a:pt x="236" y="919"/>
                  </a:lnTo>
                  <a:lnTo>
                    <a:pt x="248" y="919"/>
                  </a:lnTo>
                  <a:lnTo>
                    <a:pt x="254" y="919"/>
                  </a:lnTo>
                  <a:lnTo>
                    <a:pt x="265" y="919"/>
                  </a:lnTo>
                  <a:lnTo>
                    <a:pt x="271" y="919"/>
                  </a:lnTo>
                  <a:lnTo>
                    <a:pt x="282" y="919"/>
                  </a:lnTo>
                  <a:lnTo>
                    <a:pt x="288" y="919"/>
                  </a:lnTo>
                  <a:lnTo>
                    <a:pt x="300" y="919"/>
                  </a:lnTo>
                  <a:lnTo>
                    <a:pt x="305" y="919"/>
                  </a:lnTo>
                  <a:lnTo>
                    <a:pt x="311" y="919"/>
                  </a:lnTo>
                  <a:lnTo>
                    <a:pt x="323" y="919"/>
                  </a:lnTo>
                  <a:lnTo>
                    <a:pt x="329" y="919"/>
                  </a:lnTo>
                  <a:lnTo>
                    <a:pt x="340" y="919"/>
                  </a:lnTo>
                  <a:lnTo>
                    <a:pt x="346" y="919"/>
                  </a:lnTo>
                  <a:lnTo>
                    <a:pt x="357" y="919"/>
                  </a:lnTo>
                  <a:lnTo>
                    <a:pt x="363" y="919"/>
                  </a:lnTo>
                  <a:lnTo>
                    <a:pt x="375" y="919"/>
                  </a:lnTo>
                  <a:lnTo>
                    <a:pt x="381" y="919"/>
                  </a:lnTo>
                  <a:lnTo>
                    <a:pt x="386" y="919"/>
                  </a:lnTo>
                  <a:lnTo>
                    <a:pt x="398" y="919"/>
                  </a:lnTo>
                  <a:lnTo>
                    <a:pt x="404" y="919"/>
                  </a:lnTo>
                  <a:lnTo>
                    <a:pt x="415" y="919"/>
                  </a:lnTo>
                  <a:lnTo>
                    <a:pt x="421" y="919"/>
                  </a:lnTo>
                  <a:lnTo>
                    <a:pt x="432" y="919"/>
                  </a:lnTo>
                  <a:lnTo>
                    <a:pt x="438" y="919"/>
                  </a:lnTo>
                  <a:lnTo>
                    <a:pt x="450" y="919"/>
                  </a:lnTo>
                  <a:lnTo>
                    <a:pt x="456" y="919"/>
                  </a:lnTo>
                  <a:lnTo>
                    <a:pt x="467" y="919"/>
                  </a:lnTo>
                  <a:lnTo>
                    <a:pt x="473" y="919"/>
                  </a:lnTo>
                  <a:lnTo>
                    <a:pt x="479" y="919"/>
                  </a:lnTo>
                  <a:lnTo>
                    <a:pt x="490" y="919"/>
                  </a:lnTo>
                  <a:lnTo>
                    <a:pt x="496" y="919"/>
                  </a:lnTo>
                  <a:lnTo>
                    <a:pt x="507" y="919"/>
                  </a:lnTo>
                  <a:lnTo>
                    <a:pt x="513" y="919"/>
                  </a:lnTo>
                  <a:lnTo>
                    <a:pt x="525" y="919"/>
                  </a:lnTo>
                  <a:lnTo>
                    <a:pt x="531" y="919"/>
                  </a:lnTo>
                  <a:lnTo>
                    <a:pt x="542" y="919"/>
                  </a:lnTo>
                  <a:lnTo>
                    <a:pt x="548" y="919"/>
                  </a:lnTo>
                  <a:lnTo>
                    <a:pt x="554" y="919"/>
                  </a:lnTo>
                  <a:lnTo>
                    <a:pt x="565" y="919"/>
                  </a:lnTo>
                  <a:lnTo>
                    <a:pt x="571" y="919"/>
                  </a:lnTo>
                  <a:lnTo>
                    <a:pt x="582" y="919"/>
                  </a:lnTo>
                  <a:lnTo>
                    <a:pt x="588" y="919"/>
                  </a:lnTo>
                  <a:lnTo>
                    <a:pt x="600" y="919"/>
                  </a:lnTo>
                  <a:lnTo>
                    <a:pt x="606" y="919"/>
                  </a:lnTo>
                  <a:lnTo>
                    <a:pt x="617" y="919"/>
                  </a:lnTo>
                  <a:lnTo>
                    <a:pt x="623" y="919"/>
                  </a:lnTo>
                  <a:lnTo>
                    <a:pt x="629" y="919"/>
                  </a:lnTo>
                  <a:lnTo>
                    <a:pt x="640" y="919"/>
                  </a:lnTo>
                  <a:lnTo>
                    <a:pt x="646" y="919"/>
                  </a:lnTo>
                  <a:lnTo>
                    <a:pt x="657" y="919"/>
                  </a:lnTo>
                  <a:lnTo>
                    <a:pt x="663" y="919"/>
                  </a:lnTo>
                  <a:lnTo>
                    <a:pt x="675" y="919"/>
                  </a:lnTo>
                  <a:lnTo>
                    <a:pt x="681" y="919"/>
                  </a:lnTo>
                  <a:lnTo>
                    <a:pt x="692" y="919"/>
                  </a:lnTo>
                  <a:lnTo>
                    <a:pt x="698" y="919"/>
                  </a:lnTo>
                  <a:lnTo>
                    <a:pt x="704" y="919"/>
                  </a:lnTo>
                  <a:lnTo>
                    <a:pt x="715" y="919"/>
                  </a:lnTo>
                  <a:lnTo>
                    <a:pt x="721" y="919"/>
                  </a:lnTo>
                  <a:lnTo>
                    <a:pt x="732" y="919"/>
                  </a:lnTo>
                  <a:lnTo>
                    <a:pt x="738" y="919"/>
                  </a:lnTo>
                  <a:lnTo>
                    <a:pt x="750" y="919"/>
                  </a:lnTo>
                  <a:lnTo>
                    <a:pt x="756" y="919"/>
                  </a:lnTo>
                  <a:lnTo>
                    <a:pt x="767" y="919"/>
                  </a:lnTo>
                  <a:lnTo>
                    <a:pt x="773" y="919"/>
                  </a:lnTo>
                  <a:lnTo>
                    <a:pt x="779" y="919"/>
                  </a:lnTo>
                  <a:lnTo>
                    <a:pt x="790" y="919"/>
                  </a:lnTo>
                  <a:lnTo>
                    <a:pt x="796" y="919"/>
                  </a:lnTo>
                  <a:lnTo>
                    <a:pt x="807" y="919"/>
                  </a:lnTo>
                  <a:lnTo>
                    <a:pt x="813" y="919"/>
                  </a:lnTo>
                  <a:lnTo>
                    <a:pt x="825" y="919"/>
                  </a:lnTo>
                  <a:lnTo>
                    <a:pt x="831" y="919"/>
                  </a:lnTo>
                  <a:lnTo>
                    <a:pt x="842" y="919"/>
                  </a:lnTo>
                  <a:lnTo>
                    <a:pt x="848" y="919"/>
                  </a:lnTo>
                  <a:lnTo>
                    <a:pt x="859" y="919"/>
                  </a:lnTo>
                  <a:lnTo>
                    <a:pt x="865" y="919"/>
                  </a:lnTo>
                  <a:lnTo>
                    <a:pt x="871" y="919"/>
                  </a:lnTo>
                  <a:lnTo>
                    <a:pt x="882" y="919"/>
                  </a:lnTo>
                  <a:lnTo>
                    <a:pt x="888" y="919"/>
                  </a:lnTo>
                  <a:lnTo>
                    <a:pt x="900" y="919"/>
                  </a:lnTo>
                  <a:lnTo>
                    <a:pt x="906" y="919"/>
                  </a:lnTo>
                  <a:lnTo>
                    <a:pt x="917" y="919"/>
                  </a:lnTo>
                  <a:lnTo>
                    <a:pt x="923" y="919"/>
                  </a:lnTo>
                  <a:lnTo>
                    <a:pt x="934" y="919"/>
                  </a:lnTo>
                  <a:lnTo>
                    <a:pt x="940" y="919"/>
                  </a:lnTo>
                  <a:lnTo>
                    <a:pt x="946" y="919"/>
                  </a:lnTo>
                  <a:lnTo>
                    <a:pt x="957" y="919"/>
                  </a:lnTo>
                  <a:lnTo>
                    <a:pt x="963" y="919"/>
                  </a:lnTo>
                  <a:lnTo>
                    <a:pt x="975" y="919"/>
                  </a:lnTo>
                  <a:lnTo>
                    <a:pt x="981" y="919"/>
                  </a:lnTo>
                  <a:lnTo>
                    <a:pt x="992" y="919"/>
                  </a:lnTo>
                  <a:lnTo>
                    <a:pt x="998" y="919"/>
                  </a:lnTo>
                  <a:lnTo>
                    <a:pt x="1009" y="919"/>
                  </a:lnTo>
                  <a:lnTo>
                    <a:pt x="1015" y="919"/>
                  </a:lnTo>
                  <a:lnTo>
                    <a:pt x="1021" y="919"/>
                  </a:lnTo>
                  <a:lnTo>
                    <a:pt x="1032" y="919"/>
                  </a:lnTo>
                  <a:lnTo>
                    <a:pt x="1038" y="919"/>
                  </a:lnTo>
                  <a:lnTo>
                    <a:pt x="1050" y="919"/>
                  </a:lnTo>
                  <a:lnTo>
                    <a:pt x="1056" y="919"/>
                  </a:lnTo>
                  <a:lnTo>
                    <a:pt x="1067" y="919"/>
                  </a:lnTo>
                  <a:lnTo>
                    <a:pt x="1073" y="919"/>
                  </a:lnTo>
                  <a:lnTo>
                    <a:pt x="1084" y="919"/>
                  </a:lnTo>
                  <a:lnTo>
                    <a:pt x="1090" y="919"/>
                  </a:lnTo>
                  <a:lnTo>
                    <a:pt x="1096" y="919"/>
                  </a:lnTo>
                  <a:lnTo>
                    <a:pt x="1107" y="919"/>
                  </a:lnTo>
                  <a:lnTo>
                    <a:pt x="1113" y="919"/>
                  </a:lnTo>
                  <a:lnTo>
                    <a:pt x="1125" y="919"/>
                  </a:lnTo>
                  <a:lnTo>
                    <a:pt x="1131" y="919"/>
                  </a:lnTo>
                  <a:lnTo>
                    <a:pt x="1142" y="919"/>
                  </a:lnTo>
                  <a:lnTo>
                    <a:pt x="1148" y="919"/>
                  </a:lnTo>
                  <a:lnTo>
                    <a:pt x="1159" y="919"/>
                  </a:lnTo>
                  <a:lnTo>
                    <a:pt x="1165" y="919"/>
                  </a:lnTo>
                  <a:lnTo>
                    <a:pt x="1171" y="919"/>
                  </a:lnTo>
                  <a:lnTo>
                    <a:pt x="1182" y="919"/>
                  </a:lnTo>
                  <a:lnTo>
                    <a:pt x="1188" y="919"/>
                  </a:lnTo>
                  <a:lnTo>
                    <a:pt x="1200" y="919"/>
                  </a:lnTo>
                  <a:lnTo>
                    <a:pt x="1206" y="919"/>
                  </a:lnTo>
                  <a:lnTo>
                    <a:pt x="1217" y="919"/>
                  </a:lnTo>
                  <a:lnTo>
                    <a:pt x="1223" y="919"/>
                  </a:lnTo>
                  <a:lnTo>
                    <a:pt x="1234" y="919"/>
                  </a:lnTo>
                  <a:lnTo>
                    <a:pt x="1240" y="919"/>
                  </a:lnTo>
                  <a:lnTo>
                    <a:pt x="1252" y="919"/>
                  </a:lnTo>
                  <a:lnTo>
                    <a:pt x="1257" y="919"/>
                  </a:lnTo>
                  <a:lnTo>
                    <a:pt x="1263" y="919"/>
                  </a:lnTo>
                  <a:lnTo>
                    <a:pt x="1275" y="919"/>
                  </a:lnTo>
                  <a:lnTo>
                    <a:pt x="1281" y="919"/>
                  </a:lnTo>
                  <a:lnTo>
                    <a:pt x="1292" y="919"/>
                  </a:lnTo>
                  <a:lnTo>
                    <a:pt x="1298" y="919"/>
                  </a:lnTo>
                  <a:lnTo>
                    <a:pt x="1309" y="913"/>
                  </a:lnTo>
                  <a:lnTo>
                    <a:pt x="1315" y="913"/>
                  </a:lnTo>
                  <a:lnTo>
                    <a:pt x="1327" y="913"/>
                  </a:lnTo>
                  <a:lnTo>
                    <a:pt x="1332" y="913"/>
                  </a:lnTo>
                  <a:lnTo>
                    <a:pt x="1338" y="907"/>
                  </a:lnTo>
                  <a:lnTo>
                    <a:pt x="1350" y="907"/>
                  </a:lnTo>
                  <a:lnTo>
                    <a:pt x="1356" y="901"/>
                  </a:lnTo>
                  <a:lnTo>
                    <a:pt x="1367" y="896"/>
                  </a:lnTo>
                  <a:lnTo>
                    <a:pt x="1373" y="890"/>
                  </a:lnTo>
                  <a:lnTo>
                    <a:pt x="1384" y="884"/>
                  </a:lnTo>
                  <a:lnTo>
                    <a:pt x="1390" y="873"/>
                  </a:lnTo>
                  <a:lnTo>
                    <a:pt x="1402" y="861"/>
                  </a:lnTo>
                  <a:lnTo>
                    <a:pt x="1407" y="849"/>
                  </a:lnTo>
                  <a:lnTo>
                    <a:pt x="1413" y="832"/>
                  </a:lnTo>
                  <a:lnTo>
                    <a:pt x="1425" y="815"/>
                  </a:lnTo>
                  <a:lnTo>
                    <a:pt x="1431" y="792"/>
                  </a:lnTo>
                  <a:lnTo>
                    <a:pt x="1442" y="769"/>
                  </a:lnTo>
                  <a:lnTo>
                    <a:pt x="1448" y="740"/>
                  </a:lnTo>
                  <a:lnTo>
                    <a:pt x="1459" y="717"/>
                  </a:lnTo>
                  <a:lnTo>
                    <a:pt x="1465" y="688"/>
                  </a:lnTo>
                  <a:lnTo>
                    <a:pt x="1477" y="659"/>
                  </a:lnTo>
                  <a:lnTo>
                    <a:pt x="1482" y="630"/>
                  </a:lnTo>
                  <a:lnTo>
                    <a:pt x="1488" y="601"/>
                  </a:lnTo>
                  <a:lnTo>
                    <a:pt x="1500" y="584"/>
                  </a:lnTo>
                  <a:lnTo>
                    <a:pt x="1506" y="566"/>
                  </a:lnTo>
                  <a:lnTo>
                    <a:pt x="1517" y="555"/>
                  </a:lnTo>
                  <a:lnTo>
                    <a:pt x="1523" y="549"/>
                  </a:lnTo>
                  <a:lnTo>
                    <a:pt x="1534" y="555"/>
                  </a:lnTo>
                  <a:lnTo>
                    <a:pt x="1540" y="566"/>
                  </a:lnTo>
                  <a:lnTo>
                    <a:pt x="1552" y="578"/>
                  </a:lnTo>
                  <a:lnTo>
                    <a:pt x="1558" y="601"/>
                  </a:lnTo>
                  <a:lnTo>
                    <a:pt x="1563" y="624"/>
                  </a:lnTo>
                  <a:lnTo>
                    <a:pt x="1575" y="653"/>
                  </a:lnTo>
                  <a:lnTo>
                    <a:pt x="1581" y="682"/>
                  </a:lnTo>
                  <a:lnTo>
                    <a:pt x="1592" y="711"/>
                  </a:lnTo>
                  <a:lnTo>
                    <a:pt x="1598" y="740"/>
                  </a:lnTo>
                  <a:lnTo>
                    <a:pt x="1609" y="763"/>
                  </a:lnTo>
                  <a:lnTo>
                    <a:pt x="1615" y="786"/>
                  </a:lnTo>
                  <a:lnTo>
                    <a:pt x="1627" y="809"/>
                  </a:lnTo>
                  <a:lnTo>
                    <a:pt x="1633" y="826"/>
                  </a:lnTo>
                  <a:lnTo>
                    <a:pt x="1638" y="844"/>
                  </a:lnTo>
                  <a:lnTo>
                    <a:pt x="1650" y="855"/>
                  </a:lnTo>
                  <a:lnTo>
                    <a:pt x="1656" y="867"/>
                  </a:lnTo>
                  <a:lnTo>
                    <a:pt x="1667" y="873"/>
                  </a:lnTo>
                  <a:lnTo>
                    <a:pt x="1673" y="873"/>
                  </a:lnTo>
                  <a:lnTo>
                    <a:pt x="1684" y="878"/>
                  </a:lnTo>
                  <a:lnTo>
                    <a:pt x="1690" y="878"/>
                  </a:lnTo>
                  <a:lnTo>
                    <a:pt x="1702" y="878"/>
                  </a:lnTo>
                  <a:lnTo>
                    <a:pt x="1708" y="873"/>
                  </a:lnTo>
                  <a:lnTo>
                    <a:pt x="1719" y="867"/>
                  </a:lnTo>
                  <a:lnTo>
                    <a:pt x="1725" y="867"/>
                  </a:lnTo>
                  <a:lnTo>
                    <a:pt x="1731" y="861"/>
                  </a:lnTo>
                  <a:lnTo>
                    <a:pt x="1742" y="855"/>
                  </a:lnTo>
                  <a:lnTo>
                    <a:pt x="1748" y="855"/>
                  </a:lnTo>
                  <a:lnTo>
                    <a:pt x="1759" y="849"/>
                  </a:lnTo>
                  <a:lnTo>
                    <a:pt x="1765" y="849"/>
                  </a:lnTo>
                  <a:lnTo>
                    <a:pt x="1777" y="849"/>
                  </a:lnTo>
                  <a:lnTo>
                    <a:pt x="1783" y="855"/>
                  </a:lnTo>
                  <a:lnTo>
                    <a:pt x="1794" y="855"/>
                  </a:lnTo>
                  <a:lnTo>
                    <a:pt x="1800" y="861"/>
                  </a:lnTo>
                  <a:lnTo>
                    <a:pt x="1806" y="867"/>
                  </a:lnTo>
                  <a:lnTo>
                    <a:pt x="1817" y="873"/>
                  </a:lnTo>
                  <a:lnTo>
                    <a:pt x="1823" y="878"/>
                  </a:lnTo>
                  <a:lnTo>
                    <a:pt x="1834" y="884"/>
                  </a:lnTo>
                  <a:lnTo>
                    <a:pt x="1840" y="890"/>
                  </a:lnTo>
                  <a:lnTo>
                    <a:pt x="1852" y="896"/>
                  </a:lnTo>
                  <a:lnTo>
                    <a:pt x="1858" y="901"/>
                  </a:lnTo>
                  <a:lnTo>
                    <a:pt x="1869" y="901"/>
                  </a:lnTo>
                  <a:lnTo>
                    <a:pt x="1875" y="907"/>
                  </a:lnTo>
                  <a:lnTo>
                    <a:pt x="1881" y="907"/>
                  </a:lnTo>
                  <a:lnTo>
                    <a:pt x="1892" y="913"/>
                  </a:lnTo>
                  <a:lnTo>
                    <a:pt x="1898" y="913"/>
                  </a:lnTo>
                  <a:lnTo>
                    <a:pt x="1909" y="913"/>
                  </a:lnTo>
                  <a:lnTo>
                    <a:pt x="1915" y="913"/>
                  </a:lnTo>
                  <a:lnTo>
                    <a:pt x="1927" y="913"/>
                  </a:lnTo>
                  <a:lnTo>
                    <a:pt x="1933" y="919"/>
                  </a:lnTo>
                  <a:lnTo>
                    <a:pt x="1944" y="919"/>
                  </a:lnTo>
                  <a:lnTo>
                    <a:pt x="1950" y="919"/>
                  </a:lnTo>
                  <a:lnTo>
                    <a:pt x="1956" y="919"/>
                  </a:lnTo>
                  <a:lnTo>
                    <a:pt x="1967" y="919"/>
                  </a:lnTo>
                  <a:lnTo>
                    <a:pt x="1973" y="919"/>
                  </a:lnTo>
                  <a:lnTo>
                    <a:pt x="1984" y="919"/>
                  </a:lnTo>
                  <a:lnTo>
                    <a:pt x="1990" y="919"/>
                  </a:lnTo>
                  <a:lnTo>
                    <a:pt x="2002" y="919"/>
                  </a:lnTo>
                  <a:lnTo>
                    <a:pt x="2008" y="919"/>
                  </a:lnTo>
                  <a:lnTo>
                    <a:pt x="2019" y="919"/>
                  </a:lnTo>
                  <a:lnTo>
                    <a:pt x="2025" y="919"/>
                  </a:lnTo>
                  <a:lnTo>
                    <a:pt x="2031" y="919"/>
                  </a:lnTo>
                  <a:lnTo>
                    <a:pt x="2042" y="919"/>
                  </a:lnTo>
                  <a:lnTo>
                    <a:pt x="2048" y="919"/>
                  </a:lnTo>
                  <a:lnTo>
                    <a:pt x="2059" y="919"/>
                  </a:lnTo>
                  <a:lnTo>
                    <a:pt x="2065" y="919"/>
                  </a:lnTo>
                  <a:lnTo>
                    <a:pt x="2077" y="919"/>
                  </a:lnTo>
                  <a:lnTo>
                    <a:pt x="2083" y="919"/>
                  </a:lnTo>
                  <a:lnTo>
                    <a:pt x="2094" y="919"/>
                  </a:lnTo>
                  <a:lnTo>
                    <a:pt x="2100" y="919"/>
                  </a:lnTo>
                  <a:lnTo>
                    <a:pt x="2111" y="919"/>
                  </a:lnTo>
                  <a:lnTo>
                    <a:pt x="2117" y="919"/>
                  </a:lnTo>
                  <a:lnTo>
                    <a:pt x="2123" y="919"/>
                  </a:lnTo>
                  <a:lnTo>
                    <a:pt x="2134" y="919"/>
                  </a:lnTo>
                  <a:lnTo>
                    <a:pt x="2140" y="919"/>
                  </a:lnTo>
                  <a:lnTo>
                    <a:pt x="2152" y="919"/>
                  </a:lnTo>
                  <a:lnTo>
                    <a:pt x="2158" y="919"/>
                  </a:lnTo>
                  <a:lnTo>
                    <a:pt x="2169" y="919"/>
                  </a:lnTo>
                  <a:lnTo>
                    <a:pt x="2175" y="919"/>
                  </a:lnTo>
                  <a:lnTo>
                    <a:pt x="2186" y="919"/>
                  </a:lnTo>
                  <a:lnTo>
                    <a:pt x="2192" y="919"/>
                  </a:lnTo>
                  <a:lnTo>
                    <a:pt x="2198" y="919"/>
                  </a:lnTo>
                  <a:lnTo>
                    <a:pt x="2209" y="919"/>
                  </a:lnTo>
                  <a:lnTo>
                    <a:pt x="2215" y="919"/>
                  </a:lnTo>
                  <a:lnTo>
                    <a:pt x="2227" y="919"/>
                  </a:lnTo>
                  <a:lnTo>
                    <a:pt x="2233" y="919"/>
                  </a:lnTo>
                  <a:lnTo>
                    <a:pt x="2244" y="919"/>
                  </a:lnTo>
                  <a:lnTo>
                    <a:pt x="2250" y="919"/>
                  </a:lnTo>
                  <a:lnTo>
                    <a:pt x="2261" y="919"/>
                  </a:lnTo>
                  <a:lnTo>
                    <a:pt x="2267" y="919"/>
                  </a:lnTo>
                  <a:lnTo>
                    <a:pt x="2273" y="919"/>
                  </a:lnTo>
                  <a:lnTo>
                    <a:pt x="2284" y="919"/>
                  </a:lnTo>
                  <a:lnTo>
                    <a:pt x="2290" y="919"/>
                  </a:lnTo>
                  <a:lnTo>
                    <a:pt x="2302" y="919"/>
                  </a:lnTo>
                  <a:lnTo>
                    <a:pt x="2308" y="919"/>
                  </a:lnTo>
                  <a:lnTo>
                    <a:pt x="2319" y="919"/>
                  </a:lnTo>
                  <a:lnTo>
                    <a:pt x="2325" y="919"/>
                  </a:lnTo>
                  <a:lnTo>
                    <a:pt x="2336" y="919"/>
                  </a:lnTo>
                  <a:lnTo>
                    <a:pt x="2342" y="919"/>
                  </a:lnTo>
                  <a:lnTo>
                    <a:pt x="2348" y="919"/>
                  </a:lnTo>
                  <a:lnTo>
                    <a:pt x="2359" y="919"/>
                  </a:lnTo>
                  <a:lnTo>
                    <a:pt x="2365" y="919"/>
                  </a:lnTo>
                  <a:lnTo>
                    <a:pt x="2377" y="919"/>
                  </a:lnTo>
                  <a:lnTo>
                    <a:pt x="2383" y="919"/>
                  </a:lnTo>
                  <a:lnTo>
                    <a:pt x="2394" y="919"/>
                  </a:lnTo>
                  <a:lnTo>
                    <a:pt x="2400" y="919"/>
                  </a:lnTo>
                  <a:lnTo>
                    <a:pt x="2411" y="919"/>
                  </a:lnTo>
                  <a:lnTo>
                    <a:pt x="2417" y="919"/>
                  </a:lnTo>
                  <a:lnTo>
                    <a:pt x="2423" y="919"/>
                  </a:lnTo>
                  <a:lnTo>
                    <a:pt x="2434" y="919"/>
                  </a:lnTo>
                  <a:lnTo>
                    <a:pt x="2440" y="919"/>
                  </a:lnTo>
                  <a:lnTo>
                    <a:pt x="2452" y="919"/>
                  </a:lnTo>
                  <a:lnTo>
                    <a:pt x="2458" y="919"/>
                  </a:lnTo>
                  <a:lnTo>
                    <a:pt x="2469" y="919"/>
                  </a:lnTo>
                  <a:lnTo>
                    <a:pt x="2475" y="919"/>
                  </a:lnTo>
                  <a:lnTo>
                    <a:pt x="2486" y="919"/>
                  </a:lnTo>
                  <a:lnTo>
                    <a:pt x="2492" y="919"/>
                  </a:lnTo>
                  <a:lnTo>
                    <a:pt x="2504" y="919"/>
                  </a:lnTo>
                  <a:lnTo>
                    <a:pt x="2509" y="919"/>
                  </a:lnTo>
                  <a:lnTo>
                    <a:pt x="2515" y="919"/>
                  </a:lnTo>
                  <a:lnTo>
                    <a:pt x="2527" y="919"/>
                  </a:lnTo>
                  <a:lnTo>
                    <a:pt x="2533" y="919"/>
                  </a:lnTo>
                  <a:lnTo>
                    <a:pt x="2544" y="919"/>
                  </a:lnTo>
                  <a:lnTo>
                    <a:pt x="2550" y="919"/>
                  </a:lnTo>
                  <a:lnTo>
                    <a:pt x="2561" y="919"/>
                  </a:lnTo>
                  <a:lnTo>
                    <a:pt x="2567" y="919"/>
                  </a:lnTo>
                  <a:lnTo>
                    <a:pt x="2579" y="919"/>
                  </a:lnTo>
                  <a:lnTo>
                    <a:pt x="2584" y="919"/>
                  </a:lnTo>
                  <a:lnTo>
                    <a:pt x="2590" y="919"/>
                  </a:lnTo>
                  <a:lnTo>
                    <a:pt x="2602" y="919"/>
                  </a:lnTo>
                  <a:lnTo>
                    <a:pt x="2608" y="919"/>
                  </a:lnTo>
                  <a:lnTo>
                    <a:pt x="2619" y="919"/>
                  </a:lnTo>
                  <a:lnTo>
                    <a:pt x="2625" y="919"/>
                  </a:lnTo>
                  <a:lnTo>
                    <a:pt x="2636" y="919"/>
                  </a:lnTo>
                  <a:lnTo>
                    <a:pt x="2642" y="919"/>
                  </a:lnTo>
                  <a:lnTo>
                    <a:pt x="2654" y="919"/>
                  </a:lnTo>
                  <a:lnTo>
                    <a:pt x="2660" y="919"/>
                  </a:lnTo>
                  <a:lnTo>
                    <a:pt x="2665" y="919"/>
                  </a:lnTo>
                  <a:lnTo>
                    <a:pt x="2677" y="919"/>
                  </a:lnTo>
                  <a:lnTo>
                    <a:pt x="2683" y="919"/>
                  </a:lnTo>
                  <a:lnTo>
                    <a:pt x="2694" y="919"/>
                  </a:lnTo>
                  <a:lnTo>
                    <a:pt x="2700" y="919"/>
                  </a:lnTo>
                  <a:lnTo>
                    <a:pt x="2711" y="919"/>
                  </a:lnTo>
                  <a:lnTo>
                    <a:pt x="2717" y="919"/>
                  </a:lnTo>
                  <a:lnTo>
                    <a:pt x="2729" y="919"/>
                  </a:lnTo>
                  <a:lnTo>
                    <a:pt x="2735" y="919"/>
                  </a:lnTo>
                  <a:lnTo>
                    <a:pt x="2740" y="919"/>
                  </a:lnTo>
                  <a:lnTo>
                    <a:pt x="2752" y="919"/>
                  </a:lnTo>
                  <a:lnTo>
                    <a:pt x="2758" y="919"/>
                  </a:lnTo>
                  <a:lnTo>
                    <a:pt x="2769" y="919"/>
                  </a:lnTo>
                  <a:lnTo>
                    <a:pt x="2775" y="919"/>
                  </a:lnTo>
                  <a:lnTo>
                    <a:pt x="2786" y="919"/>
                  </a:lnTo>
                  <a:lnTo>
                    <a:pt x="2792" y="919"/>
                  </a:lnTo>
                  <a:lnTo>
                    <a:pt x="2804" y="919"/>
                  </a:lnTo>
                  <a:lnTo>
                    <a:pt x="2810" y="919"/>
                  </a:lnTo>
                  <a:lnTo>
                    <a:pt x="2815" y="919"/>
                  </a:lnTo>
                  <a:lnTo>
                    <a:pt x="2827" y="919"/>
                  </a:lnTo>
                  <a:lnTo>
                    <a:pt x="2833" y="919"/>
                  </a:lnTo>
                  <a:lnTo>
                    <a:pt x="2844" y="919"/>
                  </a:lnTo>
                  <a:lnTo>
                    <a:pt x="2850" y="919"/>
                  </a:lnTo>
                  <a:lnTo>
                    <a:pt x="2861" y="919"/>
                  </a:lnTo>
                  <a:lnTo>
                    <a:pt x="2867" y="919"/>
                  </a:lnTo>
                  <a:lnTo>
                    <a:pt x="2879" y="919"/>
                  </a:lnTo>
                  <a:lnTo>
                    <a:pt x="2885" y="919"/>
                  </a:lnTo>
                  <a:lnTo>
                    <a:pt x="2890" y="919"/>
                  </a:lnTo>
                  <a:lnTo>
                    <a:pt x="2902" y="919"/>
                  </a:lnTo>
                  <a:lnTo>
                    <a:pt x="2908" y="919"/>
                  </a:lnTo>
                  <a:lnTo>
                    <a:pt x="2919" y="919"/>
                  </a:lnTo>
                  <a:lnTo>
                    <a:pt x="2925" y="919"/>
                  </a:lnTo>
                  <a:lnTo>
                    <a:pt x="2936" y="919"/>
                  </a:lnTo>
                  <a:lnTo>
                    <a:pt x="2942" y="919"/>
                  </a:lnTo>
                  <a:lnTo>
                    <a:pt x="2954" y="919"/>
                  </a:lnTo>
                  <a:lnTo>
                    <a:pt x="2960" y="919"/>
                  </a:lnTo>
                  <a:lnTo>
                    <a:pt x="2971" y="919"/>
                  </a:lnTo>
                  <a:lnTo>
                    <a:pt x="2977" y="919"/>
                  </a:lnTo>
                  <a:lnTo>
                    <a:pt x="2983" y="919"/>
                  </a:lnTo>
                  <a:lnTo>
                    <a:pt x="2994" y="913"/>
                  </a:lnTo>
                  <a:lnTo>
                    <a:pt x="3000" y="913"/>
                  </a:lnTo>
                  <a:lnTo>
                    <a:pt x="3011" y="913"/>
                  </a:lnTo>
                  <a:lnTo>
                    <a:pt x="3017" y="907"/>
                  </a:lnTo>
                  <a:lnTo>
                    <a:pt x="3029" y="901"/>
                  </a:lnTo>
                  <a:lnTo>
                    <a:pt x="3035" y="896"/>
                  </a:lnTo>
                  <a:lnTo>
                    <a:pt x="3046" y="890"/>
                  </a:lnTo>
                  <a:lnTo>
                    <a:pt x="3052" y="873"/>
                  </a:lnTo>
                  <a:lnTo>
                    <a:pt x="3058" y="855"/>
                  </a:lnTo>
                  <a:lnTo>
                    <a:pt x="3069" y="832"/>
                  </a:lnTo>
                  <a:lnTo>
                    <a:pt x="3075" y="803"/>
                  </a:lnTo>
                  <a:lnTo>
                    <a:pt x="3086" y="757"/>
                  </a:lnTo>
                  <a:lnTo>
                    <a:pt x="3092" y="711"/>
                  </a:lnTo>
                  <a:lnTo>
                    <a:pt x="3104" y="647"/>
                  </a:lnTo>
                  <a:lnTo>
                    <a:pt x="3110" y="578"/>
                  </a:lnTo>
                  <a:lnTo>
                    <a:pt x="3121" y="497"/>
                  </a:lnTo>
                  <a:lnTo>
                    <a:pt x="3127" y="405"/>
                  </a:lnTo>
                  <a:lnTo>
                    <a:pt x="3133" y="312"/>
                  </a:lnTo>
                  <a:lnTo>
                    <a:pt x="3144" y="225"/>
                  </a:lnTo>
                  <a:lnTo>
                    <a:pt x="3150" y="139"/>
                  </a:lnTo>
                  <a:lnTo>
                    <a:pt x="3161" y="75"/>
                  </a:lnTo>
                  <a:lnTo>
                    <a:pt x="3167" y="23"/>
                  </a:lnTo>
                  <a:lnTo>
                    <a:pt x="3179" y="0"/>
                  </a:lnTo>
                  <a:lnTo>
                    <a:pt x="3185" y="6"/>
                  </a:lnTo>
                  <a:lnTo>
                    <a:pt x="3196" y="29"/>
                  </a:lnTo>
                  <a:lnTo>
                    <a:pt x="3202" y="81"/>
                  </a:lnTo>
                  <a:lnTo>
                    <a:pt x="3208" y="145"/>
                  </a:lnTo>
                  <a:lnTo>
                    <a:pt x="3219" y="220"/>
                  </a:lnTo>
                  <a:lnTo>
                    <a:pt x="3225" y="295"/>
                  </a:lnTo>
                  <a:lnTo>
                    <a:pt x="3236" y="370"/>
                  </a:lnTo>
                  <a:lnTo>
                    <a:pt x="3242" y="433"/>
                  </a:lnTo>
                  <a:lnTo>
                    <a:pt x="3254" y="491"/>
                  </a:lnTo>
                  <a:lnTo>
                    <a:pt x="3260" y="532"/>
                  </a:lnTo>
                  <a:lnTo>
                    <a:pt x="3271" y="566"/>
                  </a:lnTo>
                  <a:lnTo>
                    <a:pt x="3277" y="589"/>
                  </a:lnTo>
                  <a:lnTo>
                    <a:pt x="3283" y="607"/>
                  </a:lnTo>
                  <a:lnTo>
                    <a:pt x="3294" y="618"/>
                  </a:lnTo>
                  <a:lnTo>
                    <a:pt x="3300" y="624"/>
                  </a:lnTo>
                  <a:lnTo>
                    <a:pt x="3311" y="630"/>
                  </a:lnTo>
                  <a:lnTo>
                    <a:pt x="3317" y="636"/>
                  </a:lnTo>
                  <a:lnTo>
                    <a:pt x="3329" y="641"/>
                  </a:lnTo>
                  <a:lnTo>
                    <a:pt x="3335" y="653"/>
                  </a:lnTo>
                  <a:lnTo>
                    <a:pt x="3346" y="670"/>
                  </a:lnTo>
                  <a:lnTo>
                    <a:pt x="3352" y="682"/>
                  </a:lnTo>
                  <a:lnTo>
                    <a:pt x="3363" y="705"/>
                  </a:lnTo>
                  <a:lnTo>
                    <a:pt x="3369" y="728"/>
                  </a:lnTo>
                  <a:lnTo>
                    <a:pt x="3375" y="745"/>
                  </a:lnTo>
                  <a:lnTo>
                    <a:pt x="3386" y="769"/>
                  </a:lnTo>
                  <a:lnTo>
                    <a:pt x="3392" y="792"/>
                  </a:lnTo>
                  <a:lnTo>
                    <a:pt x="3404" y="809"/>
                  </a:lnTo>
                  <a:lnTo>
                    <a:pt x="3410" y="826"/>
                  </a:lnTo>
                  <a:lnTo>
                    <a:pt x="3421" y="844"/>
                  </a:lnTo>
                  <a:lnTo>
                    <a:pt x="3427" y="861"/>
                  </a:lnTo>
                  <a:lnTo>
                    <a:pt x="3438" y="873"/>
                  </a:lnTo>
                  <a:lnTo>
                    <a:pt x="3444" y="878"/>
                  </a:lnTo>
                  <a:lnTo>
                    <a:pt x="3450" y="890"/>
                  </a:lnTo>
                  <a:lnTo>
                    <a:pt x="3461" y="896"/>
                  </a:lnTo>
                  <a:lnTo>
                    <a:pt x="3467" y="901"/>
                  </a:lnTo>
                  <a:lnTo>
                    <a:pt x="3479" y="907"/>
                  </a:lnTo>
                  <a:lnTo>
                    <a:pt x="3485" y="907"/>
                  </a:lnTo>
                  <a:lnTo>
                    <a:pt x="3496" y="913"/>
                  </a:lnTo>
                  <a:lnTo>
                    <a:pt x="3502" y="913"/>
                  </a:lnTo>
                  <a:lnTo>
                    <a:pt x="3513" y="913"/>
                  </a:lnTo>
                  <a:lnTo>
                    <a:pt x="3519" y="913"/>
                  </a:lnTo>
                  <a:lnTo>
                    <a:pt x="3525" y="913"/>
                  </a:lnTo>
                  <a:lnTo>
                    <a:pt x="3536" y="919"/>
                  </a:lnTo>
                  <a:lnTo>
                    <a:pt x="3542" y="919"/>
                  </a:lnTo>
                  <a:lnTo>
                    <a:pt x="3554" y="919"/>
                  </a:lnTo>
                  <a:lnTo>
                    <a:pt x="3560" y="919"/>
                  </a:lnTo>
                  <a:lnTo>
                    <a:pt x="3571" y="919"/>
                  </a:lnTo>
                  <a:lnTo>
                    <a:pt x="3577" y="919"/>
                  </a:lnTo>
                  <a:lnTo>
                    <a:pt x="3588" y="919"/>
                  </a:lnTo>
                  <a:lnTo>
                    <a:pt x="3594" y="919"/>
                  </a:lnTo>
                  <a:lnTo>
                    <a:pt x="3600" y="919"/>
                  </a:lnTo>
                  <a:lnTo>
                    <a:pt x="3611" y="919"/>
                  </a:lnTo>
                  <a:lnTo>
                    <a:pt x="3617" y="919"/>
                  </a:lnTo>
                  <a:lnTo>
                    <a:pt x="3629" y="919"/>
                  </a:lnTo>
                  <a:lnTo>
                    <a:pt x="3635" y="919"/>
                  </a:lnTo>
                  <a:lnTo>
                    <a:pt x="3646" y="919"/>
                  </a:lnTo>
                  <a:lnTo>
                    <a:pt x="3652" y="919"/>
                  </a:lnTo>
                  <a:lnTo>
                    <a:pt x="3663" y="919"/>
                  </a:lnTo>
                  <a:lnTo>
                    <a:pt x="3669" y="919"/>
                  </a:lnTo>
                  <a:lnTo>
                    <a:pt x="3675" y="919"/>
                  </a:lnTo>
                  <a:lnTo>
                    <a:pt x="3686" y="919"/>
                  </a:lnTo>
                  <a:lnTo>
                    <a:pt x="3692" y="919"/>
                  </a:lnTo>
                  <a:lnTo>
                    <a:pt x="3704" y="919"/>
                  </a:lnTo>
                  <a:lnTo>
                    <a:pt x="3710" y="919"/>
                  </a:lnTo>
                  <a:lnTo>
                    <a:pt x="3721" y="919"/>
                  </a:lnTo>
                  <a:lnTo>
                    <a:pt x="3727" y="919"/>
                  </a:lnTo>
                  <a:lnTo>
                    <a:pt x="3738" y="919"/>
                  </a:lnTo>
                  <a:lnTo>
                    <a:pt x="3744" y="919"/>
                  </a:lnTo>
                  <a:lnTo>
                    <a:pt x="3756" y="919"/>
                  </a:lnTo>
                </a:path>
              </a:pathLst>
            </a:custGeom>
            <a:noFill/>
            <a:ln w="9525">
              <a:solidFill>
                <a:srgbClr val="804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914" name="Freeform 145"/>
            <p:cNvSpPr>
              <a:spLocks/>
            </p:cNvSpPr>
            <p:nvPr/>
          </p:nvSpPr>
          <p:spPr bwMode="auto">
            <a:xfrm>
              <a:off x="1069" y="2392"/>
              <a:ext cx="3756" cy="902"/>
            </a:xfrm>
            <a:custGeom>
              <a:avLst/>
              <a:gdLst>
                <a:gd name="T0" fmla="*/ 57 w 3756"/>
                <a:gd name="T1" fmla="*/ 902 h 902"/>
                <a:gd name="T2" fmla="*/ 121 w 3756"/>
                <a:gd name="T3" fmla="*/ 902 h 902"/>
                <a:gd name="T4" fmla="*/ 190 w 3756"/>
                <a:gd name="T5" fmla="*/ 902 h 902"/>
                <a:gd name="T6" fmla="*/ 254 w 3756"/>
                <a:gd name="T7" fmla="*/ 902 h 902"/>
                <a:gd name="T8" fmla="*/ 323 w 3756"/>
                <a:gd name="T9" fmla="*/ 902 h 902"/>
                <a:gd name="T10" fmla="*/ 386 w 3756"/>
                <a:gd name="T11" fmla="*/ 902 h 902"/>
                <a:gd name="T12" fmla="*/ 456 w 3756"/>
                <a:gd name="T13" fmla="*/ 902 h 902"/>
                <a:gd name="T14" fmla="*/ 525 w 3756"/>
                <a:gd name="T15" fmla="*/ 902 h 902"/>
                <a:gd name="T16" fmla="*/ 588 w 3756"/>
                <a:gd name="T17" fmla="*/ 902 h 902"/>
                <a:gd name="T18" fmla="*/ 657 w 3756"/>
                <a:gd name="T19" fmla="*/ 902 h 902"/>
                <a:gd name="T20" fmla="*/ 721 w 3756"/>
                <a:gd name="T21" fmla="*/ 902 h 902"/>
                <a:gd name="T22" fmla="*/ 790 w 3756"/>
                <a:gd name="T23" fmla="*/ 902 h 902"/>
                <a:gd name="T24" fmla="*/ 859 w 3756"/>
                <a:gd name="T25" fmla="*/ 902 h 902"/>
                <a:gd name="T26" fmla="*/ 923 w 3756"/>
                <a:gd name="T27" fmla="*/ 902 h 902"/>
                <a:gd name="T28" fmla="*/ 992 w 3756"/>
                <a:gd name="T29" fmla="*/ 902 h 902"/>
                <a:gd name="T30" fmla="*/ 1056 w 3756"/>
                <a:gd name="T31" fmla="*/ 902 h 902"/>
                <a:gd name="T32" fmla="*/ 1125 w 3756"/>
                <a:gd name="T33" fmla="*/ 902 h 902"/>
                <a:gd name="T34" fmla="*/ 1188 w 3756"/>
                <a:gd name="T35" fmla="*/ 902 h 902"/>
                <a:gd name="T36" fmla="*/ 1257 w 3756"/>
                <a:gd name="T37" fmla="*/ 902 h 902"/>
                <a:gd name="T38" fmla="*/ 1327 w 3756"/>
                <a:gd name="T39" fmla="*/ 902 h 902"/>
                <a:gd name="T40" fmla="*/ 1390 w 3756"/>
                <a:gd name="T41" fmla="*/ 902 h 902"/>
                <a:gd name="T42" fmla="*/ 1459 w 3756"/>
                <a:gd name="T43" fmla="*/ 902 h 902"/>
                <a:gd name="T44" fmla="*/ 1523 w 3756"/>
                <a:gd name="T45" fmla="*/ 902 h 902"/>
                <a:gd name="T46" fmla="*/ 1592 w 3756"/>
                <a:gd name="T47" fmla="*/ 902 h 902"/>
                <a:gd name="T48" fmla="*/ 1656 w 3756"/>
                <a:gd name="T49" fmla="*/ 902 h 902"/>
                <a:gd name="T50" fmla="*/ 1725 w 3756"/>
                <a:gd name="T51" fmla="*/ 902 h 902"/>
                <a:gd name="T52" fmla="*/ 1794 w 3756"/>
                <a:gd name="T53" fmla="*/ 902 h 902"/>
                <a:gd name="T54" fmla="*/ 1858 w 3756"/>
                <a:gd name="T55" fmla="*/ 902 h 902"/>
                <a:gd name="T56" fmla="*/ 1927 w 3756"/>
                <a:gd name="T57" fmla="*/ 902 h 902"/>
                <a:gd name="T58" fmla="*/ 1990 w 3756"/>
                <a:gd name="T59" fmla="*/ 902 h 902"/>
                <a:gd name="T60" fmla="*/ 2059 w 3756"/>
                <a:gd name="T61" fmla="*/ 902 h 902"/>
                <a:gd name="T62" fmla="*/ 2123 w 3756"/>
                <a:gd name="T63" fmla="*/ 902 h 902"/>
                <a:gd name="T64" fmla="*/ 2192 w 3756"/>
                <a:gd name="T65" fmla="*/ 902 h 902"/>
                <a:gd name="T66" fmla="*/ 2261 w 3756"/>
                <a:gd name="T67" fmla="*/ 902 h 902"/>
                <a:gd name="T68" fmla="*/ 2325 w 3756"/>
                <a:gd name="T69" fmla="*/ 902 h 902"/>
                <a:gd name="T70" fmla="*/ 2394 w 3756"/>
                <a:gd name="T71" fmla="*/ 902 h 902"/>
                <a:gd name="T72" fmla="*/ 2458 w 3756"/>
                <a:gd name="T73" fmla="*/ 902 h 902"/>
                <a:gd name="T74" fmla="*/ 2527 w 3756"/>
                <a:gd name="T75" fmla="*/ 902 h 902"/>
                <a:gd name="T76" fmla="*/ 2590 w 3756"/>
                <a:gd name="T77" fmla="*/ 902 h 902"/>
                <a:gd name="T78" fmla="*/ 2660 w 3756"/>
                <a:gd name="T79" fmla="*/ 902 h 902"/>
                <a:gd name="T80" fmla="*/ 2729 w 3756"/>
                <a:gd name="T81" fmla="*/ 902 h 902"/>
                <a:gd name="T82" fmla="*/ 2792 w 3756"/>
                <a:gd name="T83" fmla="*/ 902 h 902"/>
                <a:gd name="T84" fmla="*/ 2861 w 3756"/>
                <a:gd name="T85" fmla="*/ 902 h 902"/>
                <a:gd name="T86" fmla="*/ 2925 w 3756"/>
                <a:gd name="T87" fmla="*/ 902 h 902"/>
                <a:gd name="T88" fmla="*/ 2994 w 3756"/>
                <a:gd name="T89" fmla="*/ 896 h 902"/>
                <a:gd name="T90" fmla="*/ 3058 w 3756"/>
                <a:gd name="T91" fmla="*/ 838 h 902"/>
                <a:gd name="T92" fmla="*/ 3127 w 3756"/>
                <a:gd name="T93" fmla="*/ 393 h 902"/>
                <a:gd name="T94" fmla="*/ 3196 w 3756"/>
                <a:gd name="T95" fmla="*/ 41 h 902"/>
                <a:gd name="T96" fmla="*/ 3260 w 3756"/>
                <a:gd name="T97" fmla="*/ 665 h 902"/>
                <a:gd name="T98" fmla="*/ 3329 w 3756"/>
                <a:gd name="T99" fmla="*/ 884 h 902"/>
                <a:gd name="T100" fmla="*/ 3392 w 3756"/>
                <a:gd name="T101" fmla="*/ 902 h 902"/>
                <a:gd name="T102" fmla="*/ 3461 w 3756"/>
                <a:gd name="T103" fmla="*/ 902 h 902"/>
                <a:gd name="T104" fmla="*/ 3525 w 3756"/>
                <a:gd name="T105" fmla="*/ 902 h 902"/>
                <a:gd name="T106" fmla="*/ 3594 w 3756"/>
                <a:gd name="T107" fmla="*/ 902 h 902"/>
                <a:gd name="T108" fmla="*/ 3663 w 3756"/>
                <a:gd name="T109" fmla="*/ 902 h 902"/>
                <a:gd name="T110" fmla="*/ 3727 w 3756"/>
                <a:gd name="T111" fmla="*/ 902 h 90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756" h="902">
                  <a:moveTo>
                    <a:pt x="0" y="902"/>
                  </a:moveTo>
                  <a:lnTo>
                    <a:pt x="5" y="902"/>
                  </a:lnTo>
                  <a:lnTo>
                    <a:pt x="11" y="902"/>
                  </a:lnTo>
                  <a:lnTo>
                    <a:pt x="23" y="902"/>
                  </a:lnTo>
                  <a:lnTo>
                    <a:pt x="29" y="902"/>
                  </a:lnTo>
                  <a:lnTo>
                    <a:pt x="40" y="902"/>
                  </a:lnTo>
                  <a:lnTo>
                    <a:pt x="46" y="902"/>
                  </a:lnTo>
                  <a:lnTo>
                    <a:pt x="57" y="902"/>
                  </a:lnTo>
                  <a:lnTo>
                    <a:pt x="63" y="902"/>
                  </a:lnTo>
                  <a:lnTo>
                    <a:pt x="75" y="902"/>
                  </a:lnTo>
                  <a:lnTo>
                    <a:pt x="80" y="902"/>
                  </a:lnTo>
                  <a:lnTo>
                    <a:pt x="86" y="902"/>
                  </a:lnTo>
                  <a:lnTo>
                    <a:pt x="98" y="902"/>
                  </a:lnTo>
                  <a:lnTo>
                    <a:pt x="104" y="902"/>
                  </a:lnTo>
                  <a:lnTo>
                    <a:pt x="115" y="902"/>
                  </a:lnTo>
                  <a:lnTo>
                    <a:pt x="121" y="902"/>
                  </a:lnTo>
                  <a:lnTo>
                    <a:pt x="132" y="902"/>
                  </a:lnTo>
                  <a:lnTo>
                    <a:pt x="138" y="902"/>
                  </a:lnTo>
                  <a:lnTo>
                    <a:pt x="150" y="902"/>
                  </a:lnTo>
                  <a:lnTo>
                    <a:pt x="155" y="902"/>
                  </a:lnTo>
                  <a:lnTo>
                    <a:pt x="161" y="902"/>
                  </a:lnTo>
                  <a:lnTo>
                    <a:pt x="173" y="902"/>
                  </a:lnTo>
                  <a:lnTo>
                    <a:pt x="179" y="902"/>
                  </a:lnTo>
                  <a:lnTo>
                    <a:pt x="190" y="902"/>
                  </a:lnTo>
                  <a:lnTo>
                    <a:pt x="196" y="902"/>
                  </a:lnTo>
                  <a:lnTo>
                    <a:pt x="207" y="902"/>
                  </a:lnTo>
                  <a:lnTo>
                    <a:pt x="213" y="902"/>
                  </a:lnTo>
                  <a:lnTo>
                    <a:pt x="225" y="902"/>
                  </a:lnTo>
                  <a:lnTo>
                    <a:pt x="230" y="902"/>
                  </a:lnTo>
                  <a:lnTo>
                    <a:pt x="236" y="902"/>
                  </a:lnTo>
                  <a:lnTo>
                    <a:pt x="248" y="902"/>
                  </a:lnTo>
                  <a:lnTo>
                    <a:pt x="254" y="902"/>
                  </a:lnTo>
                  <a:lnTo>
                    <a:pt x="265" y="902"/>
                  </a:lnTo>
                  <a:lnTo>
                    <a:pt x="271" y="902"/>
                  </a:lnTo>
                  <a:lnTo>
                    <a:pt x="282" y="902"/>
                  </a:lnTo>
                  <a:lnTo>
                    <a:pt x="288" y="902"/>
                  </a:lnTo>
                  <a:lnTo>
                    <a:pt x="300" y="902"/>
                  </a:lnTo>
                  <a:lnTo>
                    <a:pt x="305" y="902"/>
                  </a:lnTo>
                  <a:lnTo>
                    <a:pt x="311" y="902"/>
                  </a:lnTo>
                  <a:lnTo>
                    <a:pt x="323" y="902"/>
                  </a:lnTo>
                  <a:lnTo>
                    <a:pt x="329" y="902"/>
                  </a:lnTo>
                  <a:lnTo>
                    <a:pt x="340" y="902"/>
                  </a:lnTo>
                  <a:lnTo>
                    <a:pt x="346" y="902"/>
                  </a:lnTo>
                  <a:lnTo>
                    <a:pt x="357" y="902"/>
                  </a:lnTo>
                  <a:lnTo>
                    <a:pt x="363" y="902"/>
                  </a:lnTo>
                  <a:lnTo>
                    <a:pt x="375" y="902"/>
                  </a:lnTo>
                  <a:lnTo>
                    <a:pt x="381" y="902"/>
                  </a:lnTo>
                  <a:lnTo>
                    <a:pt x="386" y="902"/>
                  </a:lnTo>
                  <a:lnTo>
                    <a:pt x="398" y="902"/>
                  </a:lnTo>
                  <a:lnTo>
                    <a:pt x="404" y="902"/>
                  </a:lnTo>
                  <a:lnTo>
                    <a:pt x="415" y="902"/>
                  </a:lnTo>
                  <a:lnTo>
                    <a:pt x="421" y="902"/>
                  </a:lnTo>
                  <a:lnTo>
                    <a:pt x="432" y="902"/>
                  </a:lnTo>
                  <a:lnTo>
                    <a:pt x="438" y="902"/>
                  </a:lnTo>
                  <a:lnTo>
                    <a:pt x="450" y="902"/>
                  </a:lnTo>
                  <a:lnTo>
                    <a:pt x="456" y="902"/>
                  </a:lnTo>
                  <a:lnTo>
                    <a:pt x="467" y="902"/>
                  </a:lnTo>
                  <a:lnTo>
                    <a:pt x="473" y="902"/>
                  </a:lnTo>
                  <a:lnTo>
                    <a:pt x="479" y="902"/>
                  </a:lnTo>
                  <a:lnTo>
                    <a:pt x="490" y="902"/>
                  </a:lnTo>
                  <a:lnTo>
                    <a:pt x="496" y="902"/>
                  </a:lnTo>
                  <a:lnTo>
                    <a:pt x="507" y="902"/>
                  </a:lnTo>
                  <a:lnTo>
                    <a:pt x="513" y="902"/>
                  </a:lnTo>
                  <a:lnTo>
                    <a:pt x="525" y="902"/>
                  </a:lnTo>
                  <a:lnTo>
                    <a:pt x="531" y="902"/>
                  </a:lnTo>
                  <a:lnTo>
                    <a:pt x="542" y="902"/>
                  </a:lnTo>
                  <a:lnTo>
                    <a:pt x="548" y="902"/>
                  </a:lnTo>
                  <a:lnTo>
                    <a:pt x="554" y="902"/>
                  </a:lnTo>
                  <a:lnTo>
                    <a:pt x="565" y="902"/>
                  </a:lnTo>
                  <a:lnTo>
                    <a:pt x="571" y="902"/>
                  </a:lnTo>
                  <a:lnTo>
                    <a:pt x="582" y="902"/>
                  </a:lnTo>
                  <a:lnTo>
                    <a:pt x="588" y="902"/>
                  </a:lnTo>
                  <a:lnTo>
                    <a:pt x="600" y="902"/>
                  </a:lnTo>
                  <a:lnTo>
                    <a:pt x="606" y="902"/>
                  </a:lnTo>
                  <a:lnTo>
                    <a:pt x="617" y="902"/>
                  </a:lnTo>
                  <a:lnTo>
                    <a:pt x="623" y="902"/>
                  </a:lnTo>
                  <a:lnTo>
                    <a:pt x="629" y="902"/>
                  </a:lnTo>
                  <a:lnTo>
                    <a:pt x="640" y="902"/>
                  </a:lnTo>
                  <a:lnTo>
                    <a:pt x="646" y="902"/>
                  </a:lnTo>
                  <a:lnTo>
                    <a:pt x="657" y="902"/>
                  </a:lnTo>
                  <a:lnTo>
                    <a:pt x="663" y="902"/>
                  </a:lnTo>
                  <a:lnTo>
                    <a:pt x="675" y="902"/>
                  </a:lnTo>
                  <a:lnTo>
                    <a:pt x="681" y="902"/>
                  </a:lnTo>
                  <a:lnTo>
                    <a:pt x="692" y="902"/>
                  </a:lnTo>
                  <a:lnTo>
                    <a:pt x="698" y="902"/>
                  </a:lnTo>
                  <a:lnTo>
                    <a:pt x="704" y="902"/>
                  </a:lnTo>
                  <a:lnTo>
                    <a:pt x="715" y="902"/>
                  </a:lnTo>
                  <a:lnTo>
                    <a:pt x="721" y="902"/>
                  </a:lnTo>
                  <a:lnTo>
                    <a:pt x="732" y="902"/>
                  </a:lnTo>
                  <a:lnTo>
                    <a:pt x="738" y="902"/>
                  </a:lnTo>
                  <a:lnTo>
                    <a:pt x="750" y="902"/>
                  </a:lnTo>
                  <a:lnTo>
                    <a:pt x="756" y="902"/>
                  </a:lnTo>
                  <a:lnTo>
                    <a:pt x="767" y="902"/>
                  </a:lnTo>
                  <a:lnTo>
                    <a:pt x="773" y="902"/>
                  </a:lnTo>
                  <a:lnTo>
                    <a:pt x="779" y="902"/>
                  </a:lnTo>
                  <a:lnTo>
                    <a:pt x="790" y="902"/>
                  </a:lnTo>
                  <a:lnTo>
                    <a:pt x="796" y="902"/>
                  </a:lnTo>
                  <a:lnTo>
                    <a:pt x="807" y="902"/>
                  </a:lnTo>
                  <a:lnTo>
                    <a:pt x="813" y="902"/>
                  </a:lnTo>
                  <a:lnTo>
                    <a:pt x="825" y="902"/>
                  </a:lnTo>
                  <a:lnTo>
                    <a:pt x="831" y="902"/>
                  </a:lnTo>
                  <a:lnTo>
                    <a:pt x="842" y="902"/>
                  </a:lnTo>
                  <a:lnTo>
                    <a:pt x="848" y="902"/>
                  </a:lnTo>
                  <a:lnTo>
                    <a:pt x="859" y="902"/>
                  </a:lnTo>
                  <a:lnTo>
                    <a:pt x="865" y="902"/>
                  </a:lnTo>
                  <a:lnTo>
                    <a:pt x="871" y="902"/>
                  </a:lnTo>
                  <a:lnTo>
                    <a:pt x="882" y="902"/>
                  </a:lnTo>
                  <a:lnTo>
                    <a:pt x="888" y="902"/>
                  </a:lnTo>
                  <a:lnTo>
                    <a:pt x="900" y="902"/>
                  </a:lnTo>
                  <a:lnTo>
                    <a:pt x="906" y="902"/>
                  </a:lnTo>
                  <a:lnTo>
                    <a:pt x="917" y="902"/>
                  </a:lnTo>
                  <a:lnTo>
                    <a:pt x="923" y="902"/>
                  </a:lnTo>
                  <a:lnTo>
                    <a:pt x="934" y="902"/>
                  </a:lnTo>
                  <a:lnTo>
                    <a:pt x="940" y="902"/>
                  </a:lnTo>
                  <a:lnTo>
                    <a:pt x="946" y="902"/>
                  </a:lnTo>
                  <a:lnTo>
                    <a:pt x="957" y="902"/>
                  </a:lnTo>
                  <a:lnTo>
                    <a:pt x="963" y="902"/>
                  </a:lnTo>
                  <a:lnTo>
                    <a:pt x="975" y="902"/>
                  </a:lnTo>
                  <a:lnTo>
                    <a:pt x="981" y="902"/>
                  </a:lnTo>
                  <a:lnTo>
                    <a:pt x="992" y="902"/>
                  </a:lnTo>
                  <a:lnTo>
                    <a:pt x="998" y="902"/>
                  </a:lnTo>
                  <a:lnTo>
                    <a:pt x="1009" y="902"/>
                  </a:lnTo>
                  <a:lnTo>
                    <a:pt x="1015" y="902"/>
                  </a:lnTo>
                  <a:lnTo>
                    <a:pt x="1021" y="902"/>
                  </a:lnTo>
                  <a:lnTo>
                    <a:pt x="1032" y="902"/>
                  </a:lnTo>
                  <a:lnTo>
                    <a:pt x="1038" y="902"/>
                  </a:lnTo>
                  <a:lnTo>
                    <a:pt x="1050" y="902"/>
                  </a:lnTo>
                  <a:lnTo>
                    <a:pt x="1056" y="902"/>
                  </a:lnTo>
                  <a:lnTo>
                    <a:pt x="1067" y="902"/>
                  </a:lnTo>
                  <a:lnTo>
                    <a:pt x="1073" y="902"/>
                  </a:lnTo>
                  <a:lnTo>
                    <a:pt x="1084" y="902"/>
                  </a:lnTo>
                  <a:lnTo>
                    <a:pt x="1090" y="902"/>
                  </a:lnTo>
                  <a:lnTo>
                    <a:pt x="1096" y="902"/>
                  </a:lnTo>
                  <a:lnTo>
                    <a:pt x="1107" y="902"/>
                  </a:lnTo>
                  <a:lnTo>
                    <a:pt x="1113" y="902"/>
                  </a:lnTo>
                  <a:lnTo>
                    <a:pt x="1125" y="902"/>
                  </a:lnTo>
                  <a:lnTo>
                    <a:pt x="1131" y="902"/>
                  </a:lnTo>
                  <a:lnTo>
                    <a:pt x="1142" y="902"/>
                  </a:lnTo>
                  <a:lnTo>
                    <a:pt x="1148" y="902"/>
                  </a:lnTo>
                  <a:lnTo>
                    <a:pt x="1159" y="902"/>
                  </a:lnTo>
                  <a:lnTo>
                    <a:pt x="1165" y="902"/>
                  </a:lnTo>
                  <a:lnTo>
                    <a:pt x="1171" y="902"/>
                  </a:lnTo>
                  <a:lnTo>
                    <a:pt x="1182" y="902"/>
                  </a:lnTo>
                  <a:lnTo>
                    <a:pt x="1188" y="902"/>
                  </a:lnTo>
                  <a:lnTo>
                    <a:pt x="1200" y="902"/>
                  </a:lnTo>
                  <a:lnTo>
                    <a:pt x="1206" y="902"/>
                  </a:lnTo>
                  <a:lnTo>
                    <a:pt x="1217" y="902"/>
                  </a:lnTo>
                  <a:lnTo>
                    <a:pt x="1223" y="902"/>
                  </a:lnTo>
                  <a:lnTo>
                    <a:pt x="1234" y="902"/>
                  </a:lnTo>
                  <a:lnTo>
                    <a:pt x="1240" y="902"/>
                  </a:lnTo>
                  <a:lnTo>
                    <a:pt x="1252" y="902"/>
                  </a:lnTo>
                  <a:lnTo>
                    <a:pt x="1257" y="902"/>
                  </a:lnTo>
                  <a:lnTo>
                    <a:pt x="1263" y="902"/>
                  </a:lnTo>
                  <a:lnTo>
                    <a:pt x="1275" y="902"/>
                  </a:lnTo>
                  <a:lnTo>
                    <a:pt x="1281" y="902"/>
                  </a:lnTo>
                  <a:lnTo>
                    <a:pt x="1292" y="902"/>
                  </a:lnTo>
                  <a:lnTo>
                    <a:pt x="1298" y="902"/>
                  </a:lnTo>
                  <a:lnTo>
                    <a:pt x="1309" y="902"/>
                  </a:lnTo>
                  <a:lnTo>
                    <a:pt x="1315" y="902"/>
                  </a:lnTo>
                  <a:lnTo>
                    <a:pt x="1327" y="902"/>
                  </a:lnTo>
                  <a:lnTo>
                    <a:pt x="1332" y="902"/>
                  </a:lnTo>
                  <a:lnTo>
                    <a:pt x="1338" y="902"/>
                  </a:lnTo>
                  <a:lnTo>
                    <a:pt x="1350" y="902"/>
                  </a:lnTo>
                  <a:lnTo>
                    <a:pt x="1356" y="902"/>
                  </a:lnTo>
                  <a:lnTo>
                    <a:pt x="1367" y="902"/>
                  </a:lnTo>
                  <a:lnTo>
                    <a:pt x="1373" y="902"/>
                  </a:lnTo>
                  <a:lnTo>
                    <a:pt x="1384" y="902"/>
                  </a:lnTo>
                  <a:lnTo>
                    <a:pt x="1390" y="902"/>
                  </a:lnTo>
                  <a:lnTo>
                    <a:pt x="1402" y="902"/>
                  </a:lnTo>
                  <a:lnTo>
                    <a:pt x="1407" y="902"/>
                  </a:lnTo>
                  <a:lnTo>
                    <a:pt x="1413" y="902"/>
                  </a:lnTo>
                  <a:lnTo>
                    <a:pt x="1425" y="902"/>
                  </a:lnTo>
                  <a:lnTo>
                    <a:pt x="1431" y="902"/>
                  </a:lnTo>
                  <a:lnTo>
                    <a:pt x="1442" y="902"/>
                  </a:lnTo>
                  <a:lnTo>
                    <a:pt x="1448" y="902"/>
                  </a:lnTo>
                  <a:lnTo>
                    <a:pt x="1459" y="902"/>
                  </a:lnTo>
                  <a:lnTo>
                    <a:pt x="1465" y="902"/>
                  </a:lnTo>
                  <a:lnTo>
                    <a:pt x="1477" y="902"/>
                  </a:lnTo>
                  <a:lnTo>
                    <a:pt x="1482" y="902"/>
                  </a:lnTo>
                  <a:lnTo>
                    <a:pt x="1488" y="902"/>
                  </a:lnTo>
                  <a:lnTo>
                    <a:pt x="1500" y="902"/>
                  </a:lnTo>
                  <a:lnTo>
                    <a:pt x="1506" y="902"/>
                  </a:lnTo>
                  <a:lnTo>
                    <a:pt x="1517" y="902"/>
                  </a:lnTo>
                  <a:lnTo>
                    <a:pt x="1523" y="902"/>
                  </a:lnTo>
                  <a:lnTo>
                    <a:pt x="1534" y="902"/>
                  </a:lnTo>
                  <a:lnTo>
                    <a:pt x="1540" y="902"/>
                  </a:lnTo>
                  <a:lnTo>
                    <a:pt x="1552" y="902"/>
                  </a:lnTo>
                  <a:lnTo>
                    <a:pt x="1558" y="902"/>
                  </a:lnTo>
                  <a:lnTo>
                    <a:pt x="1563" y="902"/>
                  </a:lnTo>
                  <a:lnTo>
                    <a:pt x="1575" y="902"/>
                  </a:lnTo>
                  <a:lnTo>
                    <a:pt x="1581" y="902"/>
                  </a:lnTo>
                  <a:lnTo>
                    <a:pt x="1592" y="902"/>
                  </a:lnTo>
                  <a:lnTo>
                    <a:pt x="1598" y="902"/>
                  </a:lnTo>
                  <a:lnTo>
                    <a:pt x="1609" y="902"/>
                  </a:lnTo>
                  <a:lnTo>
                    <a:pt x="1615" y="902"/>
                  </a:lnTo>
                  <a:lnTo>
                    <a:pt x="1627" y="902"/>
                  </a:lnTo>
                  <a:lnTo>
                    <a:pt x="1633" y="902"/>
                  </a:lnTo>
                  <a:lnTo>
                    <a:pt x="1638" y="902"/>
                  </a:lnTo>
                  <a:lnTo>
                    <a:pt x="1650" y="902"/>
                  </a:lnTo>
                  <a:lnTo>
                    <a:pt x="1656" y="902"/>
                  </a:lnTo>
                  <a:lnTo>
                    <a:pt x="1667" y="902"/>
                  </a:lnTo>
                  <a:lnTo>
                    <a:pt x="1673" y="902"/>
                  </a:lnTo>
                  <a:lnTo>
                    <a:pt x="1684" y="902"/>
                  </a:lnTo>
                  <a:lnTo>
                    <a:pt x="1690" y="902"/>
                  </a:lnTo>
                  <a:lnTo>
                    <a:pt x="1702" y="902"/>
                  </a:lnTo>
                  <a:lnTo>
                    <a:pt x="1708" y="902"/>
                  </a:lnTo>
                  <a:lnTo>
                    <a:pt x="1719" y="902"/>
                  </a:lnTo>
                  <a:lnTo>
                    <a:pt x="1725" y="902"/>
                  </a:lnTo>
                  <a:lnTo>
                    <a:pt x="1731" y="902"/>
                  </a:lnTo>
                  <a:lnTo>
                    <a:pt x="1742" y="902"/>
                  </a:lnTo>
                  <a:lnTo>
                    <a:pt x="1748" y="902"/>
                  </a:lnTo>
                  <a:lnTo>
                    <a:pt x="1759" y="902"/>
                  </a:lnTo>
                  <a:lnTo>
                    <a:pt x="1765" y="902"/>
                  </a:lnTo>
                  <a:lnTo>
                    <a:pt x="1777" y="902"/>
                  </a:lnTo>
                  <a:lnTo>
                    <a:pt x="1783" y="902"/>
                  </a:lnTo>
                  <a:lnTo>
                    <a:pt x="1794" y="902"/>
                  </a:lnTo>
                  <a:lnTo>
                    <a:pt x="1800" y="902"/>
                  </a:lnTo>
                  <a:lnTo>
                    <a:pt x="1806" y="902"/>
                  </a:lnTo>
                  <a:lnTo>
                    <a:pt x="1817" y="902"/>
                  </a:lnTo>
                  <a:lnTo>
                    <a:pt x="1823" y="902"/>
                  </a:lnTo>
                  <a:lnTo>
                    <a:pt x="1834" y="902"/>
                  </a:lnTo>
                  <a:lnTo>
                    <a:pt x="1840" y="902"/>
                  </a:lnTo>
                  <a:lnTo>
                    <a:pt x="1852" y="902"/>
                  </a:lnTo>
                  <a:lnTo>
                    <a:pt x="1858" y="902"/>
                  </a:lnTo>
                  <a:lnTo>
                    <a:pt x="1869" y="902"/>
                  </a:lnTo>
                  <a:lnTo>
                    <a:pt x="1875" y="902"/>
                  </a:lnTo>
                  <a:lnTo>
                    <a:pt x="1881" y="902"/>
                  </a:lnTo>
                  <a:lnTo>
                    <a:pt x="1892" y="902"/>
                  </a:lnTo>
                  <a:lnTo>
                    <a:pt x="1898" y="902"/>
                  </a:lnTo>
                  <a:lnTo>
                    <a:pt x="1909" y="902"/>
                  </a:lnTo>
                  <a:lnTo>
                    <a:pt x="1915" y="902"/>
                  </a:lnTo>
                  <a:lnTo>
                    <a:pt x="1927" y="902"/>
                  </a:lnTo>
                  <a:lnTo>
                    <a:pt x="1933" y="902"/>
                  </a:lnTo>
                  <a:lnTo>
                    <a:pt x="1944" y="902"/>
                  </a:lnTo>
                  <a:lnTo>
                    <a:pt x="1950" y="902"/>
                  </a:lnTo>
                  <a:lnTo>
                    <a:pt x="1956" y="902"/>
                  </a:lnTo>
                  <a:lnTo>
                    <a:pt x="1967" y="902"/>
                  </a:lnTo>
                  <a:lnTo>
                    <a:pt x="1973" y="902"/>
                  </a:lnTo>
                  <a:lnTo>
                    <a:pt x="1984" y="902"/>
                  </a:lnTo>
                  <a:lnTo>
                    <a:pt x="1990" y="902"/>
                  </a:lnTo>
                  <a:lnTo>
                    <a:pt x="2002" y="902"/>
                  </a:lnTo>
                  <a:lnTo>
                    <a:pt x="2008" y="902"/>
                  </a:lnTo>
                  <a:lnTo>
                    <a:pt x="2019" y="902"/>
                  </a:lnTo>
                  <a:lnTo>
                    <a:pt x="2025" y="902"/>
                  </a:lnTo>
                  <a:lnTo>
                    <a:pt x="2031" y="902"/>
                  </a:lnTo>
                  <a:lnTo>
                    <a:pt x="2042" y="902"/>
                  </a:lnTo>
                  <a:lnTo>
                    <a:pt x="2048" y="902"/>
                  </a:lnTo>
                  <a:lnTo>
                    <a:pt x="2059" y="902"/>
                  </a:lnTo>
                  <a:lnTo>
                    <a:pt x="2065" y="902"/>
                  </a:lnTo>
                  <a:lnTo>
                    <a:pt x="2077" y="902"/>
                  </a:lnTo>
                  <a:lnTo>
                    <a:pt x="2083" y="902"/>
                  </a:lnTo>
                  <a:lnTo>
                    <a:pt x="2094" y="902"/>
                  </a:lnTo>
                  <a:lnTo>
                    <a:pt x="2100" y="902"/>
                  </a:lnTo>
                  <a:lnTo>
                    <a:pt x="2111" y="902"/>
                  </a:lnTo>
                  <a:lnTo>
                    <a:pt x="2117" y="902"/>
                  </a:lnTo>
                  <a:lnTo>
                    <a:pt x="2123" y="902"/>
                  </a:lnTo>
                  <a:lnTo>
                    <a:pt x="2134" y="902"/>
                  </a:lnTo>
                  <a:lnTo>
                    <a:pt x="2140" y="902"/>
                  </a:lnTo>
                  <a:lnTo>
                    <a:pt x="2152" y="902"/>
                  </a:lnTo>
                  <a:lnTo>
                    <a:pt x="2158" y="902"/>
                  </a:lnTo>
                  <a:lnTo>
                    <a:pt x="2169" y="902"/>
                  </a:lnTo>
                  <a:lnTo>
                    <a:pt x="2175" y="902"/>
                  </a:lnTo>
                  <a:lnTo>
                    <a:pt x="2186" y="902"/>
                  </a:lnTo>
                  <a:lnTo>
                    <a:pt x="2192" y="902"/>
                  </a:lnTo>
                  <a:lnTo>
                    <a:pt x="2198" y="902"/>
                  </a:lnTo>
                  <a:lnTo>
                    <a:pt x="2209" y="902"/>
                  </a:lnTo>
                  <a:lnTo>
                    <a:pt x="2215" y="902"/>
                  </a:lnTo>
                  <a:lnTo>
                    <a:pt x="2227" y="902"/>
                  </a:lnTo>
                  <a:lnTo>
                    <a:pt x="2233" y="902"/>
                  </a:lnTo>
                  <a:lnTo>
                    <a:pt x="2244" y="902"/>
                  </a:lnTo>
                  <a:lnTo>
                    <a:pt x="2250" y="902"/>
                  </a:lnTo>
                  <a:lnTo>
                    <a:pt x="2261" y="902"/>
                  </a:lnTo>
                  <a:lnTo>
                    <a:pt x="2267" y="902"/>
                  </a:lnTo>
                  <a:lnTo>
                    <a:pt x="2273" y="902"/>
                  </a:lnTo>
                  <a:lnTo>
                    <a:pt x="2284" y="902"/>
                  </a:lnTo>
                  <a:lnTo>
                    <a:pt x="2290" y="902"/>
                  </a:lnTo>
                  <a:lnTo>
                    <a:pt x="2302" y="902"/>
                  </a:lnTo>
                  <a:lnTo>
                    <a:pt x="2308" y="902"/>
                  </a:lnTo>
                  <a:lnTo>
                    <a:pt x="2319" y="902"/>
                  </a:lnTo>
                  <a:lnTo>
                    <a:pt x="2325" y="902"/>
                  </a:lnTo>
                  <a:lnTo>
                    <a:pt x="2336" y="902"/>
                  </a:lnTo>
                  <a:lnTo>
                    <a:pt x="2342" y="902"/>
                  </a:lnTo>
                  <a:lnTo>
                    <a:pt x="2348" y="902"/>
                  </a:lnTo>
                  <a:lnTo>
                    <a:pt x="2359" y="902"/>
                  </a:lnTo>
                  <a:lnTo>
                    <a:pt x="2365" y="902"/>
                  </a:lnTo>
                  <a:lnTo>
                    <a:pt x="2377" y="902"/>
                  </a:lnTo>
                  <a:lnTo>
                    <a:pt x="2383" y="902"/>
                  </a:lnTo>
                  <a:lnTo>
                    <a:pt x="2394" y="902"/>
                  </a:lnTo>
                  <a:lnTo>
                    <a:pt x="2400" y="902"/>
                  </a:lnTo>
                  <a:lnTo>
                    <a:pt x="2411" y="902"/>
                  </a:lnTo>
                  <a:lnTo>
                    <a:pt x="2417" y="902"/>
                  </a:lnTo>
                  <a:lnTo>
                    <a:pt x="2423" y="902"/>
                  </a:lnTo>
                  <a:lnTo>
                    <a:pt x="2434" y="902"/>
                  </a:lnTo>
                  <a:lnTo>
                    <a:pt x="2440" y="902"/>
                  </a:lnTo>
                  <a:lnTo>
                    <a:pt x="2452" y="902"/>
                  </a:lnTo>
                  <a:lnTo>
                    <a:pt x="2458" y="902"/>
                  </a:lnTo>
                  <a:lnTo>
                    <a:pt x="2469" y="902"/>
                  </a:lnTo>
                  <a:lnTo>
                    <a:pt x="2475" y="902"/>
                  </a:lnTo>
                  <a:lnTo>
                    <a:pt x="2486" y="902"/>
                  </a:lnTo>
                  <a:lnTo>
                    <a:pt x="2492" y="902"/>
                  </a:lnTo>
                  <a:lnTo>
                    <a:pt x="2504" y="902"/>
                  </a:lnTo>
                  <a:lnTo>
                    <a:pt x="2509" y="902"/>
                  </a:lnTo>
                  <a:lnTo>
                    <a:pt x="2515" y="902"/>
                  </a:lnTo>
                  <a:lnTo>
                    <a:pt x="2527" y="902"/>
                  </a:lnTo>
                  <a:lnTo>
                    <a:pt x="2533" y="902"/>
                  </a:lnTo>
                  <a:lnTo>
                    <a:pt x="2544" y="902"/>
                  </a:lnTo>
                  <a:lnTo>
                    <a:pt x="2550" y="902"/>
                  </a:lnTo>
                  <a:lnTo>
                    <a:pt x="2561" y="902"/>
                  </a:lnTo>
                  <a:lnTo>
                    <a:pt x="2567" y="902"/>
                  </a:lnTo>
                  <a:lnTo>
                    <a:pt x="2579" y="902"/>
                  </a:lnTo>
                  <a:lnTo>
                    <a:pt x="2584" y="902"/>
                  </a:lnTo>
                  <a:lnTo>
                    <a:pt x="2590" y="902"/>
                  </a:lnTo>
                  <a:lnTo>
                    <a:pt x="2602" y="902"/>
                  </a:lnTo>
                  <a:lnTo>
                    <a:pt x="2608" y="902"/>
                  </a:lnTo>
                  <a:lnTo>
                    <a:pt x="2619" y="902"/>
                  </a:lnTo>
                  <a:lnTo>
                    <a:pt x="2625" y="902"/>
                  </a:lnTo>
                  <a:lnTo>
                    <a:pt x="2636" y="902"/>
                  </a:lnTo>
                  <a:lnTo>
                    <a:pt x="2642" y="902"/>
                  </a:lnTo>
                  <a:lnTo>
                    <a:pt x="2654" y="902"/>
                  </a:lnTo>
                  <a:lnTo>
                    <a:pt x="2660" y="902"/>
                  </a:lnTo>
                  <a:lnTo>
                    <a:pt x="2665" y="902"/>
                  </a:lnTo>
                  <a:lnTo>
                    <a:pt x="2677" y="902"/>
                  </a:lnTo>
                  <a:lnTo>
                    <a:pt x="2683" y="902"/>
                  </a:lnTo>
                  <a:lnTo>
                    <a:pt x="2694" y="902"/>
                  </a:lnTo>
                  <a:lnTo>
                    <a:pt x="2700" y="902"/>
                  </a:lnTo>
                  <a:lnTo>
                    <a:pt x="2711" y="902"/>
                  </a:lnTo>
                  <a:lnTo>
                    <a:pt x="2717" y="902"/>
                  </a:lnTo>
                  <a:lnTo>
                    <a:pt x="2729" y="902"/>
                  </a:lnTo>
                  <a:lnTo>
                    <a:pt x="2735" y="902"/>
                  </a:lnTo>
                  <a:lnTo>
                    <a:pt x="2740" y="902"/>
                  </a:lnTo>
                  <a:lnTo>
                    <a:pt x="2752" y="902"/>
                  </a:lnTo>
                  <a:lnTo>
                    <a:pt x="2758" y="902"/>
                  </a:lnTo>
                  <a:lnTo>
                    <a:pt x="2769" y="902"/>
                  </a:lnTo>
                  <a:lnTo>
                    <a:pt x="2775" y="902"/>
                  </a:lnTo>
                  <a:lnTo>
                    <a:pt x="2786" y="902"/>
                  </a:lnTo>
                  <a:lnTo>
                    <a:pt x="2792" y="902"/>
                  </a:lnTo>
                  <a:lnTo>
                    <a:pt x="2804" y="902"/>
                  </a:lnTo>
                  <a:lnTo>
                    <a:pt x="2810" y="902"/>
                  </a:lnTo>
                  <a:lnTo>
                    <a:pt x="2815" y="902"/>
                  </a:lnTo>
                  <a:lnTo>
                    <a:pt x="2827" y="902"/>
                  </a:lnTo>
                  <a:lnTo>
                    <a:pt x="2833" y="902"/>
                  </a:lnTo>
                  <a:lnTo>
                    <a:pt x="2844" y="902"/>
                  </a:lnTo>
                  <a:lnTo>
                    <a:pt x="2850" y="902"/>
                  </a:lnTo>
                  <a:lnTo>
                    <a:pt x="2861" y="902"/>
                  </a:lnTo>
                  <a:lnTo>
                    <a:pt x="2867" y="902"/>
                  </a:lnTo>
                  <a:lnTo>
                    <a:pt x="2879" y="902"/>
                  </a:lnTo>
                  <a:lnTo>
                    <a:pt x="2885" y="902"/>
                  </a:lnTo>
                  <a:lnTo>
                    <a:pt x="2890" y="902"/>
                  </a:lnTo>
                  <a:lnTo>
                    <a:pt x="2902" y="902"/>
                  </a:lnTo>
                  <a:lnTo>
                    <a:pt x="2908" y="902"/>
                  </a:lnTo>
                  <a:lnTo>
                    <a:pt x="2919" y="902"/>
                  </a:lnTo>
                  <a:lnTo>
                    <a:pt x="2925" y="902"/>
                  </a:lnTo>
                  <a:lnTo>
                    <a:pt x="2936" y="902"/>
                  </a:lnTo>
                  <a:lnTo>
                    <a:pt x="2942" y="902"/>
                  </a:lnTo>
                  <a:lnTo>
                    <a:pt x="2954" y="902"/>
                  </a:lnTo>
                  <a:lnTo>
                    <a:pt x="2960" y="902"/>
                  </a:lnTo>
                  <a:lnTo>
                    <a:pt x="2971" y="902"/>
                  </a:lnTo>
                  <a:lnTo>
                    <a:pt x="2977" y="902"/>
                  </a:lnTo>
                  <a:lnTo>
                    <a:pt x="2983" y="902"/>
                  </a:lnTo>
                  <a:lnTo>
                    <a:pt x="2994" y="896"/>
                  </a:lnTo>
                  <a:lnTo>
                    <a:pt x="3000" y="896"/>
                  </a:lnTo>
                  <a:lnTo>
                    <a:pt x="3011" y="896"/>
                  </a:lnTo>
                  <a:lnTo>
                    <a:pt x="3017" y="890"/>
                  </a:lnTo>
                  <a:lnTo>
                    <a:pt x="3029" y="884"/>
                  </a:lnTo>
                  <a:lnTo>
                    <a:pt x="3035" y="879"/>
                  </a:lnTo>
                  <a:lnTo>
                    <a:pt x="3046" y="873"/>
                  </a:lnTo>
                  <a:lnTo>
                    <a:pt x="3052" y="856"/>
                  </a:lnTo>
                  <a:lnTo>
                    <a:pt x="3058" y="838"/>
                  </a:lnTo>
                  <a:lnTo>
                    <a:pt x="3069" y="815"/>
                  </a:lnTo>
                  <a:lnTo>
                    <a:pt x="3075" y="786"/>
                  </a:lnTo>
                  <a:lnTo>
                    <a:pt x="3086" y="746"/>
                  </a:lnTo>
                  <a:lnTo>
                    <a:pt x="3092" y="694"/>
                  </a:lnTo>
                  <a:lnTo>
                    <a:pt x="3104" y="630"/>
                  </a:lnTo>
                  <a:lnTo>
                    <a:pt x="3110" y="561"/>
                  </a:lnTo>
                  <a:lnTo>
                    <a:pt x="3121" y="480"/>
                  </a:lnTo>
                  <a:lnTo>
                    <a:pt x="3127" y="393"/>
                  </a:lnTo>
                  <a:lnTo>
                    <a:pt x="3133" y="301"/>
                  </a:lnTo>
                  <a:lnTo>
                    <a:pt x="3144" y="214"/>
                  </a:lnTo>
                  <a:lnTo>
                    <a:pt x="3150" y="133"/>
                  </a:lnTo>
                  <a:lnTo>
                    <a:pt x="3161" y="64"/>
                  </a:lnTo>
                  <a:lnTo>
                    <a:pt x="3167" y="24"/>
                  </a:lnTo>
                  <a:lnTo>
                    <a:pt x="3179" y="0"/>
                  </a:lnTo>
                  <a:lnTo>
                    <a:pt x="3185" y="12"/>
                  </a:lnTo>
                  <a:lnTo>
                    <a:pt x="3196" y="41"/>
                  </a:lnTo>
                  <a:lnTo>
                    <a:pt x="3202" y="99"/>
                  </a:lnTo>
                  <a:lnTo>
                    <a:pt x="3208" y="174"/>
                  </a:lnTo>
                  <a:lnTo>
                    <a:pt x="3219" y="260"/>
                  </a:lnTo>
                  <a:lnTo>
                    <a:pt x="3225" y="353"/>
                  </a:lnTo>
                  <a:lnTo>
                    <a:pt x="3236" y="440"/>
                  </a:lnTo>
                  <a:lnTo>
                    <a:pt x="3242" y="526"/>
                  </a:lnTo>
                  <a:lnTo>
                    <a:pt x="3254" y="601"/>
                  </a:lnTo>
                  <a:lnTo>
                    <a:pt x="3260" y="665"/>
                  </a:lnTo>
                  <a:lnTo>
                    <a:pt x="3271" y="723"/>
                  </a:lnTo>
                  <a:lnTo>
                    <a:pt x="3277" y="769"/>
                  </a:lnTo>
                  <a:lnTo>
                    <a:pt x="3283" y="804"/>
                  </a:lnTo>
                  <a:lnTo>
                    <a:pt x="3294" y="832"/>
                  </a:lnTo>
                  <a:lnTo>
                    <a:pt x="3300" y="850"/>
                  </a:lnTo>
                  <a:lnTo>
                    <a:pt x="3311" y="867"/>
                  </a:lnTo>
                  <a:lnTo>
                    <a:pt x="3317" y="879"/>
                  </a:lnTo>
                  <a:lnTo>
                    <a:pt x="3329" y="884"/>
                  </a:lnTo>
                  <a:lnTo>
                    <a:pt x="3335" y="890"/>
                  </a:lnTo>
                  <a:lnTo>
                    <a:pt x="3346" y="896"/>
                  </a:lnTo>
                  <a:lnTo>
                    <a:pt x="3352" y="896"/>
                  </a:lnTo>
                  <a:lnTo>
                    <a:pt x="3363" y="896"/>
                  </a:lnTo>
                  <a:lnTo>
                    <a:pt x="3369" y="896"/>
                  </a:lnTo>
                  <a:lnTo>
                    <a:pt x="3375" y="902"/>
                  </a:lnTo>
                  <a:lnTo>
                    <a:pt x="3386" y="902"/>
                  </a:lnTo>
                  <a:lnTo>
                    <a:pt x="3392" y="902"/>
                  </a:lnTo>
                  <a:lnTo>
                    <a:pt x="3404" y="902"/>
                  </a:lnTo>
                  <a:lnTo>
                    <a:pt x="3410" y="902"/>
                  </a:lnTo>
                  <a:lnTo>
                    <a:pt x="3421" y="902"/>
                  </a:lnTo>
                  <a:lnTo>
                    <a:pt x="3427" y="902"/>
                  </a:lnTo>
                  <a:lnTo>
                    <a:pt x="3438" y="902"/>
                  </a:lnTo>
                  <a:lnTo>
                    <a:pt x="3444" y="902"/>
                  </a:lnTo>
                  <a:lnTo>
                    <a:pt x="3450" y="902"/>
                  </a:lnTo>
                  <a:lnTo>
                    <a:pt x="3461" y="902"/>
                  </a:lnTo>
                  <a:lnTo>
                    <a:pt x="3467" y="902"/>
                  </a:lnTo>
                  <a:lnTo>
                    <a:pt x="3479" y="902"/>
                  </a:lnTo>
                  <a:lnTo>
                    <a:pt x="3485" y="902"/>
                  </a:lnTo>
                  <a:lnTo>
                    <a:pt x="3496" y="902"/>
                  </a:lnTo>
                  <a:lnTo>
                    <a:pt x="3502" y="902"/>
                  </a:lnTo>
                  <a:lnTo>
                    <a:pt x="3513" y="902"/>
                  </a:lnTo>
                  <a:lnTo>
                    <a:pt x="3519" y="902"/>
                  </a:lnTo>
                  <a:lnTo>
                    <a:pt x="3525" y="902"/>
                  </a:lnTo>
                  <a:lnTo>
                    <a:pt x="3536" y="902"/>
                  </a:lnTo>
                  <a:lnTo>
                    <a:pt x="3542" y="902"/>
                  </a:lnTo>
                  <a:lnTo>
                    <a:pt x="3554" y="902"/>
                  </a:lnTo>
                  <a:lnTo>
                    <a:pt x="3560" y="902"/>
                  </a:lnTo>
                  <a:lnTo>
                    <a:pt x="3571" y="902"/>
                  </a:lnTo>
                  <a:lnTo>
                    <a:pt x="3577" y="902"/>
                  </a:lnTo>
                  <a:lnTo>
                    <a:pt x="3588" y="902"/>
                  </a:lnTo>
                  <a:lnTo>
                    <a:pt x="3594" y="902"/>
                  </a:lnTo>
                  <a:lnTo>
                    <a:pt x="3600" y="902"/>
                  </a:lnTo>
                  <a:lnTo>
                    <a:pt x="3611" y="902"/>
                  </a:lnTo>
                  <a:lnTo>
                    <a:pt x="3617" y="902"/>
                  </a:lnTo>
                  <a:lnTo>
                    <a:pt x="3629" y="902"/>
                  </a:lnTo>
                  <a:lnTo>
                    <a:pt x="3635" y="902"/>
                  </a:lnTo>
                  <a:lnTo>
                    <a:pt x="3646" y="902"/>
                  </a:lnTo>
                  <a:lnTo>
                    <a:pt x="3652" y="902"/>
                  </a:lnTo>
                  <a:lnTo>
                    <a:pt x="3663" y="902"/>
                  </a:lnTo>
                  <a:lnTo>
                    <a:pt x="3669" y="902"/>
                  </a:lnTo>
                  <a:lnTo>
                    <a:pt x="3675" y="902"/>
                  </a:lnTo>
                  <a:lnTo>
                    <a:pt x="3686" y="902"/>
                  </a:lnTo>
                  <a:lnTo>
                    <a:pt x="3692" y="902"/>
                  </a:lnTo>
                  <a:lnTo>
                    <a:pt x="3704" y="902"/>
                  </a:lnTo>
                  <a:lnTo>
                    <a:pt x="3710" y="902"/>
                  </a:lnTo>
                  <a:lnTo>
                    <a:pt x="3721" y="902"/>
                  </a:lnTo>
                  <a:lnTo>
                    <a:pt x="3727" y="902"/>
                  </a:lnTo>
                  <a:lnTo>
                    <a:pt x="3738" y="902"/>
                  </a:lnTo>
                  <a:lnTo>
                    <a:pt x="3744" y="902"/>
                  </a:lnTo>
                  <a:lnTo>
                    <a:pt x="3756" y="902"/>
                  </a:lnTo>
                </a:path>
              </a:pathLst>
            </a:custGeom>
            <a:noFill/>
            <a:ln w="9525">
              <a:solidFill>
                <a:srgbClr val="C800C8"/>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915" name="Freeform 146"/>
            <p:cNvSpPr>
              <a:spLocks/>
            </p:cNvSpPr>
            <p:nvPr/>
          </p:nvSpPr>
          <p:spPr bwMode="auto">
            <a:xfrm>
              <a:off x="1069" y="2924"/>
              <a:ext cx="3756" cy="370"/>
            </a:xfrm>
            <a:custGeom>
              <a:avLst/>
              <a:gdLst>
                <a:gd name="T0" fmla="*/ 57 w 3756"/>
                <a:gd name="T1" fmla="*/ 370 h 370"/>
                <a:gd name="T2" fmla="*/ 121 w 3756"/>
                <a:gd name="T3" fmla="*/ 370 h 370"/>
                <a:gd name="T4" fmla="*/ 190 w 3756"/>
                <a:gd name="T5" fmla="*/ 370 h 370"/>
                <a:gd name="T6" fmla="*/ 254 w 3756"/>
                <a:gd name="T7" fmla="*/ 370 h 370"/>
                <a:gd name="T8" fmla="*/ 323 w 3756"/>
                <a:gd name="T9" fmla="*/ 370 h 370"/>
                <a:gd name="T10" fmla="*/ 386 w 3756"/>
                <a:gd name="T11" fmla="*/ 370 h 370"/>
                <a:gd name="T12" fmla="*/ 456 w 3756"/>
                <a:gd name="T13" fmla="*/ 370 h 370"/>
                <a:gd name="T14" fmla="*/ 525 w 3756"/>
                <a:gd name="T15" fmla="*/ 370 h 370"/>
                <a:gd name="T16" fmla="*/ 588 w 3756"/>
                <a:gd name="T17" fmla="*/ 370 h 370"/>
                <a:gd name="T18" fmla="*/ 657 w 3756"/>
                <a:gd name="T19" fmla="*/ 370 h 370"/>
                <a:gd name="T20" fmla="*/ 721 w 3756"/>
                <a:gd name="T21" fmla="*/ 370 h 370"/>
                <a:gd name="T22" fmla="*/ 790 w 3756"/>
                <a:gd name="T23" fmla="*/ 370 h 370"/>
                <a:gd name="T24" fmla="*/ 859 w 3756"/>
                <a:gd name="T25" fmla="*/ 370 h 370"/>
                <a:gd name="T26" fmla="*/ 923 w 3756"/>
                <a:gd name="T27" fmla="*/ 370 h 370"/>
                <a:gd name="T28" fmla="*/ 992 w 3756"/>
                <a:gd name="T29" fmla="*/ 370 h 370"/>
                <a:gd name="T30" fmla="*/ 1056 w 3756"/>
                <a:gd name="T31" fmla="*/ 370 h 370"/>
                <a:gd name="T32" fmla="*/ 1125 w 3756"/>
                <a:gd name="T33" fmla="*/ 370 h 370"/>
                <a:gd name="T34" fmla="*/ 1188 w 3756"/>
                <a:gd name="T35" fmla="*/ 370 h 370"/>
                <a:gd name="T36" fmla="*/ 1257 w 3756"/>
                <a:gd name="T37" fmla="*/ 370 h 370"/>
                <a:gd name="T38" fmla="*/ 1327 w 3756"/>
                <a:gd name="T39" fmla="*/ 364 h 370"/>
                <a:gd name="T40" fmla="*/ 1390 w 3756"/>
                <a:gd name="T41" fmla="*/ 324 h 370"/>
                <a:gd name="T42" fmla="*/ 1459 w 3756"/>
                <a:gd name="T43" fmla="*/ 168 h 370"/>
                <a:gd name="T44" fmla="*/ 1523 w 3756"/>
                <a:gd name="T45" fmla="*/ 0 h 370"/>
                <a:gd name="T46" fmla="*/ 1592 w 3756"/>
                <a:gd name="T47" fmla="*/ 162 h 370"/>
                <a:gd name="T48" fmla="*/ 1656 w 3756"/>
                <a:gd name="T49" fmla="*/ 324 h 370"/>
                <a:gd name="T50" fmla="*/ 1725 w 3756"/>
                <a:gd name="T51" fmla="*/ 364 h 370"/>
                <a:gd name="T52" fmla="*/ 1794 w 3756"/>
                <a:gd name="T53" fmla="*/ 370 h 370"/>
                <a:gd name="T54" fmla="*/ 1858 w 3756"/>
                <a:gd name="T55" fmla="*/ 370 h 370"/>
                <a:gd name="T56" fmla="*/ 1927 w 3756"/>
                <a:gd name="T57" fmla="*/ 370 h 370"/>
                <a:gd name="T58" fmla="*/ 1990 w 3756"/>
                <a:gd name="T59" fmla="*/ 370 h 370"/>
                <a:gd name="T60" fmla="*/ 2059 w 3756"/>
                <a:gd name="T61" fmla="*/ 370 h 370"/>
                <a:gd name="T62" fmla="*/ 2123 w 3756"/>
                <a:gd name="T63" fmla="*/ 370 h 370"/>
                <a:gd name="T64" fmla="*/ 2192 w 3756"/>
                <a:gd name="T65" fmla="*/ 370 h 370"/>
                <a:gd name="T66" fmla="*/ 2261 w 3756"/>
                <a:gd name="T67" fmla="*/ 370 h 370"/>
                <a:gd name="T68" fmla="*/ 2325 w 3756"/>
                <a:gd name="T69" fmla="*/ 370 h 370"/>
                <a:gd name="T70" fmla="*/ 2394 w 3756"/>
                <a:gd name="T71" fmla="*/ 370 h 370"/>
                <a:gd name="T72" fmla="*/ 2458 w 3756"/>
                <a:gd name="T73" fmla="*/ 370 h 370"/>
                <a:gd name="T74" fmla="*/ 2527 w 3756"/>
                <a:gd name="T75" fmla="*/ 370 h 370"/>
                <a:gd name="T76" fmla="*/ 2590 w 3756"/>
                <a:gd name="T77" fmla="*/ 370 h 370"/>
                <a:gd name="T78" fmla="*/ 2660 w 3756"/>
                <a:gd name="T79" fmla="*/ 370 h 370"/>
                <a:gd name="T80" fmla="*/ 2729 w 3756"/>
                <a:gd name="T81" fmla="*/ 370 h 370"/>
                <a:gd name="T82" fmla="*/ 2792 w 3756"/>
                <a:gd name="T83" fmla="*/ 370 h 370"/>
                <a:gd name="T84" fmla="*/ 2861 w 3756"/>
                <a:gd name="T85" fmla="*/ 370 h 370"/>
                <a:gd name="T86" fmla="*/ 2925 w 3756"/>
                <a:gd name="T87" fmla="*/ 370 h 370"/>
                <a:gd name="T88" fmla="*/ 2994 w 3756"/>
                <a:gd name="T89" fmla="*/ 370 h 370"/>
                <a:gd name="T90" fmla="*/ 3058 w 3756"/>
                <a:gd name="T91" fmla="*/ 370 h 370"/>
                <a:gd name="T92" fmla="*/ 3127 w 3756"/>
                <a:gd name="T93" fmla="*/ 370 h 370"/>
                <a:gd name="T94" fmla="*/ 3196 w 3756"/>
                <a:gd name="T95" fmla="*/ 370 h 370"/>
                <a:gd name="T96" fmla="*/ 3260 w 3756"/>
                <a:gd name="T97" fmla="*/ 370 h 370"/>
                <a:gd name="T98" fmla="*/ 3329 w 3756"/>
                <a:gd name="T99" fmla="*/ 370 h 370"/>
                <a:gd name="T100" fmla="*/ 3392 w 3756"/>
                <a:gd name="T101" fmla="*/ 370 h 370"/>
                <a:gd name="T102" fmla="*/ 3461 w 3756"/>
                <a:gd name="T103" fmla="*/ 370 h 370"/>
                <a:gd name="T104" fmla="*/ 3525 w 3756"/>
                <a:gd name="T105" fmla="*/ 370 h 370"/>
                <a:gd name="T106" fmla="*/ 3594 w 3756"/>
                <a:gd name="T107" fmla="*/ 370 h 370"/>
                <a:gd name="T108" fmla="*/ 3663 w 3756"/>
                <a:gd name="T109" fmla="*/ 370 h 370"/>
                <a:gd name="T110" fmla="*/ 3727 w 3756"/>
                <a:gd name="T111" fmla="*/ 370 h 37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756" h="370">
                  <a:moveTo>
                    <a:pt x="0" y="370"/>
                  </a:moveTo>
                  <a:lnTo>
                    <a:pt x="5" y="370"/>
                  </a:lnTo>
                  <a:lnTo>
                    <a:pt x="11" y="370"/>
                  </a:lnTo>
                  <a:lnTo>
                    <a:pt x="23" y="370"/>
                  </a:lnTo>
                  <a:lnTo>
                    <a:pt x="29" y="370"/>
                  </a:lnTo>
                  <a:lnTo>
                    <a:pt x="40" y="370"/>
                  </a:lnTo>
                  <a:lnTo>
                    <a:pt x="46" y="370"/>
                  </a:lnTo>
                  <a:lnTo>
                    <a:pt x="57" y="370"/>
                  </a:lnTo>
                  <a:lnTo>
                    <a:pt x="63" y="370"/>
                  </a:lnTo>
                  <a:lnTo>
                    <a:pt x="75" y="370"/>
                  </a:lnTo>
                  <a:lnTo>
                    <a:pt x="80" y="370"/>
                  </a:lnTo>
                  <a:lnTo>
                    <a:pt x="86" y="370"/>
                  </a:lnTo>
                  <a:lnTo>
                    <a:pt x="98" y="370"/>
                  </a:lnTo>
                  <a:lnTo>
                    <a:pt x="104" y="370"/>
                  </a:lnTo>
                  <a:lnTo>
                    <a:pt x="115" y="370"/>
                  </a:lnTo>
                  <a:lnTo>
                    <a:pt x="121" y="370"/>
                  </a:lnTo>
                  <a:lnTo>
                    <a:pt x="132" y="370"/>
                  </a:lnTo>
                  <a:lnTo>
                    <a:pt x="138" y="370"/>
                  </a:lnTo>
                  <a:lnTo>
                    <a:pt x="150" y="370"/>
                  </a:lnTo>
                  <a:lnTo>
                    <a:pt x="155" y="370"/>
                  </a:lnTo>
                  <a:lnTo>
                    <a:pt x="161" y="370"/>
                  </a:lnTo>
                  <a:lnTo>
                    <a:pt x="173" y="370"/>
                  </a:lnTo>
                  <a:lnTo>
                    <a:pt x="179" y="370"/>
                  </a:lnTo>
                  <a:lnTo>
                    <a:pt x="190" y="370"/>
                  </a:lnTo>
                  <a:lnTo>
                    <a:pt x="196" y="370"/>
                  </a:lnTo>
                  <a:lnTo>
                    <a:pt x="207" y="370"/>
                  </a:lnTo>
                  <a:lnTo>
                    <a:pt x="213" y="370"/>
                  </a:lnTo>
                  <a:lnTo>
                    <a:pt x="225" y="370"/>
                  </a:lnTo>
                  <a:lnTo>
                    <a:pt x="230" y="370"/>
                  </a:lnTo>
                  <a:lnTo>
                    <a:pt x="236" y="370"/>
                  </a:lnTo>
                  <a:lnTo>
                    <a:pt x="248" y="370"/>
                  </a:lnTo>
                  <a:lnTo>
                    <a:pt x="254" y="370"/>
                  </a:lnTo>
                  <a:lnTo>
                    <a:pt x="265" y="370"/>
                  </a:lnTo>
                  <a:lnTo>
                    <a:pt x="271" y="370"/>
                  </a:lnTo>
                  <a:lnTo>
                    <a:pt x="282" y="370"/>
                  </a:lnTo>
                  <a:lnTo>
                    <a:pt x="288" y="370"/>
                  </a:lnTo>
                  <a:lnTo>
                    <a:pt x="300" y="370"/>
                  </a:lnTo>
                  <a:lnTo>
                    <a:pt x="305" y="370"/>
                  </a:lnTo>
                  <a:lnTo>
                    <a:pt x="311" y="370"/>
                  </a:lnTo>
                  <a:lnTo>
                    <a:pt x="323" y="370"/>
                  </a:lnTo>
                  <a:lnTo>
                    <a:pt x="329" y="370"/>
                  </a:lnTo>
                  <a:lnTo>
                    <a:pt x="340" y="370"/>
                  </a:lnTo>
                  <a:lnTo>
                    <a:pt x="346" y="370"/>
                  </a:lnTo>
                  <a:lnTo>
                    <a:pt x="357" y="370"/>
                  </a:lnTo>
                  <a:lnTo>
                    <a:pt x="363" y="370"/>
                  </a:lnTo>
                  <a:lnTo>
                    <a:pt x="375" y="370"/>
                  </a:lnTo>
                  <a:lnTo>
                    <a:pt x="381" y="370"/>
                  </a:lnTo>
                  <a:lnTo>
                    <a:pt x="386" y="370"/>
                  </a:lnTo>
                  <a:lnTo>
                    <a:pt x="398" y="370"/>
                  </a:lnTo>
                  <a:lnTo>
                    <a:pt x="404" y="370"/>
                  </a:lnTo>
                  <a:lnTo>
                    <a:pt x="415" y="370"/>
                  </a:lnTo>
                  <a:lnTo>
                    <a:pt x="421" y="370"/>
                  </a:lnTo>
                  <a:lnTo>
                    <a:pt x="432" y="370"/>
                  </a:lnTo>
                  <a:lnTo>
                    <a:pt x="438" y="370"/>
                  </a:lnTo>
                  <a:lnTo>
                    <a:pt x="450" y="370"/>
                  </a:lnTo>
                  <a:lnTo>
                    <a:pt x="456" y="370"/>
                  </a:lnTo>
                  <a:lnTo>
                    <a:pt x="467" y="370"/>
                  </a:lnTo>
                  <a:lnTo>
                    <a:pt x="473" y="370"/>
                  </a:lnTo>
                  <a:lnTo>
                    <a:pt x="479" y="370"/>
                  </a:lnTo>
                  <a:lnTo>
                    <a:pt x="490" y="370"/>
                  </a:lnTo>
                  <a:lnTo>
                    <a:pt x="496" y="370"/>
                  </a:lnTo>
                  <a:lnTo>
                    <a:pt x="507" y="370"/>
                  </a:lnTo>
                  <a:lnTo>
                    <a:pt x="513" y="370"/>
                  </a:lnTo>
                  <a:lnTo>
                    <a:pt x="525" y="370"/>
                  </a:lnTo>
                  <a:lnTo>
                    <a:pt x="531" y="370"/>
                  </a:lnTo>
                  <a:lnTo>
                    <a:pt x="542" y="370"/>
                  </a:lnTo>
                  <a:lnTo>
                    <a:pt x="548" y="370"/>
                  </a:lnTo>
                  <a:lnTo>
                    <a:pt x="554" y="370"/>
                  </a:lnTo>
                  <a:lnTo>
                    <a:pt x="565" y="370"/>
                  </a:lnTo>
                  <a:lnTo>
                    <a:pt x="571" y="370"/>
                  </a:lnTo>
                  <a:lnTo>
                    <a:pt x="582" y="370"/>
                  </a:lnTo>
                  <a:lnTo>
                    <a:pt x="588" y="370"/>
                  </a:lnTo>
                  <a:lnTo>
                    <a:pt x="600" y="370"/>
                  </a:lnTo>
                  <a:lnTo>
                    <a:pt x="606" y="370"/>
                  </a:lnTo>
                  <a:lnTo>
                    <a:pt x="617" y="370"/>
                  </a:lnTo>
                  <a:lnTo>
                    <a:pt x="623" y="370"/>
                  </a:lnTo>
                  <a:lnTo>
                    <a:pt x="629" y="370"/>
                  </a:lnTo>
                  <a:lnTo>
                    <a:pt x="640" y="370"/>
                  </a:lnTo>
                  <a:lnTo>
                    <a:pt x="646" y="370"/>
                  </a:lnTo>
                  <a:lnTo>
                    <a:pt x="657" y="370"/>
                  </a:lnTo>
                  <a:lnTo>
                    <a:pt x="663" y="370"/>
                  </a:lnTo>
                  <a:lnTo>
                    <a:pt x="675" y="370"/>
                  </a:lnTo>
                  <a:lnTo>
                    <a:pt x="681" y="370"/>
                  </a:lnTo>
                  <a:lnTo>
                    <a:pt x="692" y="370"/>
                  </a:lnTo>
                  <a:lnTo>
                    <a:pt x="698" y="370"/>
                  </a:lnTo>
                  <a:lnTo>
                    <a:pt x="704" y="370"/>
                  </a:lnTo>
                  <a:lnTo>
                    <a:pt x="715" y="370"/>
                  </a:lnTo>
                  <a:lnTo>
                    <a:pt x="721" y="370"/>
                  </a:lnTo>
                  <a:lnTo>
                    <a:pt x="732" y="370"/>
                  </a:lnTo>
                  <a:lnTo>
                    <a:pt x="738" y="370"/>
                  </a:lnTo>
                  <a:lnTo>
                    <a:pt x="750" y="370"/>
                  </a:lnTo>
                  <a:lnTo>
                    <a:pt x="756" y="370"/>
                  </a:lnTo>
                  <a:lnTo>
                    <a:pt x="767" y="370"/>
                  </a:lnTo>
                  <a:lnTo>
                    <a:pt x="773" y="370"/>
                  </a:lnTo>
                  <a:lnTo>
                    <a:pt x="779" y="370"/>
                  </a:lnTo>
                  <a:lnTo>
                    <a:pt x="790" y="370"/>
                  </a:lnTo>
                  <a:lnTo>
                    <a:pt x="796" y="370"/>
                  </a:lnTo>
                  <a:lnTo>
                    <a:pt x="807" y="370"/>
                  </a:lnTo>
                  <a:lnTo>
                    <a:pt x="813" y="370"/>
                  </a:lnTo>
                  <a:lnTo>
                    <a:pt x="825" y="370"/>
                  </a:lnTo>
                  <a:lnTo>
                    <a:pt x="831" y="370"/>
                  </a:lnTo>
                  <a:lnTo>
                    <a:pt x="842" y="370"/>
                  </a:lnTo>
                  <a:lnTo>
                    <a:pt x="848" y="370"/>
                  </a:lnTo>
                  <a:lnTo>
                    <a:pt x="859" y="370"/>
                  </a:lnTo>
                  <a:lnTo>
                    <a:pt x="865" y="370"/>
                  </a:lnTo>
                  <a:lnTo>
                    <a:pt x="871" y="370"/>
                  </a:lnTo>
                  <a:lnTo>
                    <a:pt x="882" y="370"/>
                  </a:lnTo>
                  <a:lnTo>
                    <a:pt x="888" y="370"/>
                  </a:lnTo>
                  <a:lnTo>
                    <a:pt x="900" y="370"/>
                  </a:lnTo>
                  <a:lnTo>
                    <a:pt x="906" y="370"/>
                  </a:lnTo>
                  <a:lnTo>
                    <a:pt x="917" y="370"/>
                  </a:lnTo>
                  <a:lnTo>
                    <a:pt x="923" y="370"/>
                  </a:lnTo>
                  <a:lnTo>
                    <a:pt x="934" y="370"/>
                  </a:lnTo>
                  <a:lnTo>
                    <a:pt x="940" y="370"/>
                  </a:lnTo>
                  <a:lnTo>
                    <a:pt x="946" y="370"/>
                  </a:lnTo>
                  <a:lnTo>
                    <a:pt x="957" y="370"/>
                  </a:lnTo>
                  <a:lnTo>
                    <a:pt x="963" y="370"/>
                  </a:lnTo>
                  <a:lnTo>
                    <a:pt x="975" y="370"/>
                  </a:lnTo>
                  <a:lnTo>
                    <a:pt x="981" y="370"/>
                  </a:lnTo>
                  <a:lnTo>
                    <a:pt x="992" y="370"/>
                  </a:lnTo>
                  <a:lnTo>
                    <a:pt x="998" y="370"/>
                  </a:lnTo>
                  <a:lnTo>
                    <a:pt x="1009" y="370"/>
                  </a:lnTo>
                  <a:lnTo>
                    <a:pt x="1015" y="370"/>
                  </a:lnTo>
                  <a:lnTo>
                    <a:pt x="1021" y="370"/>
                  </a:lnTo>
                  <a:lnTo>
                    <a:pt x="1032" y="370"/>
                  </a:lnTo>
                  <a:lnTo>
                    <a:pt x="1038" y="370"/>
                  </a:lnTo>
                  <a:lnTo>
                    <a:pt x="1050" y="370"/>
                  </a:lnTo>
                  <a:lnTo>
                    <a:pt x="1056" y="370"/>
                  </a:lnTo>
                  <a:lnTo>
                    <a:pt x="1067" y="370"/>
                  </a:lnTo>
                  <a:lnTo>
                    <a:pt x="1073" y="370"/>
                  </a:lnTo>
                  <a:lnTo>
                    <a:pt x="1084" y="370"/>
                  </a:lnTo>
                  <a:lnTo>
                    <a:pt x="1090" y="370"/>
                  </a:lnTo>
                  <a:lnTo>
                    <a:pt x="1096" y="370"/>
                  </a:lnTo>
                  <a:lnTo>
                    <a:pt x="1107" y="370"/>
                  </a:lnTo>
                  <a:lnTo>
                    <a:pt x="1113" y="370"/>
                  </a:lnTo>
                  <a:lnTo>
                    <a:pt x="1125" y="370"/>
                  </a:lnTo>
                  <a:lnTo>
                    <a:pt x="1131" y="370"/>
                  </a:lnTo>
                  <a:lnTo>
                    <a:pt x="1142" y="370"/>
                  </a:lnTo>
                  <a:lnTo>
                    <a:pt x="1148" y="370"/>
                  </a:lnTo>
                  <a:lnTo>
                    <a:pt x="1159" y="370"/>
                  </a:lnTo>
                  <a:lnTo>
                    <a:pt x="1165" y="370"/>
                  </a:lnTo>
                  <a:lnTo>
                    <a:pt x="1171" y="370"/>
                  </a:lnTo>
                  <a:lnTo>
                    <a:pt x="1182" y="370"/>
                  </a:lnTo>
                  <a:lnTo>
                    <a:pt x="1188" y="370"/>
                  </a:lnTo>
                  <a:lnTo>
                    <a:pt x="1200" y="370"/>
                  </a:lnTo>
                  <a:lnTo>
                    <a:pt x="1206" y="370"/>
                  </a:lnTo>
                  <a:lnTo>
                    <a:pt x="1217" y="370"/>
                  </a:lnTo>
                  <a:lnTo>
                    <a:pt x="1223" y="370"/>
                  </a:lnTo>
                  <a:lnTo>
                    <a:pt x="1234" y="370"/>
                  </a:lnTo>
                  <a:lnTo>
                    <a:pt x="1240" y="370"/>
                  </a:lnTo>
                  <a:lnTo>
                    <a:pt x="1252" y="370"/>
                  </a:lnTo>
                  <a:lnTo>
                    <a:pt x="1257" y="370"/>
                  </a:lnTo>
                  <a:lnTo>
                    <a:pt x="1263" y="370"/>
                  </a:lnTo>
                  <a:lnTo>
                    <a:pt x="1275" y="370"/>
                  </a:lnTo>
                  <a:lnTo>
                    <a:pt x="1281" y="370"/>
                  </a:lnTo>
                  <a:lnTo>
                    <a:pt x="1292" y="370"/>
                  </a:lnTo>
                  <a:lnTo>
                    <a:pt x="1298" y="370"/>
                  </a:lnTo>
                  <a:lnTo>
                    <a:pt x="1309" y="364"/>
                  </a:lnTo>
                  <a:lnTo>
                    <a:pt x="1315" y="364"/>
                  </a:lnTo>
                  <a:lnTo>
                    <a:pt x="1327" y="364"/>
                  </a:lnTo>
                  <a:lnTo>
                    <a:pt x="1332" y="364"/>
                  </a:lnTo>
                  <a:lnTo>
                    <a:pt x="1338" y="358"/>
                  </a:lnTo>
                  <a:lnTo>
                    <a:pt x="1350" y="358"/>
                  </a:lnTo>
                  <a:lnTo>
                    <a:pt x="1356" y="352"/>
                  </a:lnTo>
                  <a:lnTo>
                    <a:pt x="1367" y="347"/>
                  </a:lnTo>
                  <a:lnTo>
                    <a:pt x="1373" y="341"/>
                  </a:lnTo>
                  <a:lnTo>
                    <a:pt x="1384" y="335"/>
                  </a:lnTo>
                  <a:lnTo>
                    <a:pt x="1390" y="324"/>
                  </a:lnTo>
                  <a:lnTo>
                    <a:pt x="1402" y="312"/>
                  </a:lnTo>
                  <a:lnTo>
                    <a:pt x="1407" y="300"/>
                  </a:lnTo>
                  <a:lnTo>
                    <a:pt x="1413" y="283"/>
                  </a:lnTo>
                  <a:lnTo>
                    <a:pt x="1425" y="266"/>
                  </a:lnTo>
                  <a:lnTo>
                    <a:pt x="1431" y="243"/>
                  </a:lnTo>
                  <a:lnTo>
                    <a:pt x="1442" y="220"/>
                  </a:lnTo>
                  <a:lnTo>
                    <a:pt x="1448" y="191"/>
                  </a:lnTo>
                  <a:lnTo>
                    <a:pt x="1459" y="168"/>
                  </a:lnTo>
                  <a:lnTo>
                    <a:pt x="1465" y="139"/>
                  </a:lnTo>
                  <a:lnTo>
                    <a:pt x="1477" y="110"/>
                  </a:lnTo>
                  <a:lnTo>
                    <a:pt x="1482" y="81"/>
                  </a:lnTo>
                  <a:lnTo>
                    <a:pt x="1488" y="52"/>
                  </a:lnTo>
                  <a:lnTo>
                    <a:pt x="1500" y="35"/>
                  </a:lnTo>
                  <a:lnTo>
                    <a:pt x="1506" y="17"/>
                  </a:lnTo>
                  <a:lnTo>
                    <a:pt x="1517" y="6"/>
                  </a:lnTo>
                  <a:lnTo>
                    <a:pt x="1523" y="0"/>
                  </a:lnTo>
                  <a:lnTo>
                    <a:pt x="1534" y="6"/>
                  </a:lnTo>
                  <a:lnTo>
                    <a:pt x="1540" y="17"/>
                  </a:lnTo>
                  <a:lnTo>
                    <a:pt x="1552" y="29"/>
                  </a:lnTo>
                  <a:lnTo>
                    <a:pt x="1558" y="52"/>
                  </a:lnTo>
                  <a:lnTo>
                    <a:pt x="1563" y="75"/>
                  </a:lnTo>
                  <a:lnTo>
                    <a:pt x="1575" y="104"/>
                  </a:lnTo>
                  <a:lnTo>
                    <a:pt x="1581" y="133"/>
                  </a:lnTo>
                  <a:lnTo>
                    <a:pt x="1592" y="162"/>
                  </a:lnTo>
                  <a:lnTo>
                    <a:pt x="1598" y="191"/>
                  </a:lnTo>
                  <a:lnTo>
                    <a:pt x="1609" y="220"/>
                  </a:lnTo>
                  <a:lnTo>
                    <a:pt x="1615" y="243"/>
                  </a:lnTo>
                  <a:lnTo>
                    <a:pt x="1627" y="266"/>
                  </a:lnTo>
                  <a:lnTo>
                    <a:pt x="1633" y="283"/>
                  </a:lnTo>
                  <a:lnTo>
                    <a:pt x="1638" y="300"/>
                  </a:lnTo>
                  <a:lnTo>
                    <a:pt x="1650" y="312"/>
                  </a:lnTo>
                  <a:lnTo>
                    <a:pt x="1656" y="324"/>
                  </a:lnTo>
                  <a:lnTo>
                    <a:pt x="1667" y="335"/>
                  </a:lnTo>
                  <a:lnTo>
                    <a:pt x="1673" y="341"/>
                  </a:lnTo>
                  <a:lnTo>
                    <a:pt x="1684" y="347"/>
                  </a:lnTo>
                  <a:lnTo>
                    <a:pt x="1690" y="352"/>
                  </a:lnTo>
                  <a:lnTo>
                    <a:pt x="1702" y="358"/>
                  </a:lnTo>
                  <a:lnTo>
                    <a:pt x="1708" y="358"/>
                  </a:lnTo>
                  <a:lnTo>
                    <a:pt x="1719" y="364"/>
                  </a:lnTo>
                  <a:lnTo>
                    <a:pt x="1725" y="364"/>
                  </a:lnTo>
                  <a:lnTo>
                    <a:pt x="1731" y="364"/>
                  </a:lnTo>
                  <a:lnTo>
                    <a:pt x="1742" y="364"/>
                  </a:lnTo>
                  <a:lnTo>
                    <a:pt x="1748" y="370"/>
                  </a:lnTo>
                  <a:lnTo>
                    <a:pt x="1759" y="370"/>
                  </a:lnTo>
                  <a:lnTo>
                    <a:pt x="1765" y="370"/>
                  </a:lnTo>
                  <a:lnTo>
                    <a:pt x="1777" y="370"/>
                  </a:lnTo>
                  <a:lnTo>
                    <a:pt x="1783" y="370"/>
                  </a:lnTo>
                  <a:lnTo>
                    <a:pt x="1794" y="370"/>
                  </a:lnTo>
                  <a:lnTo>
                    <a:pt x="1800" y="370"/>
                  </a:lnTo>
                  <a:lnTo>
                    <a:pt x="1806" y="370"/>
                  </a:lnTo>
                  <a:lnTo>
                    <a:pt x="1817" y="370"/>
                  </a:lnTo>
                  <a:lnTo>
                    <a:pt x="1823" y="370"/>
                  </a:lnTo>
                  <a:lnTo>
                    <a:pt x="1834" y="370"/>
                  </a:lnTo>
                  <a:lnTo>
                    <a:pt x="1840" y="370"/>
                  </a:lnTo>
                  <a:lnTo>
                    <a:pt x="1852" y="370"/>
                  </a:lnTo>
                  <a:lnTo>
                    <a:pt x="1858" y="370"/>
                  </a:lnTo>
                  <a:lnTo>
                    <a:pt x="1869" y="370"/>
                  </a:lnTo>
                  <a:lnTo>
                    <a:pt x="1875" y="370"/>
                  </a:lnTo>
                  <a:lnTo>
                    <a:pt x="1881" y="370"/>
                  </a:lnTo>
                  <a:lnTo>
                    <a:pt x="1892" y="370"/>
                  </a:lnTo>
                  <a:lnTo>
                    <a:pt x="1898" y="370"/>
                  </a:lnTo>
                  <a:lnTo>
                    <a:pt x="1909" y="370"/>
                  </a:lnTo>
                  <a:lnTo>
                    <a:pt x="1915" y="370"/>
                  </a:lnTo>
                  <a:lnTo>
                    <a:pt x="1927" y="370"/>
                  </a:lnTo>
                  <a:lnTo>
                    <a:pt x="1933" y="370"/>
                  </a:lnTo>
                  <a:lnTo>
                    <a:pt x="1944" y="370"/>
                  </a:lnTo>
                  <a:lnTo>
                    <a:pt x="1950" y="370"/>
                  </a:lnTo>
                  <a:lnTo>
                    <a:pt x="1956" y="370"/>
                  </a:lnTo>
                  <a:lnTo>
                    <a:pt x="1967" y="370"/>
                  </a:lnTo>
                  <a:lnTo>
                    <a:pt x="1973" y="370"/>
                  </a:lnTo>
                  <a:lnTo>
                    <a:pt x="1984" y="370"/>
                  </a:lnTo>
                  <a:lnTo>
                    <a:pt x="1990" y="370"/>
                  </a:lnTo>
                  <a:lnTo>
                    <a:pt x="2002" y="370"/>
                  </a:lnTo>
                  <a:lnTo>
                    <a:pt x="2008" y="370"/>
                  </a:lnTo>
                  <a:lnTo>
                    <a:pt x="2019" y="370"/>
                  </a:lnTo>
                  <a:lnTo>
                    <a:pt x="2025" y="370"/>
                  </a:lnTo>
                  <a:lnTo>
                    <a:pt x="2031" y="370"/>
                  </a:lnTo>
                  <a:lnTo>
                    <a:pt x="2042" y="370"/>
                  </a:lnTo>
                  <a:lnTo>
                    <a:pt x="2048" y="370"/>
                  </a:lnTo>
                  <a:lnTo>
                    <a:pt x="2059" y="370"/>
                  </a:lnTo>
                  <a:lnTo>
                    <a:pt x="2065" y="370"/>
                  </a:lnTo>
                  <a:lnTo>
                    <a:pt x="2077" y="370"/>
                  </a:lnTo>
                  <a:lnTo>
                    <a:pt x="2083" y="370"/>
                  </a:lnTo>
                  <a:lnTo>
                    <a:pt x="2094" y="370"/>
                  </a:lnTo>
                  <a:lnTo>
                    <a:pt x="2100" y="370"/>
                  </a:lnTo>
                  <a:lnTo>
                    <a:pt x="2111" y="370"/>
                  </a:lnTo>
                  <a:lnTo>
                    <a:pt x="2117" y="370"/>
                  </a:lnTo>
                  <a:lnTo>
                    <a:pt x="2123" y="370"/>
                  </a:lnTo>
                  <a:lnTo>
                    <a:pt x="2134" y="370"/>
                  </a:lnTo>
                  <a:lnTo>
                    <a:pt x="2140" y="370"/>
                  </a:lnTo>
                  <a:lnTo>
                    <a:pt x="2152" y="370"/>
                  </a:lnTo>
                  <a:lnTo>
                    <a:pt x="2158" y="370"/>
                  </a:lnTo>
                  <a:lnTo>
                    <a:pt x="2169" y="370"/>
                  </a:lnTo>
                  <a:lnTo>
                    <a:pt x="2175" y="370"/>
                  </a:lnTo>
                  <a:lnTo>
                    <a:pt x="2186" y="370"/>
                  </a:lnTo>
                  <a:lnTo>
                    <a:pt x="2192" y="370"/>
                  </a:lnTo>
                  <a:lnTo>
                    <a:pt x="2198" y="370"/>
                  </a:lnTo>
                  <a:lnTo>
                    <a:pt x="2209" y="370"/>
                  </a:lnTo>
                  <a:lnTo>
                    <a:pt x="2215" y="370"/>
                  </a:lnTo>
                  <a:lnTo>
                    <a:pt x="2227" y="370"/>
                  </a:lnTo>
                  <a:lnTo>
                    <a:pt x="2233" y="370"/>
                  </a:lnTo>
                  <a:lnTo>
                    <a:pt x="2244" y="370"/>
                  </a:lnTo>
                  <a:lnTo>
                    <a:pt x="2250" y="370"/>
                  </a:lnTo>
                  <a:lnTo>
                    <a:pt x="2261" y="370"/>
                  </a:lnTo>
                  <a:lnTo>
                    <a:pt x="2267" y="370"/>
                  </a:lnTo>
                  <a:lnTo>
                    <a:pt x="2273" y="370"/>
                  </a:lnTo>
                  <a:lnTo>
                    <a:pt x="2284" y="370"/>
                  </a:lnTo>
                  <a:lnTo>
                    <a:pt x="2290" y="370"/>
                  </a:lnTo>
                  <a:lnTo>
                    <a:pt x="2302" y="370"/>
                  </a:lnTo>
                  <a:lnTo>
                    <a:pt x="2308" y="370"/>
                  </a:lnTo>
                  <a:lnTo>
                    <a:pt x="2319" y="370"/>
                  </a:lnTo>
                  <a:lnTo>
                    <a:pt x="2325" y="370"/>
                  </a:lnTo>
                  <a:lnTo>
                    <a:pt x="2336" y="370"/>
                  </a:lnTo>
                  <a:lnTo>
                    <a:pt x="2342" y="370"/>
                  </a:lnTo>
                  <a:lnTo>
                    <a:pt x="2348" y="370"/>
                  </a:lnTo>
                  <a:lnTo>
                    <a:pt x="2359" y="370"/>
                  </a:lnTo>
                  <a:lnTo>
                    <a:pt x="2365" y="370"/>
                  </a:lnTo>
                  <a:lnTo>
                    <a:pt x="2377" y="370"/>
                  </a:lnTo>
                  <a:lnTo>
                    <a:pt x="2383" y="370"/>
                  </a:lnTo>
                  <a:lnTo>
                    <a:pt x="2394" y="370"/>
                  </a:lnTo>
                  <a:lnTo>
                    <a:pt x="2400" y="370"/>
                  </a:lnTo>
                  <a:lnTo>
                    <a:pt x="2411" y="370"/>
                  </a:lnTo>
                  <a:lnTo>
                    <a:pt x="2417" y="370"/>
                  </a:lnTo>
                  <a:lnTo>
                    <a:pt x="2423" y="370"/>
                  </a:lnTo>
                  <a:lnTo>
                    <a:pt x="2434" y="370"/>
                  </a:lnTo>
                  <a:lnTo>
                    <a:pt x="2440" y="370"/>
                  </a:lnTo>
                  <a:lnTo>
                    <a:pt x="2452" y="370"/>
                  </a:lnTo>
                  <a:lnTo>
                    <a:pt x="2458" y="370"/>
                  </a:lnTo>
                  <a:lnTo>
                    <a:pt x="2469" y="370"/>
                  </a:lnTo>
                  <a:lnTo>
                    <a:pt x="2475" y="370"/>
                  </a:lnTo>
                  <a:lnTo>
                    <a:pt x="2486" y="370"/>
                  </a:lnTo>
                  <a:lnTo>
                    <a:pt x="2492" y="370"/>
                  </a:lnTo>
                  <a:lnTo>
                    <a:pt x="2504" y="370"/>
                  </a:lnTo>
                  <a:lnTo>
                    <a:pt x="2509" y="370"/>
                  </a:lnTo>
                  <a:lnTo>
                    <a:pt x="2515" y="370"/>
                  </a:lnTo>
                  <a:lnTo>
                    <a:pt x="2527" y="370"/>
                  </a:lnTo>
                  <a:lnTo>
                    <a:pt x="2533" y="370"/>
                  </a:lnTo>
                  <a:lnTo>
                    <a:pt x="2544" y="370"/>
                  </a:lnTo>
                  <a:lnTo>
                    <a:pt x="2550" y="370"/>
                  </a:lnTo>
                  <a:lnTo>
                    <a:pt x="2561" y="370"/>
                  </a:lnTo>
                  <a:lnTo>
                    <a:pt x="2567" y="370"/>
                  </a:lnTo>
                  <a:lnTo>
                    <a:pt x="2579" y="370"/>
                  </a:lnTo>
                  <a:lnTo>
                    <a:pt x="2584" y="370"/>
                  </a:lnTo>
                  <a:lnTo>
                    <a:pt x="2590" y="370"/>
                  </a:lnTo>
                  <a:lnTo>
                    <a:pt x="2602" y="370"/>
                  </a:lnTo>
                  <a:lnTo>
                    <a:pt x="2608" y="370"/>
                  </a:lnTo>
                  <a:lnTo>
                    <a:pt x="2619" y="370"/>
                  </a:lnTo>
                  <a:lnTo>
                    <a:pt x="2625" y="370"/>
                  </a:lnTo>
                  <a:lnTo>
                    <a:pt x="2636" y="370"/>
                  </a:lnTo>
                  <a:lnTo>
                    <a:pt x="2642" y="370"/>
                  </a:lnTo>
                  <a:lnTo>
                    <a:pt x="2654" y="370"/>
                  </a:lnTo>
                  <a:lnTo>
                    <a:pt x="2660" y="370"/>
                  </a:lnTo>
                  <a:lnTo>
                    <a:pt x="2665" y="370"/>
                  </a:lnTo>
                  <a:lnTo>
                    <a:pt x="2677" y="370"/>
                  </a:lnTo>
                  <a:lnTo>
                    <a:pt x="2683" y="370"/>
                  </a:lnTo>
                  <a:lnTo>
                    <a:pt x="2694" y="370"/>
                  </a:lnTo>
                  <a:lnTo>
                    <a:pt x="2700" y="370"/>
                  </a:lnTo>
                  <a:lnTo>
                    <a:pt x="2711" y="370"/>
                  </a:lnTo>
                  <a:lnTo>
                    <a:pt x="2717" y="370"/>
                  </a:lnTo>
                  <a:lnTo>
                    <a:pt x="2729" y="370"/>
                  </a:lnTo>
                  <a:lnTo>
                    <a:pt x="2735" y="370"/>
                  </a:lnTo>
                  <a:lnTo>
                    <a:pt x="2740" y="370"/>
                  </a:lnTo>
                  <a:lnTo>
                    <a:pt x="2752" y="370"/>
                  </a:lnTo>
                  <a:lnTo>
                    <a:pt x="2758" y="370"/>
                  </a:lnTo>
                  <a:lnTo>
                    <a:pt x="2769" y="370"/>
                  </a:lnTo>
                  <a:lnTo>
                    <a:pt x="2775" y="370"/>
                  </a:lnTo>
                  <a:lnTo>
                    <a:pt x="2786" y="370"/>
                  </a:lnTo>
                  <a:lnTo>
                    <a:pt x="2792" y="370"/>
                  </a:lnTo>
                  <a:lnTo>
                    <a:pt x="2804" y="370"/>
                  </a:lnTo>
                  <a:lnTo>
                    <a:pt x="2810" y="370"/>
                  </a:lnTo>
                  <a:lnTo>
                    <a:pt x="2815" y="370"/>
                  </a:lnTo>
                  <a:lnTo>
                    <a:pt x="2827" y="370"/>
                  </a:lnTo>
                  <a:lnTo>
                    <a:pt x="2833" y="370"/>
                  </a:lnTo>
                  <a:lnTo>
                    <a:pt x="2844" y="370"/>
                  </a:lnTo>
                  <a:lnTo>
                    <a:pt x="2850" y="370"/>
                  </a:lnTo>
                  <a:lnTo>
                    <a:pt x="2861" y="370"/>
                  </a:lnTo>
                  <a:lnTo>
                    <a:pt x="2867" y="370"/>
                  </a:lnTo>
                  <a:lnTo>
                    <a:pt x="2879" y="370"/>
                  </a:lnTo>
                  <a:lnTo>
                    <a:pt x="2885" y="370"/>
                  </a:lnTo>
                  <a:lnTo>
                    <a:pt x="2890" y="370"/>
                  </a:lnTo>
                  <a:lnTo>
                    <a:pt x="2902" y="370"/>
                  </a:lnTo>
                  <a:lnTo>
                    <a:pt x="2908" y="370"/>
                  </a:lnTo>
                  <a:lnTo>
                    <a:pt x="2919" y="370"/>
                  </a:lnTo>
                  <a:lnTo>
                    <a:pt x="2925" y="370"/>
                  </a:lnTo>
                  <a:lnTo>
                    <a:pt x="2936" y="370"/>
                  </a:lnTo>
                  <a:lnTo>
                    <a:pt x="2942" y="370"/>
                  </a:lnTo>
                  <a:lnTo>
                    <a:pt x="2954" y="370"/>
                  </a:lnTo>
                  <a:lnTo>
                    <a:pt x="2960" y="370"/>
                  </a:lnTo>
                  <a:lnTo>
                    <a:pt x="2971" y="370"/>
                  </a:lnTo>
                  <a:lnTo>
                    <a:pt x="2977" y="370"/>
                  </a:lnTo>
                  <a:lnTo>
                    <a:pt x="2983" y="370"/>
                  </a:lnTo>
                  <a:lnTo>
                    <a:pt x="2994" y="370"/>
                  </a:lnTo>
                  <a:lnTo>
                    <a:pt x="3000" y="370"/>
                  </a:lnTo>
                  <a:lnTo>
                    <a:pt x="3011" y="370"/>
                  </a:lnTo>
                  <a:lnTo>
                    <a:pt x="3017" y="370"/>
                  </a:lnTo>
                  <a:lnTo>
                    <a:pt x="3029" y="370"/>
                  </a:lnTo>
                  <a:lnTo>
                    <a:pt x="3035" y="370"/>
                  </a:lnTo>
                  <a:lnTo>
                    <a:pt x="3046" y="370"/>
                  </a:lnTo>
                  <a:lnTo>
                    <a:pt x="3052" y="370"/>
                  </a:lnTo>
                  <a:lnTo>
                    <a:pt x="3058" y="370"/>
                  </a:lnTo>
                  <a:lnTo>
                    <a:pt x="3069" y="370"/>
                  </a:lnTo>
                  <a:lnTo>
                    <a:pt x="3075" y="370"/>
                  </a:lnTo>
                  <a:lnTo>
                    <a:pt x="3086" y="370"/>
                  </a:lnTo>
                  <a:lnTo>
                    <a:pt x="3092" y="370"/>
                  </a:lnTo>
                  <a:lnTo>
                    <a:pt x="3104" y="370"/>
                  </a:lnTo>
                  <a:lnTo>
                    <a:pt x="3110" y="370"/>
                  </a:lnTo>
                  <a:lnTo>
                    <a:pt x="3121" y="370"/>
                  </a:lnTo>
                  <a:lnTo>
                    <a:pt x="3127" y="370"/>
                  </a:lnTo>
                  <a:lnTo>
                    <a:pt x="3133" y="370"/>
                  </a:lnTo>
                  <a:lnTo>
                    <a:pt x="3144" y="370"/>
                  </a:lnTo>
                  <a:lnTo>
                    <a:pt x="3150" y="370"/>
                  </a:lnTo>
                  <a:lnTo>
                    <a:pt x="3161" y="370"/>
                  </a:lnTo>
                  <a:lnTo>
                    <a:pt x="3167" y="370"/>
                  </a:lnTo>
                  <a:lnTo>
                    <a:pt x="3179" y="370"/>
                  </a:lnTo>
                  <a:lnTo>
                    <a:pt x="3185" y="370"/>
                  </a:lnTo>
                  <a:lnTo>
                    <a:pt x="3196" y="370"/>
                  </a:lnTo>
                  <a:lnTo>
                    <a:pt x="3202" y="370"/>
                  </a:lnTo>
                  <a:lnTo>
                    <a:pt x="3208" y="370"/>
                  </a:lnTo>
                  <a:lnTo>
                    <a:pt x="3219" y="370"/>
                  </a:lnTo>
                  <a:lnTo>
                    <a:pt x="3225" y="370"/>
                  </a:lnTo>
                  <a:lnTo>
                    <a:pt x="3236" y="370"/>
                  </a:lnTo>
                  <a:lnTo>
                    <a:pt x="3242" y="370"/>
                  </a:lnTo>
                  <a:lnTo>
                    <a:pt x="3254" y="370"/>
                  </a:lnTo>
                  <a:lnTo>
                    <a:pt x="3260" y="370"/>
                  </a:lnTo>
                  <a:lnTo>
                    <a:pt x="3271" y="370"/>
                  </a:lnTo>
                  <a:lnTo>
                    <a:pt x="3277" y="370"/>
                  </a:lnTo>
                  <a:lnTo>
                    <a:pt x="3283" y="370"/>
                  </a:lnTo>
                  <a:lnTo>
                    <a:pt x="3294" y="370"/>
                  </a:lnTo>
                  <a:lnTo>
                    <a:pt x="3300" y="370"/>
                  </a:lnTo>
                  <a:lnTo>
                    <a:pt x="3311" y="370"/>
                  </a:lnTo>
                  <a:lnTo>
                    <a:pt x="3317" y="370"/>
                  </a:lnTo>
                  <a:lnTo>
                    <a:pt x="3329" y="370"/>
                  </a:lnTo>
                  <a:lnTo>
                    <a:pt x="3335" y="370"/>
                  </a:lnTo>
                  <a:lnTo>
                    <a:pt x="3346" y="370"/>
                  </a:lnTo>
                  <a:lnTo>
                    <a:pt x="3352" y="370"/>
                  </a:lnTo>
                  <a:lnTo>
                    <a:pt x="3363" y="370"/>
                  </a:lnTo>
                  <a:lnTo>
                    <a:pt x="3369" y="370"/>
                  </a:lnTo>
                  <a:lnTo>
                    <a:pt x="3375" y="370"/>
                  </a:lnTo>
                  <a:lnTo>
                    <a:pt x="3386" y="370"/>
                  </a:lnTo>
                  <a:lnTo>
                    <a:pt x="3392" y="370"/>
                  </a:lnTo>
                  <a:lnTo>
                    <a:pt x="3404" y="370"/>
                  </a:lnTo>
                  <a:lnTo>
                    <a:pt x="3410" y="370"/>
                  </a:lnTo>
                  <a:lnTo>
                    <a:pt x="3421" y="370"/>
                  </a:lnTo>
                  <a:lnTo>
                    <a:pt x="3427" y="370"/>
                  </a:lnTo>
                  <a:lnTo>
                    <a:pt x="3438" y="370"/>
                  </a:lnTo>
                  <a:lnTo>
                    <a:pt x="3444" y="370"/>
                  </a:lnTo>
                  <a:lnTo>
                    <a:pt x="3450" y="370"/>
                  </a:lnTo>
                  <a:lnTo>
                    <a:pt x="3461" y="370"/>
                  </a:lnTo>
                  <a:lnTo>
                    <a:pt x="3467" y="370"/>
                  </a:lnTo>
                  <a:lnTo>
                    <a:pt x="3479" y="370"/>
                  </a:lnTo>
                  <a:lnTo>
                    <a:pt x="3485" y="370"/>
                  </a:lnTo>
                  <a:lnTo>
                    <a:pt x="3496" y="370"/>
                  </a:lnTo>
                  <a:lnTo>
                    <a:pt x="3502" y="370"/>
                  </a:lnTo>
                  <a:lnTo>
                    <a:pt x="3513" y="370"/>
                  </a:lnTo>
                  <a:lnTo>
                    <a:pt x="3519" y="370"/>
                  </a:lnTo>
                  <a:lnTo>
                    <a:pt x="3525" y="370"/>
                  </a:lnTo>
                  <a:lnTo>
                    <a:pt x="3536" y="370"/>
                  </a:lnTo>
                  <a:lnTo>
                    <a:pt x="3542" y="370"/>
                  </a:lnTo>
                  <a:lnTo>
                    <a:pt x="3554" y="370"/>
                  </a:lnTo>
                  <a:lnTo>
                    <a:pt x="3560" y="370"/>
                  </a:lnTo>
                  <a:lnTo>
                    <a:pt x="3571" y="370"/>
                  </a:lnTo>
                  <a:lnTo>
                    <a:pt x="3577" y="370"/>
                  </a:lnTo>
                  <a:lnTo>
                    <a:pt x="3588" y="370"/>
                  </a:lnTo>
                  <a:lnTo>
                    <a:pt x="3594" y="370"/>
                  </a:lnTo>
                  <a:lnTo>
                    <a:pt x="3600" y="370"/>
                  </a:lnTo>
                  <a:lnTo>
                    <a:pt x="3611" y="370"/>
                  </a:lnTo>
                  <a:lnTo>
                    <a:pt x="3617" y="370"/>
                  </a:lnTo>
                  <a:lnTo>
                    <a:pt x="3629" y="370"/>
                  </a:lnTo>
                  <a:lnTo>
                    <a:pt x="3635" y="370"/>
                  </a:lnTo>
                  <a:lnTo>
                    <a:pt x="3646" y="370"/>
                  </a:lnTo>
                  <a:lnTo>
                    <a:pt x="3652" y="370"/>
                  </a:lnTo>
                  <a:lnTo>
                    <a:pt x="3663" y="370"/>
                  </a:lnTo>
                  <a:lnTo>
                    <a:pt x="3669" y="370"/>
                  </a:lnTo>
                  <a:lnTo>
                    <a:pt x="3675" y="370"/>
                  </a:lnTo>
                  <a:lnTo>
                    <a:pt x="3686" y="370"/>
                  </a:lnTo>
                  <a:lnTo>
                    <a:pt x="3692" y="370"/>
                  </a:lnTo>
                  <a:lnTo>
                    <a:pt x="3704" y="370"/>
                  </a:lnTo>
                  <a:lnTo>
                    <a:pt x="3710" y="370"/>
                  </a:lnTo>
                  <a:lnTo>
                    <a:pt x="3721" y="370"/>
                  </a:lnTo>
                  <a:lnTo>
                    <a:pt x="3727" y="370"/>
                  </a:lnTo>
                  <a:lnTo>
                    <a:pt x="3738" y="370"/>
                  </a:lnTo>
                  <a:lnTo>
                    <a:pt x="3744" y="370"/>
                  </a:lnTo>
                  <a:lnTo>
                    <a:pt x="3756" y="370"/>
                  </a:lnTo>
                </a:path>
              </a:pathLst>
            </a:custGeom>
            <a:noFill/>
            <a:ln w="9525">
              <a:solidFill>
                <a:srgbClr val="00C8C8"/>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916" name="Freeform 147"/>
            <p:cNvSpPr>
              <a:spLocks/>
            </p:cNvSpPr>
            <p:nvPr/>
          </p:nvSpPr>
          <p:spPr bwMode="auto">
            <a:xfrm>
              <a:off x="1069" y="3034"/>
              <a:ext cx="3756" cy="260"/>
            </a:xfrm>
            <a:custGeom>
              <a:avLst/>
              <a:gdLst>
                <a:gd name="T0" fmla="*/ 57 w 3756"/>
                <a:gd name="T1" fmla="*/ 260 h 260"/>
                <a:gd name="T2" fmla="*/ 121 w 3756"/>
                <a:gd name="T3" fmla="*/ 260 h 260"/>
                <a:gd name="T4" fmla="*/ 190 w 3756"/>
                <a:gd name="T5" fmla="*/ 260 h 260"/>
                <a:gd name="T6" fmla="*/ 254 w 3756"/>
                <a:gd name="T7" fmla="*/ 260 h 260"/>
                <a:gd name="T8" fmla="*/ 323 w 3756"/>
                <a:gd name="T9" fmla="*/ 260 h 260"/>
                <a:gd name="T10" fmla="*/ 386 w 3756"/>
                <a:gd name="T11" fmla="*/ 260 h 260"/>
                <a:gd name="T12" fmla="*/ 456 w 3756"/>
                <a:gd name="T13" fmla="*/ 260 h 260"/>
                <a:gd name="T14" fmla="*/ 525 w 3756"/>
                <a:gd name="T15" fmla="*/ 260 h 260"/>
                <a:gd name="T16" fmla="*/ 588 w 3756"/>
                <a:gd name="T17" fmla="*/ 260 h 260"/>
                <a:gd name="T18" fmla="*/ 657 w 3756"/>
                <a:gd name="T19" fmla="*/ 260 h 260"/>
                <a:gd name="T20" fmla="*/ 721 w 3756"/>
                <a:gd name="T21" fmla="*/ 260 h 260"/>
                <a:gd name="T22" fmla="*/ 790 w 3756"/>
                <a:gd name="T23" fmla="*/ 260 h 260"/>
                <a:gd name="T24" fmla="*/ 859 w 3756"/>
                <a:gd name="T25" fmla="*/ 260 h 260"/>
                <a:gd name="T26" fmla="*/ 923 w 3756"/>
                <a:gd name="T27" fmla="*/ 260 h 260"/>
                <a:gd name="T28" fmla="*/ 992 w 3756"/>
                <a:gd name="T29" fmla="*/ 260 h 260"/>
                <a:gd name="T30" fmla="*/ 1056 w 3756"/>
                <a:gd name="T31" fmla="*/ 260 h 260"/>
                <a:gd name="T32" fmla="*/ 1125 w 3756"/>
                <a:gd name="T33" fmla="*/ 260 h 260"/>
                <a:gd name="T34" fmla="*/ 1188 w 3756"/>
                <a:gd name="T35" fmla="*/ 260 h 260"/>
                <a:gd name="T36" fmla="*/ 1257 w 3756"/>
                <a:gd name="T37" fmla="*/ 260 h 260"/>
                <a:gd name="T38" fmla="*/ 1327 w 3756"/>
                <a:gd name="T39" fmla="*/ 260 h 260"/>
                <a:gd name="T40" fmla="*/ 1390 w 3756"/>
                <a:gd name="T41" fmla="*/ 260 h 260"/>
                <a:gd name="T42" fmla="*/ 1459 w 3756"/>
                <a:gd name="T43" fmla="*/ 260 h 260"/>
                <a:gd name="T44" fmla="*/ 1523 w 3756"/>
                <a:gd name="T45" fmla="*/ 260 h 260"/>
                <a:gd name="T46" fmla="*/ 1592 w 3756"/>
                <a:gd name="T47" fmla="*/ 260 h 260"/>
                <a:gd name="T48" fmla="*/ 1656 w 3756"/>
                <a:gd name="T49" fmla="*/ 260 h 260"/>
                <a:gd name="T50" fmla="*/ 1725 w 3756"/>
                <a:gd name="T51" fmla="*/ 260 h 260"/>
                <a:gd name="T52" fmla="*/ 1794 w 3756"/>
                <a:gd name="T53" fmla="*/ 260 h 260"/>
                <a:gd name="T54" fmla="*/ 1858 w 3756"/>
                <a:gd name="T55" fmla="*/ 260 h 260"/>
                <a:gd name="T56" fmla="*/ 1927 w 3756"/>
                <a:gd name="T57" fmla="*/ 260 h 260"/>
                <a:gd name="T58" fmla="*/ 1990 w 3756"/>
                <a:gd name="T59" fmla="*/ 260 h 260"/>
                <a:gd name="T60" fmla="*/ 2059 w 3756"/>
                <a:gd name="T61" fmla="*/ 260 h 260"/>
                <a:gd name="T62" fmla="*/ 2123 w 3756"/>
                <a:gd name="T63" fmla="*/ 260 h 260"/>
                <a:gd name="T64" fmla="*/ 2192 w 3756"/>
                <a:gd name="T65" fmla="*/ 260 h 260"/>
                <a:gd name="T66" fmla="*/ 2261 w 3756"/>
                <a:gd name="T67" fmla="*/ 260 h 260"/>
                <a:gd name="T68" fmla="*/ 2325 w 3756"/>
                <a:gd name="T69" fmla="*/ 260 h 260"/>
                <a:gd name="T70" fmla="*/ 2394 w 3756"/>
                <a:gd name="T71" fmla="*/ 260 h 260"/>
                <a:gd name="T72" fmla="*/ 2458 w 3756"/>
                <a:gd name="T73" fmla="*/ 260 h 260"/>
                <a:gd name="T74" fmla="*/ 2527 w 3756"/>
                <a:gd name="T75" fmla="*/ 260 h 260"/>
                <a:gd name="T76" fmla="*/ 2590 w 3756"/>
                <a:gd name="T77" fmla="*/ 260 h 260"/>
                <a:gd name="T78" fmla="*/ 2660 w 3756"/>
                <a:gd name="T79" fmla="*/ 260 h 260"/>
                <a:gd name="T80" fmla="*/ 2729 w 3756"/>
                <a:gd name="T81" fmla="*/ 260 h 260"/>
                <a:gd name="T82" fmla="*/ 2792 w 3756"/>
                <a:gd name="T83" fmla="*/ 260 h 260"/>
                <a:gd name="T84" fmla="*/ 2861 w 3756"/>
                <a:gd name="T85" fmla="*/ 260 h 260"/>
                <a:gd name="T86" fmla="*/ 2925 w 3756"/>
                <a:gd name="T87" fmla="*/ 260 h 260"/>
                <a:gd name="T88" fmla="*/ 2994 w 3756"/>
                <a:gd name="T89" fmla="*/ 260 h 260"/>
                <a:gd name="T90" fmla="*/ 3058 w 3756"/>
                <a:gd name="T91" fmla="*/ 260 h 260"/>
                <a:gd name="T92" fmla="*/ 3127 w 3756"/>
                <a:gd name="T93" fmla="*/ 254 h 260"/>
                <a:gd name="T94" fmla="*/ 3196 w 3756"/>
                <a:gd name="T95" fmla="*/ 231 h 260"/>
                <a:gd name="T96" fmla="*/ 3260 w 3756"/>
                <a:gd name="T97" fmla="*/ 110 h 260"/>
                <a:gd name="T98" fmla="*/ 3329 w 3756"/>
                <a:gd name="T99" fmla="*/ 0 h 260"/>
                <a:gd name="T100" fmla="*/ 3392 w 3756"/>
                <a:gd name="T101" fmla="*/ 133 h 260"/>
                <a:gd name="T102" fmla="*/ 3461 w 3756"/>
                <a:gd name="T103" fmla="*/ 237 h 260"/>
                <a:gd name="T104" fmla="*/ 3525 w 3756"/>
                <a:gd name="T105" fmla="*/ 254 h 260"/>
                <a:gd name="T106" fmla="*/ 3594 w 3756"/>
                <a:gd name="T107" fmla="*/ 260 h 260"/>
                <a:gd name="T108" fmla="*/ 3663 w 3756"/>
                <a:gd name="T109" fmla="*/ 260 h 260"/>
                <a:gd name="T110" fmla="*/ 3727 w 3756"/>
                <a:gd name="T111" fmla="*/ 260 h 26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756" h="260">
                  <a:moveTo>
                    <a:pt x="0" y="260"/>
                  </a:moveTo>
                  <a:lnTo>
                    <a:pt x="5" y="260"/>
                  </a:lnTo>
                  <a:lnTo>
                    <a:pt x="11" y="260"/>
                  </a:lnTo>
                  <a:lnTo>
                    <a:pt x="23" y="260"/>
                  </a:lnTo>
                  <a:lnTo>
                    <a:pt x="29" y="260"/>
                  </a:lnTo>
                  <a:lnTo>
                    <a:pt x="40" y="260"/>
                  </a:lnTo>
                  <a:lnTo>
                    <a:pt x="46" y="260"/>
                  </a:lnTo>
                  <a:lnTo>
                    <a:pt x="57" y="260"/>
                  </a:lnTo>
                  <a:lnTo>
                    <a:pt x="63" y="260"/>
                  </a:lnTo>
                  <a:lnTo>
                    <a:pt x="75" y="260"/>
                  </a:lnTo>
                  <a:lnTo>
                    <a:pt x="80" y="260"/>
                  </a:lnTo>
                  <a:lnTo>
                    <a:pt x="86" y="260"/>
                  </a:lnTo>
                  <a:lnTo>
                    <a:pt x="98" y="260"/>
                  </a:lnTo>
                  <a:lnTo>
                    <a:pt x="104" y="260"/>
                  </a:lnTo>
                  <a:lnTo>
                    <a:pt x="115" y="260"/>
                  </a:lnTo>
                  <a:lnTo>
                    <a:pt x="121" y="260"/>
                  </a:lnTo>
                  <a:lnTo>
                    <a:pt x="132" y="260"/>
                  </a:lnTo>
                  <a:lnTo>
                    <a:pt x="138" y="260"/>
                  </a:lnTo>
                  <a:lnTo>
                    <a:pt x="150" y="260"/>
                  </a:lnTo>
                  <a:lnTo>
                    <a:pt x="155" y="260"/>
                  </a:lnTo>
                  <a:lnTo>
                    <a:pt x="161" y="260"/>
                  </a:lnTo>
                  <a:lnTo>
                    <a:pt x="173" y="260"/>
                  </a:lnTo>
                  <a:lnTo>
                    <a:pt x="179" y="260"/>
                  </a:lnTo>
                  <a:lnTo>
                    <a:pt x="190" y="260"/>
                  </a:lnTo>
                  <a:lnTo>
                    <a:pt x="196" y="260"/>
                  </a:lnTo>
                  <a:lnTo>
                    <a:pt x="207" y="260"/>
                  </a:lnTo>
                  <a:lnTo>
                    <a:pt x="213" y="260"/>
                  </a:lnTo>
                  <a:lnTo>
                    <a:pt x="225" y="260"/>
                  </a:lnTo>
                  <a:lnTo>
                    <a:pt x="230" y="260"/>
                  </a:lnTo>
                  <a:lnTo>
                    <a:pt x="236" y="260"/>
                  </a:lnTo>
                  <a:lnTo>
                    <a:pt x="248" y="260"/>
                  </a:lnTo>
                  <a:lnTo>
                    <a:pt x="254" y="260"/>
                  </a:lnTo>
                  <a:lnTo>
                    <a:pt x="265" y="260"/>
                  </a:lnTo>
                  <a:lnTo>
                    <a:pt x="271" y="260"/>
                  </a:lnTo>
                  <a:lnTo>
                    <a:pt x="282" y="260"/>
                  </a:lnTo>
                  <a:lnTo>
                    <a:pt x="288" y="260"/>
                  </a:lnTo>
                  <a:lnTo>
                    <a:pt x="300" y="260"/>
                  </a:lnTo>
                  <a:lnTo>
                    <a:pt x="305" y="260"/>
                  </a:lnTo>
                  <a:lnTo>
                    <a:pt x="311" y="260"/>
                  </a:lnTo>
                  <a:lnTo>
                    <a:pt x="323" y="260"/>
                  </a:lnTo>
                  <a:lnTo>
                    <a:pt x="329" y="260"/>
                  </a:lnTo>
                  <a:lnTo>
                    <a:pt x="340" y="260"/>
                  </a:lnTo>
                  <a:lnTo>
                    <a:pt x="346" y="260"/>
                  </a:lnTo>
                  <a:lnTo>
                    <a:pt x="357" y="260"/>
                  </a:lnTo>
                  <a:lnTo>
                    <a:pt x="363" y="260"/>
                  </a:lnTo>
                  <a:lnTo>
                    <a:pt x="375" y="260"/>
                  </a:lnTo>
                  <a:lnTo>
                    <a:pt x="381" y="260"/>
                  </a:lnTo>
                  <a:lnTo>
                    <a:pt x="386" y="260"/>
                  </a:lnTo>
                  <a:lnTo>
                    <a:pt x="398" y="260"/>
                  </a:lnTo>
                  <a:lnTo>
                    <a:pt x="404" y="260"/>
                  </a:lnTo>
                  <a:lnTo>
                    <a:pt x="415" y="260"/>
                  </a:lnTo>
                  <a:lnTo>
                    <a:pt x="421" y="260"/>
                  </a:lnTo>
                  <a:lnTo>
                    <a:pt x="432" y="260"/>
                  </a:lnTo>
                  <a:lnTo>
                    <a:pt x="438" y="260"/>
                  </a:lnTo>
                  <a:lnTo>
                    <a:pt x="450" y="260"/>
                  </a:lnTo>
                  <a:lnTo>
                    <a:pt x="456" y="260"/>
                  </a:lnTo>
                  <a:lnTo>
                    <a:pt x="467" y="260"/>
                  </a:lnTo>
                  <a:lnTo>
                    <a:pt x="473" y="260"/>
                  </a:lnTo>
                  <a:lnTo>
                    <a:pt x="479" y="260"/>
                  </a:lnTo>
                  <a:lnTo>
                    <a:pt x="490" y="260"/>
                  </a:lnTo>
                  <a:lnTo>
                    <a:pt x="496" y="260"/>
                  </a:lnTo>
                  <a:lnTo>
                    <a:pt x="507" y="260"/>
                  </a:lnTo>
                  <a:lnTo>
                    <a:pt x="513" y="260"/>
                  </a:lnTo>
                  <a:lnTo>
                    <a:pt x="525" y="260"/>
                  </a:lnTo>
                  <a:lnTo>
                    <a:pt x="531" y="260"/>
                  </a:lnTo>
                  <a:lnTo>
                    <a:pt x="542" y="260"/>
                  </a:lnTo>
                  <a:lnTo>
                    <a:pt x="548" y="260"/>
                  </a:lnTo>
                  <a:lnTo>
                    <a:pt x="554" y="260"/>
                  </a:lnTo>
                  <a:lnTo>
                    <a:pt x="565" y="260"/>
                  </a:lnTo>
                  <a:lnTo>
                    <a:pt x="571" y="260"/>
                  </a:lnTo>
                  <a:lnTo>
                    <a:pt x="582" y="260"/>
                  </a:lnTo>
                  <a:lnTo>
                    <a:pt x="588" y="260"/>
                  </a:lnTo>
                  <a:lnTo>
                    <a:pt x="600" y="260"/>
                  </a:lnTo>
                  <a:lnTo>
                    <a:pt x="606" y="260"/>
                  </a:lnTo>
                  <a:lnTo>
                    <a:pt x="617" y="260"/>
                  </a:lnTo>
                  <a:lnTo>
                    <a:pt x="623" y="260"/>
                  </a:lnTo>
                  <a:lnTo>
                    <a:pt x="629" y="260"/>
                  </a:lnTo>
                  <a:lnTo>
                    <a:pt x="640" y="260"/>
                  </a:lnTo>
                  <a:lnTo>
                    <a:pt x="646" y="260"/>
                  </a:lnTo>
                  <a:lnTo>
                    <a:pt x="657" y="260"/>
                  </a:lnTo>
                  <a:lnTo>
                    <a:pt x="663" y="260"/>
                  </a:lnTo>
                  <a:lnTo>
                    <a:pt x="675" y="260"/>
                  </a:lnTo>
                  <a:lnTo>
                    <a:pt x="681" y="260"/>
                  </a:lnTo>
                  <a:lnTo>
                    <a:pt x="692" y="260"/>
                  </a:lnTo>
                  <a:lnTo>
                    <a:pt x="698" y="260"/>
                  </a:lnTo>
                  <a:lnTo>
                    <a:pt x="704" y="260"/>
                  </a:lnTo>
                  <a:lnTo>
                    <a:pt x="715" y="260"/>
                  </a:lnTo>
                  <a:lnTo>
                    <a:pt x="721" y="260"/>
                  </a:lnTo>
                  <a:lnTo>
                    <a:pt x="732" y="260"/>
                  </a:lnTo>
                  <a:lnTo>
                    <a:pt x="738" y="260"/>
                  </a:lnTo>
                  <a:lnTo>
                    <a:pt x="750" y="260"/>
                  </a:lnTo>
                  <a:lnTo>
                    <a:pt x="756" y="260"/>
                  </a:lnTo>
                  <a:lnTo>
                    <a:pt x="767" y="260"/>
                  </a:lnTo>
                  <a:lnTo>
                    <a:pt x="773" y="260"/>
                  </a:lnTo>
                  <a:lnTo>
                    <a:pt x="779" y="260"/>
                  </a:lnTo>
                  <a:lnTo>
                    <a:pt x="790" y="260"/>
                  </a:lnTo>
                  <a:lnTo>
                    <a:pt x="796" y="260"/>
                  </a:lnTo>
                  <a:lnTo>
                    <a:pt x="807" y="260"/>
                  </a:lnTo>
                  <a:lnTo>
                    <a:pt x="813" y="260"/>
                  </a:lnTo>
                  <a:lnTo>
                    <a:pt x="825" y="260"/>
                  </a:lnTo>
                  <a:lnTo>
                    <a:pt x="831" y="260"/>
                  </a:lnTo>
                  <a:lnTo>
                    <a:pt x="842" y="260"/>
                  </a:lnTo>
                  <a:lnTo>
                    <a:pt x="848" y="260"/>
                  </a:lnTo>
                  <a:lnTo>
                    <a:pt x="859" y="260"/>
                  </a:lnTo>
                  <a:lnTo>
                    <a:pt x="865" y="260"/>
                  </a:lnTo>
                  <a:lnTo>
                    <a:pt x="871" y="260"/>
                  </a:lnTo>
                  <a:lnTo>
                    <a:pt x="882" y="260"/>
                  </a:lnTo>
                  <a:lnTo>
                    <a:pt x="888" y="260"/>
                  </a:lnTo>
                  <a:lnTo>
                    <a:pt x="900" y="260"/>
                  </a:lnTo>
                  <a:lnTo>
                    <a:pt x="906" y="260"/>
                  </a:lnTo>
                  <a:lnTo>
                    <a:pt x="917" y="260"/>
                  </a:lnTo>
                  <a:lnTo>
                    <a:pt x="923" y="260"/>
                  </a:lnTo>
                  <a:lnTo>
                    <a:pt x="934" y="260"/>
                  </a:lnTo>
                  <a:lnTo>
                    <a:pt x="940" y="260"/>
                  </a:lnTo>
                  <a:lnTo>
                    <a:pt x="946" y="260"/>
                  </a:lnTo>
                  <a:lnTo>
                    <a:pt x="957" y="260"/>
                  </a:lnTo>
                  <a:lnTo>
                    <a:pt x="963" y="260"/>
                  </a:lnTo>
                  <a:lnTo>
                    <a:pt x="975" y="260"/>
                  </a:lnTo>
                  <a:lnTo>
                    <a:pt x="981" y="260"/>
                  </a:lnTo>
                  <a:lnTo>
                    <a:pt x="992" y="260"/>
                  </a:lnTo>
                  <a:lnTo>
                    <a:pt x="998" y="260"/>
                  </a:lnTo>
                  <a:lnTo>
                    <a:pt x="1009" y="260"/>
                  </a:lnTo>
                  <a:lnTo>
                    <a:pt x="1015" y="260"/>
                  </a:lnTo>
                  <a:lnTo>
                    <a:pt x="1021" y="260"/>
                  </a:lnTo>
                  <a:lnTo>
                    <a:pt x="1032" y="260"/>
                  </a:lnTo>
                  <a:lnTo>
                    <a:pt x="1038" y="260"/>
                  </a:lnTo>
                  <a:lnTo>
                    <a:pt x="1050" y="260"/>
                  </a:lnTo>
                  <a:lnTo>
                    <a:pt x="1056" y="260"/>
                  </a:lnTo>
                  <a:lnTo>
                    <a:pt x="1067" y="260"/>
                  </a:lnTo>
                  <a:lnTo>
                    <a:pt x="1073" y="260"/>
                  </a:lnTo>
                  <a:lnTo>
                    <a:pt x="1084" y="260"/>
                  </a:lnTo>
                  <a:lnTo>
                    <a:pt x="1090" y="260"/>
                  </a:lnTo>
                  <a:lnTo>
                    <a:pt x="1096" y="260"/>
                  </a:lnTo>
                  <a:lnTo>
                    <a:pt x="1107" y="260"/>
                  </a:lnTo>
                  <a:lnTo>
                    <a:pt x="1113" y="260"/>
                  </a:lnTo>
                  <a:lnTo>
                    <a:pt x="1125" y="260"/>
                  </a:lnTo>
                  <a:lnTo>
                    <a:pt x="1131" y="260"/>
                  </a:lnTo>
                  <a:lnTo>
                    <a:pt x="1142" y="260"/>
                  </a:lnTo>
                  <a:lnTo>
                    <a:pt x="1148" y="260"/>
                  </a:lnTo>
                  <a:lnTo>
                    <a:pt x="1159" y="260"/>
                  </a:lnTo>
                  <a:lnTo>
                    <a:pt x="1165" y="260"/>
                  </a:lnTo>
                  <a:lnTo>
                    <a:pt x="1171" y="260"/>
                  </a:lnTo>
                  <a:lnTo>
                    <a:pt x="1182" y="260"/>
                  </a:lnTo>
                  <a:lnTo>
                    <a:pt x="1188" y="260"/>
                  </a:lnTo>
                  <a:lnTo>
                    <a:pt x="1200" y="260"/>
                  </a:lnTo>
                  <a:lnTo>
                    <a:pt x="1206" y="260"/>
                  </a:lnTo>
                  <a:lnTo>
                    <a:pt x="1217" y="260"/>
                  </a:lnTo>
                  <a:lnTo>
                    <a:pt x="1223" y="260"/>
                  </a:lnTo>
                  <a:lnTo>
                    <a:pt x="1234" y="260"/>
                  </a:lnTo>
                  <a:lnTo>
                    <a:pt x="1240" y="260"/>
                  </a:lnTo>
                  <a:lnTo>
                    <a:pt x="1252" y="260"/>
                  </a:lnTo>
                  <a:lnTo>
                    <a:pt x="1257" y="260"/>
                  </a:lnTo>
                  <a:lnTo>
                    <a:pt x="1263" y="260"/>
                  </a:lnTo>
                  <a:lnTo>
                    <a:pt x="1275" y="260"/>
                  </a:lnTo>
                  <a:lnTo>
                    <a:pt x="1281" y="260"/>
                  </a:lnTo>
                  <a:lnTo>
                    <a:pt x="1292" y="260"/>
                  </a:lnTo>
                  <a:lnTo>
                    <a:pt x="1298" y="260"/>
                  </a:lnTo>
                  <a:lnTo>
                    <a:pt x="1309" y="260"/>
                  </a:lnTo>
                  <a:lnTo>
                    <a:pt x="1315" y="260"/>
                  </a:lnTo>
                  <a:lnTo>
                    <a:pt x="1327" y="260"/>
                  </a:lnTo>
                  <a:lnTo>
                    <a:pt x="1332" y="260"/>
                  </a:lnTo>
                  <a:lnTo>
                    <a:pt x="1338" y="260"/>
                  </a:lnTo>
                  <a:lnTo>
                    <a:pt x="1350" y="260"/>
                  </a:lnTo>
                  <a:lnTo>
                    <a:pt x="1356" y="260"/>
                  </a:lnTo>
                  <a:lnTo>
                    <a:pt x="1367" y="260"/>
                  </a:lnTo>
                  <a:lnTo>
                    <a:pt x="1373" y="260"/>
                  </a:lnTo>
                  <a:lnTo>
                    <a:pt x="1384" y="260"/>
                  </a:lnTo>
                  <a:lnTo>
                    <a:pt x="1390" y="260"/>
                  </a:lnTo>
                  <a:lnTo>
                    <a:pt x="1402" y="260"/>
                  </a:lnTo>
                  <a:lnTo>
                    <a:pt x="1407" y="260"/>
                  </a:lnTo>
                  <a:lnTo>
                    <a:pt x="1413" y="260"/>
                  </a:lnTo>
                  <a:lnTo>
                    <a:pt x="1425" y="260"/>
                  </a:lnTo>
                  <a:lnTo>
                    <a:pt x="1431" y="260"/>
                  </a:lnTo>
                  <a:lnTo>
                    <a:pt x="1442" y="260"/>
                  </a:lnTo>
                  <a:lnTo>
                    <a:pt x="1448" y="260"/>
                  </a:lnTo>
                  <a:lnTo>
                    <a:pt x="1459" y="260"/>
                  </a:lnTo>
                  <a:lnTo>
                    <a:pt x="1465" y="260"/>
                  </a:lnTo>
                  <a:lnTo>
                    <a:pt x="1477" y="260"/>
                  </a:lnTo>
                  <a:lnTo>
                    <a:pt x="1482" y="260"/>
                  </a:lnTo>
                  <a:lnTo>
                    <a:pt x="1488" y="260"/>
                  </a:lnTo>
                  <a:lnTo>
                    <a:pt x="1500" y="260"/>
                  </a:lnTo>
                  <a:lnTo>
                    <a:pt x="1506" y="260"/>
                  </a:lnTo>
                  <a:lnTo>
                    <a:pt x="1517" y="260"/>
                  </a:lnTo>
                  <a:lnTo>
                    <a:pt x="1523" y="260"/>
                  </a:lnTo>
                  <a:lnTo>
                    <a:pt x="1534" y="260"/>
                  </a:lnTo>
                  <a:lnTo>
                    <a:pt x="1540" y="260"/>
                  </a:lnTo>
                  <a:lnTo>
                    <a:pt x="1552" y="260"/>
                  </a:lnTo>
                  <a:lnTo>
                    <a:pt x="1558" y="260"/>
                  </a:lnTo>
                  <a:lnTo>
                    <a:pt x="1563" y="260"/>
                  </a:lnTo>
                  <a:lnTo>
                    <a:pt x="1575" y="260"/>
                  </a:lnTo>
                  <a:lnTo>
                    <a:pt x="1581" y="260"/>
                  </a:lnTo>
                  <a:lnTo>
                    <a:pt x="1592" y="260"/>
                  </a:lnTo>
                  <a:lnTo>
                    <a:pt x="1598" y="260"/>
                  </a:lnTo>
                  <a:lnTo>
                    <a:pt x="1609" y="260"/>
                  </a:lnTo>
                  <a:lnTo>
                    <a:pt x="1615" y="260"/>
                  </a:lnTo>
                  <a:lnTo>
                    <a:pt x="1627" y="260"/>
                  </a:lnTo>
                  <a:lnTo>
                    <a:pt x="1633" y="260"/>
                  </a:lnTo>
                  <a:lnTo>
                    <a:pt x="1638" y="260"/>
                  </a:lnTo>
                  <a:lnTo>
                    <a:pt x="1650" y="260"/>
                  </a:lnTo>
                  <a:lnTo>
                    <a:pt x="1656" y="260"/>
                  </a:lnTo>
                  <a:lnTo>
                    <a:pt x="1667" y="260"/>
                  </a:lnTo>
                  <a:lnTo>
                    <a:pt x="1673" y="260"/>
                  </a:lnTo>
                  <a:lnTo>
                    <a:pt x="1684" y="260"/>
                  </a:lnTo>
                  <a:lnTo>
                    <a:pt x="1690" y="260"/>
                  </a:lnTo>
                  <a:lnTo>
                    <a:pt x="1702" y="260"/>
                  </a:lnTo>
                  <a:lnTo>
                    <a:pt x="1708" y="260"/>
                  </a:lnTo>
                  <a:lnTo>
                    <a:pt x="1719" y="260"/>
                  </a:lnTo>
                  <a:lnTo>
                    <a:pt x="1725" y="260"/>
                  </a:lnTo>
                  <a:lnTo>
                    <a:pt x="1731" y="260"/>
                  </a:lnTo>
                  <a:lnTo>
                    <a:pt x="1742" y="260"/>
                  </a:lnTo>
                  <a:lnTo>
                    <a:pt x="1748" y="260"/>
                  </a:lnTo>
                  <a:lnTo>
                    <a:pt x="1759" y="260"/>
                  </a:lnTo>
                  <a:lnTo>
                    <a:pt x="1765" y="260"/>
                  </a:lnTo>
                  <a:lnTo>
                    <a:pt x="1777" y="260"/>
                  </a:lnTo>
                  <a:lnTo>
                    <a:pt x="1783" y="260"/>
                  </a:lnTo>
                  <a:lnTo>
                    <a:pt x="1794" y="260"/>
                  </a:lnTo>
                  <a:lnTo>
                    <a:pt x="1800" y="260"/>
                  </a:lnTo>
                  <a:lnTo>
                    <a:pt x="1806" y="260"/>
                  </a:lnTo>
                  <a:lnTo>
                    <a:pt x="1817" y="260"/>
                  </a:lnTo>
                  <a:lnTo>
                    <a:pt x="1823" y="260"/>
                  </a:lnTo>
                  <a:lnTo>
                    <a:pt x="1834" y="260"/>
                  </a:lnTo>
                  <a:lnTo>
                    <a:pt x="1840" y="260"/>
                  </a:lnTo>
                  <a:lnTo>
                    <a:pt x="1852" y="260"/>
                  </a:lnTo>
                  <a:lnTo>
                    <a:pt x="1858" y="260"/>
                  </a:lnTo>
                  <a:lnTo>
                    <a:pt x="1869" y="260"/>
                  </a:lnTo>
                  <a:lnTo>
                    <a:pt x="1875" y="260"/>
                  </a:lnTo>
                  <a:lnTo>
                    <a:pt x="1881" y="260"/>
                  </a:lnTo>
                  <a:lnTo>
                    <a:pt x="1892" y="260"/>
                  </a:lnTo>
                  <a:lnTo>
                    <a:pt x="1898" y="260"/>
                  </a:lnTo>
                  <a:lnTo>
                    <a:pt x="1909" y="260"/>
                  </a:lnTo>
                  <a:lnTo>
                    <a:pt x="1915" y="260"/>
                  </a:lnTo>
                  <a:lnTo>
                    <a:pt x="1927" y="260"/>
                  </a:lnTo>
                  <a:lnTo>
                    <a:pt x="1933" y="260"/>
                  </a:lnTo>
                  <a:lnTo>
                    <a:pt x="1944" y="260"/>
                  </a:lnTo>
                  <a:lnTo>
                    <a:pt x="1950" y="260"/>
                  </a:lnTo>
                  <a:lnTo>
                    <a:pt x="1956" y="260"/>
                  </a:lnTo>
                  <a:lnTo>
                    <a:pt x="1967" y="260"/>
                  </a:lnTo>
                  <a:lnTo>
                    <a:pt x="1973" y="260"/>
                  </a:lnTo>
                  <a:lnTo>
                    <a:pt x="1984" y="260"/>
                  </a:lnTo>
                  <a:lnTo>
                    <a:pt x="1990" y="260"/>
                  </a:lnTo>
                  <a:lnTo>
                    <a:pt x="2002" y="260"/>
                  </a:lnTo>
                  <a:lnTo>
                    <a:pt x="2008" y="260"/>
                  </a:lnTo>
                  <a:lnTo>
                    <a:pt x="2019" y="260"/>
                  </a:lnTo>
                  <a:lnTo>
                    <a:pt x="2025" y="260"/>
                  </a:lnTo>
                  <a:lnTo>
                    <a:pt x="2031" y="260"/>
                  </a:lnTo>
                  <a:lnTo>
                    <a:pt x="2042" y="260"/>
                  </a:lnTo>
                  <a:lnTo>
                    <a:pt x="2048" y="260"/>
                  </a:lnTo>
                  <a:lnTo>
                    <a:pt x="2059" y="260"/>
                  </a:lnTo>
                  <a:lnTo>
                    <a:pt x="2065" y="260"/>
                  </a:lnTo>
                  <a:lnTo>
                    <a:pt x="2077" y="260"/>
                  </a:lnTo>
                  <a:lnTo>
                    <a:pt x="2083" y="260"/>
                  </a:lnTo>
                  <a:lnTo>
                    <a:pt x="2094" y="260"/>
                  </a:lnTo>
                  <a:lnTo>
                    <a:pt x="2100" y="260"/>
                  </a:lnTo>
                  <a:lnTo>
                    <a:pt x="2111" y="260"/>
                  </a:lnTo>
                  <a:lnTo>
                    <a:pt x="2117" y="260"/>
                  </a:lnTo>
                  <a:lnTo>
                    <a:pt x="2123" y="260"/>
                  </a:lnTo>
                  <a:lnTo>
                    <a:pt x="2134" y="260"/>
                  </a:lnTo>
                  <a:lnTo>
                    <a:pt x="2140" y="260"/>
                  </a:lnTo>
                  <a:lnTo>
                    <a:pt x="2152" y="260"/>
                  </a:lnTo>
                  <a:lnTo>
                    <a:pt x="2158" y="260"/>
                  </a:lnTo>
                  <a:lnTo>
                    <a:pt x="2169" y="260"/>
                  </a:lnTo>
                  <a:lnTo>
                    <a:pt x="2175" y="260"/>
                  </a:lnTo>
                  <a:lnTo>
                    <a:pt x="2186" y="260"/>
                  </a:lnTo>
                  <a:lnTo>
                    <a:pt x="2192" y="260"/>
                  </a:lnTo>
                  <a:lnTo>
                    <a:pt x="2198" y="260"/>
                  </a:lnTo>
                  <a:lnTo>
                    <a:pt x="2209" y="260"/>
                  </a:lnTo>
                  <a:lnTo>
                    <a:pt x="2215" y="260"/>
                  </a:lnTo>
                  <a:lnTo>
                    <a:pt x="2227" y="260"/>
                  </a:lnTo>
                  <a:lnTo>
                    <a:pt x="2233" y="260"/>
                  </a:lnTo>
                  <a:lnTo>
                    <a:pt x="2244" y="260"/>
                  </a:lnTo>
                  <a:lnTo>
                    <a:pt x="2250" y="260"/>
                  </a:lnTo>
                  <a:lnTo>
                    <a:pt x="2261" y="260"/>
                  </a:lnTo>
                  <a:lnTo>
                    <a:pt x="2267" y="260"/>
                  </a:lnTo>
                  <a:lnTo>
                    <a:pt x="2273" y="260"/>
                  </a:lnTo>
                  <a:lnTo>
                    <a:pt x="2284" y="260"/>
                  </a:lnTo>
                  <a:lnTo>
                    <a:pt x="2290" y="260"/>
                  </a:lnTo>
                  <a:lnTo>
                    <a:pt x="2302" y="260"/>
                  </a:lnTo>
                  <a:lnTo>
                    <a:pt x="2308" y="260"/>
                  </a:lnTo>
                  <a:lnTo>
                    <a:pt x="2319" y="260"/>
                  </a:lnTo>
                  <a:lnTo>
                    <a:pt x="2325" y="260"/>
                  </a:lnTo>
                  <a:lnTo>
                    <a:pt x="2336" y="260"/>
                  </a:lnTo>
                  <a:lnTo>
                    <a:pt x="2342" y="260"/>
                  </a:lnTo>
                  <a:lnTo>
                    <a:pt x="2348" y="260"/>
                  </a:lnTo>
                  <a:lnTo>
                    <a:pt x="2359" y="260"/>
                  </a:lnTo>
                  <a:lnTo>
                    <a:pt x="2365" y="260"/>
                  </a:lnTo>
                  <a:lnTo>
                    <a:pt x="2377" y="260"/>
                  </a:lnTo>
                  <a:lnTo>
                    <a:pt x="2383" y="260"/>
                  </a:lnTo>
                  <a:lnTo>
                    <a:pt x="2394" y="260"/>
                  </a:lnTo>
                  <a:lnTo>
                    <a:pt x="2400" y="260"/>
                  </a:lnTo>
                  <a:lnTo>
                    <a:pt x="2411" y="260"/>
                  </a:lnTo>
                  <a:lnTo>
                    <a:pt x="2417" y="260"/>
                  </a:lnTo>
                  <a:lnTo>
                    <a:pt x="2423" y="260"/>
                  </a:lnTo>
                  <a:lnTo>
                    <a:pt x="2434" y="260"/>
                  </a:lnTo>
                  <a:lnTo>
                    <a:pt x="2440" y="260"/>
                  </a:lnTo>
                  <a:lnTo>
                    <a:pt x="2452" y="260"/>
                  </a:lnTo>
                  <a:lnTo>
                    <a:pt x="2458" y="260"/>
                  </a:lnTo>
                  <a:lnTo>
                    <a:pt x="2469" y="260"/>
                  </a:lnTo>
                  <a:lnTo>
                    <a:pt x="2475" y="260"/>
                  </a:lnTo>
                  <a:lnTo>
                    <a:pt x="2486" y="260"/>
                  </a:lnTo>
                  <a:lnTo>
                    <a:pt x="2492" y="260"/>
                  </a:lnTo>
                  <a:lnTo>
                    <a:pt x="2504" y="260"/>
                  </a:lnTo>
                  <a:lnTo>
                    <a:pt x="2509" y="260"/>
                  </a:lnTo>
                  <a:lnTo>
                    <a:pt x="2515" y="260"/>
                  </a:lnTo>
                  <a:lnTo>
                    <a:pt x="2527" y="260"/>
                  </a:lnTo>
                  <a:lnTo>
                    <a:pt x="2533" y="260"/>
                  </a:lnTo>
                  <a:lnTo>
                    <a:pt x="2544" y="260"/>
                  </a:lnTo>
                  <a:lnTo>
                    <a:pt x="2550" y="260"/>
                  </a:lnTo>
                  <a:lnTo>
                    <a:pt x="2561" y="260"/>
                  </a:lnTo>
                  <a:lnTo>
                    <a:pt x="2567" y="260"/>
                  </a:lnTo>
                  <a:lnTo>
                    <a:pt x="2579" y="260"/>
                  </a:lnTo>
                  <a:lnTo>
                    <a:pt x="2584" y="260"/>
                  </a:lnTo>
                  <a:lnTo>
                    <a:pt x="2590" y="260"/>
                  </a:lnTo>
                  <a:lnTo>
                    <a:pt x="2602" y="260"/>
                  </a:lnTo>
                  <a:lnTo>
                    <a:pt x="2608" y="260"/>
                  </a:lnTo>
                  <a:lnTo>
                    <a:pt x="2619" y="260"/>
                  </a:lnTo>
                  <a:lnTo>
                    <a:pt x="2625" y="260"/>
                  </a:lnTo>
                  <a:lnTo>
                    <a:pt x="2636" y="260"/>
                  </a:lnTo>
                  <a:lnTo>
                    <a:pt x="2642" y="260"/>
                  </a:lnTo>
                  <a:lnTo>
                    <a:pt x="2654" y="260"/>
                  </a:lnTo>
                  <a:lnTo>
                    <a:pt x="2660" y="260"/>
                  </a:lnTo>
                  <a:lnTo>
                    <a:pt x="2665" y="260"/>
                  </a:lnTo>
                  <a:lnTo>
                    <a:pt x="2677" y="260"/>
                  </a:lnTo>
                  <a:lnTo>
                    <a:pt x="2683" y="260"/>
                  </a:lnTo>
                  <a:lnTo>
                    <a:pt x="2694" y="260"/>
                  </a:lnTo>
                  <a:lnTo>
                    <a:pt x="2700" y="260"/>
                  </a:lnTo>
                  <a:lnTo>
                    <a:pt x="2711" y="260"/>
                  </a:lnTo>
                  <a:lnTo>
                    <a:pt x="2717" y="260"/>
                  </a:lnTo>
                  <a:lnTo>
                    <a:pt x="2729" y="260"/>
                  </a:lnTo>
                  <a:lnTo>
                    <a:pt x="2735" y="260"/>
                  </a:lnTo>
                  <a:lnTo>
                    <a:pt x="2740" y="260"/>
                  </a:lnTo>
                  <a:lnTo>
                    <a:pt x="2752" y="260"/>
                  </a:lnTo>
                  <a:lnTo>
                    <a:pt x="2758" y="260"/>
                  </a:lnTo>
                  <a:lnTo>
                    <a:pt x="2769" y="260"/>
                  </a:lnTo>
                  <a:lnTo>
                    <a:pt x="2775" y="260"/>
                  </a:lnTo>
                  <a:lnTo>
                    <a:pt x="2786" y="260"/>
                  </a:lnTo>
                  <a:lnTo>
                    <a:pt x="2792" y="260"/>
                  </a:lnTo>
                  <a:lnTo>
                    <a:pt x="2804" y="260"/>
                  </a:lnTo>
                  <a:lnTo>
                    <a:pt x="2810" y="260"/>
                  </a:lnTo>
                  <a:lnTo>
                    <a:pt x="2815" y="260"/>
                  </a:lnTo>
                  <a:lnTo>
                    <a:pt x="2827" y="260"/>
                  </a:lnTo>
                  <a:lnTo>
                    <a:pt x="2833" y="260"/>
                  </a:lnTo>
                  <a:lnTo>
                    <a:pt x="2844" y="260"/>
                  </a:lnTo>
                  <a:lnTo>
                    <a:pt x="2850" y="260"/>
                  </a:lnTo>
                  <a:lnTo>
                    <a:pt x="2861" y="260"/>
                  </a:lnTo>
                  <a:lnTo>
                    <a:pt x="2867" y="260"/>
                  </a:lnTo>
                  <a:lnTo>
                    <a:pt x="2879" y="260"/>
                  </a:lnTo>
                  <a:lnTo>
                    <a:pt x="2885" y="260"/>
                  </a:lnTo>
                  <a:lnTo>
                    <a:pt x="2890" y="260"/>
                  </a:lnTo>
                  <a:lnTo>
                    <a:pt x="2902" y="260"/>
                  </a:lnTo>
                  <a:lnTo>
                    <a:pt x="2908" y="260"/>
                  </a:lnTo>
                  <a:lnTo>
                    <a:pt x="2919" y="260"/>
                  </a:lnTo>
                  <a:lnTo>
                    <a:pt x="2925" y="260"/>
                  </a:lnTo>
                  <a:lnTo>
                    <a:pt x="2936" y="260"/>
                  </a:lnTo>
                  <a:lnTo>
                    <a:pt x="2942" y="260"/>
                  </a:lnTo>
                  <a:lnTo>
                    <a:pt x="2954" y="260"/>
                  </a:lnTo>
                  <a:lnTo>
                    <a:pt x="2960" y="260"/>
                  </a:lnTo>
                  <a:lnTo>
                    <a:pt x="2971" y="260"/>
                  </a:lnTo>
                  <a:lnTo>
                    <a:pt x="2977" y="260"/>
                  </a:lnTo>
                  <a:lnTo>
                    <a:pt x="2983" y="260"/>
                  </a:lnTo>
                  <a:lnTo>
                    <a:pt x="2994" y="260"/>
                  </a:lnTo>
                  <a:lnTo>
                    <a:pt x="3000" y="260"/>
                  </a:lnTo>
                  <a:lnTo>
                    <a:pt x="3011" y="260"/>
                  </a:lnTo>
                  <a:lnTo>
                    <a:pt x="3017" y="260"/>
                  </a:lnTo>
                  <a:lnTo>
                    <a:pt x="3029" y="260"/>
                  </a:lnTo>
                  <a:lnTo>
                    <a:pt x="3035" y="260"/>
                  </a:lnTo>
                  <a:lnTo>
                    <a:pt x="3046" y="260"/>
                  </a:lnTo>
                  <a:lnTo>
                    <a:pt x="3052" y="260"/>
                  </a:lnTo>
                  <a:lnTo>
                    <a:pt x="3058" y="260"/>
                  </a:lnTo>
                  <a:lnTo>
                    <a:pt x="3069" y="260"/>
                  </a:lnTo>
                  <a:lnTo>
                    <a:pt x="3075" y="260"/>
                  </a:lnTo>
                  <a:lnTo>
                    <a:pt x="3086" y="260"/>
                  </a:lnTo>
                  <a:lnTo>
                    <a:pt x="3092" y="260"/>
                  </a:lnTo>
                  <a:lnTo>
                    <a:pt x="3104" y="260"/>
                  </a:lnTo>
                  <a:lnTo>
                    <a:pt x="3110" y="260"/>
                  </a:lnTo>
                  <a:lnTo>
                    <a:pt x="3121" y="254"/>
                  </a:lnTo>
                  <a:lnTo>
                    <a:pt x="3127" y="254"/>
                  </a:lnTo>
                  <a:lnTo>
                    <a:pt x="3133" y="254"/>
                  </a:lnTo>
                  <a:lnTo>
                    <a:pt x="3144" y="254"/>
                  </a:lnTo>
                  <a:lnTo>
                    <a:pt x="3150" y="254"/>
                  </a:lnTo>
                  <a:lnTo>
                    <a:pt x="3161" y="248"/>
                  </a:lnTo>
                  <a:lnTo>
                    <a:pt x="3167" y="248"/>
                  </a:lnTo>
                  <a:lnTo>
                    <a:pt x="3179" y="242"/>
                  </a:lnTo>
                  <a:lnTo>
                    <a:pt x="3185" y="237"/>
                  </a:lnTo>
                  <a:lnTo>
                    <a:pt x="3196" y="231"/>
                  </a:lnTo>
                  <a:lnTo>
                    <a:pt x="3202" y="219"/>
                  </a:lnTo>
                  <a:lnTo>
                    <a:pt x="3208" y="208"/>
                  </a:lnTo>
                  <a:lnTo>
                    <a:pt x="3219" y="196"/>
                  </a:lnTo>
                  <a:lnTo>
                    <a:pt x="3225" y="185"/>
                  </a:lnTo>
                  <a:lnTo>
                    <a:pt x="3236" y="167"/>
                  </a:lnTo>
                  <a:lnTo>
                    <a:pt x="3242" y="150"/>
                  </a:lnTo>
                  <a:lnTo>
                    <a:pt x="3254" y="127"/>
                  </a:lnTo>
                  <a:lnTo>
                    <a:pt x="3260" y="110"/>
                  </a:lnTo>
                  <a:lnTo>
                    <a:pt x="3271" y="86"/>
                  </a:lnTo>
                  <a:lnTo>
                    <a:pt x="3277" y="63"/>
                  </a:lnTo>
                  <a:lnTo>
                    <a:pt x="3283" y="46"/>
                  </a:lnTo>
                  <a:lnTo>
                    <a:pt x="3294" y="29"/>
                  </a:lnTo>
                  <a:lnTo>
                    <a:pt x="3300" y="11"/>
                  </a:lnTo>
                  <a:lnTo>
                    <a:pt x="3311" y="6"/>
                  </a:lnTo>
                  <a:lnTo>
                    <a:pt x="3317" y="0"/>
                  </a:lnTo>
                  <a:lnTo>
                    <a:pt x="3329" y="0"/>
                  </a:lnTo>
                  <a:lnTo>
                    <a:pt x="3335" y="6"/>
                  </a:lnTo>
                  <a:lnTo>
                    <a:pt x="3346" y="17"/>
                  </a:lnTo>
                  <a:lnTo>
                    <a:pt x="3352" y="29"/>
                  </a:lnTo>
                  <a:lnTo>
                    <a:pt x="3363" y="46"/>
                  </a:lnTo>
                  <a:lnTo>
                    <a:pt x="3369" y="69"/>
                  </a:lnTo>
                  <a:lnTo>
                    <a:pt x="3375" y="86"/>
                  </a:lnTo>
                  <a:lnTo>
                    <a:pt x="3386" y="110"/>
                  </a:lnTo>
                  <a:lnTo>
                    <a:pt x="3392" y="133"/>
                  </a:lnTo>
                  <a:lnTo>
                    <a:pt x="3404" y="150"/>
                  </a:lnTo>
                  <a:lnTo>
                    <a:pt x="3410" y="167"/>
                  </a:lnTo>
                  <a:lnTo>
                    <a:pt x="3421" y="185"/>
                  </a:lnTo>
                  <a:lnTo>
                    <a:pt x="3427" y="202"/>
                  </a:lnTo>
                  <a:lnTo>
                    <a:pt x="3438" y="214"/>
                  </a:lnTo>
                  <a:lnTo>
                    <a:pt x="3444" y="219"/>
                  </a:lnTo>
                  <a:lnTo>
                    <a:pt x="3450" y="231"/>
                  </a:lnTo>
                  <a:lnTo>
                    <a:pt x="3461" y="237"/>
                  </a:lnTo>
                  <a:lnTo>
                    <a:pt x="3467" y="242"/>
                  </a:lnTo>
                  <a:lnTo>
                    <a:pt x="3479" y="248"/>
                  </a:lnTo>
                  <a:lnTo>
                    <a:pt x="3485" y="248"/>
                  </a:lnTo>
                  <a:lnTo>
                    <a:pt x="3496" y="254"/>
                  </a:lnTo>
                  <a:lnTo>
                    <a:pt x="3502" y="254"/>
                  </a:lnTo>
                  <a:lnTo>
                    <a:pt x="3513" y="254"/>
                  </a:lnTo>
                  <a:lnTo>
                    <a:pt x="3519" y="254"/>
                  </a:lnTo>
                  <a:lnTo>
                    <a:pt x="3525" y="254"/>
                  </a:lnTo>
                  <a:lnTo>
                    <a:pt x="3536" y="260"/>
                  </a:lnTo>
                  <a:lnTo>
                    <a:pt x="3542" y="260"/>
                  </a:lnTo>
                  <a:lnTo>
                    <a:pt x="3554" y="260"/>
                  </a:lnTo>
                  <a:lnTo>
                    <a:pt x="3560" y="260"/>
                  </a:lnTo>
                  <a:lnTo>
                    <a:pt x="3571" y="260"/>
                  </a:lnTo>
                  <a:lnTo>
                    <a:pt x="3577" y="260"/>
                  </a:lnTo>
                  <a:lnTo>
                    <a:pt x="3588" y="260"/>
                  </a:lnTo>
                  <a:lnTo>
                    <a:pt x="3594" y="260"/>
                  </a:lnTo>
                  <a:lnTo>
                    <a:pt x="3600" y="260"/>
                  </a:lnTo>
                  <a:lnTo>
                    <a:pt x="3611" y="260"/>
                  </a:lnTo>
                  <a:lnTo>
                    <a:pt x="3617" y="260"/>
                  </a:lnTo>
                  <a:lnTo>
                    <a:pt x="3629" y="260"/>
                  </a:lnTo>
                  <a:lnTo>
                    <a:pt x="3635" y="260"/>
                  </a:lnTo>
                  <a:lnTo>
                    <a:pt x="3646" y="260"/>
                  </a:lnTo>
                  <a:lnTo>
                    <a:pt x="3652" y="260"/>
                  </a:lnTo>
                  <a:lnTo>
                    <a:pt x="3663" y="260"/>
                  </a:lnTo>
                  <a:lnTo>
                    <a:pt x="3669" y="260"/>
                  </a:lnTo>
                  <a:lnTo>
                    <a:pt x="3675" y="260"/>
                  </a:lnTo>
                  <a:lnTo>
                    <a:pt x="3686" y="260"/>
                  </a:lnTo>
                  <a:lnTo>
                    <a:pt x="3692" y="260"/>
                  </a:lnTo>
                  <a:lnTo>
                    <a:pt x="3704" y="260"/>
                  </a:lnTo>
                  <a:lnTo>
                    <a:pt x="3710" y="260"/>
                  </a:lnTo>
                  <a:lnTo>
                    <a:pt x="3721" y="260"/>
                  </a:lnTo>
                  <a:lnTo>
                    <a:pt x="3727" y="260"/>
                  </a:lnTo>
                  <a:lnTo>
                    <a:pt x="3738" y="260"/>
                  </a:lnTo>
                  <a:lnTo>
                    <a:pt x="3744" y="260"/>
                  </a:lnTo>
                  <a:lnTo>
                    <a:pt x="3756" y="260"/>
                  </a:lnTo>
                </a:path>
              </a:pathLst>
            </a:custGeom>
            <a:noFill/>
            <a:ln w="952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917" name="Freeform 148"/>
            <p:cNvSpPr>
              <a:spLocks/>
            </p:cNvSpPr>
            <p:nvPr/>
          </p:nvSpPr>
          <p:spPr bwMode="auto">
            <a:xfrm>
              <a:off x="1069" y="3224"/>
              <a:ext cx="3756" cy="70"/>
            </a:xfrm>
            <a:custGeom>
              <a:avLst/>
              <a:gdLst>
                <a:gd name="T0" fmla="*/ 57 w 3756"/>
                <a:gd name="T1" fmla="*/ 70 h 70"/>
                <a:gd name="T2" fmla="*/ 121 w 3756"/>
                <a:gd name="T3" fmla="*/ 70 h 70"/>
                <a:gd name="T4" fmla="*/ 190 w 3756"/>
                <a:gd name="T5" fmla="*/ 70 h 70"/>
                <a:gd name="T6" fmla="*/ 254 w 3756"/>
                <a:gd name="T7" fmla="*/ 70 h 70"/>
                <a:gd name="T8" fmla="*/ 323 w 3756"/>
                <a:gd name="T9" fmla="*/ 70 h 70"/>
                <a:gd name="T10" fmla="*/ 386 w 3756"/>
                <a:gd name="T11" fmla="*/ 70 h 70"/>
                <a:gd name="T12" fmla="*/ 456 w 3756"/>
                <a:gd name="T13" fmla="*/ 70 h 70"/>
                <a:gd name="T14" fmla="*/ 525 w 3756"/>
                <a:gd name="T15" fmla="*/ 70 h 70"/>
                <a:gd name="T16" fmla="*/ 588 w 3756"/>
                <a:gd name="T17" fmla="*/ 70 h 70"/>
                <a:gd name="T18" fmla="*/ 657 w 3756"/>
                <a:gd name="T19" fmla="*/ 70 h 70"/>
                <a:gd name="T20" fmla="*/ 721 w 3756"/>
                <a:gd name="T21" fmla="*/ 70 h 70"/>
                <a:gd name="T22" fmla="*/ 790 w 3756"/>
                <a:gd name="T23" fmla="*/ 70 h 70"/>
                <a:gd name="T24" fmla="*/ 859 w 3756"/>
                <a:gd name="T25" fmla="*/ 70 h 70"/>
                <a:gd name="T26" fmla="*/ 923 w 3756"/>
                <a:gd name="T27" fmla="*/ 70 h 70"/>
                <a:gd name="T28" fmla="*/ 992 w 3756"/>
                <a:gd name="T29" fmla="*/ 70 h 70"/>
                <a:gd name="T30" fmla="*/ 1056 w 3756"/>
                <a:gd name="T31" fmla="*/ 70 h 70"/>
                <a:gd name="T32" fmla="*/ 1125 w 3756"/>
                <a:gd name="T33" fmla="*/ 70 h 70"/>
                <a:gd name="T34" fmla="*/ 1188 w 3756"/>
                <a:gd name="T35" fmla="*/ 70 h 70"/>
                <a:gd name="T36" fmla="*/ 1257 w 3756"/>
                <a:gd name="T37" fmla="*/ 70 h 70"/>
                <a:gd name="T38" fmla="*/ 1327 w 3756"/>
                <a:gd name="T39" fmla="*/ 70 h 70"/>
                <a:gd name="T40" fmla="*/ 1390 w 3756"/>
                <a:gd name="T41" fmla="*/ 70 h 70"/>
                <a:gd name="T42" fmla="*/ 1459 w 3756"/>
                <a:gd name="T43" fmla="*/ 70 h 70"/>
                <a:gd name="T44" fmla="*/ 1523 w 3756"/>
                <a:gd name="T45" fmla="*/ 70 h 70"/>
                <a:gd name="T46" fmla="*/ 1592 w 3756"/>
                <a:gd name="T47" fmla="*/ 70 h 70"/>
                <a:gd name="T48" fmla="*/ 1656 w 3756"/>
                <a:gd name="T49" fmla="*/ 58 h 70"/>
                <a:gd name="T50" fmla="*/ 1725 w 3756"/>
                <a:gd name="T51" fmla="*/ 18 h 70"/>
                <a:gd name="T52" fmla="*/ 1794 w 3756"/>
                <a:gd name="T53" fmla="*/ 6 h 70"/>
                <a:gd name="T54" fmla="*/ 1858 w 3756"/>
                <a:gd name="T55" fmla="*/ 52 h 70"/>
                <a:gd name="T56" fmla="*/ 1927 w 3756"/>
                <a:gd name="T57" fmla="*/ 64 h 70"/>
                <a:gd name="T58" fmla="*/ 1990 w 3756"/>
                <a:gd name="T59" fmla="*/ 70 h 70"/>
                <a:gd name="T60" fmla="*/ 2059 w 3756"/>
                <a:gd name="T61" fmla="*/ 70 h 70"/>
                <a:gd name="T62" fmla="*/ 2123 w 3756"/>
                <a:gd name="T63" fmla="*/ 70 h 70"/>
                <a:gd name="T64" fmla="*/ 2192 w 3756"/>
                <a:gd name="T65" fmla="*/ 70 h 70"/>
                <a:gd name="T66" fmla="*/ 2261 w 3756"/>
                <a:gd name="T67" fmla="*/ 70 h 70"/>
                <a:gd name="T68" fmla="*/ 2325 w 3756"/>
                <a:gd name="T69" fmla="*/ 70 h 70"/>
                <a:gd name="T70" fmla="*/ 2394 w 3756"/>
                <a:gd name="T71" fmla="*/ 70 h 70"/>
                <a:gd name="T72" fmla="*/ 2458 w 3756"/>
                <a:gd name="T73" fmla="*/ 70 h 70"/>
                <a:gd name="T74" fmla="*/ 2527 w 3756"/>
                <a:gd name="T75" fmla="*/ 70 h 70"/>
                <a:gd name="T76" fmla="*/ 2590 w 3756"/>
                <a:gd name="T77" fmla="*/ 70 h 70"/>
                <a:gd name="T78" fmla="*/ 2660 w 3756"/>
                <a:gd name="T79" fmla="*/ 70 h 70"/>
                <a:gd name="T80" fmla="*/ 2729 w 3756"/>
                <a:gd name="T81" fmla="*/ 70 h 70"/>
                <a:gd name="T82" fmla="*/ 2792 w 3756"/>
                <a:gd name="T83" fmla="*/ 70 h 70"/>
                <a:gd name="T84" fmla="*/ 2861 w 3756"/>
                <a:gd name="T85" fmla="*/ 70 h 70"/>
                <a:gd name="T86" fmla="*/ 2925 w 3756"/>
                <a:gd name="T87" fmla="*/ 70 h 70"/>
                <a:gd name="T88" fmla="*/ 2994 w 3756"/>
                <a:gd name="T89" fmla="*/ 70 h 70"/>
                <a:gd name="T90" fmla="*/ 3058 w 3756"/>
                <a:gd name="T91" fmla="*/ 70 h 70"/>
                <a:gd name="T92" fmla="*/ 3127 w 3756"/>
                <a:gd name="T93" fmla="*/ 70 h 70"/>
                <a:gd name="T94" fmla="*/ 3196 w 3756"/>
                <a:gd name="T95" fmla="*/ 70 h 70"/>
                <a:gd name="T96" fmla="*/ 3260 w 3756"/>
                <a:gd name="T97" fmla="*/ 70 h 70"/>
                <a:gd name="T98" fmla="*/ 3329 w 3756"/>
                <a:gd name="T99" fmla="*/ 70 h 70"/>
                <a:gd name="T100" fmla="*/ 3392 w 3756"/>
                <a:gd name="T101" fmla="*/ 70 h 70"/>
                <a:gd name="T102" fmla="*/ 3461 w 3756"/>
                <a:gd name="T103" fmla="*/ 70 h 70"/>
                <a:gd name="T104" fmla="*/ 3525 w 3756"/>
                <a:gd name="T105" fmla="*/ 70 h 70"/>
                <a:gd name="T106" fmla="*/ 3594 w 3756"/>
                <a:gd name="T107" fmla="*/ 70 h 70"/>
                <a:gd name="T108" fmla="*/ 3663 w 3756"/>
                <a:gd name="T109" fmla="*/ 70 h 70"/>
                <a:gd name="T110" fmla="*/ 3727 w 3756"/>
                <a:gd name="T111" fmla="*/ 70 h 7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756" h="70">
                  <a:moveTo>
                    <a:pt x="0" y="70"/>
                  </a:moveTo>
                  <a:lnTo>
                    <a:pt x="5" y="70"/>
                  </a:lnTo>
                  <a:lnTo>
                    <a:pt x="11" y="70"/>
                  </a:lnTo>
                  <a:lnTo>
                    <a:pt x="23" y="70"/>
                  </a:lnTo>
                  <a:lnTo>
                    <a:pt x="29" y="70"/>
                  </a:lnTo>
                  <a:lnTo>
                    <a:pt x="40" y="70"/>
                  </a:lnTo>
                  <a:lnTo>
                    <a:pt x="46" y="70"/>
                  </a:lnTo>
                  <a:lnTo>
                    <a:pt x="57" y="70"/>
                  </a:lnTo>
                  <a:lnTo>
                    <a:pt x="63" y="70"/>
                  </a:lnTo>
                  <a:lnTo>
                    <a:pt x="75" y="70"/>
                  </a:lnTo>
                  <a:lnTo>
                    <a:pt x="80" y="70"/>
                  </a:lnTo>
                  <a:lnTo>
                    <a:pt x="86" y="70"/>
                  </a:lnTo>
                  <a:lnTo>
                    <a:pt x="98" y="70"/>
                  </a:lnTo>
                  <a:lnTo>
                    <a:pt x="104" y="70"/>
                  </a:lnTo>
                  <a:lnTo>
                    <a:pt x="115" y="70"/>
                  </a:lnTo>
                  <a:lnTo>
                    <a:pt x="121" y="70"/>
                  </a:lnTo>
                  <a:lnTo>
                    <a:pt x="132" y="70"/>
                  </a:lnTo>
                  <a:lnTo>
                    <a:pt x="138" y="70"/>
                  </a:lnTo>
                  <a:lnTo>
                    <a:pt x="150" y="70"/>
                  </a:lnTo>
                  <a:lnTo>
                    <a:pt x="155" y="70"/>
                  </a:lnTo>
                  <a:lnTo>
                    <a:pt x="161" y="70"/>
                  </a:lnTo>
                  <a:lnTo>
                    <a:pt x="173" y="70"/>
                  </a:lnTo>
                  <a:lnTo>
                    <a:pt x="179" y="70"/>
                  </a:lnTo>
                  <a:lnTo>
                    <a:pt x="190" y="70"/>
                  </a:lnTo>
                  <a:lnTo>
                    <a:pt x="196" y="70"/>
                  </a:lnTo>
                  <a:lnTo>
                    <a:pt x="207" y="70"/>
                  </a:lnTo>
                  <a:lnTo>
                    <a:pt x="213" y="70"/>
                  </a:lnTo>
                  <a:lnTo>
                    <a:pt x="225" y="70"/>
                  </a:lnTo>
                  <a:lnTo>
                    <a:pt x="230" y="70"/>
                  </a:lnTo>
                  <a:lnTo>
                    <a:pt x="236" y="70"/>
                  </a:lnTo>
                  <a:lnTo>
                    <a:pt x="248" y="70"/>
                  </a:lnTo>
                  <a:lnTo>
                    <a:pt x="254" y="70"/>
                  </a:lnTo>
                  <a:lnTo>
                    <a:pt x="265" y="70"/>
                  </a:lnTo>
                  <a:lnTo>
                    <a:pt x="271" y="70"/>
                  </a:lnTo>
                  <a:lnTo>
                    <a:pt x="282" y="70"/>
                  </a:lnTo>
                  <a:lnTo>
                    <a:pt x="288" y="70"/>
                  </a:lnTo>
                  <a:lnTo>
                    <a:pt x="300" y="70"/>
                  </a:lnTo>
                  <a:lnTo>
                    <a:pt x="305" y="70"/>
                  </a:lnTo>
                  <a:lnTo>
                    <a:pt x="311" y="70"/>
                  </a:lnTo>
                  <a:lnTo>
                    <a:pt x="323" y="70"/>
                  </a:lnTo>
                  <a:lnTo>
                    <a:pt x="329" y="70"/>
                  </a:lnTo>
                  <a:lnTo>
                    <a:pt x="340" y="70"/>
                  </a:lnTo>
                  <a:lnTo>
                    <a:pt x="346" y="70"/>
                  </a:lnTo>
                  <a:lnTo>
                    <a:pt x="357" y="70"/>
                  </a:lnTo>
                  <a:lnTo>
                    <a:pt x="363" y="70"/>
                  </a:lnTo>
                  <a:lnTo>
                    <a:pt x="375" y="70"/>
                  </a:lnTo>
                  <a:lnTo>
                    <a:pt x="381" y="70"/>
                  </a:lnTo>
                  <a:lnTo>
                    <a:pt x="386" y="70"/>
                  </a:lnTo>
                  <a:lnTo>
                    <a:pt x="398" y="70"/>
                  </a:lnTo>
                  <a:lnTo>
                    <a:pt x="404" y="70"/>
                  </a:lnTo>
                  <a:lnTo>
                    <a:pt x="415" y="70"/>
                  </a:lnTo>
                  <a:lnTo>
                    <a:pt x="421" y="70"/>
                  </a:lnTo>
                  <a:lnTo>
                    <a:pt x="432" y="70"/>
                  </a:lnTo>
                  <a:lnTo>
                    <a:pt x="438" y="70"/>
                  </a:lnTo>
                  <a:lnTo>
                    <a:pt x="450" y="70"/>
                  </a:lnTo>
                  <a:lnTo>
                    <a:pt x="456" y="70"/>
                  </a:lnTo>
                  <a:lnTo>
                    <a:pt x="467" y="70"/>
                  </a:lnTo>
                  <a:lnTo>
                    <a:pt x="473" y="70"/>
                  </a:lnTo>
                  <a:lnTo>
                    <a:pt x="479" y="70"/>
                  </a:lnTo>
                  <a:lnTo>
                    <a:pt x="490" y="70"/>
                  </a:lnTo>
                  <a:lnTo>
                    <a:pt x="496" y="70"/>
                  </a:lnTo>
                  <a:lnTo>
                    <a:pt x="507" y="70"/>
                  </a:lnTo>
                  <a:lnTo>
                    <a:pt x="513" y="70"/>
                  </a:lnTo>
                  <a:lnTo>
                    <a:pt x="525" y="70"/>
                  </a:lnTo>
                  <a:lnTo>
                    <a:pt x="531" y="70"/>
                  </a:lnTo>
                  <a:lnTo>
                    <a:pt x="542" y="70"/>
                  </a:lnTo>
                  <a:lnTo>
                    <a:pt x="548" y="70"/>
                  </a:lnTo>
                  <a:lnTo>
                    <a:pt x="554" y="70"/>
                  </a:lnTo>
                  <a:lnTo>
                    <a:pt x="565" y="70"/>
                  </a:lnTo>
                  <a:lnTo>
                    <a:pt x="571" y="70"/>
                  </a:lnTo>
                  <a:lnTo>
                    <a:pt x="582" y="70"/>
                  </a:lnTo>
                  <a:lnTo>
                    <a:pt x="588" y="70"/>
                  </a:lnTo>
                  <a:lnTo>
                    <a:pt x="600" y="70"/>
                  </a:lnTo>
                  <a:lnTo>
                    <a:pt x="606" y="70"/>
                  </a:lnTo>
                  <a:lnTo>
                    <a:pt x="617" y="70"/>
                  </a:lnTo>
                  <a:lnTo>
                    <a:pt x="623" y="70"/>
                  </a:lnTo>
                  <a:lnTo>
                    <a:pt x="629" y="70"/>
                  </a:lnTo>
                  <a:lnTo>
                    <a:pt x="640" y="70"/>
                  </a:lnTo>
                  <a:lnTo>
                    <a:pt x="646" y="70"/>
                  </a:lnTo>
                  <a:lnTo>
                    <a:pt x="657" y="70"/>
                  </a:lnTo>
                  <a:lnTo>
                    <a:pt x="663" y="70"/>
                  </a:lnTo>
                  <a:lnTo>
                    <a:pt x="675" y="70"/>
                  </a:lnTo>
                  <a:lnTo>
                    <a:pt x="681" y="70"/>
                  </a:lnTo>
                  <a:lnTo>
                    <a:pt x="692" y="70"/>
                  </a:lnTo>
                  <a:lnTo>
                    <a:pt x="698" y="70"/>
                  </a:lnTo>
                  <a:lnTo>
                    <a:pt x="704" y="70"/>
                  </a:lnTo>
                  <a:lnTo>
                    <a:pt x="715" y="70"/>
                  </a:lnTo>
                  <a:lnTo>
                    <a:pt x="721" y="70"/>
                  </a:lnTo>
                  <a:lnTo>
                    <a:pt x="732" y="70"/>
                  </a:lnTo>
                  <a:lnTo>
                    <a:pt x="738" y="70"/>
                  </a:lnTo>
                  <a:lnTo>
                    <a:pt x="750" y="70"/>
                  </a:lnTo>
                  <a:lnTo>
                    <a:pt x="756" y="70"/>
                  </a:lnTo>
                  <a:lnTo>
                    <a:pt x="767" y="70"/>
                  </a:lnTo>
                  <a:lnTo>
                    <a:pt x="773" y="70"/>
                  </a:lnTo>
                  <a:lnTo>
                    <a:pt x="779" y="70"/>
                  </a:lnTo>
                  <a:lnTo>
                    <a:pt x="790" y="70"/>
                  </a:lnTo>
                  <a:lnTo>
                    <a:pt x="796" y="70"/>
                  </a:lnTo>
                  <a:lnTo>
                    <a:pt x="807" y="70"/>
                  </a:lnTo>
                  <a:lnTo>
                    <a:pt x="813" y="70"/>
                  </a:lnTo>
                  <a:lnTo>
                    <a:pt x="825" y="70"/>
                  </a:lnTo>
                  <a:lnTo>
                    <a:pt x="831" y="70"/>
                  </a:lnTo>
                  <a:lnTo>
                    <a:pt x="842" y="70"/>
                  </a:lnTo>
                  <a:lnTo>
                    <a:pt x="848" y="70"/>
                  </a:lnTo>
                  <a:lnTo>
                    <a:pt x="859" y="70"/>
                  </a:lnTo>
                  <a:lnTo>
                    <a:pt x="865" y="70"/>
                  </a:lnTo>
                  <a:lnTo>
                    <a:pt x="871" y="70"/>
                  </a:lnTo>
                  <a:lnTo>
                    <a:pt x="882" y="70"/>
                  </a:lnTo>
                  <a:lnTo>
                    <a:pt x="888" y="70"/>
                  </a:lnTo>
                  <a:lnTo>
                    <a:pt x="900" y="70"/>
                  </a:lnTo>
                  <a:lnTo>
                    <a:pt x="906" y="70"/>
                  </a:lnTo>
                  <a:lnTo>
                    <a:pt x="917" y="70"/>
                  </a:lnTo>
                  <a:lnTo>
                    <a:pt x="923" y="70"/>
                  </a:lnTo>
                  <a:lnTo>
                    <a:pt x="934" y="70"/>
                  </a:lnTo>
                  <a:lnTo>
                    <a:pt x="940" y="70"/>
                  </a:lnTo>
                  <a:lnTo>
                    <a:pt x="946" y="70"/>
                  </a:lnTo>
                  <a:lnTo>
                    <a:pt x="957" y="70"/>
                  </a:lnTo>
                  <a:lnTo>
                    <a:pt x="963" y="70"/>
                  </a:lnTo>
                  <a:lnTo>
                    <a:pt x="975" y="70"/>
                  </a:lnTo>
                  <a:lnTo>
                    <a:pt x="981" y="70"/>
                  </a:lnTo>
                  <a:lnTo>
                    <a:pt x="992" y="70"/>
                  </a:lnTo>
                  <a:lnTo>
                    <a:pt x="998" y="70"/>
                  </a:lnTo>
                  <a:lnTo>
                    <a:pt x="1009" y="70"/>
                  </a:lnTo>
                  <a:lnTo>
                    <a:pt x="1015" y="70"/>
                  </a:lnTo>
                  <a:lnTo>
                    <a:pt x="1021" y="70"/>
                  </a:lnTo>
                  <a:lnTo>
                    <a:pt x="1032" y="70"/>
                  </a:lnTo>
                  <a:lnTo>
                    <a:pt x="1038" y="70"/>
                  </a:lnTo>
                  <a:lnTo>
                    <a:pt x="1050" y="70"/>
                  </a:lnTo>
                  <a:lnTo>
                    <a:pt x="1056" y="70"/>
                  </a:lnTo>
                  <a:lnTo>
                    <a:pt x="1067" y="70"/>
                  </a:lnTo>
                  <a:lnTo>
                    <a:pt x="1073" y="70"/>
                  </a:lnTo>
                  <a:lnTo>
                    <a:pt x="1084" y="70"/>
                  </a:lnTo>
                  <a:lnTo>
                    <a:pt x="1090" y="70"/>
                  </a:lnTo>
                  <a:lnTo>
                    <a:pt x="1096" y="70"/>
                  </a:lnTo>
                  <a:lnTo>
                    <a:pt x="1107" y="70"/>
                  </a:lnTo>
                  <a:lnTo>
                    <a:pt x="1113" y="70"/>
                  </a:lnTo>
                  <a:lnTo>
                    <a:pt x="1125" y="70"/>
                  </a:lnTo>
                  <a:lnTo>
                    <a:pt x="1131" y="70"/>
                  </a:lnTo>
                  <a:lnTo>
                    <a:pt x="1142" y="70"/>
                  </a:lnTo>
                  <a:lnTo>
                    <a:pt x="1148" y="70"/>
                  </a:lnTo>
                  <a:lnTo>
                    <a:pt x="1159" y="70"/>
                  </a:lnTo>
                  <a:lnTo>
                    <a:pt x="1165" y="70"/>
                  </a:lnTo>
                  <a:lnTo>
                    <a:pt x="1171" y="70"/>
                  </a:lnTo>
                  <a:lnTo>
                    <a:pt x="1182" y="70"/>
                  </a:lnTo>
                  <a:lnTo>
                    <a:pt x="1188" y="70"/>
                  </a:lnTo>
                  <a:lnTo>
                    <a:pt x="1200" y="70"/>
                  </a:lnTo>
                  <a:lnTo>
                    <a:pt x="1206" y="70"/>
                  </a:lnTo>
                  <a:lnTo>
                    <a:pt x="1217" y="70"/>
                  </a:lnTo>
                  <a:lnTo>
                    <a:pt x="1223" y="70"/>
                  </a:lnTo>
                  <a:lnTo>
                    <a:pt x="1234" y="70"/>
                  </a:lnTo>
                  <a:lnTo>
                    <a:pt x="1240" y="70"/>
                  </a:lnTo>
                  <a:lnTo>
                    <a:pt x="1252" y="70"/>
                  </a:lnTo>
                  <a:lnTo>
                    <a:pt x="1257" y="70"/>
                  </a:lnTo>
                  <a:lnTo>
                    <a:pt x="1263" y="70"/>
                  </a:lnTo>
                  <a:lnTo>
                    <a:pt x="1275" y="70"/>
                  </a:lnTo>
                  <a:lnTo>
                    <a:pt x="1281" y="70"/>
                  </a:lnTo>
                  <a:lnTo>
                    <a:pt x="1292" y="70"/>
                  </a:lnTo>
                  <a:lnTo>
                    <a:pt x="1298" y="70"/>
                  </a:lnTo>
                  <a:lnTo>
                    <a:pt x="1309" y="70"/>
                  </a:lnTo>
                  <a:lnTo>
                    <a:pt x="1315" y="70"/>
                  </a:lnTo>
                  <a:lnTo>
                    <a:pt x="1327" y="70"/>
                  </a:lnTo>
                  <a:lnTo>
                    <a:pt x="1332" y="70"/>
                  </a:lnTo>
                  <a:lnTo>
                    <a:pt x="1338" y="70"/>
                  </a:lnTo>
                  <a:lnTo>
                    <a:pt x="1350" y="70"/>
                  </a:lnTo>
                  <a:lnTo>
                    <a:pt x="1356" y="70"/>
                  </a:lnTo>
                  <a:lnTo>
                    <a:pt x="1367" y="70"/>
                  </a:lnTo>
                  <a:lnTo>
                    <a:pt x="1373" y="70"/>
                  </a:lnTo>
                  <a:lnTo>
                    <a:pt x="1384" y="70"/>
                  </a:lnTo>
                  <a:lnTo>
                    <a:pt x="1390" y="70"/>
                  </a:lnTo>
                  <a:lnTo>
                    <a:pt x="1402" y="70"/>
                  </a:lnTo>
                  <a:lnTo>
                    <a:pt x="1407" y="70"/>
                  </a:lnTo>
                  <a:lnTo>
                    <a:pt x="1413" y="70"/>
                  </a:lnTo>
                  <a:lnTo>
                    <a:pt x="1425" y="70"/>
                  </a:lnTo>
                  <a:lnTo>
                    <a:pt x="1431" y="70"/>
                  </a:lnTo>
                  <a:lnTo>
                    <a:pt x="1442" y="70"/>
                  </a:lnTo>
                  <a:lnTo>
                    <a:pt x="1448" y="70"/>
                  </a:lnTo>
                  <a:lnTo>
                    <a:pt x="1459" y="70"/>
                  </a:lnTo>
                  <a:lnTo>
                    <a:pt x="1465" y="70"/>
                  </a:lnTo>
                  <a:lnTo>
                    <a:pt x="1477" y="70"/>
                  </a:lnTo>
                  <a:lnTo>
                    <a:pt x="1482" y="70"/>
                  </a:lnTo>
                  <a:lnTo>
                    <a:pt x="1488" y="70"/>
                  </a:lnTo>
                  <a:lnTo>
                    <a:pt x="1500" y="70"/>
                  </a:lnTo>
                  <a:lnTo>
                    <a:pt x="1506" y="70"/>
                  </a:lnTo>
                  <a:lnTo>
                    <a:pt x="1517" y="70"/>
                  </a:lnTo>
                  <a:lnTo>
                    <a:pt x="1523" y="70"/>
                  </a:lnTo>
                  <a:lnTo>
                    <a:pt x="1534" y="70"/>
                  </a:lnTo>
                  <a:lnTo>
                    <a:pt x="1540" y="70"/>
                  </a:lnTo>
                  <a:lnTo>
                    <a:pt x="1552" y="70"/>
                  </a:lnTo>
                  <a:lnTo>
                    <a:pt x="1558" y="70"/>
                  </a:lnTo>
                  <a:lnTo>
                    <a:pt x="1563" y="70"/>
                  </a:lnTo>
                  <a:lnTo>
                    <a:pt x="1575" y="70"/>
                  </a:lnTo>
                  <a:lnTo>
                    <a:pt x="1581" y="70"/>
                  </a:lnTo>
                  <a:lnTo>
                    <a:pt x="1592" y="70"/>
                  </a:lnTo>
                  <a:lnTo>
                    <a:pt x="1598" y="70"/>
                  </a:lnTo>
                  <a:lnTo>
                    <a:pt x="1609" y="70"/>
                  </a:lnTo>
                  <a:lnTo>
                    <a:pt x="1615" y="64"/>
                  </a:lnTo>
                  <a:lnTo>
                    <a:pt x="1627" y="64"/>
                  </a:lnTo>
                  <a:lnTo>
                    <a:pt x="1633" y="64"/>
                  </a:lnTo>
                  <a:lnTo>
                    <a:pt x="1638" y="64"/>
                  </a:lnTo>
                  <a:lnTo>
                    <a:pt x="1650" y="58"/>
                  </a:lnTo>
                  <a:lnTo>
                    <a:pt x="1656" y="58"/>
                  </a:lnTo>
                  <a:lnTo>
                    <a:pt x="1667" y="58"/>
                  </a:lnTo>
                  <a:lnTo>
                    <a:pt x="1673" y="52"/>
                  </a:lnTo>
                  <a:lnTo>
                    <a:pt x="1684" y="47"/>
                  </a:lnTo>
                  <a:lnTo>
                    <a:pt x="1690" y="41"/>
                  </a:lnTo>
                  <a:lnTo>
                    <a:pt x="1702" y="35"/>
                  </a:lnTo>
                  <a:lnTo>
                    <a:pt x="1708" y="29"/>
                  </a:lnTo>
                  <a:lnTo>
                    <a:pt x="1719" y="24"/>
                  </a:lnTo>
                  <a:lnTo>
                    <a:pt x="1725" y="18"/>
                  </a:lnTo>
                  <a:lnTo>
                    <a:pt x="1731" y="12"/>
                  </a:lnTo>
                  <a:lnTo>
                    <a:pt x="1742" y="12"/>
                  </a:lnTo>
                  <a:lnTo>
                    <a:pt x="1748" y="6"/>
                  </a:lnTo>
                  <a:lnTo>
                    <a:pt x="1759" y="0"/>
                  </a:lnTo>
                  <a:lnTo>
                    <a:pt x="1765" y="0"/>
                  </a:lnTo>
                  <a:lnTo>
                    <a:pt x="1777" y="0"/>
                  </a:lnTo>
                  <a:lnTo>
                    <a:pt x="1783" y="6"/>
                  </a:lnTo>
                  <a:lnTo>
                    <a:pt x="1794" y="6"/>
                  </a:lnTo>
                  <a:lnTo>
                    <a:pt x="1800" y="12"/>
                  </a:lnTo>
                  <a:lnTo>
                    <a:pt x="1806" y="18"/>
                  </a:lnTo>
                  <a:lnTo>
                    <a:pt x="1817" y="24"/>
                  </a:lnTo>
                  <a:lnTo>
                    <a:pt x="1823" y="29"/>
                  </a:lnTo>
                  <a:lnTo>
                    <a:pt x="1834" y="35"/>
                  </a:lnTo>
                  <a:lnTo>
                    <a:pt x="1840" y="41"/>
                  </a:lnTo>
                  <a:lnTo>
                    <a:pt x="1852" y="47"/>
                  </a:lnTo>
                  <a:lnTo>
                    <a:pt x="1858" y="52"/>
                  </a:lnTo>
                  <a:lnTo>
                    <a:pt x="1869" y="52"/>
                  </a:lnTo>
                  <a:lnTo>
                    <a:pt x="1875" y="58"/>
                  </a:lnTo>
                  <a:lnTo>
                    <a:pt x="1881" y="58"/>
                  </a:lnTo>
                  <a:lnTo>
                    <a:pt x="1892" y="64"/>
                  </a:lnTo>
                  <a:lnTo>
                    <a:pt x="1898" y="64"/>
                  </a:lnTo>
                  <a:lnTo>
                    <a:pt x="1909" y="64"/>
                  </a:lnTo>
                  <a:lnTo>
                    <a:pt x="1915" y="64"/>
                  </a:lnTo>
                  <a:lnTo>
                    <a:pt x="1927" y="64"/>
                  </a:lnTo>
                  <a:lnTo>
                    <a:pt x="1933" y="70"/>
                  </a:lnTo>
                  <a:lnTo>
                    <a:pt x="1944" y="70"/>
                  </a:lnTo>
                  <a:lnTo>
                    <a:pt x="1950" y="70"/>
                  </a:lnTo>
                  <a:lnTo>
                    <a:pt x="1956" y="70"/>
                  </a:lnTo>
                  <a:lnTo>
                    <a:pt x="1967" y="70"/>
                  </a:lnTo>
                  <a:lnTo>
                    <a:pt x="1973" y="70"/>
                  </a:lnTo>
                  <a:lnTo>
                    <a:pt x="1984" y="70"/>
                  </a:lnTo>
                  <a:lnTo>
                    <a:pt x="1990" y="70"/>
                  </a:lnTo>
                  <a:lnTo>
                    <a:pt x="2002" y="70"/>
                  </a:lnTo>
                  <a:lnTo>
                    <a:pt x="2008" y="70"/>
                  </a:lnTo>
                  <a:lnTo>
                    <a:pt x="2019" y="70"/>
                  </a:lnTo>
                  <a:lnTo>
                    <a:pt x="2025" y="70"/>
                  </a:lnTo>
                  <a:lnTo>
                    <a:pt x="2031" y="70"/>
                  </a:lnTo>
                  <a:lnTo>
                    <a:pt x="2042" y="70"/>
                  </a:lnTo>
                  <a:lnTo>
                    <a:pt x="2048" y="70"/>
                  </a:lnTo>
                  <a:lnTo>
                    <a:pt x="2059" y="70"/>
                  </a:lnTo>
                  <a:lnTo>
                    <a:pt x="2065" y="70"/>
                  </a:lnTo>
                  <a:lnTo>
                    <a:pt x="2077" y="70"/>
                  </a:lnTo>
                  <a:lnTo>
                    <a:pt x="2083" y="70"/>
                  </a:lnTo>
                  <a:lnTo>
                    <a:pt x="2094" y="70"/>
                  </a:lnTo>
                  <a:lnTo>
                    <a:pt x="2100" y="70"/>
                  </a:lnTo>
                  <a:lnTo>
                    <a:pt x="2111" y="70"/>
                  </a:lnTo>
                  <a:lnTo>
                    <a:pt x="2117" y="70"/>
                  </a:lnTo>
                  <a:lnTo>
                    <a:pt x="2123" y="70"/>
                  </a:lnTo>
                  <a:lnTo>
                    <a:pt x="2134" y="70"/>
                  </a:lnTo>
                  <a:lnTo>
                    <a:pt x="2140" y="70"/>
                  </a:lnTo>
                  <a:lnTo>
                    <a:pt x="2152" y="70"/>
                  </a:lnTo>
                  <a:lnTo>
                    <a:pt x="2158" y="70"/>
                  </a:lnTo>
                  <a:lnTo>
                    <a:pt x="2169" y="70"/>
                  </a:lnTo>
                  <a:lnTo>
                    <a:pt x="2175" y="70"/>
                  </a:lnTo>
                  <a:lnTo>
                    <a:pt x="2186" y="70"/>
                  </a:lnTo>
                  <a:lnTo>
                    <a:pt x="2192" y="70"/>
                  </a:lnTo>
                  <a:lnTo>
                    <a:pt x="2198" y="70"/>
                  </a:lnTo>
                  <a:lnTo>
                    <a:pt x="2209" y="70"/>
                  </a:lnTo>
                  <a:lnTo>
                    <a:pt x="2215" y="70"/>
                  </a:lnTo>
                  <a:lnTo>
                    <a:pt x="2227" y="70"/>
                  </a:lnTo>
                  <a:lnTo>
                    <a:pt x="2233" y="70"/>
                  </a:lnTo>
                  <a:lnTo>
                    <a:pt x="2244" y="70"/>
                  </a:lnTo>
                  <a:lnTo>
                    <a:pt x="2250" y="70"/>
                  </a:lnTo>
                  <a:lnTo>
                    <a:pt x="2261" y="70"/>
                  </a:lnTo>
                  <a:lnTo>
                    <a:pt x="2267" y="70"/>
                  </a:lnTo>
                  <a:lnTo>
                    <a:pt x="2273" y="70"/>
                  </a:lnTo>
                  <a:lnTo>
                    <a:pt x="2284" y="70"/>
                  </a:lnTo>
                  <a:lnTo>
                    <a:pt x="2290" y="70"/>
                  </a:lnTo>
                  <a:lnTo>
                    <a:pt x="2302" y="70"/>
                  </a:lnTo>
                  <a:lnTo>
                    <a:pt x="2308" y="70"/>
                  </a:lnTo>
                  <a:lnTo>
                    <a:pt x="2319" y="70"/>
                  </a:lnTo>
                  <a:lnTo>
                    <a:pt x="2325" y="70"/>
                  </a:lnTo>
                  <a:lnTo>
                    <a:pt x="2336" y="70"/>
                  </a:lnTo>
                  <a:lnTo>
                    <a:pt x="2342" y="70"/>
                  </a:lnTo>
                  <a:lnTo>
                    <a:pt x="2348" y="70"/>
                  </a:lnTo>
                  <a:lnTo>
                    <a:pt x="2359" y="70"/>
                  </a:lnTo>
                  <a:lnTo>
                    <a:pt x="2365" y="70"/>
                  </a:lnTo>
                  <a:lnTo>
                    <a:pt x="2377" y="70"/>
                  </a:lnTo>
                  <a:lnTo>
                    <a:pt x="2383" y="70"/>
                  </a:lnTo>
                  <a:lnTo>
                    <a:pt x="2394" y="70"/>
                  </a:lnTo>
                  <a:lnTo>
                    <a:pt x="2400" y="70"/>
                  </a:lnTo>
                  <a:lnTo>
                    <a:pt x="2411" y="70"/>
                  </a:lnTo>
                  <a:lnTo>
                    <a:pt x="2417" y="70"/>
                  </a:lnTo>
                  <a:lnTo>
                    <a:pt x="2423" y="70"/>
                  </a:lnTo>
                  <a:lnTo>
                    <a:pt x="2434" y="70"/>
                  </a:lnTo>
                  <a:lnTo>
                    <a:pt x="2440" y="70"/>
                  </a:lnTo>
                  <a:lnTo>
                    <a:pt x="2452" y="70"/>
                  </a:lnTo>
                  <a:lnTo>
                    <a:pt x="2458" y="70"/>
                  </a:lnTo>
                  <a:lnTo>
                    <a:pt x="2469" y="70"/>
                  </a:lnTo>
                  <a:lnTo>
                    <a:pt x="2475" y="70"/>
                  </a:lnTo>
                  <a:lnTo>
                    <a:pt x="2486" y="70"/>
                  </a:lnTo>
                  <a:lnTo>
                    <a:pt x="2492" y="70"/>
                  </a:lnTo>
                  <a:lnTo>
                    <a:pt x="2504" y="70"/>
                  </a:lnTo>
                  <a:lnTo>
                    <a:pt x="2509" y="70"/>
                  </a:lnTo>
                  <a:lnTo>
                    <a:pt x="2515" y="70"/>
                  </a:lnTo>
                  <a:lnTo>
                    <a:pt x="2527" y="70"/>
                  </a:lnTo>
                  <a:lnTo>
                    <a:pt x="2533" y="70"/>
                  </a:lnTo>
                  <a:lnTo>
                    <a:pt x="2544" y="70"/>
                  </a:lnTo>
                  <a:lnTo>
                    <a:pt x="2550" y="70"/>
                  </a:lnTo>
                  <a:lnTo>
                    <a:pt x="2561" y="70"/>
                  </a:lnTo>
                  <a:lnTo>
                    <a:pt x="2567" y="70"/>
                  </a:lnTo>
                  <a:lnTo>
                    <a:pt x="2579" y="70"/>
                  </a:lnTo>
                  <a:lnTo>
                    <a:pt x="2584" y="70"/>
                  </a:lnTo>
                  <a:lnTo>
                    <a:pt x="2590" y="70"/>
                  </a:lnTo>
                  <a:lnTo>
                    <a:pt x="2602" y="70"/>
                  </a:lnTo>
                  <a:lnTo>
                    <a:pt x="2608" y="70"/>
                  </a:lnTo>
                  <a:lnTo>
                    <a:pt x="2619" y="70"/>
                  </a:lnTo>
                  <a:lnTo>
                    <a:pt x="2625" y="70"/>
                  </a:lnTo>
                  <a:lnTo>
                    <a:pt x="2636" y="70"/>
                  </a:lnTo>
                  <a:lnTo>
                    <a:pt x="2642" y="70"/>
                  </a:lnTo>
                  <a:lnTo>
                    <a:pt x="2654" y="70"/>
                  </a:lnTo>
                  <a:lnTo>
                    <a:pt x="2660" y="70"/>
                  </a:lnTo>
                  <a:lnTo>
                    <a:pt x="2665" y="70"/>
                  </a:lnTo>
                  <a:lnTo>
                    <a:pt x="2677" y="70"/>
                  </a:lnTo>
                  <a:lnTo>
                    <a:pt x="2683" y="70"/>
                  </a:lnTo>
                  <a:lnTo>
                    <a:pt x="2694" y="70"/>
                  </a:lnTo>
                  <a:lnTo>
                    <a:pt x="2700" y="70"/>
                  </a:lnTo>
                  <a:lnTo>
                    <a:pt x="2711" y="70"/>
                  </a:lnTo>
                  <a:lnTo>
                    <a:pt x="2717" y="70"/>
                  </a:lnTo>
                  <a:lnTo>
                    <a:pt x="2729" y="70"/>
                  </a:lnTo>
                  <a:lnTo>
                    <a:pt x="2735" y="70"/>
                  </a:lnTo>
                  <a:lnTo>
                    <a:pt x="2740" y="70"/>
                  </a:lnTo>
                  <a:lnTo>
                    <a:pt x="2752" y="70"/>
                  </a:lnTo>
                  <a:lnTo>
                    <a:pt x="2758" y="70"/>
                  </a:lnTo>
                  <a:lnTo>
                    <a:pt x="2769" y="70"/>
                  </a:lnTo>
                  <a:lnTo>
                    <a:pt x="2775" y="70"/>
                  </a:lnTo>
                  <a:lnTo>
                    <a:pt x="2786" y="70"/>
                  </a:lnTo>
                  <a:lnTo>
                    <a:pt x="2792" y="70"/>
                  </a:lnTo>
                  <a:lnTo>
                    <a:pt x="2804" y="70"/>
                  </a:lnTo>
                  <a:lnTo>
                    <a:pt x="2810" y="70"/>
                  </a:lnTo>
                  <a:lnTo>
                    <a:pt x="2815" y="70"/>
                  </a:lnTo>
                  <a:lnTo>
                    <a:pt x="2827" y="70"/>
                  </a:lnTo>
                  <a:lnTo>
                    <a:pt x="2833" y="70"/>
                  </a:lnTo>
                  <a:lnTo>
                    <a:pt x="2844" y="70"/>
                  </a:lnTo>
                  <a:lnTo>
                    <a:pt x="2850" y="70"/>
                  </a:lnTo>
                  <a:lnTo>
                    <a:pt x="2861" y="70"/>
                  </a:lnTo>
                  <a:lnTo>
                    <a:pt x="2867" y="70"/>
                  </a:lnTo>
                  <a:lnTo>
                    <a:pt x="2879" y="70"/>
                  </a:lnTo>
                  <a:lnTo>
                    <a:pt x="2885" y="70"/>
                  </a:lnTo>
                  <a:lnTo>
                    <a:pt x="2890" y="70"/>
                  </a:lnTo>
                  <a:lnTo>
                    <a:pt x="2902" y="70"/>
                  </a:lnTo>
                  <a:lnTo>
                    <a:pt x="2908" y="70"/>
                  </a:lnTo>
                  <a:lnTo>
                    <a:pt x="2919" y="70"/>
                  </a:lnTo>
                  <a:lnTo>
                    <a:pt x="2925" y="70"/>
                  </a:lnTo>
                  <a:lnTo>
                    <a:pt x="2936" y="70"/>
                  </a:lnTo>
                  <a:lnTo>
                    <a:pt x="2942" y="70"/>
                  </a:lnTo>
                  <a:lnTo>
                    <a:pt x="2954" y="70"/>
                  </a:lnTo>
                  <a:lnTo>
                    <a:pt x="2960" y="70"/>
                  </a:lnTo>
                  <a:lnTo>
                    <a:pt x="2971" y="70"/>
                  </a:lnTo>
                  <a:lnTo>
                    <a:pt x="2977" y="70"/>
                  </a:lnTo>
                  <a:lnTo>
                    <a:pt x="2983" y="70"/>
                  </a:lnTo>
                  <a:lnTo>
                    <a:pt x="2994" y="70"/>
                  </a:lnTo>
                  <a:lnTo>
                    <a:pt x="3000" y="70"/>
                  </a:lnTo>
                  <a:lnTo>
                    <a:pt x="3011" y="70"/>
                  </a:lnTo>
                  <a:lnTo>
                    <a:pt x="3017" y="70"/>
                  </a:lnTo>
                  <a:lnTo>
                    <a:pt x="3029" y="70"/>
                  </a:lnTo>
                  <a:lnTo>
                    <a:pt x="3035" y="70"/>
                  </a:lnTo>
                  <a:lnTo>
                    <a:pt x="3046" y="70"/>
                  </a:lnTo>
                  <a:lnTo>
                    <a:pt x="3052" y="70"/>
                  </a:lnTo>
                  <a:lnTo>
                    <a:pt x="3058" y="70"/>
                  </a:lnTo>
                  <a:lnTo>
                    <a:pt x="3069" y="70"/>
                  </a:lnTo>
                  <a:lnTo>
                    <a:pt x="3075" y="70"/>
                  </a:lnTo>
                  <a:lnTo>
                    <a:pt x="3086" y="70"/>
                  </a:lnTo>
                  <a:lnTo>
                    <a:pt x="3092" y="70"/>
                  </a:lnTo>
                  <a:lnTo>
                    <a:pt x="3104" y="70"/>
                  </a:lnTo>
                  <a:lnTo>
                    <a:pt x="3110" y="70"/>
                  </a:lnTo>
                  <a:lnTo>
                    <a:pt x="3121" y="70"/>
                  </a:lnTo>
                  <a:lnTo>
                    <a:pt x="3127" y="70"/>
                  </a:lnTo>
                  <a:lnTo>
                    <a:pt x="3133" y="70"/>
                  </a:lnTo>
                  <a:lnTo>
                    <a:pt x="3144" y="70"/>
                  </a:lnTo>
                  <a:lnTo>
                    <a:pt x="3150" y="70"/>
                  </a:lnTo>
                  <a:lnTo>
                    <a:pt x="3161" y="70"/>
                  </a:lnTo>
                  <a:lnTo>
                    <a:pt x="3167" y="70"/>
                  </a:lnTo>
                  <a:lnTo>
                    <a:pt x="3179" y="70"/>
                  </a:lnTo>
                  <a:lnTo>
                    <a:pt x="3185" y="70"/>
                  </a:lnTo>
                  <a:lnTo>
                    <a:pt x="3196" y="70"/>
                  </a:lnTo>
                  <a:lnTo>
                    <a:pt x="3202" y="70"/>
                  </a:lnTo>
                  <a:lnTo>
                    <a:pt x="3208" y="70"/>
                  </a:lnTo>
                  <a:lnTo>
                    <a:pt x="3219" y="70"/>
                  </a:lnTo>
                  <a:lnTo>
                    <a:pt x="3225" y="70"/>
                  </a:lnTo>
                  <a:lnTo>
                    <a:pt x="3236" y="70"/>
                  </a:lnTo>
                  <a:lnTo>
                    <a:pt x="3242" y="70"/>
                  </a:lnTo>
                  <a:lnTo>
                    <a:pt x="3254" y="70"/>
                  </a:lnTo>
                  <a:lnTo>
                    <a:pt x="3260" y="70"/>
                  </a:lnTo>
                  <a:lnTo>
                    <a:pt x="3271" y="70"/>
                  </a:lnTo>
                  <a:lnTo>
                    <a:pt x="3277" y="70"/>
                  </a:lnTo>
                  <a:lnTo>
                    <a:pt x="3283" y="70"/>
                  </a:lnTo>
                  <a:lnTo>
                    <a:pt x="3294" y="70"/>
                  </a:lnTo>
                  <a:lnTo>
                    <a:pt x="3300" y="70"/>
                  </a:lnTo>
                  <a:lnTo>
                    <a:pt x="3311" y="70"/>
                  </a:lnTo>
                  <a:lnTo>
                    <a:pt x="3317" y="70"/>
                  </a:lnTo>
                  <a:lnTo>
                    <a:pt x="3329" y="70"/>
                  </a:lnTo>
                  <a:lnTo>
                    <a:pt x="3335" y="70"/>
                  </a:lnTo>
                  <a:lnTo>
                    <a:pt x="3346" y="70"/>
                  </a:lnTo>
                  <a:lnTo>
                    <a:pt x="3352" y="70"/>
                  </a:lnTo>
                  <a:lnTo>
                    <a:pt x="3363" y="70"/>
                  </a:lnTo>
                  <a:lnTo>
                    <a:pt x="3369" y="70"/>
                  </a:lnTo>
                  <a:lnTo>
                    <a:pt x="3375" y="70"/>
                  </a:lnTo>
                  <a:lnTo>
                    <a:pt x="3386" y="70"/>
                  </a:lnTo>
                  <a:lnTo>
                    <a:pt x="3392" y="70"/>
                  </a:lnTo>
                  <a:lnTo>
                    <a:pt x="3404" y="70"/>
                  </a:lnTo>
                  <a:lnTo>
                    <a:pt x="3410" y="70"/>
                  </a:lnTo>
                  <a:lnTo>
                    <a:pt x="3421" y="70"/>
                  </a:lnTo>
                  <a:lnTo>
                    <a:pt x="3427" y="70"/>
                  </a:lnTo>
                  <a:lnTo>
                    <a:pt x="3438" y="70"/>
                  </a:lnTo>
                  <a:lnTo>
                    <a:pt x="3444" y="70"/>
                  </a:lnTo>
                  <a:lnTo>
                    <a:pt x="3450" y="70"/>
                  </a:lnTo>
                  <a:lnTo>
                    <a:pt x="3461" y="70"/>
                  </a:lnTo>
                  <a:lnTo>
                    <a:pt x="3467" y="70"/>
                  </a:lnTo>
                  <a:lnTo>
                    <a:pt x="3479" y="70"/>
                  </a:lnTo>
                  <a:lnTo>
                    <a:pt x="3485" y="70"/>
                  </a:lnTo>
                  <a:lnTo>
                    <a:pt x="3496" y="70"/>
                  </a:lnTo>
                  <a:lnTo>
                    <a:pt x="3502" y="70"/>
                  </a:lnTo>
                  <a:lnTo>
                    <a:pt x="3513" y="70"/>
                  </a:lnTo>
                  <a:lnTo>
                    <a:pt x="3519" y="70"/>
                  </a:lnTo>
                  <a:lnTo>
                    <a:pt x="3525" y="70"/>
                  </a:lnTo>
                  <a:lnTo>
                    <a:pt x="3536" y="70"/>
                  </a:lnTo>
                  <a:lnTo>
                    <a:pt x="3542" y="70"/>
                  </a:lnTo>
                  <a:lnTo>
                    <a:pt x="3554" y="70"/>
                  </a:lnTo>
                  <a:lnTo>
                    <a:pt x="3560" y="70"/>
                  </a:lnTo>
                  <a:lnTo>
                    <a:pt x="3571" y="70"/>
                  </a:lnTo>
                  <a:lnTo>
                    <a:pt x="3577" y="70"/>
                  </a:lnTo>
                  <a:lnTo>
                    <a:pt x="3588" y="70"/>
                  </a:lnTo>
                  <a:lnTo>
                    <a:pt x="3594" y="70"/>
                  </a:lnTo>
                  <a:lnTo>
                    <a:pt x="3600" y="70"/>
                  </a:lnTo>
                  <a:lnTo>
                    <a:pt x="3611" y="70"/>
                  </a:lnTo>
                  <a:lnTo>
                    <a:pt x="3617" y="70"/>
                  </a:lnTo>
                  <a:lnTo>
                    <a:pt x="3629" y="70"/>
                  </a:lnTo>
                  <a:lnTo>
                    <a:pt x="3635" y="70"/>
                  </a:lnTo>
                  <a:lnTo>
                    <a:pt x="3646" y="70"/>
                  </a:lnTo>
                  <a:lnTo>
                    <a:pt x="3652" y="70"/>
                  </a:lnTo>
                  <a:lnTo>
                    <a:pt x="3663" y="70"/>
                  </a:lnTo>
                  <a:lnTo>
                    <a:pt x="3669" y="70"/>
                  </a:lnTo>
                  <a:lnTo>
                    <a:pt x="3675" y="70"/>
                  </a:lnTo>
                  <a:lnTo>
                    <a:pt x="3686" y="70"/>
                  </a:lnTo>
                  <a:lnTo>
                    <a:pt x="3692" y="70"/>
                  </a:lnTo>
                  <a:lnTo>
                    <a:pt x="3704" y="70"/>
                  </a:lnTo>
                  <a:lnTo>
                    <a:pt x="3710" y="70"/>
                  </a:lnTo>
                  <a:lnTo>
                    <a:pt x="3721" y="70"/>
                  </a:lnTo>
                  <a:lnTo>
                    <a:pt x="3727" y="70"/>
                  </a:lnTo>
                  <a:lnTo>
                    <a:pt x="3738" y="70"/>
                  </a:lnTo>
                  <a:lnTo>
                    <a:pt x="3744" y="70"/>
                  </a:lnTo>
                  <a:lnTo>
                    <a:pt x="3756" y="70"/>
                  </a:lnTo>
                </a:path>
              </a:pathLst>
            </a:custGeom>
            <a:noFill/>
            <a:ln w="9525">
              <a:solidFill>
                <a:srgbClr val="0000C8"/>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918" name="Freeform 150"/>
            <p:cNvSpPr>
              <a:spLocks/>
            </p:cNvSpPr>
            <p:nvPr/>
          </p:nvSpPr>
          <p:spPr bwMode="auto">
            <a:xfrm>
              <a:off x="1069" y="2375"/>
              <a:ext cx="3756" cy="971"/>
            </a:xfrm>
            <a:custGeom>
              <a:avLst/>
              <a:gdLst>
                <a:gd name="T0" fmla="*/ 57 w 3756"/>
                <a:gd name="T1" fmla="*/ 913 h 971"/>
                <a:gd name="T2" fmla="*/ 121 w 3756"/>
                <a:gd name="T3" fmla="*/ 913 h 971"/>
                <a:gd name="T4" fmla="*/ 190 w 3756"/>
                <a:gd name="T5" fmla="*/ 907 h 971"/>
                <a:gd name="T6" fmla="*/ 254 w 3756"/>
                <a:gd name="T7" fmla="*/ 907 h 971"/>
                <a:gd name="T8" fmla="*/ 323 w 3756"/>
                <a:gd name="T9" fmla="*/ 896 h 971"/>
                <a:gd name="T10" fmla="*/ 386 w 3756"/>
                <a:gd name="T11" fmla="*/ 878 h 971"/>
                <a:gd name="T12" fmla="*/ 456 w 3756"/>
                <a:gd name="T13" fmla="*/ 867 h 971"/>
                <a:gd name="T14" fmla="*/ 525 w 3756"/>
                <a:gd name="T15" fmla="*/ 867 h 971"/>
                <a:gd name="T16" fmla="*/ 588 w 3756"/>
                <a:gd name="T17" fmla="*/ 873 h 971"/>
                <a:gd name="T18" fmla="*/ 657 w 3756"/>
                <a:gd name="T19" fmla="*/ 878 h 971"/>
                <a:gd name="T20" fmla="*/ 721 w 3756"/>
                <a:gd name="T21" fmla="*/ 884 h 971"/>
                <a:gd name="T22" fmla="*/ 790 w 3756"/>
                <a:gd name="T23" fmla="*/ 884 h 971"/>
                <a:gd name="T24" fmla="*/ 859 w 3756"/>
                <a:gd name="T25" fmla="*/ 890 h 971"/>
                <a:gd name="T26" fmla="*/ 923 w 3756"/>
                <a:gd name="T27" fmla="*/ 901 h 971"/>
                <a:gd name="T28" fmla="*/ 992 w 3756"/>
                <a:gd name="T29" fmla="*/ 907 h 971"/>
                <a:gd name="T30" fmla="*/ 1056 w 3756"/>
                <a:gd name="T31" fmla="*/ 907 h 971"/>
                <a:gd name="T32" fmla="*/ 1125 w 3756"/>
                <a:gd name="T33" fmla="*/ 913 h 971"/>
                <a:gd name="T34" fmla="*/ 1188 w 3756"/>
                <a:gd name="T35" fmla="*/ 919 h 971"/>
                <a:gd name="T36" fmla="*/ 1257 w 3756"/>
                <a:gd name="T37" fmla="*/ 925 h 971"/>
                <a:gd name="T38" fmla="*/ 1327 w 3756"/>
                <a:gd name="T39" fmla="*/ 913 h 971"/>
                <a:gd name="T40" fmla="*/ 1390 w 3756"/>
                <a:gd name="T41" fmla="*/ 873 h 971"/>
                <a:gd name="T42" fmla="*/ 1459 w 3756"/>
                <a:gd name="T43" fmla="*/ 717 h 971"/>
                <a:gd name="T44" fmla="*/ 1523 w 3756"/>
                <a:gd name="T45" fmla="*/ 543 h 971"/>
                <a:gd name="T46" fmla="*/ 1592 w 3756"/>
                <a:gd name="T47" fmla="*/ 722 h 971"/>
                <a:gd name="T48" fmla="*/ 1656 w 3756"/>
                <a:gd name="T49" fmla="*/ 849 h 971"/>
                <a:gd name="T50" fmla="*/ 1725 w 3756"/>
                <a:gd name="T51" fmla="*/ 873 h 971"/>
                <a:gd name="T52" fmla="*/ 1794 w 3756"/>
                <a:gd name="T53" fmla="*/ 844 h 971"/>
                <a:gd name="T54" fmla="*/ 1858 w 3756"/>
                <a:gd name="T55" fmla="*/ 907 h 971"/>
                <a:gd name="T56" fmla="*/ 1927 w 3756"/>
                <a:gd name="T57" fmla="*/ 919 h 971"/>
                <a:gd name="T58" fmla="*/ 1990 w 3756"/>
                <a:gd name="T59" fmla="*/ 913 h 971"/>
                <a:gd name="T60" fmla="*/ 2059 w 3756"/>
                <a:gd name="T61" fmla="*/ 919 h 971"/>
                <a:gd name="T62" fmla="*/ 2123 w 3756"/>
                <a:gd name="T63" fmla="*/ 919 h 971"/>
                <a:gd name="T64" fmla="*/ 2192 w 3756"/>
                <a:gd name="T65" fmla="*/ 907 h 971"/>
                <a:gd name="T66" fmla="*/ 2261 w 3756"/>
                <a:gd name="T67" fmla="*/ 919 h 971"/>
                <a:gd name="T68" fmla="*/ 2325 w 3756"/>
                <a:gd name="T69" fmla="*/ 942 h 971"/>
                <a:gd name="T70" fmla="*/ 2394 w 3756"/>
                <a:gd name="T71" fmla="*/ 953 h 971"/>
                <a:gd name="T72" fmla="*/ 2458 w 3756"/>
                <a:gd name="T73" fmla="*/ 965 h 971"/>
                <a:gd name="T74" fmla="*/ 2527 w 3756"/>
                <a:gd name="T75" fmla="*/ 971 h 971"/>
                <a:gd name="T76" fmla="*/ 2590 w 3756"/>
                <a:gd name="T77" fmla="*/ 971 h 971"/>
                <a:gd name="T78" fmla="*/ 2660 w 3756"/>
                <a:gd name="T79" fmla="*/ 971 h 971"/>
                <a:gd name="T80" fmla="*/ 2729 w 3756"/>
                <a:gd name="T81" fmla="*/ 971 h 971"/>
                <a:gd name="T82" fmla="*/ 2792 w 3756"/>
                <a:gd name="T83" fmla="*/ 971 h 971"/>
                <a:gd name="T84" fmla="*/ 2861 w 3756"/>
                <a:gd name="T85" fmla="*/ 971 h 971"/>
                <a:gd name="T86" fmla="*/ 2925 w 3756"/>
                <a:gd name="T87" fmla="*/ 965 h 971"/>
                <a:gd name="T88" fmla="*/ 2994 w 3756"/>
                <a:gd name="T89" fmla="*/ 953 h 971"/>
                <a:gd name="T90" fmla="*/ 3058 w 3756"/>
                <a:gd name="T91" fmla="*/ 855 h 971"/>
                <a:gd name="T92" fmla="*/ 3127 w 3756"/>
                <a:gd name="T93" fmla="*/ 410 h 971"/>
                <a:gd name="T94" fmla="*/ 3196 w 3756"/>
                <a:gd name="T95" fmla="*/ 29 h 971"/>
                <a:gd name="T96" fmla="*/ 3260 w 3756"/>
                <a:gd name="T97" fmla="*/ 532 h 971"/>
                <a:gd name="T98" fmla="*/ 3329 w 3756"/>
                <a:gd name="T99" fmla="*/ 636 h 971"/>
                <a:gd name="T100" fmla="*/ 3392 w 3756"/>
                <a:gd name="T101" fmla="*/ 797 h 971"/>
                <a:gd name="T102" fmla="*/ 3461 w 3756"/>
                <a:gd name="T103" fmla="*/ 890 h 971"/>
                <a:gd name="T104" fmla="*/ 3525 w 3756"/>
                <a:gd name="T105" fmla="*/ 901 h 971"/>
                <a:gd name="T106" fmla="*/ 3594 w 3756"/>
                <a:gd name="T107" fmla="*/ 907 h 971"/>
                <a:gd name="T108" fmla="*/ 3663 w 3756"/>
                <a:gd name="T109" fmla="*/ 913 h 971"/>
                <a:gd name="T110" fmla="*/ 3727 w 3756"/>
                <a:gd name="T111" fmla="*/ 919 h 97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756" h="971">
                  <a:moveTo>
                    <a:pt x="0" y="919"/>
                  </a:moveTo>
                  <a:lnTo>
                    <a:pt x="5" y="919"/>
                  </a:lnTo>
                  <a:lnTo>
                    <a:pt x="11" y="919"/>
                  </a:lnTo>
                  <a:lnTo>
                    <a:pt x="23" y="913"/>
                  </a:lnTo>
                  <a:lnTo>
                    <a:pt x="29" y="913"/>
                  </a:lnTo>
                  <a:lnTo>
                    <a:pt x="40" y="913"/>
                  </a:lnTo>
                  <a:lnTo>
                    <a:pt x="46" y="913"/>
                  </a:lnTo>
                  <a:lnTo>
                    <a:pt x="57" y="913"/>
                  </a:lnTo>
                  <a:lnTo>
                    <a:pt x="63" y="913"/>
                  </a:lnTo>
                  <a:lnTo>
                    <a:pt x="75" y="913"/>
                  </a:lnTo>
                  <a:lnTo>
                    <a:pt x="80" y="913"/>
                  </a:lnTo>
                  <a:lnTo>
                    <a:pt x="86" y="913"/>
                  </a:lnTo>
                  <a:lnTo>
                    <a:pt x="98" y="913"/>
                  </a:lnTo>
                  <a:lnTo>
                    <a:pt x="104" y="913"/>
                  </a:lnTo>
                  <a:lnTo>
                    <a:pt x="115" y="913"/>
                  </a:lnTo>
                  <a:lnTo>
                    <a:pt x="121" y="913"/>
                  </a:lnTo>
                  <a:lnTo>
                    <a:pt x="132" y="913"/>
                  </a:lnTo>
                  <a:lnTo>
                    <a:pt x="138" y="913"/>
                  </a:lnTo>
                  <a:lnTo>
                    <a:pt x="150" y="913"/>
                  </a:lnTo>
                  <a:lnTo>
                    <a:pt x="155" y="913"/>
                  </a:lnTo>
                  <a:lnTo>
                    <a:pt x="161" y="913"/>
                  </a:lnTo>
                  <a:lnTo>
                    <a:pt x="173" y="913"/>
                  </a:lnTo>
                  <a:lnTo>
                    <a:pt x="179" y="913"/>
                  </a:lnTo>
                  <a:lnTo>
                    <a:pt x="190" y="907"/>
                  </a:lnTo>
                  <a:lnTo>
                    <a:pt x="196" y="907"/>
                  </a:lnTo>
                  <a:lnTo>
                    <a:pt x="207" y="907"/>
                  </a:lnTo>
                  <a:lnTo>
                    <a:pt x="213" y="907"/>
                  </a:lnTo>
                  <a:lnTo>
                    <a:pt x="225" y="907"/>
                  </a:lnTo>
                  <a:lnTo>
                    <a:pt x="230" y="907"/>
                  </a:lnTo>
                  <a:lnTo>
                    <a:pt x="236" y="907"/>
                  </a:lnTo>
                  <a:lnTo>
                    <a:pt x="248" y="907"/>
                  </a:lnTo>
                  <a:lnTo>
                    <a:pt x="254" y="907"/>
                  </a:lnTo>
                  <a:lnTo>
                    <a:pt x="265" y="907"/>
                  </a:lnTo>
                  <a:lnTo>
                    <a:pt x="271" y="901"/>
                  </a:lnTo>
                  <a:lnTo>
                    <a:pt x="282" y="901"/>
                  </a:lnTo>
                  <a:lnTo>
                    <a:pt x="288" y="901"/>
                  </a:lnTo>
                  <a:lnTo>
                    <a:pt x="300" y="901"/>
                  </a:lnTo>
                  <a:lnTo>
                    <a:pt x="305" y="896"/>
                  </a:lnTo>
                  <a:lnTo>
                    <a:pt x="311" y="896"/>
                  </a:lnTo>
                  <a:lnTo>
                    <a:pt x="323" y="896"/>
                  </a:lnTo>
                  <a:lnTo>
                    <a:pt x="329" y="890"/>
                  </a:lnTo>
                  <a:lnTo>
                    <a:pt x="340" y="890"/>
                  </a:lnTo>
                  <a:lnTo>
                    <a:pt x="346" y="890"/>
                  </a:lnTo>
                  <a:lnTo>
                    <a:pt x="357" y="884"/>
                  </a:lnTo>
                  <a:lnTo>
                    <a:pt x="363" y="884"/>
                  </a:lnTo>
                  <a:lnTo>
                    <a:pt x="375" y="884"/>
                  </a:lnTo>
                  <a:lnTo>
                    <a:pt x="381" y="878"/>
                  </a:lnTo>
                  <a:lnTo>
                    <a:pt x="386" y="878"/>
                  </a:lnTo>
                  <a:lnTo>
                    <a:pt x="398" y="873"/>
                  </a:lnTo>
                  <a:lnTo>
                    <a:pt x="404" y="873"/>
                  </a:lnTo>
                  <a:lnTo>
                    <a:pt x="415" y="873"/>
                  </a:lnTo>
                  <a:lnTo>
                    <a:pt x="421" y="867"/>
                  </a:lnTo>
                  <a:lnTo>
                    <a:pt x="432" y="867"/>
                  </a:lnTo>
                  <a:lnTo>
                    <a:pt x="438" y="867"/>
                  </a:lnTo>
                  <a:lnTo>
                    <a:pt x="450" y="867"/>
                  </a:lnTo>
                  <a:lnTo>
                    <a:pt x="456" y="867"/>
                  </a:lnTo>
                  <a:lnTo>
                    <a:pt x="467" y="861"/>
                  </a:lnTo>
                  <a:lnTo>
                    <a:pt x="473" y="861"/>
                  </a:lnTo>
                  <a:lnTo>
                    <a:pt x="479" y="861"/>
                  </a:lnTo>
                  <a:lnTo>
                    <a:pt x="490" y="861"/>
                  </a:lnTo>
                  <a:lnTo>
                    <a:pt x="496" y="867"/>
                  </a:lnTo>
                  <a:lnTo>
                    <a:pt x="507" y="867"/>
                  </a:lnTo>
                  <a:lnTo>
                    <a:pt x="513" y="867"/>
                  </a:lnTo>
                  <a:lnTo>
                    <a:pt x="525" y="867"/>
                  </a:lnTo>
                  <a:lnTo>
                    <a:pt x="531" y="867"/>
                  </a:lnTo>
                  <a:lnTo>
                    <a:pt x="542" y="873"/>
                  </a:lnTo>
                  <a:lnTo>
                    <a:pt x="548" y="873"/>
                  </a:lnTo>
                  <a:lnTo>
                    <a:pt x="554" y="873"/>
                  </a:lnTo>
                  <a:lnTo>
                    <a:pt x="565" y="873"/>
                  </a:lnTo>
                  <a:lnTo>
                    <a:pt x="571" y="873"/>
                  </a:lnTo>
                  <a:lnTo>
                    <a:pt x="582" y="873"/>
                  </a:lnTo>
                  <a:lnTo>
                    <a:pt x="588" y="873"/>
                  </a:lnTo>
                  <a:lnTo>
                    <a:pt x="600" y="878"/>
                  </a:lnTo>
                  <a:lnTo>
                    <a:pt x="606" y="878"/>
                  </a:lnTo>
                  <a:lnTo>
                    <a:pt x="617" y="878"/>
                  </a:lnTo>
                  <a:lnTo>
                    <a:pt x="623" y="878"/>
                  </a:lnTo>
                  <a:lnTo>
                    <a:pt x="629" y="878"/>
                  </a:lnTo>
                  <a:lnTo>
                    <a:pt x="640" y="878"/>
                  </a:lnTo>
                  <a:lnTo>
                    <a:pt x="646" y="878"/>
                  </a:lnTo>
                  <a:lnTo>
                    <a:pt x="657" y="878"/>
                  </a:lnTo>
                  <a:lnTo>
                    <a:pt x="663" y="878"/>
                  </a:lnTo>
                  <a:lnTo>
                    <a:pt x="675" y="878"/>
                  </a:lnTo>
                  <a:lnTo>
                    <a:pt x="681" y="878"/>
                  </a:lnTo>
                  <a:lnTo>
                    <a:pt x="692" y="884"/>
                  </a:lnTo>
                  <a:lnTo>
                    <a:pt x="698" y="884"/>
                  </a:lnTo>
                  <a:lnTo>
                    <a:pt x="704" y="884"/>
                  </a:lnTo>
                  <a:lnTo>
                    <a:pt x="715" y="884"/>
                  </a:lnTo>
                  <a:lnTo>
                    <a:pt x="721" y="884"/>
                  </a:lnTo>
                  <a:lnTo>
                    <a:pt x="732" y="884"/>
                  </a:lnTo>
                  <a:lnTo>
                    <a:pt x="738" y="884"/>
                  </a:lnTo>
                  <a:lnTo>
                    <a:pt x="750" y="884"/>
                  </a:lnTo>
                  <a:lnTo>
                    <a:pt x="756" y="884"/>
                  </a:lnTo>
                  <a:lnTo>
                    <a:pt x="767" y="884"/>
                  </a:lnTo>
                  <a:lnTo>
                    <a:pt x="773" y="884"/>
                  </a:lnTo>
                  <a:lnTo>
                    <a:pt x="779" y="884"/>
                  </a:lnTo>
                  <a:lnTo>
                    <a:pt x="790" y="884"/>
                  </a:lnTo>
                  <a:lnTo>
                    <a:pt x="796" y="884"/>
                  </a:lnTo>
                  <a:lnTo>
                    <a:pt x="807" y="890"/>
                  </a:lnTo>
                  <a:lnTo>
                    <a:pt x="813" y="890"/>
                  </a:lnTo>
                  <a:lnTo>
                    <a:pt x="825" y="890"/>
                  </a:lnTo>
                  <a:lnTo>
                    <a:pt x="831" y="890"/>
                  </a:lnTo>
                  <a:lnTo>
                    <a:pt x="842" y="890"/>
                  </a:lnTo>
                  <a:lnTo>
                    <a:pt x="848" y="890"/>
                  </a:lnTo>
                  <a:lnTo>
                    <a:pt x="859" y="890"/>
                  </a:lnTo>
                  <a:lnTo>
                    <a:pt x="865" y="896"/>
                  </a:lnTo>
                  <a:lnTo>
                    <a:pt x="871" y="896"/>
                  </a:lnTo>
                  <a:lnTo>
                    <a:pt x="882" y="896"/>
                  </a:lnTo>
                  <a:lnTo>
                    <a:pt x="888" y="896"/>
                  </a:lnTo>
                  <a:lnTo>
                    <a:pt x="900" y="896"/>
                  </a:lnTo>
                  <a:lnTo>
                    <a:pt x="906" y="896"/>
                  </a:lnTo>
                  <a:lnTo>
                    <a:pt x="917" y="901"/>
                  </a:lnTo>
                  <a:lnTo>
                    <a:pt x="923" y="901"/>
                  </a:lnTo>
                  <a:lnTo>
                    <a:pt x="934" y="901"/>
                  </a:lnTo>
                  <a:lnTo>
                    <a:pt x="940" y="901"/>
                  </a:lnTo>
                  <a:lnTo>
                    <a:pt x="946" y="901"/>
                  </a:lnTo>
                  <a:lnTo>
                    <a:pt x="957" y="901"/>
                  </a:lnTo>
                  <a:lnTo>
                    <a:pt x="963" y="901"/>
                  </a:lnTo>
                  <a:lnTo>
                    <a:pt x="975" y="907"/>
                  </a:lnTo>
                  <a:lnTo>
                    <a:pt x="981" y="907"/>
                  </a:lnTo>
                  <a:lnTo>
                    <a:pt x="992" y="907"/>
                  </a:lnTo>
                  <a:lnTo>
                    <a:pt x="998" y="907"/>
                  </a:lnTo>
                  <a:lnTo>
                    <a:pt x="1009" y="907"/>
                  </a:lnTo>
                  <a:lnTo>
                    <a:pt x="1015" y="907"/>
                  </a:lnTo>
                  <a:lnTo>
                    <a:pt x="1021" y="907"/>
                  </a:lnTo>
                  <a:lnTo>
                    <a:pt x="1032" y="907"/>
                  </a:lnTo>
                  <a:lnTo>
                    <a:pt x="1038" y="907"/>
                  </a:lnTo>
                  <a:lnTo>
                    <a:pt x="1050" y="907"/>
                  </a:lnTo>
                  <a:lnTo>
                    <a:pt x="1056" y="907"/>
                  </a:lnTo>
                  <a:lnTo>
                    <a:pt x="1067" y="907"/>
                  </a:lnTo>
                  <a:lnTo>
                    <a:pt x="1073" y="907"/>
                  </a:lnTo>
                  <a:lnTo>
                    <a:pt x="1084" y="913"/>
                  </a:lnTo>
                  <a:lnTo>
                    <a:pt x="1090" y="913"/>
                  </a:lnTo>
                  <a:lnTo>
                    <a:pt x="1096" y="913"/>
                  </a:lnTo>
                  <a:lnTo>
                    <a:pt x="1107" y="913"/>
                  </a:lnTo>
                  <a:lnTo>
                    <a:pt x="1113" y="913"/>
                  </a:lnTo>
                  <a:lnTo>
                    <a:pt x="1125" y="913"/>
                  </a:lnTo>
                  <a:lnTo>
                    <a:pt x="1131" y="913"/>
                  </a:lnTo>
                  <a:lnTo>
                    <a:pt x="1142" y="919"/>
                  </a:lnTo>
                  <a:lnTo>
                    <a:pt x="1148" y="919"/>
                  </a:lnTo>
                  <a:lnTo>
                    <a:pt x="1159" y="919"/>
                  </a:lnTo>
                  <a:lnTo>
                    <a:pt x="1165" y="919"/>
                  </a:lnTo>
                  <a:lnTo>
                    <a:pt x="1171" y="919"/>
                  </a:lnTo>
                  <a:lnTo>
                    <a:pt x="1182" y="919"/>
                  </a:lnTo>
                  <a:lnTo>
                    <a:pt x="1188" y="919"/>
                  </a:lnTo>
                  <a:lnTo>
                    <a:pt x="1200" y="919"/>
                  </a:lnTo>
                  <a:lnTo>
                    <a:pt x="1206" y="919"/>
                  </a:lnTo>
                  <a:lnTo>
                    <a:pt x="1217" y="919"/>
                  </a:lnTo>
                  <a:lnTo>
                    <a:pt x="1223" y="919"/>
                  </a:lnTo>
                  <a:lnTo>
                    <a:pt x="1234" y="919"/>
                  </a:lnTo>
                  <a:lnTo>
                    <a:pt x="1240" y="919"/>
                  </a:lnTo>
                  <a:lnTo>
                    <a:pt x="1252" y="925"/>
                  </a:lnTo>
                  <a:lnTo>
                    <a:pt x="1257" y="925"/>
                  </a:lnTo>
                  <a:lnTo>
                    <a:pt x="1263" y="919"/>
                  </a:lnTo>
                  <a:lnTo>
                    <a:pt x="1275" y="919"/>
                  </a:lnTo>
                  <a:lnTo>
                    <a:pt x="1281" y="919"/>
                  </a:lnTo>
                  <a:lnTo>
                    <a:pt x="1292" y="919"/>
                  </a:lnTo>
                  <a:lnTo>
                    <a:pt x="1298" y="919"/>
                  </a:lnTo>
                  <a:lnTo>
                    <a:pt x="1309" y="919"/>
                  </a:lnTo>
                  <a:lnTo>
                    <a:pt x="1315" y="919"/>
                  </a:lnTo>
                  <a:lnTo>
                    <a:pt x="1327" y="913"/>
                  </a:lnTo>
                  <a:lnTo>
                    <a:pt x="1332" y="913"/>
                  </a:lnTo>
                  <a:lnTo>
                    <a:pt x="1338" y="907"/>
                  </a:lnTo>
                  <a:lnTo>
                    <a:pt x="1350" y="907"/>
                  </a:lnTo>
                  <a:lnTo>
                    <a:pt x="1356" y="901"/>
                  </a:lnTo>
                  <a:lnTo>
                    <a:pt x="1367" y="896"/>
                  </a:lnTo>
                  <a:lnTo>
                    <a:pt x="1373" y="890"/>
                  </a:lnTo>
                  <a:lnTo>
                    <a:pt x="1384" y="878"/>
                  </a:lnTo>
                  <a:lnTo>
                    <a:pt x="1390" y="873"/>
                  </a:lnTo>
                  <a:lnTo>
                    <a:pt x="1402" y="861"/>
                  </a:lnTo>
                  <a:lnTo>
                    <a:pt x="1407" y="849"/>
                  </a:lnTo>
                  <a:lnTo>
                    <a:pt x="1413" y="832"/>
                  </a:lnTo>
                  <a:lnTo>
                    <a:pt x="1425" y="815"/>
                  </a:lnTo>
                  <a:lnTo>
                    <a:pt x="1431" y="797"/>
                  </a:lnTo>
                  <a:lnTo>
                    <a:pt x="1442" y="774"/>
                  </a:lnTo>
                  <a:lnTo>
                    <a:pt x="1448" y="745"/>
                  </a:lnTo>
                  <a:lnTo>
                    <a:pt x="1459" y="717"/>
                  </a:lnTo>
                  <a:lnTo>
                    <a:pt x="1465" y="688"/>
                  </a:lnTo>
                  <a:lnTo>
                    <a:pt x="1477" y="659"/>
                  </a:lnTo>
                  <a:lnTo>
                    <a:pt x="1482" y="630"/>
                  </a:lnTo>
                  <a:lnTo>
                    <a:pt x="1488" y="601"/>
                  </a:lnTo>
                  <a:lnTo>
                    <a:pt x="1500" y="578"/>
                  </a:lnTo>
                  <a:lnTo>
                    <a:pt x="1506" y="561"/>
                  </a:lnTo>
                  <a:lnTo>
                    <a:pt x="1517" y="549"/>
                  </a:lnTo>
                  <a:lnTo>
                    <a:pt x="1523" y="543"/>
                  </a:lnTo>
                  <a:lnTo>
                    <a:pt x="1534" y="549"/>
                  </a:lnTo>
                  <a:lnTo>
                    <a:pt x="1540" y="561"/>
                  </a:lnTo>
                  <a:lnTo>
                    <a:pt x="1552" y="578"/>
                  </a:lnTo>
                  <a:lnTo>
                    <a:pt x="1558" y="607"/>
                  </a:lnTo>
                  <a:lnTo>
                    <a:pt x="1563" y="636"/>
                  </a:lnTo>
                  <a:lnTo>
                    <a:pt x="1575" y="665"/>
                  </a:lnTo>
                  <a:lnTo>
                    <a:pt x="1581" y="693"/>
                  </a:lnTo>
                  <a:lnTo>
                    <a:pt x="1592" y="722"/>
                  </a:lnTo>
                  <a:lnTo>
                    <a:pt x="1598" y="745"/>
                  </a:lnTo>
                  <a:lnTo>
                    <a:pt x="1609" y="769"/>
                  </a:lnTo>
                  <a:lnTo>
                    <a:pt x="1615" y="786"/>
                  </a:lnTo>
                  <a:lnTo>
                    <a:pt x="1627" y="803"/>
                  </a:lnTo>
                  <a:lnTo>
                    <a:pt x="1633" y="821"/>
                  </a:lnTo>
                  <a:lnTo>
                    <a:pt x="1638" y="832"/>
                  </a:lnTo>
                  <a:lnTo>
                    <a:pt x="1650" y="844"/>
                  </a:lnTo>
                  <a:lnTo>
                    <a:pt x="1656" y="849"/>
                  </a:lnTo>
                  <a:lnTo>
                    <a:pt x="1667" y="861"/>
                  </a:lnTo>
                  <a:lnTo>
                    <a:pt x="1673" y="867"/>
                  </a:lnTo>
                  <a:lnTo>
                    <a:pt x="1684" y="867"/>
                  </a:lnTo>
                  <a:lnTo>
                    <a:pt x="1690" y="873"/>
                  </a:lnTo>
                  <a:lnTo>
                    <a:pt x="1702" y="873"/>
                  </a:lnTo>
                  <a:lnTo>
                    <a:pt x="1708" y="878"/>
                  </a:lnTo>
                  <a:lnTo>
                    <a:pt x="1719" y="878"/>
                  </a:lnTo>
                  <a:lnTo>
                    <a:pt x="1725" y="873"/>
                  </a:lnTo>
                  <a:lnTo>
                    <a:pt x="1731" y="873"/>
                  </a:lnTo>
                  <a:lnTo>
                    <a:pt x="1742" y="867"/>
                  </a:lnTo>
                  <a:lnTo>
                    <a:pt x="1748" y="861"/>
                  </a:lnTo>
                  <a:lnTo>
                    <a:pt x="1759" y="855"/>
                  </a:lnTo>
                  <a:lnTo>
                    <a:pt x="1765" y="849"/>
                  </a:lnTo>
                  <a:lnTo>
                    <a:pt x="1777" y="844"/>
                  </a:lnTo>
                  <a:lnTo>
                    <a:pt x="1783" y="844"/>
                  </a:lnTo>
                  <a:lnTo>
                    <a:pt x="1794" y="844"/>
                  </a:lnTo>
                  <a:lnTo>
                    <a:pt x="1800" y="849"/>
                  </a:lnTo>
                  <a:lnTo>
                    <a:pt x="1806" y="855"/>
                  </a:lnTo>
                  <a:lnTo>
                    <a:pt x="1817" y="867"/>
                  </a:lnTo>
                  <a:lnTo>
                    <a:pt x="1823" y="878"/>
                  </a:lnTo>
                  <a:lnTo>
                    <a:pt x="1834" y="890"/>
                  </a:lnTo>
                  <a:lnTo>
                    <a:pt x="1840" y="896"/>
                  </a:lnTo>
                  <a:lnTo>
                    <a:pt x="1852" y="901"/>
                  </a:lnTo>
                  <a:lnTo>
                    <a:pt x="1858" y="907"/>
                  </a:lnTo>
                  <a:lnTo>
                    <a:pt x="1869" y="913"/>
                  </a:lnTo>
                  <a:lnTo>
                    <a:pt x="1875" y="913"/>
                  </a:lnTo>
                  <a:lnTo>
                    <a:pt x="1881" y="913"/>
                  </a:lnTo>
                  <a:lnTo>
                    <a:pt x="1892" y="913"/>
                  </a:lnTo>
                  <a:lnTo>
                    <a:pt x="1898" y="919"/>
                  </a:lnTo>
                  <a:lnTo>
                    <a:pt x="1909" y="919"/>
                  </a:lnTo>
                  <a:lnTo>
                    <a:pt x="1915" y="919"/>
                  </a:lnTo>
                  <a:lnTo>
                    <a:pt x="1927" y="919"/>
                  </a:lnTo>
                  <a:lnTo>
                    <a:pt x="1933" y="919"/>
                  </a:lnTo>
                  <a:lnTo>
                    <a:pt x="1944" y="913"/>
                  </a:lnTo>
                  <a:lnTo>
                    <a:pt x="1950" y="913"/>
                  </a:lnTo>
                  <a:lnTo>
                    <a:pt x="1956" y="913"/>
                  </a:lnTo>
                  <a:lnTo>
                    <a:pt x="1967" y="913"/>
                  </a:lnTo>
                  <a:lnTo>
                    <a:pt x="1973" y="913"/>
                  </a:lnTo>
                  <a:lnTo>
                    <a:pt x="1984" y="913"/>
                  </a:lnTo>
                  <a:lnTo>
                    <a:pt x="1990" y="913"/>
                  </a:lnTo>
                  <a:lnTo>
                    <a:pt x="2002" y="907"/>
                  </a:lnTo>
                  <a:lnTo>
                    <a:pt x="2008" y="907"/>
                  </a:lnTo>
                  <a:lnTo>
                    <a:pt x="2019" y="907"/>
                  </a:lnTo>
                  <a:lnTo>
                    <a:pt x="2025" y="913"/>
                  </a:lnTo>
                  <a:lnTo>
                    <a:pt x="2031" y="913"/>
                  </a:lnTo>
                  <a:lnTo>
                    <a:pt x="2042" y="913"/>
                  </a:lnTo>
                  <a:lnTo>
                    <a:pt x="2048" y="913"/>
                  </a:lnTo>
                  <a:lnTo>
                    <a:pt x="2059" y="919"/>
                  </a:lnTo>
                  <a:lnTo>
                    <a:pt x="2065" y="919"/>
                  </a:lnTo>
                  <a:lnTo>
                    <a:pt x="2077" y="919"/>
                  </a:lnTo>
                  <a:lnTo>
                    <a:pt x="2083" y="925"/>
                  </a:lnTo>
                  <a:lnTo>
                    <a:pt x="2094" y="925"/>
                  </a:lnTo>
                  <a:lnTo>
                    <a:pt x="2100" y="925"/>
                  </a:lnTo>
                  <a:lnTo>
                    <a:pt x="2111" y="925"/>
                  </a:lnTo>
                  <a:lnTo>
                    <a:pt x="2117" y="925"/>
                  </a:lnTo>
                  <a:lnTo>
                    <a:pt x="2123" y="919"/>
                  </a:lnTo>
                  <a:lnTo>
                    <a:pt x="2134" y="919"/>
                  </a:lnTo>
                  <a:lnTo>
                    <a:pt x="2140" y="919"/>
                  </a:lnTo>
                  <a:lnTo>
                    <a:pt x="2152" y="919"/>
                  </a:lnTo>
                  <a:lnTo>
                    <a:pt x="2158" y="913"/>
                  </a:lnTo>
                  <a:lnTo>
                    <a:pt x="2169" y="913"/>
                  </a:lnTo>
                  <a:lnTo>
                    <a:pt x="2175" y="913"/>
                  </a:lnTo>
                  <a:lnTo>
                    <a:pt x="2186" y="913"/>
                  </a:lnTo>
                  <a:lnTo>
                    <a:pt x="2192" y="907"/>
                  </a:lnTo>
                  <a:lnTo>
                    <a:pt x="2198" y="907"/>
                  </a:lnTo>
                  <a:lnTo>
                    <a:pt x="2209" y="907"/>
                  </a:lnTo>
                  <a:lnTo>
                    <a:pt x="2215" y="907"/>
                  </a:lnTo>
                  <a:lnTo>
                    <a:pt x="2227" y="907"/>
                  </a:lnTo>
                  <a:lnTo>
                    <a:pt x="2233" y="907"/>
                  </a:lnTo>
                  <a:lnTo>
                    <a:pt x="2244" y="913"/>
                  </a:lnTo>
                  <a:lnTo>
                    <a:pt x="2250" y="913"/>
                  </a:lnTo>
                  <a:lnTo>
                    <a:pt x="2261" y="919"/>
                  </a:lnTo>
                  <a:lnTo>
                    <a:pt x="2267" y="925"/>
                  </a:lnTo>
                  <a:lnTo>
                    <a:pt x="2273" y="925"/>
                  </a:lnTo>
                  <a:lnTo>
                    <a:pt x="2284" y="930"/>
                  </a:lnTo>
                  <a:lnTo>
                    <a:pt x="2290" y="930"/>
                  </a:lnTo>
                  <a:lnTo>
                    <a:pt x="2302" y="936"/>
                  </a:lnTo>
                  <a:lnTo>
                    <a:pt x="2308" y="936"/>
                  </a:lnTo>
                  <a:lnTo>
                    <a:pt x="2319" y="936"/>
                  </a:lnTo>
                  <a:lnTo>
                    <a:pt x="2325" y="942"/>
                  </a:lnTo>
                  <a:lnTo>
                    <a:pt x="2336" y="942"/>
                  </a:lnTo>
                  <a:lnTo>
                    <a:pt x="2342" y="942"/>
                  </a:lnTo>
                  <a:lnTo>
                    <a:pt x="2348" y="948"/>
                  </a:lnTo>
                  <a:lnTo>
                    <a:pt x="2359" y="948"/>
                  </a:lnTo>
                  <a:lnTo>
                    <a:pt x="2365" y="948"/>
                  </a:lnTo>
                  <a:lnTo>
                    <a:pt x="2377" y="948"/>
                  </a:lnTo>
                  <a:lnTo>
                    <a:pt x="2383" y="953"/>
                  </a:lnTo>
                  <a:lnTo>
                    <a:pt x="2394" y="953"/>
                  </a:lnTo>
                  <a:lnTo>
                    <a:pt x="2400" y="953"/>
                  </a:lnTo>
                  <a:lnTo>
                    <a:pt x="2411" y="953"/>
                  </a:lnTo>
                  <a:lnTo>
                    <a:pt x="2417" y="959"/>
                  </a:lnTo>
                  <a:lnTo>
                    <a:pt x="2423" y="959"/>
                  </a:lnTo>
                  <a:lnTo>
                    <a:pt x="2434" y="959"/>
                  </a:lnTo>
                  <a:lnTo>
                    <a:pt x="2440" y="965"/>
                  </a:lnTo>
                  <a:lnTo>
                    <a:pt x="2452" y="965"/>
                  </a:lnTo>
                  <a:lnTo>
                    <a:pt x="2458" y="965"/>
                  </a:lnTo>
                  <a:lnTo>
                    <a:pt x="2469" y="965"/>
                  </a:lnTo>
                  <a:lnTo>
                    <a:pt x="2475" y="971"/>
                  </a:lnTo>
                  <a:lnTo>
                    <a:pt x="2486" y="971"/>
                  </a:lnTo>
                  <a:lnTo>
                    <a:pt x="2492" y="971"/>
                  </a:lnTo>
                  <a:lnTo>
                    <a:pt x="2504" y="971"/>
                  </a:lnTo>
                  <a:lnTo>
                    <a:pt x="2509" y="971"/>
                  </a:lnTo>
                  <a:lnTo>
                    <a:pt x="2515" y="971"/>
                  </a:lnTo>
                  <a:lnTo>
                    <a:pt x="2527" y="971"/>
                  </a:lnTo>
                  <a:lnTo>
                    <a:pt x="2533" y="971"/>
                  </a:lnTo>
                  <a:lnTo>
                    <a:pt x="2544" y="971"/>
                  </a:lnTo>
                  <a:lnTo>
                    <a:pt x="2550" y="971"/>
                  </a:lnTo>
                  <a:lnTo>
                    <a:pt x="2561" y="971"/>
                  </a:lnTo>
                  <a:lnTo>
                    <a:pt x="2567" y="971"/>
                  </a:lnTo>
                  <a:lnTo>
                    <a:pt x="2579" y="971"/>
                  </a:lnTo>
                  <a:lnTo>
                    <a:pt x="2584" y="971"/>
                  </a:lnTo>
                  <a:lnTo>
                    <a:pt x="2590" y="971"/>
                  </a:lnTo>
                  <a:lnTo>
                    <a:pt x="2602" y="971"/>
                  </a:lnTo>
                  <a:lnTo>
                    <a:pt x="2608" y="971"/>
                  </a:lnTo>
                  <a:lnTo>
                    <a:pt x="2619" y="971"/>
                  </a:lnTo>
                  <a:lnTo>
                    <a:pt x="2625" y="971"/>
                  </a:lnTo>
                  <a:lnTo>
                    <a:pt x="2636" y="971"/>
                  </a:lnTo>
                  <a:lnTo>
                    <a:pt x="2642" y="971"/>
                  </a:lnTo>
                  <a:lnTo>
                    <a:pt x="2654" y="971"/>
                  </a:lnTo>
                  <a:lnTo>
                    <a:pt x="2660" y="971"/>
                  </a:lnTo>
                  <a:lnTo>
                    <a:pt x="2665" y="971"/>
                  </a:lnTo>
                  <a:lnTo>
                    <a:pt x="2677" y="971"/>
                  </a:lnTo>
                  <a:lnTo>
                    <a:pt x="2683" y="971"/>
                  </a:lnTo>
                  <a:lnTo>
                    <a:pt x="2694" y="971"/>
                  </a:lnTo>
                  <a:lnTo>
                    <a:pt x="2700" y="971"/>
                  </a:lnTo>
                  <a:lnTo>
                    <a:pt x="2711" y="971"/>
                  </a:lnTo>
                  <a:lnTo>
                    <a:pt x="2717" y="971"/>
                  </a:lnTo>
                  <a:lnTo>
                    <a:pt x="2729" y="971"/>
                  </a:lnTo>
                  <a:lnTo>
                    <a:pt x="2735" y="971"/>
                  </a:lnTo>
                  <a:lnTo>
                    <a:pt x="2740" y="971"/>
                  </a:lnTo>
                  <a:lnTo>
                    <a:pt x="2752" y="971"/>
                  </a:lnTo>
                  <a:lnTo>
                    <a:pt x="2758" y="971"/>
                  </a:lnTo>
                  <a:lnTo>
                    <a:pt x="2769" y="971"/>
                  </a:lnTo>
                  <a:lnTo>
                    <a:pt x="2775" y="971"/>
                  </a:lnTo>
                  <a:lnTo>
                    <a:pt x="2786" y="971"/>
                  </a:lnTo>
                  <a:lnTo>
                    <a:pt x="2792" y="971"/>
                  </a:lnTo>
                  <a:lnTo>
                    <a:pt x="2804" y="971"/>
                  </a:lnTo>
                  <a:lnTo>
                    <a:pt x="2810" y="971"/>
                  </a:lnTo>
                  <a:lnTo>
                    <a:pt x="2815" y="971"/>
                  </a:lnTo>
                  <a:lnTo>
                    <a:pt x="2827" y="971"/>
                  </a:lnTo>
                  <a:lnTo>
                    <a:pt x="2833" y="971"/>
                  </a:lnTo>
                  <a:lnTo>
                    <a:pt x="2844" y="971"/>
                  </a:lnTo>
                  <a:lnTo>
                    <a:pt x="2850" y="971"/>
                  </a:lnTo>
                  <a:lnTo>
                    <a:pt x="2861" y="971"/>
                  </a:lnTo>
                  <a:lnTo>
                    <a:pt x="2867" y="971"/>
                  </a:lnTo>
                  <a:lnTo>
                    <a:pt x="2879" y="971"/>
                  </a:lnTo>
                  <a:lnTo>
                    <a:pt x="2885" y="971"/>
                  </a:lnTo>
                  <a:lnTo>
                    <a:pt x="2890" y="971"/>
                  </a:lnTo>
                  <a:lnTo>
                    <a:pt x="2902" y="971"/>
                  </a:lnTo>
                  <a:lnTo>
                    <a:pt x="2908" y="971"/>
                  </a:lnTo>
                  <a:lnTo>
                    <a:pt x="2919" y="971"/>
                  </a:lnTo>
                  <a:lnTo>
                    <a:pt x="2925" y="965"/>
                  </a:lnTo>
                  <a:lnTo>
                    <a:pt x="2936" y="965"/>
                  </a:lnTo>
                  <a:lnTo>
                    <a:pt x="2942" y="965"/>
                  </a:lnTo>
                  <a:lnTo>
                    <a:pt x="2954" y="965"/>
                  </a:lnTo>
                  <a:lnTo>
                    <a:pt x="2960" y="965"/>
                  </a:lnTo>
                  <a:lnTo>
                    <a:pt x="2971" y="959"/>
                  </a:lnTo>
                  <a:lnTo>
                    <a:pt x="2977" y="959"/>
                  </a:lnTo>
                  <a:lnTo>
                    <a:pt x="2983" y="953"/>
                  </a:lnTo>
                  <a:lnTo>
                    <a:pt x="2994" y="953"/>
                  </a:lnTo>
                  <a:lnTo>
                    <a:pt x="3000" y="948"/>
                  </a:lnTo>
                  <a:lnTo>
                    <a:pt x="3011" y="942"/>
                  </a:lnTo>
                  <a:lnTo>
                    <a:pt x="3017" y="930"/>
                  </a:lnTo>
                  <a:lnTo>
                    <a:pt x="3029" y="925"/>
                  </a:lnTo>
                  <a:lnTo>
                    <a:pt x="3035" y="913"/>
                  </a:lnTo>
                  <a:lnTo>
                    <a:pt x="3046" y="896"/>
                  </a:lnTo>
                  <a:lnTo>
                    <a:pt x="3052" y="878"/>
                  </a:lnTo>
                  <a:lnTo>
                    <a:pt x="3058" y="855"/>
                  </a:lnTo>
                  <a:lnTo>
                    <a:pt x="3069" y="826"/>
                  </a:lnTo>
                  <a:lnTo>
                    <a:pt x="3075" y="792"/>
                  </a:lnTo>
                  <a:lnTo>
                    <a:pt x="3086" y="751"/>
                  </a:lnTo>
                  <a:lnTo>
                    <a:pt x="3092" y="699"/>
                  </a:lnTo>
                  <a:lnTo>
                    <a:pt x="3104" y="641"/>
                  </a:lnTo>
                  <a:lnTo>
                    <a:pt x="3110" y="572"/>
                  </a:lnTo>
                  <a:lnTo>
                    <a:pt x="3121" y="491"/>
                  </a:lnTo>
                  <a:lnTo>
                    <a:pt x="3127" y="410"/>
                  </a:lnTo>
                  <a:lnTo>
                    <a:pt x="3133" y="318"/>
                  </a:lnTo>
                  <a:lnTo>
                    <a:pt x="3144" y="231"/>
                  </a:lnTo>
                  <a:lnTo>
                    <a:pt x="3150" y="145"/>
                  </a:lnTo>
                  <a:lnTo>
                    <a:pt x="3161" y="75"/>
                  </a:lnTo>
                  <a:lnTo>
                    <a:pt x="3167" y="23"/>
                  </a:lnTo>
                  <a:lnTo>
                    <a:pt x="3179" y="0"/>
                  </a:lnTo>
                  <a:lnTo>
                    <a:pt x="3185" y="0"/>
                  </a:lnTo>
                  <a:lnTo>
                    <a:pt x="3196" y="29"/>
                  </a:lnTo>
                  <a:lnTo>
                    <a:pt x="3202" y="75"/>
                  </a:lnTo>
                  <a:lnTo>
                    <a:pt x="3208" y="145"/>
                  </a:lnTo>
                  <a:lnTo>
                    <a:pt x="3219" y="220"/>
                  </a:lnTo>
                  <a:lnTo>
                    <a:pt x="3225" y="295"/>
                  </a:lnTo>
                  <a:lnTo>
                    <a:pt x="3236" y="370"/>
                  </a:lnTo>
                  <a:lnTo>
                    <a:pt x="3242" y="433"/>
                  </a:lnTo>
                  <a:lnTo>
                    <a:pt x="3254" y="485"/>
                  </a:lnTo>
                  <a:lnTo>
                    <a:pt x="3260" y="532"/>
                  </a:lnTo>
                  <a:lnTo>
                    <a:pt x="3271" y="566"/>
                  </a:lnTo>
                  <a:lnTo>
                    <a:pt x="3277" y="589"/>
                  </a:lnTo>
                  <a:lnTo>
                    <a:pt x="3283" y="607"/>
                  </a:lnTo>
                  <a:lnTo>
                    <a:pt x="3294" y="624"/>
                  </a:lnTo>
                  <a:lnTo>
                    <a:pt x="3300" y="630"/>
                  </a:lnTo>
                  <a:lnTo>
                    <a:pt x="3311" y="630"/>
                  </a:lnTo>
                  <a:lnTo>
                    <a:pt x="3317" y="630"/>
                  </a:lnTo>
                  <a:lnTo>
                    <a:pt x="3329" y="636"/>
                  </a:lnTo>
                  <a:lnTo>
                    <a:pt x="3335" y="647"/>
                  </a:lnTo>
                  <a:lnTo>
                    <a:pt x="3346" y="665"/>
                  </a:lnTo>
                  <a:lnTo>
                    <a:pt x="3352" y="682"/>
                  </a:lnTo>
                  <a:lnTo>
                    <a:pt x="3363" y="705"/>
                  </a:lnTo>
                  <a:lnTo>
                    <a:pt x="3369" y="722"/>
                  </a:lnTo>
                  <a:lnTo>
                    <a:pt x="3375" y="751"/>
                  </a:lnTo>
                  <a:lnTo>
                    <a:pt x="3386" y="774"/>
                  </a:lnTo>
                  <a:lnTo>
                    <a:pt x="3392" y="797"/>
                  </a:lnTo>
                  <a:lnTo>
                    <a:pt x="3404" y="815"/>
                  </a:lnTo>
                  <a:lnTo>
                    <a:pt x="3410" y="832"/>
                  </a:lnTo>
                  <a:lnTo>
                    <a:pt x="3421" y="849"/>
                  </a:lnTo>
                  <a:lnTo>
                    <a:pt x="3427" y="861"/>
                  </a:lnTo>
                  <a:lnTo>
                    <a:pt x="3438" y="873"/>
                  </a:lnTo>
                  <a:lnTo>
                    <a:pt x="3444" y="878"/>
                  </a:lnTo>
                  <a:lnTo>
                    <a:pt x="3450" y="884"/>
                  </a:lnTo>
                  <a:lnTo>
                    <a:pt x="3461" y="890"/>
                  </a:lnTo>
                  <a:lnTo>
                    <a:pt x="3467" y="896"/>
                  </a:lnTo>
                  <a:lnTo>
                    <a:pt x="3479" y="896"/>
                  </a:lnTo>
                  <a:lnTo>
                    <a:pt x="3485" y="896"/>
                  </a:lnTo>
                  <a:lnTo>
                    <a:pt x="3496" y="901"/>
                  </a:lnTo>
                  <a:lnTo>
                    <a:pt x="3502" y="901"/>
                  </a:lnTo>
                  <a:lnTo>
                    <a:pt x="3513" y="901"/>
                  </a:lnTo>
                  <a:lnTo>
                    <a:pt x="3519" y="901"/>
                  </a:lnTo>
                  <a:lnTo>
                    <a:pt x="3525" y="901"/>
                  </a:lnTo>
                  <a:lnTo>
                    <a:pt x="3536" y="901"/>
                  </a:lnTo>
                  <a:lnTo>
                    <a:pt x="3542" y="901"/>
                  </a:lnTo>
                  <a:lnTo>
                    <a:pt x="3554" y="901"/>
                  </a:lnTo>
                  <a:lnTo>
                    <a:pt x="3560" y="901"/>
                  </a:lnTo>
                  <a:lnTo>
                    <a:pt x="3571" y="901"/>
                  </a:lnTo>
                  <a:lnTo>
                    <a:pt x="3577" y="901"/>
                  </a:lnTo>
                  <a:lnTo>
                    <a:pt x="3588" y="907"/>
                  </a:lnTo>
                  <a:lnTo>
                    <a:pt x="3594" y="907"/>
                  </a:lnTo>
                  <a:lnTo>
                    <a:pt x="3600" y="907"/>
                  </a:lnTo>
                  <a:lnTo>
                    <a:pt x="3611" y="907"/>
                  </a:lnTo>
                  <a:lnTo>
                    <a:pt x="3617" y="907"/>
                  </a:lnTo>
                  <a:lnTo>
                    <a:pt x="3629" y="907"/>
                  </a:lnTo>
                  <a:lnTo>
                    <a:pt x="3635" y="913"/>
                  </a:lnTo>
                  <a:lnTo>
                    <a:pt x="3646" y="913"/>
                  </a:lnTo>
                  <a:lnTo>
                    <a:pt x="3652" y="913"/>
                  </a:lnTo>
                  <a:lnTo>
                    <a:pt x="3663" y="913"/>
                  </a:lnTo>
                  <a:lnTo>
                    <a:pt x="3669" y="913"/>
                  </a:lnTo>
                  <a:lnTo>
                    <a:pt x="3675" y="919"/>
                  </a:lnTo>
                  <a:lnTo>
                    <a:pt x="3686" y="919"/>
                  </a:lnTo>
                  <a:lnTo>
                    <a:pt x="3692" y="919"/>
                  </a:lnTo>
                  <a:lnTo>
                    <a:pt x="3704" y="919"/>
                  </a:lnTo>
                  <a:lnTo>
                    <a:pt x="3710" y="919"/>
                  </a:lnTo>
                  <a:lnTo>
                    <a:pt x="3721" y="919"/>
                  </a:lnTo>
                  <a:lnTo>
                    <a:pt x="3727" y="919"/>
                  </a:lnTo>
                  <a:lnTo>
                    <a:pt x="3738" y="919"/>
                  </a:lnTo>
                  <a:lnTo>
                    <a:pt x="3744" y="919"/>
                  </a:lnTo>
                  <a:lnTo>
                    <a:pt x="3756" y="919"/>
                  </a:lnTo>
                </a:path>
              </a:pathLst>
            </a:custGeom>
            <a:noFill/>
            <a:ln w="9525">
              <a:solidFill>
                <a:srgbClr val="D5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919" name="Rectangle 151"/>
            <p:cNvSpPr>
              <a:spLocks noChangeArrowheads="1"/>
            </p:cNvSpPr>
            <p:nvPr/>
          </p:nvSpPr>
          <p:spPr bwMode="auto">
            <a:xfrm>
              <a:off x="1069" y="2170"/>
              <a:ext cx="3756" cy="112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endParaRPr lang="en-GB" altLang="en-US" sz="1800">
                <a:latin typeface="Arial" panose="020B0604020202020204" pitchFamily="34" charset="0"/>
              </a:endParaRPr>
            </a:p>
          </p:txBody>
        </p:sp>
        <p:sp>
          <p:nvSpPr>
            <p:cNvPr id="31920" name="Line 152"/>
            <p:cNvSpPr>
              <a:spLocks noChangeShapeType="1"/>
            </p:cNvSpPr>
            <p:nvPr/>
          </p:nvSpPr>
          <p:spPr bwMode="auto">
            <a:xfrm flipV="1">
              <a:off x="1069" y="2225"/>
              <a:ext cx="0" cy="112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21" name="Rectangle 153"/>
            <p:cNvSpPr>
              <a:spLocks noChangeArrowheads="1"/>
            </p:cNvSpPr>
            <p:nvPr/>
          </p:nvSpPr>
          <p:spPr bwMode="auto">
            <a:xfrm>
              <a:off x="1069" y="2150"/>
              <a:ext cx="133"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x 10</a:t>
              </a:r>
              <a:endParaRPr lang="en-US" altLang="en-US" sz="1800">
                <a:latin typeface="Arial" panose="020B0604020202020204" pitchFamily="34" charset="0"/>
              </a:endParaRPr>
            </a:p>
          </p:txBody>
        </p:sp>
        <p:sp>
          <p:nvSpPr>
            <p:cNvPr id="31922" name="Rectangle 154"/>
            <p:cNvSpPr>
              <a:spLocks noChangeArrowheads="1"/>
            </p:cNvSpPr>
            <p:nvPr/>
          </p:nvSpPr>
          <p:spPr bwMode="auto">
            <a:xfrm>
              <a:off x="1184" y="2109"/>
              <a:ext cx="52"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4</a:t>
              </a:r>
              <a:endParaRPr lang="en-US" altLang="en-US" sz="1800">
                <a:latin typeface="Arial" panose="020B0604020202020204" pitchFamily="34" charset="0"/>
              </a:endParaRPr>
            </a:p>
          </p:txBody>
        </p:sp>
        <p:sp>
          <p:nvSpPr>
            <p:cNvPr id="31923" name="Line 155"/>
            <p:cNvSpPr>
              <a:spLocks noChangeShapeType="1"/>
            </p:cNvSpPr>
            <p:nvPr/>
          </p:nvSpPr>
          <p:spPr bwMode="auto">
            <a:xfrm flipH="1">
              <a:off x="1051" y="3294"/>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24" name="Line 156"/>
            <p:cNvSpPr>
              <a:spLocks noChangeShapeType="1"/>
            </p:cNvSpPr>
            <p:nvPr/>
          </p:nvSpPr>
          <p:spPr bwMode="auto">
            <a:xfrm flipH="1">
              <a:off x="1051" y="3219"/>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25" name="Line 157"/>
            <p:cNvSpPr>
              <a:spLocks noChangeShapeType="1"/>
            </p:cNvSpPr>
            <p:nvPr/>
          </p:nvSpPr>
          <p:spPr bwMode="auto">
            <a:xfrm flipH="1">
              <a:off x="1051" y="3144"/>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26" name="Line 158"/>
            <p:cNvSpPr>
              <a:spLocks noChangeShapeType="1"/>
            </p:cNvSpPr>
            <p:nvPr/>
          </p:nvSpPr>
          <p:spPr bwMode="auto">
            <a:xfrm flipH="1">
              <a:off x="1051" y="3074"/>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27" name="Line 159"/>
            <p:cNvSpPr>
              <a:spLocks noChangeShapeType="1"/>
            </p:cNvSpPr>
            <p:nvPr/>
          </p:nvSpPr>
          <p:spPr bwMode="auto">
            <a:xfrm flipH="1">
              <a:off x="1051" y="2999"/>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28" name="Line 160"/>
            <p:cNvSpPr>
              <a:spLocks noChangeShapeType="1"/>
            </p:cNvSpPr>
            <p:nvPr/>
          </p:nvSpPr>
          <p:spPr bwMode="auto">
            <a:xfrm flipH="1">
              <a:off x="1051" y="2924"/>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29" name="Line 161"/>
            <p:cNvSpPr>
              <a:spLocks noChangeShapeType="1"/>
            </p:cNvSpPr>
            <p:nvPr/>
          </p:nvSpPr>
          <p:spPr bwMode="auto">
            <a:xfrm flipH="1">
              <a:off x="1051" y="2849"/>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30" name="Line 162"/>
            <p:cNvSpPr>
              <a:spLocks noChangeShapeType="1"/>
            </p:cNvSpPr>
            <p:nvPr/>
          </p:nvSpPr>
          <p:spPr bwMode="auto">
            <a:xfrm flipH="1">
              <a:off x="1051" y="2780"/>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31" name="Line 163"/>
            <p:cNvSpPr>
              <a:spLocks noChangeShapeType="1"/>
            </p:cNvSpPr>
            <p:nvPr/>
          </p:nvSpPr>
          <p:spPr bwMode="auto">
            <a:xfrm flipH="1">
              <a:off x="1051" y="2704"/>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32" name="Line 164"/>
            <p:cNvSpPr>
              <a:spLocks noChangeShapeType="1"/>
            </p:cNvSpPr>
            <p:nvPr/>
          </p:nvSpPr>
          <p:spPr bwMode="auto">
            <a:xfrm flipH="1">
              <a:off x="1051" y="2629"/>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33" name="Line 165"/>
            <p:cNvSpPr>
              <a:spLocks noChangeShapeType="1"/>
            </p:cNvSpPr>
            <p:nvPr/>
          </p:nvSpPr>
          <p:spPr bwMode="auto">
            <a:xfrm flipH="1">
              <a:off x="1051" y="2560"/>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34" name="Line 166"/>
            <p:cNvSpPr>
              <a:spLocks noChangeShapeType="1"/>
            </p:cNvSpPr>
            <p:nvPr/>
          </p:nvSpPr>
          <p:spPr bwMode="auto">
            <a:xfrm flipH="1">
              <a:off x="1051" y="2485"/>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35" name="Line 167"/>
            <p:cNvSpPr>
              <a:spLocks noChangeShapeType="1"/>
            </p:cNvSpPr>
            <p:nvPr/>
          </p:nvSpPr>
          <p:spPr bwMode="auto">
            <a:xfrm flipH="1">
              <a:off x="1051" y="2410"/>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36" name="Line 168"/>
            <p:cNvSpPr>
              <a:spLocks noChangeShapeType="1"/>
            </p:cNvSpPr>
            <p:nvPr/>
          </p:nvSpPr>
          <p:spPr bwMode="auto">
            <a:xfrm flipH="1">
              <a:off x="1051" y="2335"/>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37" name="Line 169"/>
            <p:cNvSpPr>
              <a:spLocks noChangeShapeType="1"/>
            </p:cNvSpPr>
            <p:nvPr/>
          </p:nvSpPr>
          <p:spPr bwMode="auto">
            <a:xfrm flipH="1">
              <a:off x="1051" y="2265"/>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38" name="Line 170"/>
            <p:cNvSpPr>
              <a:spLocks noChangeShapeType="1"/>
            </p:cNvSpPr>
            <p:nvPr/>
          </p:nvSpPr>
          <p:spPr bwMode="auto">
            <a:xfrm flipH="1">
              <a:off x="1034" y="3294"/>
              <a:ext cx="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39" name="Rectangle 171"/>
            <p:cNvSpPr>
              <a:spLocks noChangeArrowheads="1"/>
            </p:cNvSpPr>
            <p:nvPr/>
          </p:nvSpPr>
          <p:spPr bwMode="auto">
            <a:xfrm>
              <a:off x="999" y="3224"/>
              <a:ext cx="52"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0</a:t>
              </a:r>
              <a:endParaRPr lang="en-US" altLang="en-US" sz="1800">
                <a:latin typeface="Arial" panose="020B0604020202020204" pitchFamily="34" charset="0"/>
              </a:endParaRPr>
            </a:p>
          </p:txBody>
        </p:sp>
        <p:sp>
          <p:nvSpPr>
            <p:cNvPr id="31940" name="Line 172"/>
            <p:cNvSpPr>
              <a:spLocks noChangeShapeType="1"/>
            </p:cNvSpPr>
            <p:nvPr/>
          </p:nvSpPr>
          <p:spPr bwMode="auto">
            <a:xfrm flipH="1">
              <a:off x="1034" y="3144"/>
              <a:ext cx="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41" name="Rectangle 173"/>
            <p:cNvSpPr>
              <a:spLocks noChangeArrowheads="1"/>
            </p:cNvSpPr>
            <p:nvPr/>
          </p:nvSpPr>
          <p:spPr bwMode="auto">
            <a:xfrm>
              <a:off x="999" y="3074"/>
              <a:ext cx="52"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2</a:t>
              </a:r>
              <a:endParaRPr lang="en-US" altLang="en-US" sz="1800">
                <a:latin typeface="Arial" panose="020B0604020202020204" pitchFamily="34" charset="0"/>
              </a:endParaRPr>
            </a:p>
          </p:txBody>
        </p:sp>
        <p:sp>
          <p:nvSpPr>
            <p:cNvPr id="31942" name="Line 174"/>
            <p:cNvSpPr>
              <a:spLocks noChangeShapeType="1"/>
            </p:cNvSpPr>
            <p:nvPr/>
          </p:nvSpPr>
          <p:spPr bwMode="auto">
            <a:xfrm flipH="1">
              <a:off x="1034" y="2999"/>
              <a:ext cx="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43" name="Rectangle 175"/>
            <p:cNvSpPr>
              <a:spLocks noChangeArrowheads="1"/>
            </p:cNvSpPr>
            <p:nvPr/>
          </p:nvSpPr>
          <p:spPr bwMode="auto">
            <a:xfrm>
              <a:off x="999" y="2930"/>
              <a:ext cx="52"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4</a:t>
              </a:r>
              <a:endParaRPr lang="en-US" altLang="en-US" sz="1800">
                <a:latin typeface="Arial" panose="020B0604020202020204" pitchFamily="34" charset="0"/>
              </a:endParaRPr>
            </a:p>
          </p:txBody>
        </p:sp>
        <p:sp>
          <p:nvSpPr>
            <p:cNvPr id="31944" name="Line 176"/>
            <p:cNvSpPr>
              <a:spLocks noChangeShapeType="1"/>
            </p:cNvSpPr>
            <p:nvPr/>
          </p:nvSpPr>
          <p:spPr bwMode="auto">
            <a:xfrm flipH="1">
              <a:off x="1034" y="2849"/>
              <a:ext cx="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45" name="Rectangle 177"/>
            <p:cNvSpPr>
              <a:spLocks noChangeArrowheads="1"/>
            </p:cNvSpPr>
            <p:nvPr/>
          </p:nvSpPr>
          <p:spPr bwMode="auto">
            <a:xfrm>
              <a:off x="999" y="2780"/>
              <a:ext cx="52"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6</a:t>
              </a:r>
              <a:endParaRPr lang="en-US" altLang="en-US" sz="1800">
                <a:latin typeface="Arial" panose="020B0604020202020204" pitchFamily="34" charset="0"/>
              </a:endParaRPr>
            </a:p>
          </p:txBody>
        </p:sp>
        <p:sp>
          <p:nvSpPr>
            <p:cNvPr id="31946" name="Line 178"/>
            <p:cNvSpPr>
              <a:spLocks noChangeShapeType="1"/>
            </p:cNvSpPr>
            <p:nvPr/>
          </p:nvSpPr>
          <p:spPr bwMode="auto">
            <a:xfrm flipH="1">
              <a:off x="1034" y="2704"/>
              <a:ext cx="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47" name="Rectangle 179"/>
            <p:cNvSpPr>
              <a:spLocks noChangeArrowheads="1"/>
            </p:cNvSpPr>
            <p:nvPr/>
          </p:nvSpPr>
          <p:spPr bwMode="auto">
            <a:xfrm>
              <a:off x="999" y="2635"/>
              <a:ext cx="52"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8</a:t>
              </a:r>
              <a:endParaRPr lang="en-US" altLang="en-US" sz="1800">
                <a:latin typeface="Arial" panose="020B0604020202020204" pitchFamily="34" charset="0"/>
              </a:endParaRPr>
            </a:p>
          </p:txBody>
        </p:sp>
        <p:sp>
          <p:nvSpPr>
            <p:cNvPr id="31948" name="Line 180"/>
            <p:cNvSpPr>
              <a:spLocks noChangeShapeType="1"/>
            </p:cNvSpPr>
            <p:nvPr/>
          </p:nvSpPr>
          <p:spPr bwMode="auto">
            <a:xfrm flipH="1">
              <a:off x="1034" y="2560"/>
              <a:ext cx="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49" name="Rectangle 181"/>
            <p:cNvSpPr>
              <a:spLocks noChangeArrowheads="1"/>
            </p:cNvSpPr>
            <p:nvPr/>
          </p:nvSpPr>
          <p:spPr bwMode="auto">
            <a:xfrm>
              <a:off x="965" y="2491"/>
              <a:ext cx="8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10</a:t>
              </a:r>
              <a:endParaRPr lang="en-US" altLang="en-US" sz="1800">
                <a:latin typeface="Arial" panose="020B0604020202020204" pitchFamily="34" charset="0"/>
              </a:endParaRPr>
            </a:p>
          </p:txBody>
        </p:sp>
        <p:sp>
          <p:nvSpPr>
            <p:cNvPr id="31950" name="Line 182"/>
            <p:cNvSpPr>
              <a:spLocks noChangeShapeType="1"/>
            </p:cNvSpPr>
            <p:nvPr/>
          </p:nvSpPr>
          <p:spPr bwMode="auto">
            <a:xfrm flipH="1">
              <a:off x="1034" y="2410"/>
              <a:ext cx="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51" name="Rectangle 183"/>
            <p:cNvSpPr>
              <a:spLocks noChangeArrowheads="1"/>
            </p:cNvSpPr>
            <p:nvPr/>
          </p:nvSpPr>
          <p:spPr bwMode="auto">
            <a:xfrm>
              <a:off x="965" y="2340"/>
              <a:ext cx="8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12</a:t>
              </a:r>
              <a:endParaRPr lang="en-US" altLang="en-US" sz="1800">
                <a:latin typeface="Arial" panose="020B0604020202020204" pitchFamily="34" charset="0"/>
              </a:endParaRPr>
            </a:p>
          </p:txBody>
        </p:sp>
        <p:sp>
          <p:nvSpPr>
            <p:cNvPr id="31952" name="Line 184"/>
            <p:cNvSpPr>
              <a:spLocks noChangeShapeType="1"/>
            </p:cNvSpPr>
            <p:nvPr/>
          </p:nvSpPr>
          <p:spPr bwMode="auto">
            <a:xfrm flipH="1">
              <a:off x="1034" y="2265"/>
              <a:ext cx="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53" name="Rectangle 185"/>
            <p:cNvSpPr>
              <a:spLocks noChangeArrowheads="1"/>
            </p:cNvSpPr>
            <p:nvPr/>
          </p:nvSpPr>
          <p:spPr bwMode="auto">
            <a:xfrm>
              <a:off x="965" y="2196"/>
              <a:ext cx="8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14</a:t>
              </a:r>
              <a:endParaRPr lang="en-US" altLang="en-US" sz="1800">
                <a:latin typeface="Arial" panose="020B0604020202020204" pitchFamily="34" charset="0"/>
              </a:endParaRPr>
            </a:p>
          </p:txBody>
        </p:sp>
        <p:sp>
          <p:nvSpPr>
            <p:cNvPr id="31954" name="Rectangle 186"/>
            <p:cNvSpPr>
              <a:spLocks noChangeArrowheads="1"/>
            </p:cNvSpPr>
            <p:nvPr/>
          </p:nvSpPr>
          <p:spPr bwMode="auto">
            <a:xfrm rot="5400000">
              <a:off x="759" y="2875"/>
              <a:ext cx="133"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CPS</a:t>
              </a:r>
              <a:endParaRPr lang="en-US" altLang="en-US" sz="1800">
                <a:latin typeface="Arial" panose="020B0604020202020204" pitchFamily="34" charset="0"/>
              </a:endParaRPr>
            </a:p>
          </p:txBody>
        </p:sp>
        <p:sp>
          <p:nvSpPr>
            <p:cNvPr id="31955" name="Line 187"/>
            <p:cNvSpPr>
              <a:spLocks noChangeShapeType="1"/>
            </p:cNvSpPr>
            <p:nvPr/>
          </p:nvSpPr>
          <p:spPr bwMode="auto">
            <a:xfrm>
              <a:off x="1069" y="3346"/>
              <a:ext cx="375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56" name="Line 188"/>
            <p:cNvSpPr>
              <a:spLocks noChangeShapeType="1"/>
            </p:cNvSpPr>
            <p:nvPr/>
          </p:nvSpPr>
          <p:spPr bwMode="auto">
            <a:xfrm>
              <a:off x="1069"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57" name="Line 189"/>
            <p:cNvSpPr>
              <a:spLocks noChangeShapeType="1"/>
            </p:cNvSpPr>
            <p:nvPr/>
          </p:nvSpPr>
          <p:spPr bwMode="auto">
            <a:xfrm>
              <a:off x="1149"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58" name="Line 190"/>
            <p:cNvSpPr>
              <a:spLocks noChangeShapeType="1"/>
            </p:cNvSpPr>
            <p:nvPr/>
          </p:nvSpPr>
          <p:spPr bwMode="auto">
            <a:xfrm>
              <a:off x="1230"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59" name="Line 191"/>
            <p:cNvSpPr>
              <a:spLocks noChangeShapeType="1"/>
            </p:cNvSpPr>
            <p:nvPr/>
          </p:nvSpPr>
          <p:spPr bwMode="auto">
            <a:xfrm>
              <a:off x="1317"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60" name="Line 192"/>
            <p:cNvSpPr>
              <a:spLocks noChangeShapeType="1"/>
            </p:cNvSpPr>
            <p:nvPr/>
          </p:nvSpPr>
          <p:spPr bwMode="auto">
            <a:xfrm>
              <a:off x="1398"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61" name="Line 193"/>
            <p:cNvSpPr>
              <a:spLocks noChangeShapeType="1"/>
            </p:cNvSpPr>
            <p:nvPr/>
          </p:nvSpPr>
          <p:spPr bwMode="auto">
            <a:xfrm>
              <a:off x="1484"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62" name="Line 194"/>
            <p:cNvSpPr>
              <a:spLocks noChangeShapeType="1"/>
            </p:cNvSpPr>
            <p:nvPr/>
          </p:nvSpPr>
          <p:spPr bwMode="auto">
            <a:xfrm>
              <a:off x="1565"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63" name="Line 195"/>
            <p:cNvSpPr>
              <a:spLocks noChangeShapeType="1"/>
            </p:cNvSpPr>
            <p:nvPr/>
          </p:nvSpPr>
          <p:spPr bwMode="auto">
            <a:xfrm>
              <a:off x="1651"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64" name="Line 196"/>
            <p:cNvSpPr>
              <a:spLocks noChangeShapeType="1"/>
            </p:cNvSpPr>
            <p:nvPr/>
          </p:nvSpPr>
          <p:spPr bwMode="auto">
            <a:xfrm>
              <a:off x="1732"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65" name="Line 197"/>
            <p:cNvSpPr>
              <a:spLocks noChangeShapeType="1"/>
            </p:cNvSpPr>
            <p:nvPr/>
          </p:nvSpPr>
          <p:spPr bwMode="auto">
            <a:xfrm>
              <a:off x="1819"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66" name="Line 198"/>
            <p:cNvSpPr>
              <a:spLocks noChangeShapeType="1"/>
            </p:cNvSpPr>
            <p:nvPr/>
          </p:nvSpPr>
          <p:spPr bwMode="auto">
            <a:xfrm>
              <a:off x="1900"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67" name="Line 199"/>
            <p:cNvSpPr>
              <a:spLocks noChangeShapeType="1"/>
            </p:cNvSpPr>
            <p:nvPr/>
          </p:nvSpPr>
          <p:spPr bwMode="auto">
            <a:xfrm>
              <a:off x="1986"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68" name="Line 200"/>
            <p:cNvSpPr>
              <a:spLocks noChangeShapeType="1"/>
            </p:cNvSpPr>
            <p:nvPr/>
          </p:nvSpPr>
          <p:spPr bwMode="auto">
            <a:xfrm>
              <a:off x="2067"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69" name="Line 201"/>
            <p:cNvSpPr>
              <a:spLocks noChangeShapeType="1"/>
            </p:cNvSpPr>
            <p:nvPr/>
          </p:nvSpPr>
          <p:spPr bwMode="auto">
            <a:xfrm>
              <a:off x="2153"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70" name="Line 202"/>
            <p:cNvSpPr>
              <a:spLocks noChangeShapeType="1"/>
            </p:cNvSpPr>
            <p:nvPr/>
          </p:nvSpPr>
          <p:spPr bwMode="auto">
            <a:xfrm>
              <a:off x="2234"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71" name="Line 203"/>
            <p:cNvSpPr>
              <a:spLocks noChangeShapeType="1"/>
            </p:cNvSpPr>
            <p:nvPr/>
          </p:nvSpPr>
          <p:spPr bwMode="auto">
            <a:xfrm>
              <a:off x="2321"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72" name="Line 204"/>
            <p:cNvSpPr>
              <a:spLocks noChangeShapeType="1"/>
            </p:cNvSpPr>
            <p:nvPr/>
          </p:nvSpPr>
          <p:spPr bwMode="auto">
            <a:xfrm>
              <a:off x="2401"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73" name="Line 205"/>
            <p:cNvSpPr>
              <a:spLocks noChangeShapeType="1"/>
            </p:cNvSpPr>
            <p:nvPr/>
          </p:nvSpPr>
          <p:spPr bwMode="auto">
            <a:xfrm>
              <a:off x="2482"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74" name="Line 206"/>
            <p:cNvSpPr>
              <a:spLocks noChangeShapeType="1"/>
            </p:cNvSpPr>
            <p:nvPr/>
          </p:nvSpPr>
          <p:spPr bwMode="auto">
            <a:xfrm>
              <a:off x="2569"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75" name="Line 207"/>
            <p:cNvSpPr>
              <a:spLocks noChangeShapeType="1"/>
            </p:cNvSpPr>
            <p:nvPr/>
          </p:nvSpPr>
          <p:spPr bwMode="auto">
            <a:xfrm>
              <a:off x="2650"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76" name="Line 208"/>
            <p:cNvSpPr>
              <a:spLocks noChangeShapeType="1"/>
            </p:cNvSpPr>
            <p:nvPr/>
          </p:nvSpPr>
          <p:spPr bwMode="auto">
            <a:xfrm>
              <a:off x="2736"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77" name="Line 209"/>
            <p:cNvSpPr>
              <a:spLocks noChangeShapeType="1"/>
            </p:cNvSpPr>
            <p:nvPr/>
          </p:nvSpPr>
          <p:spPr bwMode="auto">
            <a:xfrm>
              <a:off x="2817"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78" name="Line 210"/>
            <p:cNvSpPr>
              <a:spLocks noChangeShapeType="1"/>
            </p:cNvSpPr>
            <p:nvPr/>
          </p:nvSpPr>
          <p:spPr bwMode="auto">
            <a:xfrm>
              <a:off x="2903"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79" name="Line 211"/>
            <p:cNvSpPr>
              <a:spLocks noChangeShapeType="1"/>
            </p:cNvSpPr>
            <p:nvPr/>
          </p:nvSpPr>
          <p:spPr bwMode="auto">
            <a:xfrm>
              <a:off x="2984"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80" name="Line 212"/>
            <p:cNvSpPr>
              <a:spLocks noChangeShapeType="1"/>
            </p:cNvSpPr>
            <p:nvPr/>
          </p:nvSpPr>
          <p:spPr bwMode="auto">
            <a:xfrm>
              <a:off x="3071"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81" name="Line 213"/>
            <p:cNvSpPr>
              <a:spLocks noChangeShapeType="1"/>
            </p:cNvSpPr>
            <p:nvPr/>
          </p:nvSpPr>
          <p:spPr bwMode="auto">
            <a:xfrm>
              <a:off x="3152"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82" name="Line 214"/>
            <p:cNvSpPr>
              <a:spLocks noChangeShapeType="1"/>
            </p:cNvSpPr>
            <p:nvPr/>
          </p:nvSpPr>
          <p:spPr bwMode="auto">
            <a:xfrm>
              <a:off x="3238"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83" name="Line 215"/>
            <p:cNvSpPr>
              <a:spLocks noChangeShapeType="1"/>
            </p:cNvSpPr>
            <p:nvPr/>
          </p:nvSpPr>
          <p:spPr bwMode="auto">
            <a:xfrm>
              <a:off x="3319"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84" name="Line 216"/>
            <p:cNvSpPr>
              <a:spLocks noChangeShapeType="1"/>
            </p:cNvSpPr>
            <p:nvPr/>
          </p:nvSpPr>
          <p:spPr bwMode="auto">
            <a:xfrm>
              <a:off x="3405"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85" name="Line 217"/>
            <p:cNvSpPr>
              <a:spLocks noChangeShapeType="1"/>
            </p:cNvSpPr>
            <p:nvPr/>
          </p:nvSpPr>
          <p:spPr bwMode="auto">
            <a:xfrm>
              <a:off x="3486"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86" name="Line 218"/>
            <p:cNvSpPr>
              <a:spLocks noChangeShapeType="1"/>
            </p:cNvSpPr>
            <p:nvPr/>
          </p:nvSpPr>
          <p:spPr bwMode="auto">
            <a:xfrm>
              <a:off x="3573"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87" name="Line 219"/>
            <p:cNvSpPr>
              <a:spLocks noChangeShapeType="1"/>
            </p:cNvSpPr>
            <p:nvPr/>
          </p:nvSpPr>
          <p:spPr bwMode="auto">
            <a:xfrm>
              <a:off x="3653"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88" name="Line 220"/>
            <p:cNvSpPr>
              <a:spLocks noChangeShapeType="1"/>
            </p:cNvSpPr>
            <p:nvPr/>
          </p:nvSpPr>
          <p:spPr bwMode="auto">
            <a:xfrm>
              <a:off x="3734"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89" name="Line 221"/>
            <p:cNvSpPr>
              <a:spLocks noChangeShapeType="1"/>
            </p:cNvSpPr>
            <p:nvPr/>
          </p:nvSpPr>
          <p:spPr bwMode="auto">
            <a:xfrm>
              <a:off x="3821"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90" name="Line 222"/>
            <p:cNvSpPr>
              <a:spLocks noChangeShapeType="1"/>
            </p:cNvSpPr>
            <p:nvPr/>
          </p:nvSpPr>
          <p:spPr bwMode="auto">
            <a:xfrm>
              <a:off x="3902"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91" name="Line 223"/>
            <p:cNvSpPr>
              <a:spLocks noChangeShapeType="1"/>
            </p:cNvSpPr>
            <p:nvPr/>
          </p:nvSpPr>
          <p:spPr bwMode="auto">
            <a:xfrm>
              <a:off x="3988"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92" name="Line 224"/>
            <p:cNvSpPr>
              <a:spLocks noChangeShapeType="1"/>
            </p:cNvSpPr>
            <p:nvPr/>
          </p:nvSpPr>
          <p:spPr bwMode="auto">
            <a:xfrm>
              <a:off x="4069"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93" name="Line 225"/>
            <p:cNvSpPr>
              <a:spLocks noChangeShapeType="1"/>
            </p:cNvSpPr>
            <p:nvPr/>
          </p:nvSpPr>
          <p:spPr bwMode="auto">
            <a:xfrm>
              <a:off x="4155"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94" name="Line 226"/>
            <p:cNvSpPr>
              <a:spLocks noChangeShapeType="1"/>
            </p:cNvSpPr>
            <p:nvPr/>
          </p:nvSpPr>
          <p:spPr bwMode="auto">
            <a:xfrm>
              <a:off x="4236"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95" name="Line 227"/>
            <p:cNvSpPr>
              <a:spLocks noChangeShapeType="1"/>
            </p:cNvSpPr>
            <p:nvPr/>
          </p:nvSpPr>
          <p:spPr bwMode="auto">
            <a:xfrm>
              <a:off x="4323"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96" name="Line 228"/>
            <p:cNvSpPr>
              <a:spLocks noChangeShapeType="1"/>
            </p:cNvSpPr>
            <p:nvPr/>
          </p:nvSpPr>
          <p:spPr bwMode="auto">
            <a:xfrm>
              <a:off x="4404"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97" name="Line 229"/>
            <p:cNvSpPr>
              <a:spLocks noChangeShapeType="1"/>
            </p:cNvSpPr>
            <p:nvPr/>
          </p:nvSpPr>
          <p:spPr bwMode="auto">
            <a:xfrm>
              <a:off x="4490"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98" name="Line 230"/>
            <p:cNvSpPr>
              <a:spLocks noChangeShapeType="1"/>
            </p:cNvSpPr>
            <p:nvPr/>
          </p:nvSpPr>
          <p:spPr bwMode="auto">
            <a:xfrm>
              <a:off x="4571"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99" name="Line 231"/>
            <p:cNvSpPr>
              <a:spLocks noChangeShapeType="1"/>
            </p:cNvSpPr>
            <p:nvPr/>
          </p:nvSpPr>
          <p:spPr bwMode="auto">
            <a:xfrm>
              <a:off x="4657"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00" name="Line 232"/>
            <p:cNvSpPr>
              <a:spLocks noChangeShapeType="1"/>
            </p:cNvSpPr>
            <p:nvPr/>
          </p:nvSpPr>
          <p:spPr bwMode="auto">
            <a:xfrm>
              <a:off x="4738"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01" name="Line 233"/>
            <p:cNvSpPr>
              <a:spLocks noChangeShapeType="1"/>
            </p:cNvSpPr>
            <p:nvPr/>
          </p:nvSpPr>
          <p:spPr bwMode="auto">
            <a:xfrm>
              <a:off x="4825" y="3346"/>
              <a:ext cx="0" cy="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02" name="Rectangle 234"/>
            <p:cNvSpPr>
              <a:spLocks noChangeArrowheads="1"/>
            </p:cNvSpPr>
            <p:nvPr/>
          </p:nvSpPr>
          <p:spPr bwMode="auto">
            <a:xfrm>
              <a:off x="1017" y="3398"/>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970</a:t>
              </a:r>
              <a:endParaRPr lang="en-US" altLang="en-US" sz="1800">
                <a:latin typeface="Arial" panose="020B0604020202020204" pitchFamily="34" charset="0"/>
              </a:endParaRPr>
            </a:p>
          </p:txBody>
        </p:sp>
        <p:sp>
          <p:nvSpPr>
            <p:cNvPr id="32003" name="Line 235"/>
            <p:cNvSpPr>
              <a:spLocks noChangeShapeType="1"/>
            </p:cNvSpPr>
            <p:nvPr/>
          </p:nvSpPr>
          <p:spPr bwMode="auto">
            <a:xfrm>
              <a:off x="1069" y="3346"/>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04" name="Rectangle 236"/>
            <p:cNvSpPr>
              <a:spLocks noChangeArrowheads="1"/>
            </p:cNvSpPr>
            <p:nvPr/>
          </p:nvSpPr>
          <p:spPr bwMode="auto">
            <a:xfrm>
              <a:off x="1432" y="3398"/>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965</a:t>
              </a:r>
              <a:endParaRPr lang="en-US" altLang="en-US" sz="1800">
                <a:latin typeface="Arial" panose="020B0604020202020204" pitchFamily="34" charset="0"/>
              </a:endParaRPr>
            </a:p>
          </p:txBody>
        </p:sp>
        <p:sp>
          <p:nvSpPr>
            <p:cNvPr id="32005" name="Line 237"/>
            <p:cNvSpPr>
              <a:spLocks noChangeShapeType="1"/>
            </p:cNvSpPr>
            <p:nvPr/>
          </p:nvSpPr>
          <p:spPr bwMode="auto">
            <a:xfrm>
              <a:off x="1484" y="3346"/>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06" name="Rectangle 238"/>
            <p:cNvSpPr>
              <a:spLocks noChangeArrowheads="1"/>
            </p:cNvSpPr>
            <p:nvPr/>
          </p:nvSpPr>
          <p:spPr bwMode="auto">
            <a:xfrm>
              <a:off x="1848" y="3398"/>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960</a:t>
              </a:r>
              <a:endParaRPr lang="en-US" altLang="en-US" sz="1800">
                <a:latin typeface="Arial" panose="020B0604020202020204" pitchFamily="34" charset="0"/>
              </a:endParaRPr>
            </a:p>
          </p:txBody>
        </p:sp>
        <p:sp>
          <p:nvSpPr>
            <p:cNvPr id="32007" name="Line 239"/>
            <p:cNvSpPr>
              <a:spLocks noChangeShapeType="1"/>
            </p:cNvSpPr>
            <p:nvPr/>
          </p:nvSpPr>
          <p:spPr bwMode="auto">
            <a:xfrm>
              <a:off x="1900" y="3346"/>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08" name="Rectangle 240"/>
            <p:cNvSpPr>
              <a:spLocks noChangeArrowheads="1"/>
            </p:cNvSpPr>
            <p:nvPr/>
          </p:nvSpPr>
          <p:spPr bwMode="auto">
            <a:xfrm>
              <a:off x="2269" y="3398"/>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955</a:t>
              </a:r>
              <a:endParaRPr lang="en-US" altLang="en-US" sz="1800">
                <a:latin typeface="Arial" panose="020B0604020202020204" pitchFamily="34" charset="0"/>
              </a:endParaRPr>
            </a:p>
          </p:txBody>
        </p:sp>
        <p:sp>
          <p:nvSpPr>
            <p:cNvPr id="32009" name="Line 241"/>
            <p:cNvSpPr>
              <a:spLocks noChangeShapeType="1"/>
            </p:cNvSpPr>
            <p:nvPr/>
          </p:nvSpPr>
          <p:spPr bwMode="auto">
            <a:xfrm>
              <a:off x="2321" y="3346"/>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10" name="Rectangle 242"/>
            <p:cNvSpPr>
              <a:spLocks noChangeArrowheads="1"/>
            </p:cNvSpPr>
            <p:nvPr/>
          </p:nvSpPr>
          <p:spPr bwMode="auto">
            <a:xfrm>
              <a:off x="2684" y="3398"/>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950</a:t>
              </a:r>
              <a:endParaRPr lang="en-US" altLang="en-US" sz="1800">
                <a:latin typeface="Arial" panose="020B0604020202020204" pitchFamily="34" charset="0"/>
              </a:endParaRPr>
            </a:p>
          </p:txBody>
        </p:sp>
        <p:sp>
          <p:nvSpPr>
            <p:cNvPr id="32011" name="Line 243"/>
            <p:cNvSpPr>
              <a:spLocks noChangeShapeType="1"/>
            </p:cNvSpPr>
            <p:nvPr/>
          </p:nvSpPr>
          <p:spPr bwMode="auto">
            <a:xfrm>
              <a:off x="2736" y="3346"/>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12" name="Rectangle 244"/>
            <p:cNvSpPr>
              <a:spLocks noChangeArrowheads="1"/>
            </p:cNvSpPr>
            <p:nvPr/>
          </p:nvSpPr>
          <p:spPr bwMode="auto">
            <a:xfrm>
              <a:off x="3100" y="3398"/>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945</a:t>
              </a:r>
              <a:endParaRPr lang="en-US" altLang="en-US" sz="1800">
                <a:latin typeface="Arial" panose="020B0604020202020204" pitchFamily="34" charset="0"/>
              </a:endParaRPr>
            </a:p>
          </p:txBody>
        </p:sp>
        <p:sp>
          <p:nvSpPr>
            <p:cNvPr id="32013" name="Line 245"/>
            <p:cNvSpPr>
              <a:spLocks noChangeShapeType="1"/>
            </p:cNvSpPr>
            <p:nvPr/>
          </p:nvSpPr>
          <p:spPr bwMode="auto">
            <a:xfrm>
              <a:off x="3152" y="3346"/>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14" name="Rectangle 246"/>
            <p:cNvSpPr>
              <a:spLocks noChangeArrowheads="1"/>
            </p:cNvSpPr>
            <p:nvPr/>
          </p:nvSpPr>
          <p:spPr bwMode="auto">
            <a:xfrm>
              <a:off x="3521" y="3398"/>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940</a:t>
              </a:r>
              <a:endParaRPr lang="en-US" altLang="en-US" sz="1800">
                <a:latin typeface="Arial" panose="020B0604020202020204" pitchFamily="34" charset="0"/>
              </a:endParaRPr>
            </a:p>
          </p:txBody>
        </p:sp>
        <p:sp>
          <p:nvSpPr>
            <p:cNvPr id="32015" name="Line 247"/>
            <p:cNvSpPr>
              <a:spLocks noChangeShapeType="1"/>
            </p:cNvSpPr>
            <p:nvPr/>
          </p:nvSpPr>
          <p:spPr bwMode="auto">
            <a:xfrm>
              <a:off x="3573" y="3346"/>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16" name="Rectangle 248"/>
            <p:cNvSpPr>
              <a:spLocks noChangeArrowheads="1"/>
            </p:cNvSpPr>
            <p:nvPr/>
          </p:nvSpPr>
          <p:spPr bwMode="auto">
            <a:xfrm>
              <a:off x="3936" y="3398"/>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935</a:t>
              </a:r>
              <a:endParaRPr lang="en-US" altLang="en-US" sz="1800">
                <a:latin typeface="Arial" panose="020B0604020202020204" pitchFamily="34" charset="0"/>
              </a:endParaRPr>
            </a:p>
          </p:txBody>
        </p:sp>
        <p:sp>
          <p:nvSpPr>
            <p:cNvPr id="32017" name="Line 249"/>
            <p:cNvSpPr>
              <a:spLocks noChangeShapeType="1"/>
            </p:cNvSpPr>
            <p:nvPr/>
          </p:nvSpPr>
          <p:spPr bwMode="auto">
            <a:xfrm>
              <a:off x="3988" y="3346"/>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18" name="Rectangle 250"/>
            <p:cNvSpPr>
              <a:spLocks noChangeArrowheads="1"/>
            </p:cNvSpPr>
            <p:nvPr/>
          </p:nvSpPr>
          <p:spPr bwMode="auto">
            <a:xfrm>
              <a:off x="4352" y="3398"/>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930</a:t>
              </a:r>
              <a:endParaRPr lang="en-US" altLang="en-US" sz="1800">
                <a:latin typeface="Arial" panose="020B0604020202020204" pitchFamily="34" charset="0"/>
              </a:endParaRPr>
            </a:p>
          </p:txBody>
        </p:sp>
        <p:sp>
          <p:nvSpPr>
            <p:cNvPr id="32019" name="Line 251"/>
            <p:cNvSpPr>
              <a:spLocks noChangeShapeType="1"/>
            </p:cNvSpPr>
            <p:nvPr/>
          </p:nvSpPr>
          <p:spPr bwMode="auto">
            <a:xfrm>
              <a:off x="4404" y="3346"/>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20" name="Rectangle 252"/>
            <p:cNvSpPr>
              <a:spLocks noChangeArrowheads="1"/>
            </p:cNvSpPr>
            <p:nvPr/>
          </p:nvSpPr>
          <p:spPr bwMode="auto">
            <a:xfrm>
              <a:off x="4773" y="3398"/>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925</a:t>
              </a:r>
              <a:endParaRPr lang="en-US" altLang="en-US" sz="1800">
                <a:latin typeface="Arial" panose="020B0604020202020204" pitchFamily="34" charset="0"/>
              </a:endParaRPr>
            </a:p>
          </p:txBody>
        </p:sp>
        <p:sp>
          <p:nvSpPr>
            <p:cNvPr id="32021" name="Line 253"/>
            <p:cNvSpPr>
              <a:spLocks noChangeShapeType="1"/>
            </p:cNvSpPr>
            <p:nvPr/>
          </p:nvSpPr>
          <p:spPr bwMode="auto">
            <a:xfrm>
              <a:off x="4825" y="3346"/>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22" name="Rectangle 254"/>
            <p:cNvSpPr>
              <a:spLocks noChangeArrowheads="1"/>
            </p:cNvSpPr>
            <p:nvPr/>
          </p:nvSpPr>
          <p:spPr bwMode="auto">
            <a:xfrm>
              <a:off x="2667" y="3484"/>
              <a:ext cx="548"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Binding Energy (eV)</a:t>
              </a:r>
              <a:endParaRPr lang="en-US" altLang="en-US" sz="1800">
                <a:latin typeface="Arial" panose="020B0604020202020204" pitchFamily="34" charset="0"/>
              </a:endParaRPr>
            </a:p>
          </p:txBody>
        </p:sp>
      </p:grpSp>
      <p:grpSp>
        <p:nvGrpSpPr>
          <p:cNvPr id="31754" name="Group 257"/>
          <p:cNvGrpSpPr>
            <a:grpSpLocks noChangeAspect="1"/>
          </p:cNvGrpSpPr>
          <p:nvPr/>
        </p:nvGrpSpPr>
        <p:grpSpPr bwMode="auto">
          <a:xfrm>
            <a:off x="34925" y="1108074"/>
            <a:ext cx="6513513" cy="2016126"/>
            <a:chOff x="168" y="-310"/>
            <a:chExt cx="4103" cy="1537"/>
          </a:xfrm>
        </p:grpSpPr>
        <p:sp>
          <p:nvSpPr>
            <p:cNvPr id="31777" name="AutoShape 256"/>
            <p:cNvSpPr>
              <a:spLocks noChangeAspect="1" noChangeArrowheads="1" noTextEdit="1"/>
            </p:cNvSpPr>
            <p:nvPr/>
          </p:nvSpPr>
          <p:spPr bwMode="auto">
            <a:xfrm>
              <a:off x="244" y="-310"/>
              <a:ext cx="4015" cy="1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1778" name="Rectangle 258"/>
            <p:cNvSpPr>
              <a:spLocks noChangeArrowheads="1"/>
            </p:cNvSpPr>
            <p:nvPr/>
          </p:nvSpPr>
          <p:spPr bwMode="auto">
            <a:xfrm>
              <a:off x="244" y="1226"/>
              <a:ext cx="6"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endParaRPr lang="en-US" altLang="en-US" sz="1800">
                <a:latin typeface="Arial" panose="020B0604020202020204" pitchFamily="34" charset="0"/>
              </a:endParaRPr>
            </a:p>
          </p:txBody>
        </p:sp>
        <p:sp>
          <p:nvSpPr>
            <p:cNvPr id="31779" name="Rectangle 259"/>
            <p:cNvSpPr>
              <a:spLocks noChangeArrowheads="1"/>
            </p:cNvSpPr>
            <p:nvPr/>
          </p:nvSpPr>
          <p:spPr bwMode="auto">
            <a:xfrm>
              <a:off x="1531" y="-179"/>
              <a:ext cx="0"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endParaRPr lang="en-US" altLang="en-US" sz="1400" b="1" u="sng" dirty="0">
                <a:latin typeface="Calibri" panose="020F0502020204030204" pitchFamily="34" charset="0"/>
              </a:endParaRPr>
            </a:p>
          </p:txBody>
        </p:sp>
        <p:sp>
          <p:nvSpPr>
            <p:cNvPr id="31780" name="Rectangle 260"/>
            <p:cNvSpPr>
              <a:spLocks noChangeArrowheads="1"/>
            </p:cNvSpPr>
            <p:nvPr/>
          </p:nvSpPr>
          <p:spPr bwMode="auto">
            <a:xfrm>
              <a:off x="452" y="-52"/>
              <a:ext cx="3756" cy="1041"/>
            </a:xfrm>
            <a:prstGeom prst="rect">
              <a:avLst/>
            </a:prstGeom>
            <a:solidFill>
              <a:srgbClr val="E6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endParaRPr lang="en-GB" altLang="en-US" sz="1800">
                <a:latin typeface="Arial" panose="020B0604020202020204" pitchFamily="34" charset="0"/>
              </a:endParaRPr>
            </a:p>
          </p:txBody>
        </p:sp>
        <p:sp>
          <p:nvSpPr>
            <p:cNvPr id="31781" name="Rectangle 261"/>
            <p:cNvSpPr>
              <a:spLocks noChangeArrowheads="1"/>
            </p:cNvSpPr>
            <p:nvPr/>
          </p:nvSpPr>
          <p:spPr bwMode="auto">
            <a:xfrm>
              <a:off x="452" y="-20"/>
              <a:ext cx="3756" cy="1009"/>
            </a:xfrm>
            <a:prstGeom prst="rect">
              <a:avLst/>
            </a:prstGeom>
            <a:solidFill>
              <a:srgbClr val="E6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endParaRPr lang="en-GB" altLang="en-US" sz="1800">
                <a:latin typeface="Arial" panose="020B0604020202020204" pitchFamily="34" charset="0"/>
              </a:endParaRPr>
            </a:p>
          </p:txBody>
        </p:sp>
        <p:sp>
          <p:nvSpPr>
            <p:cNvPr id="31782" name="Freeform 262"/>
            <p:cNvSpPr>
              <a:spLocks/>
            </p:cNvSpPr>
            <p:nvPr/>
          </p:nvSpPr>
          <p:spPr bwMode="auto">
            <a:xfrm>
              <a:off x="452" y="98"/>
              <a:ext cx="3756" cy="862"/>
            </a:xfrm>
            <a:custGeom>
              <a:avLst/>
              <a:gdLst>
                <a:gd name="T0" fmla="*/ 57 w 3756"/>
                <a:gd name="T1" fmla="*/ 833 h 862"/>
                <a:gd name="T2" fmla="*/ 121 w 3756"/>
                <a:gd name="T3" fmla="*/ 816 h 862"/>
                <a:gd name="T4" fmla="*/ 190 w 3756"/>
                <a:gd name="T5" fmla="*/ 787 h 862"/>
                <a:gd name="T6" fmla="*/ 254 w 3756"/>
                <a:gd name="T7" fmla="*/ 746 h 862"/>
                <a:gd name="T8" fmla="*/ 323 w 3756"/>
                <a:gd name="T9" fmla="*/ 694 h 862"/>
                <a:gd name="T10" fmla="*/ 386 w 3756"/>
                <a:gd name="T11" fmla="*/ 631 h 862"/>
                <a:gd name="T12" fmla="*/ 456 w 3756"/>
                <a:gd name="T13" fmla="*/ 550 h 862"/>
                <a:gd name="T14" fmla="*/ 525 w 3756"/>
                <a:gd name="T15" fmla="*/ 469 h 862"/>
                <a:gd name="T16" fmla="*/ 588 w 3756"/>
                <a:gd name="T17" fmla="*/ 394 h 862"/>
                <a:gd name="T18" fmla="*/ 657 w 3756"/>
                <a:gd name="T19" fmla="*/ 342 h 862"/>
                <a:gd name="T20" fmla="*/ 721 w 3756"/>
                <a:gd name="T21" fmla="*/ 313 h 862"/>
                <a:gd name="T22" fmla="*/ 790 w 3756"/>
                <a:gd name="T23" fmla="*/ 324 h 862"/>
                <a:gd name="T24" fmla="*/ 859 w 3756"/>
                <a:gd name="T25" fmla="*/ 365 h 862"/>
                <a:gd name="T26" fmla="*/ 923 w 3756"/>
                <a:gd name="T27" fmla="*/ 428 h 862"/>
                <a:gd name="T28" fmla="*/ 992 w 3756"/>
                <a:gd name="T29" fmla="*/ 509 h 862"/>
                <a:gd name="T30" fmla="*/ 1056 w 3756"/>
                <a:gd name="T31" fmla="*/ 590 h 862"/>
                <a:gd name="T32" fmla="*/ 1125 w 3756"/>
                <a:gd name="T33" fmla="*/ 654 h 862"/>
                <a:gd name="T34" fmla="*/ 1188 w 3756"/>
                <a:gd name="T35" fmla="*/ 700 h 862"/>
                <a:gd name="T36" fmla="*/ 1257 w 3756"/>
                <a:gd name="T37" fmla="*/ 694 h 862"/>
                <a:gd name="T38" fmla="*/ 1327 w 3756"/>
                <a:gd name="T39" fmla="*/ 613 h 862"/>
                <a:gd name="T40" fmla="*/ 1390 w 3756"/>
                <a:gd name="T41" fmla="*/ 463 h 862"/>
                <a:gd name="T42" fmla="*/ 1459 w 3756"/>
                <a:gd name="T43" fmla="*/ 342 h 862"/>
                <a:gd name="T44" fmla="*/ 1523 w 3756"/>
                <a:gd name="T45" fmla="*/ 376 h 862"/>
                <a:gd name="T46" fmla="*/ 1592 w 3756"/>
                <a:gd name="T47" fmla="*/ 538 h 862"/>
                <a:gd name="T48" fmla="*/ 1656 w 3756"/>
                <a:gd name="T49" fmla="*/ 683 h 862"/>
                <a:gd name="T50" fmla="*/ 1725 w 3756"/>
                <a:gd name="T51" fmla="*/ 758 h 862"/>
                <a:gd name="T52" fmla="*/ 1794 w 3756"/>
                <a:gd name="T53" fmla="*/ 775 h 862"/>
                <a:gd name="T54" fmla="*/ 1858 w 3756"/>
                <a:gd name="T55" fmla="*/ 758 h 862"/>
                <a:gd name="T56" fmla="*/ 1927 w 3756"/>
                <a:gd name="T57" fmla="*/ 729 h 862"/>
                <a:gd name="T58" fmla="*/ 1990 w 3756"/>
                <a:gd name="T59" fmla="*/ 706 h 862"/>
                <a:gd name="T60" fmla="*/ 2059 w 3756"/>
                <a:gd name="T61" fmla="*/ 689 h 862"/>
                <a:gd name="T62" fmla="*/ 2123 w 3756"/>
                <a:gd name="T63" fmla="*/ 689 h 862"/>
                <a:gd name="T64" fmla="*/ 2192 w 3756"/>
                <a:gd name="T65" fmla="*/ 706 h 862"/>
                <a:gd name="T66" fmla="*/ 2261 w 3756"/>
                <a:gd name="T67" fmla="*/ 735 h 862"/>
                <a:gd name="T68" fmla="*/ 2325 w 3756"/>
                <a:gd name="T69" fmla="*/ 764 h 862"/>
                <a:gd name="T70" fmla="*/ 2394 w 3756"/>
                <a:gd name="T71" fmla="*/ 793 h 862"/>
                <a:gd name="T72" fmla="*/ 2458 w 3756"/>
                <a:gd name="T73" fmla="*/ 816 h 862"/>
                <a:gd name="T74" fmla="*/ 2527 w 3756"/>
                <a:gd name="T75" fmla="*/ 833 h 862"/>
                <a:gd name="T76" fmla="*/ 2590 w 3756"/>
                <a:gd name="T77" fmla="*/ 845 h 862"/>
                <a:gd name="T78" fmla="*/ 2660 w 3756"/>
                <a:gd name="T79" fmla="*/ 856 h 862"/>
                <a:gd name="T80" fmla="*/ 2729 w 3756"/>
                <a:gd name="T81" fmla="*/ 856 h 862"/>
                <a:gd name="T82" fmla="*/ 2792 w 3756"/>
                <a:gd name="T83" fmla="*/ 862 h 862"/>
                <a:gd name="T84" fmla="*/ 2861 w 3756"/>
                <a:gd name="T85" fmla="*/ 856 h 862"/>
                <a:gd name="T86" fmla="*/ 2925 w 3756"/>
                <a:gd name="T87" fmla="*/ 822 h 862"/>
                <a:gd name="T88" fmla="*/ 2994 w 3756"/>
                <a:gd name="T89" fmla="*/ 689 h 862"/>
                <a:gd name="T90" fmla="*/ 3058 w 3756"/>
                <a:gd name="T91" fmla="*/ 394 h 862"/>
                <a:gd name="T92" fmla="*/ 3127 w 3756"/>
                <a:gd name="T93" fmla="*/ 58 h 862"/>
                <a:gd name="T94" fmla="*/ 3196 w 3756"/>
                <a:gd name="T95" fmla="*/ 58 h 862"/>
                <a:gd name="T96" fmla="*/ 3260 w 3756"/>
                <a:gd name="T97" fmla="*/ 399 h 862"/>
                <a:gd name="T98" fmla="*/ 3329 w 3756"/>
                <a:gd name="T99" fmla="*/ 694 h 862"/>
                <a:gd name="T100" fmla="*/ 3392 w 3756"/>
                <a:gd name="T101" fmla="*/ 822 h 862"/>
                <a:gd name="T102" fmla="*/ 3461 w 3756"/>
                <a:gd name="T103" fmla="*/ 856 h 862"/>
                <a:gd name="T104" fmla="*/ 3525 w 3756"/>
                <a:gd name="T105" fmla="*/ 862 h 862"/>
                <a:gd name="T106" fmla="*/ 3594 w 3756"/>
                <a:gd name="T107" fmla="*/ 862 h 862"/>
                <a:gd name="T108" fmla="*/ 3663 w 3756"/>
                <a:gd name="T109" fmla="*/ 862 h 862"/>
                <a:gd name="T110" fmla="*/ 3727 w 3756"/>
                <a:gd name="T111" fmla="*/ 862 h 8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756" h="862">
                  <a:moveTo>
                    <a:pt x="0" y="845"/>
                  </a:moveTo>
                  <a:lnTo>
                    <a:pt x="5" y="845"/>
                  </a:lnTo>
                  <a:lnTo>
                    <a:pt x="11" y="845"/>
                  </a:lnTo>
                  <a:lnTo>
                    <a:pt x="23" y="839"/>
                  </a:lnTo>
                  <a:lnTo>
                    <a:pt x="29" y="839"/>
                  </a:lnTo>
                  <a:lnTo>
                    <a:pt x="40" y="839"/>
                  </a:lnTo>
                  <a:lnTo>
                    <a:pt x="46" y="839"/>
                  </a:lnTo>
                  <a:lnTo>
                    <a:pt x="57" y="833"/>
                  </a:lnTo>
                  <a:lnTo>
                    <a:pt x="63" y="833"/>
                  </a:lnTo>
                  <a:lnTo>
                    <a:pt x="75" y="833"/>
                  </a:lnTo>
                  <a:lnTo>
                    <a:pt x="80" y="827"/>
                  </a:lnTo>
                  <a:lnTo>
                    <a:pt x="86" y="827"/>
                  </a:lnTo>
                  <a:lnTo>
                    <a:pt x="98" y="822"/>
                  </a:lnTo>
                  <a:lnTo>
                    <a:pt x="104" y="822"/>
                  </a:lnTo>
                  <a:lnTo>
                    <a:pt x="115" y="816"/>
                  </a:lnTo>
                  <a:lnTo>
                    <a:pt x="121" y="816"/>
                  </a:lnTo>
                  <a:lnTo>
                    <a:pt x="132" y="810"/>
                  </a:lnTo>
                  <a:lnTo>
                    <a:pt x="138" y="810"/>
                  </a:lnTo>
                  <a:lnTo>
                    <a:pt x="150" y="804"/>
                  </a:lnTo>
                  <a:lnTo>
                    <a:pt x="155" y="804"/>
                  </a:lnTo>
                  <a:lnTo>
                    <a:pt x="161" y="798"/>
                  </a:lnTo>
                  <a:lnTo>
                    <a:pt x="173" y="793"/>
                  </a:lnTo>
                  <a:lnTo>
                    <a:pt x="179" y="793"/>
                  </a:lnTo>
                  <a:lnTo>
                    <a:pt x="190" y="787"/>
                  </a:lnTo>
                  <a:lnTo>
                    <a:pt x="196" y="781"/>
                  </a:lnTo>
                  <a:lnTo>
                    <a:pt x="207" y="781"/>
                  </a:lnTo>
                  <a:lnTo>
                    <a:pt x="213" y="775"/>
                  </a:lnTo>
                  <a:lnTo>
                    <a:pt x="225" y="770"/>
                  </a:lnTo>
                  <a:lnTo>
                    <a:pt x="230" y="764"/>
                  </a:lnTo>
                  <a:lnTo>
                    <a:pt x="236" y="758"/>
                  </a:lnTo>
                  <a:lnTo>
                    <a:pt x="248" y="752"/>
                  </a:lnTo>
                  <a:lnTo>
                    <a:pt x="254" y="746"/>
                  </a:lnTo>
                  <a:lnTo>
                    <a:pt x="265" y="741"/>
                  </a:lnTo>
                  <a:lnTo>
                    <a:pt x="271" y="735"/>
                  </a:lnTo>
                  <a:lnTo>
                    <a:pt x="282" y="729"/>
                  </a:lnTo>
                  <a:lnTo>
                    <a:pt x="288" y="723"/>
                  </a:lnTo>
                  <a:lnTo>
                    <a:pt x="300" y="718"/>
                  </a:lnTo>
                  <a:lnTo>
                    <a:pt x="305" y="712"/>
                  </a:lnTo>
                  <a:lnTo>
                    <a:pt x="311" y="700"/>
                  </a:lnTo>
                  <a:lnTo>
                    <a:pt x="323" y="694"/>
                  </a:lnTo>
                  <a:lnTo>
                    <a:pt x="329" y="689"/>
                  </a:lnTo>
                  <a:lnTo>
                    <a:pt x="340" y="677"/>
                  </a:lnTo>
                  <a:lnTo>
                    <a:pt x="346" y="671"/>
                  </a:lnTo>
                  <a:lnTo>
                    <a:pt x="357" y="665"/>
                  </a:lnTo>
                  <a:lnTo>
                    <a:pt x="363" y="654"/>
                  </a:lnTo>
                  <a:lnTo>
                    <a:pt x="375" y="648"/>
                  </a:lnTo>
                  <a:lnTo>
                    <a:pt x="381" y="637"/>
                  </a:lnTo>
                  <a:lnTo>
                    <a:pt x="386" y="631"/>
                  </a:lnTo>
                  <a:lnTo>
                    <a:pt x="398" y="619"/>
                  </a:lnTo>
                  <a:lnTo>
                    <a:pt x="404" y="608"/>
                  </a:lnTo>
                  <a:lnTo>
                    <a:pt x="415" y="602"/>
                  </a:lnTo>
                  <a:lnTo>
                    <a:pt x="421" y="590"/>
                  </a:lnTo>
                  <a:lnTo>
                    <a:pt x="432" y="579"/>
                  </a:lnTo>
                  <a:lnTo>
                    <a:pt x="438" y="573"/>
                  </a:lnTo>
                  <a:lnTo>
                    <a:pt x="450" y="561"/>
                  </a:lnTo>
                  <a:lnTo>
                    <a:pt x="456" y="550"/>
                  </a:lnTo>
                  <a:lnTo>
                    <a:pt x="467" y="538"/>
                  </a:lnTo>
                  <a:lnTo>
                    <a:pt x="473" y="532"/>
                  </a:lnTo>
                  <a:lnTo>
                    <a:pt x="479" y="521"/>
                  </a:lnTo>
                  <a:lnTo>
                    <a:pt x="490" y="509"/>
                  </a:lnTo>
                  <a:lnTo>
                    <a:pt x="496" y="498"/>
                  </a:lnTo>
                  <a:lnTo>
                    <a:pt x="507" y="492"/>
                  </a:lnTo>
                  <a:lnTo>
                    <a:pt x="513" y="480"/>
                  </a:lnTo>
                  <a:lnTo>
                    <a:pt x="525" y="469"/>
                  </a:lnTo>
                  <a:lnTo>
                    <a:pt x="531" y="457"/>
                  </a:lnTo>
                  <a:lnTo>
                    <a:pt x="542" y="452"/>
                  </a:lnTo>
                  <a:lnTo>
                    <a:pt x="548" y="440"/>
                  </a:lnTo>
                  <a:lnTo>
                    <a:pt x="554" y="428"/>
                  </a:lnTo>
                  <a:lnTo>
                    <a:pt x="565" y="423"/>
                  </a:lnTo>
                  <a:lnTo>
                    <a:pt x="571" y="411"/>
                  </a:lnTo>
                  <a:lnTo>
                    <a:pt x="582" y="405"/>
                  </a:lnTo>
                  <a:lnTo>
                    <a:pt x="588" y="394"/>
                  </a:lnTo>
                  <a:lnTo>
                    <a:pt x="600" y="388"/>
                  </a:lnTo>
                  <a:lnTo>
                    <a:pt x="606" y="382"/>
                  </a:lnTo>
                  <a:lnTo>
                    <a:pt x="617" y="371"/>
                  </a:lnTo>
                  <a:lnTo>
                    <a:pt x="623" y="365"/>
                  </a:lnTo>
                  <a:lnTo>
                    <a:pt x="629" y="359"/>
                  </a:lnTo>
                  <a:lnTo>
                    <a:pt x="640" y="353"/>
                  </a:lnTo>
                  <a:lnTo>
                    <a:pt x="646" y="347"/>
                  </a:lnTo>
                  <a:lnTo>
                    <a:pt x="657" y="342"/>
                  </a:lnTo>
                  <a:lnTo>
                    <a:pt x="663" y="336"/>
                  </a:lnTo>
                  <a:lnTo>
                    <a:pt x="675" y="330"/>
                  </a:lnTo>
                  <a:lnTo>
                    <a:pt x="681" y="324"/>
                  </a:lnTo>
                  <a:lnTo>
                    <a:pt x="692" y="324"/>
                  </a:lnTo>
                  <a:lnTo>
                    <a:pt x="698" y="319"/>
                  </a:lnTo>
                  <a:lnTo>
                    <a:pt x="704" y="319"/>
                  </a:lnTo>
                  <a:lnTo>
                    <a:pt x="715" y="313"/>
                  </a:lnTo>
                  <a:lnTo>
                    <a:pt x="721" y="313"/>
                  </a:lnTo>
                  <a:lnTo>
                    <a:pt x="732" y="313"/>
                  </a:lnTo>
                  <a:lnTo>
                    <a:pt x="738" y="313"/>
                  </a:lnTo>
                  <a:lnTo>
                    <a:pt x="750" y="313"/>
                  </a:lnTo>
                  <a:lnTo>
                    <a:pt x="756" y="313"/>
                  </a:lnTo>
                  <a:lnTo>
                    <a:pt x="767" y="313"/>
                  </a:lnTo>
                  <a:lnTo>
                    <a:pt x="773" y="319"/>
                  </a:lnTo>
                  <a:lnTo>
                    <a:pt x="779" y="319"/>
                  </a:lnTo>
                  <a:lnTo>
                    <a:pt x="790" y="324"/>
                  </a:lnTo>
                  <a:lnTo>
                    <a:pt x="796" y="324"/>
                  </a:lnTo>
                  <a:lnTo>
                    <a:pt x="807" y="330"/>
                  </a:lnTo>
                  <a:lnTo>
                    <a:pt x="813" y="336"/>
                  </a:lnTo>
                  <a:lnTo>
                    <a:pt x="825" y="342"/>
                  </a:lnTo>
                  <a:lnTo>
                    <a:pt x="831" y="342"/>
                  </a:lnTo>
                  <a:lnTo>
                    <a:pt x="842" y="347"/>
                  </a:lnTo>
                  <a:lnTo>
                    <a:pt x="848" y="359"/>
                  </a:lnTo>
                  <a:lnTo>
                    <a:pt x="859" y="365"/>
                  </a:lnTo>
                  <a:lnTo>
                    <a:pt x="865" y="371"/>
                  </a:lnTo>
                  <a:lnTo>
                    <a:pt x="871" y="376"/>
                  </a:lnTo>
                  <a:lnTo>
                    <a:pt x="882" y="388"/>
                  </a:lnTo>
                  <a:lnTo>
                    <a:pt x="888" y="394"/>
                  </a:lnTo>
                  <a:lnTo>
                    <a:pt x="900" y="405"/>
                  </a:lnTo>
                  <a:lnTo>
                    <a:pt x="906" y="411"/>
                  </a:lnTo>
                  <a:lnTo>
                    <a:pt x="917" y="423"/>
                  </a:lnTo>
                  <a:lnTo>
                    <a:pt x="923" y="428"/>
                  </a:lnTo>
                  <a:lnTo>
                    <a:pt x="934" y="440"/>
                  </a:lnTo>
                  <a:lnTo>
                    <a:pt x="940" y="452"/>
                  </a:lnTo>
                  <a:lnTo>
                    <a:pt x="946" y="457"/>
                  </a:lnTo>
                  <a:lnTo>
                    <a:pt x="957" y="469"/>
                  </a:lnTo>
                  <a:lnTo>
                    <a:pt x="963" y="480"/>
                  </a:lnTo>
                  <a:lnTo>
                    <a:pt x="975" y="486"/>
                  </a:lnTo>
                  <a:lnTo>
                    <a:pt x="981" y="498"/>
                  </a:lnTo>
                  <a:lnTo>
                    <a:pt x="992" y="509"/>
                  </a:lnTo>
                  <a:lnTo>
                    <a:pt x="998" y="521"/>
                  </a:lnTo>
                  <a:lnTo>
                    <a:pt x="1009" y="527"/>
                  </a:lnTo>
                  <a:lnTo>
                    <a:pt x="1015" y="538"/>
                  </a:lnTo>
                  <a:lnTo>
                    <a:pt x="1021" y="550"/>
                  </a:lnTo>
                  <a:lnTo>
                    <a:pt x="1032" y="561"/>
                  </a:lnTo>
                  <a:lnTo>
                    <a:pt x="1038" y="567"/>
                  </a:lnTo>
                  <a:lnTo>
                    <a:pt x="1050" y="579"/>
                  </a:lnTo>
                  <a:lnTo>
                    <a:pt x="1056" y="590"/>
                  </a:lnTo>
                  <a:lnTo>
                    <a:pt x="1067" y="596"/>
                  </a:lnTo>
                  <a:lnTo>
                    <a:pt x="1073" y="608"/>
                  </a:lnTo>
                  <a:lnTo>
                    <a:pt x="1084" y="613"/>
                  </a:lnTo>
                  <a:lnTo>
                    <a:pt x="1090" y="625"/>
                  </a:lnTo>
                  <a:lnTo>
                    <a:pt x="1096" y="631"/>
                  </a:lnTo>
                  <a:lnTo>
                    <a:pt x="1107" y="642"/>
                  </a:lnTo>
                  <a:lnTo>
                    <a:pt x="1113" y="648"/>
                  </a:lnTo>
                  <a:lnTo>
                    <a:pt x="1125" y="654"/>
                  </a:lnTo>
                  <a:lnTo>
                    <a:pt x="1131" y="665"/>
                  </a:lnTo>
                  <a:lnTo>
                    <a:pt x="1142" y="671"/>
                  </a:lnTo>
                  <a:lnTo>
                    <a:pt x="1148" y="677"/>
                  </a:lnTo>
                  <a:lnTo>
                    <a:pt x="1159" y="683"/>
                  </a:lnTo>
                  <a:lnTo>
                    <a:pt x="1165" y="689"/>
                  </a:lnTo>
                  <a:lnTo>
                    <a:pt x="1171" y="689"/>
                  </a:lnTo>
                  <a:lnTo>
                    <a:pt x="1182" y="694"/>
                  </a:lnTo>
                  <a:lnTo>
                    <a:pt x="1188" y="700"/>
                  </a:lnTo>
                  <a:lnTo>
                    <a:pt x="1200" y="700"/>
                  </a:lnTo>
                  <a:lnTo>
                    <a:pt x="1206" y="700"/>
                  </a:lnTo>
                  <a:lnTo>
                    <a:pt x="1217" y="706"/>
                  </a:lnTo>
                  <a:lnTo>
                    <a:pt x="1223" y="706"/>
                  </a:lnTo>
                  <a:lnTo>
                    <a:pt x="1234" y="700"/>
                  </a:lnTo>
                  <a:lnTo>
                    <a:pt x="1240" y="700"/>
                  </a:lnTo>
                  <a:lnTo>
                    <a:pt x="1252" y="694"/>
                  </a:lnTo>
                  <a:lnTo>
                    <a:pt x="1257" y="694"/>
                  </a:lnTo>
                  <a:lnTo>
                    <a:pt x="1263" y="689"/>
                  </a:lnTo>
                  <a:lnTo>
                    <a:pt x="1275" y="683"/>
                  </a:lnTo>
                  <a:lnTo>
                    <a:pt x="1281" y="671"/>
                  </a:lnTo>
                  <a:lnTo>
                    <a:pt x="1292" y="665"/>
                  </a:lnTo>
                  <a:lnTo>
                    <a:pt x="1298" y="654"/>
                  </a:lnTo>
                  <a:lnTo>
                    <a:pt x="1309" y="642"/>
                  </a:lnTo>
                  <a:lnTo>
                    <a:pt x="1315" y="625"/>
                  </a:lnTo>
                  <a:lnTo>
                    <a:pt x="1327" y="613"/>
                  </a:lnTo>
                  <a:lnTo>
                    <a:pt x="1332" y="596"/>
                  </a:lnTo>
                  <a:lnTo>
                    <a:pt x="1338" y="579"/>
                  </a:lnTo>
                  <a:lnTo>
                    <a:pt x="1350" y="561"/>
                  </a:lnTo>
                  <a:lnTo>
                    <a:pt x="1356" y="544"/>
                  </a:lnTo>
                  <a:lnTo>
                    <a:pt x="1367" y="521"/>
                  </a:lnTo>
                  <a:lnTo>
                    <a:pt x="1373" y="504"/>
                  </a:lnTo>
                  <a:lnTo>
                    <a:pt x="1384" y="480"/>
                  </a:lnTo>
                  <a:lnTo>
                    <a:pt x="1390" y="463"/>
                  </a:lnTo>
                  <a:lnTo>
                    <a:pt x="1402" y="446"/>
                  </a:lnTo>
                  <a:lnTo>
                    <a:pt x="1407" y="423"/>
                  </a:lnTo>
                  <a:lnTo>
                    <a:pt x="1413" y="405"/>
                  </a:lnTo>
                  <a:lnTo>
                    <a:pt x="1425" y="388"/>
                  </a:lnTo>
                  <a:lnTo>
                    <a:pt x="1431" y="376"/>
                  </a:lnTo>
                  <a:lnTo>
                    <a:pt x="1442" y="365"/>
                  </a:lnTo>
                  <a:lnTo>
                    <a:pt x="1448" y="353"/>
                  </a:lnTo>
                  <a:lnTo>
                    <a:pt x="1459" y="342"/>
                  </a:lnTo>
                  <a:lnTo>
                    <a:pt x="1465" y="336"/>
                  </a:lnTo>
                  <a:lnTo>
                    <a:pt x="1477" y="336"/>
                  </a:lnTo>
                  <a:lnTo>
                    <a:pt x="1482" y="336"/>
                  </a:lnTo>
                  <a:lnTo>
                    <a:pt x="1488" y="342"/>
                  </a:lnTo>
                  <a:lnTo>
                    <a:pt x="1500" y="347"/>
                  </a:lnTo>
                  <a:lnTo>
                    <a:pt x="1506" y="353"/>
                  </a:lnTo>
                  <a:lnTo>
                    <a:pt x="1517" y="365"/>
                  </a:lnTo>
                  <a:lnTo>
                    <a:pt x="1523" y="376"/>
                  </a:lnTo>
                  <a:lnTo>
                    <a:pt x="1534" y="394"/>
                  </a:lnTo>
                  <a:lnTo>
                    <a:pt x="1540" y="411"/>
                  </a:lnTo>
                  <a:lnTo>
                    <a:pt x="1552" y="428"/>
                  </a:lnTo>
                  <a:lnTo>
                    <a:pt x="1558" y="452"/>
                  </a:lnTo>
                  <a:lnTo>
                    <a:pt x="1563" y="469"/>
                  </a:lnTo>
                  <a:lnTo>
                    <a:pt x="1575" y="492"/>
                  </a:lnTo>
                  <a:lnTo>
                    <a:pt x="1581" y="515"/>
                  </a:lnTo>
                  <a:lnTo>
                    <a:pt x="1592" y="538"/>
                  </a:lnTo>
                  <a:lnTo>
                    <a:pt x="1598" y="556"/>
                  </a:lnTo>
                  <a:lnTo>
                    <a:pt x="1609" y="579"/>
                  </a:lnTo>
                  <a:lnTo>
                    <a:pt x="1615" y="596"/>
                  </a:lnTo>
                  <a:lnTo>
                    <a:pt x="1627" y="619"/>
                  </a:lnTo>
                  <a:lnTo>
                    <a:pt x="1633" y="637"/>
                  </a:lnTo>
                  <a:lnTo>
                    <a:pt x="1638" y="654"/>
                  </a:lnTo>
                  <a:lnTo>
                    <a:pt x="1650" y="671"/>
                  </a:lnTo>
                  <a:lnTo>
                    <a:pt x="1656" y="683"/>
                  </a:lnTo>
                  <a:lnTo>
                    <a:pt x="1667" y="700"/>
                  </a:lnTo>
                  <a:lnTo>
                    <a:pt x="1673" y="712"/>
                  </a:lnTo>
                  <a:lnTo>
                    <a:pt x="1684" y="723"/>
                  </a:lnTo>
                  <a:lnTo>
                    <a:pt x="1690" y="729"/>
                  </a:lnTo>
                  <a:lnTo>
                    <a:pt x="1702" y="741"/>
                  </a:lnTo>
                  <a:lnTo>
                    <a:pt x="1708" y="746"/>
                  </a:lnTo>
                  <a:lnTo>
                    <a:pt x="1719" y="752"/>
                  </a:lnTo>
                  <a:lnTo>
                    <a:pt x="1725" y="758"/>
                  </a:lnTo>
                  <a:lnTo>
                    <a:pt x="1731" y="764"/>
                  </a:lnTo>
                  <a:lnTo>
                    <a:pt x="1742" y="770"/>
                  </a:lnTo>
                  <a:lnTo>
                    <a:pt x="1748" y="770"/>
                  </a:lnTo>
                  <a:lnTo>
                    <a:pt x="1759" y="770"/>
                  </a:lnTo>
                  <a:lnTo>
                    <a:pt x="1765" y="775"/>
                  </a:lnTo>
                  <a:lnTo>
                    <a:pt x="1777" y="775"/>
                  </a:lnTo>
                  <a:lnTo>
                    <a:pt x="1783" y="775"/>
                  </a:lnTo>
                  <a:lnTo>
                    <a:pt x="1794" y="775"/>
                  </a:lnTo>
                  <a:lnTo>
                    <a:pt x="1800" y="775"/>
                  </a:lnTo>
                  <a:lnTo>
                    <a:pt x="1806" y="770"/>
                  </a:lnTo>
                  <a:lnTo>
                    <a:pt x="1817" y="770"/>
                  </a:lnTo>
                  <a:lnTo>
                    <a:pt x="1823" y="770"/>
                  </a:lnTo>
                  <a:lnTo>
                    <a:pt x="1834" y="764"/>
                  </a:lnTo>
                  <a:lnTo>
                    <a:pt x="1840" y="764"/>
                  </a:lnTo>
                  <a:lnTo>
                    <a:pt x="1852" y="758"/>
                  </a:lnTo>
                  <a:lnTo>
                    <a:pt x="1858" y="758"/>
                  </a:lnTo>
                  <a:lnTo>
                    <a:pt x="1869" y="752"/>
                  </a:lnTo>
                  <a:lnTo>
                    <a:pt x="1875" y="752"/>
                  </a:lnTo>
                  <a:lnTo>
                    <a:pt x="1881" y="746"/>
                  </a:lnTo>
                  <a:lnTo>
                    <a:pt x="1892" y="741"/>
                  </a:lnTo>
                  <a:lnTo>
                    <a:pt x="1898" y="741"/>
                  </a:lnTo>
                  <a:lnTo>
                    <a:pt x="1909" y="735"/>
                  </a:lnTo>
                  <a:lnTo>
                    <a:pt x="1915" y="729"/>
                  </a:lnTo>
                  <a:lnTo>
                    <a:pt x="1927" y="729"/>
                  </a:lnTo>
                  <a:lnTo>
                    <a:pt x="1933" y="723"/>
                  </a:lnTo>
                  <a:lnTo>
                    <a:pt x="1944" y="723"/>
                  </a:lnTo>
                  <a:lnTo>
                    <a:pt x="1950" y="718"/>
                  </a:lnTo>
                  <a:lnTo>
                    <a:pt x="1956" y="718"/>
                  </a:lnTo>
                  <a:lnTo>
                    <a:pt x="1967" y="712"/>
                  </a:lnTo>
                  <a:lnTo>
                    <a:pt x="1973" y="706"/>
                  </a:lnTo>
                  <a:lnTo>
                    <a:pt x="1984" y="706"/>
                  </a:lnTo>
                  <a:lnTo>
                    <a:pt x="1990" y="706"/>
                  </a:lnTo>
                  <a:lnTo>
                    <a:pt x="2002" y="700"/>
                  </a:lnTo>
                  <a:lnTo>
                    <a:pt x="2008" y="700"/>
                  </a:lnTo>
                  <a:lnTo>
                    <a:pt x="2019" y="694"/>
                  </a:lnTo>
                  <a:lnTo>
                    <a:pt x="2025" y="694"/>
                  </a:lnTo>
                  <a:lnTo>
                    <a:pt x="2031" y="694"/>
                  </a:lnTo>
                  <a:lnTo>
                    <a:pt x="2042" y="689"/>
                  </a:lnTo>
                  <a:lnTo>
                    <a:pt x="2048" y="689"/>
                  </a:lnTo>
                  <a:lnTo>
                    <a:pt x="2059" y="689"/>
                  </a:lnTo>
                  <a:lnTo>
                    <a:pt x="2065" y="689"/>
                  </a:lnTo>
                  <a:lnTo>
                    <a:pt x="2077" y="689"/>
                  </a:lnTo>
                  <a:lnTo>
                    <a:pt x="2083" y="689"/>
                  </a:lnTo>
                  <a:lnTo>
                    <a:pt x="2094" y="689"/>
                  </a:lnTo>
                  <a:lnTo>
                    <a:pt x="2100" y="689"/>
                  </a:lnTo>
                  <a:lnTo>
                    <a:pt x="2111" y="689"/>
                  </a:lnTo>
                  <a:lnTo>
                    <a:pt x="2117" y="689"/>
                  </a:lnTo>
                  <a:lnTo>
                    <a:pt x="2123" y="689"/>
                  </a:lnTo>
                  <a:lnTo>
                    <a:pt x="2134" y="694"/>
                  </a:lnTo>
                  <a:lnTo>
                    <a:pt x="2140" y="694"/>
                  </a:lnTo>
                  <a:lnTo>
                    <a:pt x="2152" y="694"/>
                  </a:lnTo>
                  <a:lnTo>
                    <a:pt x="2158" y="694"/>
                  </a:lnTo>
                  <a:lnTo>
                    <a:pt x="2169" y="700"/>
                  </a:lnTo>
                  <a:lnTo>
                    <a:pt x="2175" y="700"/>
                  </a:lnTo>
                  <a:lnTo>
                    <a:pt x="2186" y="706"/>
                  </a:lnTo>
                  <a:lnTo>
                    <a:pt x="2192" y="706"/>
                  </a:lnTo>
                  <a:lnTo>
                    <a:pt x="2198" y="712"/>
                  </a:lnTo>
                  <a:lnTo>
                    <a:pt x="2209" y="712"/>
                  </a:lnTo>
                  <a:lnTo>
                    <a:pt x="2215" y="718"/>
                  </a:lnTo>
                  <a:lnTo>
                    <a:pt x="2227" y="718"/>
                  </a:lnTo>
                  <a:lnTo>
                    <a:pt x="2233" y="723"/>
                  </a:lnTo>
                  <a:lnTo>
                    <a:pt x="2244" y="729"/>
                  </a:lnTo>
                  <a:lnTo>
                    <a:pt x="2250" y="729"/>
                  </a:lnTo>
                  <a:lnTo>
                    <a:pt x="2261" y="735"/>
                  </a:lnTo>
                  <a:lnTo>
                    <a:pt x="2267" y="741"/>
                  </a:lnTo>
                  <a:lnTo>
                    <a:pt x="2273" y="741"/>
                  </a:lnTo>
                  <a:lnTo>
                    <a:pt x="2284" y="746"/>
                  </a:lnTo>
                  <a:lnTo>
                    <a:pt x="2290" y="752"/>
                  </a:lnTo>
                  <a:lnTo>
                    <a:pt x="2302" y="752"/>
                  </a:lnTo>
                  <a:lnTo>
                    <a:pt x="2308" y="758"/>
                  </a:lnTo>
                  <a:lnTo>
                    <a:pt x="2319" y="764"/>
                  </a:lnTo>
                  <a:lnTo>
                    <a:pt x="2325" y="764"/>
                  </a:lnTo>
                  <a:lnTo>
                    <a:pt x="2336" y="770"/>
                  </a:lnTo>
                  <a:lnTo>
                    <a:pt x="2342" y="775"/>
                  </a:lnTo>
                  <a:lnTo>
                    <a:pt x="2348" y="775"/>
                  </a:lnTo>
                  <a:lnTo>
                    <a:pt x="2359" y="781"/>
                  </a:lnTo>
                  <a:lnTo>
                    <a:pt x="2365" y="781"/>
                  </a:lnTo>
                  <a:lnTo>
                    <a:pt x="2377" y="787"/>
                  </a:lnTo>
                  <a:lnTo>
                    <a:pt x="2383" y="793"/>
                  </a:lnTo>
                  <a:lnTo>
                    <a:pt x="2394" y="793"/>
                  </a:lnTo>
                  <a:lnTo>
                    <a:pt x="2400" y="798"/>
                  </a:lnTo>
                  <a:lnTo>
                    <a:pt x="2411" y="798"/>
                  </a:lnTo>
                  <a:lnTo>
                    <a:pt x="2417" y="804"/>
                  </a:lnTo>
                  <a:lnTo>
                    <a:pt x="2423" y="804"/>
                  </a:lnTo>
                  <a:lnTo>
                    <a:pt x="2434" y="810"/>
                  </a:lnTo>
                  <a:lnTo>
                    <a:pt x="2440" y="810"/>
                  </a:lnTo>
                  <a:lnTo>
                    <a:pt x="2452" y="816"/>
                  </a:lnTo>
                  <a:lnTo>
                    <a:pt x="2458" y="816"/>
                  </a:lnTo>
                  <a:lnTo>
                    <a:pt x="2469" y="822"/>
                  </a:lnTo>
                  <a:lnTo>
                    <a:pt x="2475" y="822"/>
                  </a:lnTo>
                  <a:lnTo>
                    <a:pt x="2486" y="827"/>
                  </a:lnTo>
                  <a:lnTo>
                    <a:pt x="2492" y="827"/>
                  </a:lnTo>
                  <a:lnTo>
                    <a:pt x="2504" y="827"/>
                  </a:lnTo>
                  <a:lnTo>
                    <a:pt x="2509" y="833"/>
                  </a:lnTo>
                  <a:lnTo>
                    <a:pt x="2515" y="833"/>
                  </a:lnTo>
                  <a:lnTo>
                    <a:pt x="2527" y="833"/>
                  </a:lnTo>
                  <a:lnTo>
                    <a:pt x="2533" y="839"/>
                  </a:lnTo>
                  <a:lnTo>
                    <a:pt x="2544" y="839"/>
                  </a:lnTo>
                  <a:lnTo>
                    <a:pt x="2550" y="839"/>
                  </a:lnTo>
                  <a:lnTo>
                    <a:pt x="2561" y="845"/>
                  </a:lnTo>
                  <a:lnTo>
                    <a:pt x="2567" y="845"/>
                  </a:lnTo>
                  <a:lnTo>
                    <a:pt x="2579" y="845"/>
                  </a:lnTo>
                  <a:lnTo>
                    <a:pt x="2584" y="845"/>
                  </a:lnTo>
                  <a:lnTo>
                    <a:pt x="2590" y="845"/>
                  </a:lnTo>
                  <a:lnTo>
                    <a:pt x="2602" y="851"/>
                  </a:lnTo>
                  <a:lnTo>
                    <a:pt x="2608" y="851"/>
                  </a:lnTo>
                  <a:lnTo>
                    <a:pt x="2619" y="851"/>
                  </a:lnTo>
                  <a:lnTo>
                    <a:pt x="2625" y="851"/>
                  </a:lnTo>
                  <a:lnTo>
                    <a:pt x="2636" y="851"/>
                  </a:lnTo>
                  <a:lnTo>
                    <a:pt x="2642" y="851"/>
                  </a:lnTo>
                  <a:lnTo>
                    <a:pt x="2654" y="856"/>
                  </a:lnTo>
                  <a:lnTo>
                    <a:pt x="2660" y="856"/>
                  </a:lnTo>
                  <a:lnTo>
                    <a:pt x="2665" y="856"/>
                  </a:lnTo>
                  <a:lnTo>
                    <a:pt x="2677" y="856"/>
                  </a:lnTo>
                  <a:lnTo>
                    <a:pt x="2683" y="856"/>
                  </a:lnTo>
                  <a:lnTo>
                    <a:pt x="2694" y="856"/>
                  </a:lnTo>
                  <a:lnTo>
                    <a:pt x="2700" y="856"/>
                  </a:lnTo>
                  <a:lnTo>
                    <a:pt x="2711" y="856"/>
                  </a:lnTo>
                  <a:lnTo>
                    <a:pt x="2717" y="856"/>
                  </a:lnTo>
                  <a:lnTo>
                    <a:pt x="2729" y="856"/>
                  </a:lnTo>
                  <a:lnTo>
                    <a:pt x="2735" y="856"/>
                  </a:lnTo>
                  <a:lnTo>
                    <a:pt x="2740" y="862"/>
                  </a:lnTo>
                  <a:lnTo>
                    <a:pt x="2752" y="862"/>
                  </a:lnTo>
                  <a:lnTo>
                    <a:pt x="2758" y="862"/>
                  </a:lnTo>
                  <a:lnTo>
                    <a:pt x="2769" y="862"/>
                  </a:lnTo>
                  <a:lnTo>
                    <a:pt x="2775" y="862"/>
                  </a:lnTo>
                  <a:lnTo>
                    <a:pt x="2786" y="862"/>
                  </a:lnTo>
                  <a:lnTo>
                    <a:pt x="2792" y="862"/>
                  </a:lnTo>
                  <a:lnTo>
                    <a:pt x="2804" y="862"/>
                  </a:lnTo>
                  <a:lnTo>
                    <a:pt x="2810" y="862"/>
                  </a:lnTo>
                  <a:lnTo>
                    <a:pt x="2815" y="862"/>
                  </a:lnTo>
                  <a:lnTo>
                    <a:pt x="2827" y="856"/>
                  </a:lnTo>
                  <a:lnTo>
                    <a:pt x="2833" y="856"/>
                  </a:lnTo>
                  <a:lnTo>
                    <a:pt x="2844" y="856"/>
                  </a:lnTo>
                  <a:lnTo>
                    <a:pt x="2850" y="856"/>
                  </a:lnTo>
                  <a:lnTo>
                    <a:pt x="2861" y="856"/>
                  </a:lnTo>
                  <a:lnTo>
                    <a:pt x="2867" y="851"/>
                  </a:lnTo>
                  <a:lnTo>
                    <a:pt x="2879" y="851"/>
                  </a:lnTo>
                  <a:lnTo>
                    <a:pt x="2885" y="845"/>
                  </a:lnTo>
                  <a:lnTo>
                    <a:pt x="2890" y="845"/>
                  </a:lnTo>
                  <a:lnTo>
                    <a:pt x="2902" y="839"/>
                  </a:lnTo>
                  <a:lnTo>
                    <a:pt x="2908" y="833"/>
                  </a:lnTo>
                  <a:lnTo>
                    <a:pt x="2919" y="827"/>
                  </a:lnTo>
                  <a:lnTo>
                    <a:pt x="2925" y="822"/>
                  </a:lnTo>
                  <a:lnTo>
                    <a:pt x="2936" y="810"/>
                  </a:lnTo>
                  <a:lnTo>
                    <a:pt x="2942" y="798"/>
                  </a:lnTo>
                  <a:lnTo>
                    <a:pt x="2954" y="787"/>
                  </a:lnTo>
                  <a:lnTo>
                    <a:pt x="2960" y="775"/>
                  </a:lnTo>
                  <a:lnTo>
                    <a:pt x="2971" y="758"/>
                  </a:lnTo>
                  <a:lnTo>
                    <a:pt x="2977" y="735"/>
                  </a:lnTo>
                  <a:lnTo>
                    <a:pt x="2983" y="718"/>
                  </a:lnTo>
                  <a:lnTo>
                    <a:pt x="2994" y="689"/>
                  </a:lnTo>
                  <a:lnTo>
                    <a:pt x="3000" y="665"/>
                  </a:lnTo>
                  <a:lnTo>
                    <a:pt x="3011" y="631"/>
                  </a:lnTo>
                  <a:lnTo>
                    <a:pt x="3017" y="602"/>
                  </a:lnTo>
                  <a:lnTo>
                    <a:pt x="3029" y="561"/>
                  </a:lnTo>
                  <a:lnTo>
                    <a:pt x="3035" y="527"/>
                  </a:lnTo>
                  <a:lnTo>
                    <a:pt x="3046" y="486"/>
                  </a:lnTo>
                  <a:lnTo>
                    <a:pt x="3052" y="440"/>
                  </a:lnTo>
                  <a:lnTo>
                    <a:pt x="3058" y="394"/>
                  </a:lnTo>
                  <a:lnTo>
                    <a:pt x="3069" y="347"/>
                  </a:lnTo>
                  <a:lnTo>
                    <a:pt x="3075" y="301"/>
                  </a:lnTo>
                  <a:lnTo>
                    <a:pt x="3086" y="255"/>
                  </a:lnTo>
                  <a:lnTo>
                    <a:pt x="3092" y="209"/>
                  </a:lnTo>
                  <a:lnTo>
                    <a:pt x="3104" y="168"/>
                  </a:lnTo>
                  <a:lnTo>
                    <a:pt x="3110" y="128"/>
                  </a:lnTo>
                  <a:lnTo>
                    <a:pt x="3121" y="87"/>
                  </a:lnTo>
                  <a:lnTo>
                    <a:pt x="3127" y="58"/>
                  </a:lnTo>
                  <a:lnTo>
                    <a:pt x="3133" y="35"/>
                  </a:lnTo>
                  <a:lnTo>
                    <a:pt x="3144" y="12"/>
                  </a:lnTo>
                  <a:lnTo>
                    <a:pt x="3150" y="6"/>
                  </a:lnTo>
                  <a:lnTo>
                    <a:pt x="3161" y="0"/>
                  </a:lnTo>
                  <a:lnTo>
                    <a:pt x="3167" y="6"/>
                  </a:lnTo>
                  <a:lnTo>
                    <a:pt x="3179" y="18"/>
                  </a:lnTo>
                  <a:lnTo>
                    <a:pt x="3185" y="35"/>
                  </a:lnTo>
                  <a:lnTo>
                    <a:pt x="3196" y="58"/>
                  </a:lnTo>
                  <a:lnTo>
                    <a:pt x="3202" y="93"/>
                  </a:lnTo>
                  <a:lnTo>
                    <a:pt x="3208" y="128"/>
                  </a:lnTo>
                  <a:lnTo>
                    <a:pt x="3219" y="168"/>
                  </a:lnTo>
                  <a:lnTo>
                    <a:pt x="3225" y="214"/>
                  </a:lnTo>
                  <a:lnTo>
                    <a:pt x="3236" y="261"/>
                  </a:lnTo>
                  <a:lnTo>
                    <a:pt x="3242" y="307"/>
                  </a:lnTo>
                  <a:lnTo>
                    <a:pt x="3254" y="353"/>
                  </a:lnTo>
                  <a:lnTo>
                    <a:pt x="3260" y="399"/>
                  </a:lnTo>
                  <a:lnTo>
                    <a:pt x="3271" y="446"/>
                  </a:lnTo>
                  <a:lnTo>
                    <a:pt x="3277" y="486"/>
                  </a:lnTo>
                  <a:lnTo>
                    <a:pt x="3283" y="527"/>
                  </a:lnTo>
                  <a:lnTo>
                    <a:pt x="3294" y="567"/>
                  </a:lnTo>
                  <a:lnTo>
                    <a:pt x="3300" y="602"/>
                  </a:lnTo>
                  <a:lnTo>
                    <a:pt x="3311" y="637"/>
                  </a:lnTo>
                  <a:lnTo>
                    <a:pt x="3317" y="665"/>
                  </a:lnTo>
                  <a:lnTo>
                    <a:pt x="3329" y="694"/>
                  </a:lnTo>
                  <a:lnTo>
                    <a:pt x="3335" y="718"/>
                  </a:lnTo>
                  <a:lnTo>
                    <a:pt x="3346" y="741"/>
                  </a:lnTo>
                  <a:lnTo>
                    <a:pt x="3352" y="758"/>
                  </a:lnTo>
                  <a:lnTo>
                    <a:pt x="3363" y="775"/>
                  </a:lnTo>
                  <a:lnTo>
                    <a:pt x="3369" y="787"/>
                  </a:lnTo>
                  <a:lnTo>
                    <a:pt x="3375" y="798"/>
                  </a:lnTo>
                  <a:lnTo>
                    <a:pt x="3386" y="810"/>
                  </a:lnTo>
                  <a:lnTo>
                    <a:pt x="3392" y="822"/>
                  </a:lnTo>
                  <a:lnTo>
                    <a:pt x="3404" y="827"/>
                  </a:lnTo>
                  <a:lnTo>
                    <a:pt x="3410" y="833"/>
                  </a:lnTo>
                  <a:lnTo>
                    <a:pt x="3421" y="839"/>
                  </a:lnTo>
                  <a:lnTo>
                    <a:pt x="3427" y="845"/>
                  </a:lnTo>
                  <a:lnTo>
                    <a:pt x="3438" y="851"/>
                  </a:lnTo>
                  <a:lnTo>
                    <a:pt x="3444" y="851"/>
                  </a:lnTo>
                  <a:lnTo>
                    <a:pt x="3450" y="856"/>
                  </a:lnTo>
                  <a:lnTo>
                    <a:pt x="3461" y="856"/>
                  </a:lnTo>
                  <a:lnTo>
                    <a:pt x="3467" y="856"/>
                  </a:lnTo>
                  <a:lnTo>
                    <a:pt x="3479" y="856"/>
                  </a:lnTo>
                  <a:lnTo>
                    <a:pt x="3485" y="862"/>
                  </a:lnTo>
                  <a:lnTo>
                    <a:pt x="3496" y="862"/>
                  </a:lnTo>
                  <a:lnTo>
                    <a:pt x="3502" y="862"/>
                  </a:lnTo>
                  <a:lnTo>
                    <a:pt x="3513" y="862"/>
                  </a:lnTo>
                  <a:lnTo>
                    <a:pt x="3519" y="862"/>
                  </a:lnTo>
                  <a:lnTo>
                    <a:pt x="3525" y="862"/>
                  </a:lnTo>
                  <a:lnTo>
                    <a:pt x="3536" y="862"/>
                  </a:lnTo>
                  <a:lnTo>
                    <a:pt x="3542" y="862"/>
                  </a:lnTo>
                  <a:lnTo>
                    <a:pt x="3554" y="862"/>
                  </a:lnTo>
                  <a:lnTo>
                    <a:pt x="3560" y="862"/>
                  </a:lnTo>
                  <a:lnTo>
                    <a:pt x="3571" y="862"/>
                  </a:lnTo>
                  <a:lnTo>
                    <a:pt x="3577" y="862"/>
                  </a:lnTo>
                  <a:lnTo>
                    <a:pt x="3588" y="862"/>
                  </a:lnTo>
                  <a:lnTo>
                    <a:pt x="3594" y="862"/>
                  </a:lnTo>
                  <a:lnTo>
                    <a:pt x="3600" y="862"/>
                  </a:lnTo>
                  <a:lnTo>
                    <a:pt x="3611" y="862"/>
                  </a:lnTo>
                  <a:lnTo>
                    <a:pt x="3617" y="862"/>
                  </a:lnTo>
                  <a:lnTo>
                    <a:pt x="3629" y="862"/>
                  </a:lnTo>
                  <a:lnTo>
                    <a:pt x="3635" y="862"/>
                  </a:lnTo>
                  <a:lnTo>
                    <a:pt x="3646" y="862"/>
                  </a:lnTo>
                  <a:lnTo>
                    <a:pt x="3652" y="862"/>
                  </a:lnTo>
                  <a:lnTo>
                    <a:pt x="3663" y="862"/>
                  </a:lnTo>
                  <a:lnTo>
                    <a:pt x="3669" y="862"/>
                  </a:lnTo>
                  <a:lnTo>
                    <a:pt x="3675" y="862"/>
                  </a:lnTo>
                  <a:lnTo>
                    <a:pt x="3686" y="862"/>
                  </a:lnTo>
                  <a:lnTo>
                    <a:pt x="3692" y="862"/>
                  </a:lnTo>
                  <a:lnTo>
                    <a:pt x="3704" y="862"/>
                  </a:lnTo>
                  <a:lnTo>
                    <a:pt x="3710" y="862"/>
                  </a:lnTo>
                  <a:lnTo>
                    <a:pt x="3721" y="862"/>
                  </a:lnTo>
                  <a:lnTo>
                    <a:pt x="3727" y="862"/>
                  </a:lnTo>
                  <a:lnTo>
                    <a:pt x="3738" y="862"/>
                  </a:lnTo>
                  <a:lnTo>
                    <a:pt x="3744" y="862"/>
                  </a:lnTo>
                  <a:lnTo>
                    <a:pt x="3756" y="862"/>
                  </a:lnTo>
                </a:path>
              </a:pathLst>
            </a:custGeom>
            <a:noFill/>
            <a:ln w="9525">
              <a:solidFill>
                <a:srgbClr val="804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783" name="Freeform 263"/>
            <p:cNvSpPr>
              <a:spLocks/>
            </p:cNvSpPr>
            <p:nvPr/>
          </p:nvSpPr>
          <p:spPr bwMode="auto">
            <a:xfrm>
              <a:off x="452" y="98"/>
              <a:ext cx="3756" cy="862"/>
            </a:xfrm>
            <a:custGeom>
              <a:avLst/>
              <a:gdLst>
                <a:gd name="T0" fmla="*/ 57 w 3756"/>
                <a:gd name="T1" fmla="*/ 862 h 862"/>
                <a:gd name="T2" fmla="*/ 121 w 3756"/>
                <a:gd name="T3" fmla="*/ 862 h 862"/>
                <a:gd name="T4" fmla="*/ 190 w 3756"/>
                <a:gd name="T5" fmla="*/ 862 h 862"/>
                <a:gd name="T6" fmla="*/ 254 w 3756"/>
                <a:gd name="T7" fmla="*/ 862 h 862"/>
                <a:gd name="T8" fmla="*/ 323 w 3756"/>
                <a:gd name="T9" fmla="*/ 862 h 862"/>
                <a:gd name="T10" fmla="*/ 386 w 3756"/>
                <a:gd name="T11" fmla="*/ 862 h 862"/>
                <a:gd name="T12" fmla="*/ 456 w 3756"/>
                <a:gd name="T13" fmla="*/ 862 h 862"/>
                <a:gd name="T14" fmla="*/ 525 w 3756"/>
                <a:gd name="T15" fmla="*/ 862 h 862"/>
                <a:gd name="T16" fmla="*/ 588 w 3756"/>
                <a:gd name="T17" fmla="*/ 862 h 862"/>
                <a:gd name="T18" fmla="*/ 657 w 3756"/>
                <a:gd name="T19" fmla="*/ 862 h 862"/>
                <a:gd name="T20" fmla="*/ 721 w 3756"/>
                <a:gd name="T21" fmla="*/ 862 h 862"/>
                <a:gd name="T22" fmla="*/ 790 w 3756"/>
                <a:gd name="T23" fmla="*/ 862 h 862"/>
                <a:gd name="T24" fmla="*/ 859 w 3756"/>
                <a:gd name="T25" fmla="*/ 862 h 862"/>
                <a:gd name="T26" fmla="*/ 923 w 3756"/>
                <a:gd name="T27" fmla="*/ 862 h 862"/>
                <a:gd name="T28" fmla="*/ 992 w 3756"/>
                <a:gd name="T29" fmla="*/ 862 h 862"/>
                <a:gd name="T30" fmla="*/ 1056 w 3756"/>
                <a:gd name="T31" fmla="*/ 862 h 862"/>
                <a:gd name="T32" fmla="*/ 1125 w 3756"/>
                <a:gd name="T33" fmla="*/ 862 h 862"/>
                <a:gd name="T34" fmla="*/ 1188 w 3756"/>
                <a:gd name="T35" fmla="*/ 862 h 862"/>
                <a:gd name="T36" fmla="*/ 1257 w 3756"/>
                <a:gd name="T37" fmla="*/ 862 h 862"/>
                <a:gd name="T38" fmla="*/ 1327 w 3756"/>
                <a:gd name="T39" fmla="*/ 862 h 862"/>
                <a:gd name="T40" fmla="*/ 1390 w 3756"/>
                <a:gd name="T41" fmla="*/ 862 h 862"/>
                <a:gd name="T42" fmla="*/ 1459 w 3756"/>
                <a:gd name="T43" fmla="*/ 862 h 862"/>
                <a:gd name="T44" fmla="*/ 1523 w 3756"/>
                <a:gd name="T45" fmla="*/ 862 h 862"/>
                <a:gd name="T46" fmla="*/ 1592 w 3756"/>
                <a:gd name="T47" fmla="*/ 862 h 862"/>
                <a:gd name="T48" fmla="*/ 1656 w 3756"/>
                <a:gd name="T49" fmla="*/ 862 h 862"/>
                <a:gd name="T50" fmla="*/ 1725 w 3756"/>
                <a:gd name="T51" fmla="*/ 862 h 862"/>
                <a:gd name="T52" fmla="*/ 1794 w 3756"/>
                <a:gd name="T53" fmla="*/ 862 h 862"/>
                <a:gd name="T54" fmla="*/ 1858 w 3756"/>
                <a:gd name="T55" fmla="*/ 862 h 862"/>
                <a:gd name="T56" fmla="*/ 1927 w 3756"/>
                <a:gd name="T57" fmla="*/ 862 h 862"/>
                <a:gd name="T58" fmla="*/ 1990 w 3756"/>
                <a:gd name="T59" fmla="*/ 862 h 862"/>
                <a:gd name="T60" fmla="*/ 2059 w 3756"/>
                <a:gd name="T61" fmla="*/ 862 h 862"/>
                <a:gd name="T62" fmla="*/ 2123 w 3756"/>
                <a:gd name="T63" fmla="*/ 862 h 862"/>
                <a:gd name="T64" fmla="*/ 2192 w 3756"/>
                <a:gd name="T65" fmla="*/ 862 h 862"/>
                <a:gd name="T66" fmla="*/ 2261 w 3756"/>
                <a:gd name="T67" fmla="*/ 862 h 862"/>
                <a:gd name="T68" fmla="*/ 2325 w 3756"/>
                <a:gd name="T69" fmla="*/ 862 h 862"/>
                <a:gd name="T70" fmla="*/ 2394 w 3756"/>
                <a:gd name="T71" fmla="*/ 862 h 862"/>
                <a:gd name="T72" fmla="*/ 2458 w 3756"/>
                <a:gd name="T73" fmla="*/ 862 h 862"/>
                <a:gd name="T74" fmla="*/ 2527 w 3756"/>
                <a:gd name="T75" fmla="*/ 862 h 862"/>
                <a:gd name="T76" fmla="*/ 2590 w 3756"/>
                <a:gd name="T77" fmla="*/ 862 h 862"/>
                <a:gd name="T78" fmla="*/ 2660 w 3756"/>
                <a:gd name="T79" fmla="*/ 862 h 862"/>
                <a:gd name="T80" fmla="*/ 2729 w 3756"/>
                <a:gd name="T81" fmla="*/ 862 h 862"/>
                <a:gd name="T82" fmla="*/ 2792 w 3756"/>
                <a:gd name="T83" fmla="*/ 862 h 862"/>
                <a:gd name="T84" fmla="*/ 2861 w 3756"/>
                <a:gd name="T85" fmla="*/ 856 h 862"/>
                <a:gd name="T86" fmla="*/ 2925 w 3756"/>
                <a:gd name="T87" fmla="*/ 822 h 862"/>
                <a:gd name="T88" fmla="*/ 2994 w 3756"/>
                <a:gd name="T89" fmla="*/ 689 h 862"/>
                <a:gd name="T90" fmla="*/ 3058 w 3756"/>
                <a:gd name="T91" fmla="*/ 394 h 862"/>
                <a:gd name="T92" fmla="*/ 3127 w 3756"/>
                <a:gd name="T93" fmla="*/ 58 h 862"/>
                <a:gd name="T94" fmla="*/ 3196 w 3756"/>
                <a:gd name="T95" fmla="*/ 58 h 862"/>
                <a:gd name="T96" fmla="*/ 3260 w 3756"/>
                <a:gd name="T97" fmla="*/ 399 h 862"/>
                <a:gd name="T98" fmla="*/ 3329 w 3756"/>
                <a:gd name="T99" fmla="*/ 694 h 862"/>
                <a:gd name="T100" fmla="*/ 3392 w 3756"/>
                <a:gd name="T101" fmla="*/ 822 h 862"/>
                <a:gd name="T102" fmla="*/ 3461 w 3756"/>
                <a:gd name="T103" fmla="*/ 856 h 862"/>
                <a:gd name="T104" fmla="*/ 3525 w 3756"/>
                <a:gd name="T105" fmla="*/ 862 h 862"/>
                <a:gd name="T106" fmla="*/ 3594 w 3756"/>
                <a:gd name="T107" fmla="*/ 862 h 862"/>
                <a:gd name="T108" fmla="*/ 3663 w 3756"/>
                <a:gd name="T109" fmla="*/ 862 h 862"/>
                <a:gd name="T110" fmla="*/ 3727 w 3756"/>
                <a:gd name="T111" fmla="*/ 862 h 8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756" h="862">
                  <a:moveTo>
                    <a:pt x="0" y="862"/>
                  </a:moveTo>
                  <a:lnTo>
                    <a:pt x="5" y="862"/>
                  </a:lnTo>
                  <a:lnTo>
                    <a:pt x="11" y="862"/>
                  </a:lnTo>
                  <a:lnTo>
                    <a:pt x="23" y="862"/>
                  </a:lnTo>
                  <a:lnTo>
                    <a:pt x="29" y="862"/>
                  </a:lnTo>
                  <a:lnTo>
                    <a:pt x="40" y="862"/>
                  </a:lnTo>
                  <a:lnTo>
                    <a:pt x="46" y="862"/>
                  </a:lnTo>
                  <a:lnTo>
                    <a:pt x="57" y="862"/>
                  </a:lnTo>
                  <a:lnTo>
                    <a:pt x="63" y="862"/>
                  </a:lnTo>
                  <a:lnTo>
                    <a:pt x="75" y="862"/>
                  </a:lnTo>
                  <a:lnTo>
                    <a:pt x="80" y="862"/>
                  </a:lnTo>
                  <a:lnTo>
                    <a:pt x="86" y="862"/>
                  </a:lnTo>
                  <a:lnTo>
                    <a:pt x="98" y="862"/>
                  </a:lnTo>
                  <a:lnTo>
                    <a:pt x="104" y="862"/>
                  </a:lnTo>
                  <a:lnTo>
                    <a:pt x="115" y="862"/>
                  </a:lnTo>
                  <a:lnTo>
                    <a:pt x="121" y="862"/>
                  </a:lnTo>
                  <a:lnTo>
                    <a:pt x="132" y="862"/>
                  </a:lnTo>
                  <a:lnTo>
                    <a:pt x="138" y="862"/>
                  </a:lnTo>
                  <a:lnTo>
                    <a:pt x="150" y="862"/>
                  </a:lnTo>
                  <a:lnTo>
                    <a:pt x="155" y="862"/>
                  </a:lnTo>
                  <a:lnTo>
                    <a:pt x="161" y="862"/>
                  </a:lnTo>
                  <a:lnTo>
                    <a:pt x="173" y="862"/>
                  </a:lnTo>
                  <a:lnTo>
                    <a:pt x="179" y="862"/>
                  </a:lnTo>
                  <a:lnTo>
                    <a:pt x="190" y="862"/>
                  </a:lnTo>
                  <a:lnTo>
                    <a:pt x="196" y="862"/>
                  </a:lnTo>
                  <a:lnTo>
                    <a:pt x="207" y="862"/>
                  </a:lnTo>
                  <a:lnTo>
                    <a:pt x="213" y="862"/>
                  </a:lnTo>
                  <a:lnTo>
                    <a:pt x="225" y="862"/>
                  </a:lnTo>
                  <a:lnTo>
                    <a:pt x="230" y="862"/>
                  </a:lnTo>
                  <a:lnTo>
                    <a:pt x="236" y="862"/>
                  </a:lnTo>
                  <a:lnTo>
                    <a:pt x="248" y="862"/>
                  </a:lnTo>
                  <a:lnTo>
                    <a:pt x="254" y="862"/>
                  </a:lnTo>
                  <a:lnTo>
                    <a:pt x="265" y="862"/>
                  </a:lnTo>
                  <a:lnTo>
                    <a:pt x="271" y="862"/>
                  </a:lnTo>
                  <a:lnTo>
                    <a:pt x="282" y="862"/>
                  </a:lnTo>
                  <a:lnTo>
                    <a:pt x="288" y="862"/>
                  </a:lnTo>
                  <a:lnTo>
                    <a:pt x="300" y="862"/>
                  </a:lnTo>
                  <a:lnTo>
                    <a:pt x="305" y="862"/>
                  </a:lnTo>
                  <a:lnTo>
                    <a:pt x="311" y="862"/>
                  </a:lnTo>
                  <a:lnTo>
                    <a:pt x="323" y="862"/>
                  </a:lnTo>
                  <a:lnTo>
                    <a:pt x="329" y="862"/>
                  </a:lnTo>
                  <a:lnTo>
                    <a:pt x="340" y="862"/>
                  </a:lnTo>
                  <a:lnTo>
                    <a:pt x="346" y="862"/>
                  </a:lnTo>
                  <a:lnTo>
                    <a:pt x="357" y="862"/>
                  </a:lnTo>
                  <a:lnTo>
                    <a:pt x="363" y="862"/>
                  </a:lnTo>
                  <a:lnTo>
                    <a:pt x="375" y="862"/>
                  </a:lnTo>
                  <a:lnTo>
                    <a:pt x="381" y="862"/>
                  </a:lnTo>
                  <a:lnTo>
                    <a:pt x="386" y="862"/>
                  </a:lnTo>
                  <a:lnTo>
                    <a:pt x="398" y="862"/>
                  </a:lnTo>
                  <a:lnTo>
                    <a:pt x="404" y="862"/>
                  </a:lnTo>
                  <a:lnTo>
                    <a:pt x="415" y="862"/>
                  </a:lnTo>
                  <a:lnTo>
                    <a:pt x="421" y="862"/>
                  </a:lnTo>
                  <a:lnTo>
                    <a:pt x="432" y="862"/>
                  </a:lnTo>
                  <a:lnTo>
                    <a:pt x="438" y="862"/>
                  </a:lnTo>
                  <a:lnTo>
                    <a:pt x="450" y="862"/>
                  </a:lnTo>
                  <a:lnTo>
                    <a:pt x="456" y="862"/>
                  </a:lnTo>
                  <a:lnTo>
                    <a:pt x="467" y="862"/>
                  </a:lnTo>
                  <a:lnTo>
                    <a:pt x="473" y="862"/>
                  </a:lnTo>
                  <a:lnTo>
                    <a:pt x="479" y="862"/>
                  </a:lnTo>
                  <a:lnTo>
                    <a:pt x="490" y="862"/>
                  </a:lnTo>
                  <a:lnTo>
                    <a:pt x="496" y="862"/>
                  </a:lnTo>
                  <a:lnTo>
                    <a:pt x="507" y="862"/>
                  </a:lnTo>
                  <a:lnTo>
                    <a:pt x="513" y="862"/>
                  </a:lnTo>
                  <a:lnTo>
                    <a:pt x="525" y="862"/>
                  </a:lnTo>
                  <a:lnTo>
                    <a:pt x="531" y="862"/>
                  </a:lnTo>
                  <a:lnTo>
                    <a:pt x="542" y="862"/>
                  </a:lnTo>
                  <a:lnTo>
                    <a:pt x="548" y="862"/>
                  </a:lnTo>
                  <a:lnTo>
                    <a:pt x="554" y="862"/>
                  </a:lnTo>
                  <a:lnTo>
                    <a:pt x="565" y="862"/>
                  </a:lnTo>
                  <a:lnTo>
                    <a:pt x="571" y="862"/>
                  </a:lnTo>
                  <a:lnTo>
                    <a:pt x="582" y="862"/>
                  </a:lnTo>
                  <a:lnTo>
                    <a:pt x="588" y="862"/>
                  </a:lnTo>
                  <a:lnTo>
                    <a:pt x="600" y="862"/>
                  </a:lnTo>
                  <a:lnTo>
                    <a:pt x="606" y="862"/>
                  </a:lnTo>
                  <a:lnTo>
                    <a:pt x="617" y="862"/>
                  </a:lnTo>
                  <a:lnTo>
                    <a:pt x="623" y="862"/>
                  </a:lnTo>
                  <a:lnTo>
                    <a:pt x="629" y="862"/>
                  </a:lnTo>
                  <a:lnTo>
                    <a:pt x="640" y="862"/>
                  </a:lnTo>
                  <a:lnTo>
                    <a:pt x="646" y="862"/>
                  </a:lnTo>
                  <a:lnTo>
                    <a:pt x="657" y="862"/>
                  </a:lnTo>
                  <a:lnTo>
                    <a:pt x="663" y="862"/>
                  </a:lnTo>
                  <a:lnTo>
                    <a:pt x="675" y="862"/>
                  </a:lnTo>
                  <a:lnTo>
                    <a:pt x="681" y="862"/>
                  </a:lnTo>
                  <a:lnTo>
                    <a:pt x="692" y="862"/>
                  </a:lnTo>
                  <a:lnTo>
                    <a:pt x="698" y="862"/>
                  </a:lnTo>
                  <a:lnTo>
                    <a:pt x="704" y="862"/>
                  </a:lnTo>
                  <a:lnTo>
                    <a:pt x="715" y="862"/>
                  </a:lnTo>
                  <a:lnTo>
                    <a:pt x="721" y="862"/>
                  </a:lnTo>
                  <a:lnTo>
                    <a:pt x="732" y="862"/>
                  </a:lnTo>
                  <a:lnTo>
                    <a:pt x="738" y="862"/>
                  </a:lnTo>
                  <a:lnTo>
                    <a:pt x="750" y="862"/>
                  </a:lnTo>
                  <a:lnTo>
                    <a:pt x="756" y="862"/>
                  </a:lnTo>
                  <a:lnTo>
                    <a:pt x="767" y="862"/>
                  </a:lnTo>
                  <a:lnTo>
                    <a:pt x="773" y="862"/>
                  </a:lnTo>
                  <a:lnTo>
                    <a:pt x="779" y="862"/>
                  </a:lnTo>
                  <a:lnTo>
                    <a:pt x="790" y="862"/>
                  </a:lnTo>
                  <a:lnTo>
                    <a:pt x="796" y="862"/>
                  </a:lnTo>
                  <a:lnTo>
                    <a:pt x="807" y="862"/>
                  </a:lnTo>
                  <a:lnTo>
                    <a:pt x="813" y="862"/>
                  </a:lnTo>
                  <a:lnTo>
                    <a:pt x="825" y="862"/>
                  </a:lnTo>
                  <a:lnTo>
                    <a:pt x="831" y="862"/>
                  </a:lnTo>
                  <a:lnTo>
                    <a:pt x="842" y="862"/>
                  </a:lnTo>
                  <a:lnTo>
                    <a:pt x="848" y="862"/>
                  </a:lnTo>
                  <a:lnTo>
                    <a:pt x="859" y="862"/>
                  </a:lnTo>
                  <a:lnTo>
                    <a:pt x="865" y="862"/>
                  </a:lnTo>
                  <a:lnTo>
                    <a:pt x="871" y="862"/>
                  </a:lnTo>
                  <a:lnTo>
                    <a:pt x="882" y="862"/>
                  </a:lnTo>
                  <a:lnTo>
                    <a:pt x="888" y="862"/>
                  </a:lnTo>
                  <a:lnTo>
                    <a:pt x="900" y="862"/>
                  </a:lnTo>
                  <a:lnTo>
                    <a:pt x="906" y="862"/>
                  </a:lnTo>
                  <a:lnTo>
                    <a:pt x="917" y="862"/>
                  </a:lnTo>
                  <a:lnTo>
                    <a:pt x="923" y="862"/>
                  </a:lnTo>
                  <a:lnTo>
                    <a:pt x="934" y="862"/>
                  </a:lnTo>
                  <a:lnTo>
                    <a:pt x="940" y="862"/>
                  </a:lnTo>
                  <a:lnTo>
                    <a:pt x="946" y="862"/>
                  </a:lnTo>
                  <a:lnTo>
                    <a:pt x="957" y="862"/>
                  </a:lnTo>
                  <a:lnTo>
                    <a:pt x="963" y="862"/>
                  </a:lnTo>
                  <a:lnTo>
                    <a:pt x="975" y="862"/>
                  </a:lnTo>
                  <a:lnTo>
                    <a:pt x="981" y="862"/>
                  </a:lnTo>
                  <a:lnTo>
                    <a:pt x="992" y="862"/>
                  </a:lnTo>
                  <a:lnTo>
                    <a:pt x="998" y="862"/>
                  </a:lnTo>
                  <a:lnTo>
                    <a:pt x="1009" y="862"/>
                  </a:lnTo>
                  <a:lnTo>
                    <a:pt x="1015" y="862"/>
                  </a:lnTo>
                  <a:lnTo>
                    <a:pt x="1021" y="862"/>
                  </a:lnTo>
                  <a:lnTo>
                    <a:pt x="1032" y="862"/>
                  </a:lnTo>
                  <a:lnTo>
                    <a:pt x="1038" y="862"/>
                  </a:lnTo>
                  <a:lnTo>
                    <a:pt x="1050" y="862"/>
                  </a:lnTo>
                  <a:lnTo>
                    <a:pt x="1056" y="862"/>
                  </a:lnTo>
                  <a:lnTo>
                    <a:pt x="1067" y="862"/>
                  </a:lnTo>
                  <a:lnTo>
                    <a:pt x="1073" y="862"/>
                  </a:lnTo>
                  <a:lnTo>
                    <a:pt x="1084" y="862"/>
                  </a:lnTo>
                  <a:lnTo>
                    <a:pt x="1090" y="862"/>
                  </a:lnTo>
                  <a:lnTo>
                    <a:pt x="1096" y="862"/>
                  </a:lnTo>
                  <a:lnTo>
                    <a:pt x="1107" y="862"/>
                  </a:lnTo>
                  <a:lnTo>
                    <a:pt x="1113" y="862"/>
                  </a:lnTo>
                  <a:lnTo>
                    <a:pt x="1125" y="862"/>
                  </a:lnTo>
                  <a:lnTo>
                    <a:pt x="1131" y="862"/>
                  </a:lnTo>
                  <a:lnTo>
                    <a:pt x="1142" y="862"/>
                  </a:lnTo>
                  <a:lnTo>
                    <a:pt x="1148" y="862"/>
                  </a:lnTo>
                  <a:lnTo>
                    <a:pt x="1159" y="862"/>
                  </a:lnTo>
                  <a:lnTo>
                    <a:pt x="1165" y="862"/>
                  </a:lnTo>
                  <a:lnTo>
                    <a:pt x="1171" y="862"/>
                  </a:lnTo>
                  <a:lnTo>
                    <a:pt x="1182" y="862"/>
                  </a:lnTo>
                  <a:lnTo>
                    <a:pt x="1188" y="862"/>
                  </a:lnTo>
                  <a:lnTo>
                    <a:pt x="1200" y="862"/>
                  </a:lnTo>
                  <a:lnTo>
                    <a:pt x="1206" y="862"/>
                  </a:lnTo>
                  <a:lnTo>
                    <a:pt x="1217" y="862"/>
                  </a:lnTo>
                  <a:lnTo>
                    <a:pt x="1223" y="862"/>
                  </a:lnTo>
                  <a:lnTo>
                    <a:pt x="1234" y="862"/>
                  </a:lnTo>
                  <a:lnTo>
                    <a:pt x="1240" y="862"/>
                  </a:lnTo>
                  <a:lnTo>
                    <a:pt x="1252" y="862"/>
                  </a:lnTo>
                  <a:lnTo>
                    <a:pt x="1257" y="862"/>
                  </a:lnTo>
                  <a:lnTo>
                    <a:pt x="1263" y="862"/>
                  </a:lnTo>
                  <a:lnTo>
                    <a:pt x="1275" y="862"/>
                  </a:lnTo>
                  <a:lnTo>
                    <a:pt x="1281" y="862"/>
                  </a:lnTo>
                  <a:lnTo>
                    <a:pt x="1292" y="862"/>
                  </a:lnTo>
                  <a:lnTo>
                    <a:pt x="1298" y="862"/>
                  </a:lnTo>
                  <a:lnTo>
                    <a:pt x="1309" y="862"/>
                  </a:lnTo>
                  <a:lnTo>
                    <a:pt x="1315" y="862"/>
                  </a:lnTo>
                  <a:lnTo>
                    <a:pt x="1327" y="862"/>
                  </a:lnTo>
                  <a:lnTo>
                    <a:pt x="1332" y="862"/>
                  </a:lnTo>
                  <a:lnTo>
                    <a:pt x="1338" y="862"/>
                  </a:lnTo>
                  <a:lnTo>
                    <a:pt x="1350" y="862"/>
                  </a:lnTo>
                  <a:lnTo>
                    <a:pt x="1356" y="862"/>
                  </a:lnTo>
                  <a:lnTo>
                    <a:pt x="1367" y="862"/>
                  </a:lnTo>
                  <a:lnTo>
                    <a:pt x="1373" y="862"/>
                  </a:lnTo>
                  <a:lnTo>
                    <a:pt x="1384" y="862"/>
                  </a:lnTo>
                  <a:lnTo>
                    <a:pt x="1390" y="862"/>
                  </a:lnTo>
                  <a:lnTo>
                    <a:pt x="1402" y="862"/>
                  </a:lnTo>
                  <a:lnTo>
                    <a:pt x="1407" y="862"/>
                  </a:lnTo>
                  <a:lnTo>
                    <a:pt x="1413" y="862"/>
                  </a:lnTo>
                  <a:lnTo>
                    <a:pt x="1425" y="862"/>
                  </a:lnTo>
                  <a:lnTo>
                    <a:pt x="1431" y="862"/>
                  </a:lnTo>
                  <a:lnTo>
                    <a:pt x="1442" y="862"/>
                  </a:lnTo>
                  <a:lnTo>
                    <a:pt x="1448" y="862"/>
                  </a:lnTo>
                  <a:lnTo>
                    <a:pt x="1459" y="862"/>
                  </a:lnTo>
                  <a:lnTo>
                    <a:pt x="1465" y="862"/>
                  </a:lnTo>
                  <a:lnTo>
                    <a:pt x="1477" y="862"/>
                  </a:lnTo>
                  <a:lnTo>
                    <a:pt x="1482" y="862"/>
                  </a:lnTo>
                  <a:lnTo>
                    <a:pt x="1488" y="862"/>
                  </a:lnTo>
                  <a:lnTo>
                    <a:pt x="1500" y="862"/>
                  </a:lnTo>
                  <a:lnTo>
                    <a:pt x="1506" y="862"/>
                  </a:lnTo>
                  <a:lnTo>
                    <a:pt x="1517" y="862"/>
                  </a:lnTo>
                  <a:lnTo>
                    <a:pt x="1523" y="862"/>
                  </a:lnTo>
                  <a:lnTo>
                    <a:pt x="1534" y="862"/>
                  </a:lnTo>
                  <a:lnTo>
                    <a:pt x="1540" y="862"/>
                  </a:lnTo>
                  <a:lnTo>
                    <a:pt x="1552" y="862"/>
                  </a:lnTo>
                  <a:lnTo>
                    <a:pt x="1558" y="862"/>
                  </a:lnTo>
                  <a:lnTo>
                    <a:pt x="1563" y="862"/>
                  </a:lnTo>
                  <a:lnTo>
                    <a:pt x="1575" y="862"/>
                  </a:lnTo>
                  <a:lnTo>
                    <a:pt x="1581" y="862"/>
                  </a:lnTo>
                  <a:lnTo>
                    <a:pt x="1592" y="862"/>
                  </a:lnTo>
                  <a:lnTo>
                    <a:pt x="1598" y="862"/>
                  </a:lnTo>
                  <a:lnTo>
                    <a:pt x="1609" y="862"/>
                  </a:lnTo>
                  <a:lnTo>
                    <a:pt x="1615" y="862"/>
                  </a:lnTo>
                  <a:lnTo>
                    <a:pt x="1627" y="862"/>
                  </a:lnTo>
                  <a:lnTo>
                    <a:pt x="1633" y="862"/>
                  </a:lnTo>
                  <a:lnTo>
                    <a:pt x="1638" y="862"/>
                  </a:lnTo>
                  <a:lnTo>
                    <a:pt x="1650" y="862"/>
                  </a:lnTo>
                  <a:lnTo>
                    <a:pt x="1656" y="862"/>
                  </a:lnTo>
                  <a:lnTo>
                    <a:pt x="1667" y="862"/>
                  </a:lnTo>
                  <a:lnTo>
                    <a:pt x="1673" y="862"/>
                  </a:lnTo>
                  <a:lnTo>
                    <a:pt x="1684" y="862"/>
                  </a:lnTo>
                  <a:lnTo>
                    <a:pt x="1690" y="862"/>
                  </a:lnTo>
                  <a:lnTo>
                    <a:pt x="1702" y="862"/>
                  </a:lnTo>
                  <a:lnTo>
                    <a:pt x="1708" y="862"/>
                  </a:lnTo>
                  <a:lnTo>
                    <a:pt x="1719" y="862"/>
                  </a:lnTo>
                  <a:lnTo>
                    <a:pt x="1725" y="862"/>
                  </a:lnTo>
                  <a:lnTo>
                    <a:pt x="1731" y="862"/>
                  </a:lnTo>
                  <a:lnTo>
                    <a:pt x="1742" y="862"/>
                  </a:lnTo>
                  <a:lnTo>
                    <a:pt x="1748" y="862"/>
                  </a:lnTo>
                  <a:lnTo>
                    <a:pt x="1759" y="862"/>
                  </a:lnTo>
                  <a:lnTo>
                    <a:pt x="1765" y="862"/>
                  </a:lnTo>
                  <a:lnTo>
                    <a:pt x="1777" y="862"/>
                  </a:lnTo>
                  <a:lnTo>
                    <a:pt x="1783" y="862"/>
                  </a:lnTo>
                  <a:lnTo>
                    <a:pt x="1794" y="862"/>
                  </a:lnTo>
                  <a:lnTo>
                    <a:pt x="1800" y="862"/>
                  </a:lnTo>
                  <a:lnTo>
                    <a:pt x="1806" y="862"/>
                  </a:lnTo>
                  <a:lnTo>
                    <a:pt x="1817" y="862"/>
                  </a:lnTo>
                  <a:lnTo>
                    <a:pt x="1823" y="862"/>
                  </a:lnTo>
                  <a:lnTo>
                    <a:pt x="1834" y="862"/>
                  </a:lnTo>
                  <a:lnTo>
                    <a:pt x="1840" y="862"/>
                  </a:lnTo>
                  <a:lnTo>
                    <a:pt x="1852" y="862"/>
                  </a:lnTo>
                  <a:lnTo>
                    <a:pt x="1858" y="862"/>
                  </a:lnTo>
                  <a:lnTo>
                    <a:pt x="1869" y="862"/>
                  </a:lnTo>
                  <a:lnTo>
                    <a:pt x="1875" y="862"/>
                  </a:lnTo>
                  <a:lnTo>
                    <a:pt x="1881" y="862"/>
                  </a:lnTo>
                  <a:lnTo>
                    <a:pt x="1892" y="862"/>
                  </a:lnTo>
                  <a:lnTo>
                    <a:pt x="1898" y="862"/>
                  </a:lnTo>
                  <a:lnTo>
                    <a:pt x="1909" y="862"/>
                  </a:lnTo>
                  <a:lnTo>
                    <a:pt x="1915" y="862"/>
                  </a:lnTo>
                  <a:lnTo>
                    <a:pt x="1927" y="862"/>
                  </a:lnTo>
                  <a:lnTo>
                    <a:pt x="1933" y="862"/>
                  </a:lnTo>
                  <a:lnTo>
                    <a:pt x="1944" y="862"/>
                  </a:lnTo>
                  <a:lnTo>
                    <a:pt x="1950" y="862"/>
                  </a:lnTo>
                  <a:lnTo>
                    <a:pt x="1956" y="862"/>
                  </a:lnTo>
                  <a:lnTo>
                    <a:pt x="1967" y="862"/>
                  </a:lnTo>
                  <a:lnTo>
                    <a:pt x="1973" y="862"/>
                  </a:lnTo>
                  <a:lnTo>
                    <a:pt x="1984" y="862"/>
                  </a:lnTo>
                  <a:lnTo>
                    <a:pt x="1990" y="862"/>
                  </a:lnTo>
                  <a:lnTo>
                    <a:pt x="2002" y="862"/>
                  </a:lnTo>
                  <a:lnTo>
                    <a:pt x="2008" y="862"/>
                  </a:lnTo>
                  <a:lnTo>
                    <a:pt x="2019" y="862"/>
                  </a:lnTo>
                  <a:lnTo>
                    <a:pt x="2025" y="862"/>
                  </a:lnTo>
                  <a:lnTo>
                    <a:pt x="2031" y="862"/>
                  </a:lnTo>
                  <a:lnTo>
                    <a:pt x="2042" y="862"/>
                  </a:lnTo>
                  <a:lnTo>
                    <a:pt x="2048" y="862"/>
                  </a:lnTo>
                  <a:lnTo>
                    <a:pt x="2059" y="862"/>
                  </a:lnTo>
                  <a:lnTo>
                    <a:pt x="2065" y="862"/>
                  </a:lnTo>
                  <a:lnTo>
                    <a:pt x="2077" y="862"/>
                  </a:lnTo>
                  <a:lnTo>
                    <a:pt x="2083" y="862"/>
                  </a:lnTo>
                  <a:lnTo>
                    <a:pt x="2094" y="862"/>
                  </a:lnTo>
                  <a:lnTo>
                    <a:pt x="2100" y="862"/>
                  </a:lnTo>
                  <a:lnTo>
                    <a:pt x="2111" y="862"/>
                  </a:lnTo>
                  <a:lnTo>
                    <a:pt x="2117" y="862"/>
                  </a:lnTo>
                  <a:lnTo>
                    <a:pt x="2123" y="862"/>
                  </a:lnTo>
                  <a:lnTo>
                    <a:pt x="2134" y="862"/>
                  </a:lnTo>
                  <a:lnTo>
                    <a:pt x="2140" y="862"/>
                  </a:lnTo>
                  <a:lnTo>
                    <a:pt x="2152" y="862"/>
                  </a:lnTo>
                  <a:lnTo>
                    <a:pt x="2158" y="862"/>
                  </a:lnTo>
                  <a:lnTo>
                    <a:pt x="2169" y="862"/>
                  </a:lnTo>
                  <a:lnTo>
                    <a:pt x="2175" y="862"/>
                  </a:lnTo>
                  <a:lnTo>
                    <a:pt x="2186" y="862"/>
                  </a:lnTo>
                  <a:lnTo>
                    <a:pt x="2192" y="862"/>
                  </a:lnTo>
                  <a:lnTo>
                    <a:pt x="2198" y="862"/>
                  </a:lnTo>
                  <a:lnTo>
                    <a:pt x="2209" y="862"/>
                  </a:lnTo>
                  <a:lnTo>
                    <a:pt x="2215" y="862"/>
                  </a:lnTo>
                  <a:lnTo>
                    <a:pt x="2227" y="862"/>
                  </a:lnTo>
                  <a:lnTo>
                    <a:pt x="2233" y="862"/>
                  </a:lnTo>
                  <a:lnTo>
                    <a:pt x="2244" y="862"/>
                  </a:lnTo>
                  <a:lnTo>
                    <a:pt x="2250" y="862"/>
                  </a:lnTo>
                  <a:lnTo>
                    <a:pt x="2261" y="862"/>
                  </a:lnTo>
                  <a:lnTo>
                    <a:pt x="2267" y="862"/>
                  </a:lnTo>
                  <a:lnTo>
                    <a:pt x="2273" y="862"/>
                  </a:lnTo>
                  <a:lnTo>
                    <a:pt x="2284" y="862"/>
                  </a:lnTo>
                  <a:lnTo>
                    <a:pt x="2290" y="862"/>
                  </a:lnTo>
                  <a:lnTo>
                    <a:pt x="2302" y="862"/>
                  </a:lnTo>
                  <a:lnTo>
                    <a:pt x="2308" y="862"/>
                  </a:lnTo>
                  <a:lnTo>
                    <a:pt x="2319" y="862"/>
                  </a:lnTo>
                  <a:lnTo>
                    <a:pt x="2325" y="862"/>
                  </a:lnTo>
                  <a:lnTo>
                    <a:pt x="2336" y="862"/>
                  </a:lnTo>
                  <a:lnTo>
                    <a:pt x="2342" y="862"/>
                  </a:lnTo>
                  <a:lnTo>
                    <a:pt x="2348" y="862"/>
                  </a:lnTo>
                  <a:lnTo>
                    <a:pt x="2359" y="862"/>
                  </a:lnTo>
                  <a:lnTo>
                    <a:pt x="2365" y="862"/>
                  </a:lnTo>
                  <a:lnTo>
                    <a:pt x="2377" y="862"/>
                  </a:lnTo>
                  <a:lnTo>
                    <a:pt x="2383" y="862"/>
                  </a:lnTo>
                  <a:lnTo>
                    <a:pt x="2394" y="862"/>
                  </a:lnTo>
                  <a:lnTo>
                    <a:pt x="2400" y="862"/>
                  </a:lnTo>
                  <a:lnTo>
                    <a:pt x="2411" y="862"/>
                  </a:lnTo>
                  <a:lnTo>
                    <a:pt x="2417" y="862"/>
                  </a:lnTo>
                  <a:lnTo>
                    <a:pt x="2423" y="862"/>
                  </a:lnTo>
                  <a:lnTo>
                    <a:pt x="2434" y="862"/>
                  </a:lnTo>
                  <a:lnTo>
                    <a:pt x="2440" y="862"/>
                  </a:lnTo>
                  <a:lnTo>
                    <a:pt x="2452" y="862"/>
                  </a:lnTo>
                  <a:lnTo>
                    <a:pt x="2458" y="862"/>
                  </a:lnTo>
                  <a:lnTo>
                    <a:pt x="2469" y="862"/>
                  </a:lnTo>
                  <a:lnTo>
                    <a:pt x="2475" y="862"/>
                  </a:lnTo>
                  <a:lnTo>
                    <a:pt x="2486" y="862"/>
                  </a:lnTo>
                  <a:lnTo>
                    <a:pt x="2492" y="862"/>
                  </a:lnTo>
                  <a:lnTo>
                    <a:pt x="2504" y="862"/>
                  </a:lnTo>
                  <a:lnTo>
                    <a:pt x="2509" y="862"/>
                  </a:lnTo>
                  <a:lnTo>
                    <a:pt x="2515" y="862"/>
                  </a:lnTo>
                  <a:lnTo>
                    <a:pt x="2527" y="862"/>
                  </a:lnTo>
                  <a:lnTo>
                    <a:pt x="2533" y="862"/>
                  </a:lnTo>
                  <a:lnTo>
                    <a:pt x="2544" y="862"/>
                  </a:lnTo>
                  <a:lnTo>
                    <a:pt x="2550" y="862"/>
                  </a:lnTo>
                  <a:lnTo>
                    <a:pt x="2561" y="862"/>
                  </a:lnTo>
                  <a:lnTo>
                    <a:pt x="2567" y="862"/>
                  </a:lnTo>
                  <a:lnTo>
                    <a:pt x="2579" y="862"/>
                  </a:lnTo>
                  <a:lnTo>
                    <a:pt x="2584" y="862"/>
                  </a:lnTo>
                  <a:lnTo>
                    <a:pt x="2590" y="862"/>
                  </a:lnTo>
                  <a:lnTo>
                    <a:pt x="2602" y="862"/>
                  </a:lnTo>
                  <a:lnTo>
                    <a:pt x="2608" y="862"/>
                  </a:lnTo>
                  <a:lnTo>
                    <a:pt x="2619" y="862"/>
                  </a:lnTo>
                  <a:lnTo>
                    <a:pt x="2625" y="862"/>
                  </a:lnTo>
                  <a:lnTo>
                    <a:pt x="2636" y="862"/>
                  </a:lnTo>
                  <a:lnTo>
                    <a:pt x="2642" y="862"/>
                  </a:lnTo>
                  <a:lnTo>
                    <a:pt x="2654" y="862"/>
                  </a:lnTo>
                  <a:lnTo>
                    <a:pt x="2660" y="862"/>
                  </a:lnTo>
                  <a:lnTo>
                    <a:pt x="2665" y="862"/>
                  </a:lnTo>
                  <a:lnTo>
                    <a:pt x="2677" y="862"/>
                  </a:lnTo>
                  <a:lnTo>
                    <a:pt x="2683" y="862"/>
                  </a:lnTo>
                  <a:lnTo>
                    <a:pt x="2694" y="862"/>
                  </a:lnTo>
                  <a:lnTo>
                    <a:pt x="2700" y="862"/>
                  </a:lnTo>
                  <a:lnTo>
                    <a:pt x="2711" y="862"/>
                  </a:lnTo>
                  <a:lnTo>
                    <a:pt x="2717" y="862"/>
                  </a:lnTo>
                  <a:lnTo>
                    <a:pt x="2729" y="862"/>
                  </a:lnTo>
                  <a:lnTo>
                    <a:pt x="2735" y="862"/>
                  </a:lnTo>
                  <a:lnTo>
                    <a:pt x="2740" y="862"/>
                  </a:lnTo>
                  <a:lnTo>
                    <a:pt x="2752" y="862"/>
                  </a:lnTo>
                  <a:lnTo>
                    <a:pt x="2758" y="862"/>
                  </a:lnTo>
                  <a:lnTo>
                    <a:pt x="2769" y="862"/>
                  </a:lnTo>
                  <a:lnTo>
                    <a:pt x="2775" y="862"/>
                  </a:lnTo>
                  <a:lnTo>
                    <a:pt x="2786" y="862"/>
                  </a:lnTo>
                  <a:lnTo>
                    <a:pt x="2792" y="862"/>
                  </a:lnTo>
                  <a:lnTo>
                    <a:pt x="2804" y="862"/>
                  </a:lnTo>
                  <a:lnTo>
                    <a:pt x="2810" y="862"/>
                  </a:lnTo>
                  <a:lnTo>
                    <a:pt x="2815" y="862"/>
                  </a:lnTo>
                  <a:lnTo>
                    <a:pt x="2827" y="862"/>
                  </a:lnTo>
                  <a:lnTo>
                    <a:pt x="2833" y="862"/>
                  </a:lnTo>
                  <a:lnTo>
                    <a:pt x="2844" y="856"/>
                  </a:lnTo>
                  <a:lnTo>
                    <a:pt x="2850" y="856"/>
                  </a:lnTo>
                  <a:lnTo>
                    <a:pt x="2861" y="856"/>
                  </a:lnTo>
                  <a:lnTo>
                    <a:pt x="2867" y="856"/>
                  </a:lnTo>
                  <a:lnTo>
                    <a:pt x="2879" y="851"/>
                  </a:lnTo>
                  <a:lnTo>
                    <a:pt x="2885" y="851"/>
                  </a:lnTo>
                  <a:lnTo>
                    <a:pt x="2890" y="845"/>
                  </a:lnTo>
                  <a:lnTo>
                    <a:pt x="2902" y="839"/>
                  </a:lnTo>
                  <a:lnTo>
                    <a:pt x="2908" y="833"/>
                  </a:lnTo>
                  <a:lnTo>
                    <a:pt x="2919" y="827"/>
                  </a:lnTo>
                  <a:lnTo>
                    <a:pt x="2925" y="822"/>
                  </a:lnTo>
                  <a:lnTo>
                    <a:pt x="2936" y="810"/>
                  </a:lnTo>
                  <a:lnTo>
                    <a:pt x="2942" y="798"/>
                  </a:lnTo>
                  <a:lnTo>
                    <a:pt x="2954" y="787"/>
                  </a:lnTo>
                  <a:lnTo>
                    <a:pt x="2960" y="775"/>
                  </a:lnTo>
                  <a:lnTo>
                    <a:pt x="2971" y="758"/>
                  </a:lnTo>
                  <a:lnTo>
                    <a:pt x="2977" y="735"/>
                  </a:lnTo>
                  <a:lnTo>
                    <a:pt x="2983" y="718"/>
                  </a:lnTo>
                  <a:lnTo>
                    <a:pt x="2994" y="689"/>
                  </a:lnTo>
                  <a:lnTo>
                    <a:pt x="3000" y="665"/>
                  </a:lnTo>
                  <a:lnTo>
                    <a:pt x="3011" y="631"/>
                  </a:lnTo>
                  <a:lnTo>
                    <a:pt x="3017" y="602"/>
                  </a:lnTo>
                  <a:lnTo>
                    <a:pt x="3029" y="567"/>
                  </a:lnTo>
                  <a:lnTo>
                    <a:pt x="3035" y="527"/>
                  </a:lnTo>
                  <a:lnTo>
                    <a:pt x="3046" y="486"/>
                  </a:lnTo>
                  <a:lnTo>
                    <a:pt x="3052" y="440"/>
                  </a:lnTo>
                  <a:lnTo>
                    <a:pt x="3058" y="394"/>
                  </a:lnTo>
                  <a:lnTo>
                    <a:pt x="3069" y="347"/>
                  </a:lnTo>
                  <a:lnTo>
                    <a:pt x="3075" y="301"/>
                  </a:lnTo>
                  <a:lnTo>
                    <a:pt x="3086" y="255"/>
                  </a:lnTo>
                  <a:lnTo>
                    <a:pt x="3092" y="209"/>
                  </a:lnTo>
                  <a:lnTo>
                    <a:pt x="3104" y="168"/>
                  </a:lnTo>
                  <a:lnTo>
                    <a:pt x="3110" y="128"/>
                  </a:lnTo>
                  <a:lnTo>
                    <a:pt x="3121" y="87"/>
                  </a:lnTo>
                  <a:lnTo>
                    <a:pt x="3127" y="58"/>
                  </a:lnTo>
                  <a:lnTo>
                    <a:pt x="3133" y="35"/>
                  </a:lnTo>
                  <a:lnTo>
                    <a:pt x="3144" y="12"/>
                  </a:lnTo>
                  <a:lnTo>
                    <a:pt x="3150" y="6"/>
                  </a:lnTo>
                  <a:lnTo>
                    <a:pt x="3161" y="0"/>
                  </a:lnTo>
                  <a:lnTo>
                    <a:pt x="3167" y="6"/>
                  </a:lnTo>
                  <a:lnTo>
                    <a:pt x="3179" y="18"/>
                  </a:lnTo>
                  <a:lnTo>
                    <a:pt x="3185" y="35"/>
                  </a:lnTo>
                  <a:lnTo>
                    <a:pt x="3196" y="58"/>
                  </a:lnTo>
                  <a:lnTo>
                    <a:pt x="3202" y="93"/>
                  </a:lnTo>
                  <a:lnTo>
                    <a:pt x="3208" y="128"/>
                  </a:lnTo>
                  <a:lnTo>
                    <a:pt x="3219" y="168"/>
                  </a:lnTo>
                  <a:lnTo>
                    <a:pt x="3225" y="214"/>
                  </a:lnTo>
                  <a:lnTo>
                    <a:pt x="3236" y="261"/>
                  </a:lnTo>
                  <a:lnTo>
                    <a:pt x="3242" y="307"/>
                  </a:lnTo>
                  <a:lnTo>
                    <a:pt x="3254" y="353"/>
                  </a:lnTo>
                  <a:lnTo>
                    <a:pt x="3260" y="399"/>
                  </a:lnTo>
                  <a:lnTo>
                    <a:pt x="3271" y="446"/>
                  </a:lnTo>
                  <a:lnTo>
                    <a:pt x="3277" y="486"/>
                  </a:lnTo>
                  <a:lnTo>
                    <a:pt x="3283" y="527"/>
                  </a:lnTo>
                  <a:lnTo>
                    <a:pt x="3294" y="567"/>
                  </a:lnTo>
                  <a:lnTo>
                    <a:pt x="3300" y="602"/>
                  </a:lnTo>
                  <a:lnTo>
                    <a:pt x="3311" y="637"/>
                  </a:lnTo>
                  <a:lnTo>
                    <a:pt x="3317" y="665"/>
                  </a:lnTo>
                  <a:lnTo>
                    <a:pt x="3329" y="694"/>
                  </a:lnTo>
                  <a:lnTo>
                    <a:pt x="3335" y="718"/>
                  </a:lnTo>
                  <a:lnTo>
                    <a:pt x="3346" y="741"/>
                  </a:lnTo>
                  <a:lnTo>
                    <a:pt x="3352" y="758"/>
                  </a:lnTo>
                  <a:lnTo>
                    <a:pt x="3363" y="775"/>
                  </a:lnTo>
                  <a:lnTo>
                    <a:pt x="3369" y="787"/>
                  </a:lnTo>
                  <a:lnTo>
                    <a:pt x="3375" y="798"/>
                  </a:lnTo>
                  <a:lnTo>
                    <a:pt x="3386" y="810"/>
                  </a:lnTo>
                  <a:lnTo>
                    <a:pt x="3392" y="822"/>
                  </a:lnTo>
                  <a:lnTo>
                    <a:pt x="3404" y="827"/>
                  </a:lnTo>
                  <a:lnTo>
                    <a:pt x="3410" y="833"/>
                  </a:lnTo>
                  <a:lnTo>
                    <a:pt x="3421" y="839"/>
                  </a:lnTo>
                  <a:lnTo>
                    <a:pt x="3427" y="845"/>
                  </a:lnTo>
                  <a:lnTo>
                    <a:pt x="3438" y="851"/>
                  </a:lnTo>
                  <a:lnTo>
                    <a:pt x="3444" y="851"/>
                  </a:lnTo>
                  <a:lnTo>
                    <a:pt x="3450" y="856"/>
                  </a:lnTo>
                  <a:lnTo>
                    <a:pt x="3461" y="856"/>
                  </a:lnTo>
                  <a:lnTo>
                    <a:pt x="3467" y="856"/>
                  </a:lnTo>
                  <a:lnTo>
                    <a:pt x="3479" y="856"/>
                  </a:lnTo>
                  <a:lnTo>
                    <a:pt x="3485" y="862"/>
                  </a:lnTo>
                  <a:lnTo>
                    <a:pt x="3496" y="862"/>
                  </a:lnTo>
                  <a:lnTo>
                    <a:pt x="3502" y="862"/>
                  </a:lnTo>
                  <a:lnTo>
                    <a:pt x="3513" y="862"/>
                  </a:lnTo>
                  <a:lnTo>
                    <a:pt x="3519" y="862"/>
                  </a:lnTo>
                  <a:lnTo>
                    <a:pt x="3525" y="862"/>
                  </a:lnTo>
                  <a:lnTo>
                    <a:pt x="3536" y="862"/>
                  </a:lnTo>
                  <a:lnTo>
                    <a:pt x="3542" y="862"/>
                  </a:lnTo>
                  <a:lnTo>
                    <a:pt x="3554" y="862"/>
                  </a:lnTo>
                  <a:lnTo>
                    <a:pt x="3560" y="862"/>
                  </a:lnTo>
                  <a:lnTo>
                    <a:pt x="3571" y="862"/>
                  </a:lnTo>
                  <a:lnTo>
                    <a:pt x="3577" y="862"/>
                  </a:lnTo>
                  <a:lnTo>
                    <a:pt x="3588" y="862"/>
                  </a:lnTo>
                  <a:lnTo>
                    <a:pt x="3594" y="862"/>
                  </a:lnTo>
                  <a:lnTo>
                    <a:pt x="3600" y="862"/>
                  </a:lnTo>
                  <a:lnTo>
                    <a:pt x="3611" y="862"/>
                  </a:lnTo>
                  <a:lnTo>
                    <a:pt x="3617" y="862"/>
                  </a:lnTo>
                  <a:lnTo>
                    <a:pt x="3629" y="862"/>
                  </a:lnTo>
                  <a:lnTo>
                    <a:pt x="3635" y="862"/>
                  </a:lnTo>
                  <a:lnTo>
                    <a:pt x="3646" y="862"/>
                  </a:lnTo>
                  <a:lnTo>
                    <a:pt x="3652" y="862"/>
                  </a:lnTo>
                  <a:lnTo>
                    <a:pt x="3663" y="862"/>
                  </a:lnTo>
                  <a:lnTo>
                    <a:pt x="3669" y="862"/>
                  </a:lnTo>
                  <a:lnTo>
                    <a:pt x="3675" y="862"/>
                  </a:lnTo>
                  <a:lnTo>
                    <a:pt x="3686" y="862"/>
                  </a:lnTo>
                  <a:lnTo>
                    <a:pt x="3692" y="862"/>
                  </a:lnTo>
                  <a:lnTo>
                    <a:pt x="3704" y="862"/>
                  </a:lnTo>
                  <a:lnTo>
                    <a:pt x="3710" y="862"/>
                  </a:lnTo>
                  <a:lnTo>
                    <a:pt x="3721" y="862"/>
                  </a:lnTo>
                  <a:lnTo>
                    <a:pt x="3727" y="862"/>
                  </a:lnTo>
                  <a:lnTo>
                    <a:pt x="3738" y="862"/>
                  </a:lnTo>
                  <a:lnTo>
                    <a:pt x="3744" y="862"/>
                  </a:lnTo>
                  <a:lnTo>
                    <a:pt x="3756" y="862"/>
                  </a:lnTo>
                </a:path>
              </a:pathLst>
            </a:custGeom>
            <a:noFill/>
            <a:ln w="9525">
              <a:solidFill>
                <a:srgbClr val="C800C8"/>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784" name="Freeform 264"/>
            <p:cNvSpPr>
              <a:spLocks/>
            </p:cNvSpPr>
            <p:nvPr/>
          </p:nvSpPr>
          <p:spPr bwMode="auto">
            <a:xfrm>
              <a:off x="452" y="411"/>
              <a:ext cx="3756" cy="549"/>
            </a:xfrm>
            <a:custGeom>
              <a:avLst/>
              <a:gdLst>
                <a:gd name="T0" fmla="*/ 57 w 3756"/>
                <a:gd name="T1" fmla="*/ 520 h 549"/>
                <a:gd name="T2" fmla="*/ 121 w 3756"/>
                <a:gd name="T3" fmla="*/ 503 h 549"/>
                <a:gd name="T4" fmla="*/ 190 w 3756"/>
                <a:gd name="T5" fmla="*/ 474 h 549"/>
                <a:gd name="T6" fmla="*/ 254 w 3756"/>
                <a:gd name="T7" fmla="*/ 433 h 549"/>
                <a:gd name="T8" fmla="*/ 323 w 3756"/>
                <a:gd name="T9" fmla="*/ 381 h 549"/>
                <a:gd name="T10" fmla="*/ 386 w 3756"/>
                <a:gd name="T11" fmla="*/ 318 h 549"/>
                <a:gd name="T12" fmla="*/ 456 w 3756"/>
                <a:gd name="T13" fmla="*/ 237 h 549"/>
                <a:gd name="T14" fmla="*/ 525 w 3756"/>
                <a:gd name="T15" fmla="*/ 156 h 549"/>
                <a:gd name="T16" fmla="*/ 588 w 3756"/>
                <a:gd name="T17" fmla="*/ 81 h 549"/>
                <a:gd name="T18" fmla="*/ 657 w 3756"/>
                <a:gd name="T19" fmla="*/ 29 h 549"/>
                <a:gd name="T20" fmla="*/ 721 w 3756"/>
                <a:gd name="T21" fmla="*/ 0 h 549"/>
                <a:gd name="T22" fmla="*/ 790 w 3756"/>
                <a:gd name="T23" fmla="*/ 11 h 549"/>
                <a:gd name="T24" fmla="*/ 859 w 3756"/>
                <a:gd name="T25" fmla="*/ 52 h 549"/>
                <a:gd name="T26" fmla="*/ 923 w 3756"/>
                <a:gd name="T27" fmla="*/ 115 h 549"/>
                <a:gd name="T28" fmla="*/ 992 w 3756"/>
                <a:gd name="T29" fmla="*/ 196 h 549"/>
                <a:gd name="T30" fmla="*/ 1056 w 3756"/>
                <a:gd name="T31" fmla="*/ 277 h 549"/>
                <a:gd name="T32" fmla="*/ 1125 w 3756"/>
                <a:gd name="T33" fmla="*/ 347 h 549"/>
                <a:gd name="T34" fmla="*/ 1188 w 3756"/>
                <a:gd name="T35" fmla="*/ 410 h 549"/>
                <a:gd name="T36" fmla="*/ 1257 w 3756"/>
                <a:gd name="T37" fmla="*/ 457 h 549"/>
                <a:gd name="T38" fmla="*/ 1327 w 3756"/>
                <a:gd name="T39" fmla="*/ 491 h 549"/>
                <a:gd name="T40" fmla="*/ 1390 w 3756"/>
                <a:gd name="T41" fmla="*/ 514 h 549"/>
                <a:gd name="T42" fmla="*/ 1459 w 3756"/>
                <a:gd name="T43" fmla="*/ 526 h 549"/>
                <a:gd name="T44" fmla="*/ 1523 w 3756"/>
                <a:gd name="T45" fmla="*/ 538 h 549"/>
                <a:gd name="T46" fmla="*/ 1592 w 3756"/>
                <a:gd name="T47" fmla="*/ 543 h 549"/>
                <a:gd name="T48" fmla="*/ 1656 w 3756"/>
                <a:gd name="T49" fmla="*/ 549 h 549"/>
                <a:gd name="T50" fmla="*/ 1725 w 3756"/>
                <a:gd name="T51" fmla="*/ 549 h 549"/>
                <a:gd name="T52" fmla="*/ 1794 w 3756"/>
                <a:gd name="T53" fmla="*/ 549 h 549"/>
                <a:gd name="T54" fmla="*/ 1858 w 3756"/>
                <a:gd name="T55" fmla="*/ 549 h 549"/>
                <a:gd name="T56" fmla="*/ 1927 w 3756"/>
                <a:gd name="T57" fmla="*/ 549 h 549"/>
                <a:gd name="T58" fmla="*/ 1990 w 3756"/>
                <a:gd name="T59" fmla="*/ 549 h 549"/>
                <a:gd name="T60" fmla="*/ 2059 w 3756"/>
                <a:gd name="T61" fmla="*/ 549 h 549"/>
                <a:gd name="T62" fmla="*/ 2123 w 3756"/>
                <a:gd name="T63" fmla="*/ 549 h 549"/>
                <a:gd name="T64" fmla="*/ 2192 w 3756"/>
                <a:gd name="T65" fmla="*/ 549 h 549"/>
                <a:gd name="T66" fmla="*/ 2261 w 3756"/>
                <a:gd name="T67" fmla="*/ 549 h 549"/>
                <a:gd name="T68" fmla="*/ 2325 w 3756"/>
                <a:gd name="T69" fmla="*/ 549 h 549"/>
                <a:gd name="T70" fmla="*/ 2394 w 3756"/>
                <a:gd name="T71" fmla="*/ 549 h 549"/>
                <a:gd name="T72" fmla="*/ 2458 w 3756"/>
                <a:gd name="T73" fmla="*/ 549 h 549"/>
                <a:gd name="T74" fmla="*/ 2527 w 3756"/>
                <a:gd name="T75" fmla="*/ 549 h 549"/>
                <a:gd name="T76" fmla="*/ 2590 w 3756"/>
                <a:gd name="T77" fmla="*/ 549 h 549"/>
                <a:gd name="T78" fmla="*/ 2660 w 3756"/>
                <a:gd name="T79" fmla="*/ 549 h 549"/>
                <a:gd name="T80" fmla="*/ 2729 w 3756"/>
                <a:gd name="T81" fmla="*/ 549 h 549"/>
                <a:gd name="T82" fmla="*/ 2792 w 3756"/>
                <a:gd name="T83" fmla="*/ 549 h 549"/>
                <a:gd name="T84" fmla="*/ 2861 w 3756"/>
                <a:gd name="T85" fmla="*/ 549 h 549"/>
                <a:gd name="T86" fmla="*/ 2925 w 3756"/>
                <a:gd name="T87" fmla="*/ 549 h 549"/>
                <a:gd name="T88" fmla="*/ 2994 w 3756"/>
                <a:gd name="T89" fmla="*/ 549 h 549"/>
                <a:gd name="T90" fmla="*/ 3058 w 3756"/>
                <a:gd name="T91" fmla="*/ 549 h 549"/>
                <a:gd name="T92" fmla="*/ 3127 w 3756"/>
                <a:gd name="T93" fmla="*/ 549 h 549"/>
                <a:gd name="T94" fmla="*/ 3196 w 3756"/>
                <a:gd name="T95" fmla="*/ 549 h 549"/>
                <a:gd name="T96" fmla="*/ 3260 w 3756"/>
                <a:gd name="T97" fmla="*/ 549 h 549"/>
                <a:gd name="T98" fmla="*/ 3329 w 3756"/>
                <a:gd name="T99" fmla="*/ 549 h 549"/>
                <a:gd name="T100" fmla="*/ 3392 w 3756"/>
                <a:gd name="T101" fmla="*/ 549 h 549"/>
                <a:gd name="T102" fmla="*/ 3461 w 3756"/>
                <a:gd name="T103" fmla="*/ 549 h 549"/>
                <a:gd name="T104" fmla="*/ 3525 w 3756"/>
                <a:gd name="T105" fmla="*/ 549 h 549"/>
                <a:gd name="T106" fmla="*/ 3594 w 3756"/>
                <a:gd name="T107" fmla="*/ 549 h 549"/>
                <a:gd name="T108" fmla="*/ 3663 w 3756"/>
                <a:gd name="T109" fmla="*/ 549 h 549"/>
                <a:gd name="T110" fmla="*/ 3727 w 3756"/>
                <a:gd name="T111" fmla="*/ 549 h 54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756" h="549">
                  <a:moveTo>
                    <a:pt x="0" y="532"/>
                  </a:moveTo>
                  <a:lnTo>
                    <a:pt x="5" y="532"/>
                  </a:lnTo>
                  <a:lnTo>
                    <a:pt x="11" y="532"/>
                  </a:lnTo>
                  <a:lnTo>
                    <a:pt x="23" y="526"/>
                  </a:lnTo>
                  <a:lnTo>
                    <a:pt x="29" y="526"/>
                  </a:lnTo>
                  <a:lnTo>
                    <a:pt x="40" y="526"/>
                  </a:lnTo>
                  <a:lnTo>
                    <a:pt x="46" y="526"/>
                  </a:lnTo>
                  <a:lnTo>
                    <a:pt x="57" y="520"/>
                  </a:lnTo>
                  <a:lnTo>
                    <a:pt x="63" y="520"/>
                  </a:lnTo>
                  <a:lnTo>
                    <a:pt x="75" y="520"/>
                  </a:lnTo>
                  <a:lnTo>
                    <a:pt x="80" y="514"/>
                  </a:lnTo>
                  <a:lnTo>
                    <a:pt x="86" y="514"/>
                  </a:lnTo>
                  <a:lnTo>
                    <a:pt x="98" y="509"/>
                  </a:lnTo>
                  <a:lnTo>
                    <a:pt x="104" y="509"/>
                  </a:lnTo>
                  <a:lnTo>
                    <a:pt x="115" y="503"/>
                  </a:lnTo>
                  <a:lnTo>
                    <a:pt x="121" y="503"/>
                  </a:lnTo>
                  <a:lnTo>
                    <a:pt x="132" y="497"/>
                  </a:lnTo>
                  <a:lnTo>
                    <a:pt x="138" y="497"/>
                  </a:lnTo>
                  <a:lnTo>
                    <a:pt x="150" y="491"/>
                  </a:lnTo>
                  <a:lnTo>
                    <a:pt x="155" y="491"/>
                  </a:lnTo>
                  <a:lnTo>
                    <a:pt x="161" y="485"/>
                  </a:lnTo>
                  <a:lnTo>
                    <a:pt x="173" y="480"/>
                  </a:lnTo>
                  <a:lnTo>
                    <a:pt x="179" y="480"/>
                  </a:lnTo>
                  <a:lnTo>
                    <a:pt x="190" y="474"/>
                  </a:lnTo>
                  <a:lnTo>
                    <a:pt x="196" y="468"/>
                  </a:lnTo>
                  <a:lnTo>
                    <a:pt x="207" y="468"/>
                  </a:lnTo>
                  <a:lnTo>
                    <a:pt x="213" y="462"/>
                  </a:lnTo>
                  <a:lnTo>
                    <a:pt x="225" y="457"/>
                  </a:lnTo>
                  <a:lnTo>
                    <a:pt x="230" y="451"/>
                  </a:lnTo>
                  <a:lnTo>
                    <a:pt x="236" y="445"/>
                  </a:lnTo>
                  <a:lnTo>
                    <a:pt x="248" y="439"/>
                  </a:lnTo>
                  <a:lnTo>
                    <a:pt x="254" y="433"/>
                  </a:lnTo>
                  <a:lnTo>
                    <a:pt x="265" y="428"/>
                  </a:lnTo>
                  <a:lnTo>
                    <a:pt x="271" y="422"/>
                  </a:lnTo>
                  <a:lnTo>
                    <a:pt x="282" y="416"/>
                  </a:lnTo>
                  <a:lnTo>
                    <a:pt x="288" y="410"/>
                  </a:lnTo>
                  <a:lnTo>
                    <a:pt x="300" y="405"/>
                  </a:lnTo>
                  <a:lnTo>
                    <a:pt x="305" y="399"/>
                  </a:lnTo>
                  <a:lnTo>
                    <a:pt x="311" y="387"/>
                  </a:lnTo>
                  <a:lnTo>
                    <a:pt x="323" y="381"/>
                  </a:lnTo>
                  <a:lnTo>
                    <a:pt x="329" y="376"/>
                  </a:lnTo>
                  <a:lnTo>
                    <a:pt x="340" y="364"/>
                  </a:lnTo>
                  <a:lnTo>
                    <a:pt x="346" y="358"/>
                  </a:lnTo>
                  <a:lnTo>
                    <a:pt x="357" y="352"/>
                  </a:lnTo>
                  <a:lnTo>
                    <a:pt x="363" y="341"/>
                  </a:lnTo>
                  <a:lnTo>
                    <a:pt x="375" y="335"/>
                  </a:lnTo>
                  <a:lnTo>
                    <a:pt x="381" y="324"/>
                  </a:lnTo>
                  <a:lnTo>
                    <a:pt x="386" y="318"/>
                  </a:lnTo>
                  <a:lnTo>
                    <a:pt x="398" y="306"/>
                  </a:lnTo>
                  <a:lnTo>
                    <a:pt x="404" y="295"/>
                  </a:lnTo>
                  <a:lnTo>
                    <a:pt x="415" y="289"/>
                  </a:lnTo>
                  <a:lnTo>
                    <a:pt x="421" y="277"/>
                  </a:lnTo>
                  <a:lnTo>
                    <a:pt x="432" y="266"/>
                  </a:lnTo>
                  <a:lnTo>
                    <a:pt x="438" y="260"/>
                  </a:lnTo>
                  <a:lnTo>
                    <a:pt x="450" y="248"/>
                  </a:lnTo>
                  <a:lnTo>
                    <a:pt x="456" y="237"/>
                  </a:lnTo>
                  <a:lnTo>
                    <a:pt x="467" y="225"/>
                  </a:lnTo>
                  <a:lnTo>
                    <a:pt x="473" y="219"/>
                  </a:lnTo>
                  <a:lnTo>
                    <a:pt x="479" y="208"/>
                  </a:lnTo>
                  <a:lnTo>
                    <a:pt x="490" y="196"/>
                  </a:lnTo>
                  <a:lnTo>
                    <a:pt x="496" y="185"/>
                  </a:lnTo>
                  <a:lnTo>
                    <a:pt x="507" y="179"/>
                  </a:lnTo>
                  <a:lnTo>
                    <a:pt x="513" y="167"/>
                  </a:lnTo>
                  <a:lnTo>
                    <a:pt x="525" y="156"/>
                  </a:lnTo>
                  <a:lnTo>
                    <a:pt x="531" y="144"/>
                  </a:lnTo>
                  <a:lnTo>
                    <a:pt x="542" y="139"/>
                  </a:lnTo>
                  <a:lnTo>
                    <a:pt x="548" y="127"/>
                  </a:lnTo>
                  <a:lnTo>
                    <a:pt x="554" y="115"/>
                  </a:lnTo>
                  <a:lnTo>
                    <a:pt x="565" y="110"/>
                  </a:lnTo>
                  <a:lnTo>
                    <a:pt x="571" y="98"/>
                  </a:lnTo>
                  <a:lnTo>
                    <a:pt x="582" y="92"/>
                  </a:lnTo>
                  <a:lnTo>
                    <a:pt x="588" y="81"/>
                  </a:lnTo>
                  <a:lnTo>
                    <a:pt x="600" y="75"/>
                  </a:lnTo>
                  <a:lnTo>
                    <a:pt x="606" y="69"/>
                  </a:lnTo>
                  <a:lnTo>
                    <a:pt x="617" y="58"/>
                  </a:lnTo>
                  <a:lnTo>
                    <a:pt x="623" y="52"/>
                  </a:lnTo>
                  <a:lnTo>
                    <a:pt x="629" y="46"/>
                  </a:lnTo>
                  <a:lnTo>
                    <a:pt x="640" y="40"/>
                  </a:lnTo>
                  <a:lnTo>
                    <a:pt x="646" y="34"/>
                  </a:lnTo>
                  <a:lnTo>
                    <a:pt x="657" y="29"/>
                  </a:lnTo>
                  <a:lnTo>
                    <a:pt x="663" y="23"/>
                  </a:lnTo>
                  <a:lnTo>
                    <a:pt x="675" y="17"/>
                  </a:lnTo>
                  <a:lnTo>
                    <a:pt x="681" y="11"/>
                  </a:lnTo>
                  <a:lnTo>
                    <a:pt x="692" y="11"/>
                  </a:lnTo>
                  <a:lnTo>
                    <a:pt x="698" y="6"/>
                  </a:lnTo>
                  <a:lnTo>
                    <a:pt x="704" y="6"/>
                  </a:lnTo>
                  <a:lnTo>
                    <a:pt x="715" y="0"/>
                  </a:lnTo>
                  <a:lnTo>
                    <a:pt x="721" y="0"/>
                  </a:lnTo>
                  <a:lnTo>
                    <a:pt x="732" y="0"/>
                  </a:lnTo>
                  <a:lnTo>
                    <a:pt x="738" y="0"/>
                  </a:lnTo>
                  <a:lnTo>
                    <a:pt x="750" y="0"/>
                  </a:lnTo>
                  <a:lnTo>
                    <a:pt x="756" y="0"/>
                  </a:lnTo>
                  <a:lnTo>
                    <a:pt x="767" y="0"/>
                  </a:lnTo>
                  <a:lnTo>
                    <a:pt x="773" y="6"/>
                  </a:lnTo>
                  <a:lnTo>
                    <a:pt x="779" y="6"/>
                  </a:lnTo>
                  <a:lnTo>
                    <a:pt x="790" y="11"/>
                  </a:lnTo>
                  <a:lnTo>
                    <a:pt x="796" y="11"/>
                  </a:lnTo>
                  <a:lnTo>
                    <a:pt x="807" y="17"/>
                  </a:lnTo>
                  <a:lnTo>
                    <a:pt x="813" y="23"/>
                  </a:lnTo>
                  <a:lnTo>
                    <a:pt x="825" y="29"/>
                  </a:lnTo>
                  <a:lnTo>
                    <a:pt x="831" y="29"/>
                  </a:lnTo>
                  <a:lnTo>
                    <a:pt x="842" y="34"/>
                  </a:lnTo>
                  <a:lnTo>
                    <a:pt x="848" y="46"/>
                  </a:lnTo>
                  <a:lnTo>
                    <a:pt x="859" y="52"/>
                  </a:lnTo>
                  <a:lnTo>
                    <a:pt x="865" y="58"/>
                  </a:lnTo>
                  <a:lnTo>
                    <a:pt x="871" y="63"/>
                  </a:lnTo>
                  <a:lnTo>
                    <a:pt x="882" y="75"/>
                  </a:lnTo>
                  <a:lnTo>
                    <a:pt x="888" y="81"/>
                  </a:lnTo>
                  <a:lnTo>
                    <a:pt x="900" y="92"/>
                  </a:lnTo>
                  <a:lnTo>
                    <a:pt x="906" y="98"/>
                  </a:lnTo>
                  <a:lnTo>
                    <a:pt x="917" y="110"/>
                  </a:lnTo>
                  <a:lnTo>
                    <a:pt x="923" y="115"/>
                  </a:lnTo>
                  <a:lnTo>
                    <a:pt x="934" y="127"/>
                  </a:lnTo>
                  <a:lnTo>
                    <a:pt x="940" y="139"/>
                  </a:lnTo>
                  <a:lnTo>
                    <a:pt x="946" y="144"/>
                  </a:lnTo>
                  <a:lnTo>
                    <a:pt x="957" y="156"/>
                  </a:lnTo>
                  <a:lnTo>
                    <a:pt x="963" y="167"/>
                  </a:lnTo>
                  <a:lnTo>
                    <a:pt x="975" y="173"/>
                  </a:lnTo>
                  <a:lnTo>
                    <a:pt x="981" y="185"/>
                  </a:lnTo>
                  <a:lnTo>
                    <a:pt x="992" y="196"/>
                  </a:lnTo>
                  <a:lnTo>
                    <a:pt x="998" y="208"/>
                  </a:lnTo>
                  <a:lnTo>
                    <a:pt x="1009" y="214"/>
                  </a:lnTo>
                  <a:lnTo>
                    <a:pt x="1015" y="225"/>
                  </a:lnTo>
                  <a:lnTo>
                    <a:pt x="1021" y="237"/>
                  </a:lnTo>
                  <a:lnTo>
                    <a:pt x="1032" y="248"/>
                  </a:lnTo>
                  <a:lnTo>
                    <a:pt x="1038" y="254"/>
                  </a:lnTo>
                  <a:lnTo>
                    <a:pt x="1050" y="266"/>
                  </a:lnTo>
                  <a:lnTo>
                    <a:pt x="1056" y="277"/>
                  </a:lnTo>
                  <a:lnTo>
                    <a:pt x="1067" y="283"/>
                  </a:lnTo>
                  <a:lnTo>
                    <a:pt x="1073" y="295"/>
                  </a:lnTo>
                  <a:lnTo>
                    <a:pt x="1084" y="306"/>
                  </a:lnTo>
                  <a:lnTo>
                    <a:pt x="1090" y="312"/>
                  </a:lnTo>
                  <a:lnTo>
                    <a:pt x="1096" y="324"/>
                  </a:lnTo>
                  <a:lnTo>
                    <a:pt x="1107" y="329"/>
                  </a:lnTo>
                  <a:lnTo>
                    <a:pt x="1113" y="341"/>
                  </a:lnTo>
                  <a:lnTo>
                    <a:pt x="1125" y="347"/>
                  </a:lnTo>
                  <a:lnTo>
                    <a:pt x="1131" y="358"/>
                  </a:lnTo>
                  <a:lnTo>
                    <a:pt x="1142" y="364"/>
                  </a:lnTo>
                  <a:lnTo>
                    <a:pt x="1148" y="370"/>
                  </a:lnTo>
                  <a:lnTo>
                    <a:pt x="1159" y="381"/>
                  </a:lnTo>
                  <a:lnTo>
                    <a:pt x="1165" y="387"/>
                  </a:lnTo>
                  <a:lnTo>
                    <a:pt x="1171" y="393"/>
                  </a:lnTo>
                  <a:lnTo>
                    <a:pt x="1182" y="405"/>
                  </a:lnTo>
                  <a:lnTo>
                    <a:pt x="1188" y="410"/>
                  </a:lnTo>
                  <a:lnTo>
                    <a:pt x="1200" y="416"/>
                  </a:lnTo>
                  <a:lnTo>
                    <a:pt x="1206" y="422"/>
                  </a:lnTo>
                  <a:lnTo>
                    <a:pt x="1217" y="428"/>
                  </a:lnTo>
                  <a:lnTo>
                    <a:pt x="1223" y="433"/>
                  </a:lnTo>
                  <a:lnTo>
                    <a:pt x="1234" y="439"/>
                  </a:lnTo>
                  <a:lnTo>
                    <a:pt x="1240" y="445"/>
                  </a:lnTo>
                  <a:lnTo>
                    <a:pt x="1252" y="451"/>
                  </a:lnTo>
                  <a:lnTo>
                    <a:pt x="1257" y="457"/>
                  </a:lnTo>
                  <a:lnTo>
                    <a:pt x="1263" y="462"/>
                  </a:lnTo>
                  <a:lnTo>
                    <a:pt x="1275" y="462"/>
                  </a:lnTo>
                  <a:lnTo>
                    <a:pt x="1281" y="468"/>
                  </a:lnTo>
                  <a:lnTo>
                    <a:pt x="1292" y="474"/>
                  </a:lnTo>
                  <a:lnTo>
                    <a:pt x="1298" y="480"/>
                  </a:lnTo>
                  <a:lnTo>
                    <a:pt x="1309" y="480"/>
                  </a:lnTo>
                  <a:lnTo>
                    <a:pt x="1315" y="485"/>
                  </a:lnTo>
                  <a:lnTo>
                    <a:pt x="1327" y="491"/>
                  </a:lnTo>
                  <a:lnTo>
                    <a:pt x="1332" y="491"/>
                  </a:lnTo>
                  <a:lnTo>
                    <a:pt x="1338" y="497"/>
                  </a:lnTo>
                  <a:lnTo>
                    <a:pt x="1350" y="497"/>
                  </a:lnTo>
                  <a:lnTo>
                    <a:pt x="1356" y="503"/>
                  </a:lnTo>
                  <a:lnTo>
                    <a:pt x="1367" y="503"/>
                  </a:lnTo>
                  <a:lnTo>
                    <a:pt x="1373" y="509"/>
                  </a:lnTo>
                  <a:lnTo>
                    <a:pt x="1384" y="509"/>
                  </a:lnTo>
                  <a:lnTo>
                    <a:pt x="1390" y="514"/>
                  </a:lnTo>
                  <a:lnTo>
                    <a:pt x="1402" y="514"/>
                  </a:lnTo>
                  <a:lnTo>
                    <a:pt x="1407" y="514"/>
                  </a:lnTo>
                  <a:lnTo>
                    <a:pt x="1413" y="520"/>
                  </a:lnTo>
                  <a:lnTo>
                    <a:pt x="1425" y="520"/>
                  </a:lnTo>
                  <a:lnTo>
                    <a:pt x="1431" y="520"/>
                  </a:lnTo>
                  <a:lnTo>
                    <a:pt x="1442" y="526"/>
                  </a:lnTo>
                  <a:lnTo>
                    <a:pt x="1448" y="526"/>
                  </a:lnTo>
                  <a:lnTo>
                    <a:pt x="1459" y="526"/>
                  </a:lnTo>
                  <a:lnTo>
                    <a:pt x="1465" y="532"/>
                  </a:lnTo>
                  <a:lnTo>
                    <a:pt x="1477" y="532"/>
                  </a:lnTo>
                  <a:lnTo>
                    <a:pt x="1482" y="532"/>
                  </a:lnTo>
                  <a:lnTo>
                    <a:pt x="1488" y="532"/>
                  </a:lnTo>
                  <a:lnTo>
                    <a:pt x="1500" y="532"/>
                  </a:lnTo>
                  <a:lnTo>
                    <a:pt x="1506" y="538"/>
                  </a:lnTo>
                  <a:lnTo>
                    <a:pt x="1517" y="538"/>
                  </a:lnTo>
                  <a:lnTo>
                    <a:pt x="1523" y="538"/>
                  </a:lnTo>
                  <a:lnTo>
                    <a:pt x="1534" y="538"/>
                  </a:lnTo>
                  <a:lnTo>
                    <a:pt x="1540" y="538"/>
                  </a:lnTo>
                  <a:lnTo>
                    <a:pt x="1552" y="538"/>
                  </a:lnTo>
                  <a:lnTo>
                    <a:pt x="1558" y="543"/>
                  </a:lnTo>
                  <a:lnTo>
                    <a:pt x="1563" y="543"/>
                  </a:lnTo>
                  <a:lnTo>
                    <a:pt x="1575" y="543"/>
                  </a:lnTo>
                  <a:lnTo>
                    <a:pt x="1581" y="543"/>
                  </a:lnTo>
                  <a:lnTo>
                    <a:pt x="1592" y="543"/>
                  </a:lnTo>
                  <a:lnTo>
                    <a:pt x="1598" y="543"/>
                  </a:lnTo>
                  <a:lnTo>
                    <a:pt x="1609" y="543"/>
                  </a:lnTo>
                  <a:lnTo>
                    <a:pt x="1615" y="543"/>
                  </a:lnTo>
                  <a:lnTo>
                    <a:pt x="1627" y="543"/>
                  </a:lnTo>
                  <a:lnTo>
                    <a:pt x="1633" y="543"/>
                  </a:lnTo>
                  <a:lnTo>
                    <a:pt x="1638" y="543"/>
                  </a:lnTo>
                  <a:lnTo>
                    <a:pt x="1650" y="543"/>
                  </a:lnTo>
                  <a:lnTo>
                    <a:pt x="1656" y="549"/>
                  </a:lnTo>
                  <a:lnTo>
                    <a:pt x="1667" y="549"/>
                  </a:lnTo>
                  <a:lnTo>
                    <a:pt x="1673" y="549"/>
                  </a:lnTo>
                  <a:lnTo>
                    <a:pt x="1684" y="549"/>
                  </a:lnTo>
                  <a:lnTo>
                    <a:pt x="1690" y="549"/>
                  </a:lnTo>
                  <a:lnTo>
                    <a:pt x="1702" y="549"/>
                  </a:lnTo>
                  <a:lnTo>
                    <a:pt x="1708" y="549"/>
                  </a:lnTo>
                  <a:lnTo>
                    <a:pt x="1719" y="549"/>
                  </a:lnTo>
                  <a:lnTo>
                    <a:pt x="1725" y="549"/>
                  </a:lnTo>
                  <a:lnTo>
                    <a:pt x="1731" y="549"/>
                  </a:lnTo>
                  <a:lnTo>
                    <a:pt x="1742" y="549"/>
                  </a:lnTo>
                  <a:lnTo>
                    <a:pt x="1748" y="549"/>
                  </a:lnTo>
                  <a:lnTo>
                    <a:pt x="1759" y="549"/>
                  </a:lnTo>
                  <a:lnTo>
                    <a:pt x="1765" y="549"/>
                  </a:lnTo>
                  <a:lnTo>
                    <a:pt x="1777" y="549"/>
                  </a:lnTo>
                  <a:lnTo>
                    <a:pt x="1783" y="549"/>
                  </a:lnTo>
                  <a:lnTo>
                    <a:pt x="1794" y="549"/>
                  </a:lnTo>
                  <a:lnTo>
                    <a:pt x="1800" y="549"/>
                  </a:lnTo>
                  <a:lnTo>
                    <a:pt x="1806" y="549"/>
                  </a:lnTo>
                  <a:lnTo>
                    <a:pt x="1817" y="549"/>
                  </a:lnTo>
                  <a:lnTo>
                    <a:pt x="1823" y="549"/>
                  </a:lnTo>
                  <a:lnTo>
                    <a:pt x="1834" y="549"/>
                  </a:lnTo>
                  <a:lnTo>
                    <a:pt x="1840" y="549"/>
                  </a:lnTo>
                  <a:lnTo>
                    <a:pt x="1852" y="549"/>
                  </a:lnTo>
                  <a:lnTo>
                    <a:pt x="1858" y="549"/>
                  </a:lnTo>
                  <a:lnTo>
                    <a:pt x="1869" y="549"/>
                  </a:lnTo>
                  <a:lnTo>
                    <a:pt x="1875" y="549"/>
                  </a:lnTo>
                  <a:lnTo>
                    <a:pt x="1881" y="549"/>
                  </a:lnTo>
                  <a:lnTo>
                    <a:pt x="1892" y="549"/>
                  </a:lnTo>
                  <a:lnTo>
                    <a:pt x="1898" y="549"/>
                  </a:lnTo>
                  <a:lnTo>
                    <a:pt x="1909" y="549"/>
                  </a:lnTo>
                  <a:lnTo>
                    <a:pt x="1915" y="549"/>
                  </a:lnTo>
                  <a:lnTo>
                    <a:pt x="1927" y="549"/>
                  </a:lnTo>
                  <a:lnTo>
                    <a:pt x="1933" y="549"/>
                  </a:lnTo>
                  <a:lnTo>
                    <a:pt x="1944" y="549"/>
                  </a:lnTo>
                  <a:lnTo>
                    <a:pt x="1950" y="549"/>
                  </a:lnTo>
                  <a:lnTo>
                    <a:pt x="1956" y="549"/>
                  </a:lnTo>
                  <a:lnTo>
                    <a:pt x="1967" y="549"/>
                  </a:lnTo>
                  <a:lnTo>
                    <a:pt x="1973" y="549"/>
                  </a:lnTo>
                  <a:lnTo>
                    <a:pt x="1984" y="549"/>
                  </a:lnTo>
                  <a:lnTo>
                    <a:pt x="1990" y="549"/>
                  </a:lnTo>
                  <a:lnTo>
                    <a:pt x="2002" y="549"/>
                  </a:lnTo>
                  <a:lnTo>
                    <a:pt x="2008" y="549"/>
                  </a:lnTo>
                  <a:lnTo>
                    <a:pt x="2019" y="549"/>
                  </a:lnTo>
                  <a:lnTo>
                    <a:pt x="2025" y="549"/>
                  </a:lnTo>
                  <a:lnTo>
                    <a:pt x="2031" y="549"/>
                  </a:lnTo>
                  <a:lnTo>
                    <a:pt x="2042" y="549"/>
                  </a:lnTo>
                  <a:lnTo>
                    <a:pt x="2048" y="549"/>
                  </a:lnTo>
                  <a:lnTo>
                    <a:pt x="2059" y="549"/>
                  </a:lnTo>
                  <a:lnTo>
                    <a:pt x="2065" y="549"/>
                  </a:lnTo>
                  <a:lnTo>
                    <a:pt x="2077" y="549"/>
                  </a:lnTo>
                  <a:lnTo>
                    <a:pt x="2083" y="549"/>
                  </a:lnTo>
                  <a:lnTo>
                    <a:pt x="2094" y="549"/>
                  </a:lnTo>
                  <a:lnTo>
                    <a:pt x="2100" y="549"/>
                  </a:lnTo>
                  <a:lnTo>
                    <a:pt x="2111" y="549"/>
                  </a:lnTo>
                  <a:lnTo>
                    <a:pt x="2117" y="549"/>
                  </a:lnTo>
                  <a:lnTo>
                    <a:pt x="2123" y="549"/>
                  </a:lnTo>
                  <a:lnTo>
                    <a:pt x="2134" y="549"/>
                  </a:lnTo>
                  <a:lnTo>
                    <a:pt x="2140" y="549"/>
                  </a:lnTo>
                  <a:lnTo>
                    <a:pt x="2152" y="549"/>
                  </a:lnTo>
                  <a:lnTo>
                    <a:pt x="2158" y="549"/>
                  </a:lnTo>
                  <a:lnTo>
                    <a:pt x="2169" y="549"/>
                  </a:lnTo>
                  <a:lnTo>
                    <a:pt x="2175" y="549"/>
                  </a:lnTo>
                  <a:lnTo>
                    <a:pt x="2186" y="549"/>
                  </a:lnTo>
                  <a:lnTo>
                    <a:pt x="2192" y="549"/>
                  </a:lnTo>
                  <a:lnTo>
                    <a:pt x="2198" y="549"/>
                  </a:lnTo>
                  <a:lnTo>
                    <a:pt x="2209" y="549"/>
                  </a:lnTo>
                  <a:lnTo>
                    <a:pt x="2215" y="549"/>
                  </a:lnTo>
                  <a:lnTo>
                    <a:pt x="2227" y="549"/>
                  </a:lnTo>
                  <a:lnTo>
                    <a:pt x="2233" y="549"/>
                  </a:lnTo>
                  <a:lnTo>
                    <a:pt x="2244" y="549"/>
                  </a:lnTo>
                  <a:lnTo>
                    <a:pt x="2250" y="549"/>
                  </a:lnTo>
                  <a:lnTo>
                    <a:pt x="2261" y="549"/>
                  </a:lnTo>
                  <a:lnTo>
                    <a:pt x="2267" y="549"/>
                  </a:lnTo>
                  <a:lnTo>
                    <a:pt x="2273" y="549"/>
                  </a:lnTo>
                  <a:lnTo>
                    <a:pt x="2284" y="549"/>
                  </a:lnTo>
                  <a:lnTo>
                    <a:pt x="2290" y="549"/>
                  </a:lnTo>
                  <a:lnTo>
                    <a:pt x="2302" y="549"/>
                  </a:lnTo>
                  <a:lnTo>
                    <a:pt x="2308" y="549"/>
                  </a:lnTo>
                  <a:lnTo>
                    <a:pt x="2319" y="549"/>
                  </a:lnTo>
                  <a:lnTo>
                    <a:pt x="2325" y="549"/>
                  </a:lnTo>
                  <a:lnTo>
                    <a:pt x="2336" y="549"/>
                  </a:lnTo>
                  <a:lnTo>
                    <a:pt x="2342" y="549"/>
                  </a:lnTo>
                  <a:lnTo>
                    <a:pt x="2348" y="549"/>
                  </a:lnTo>
                  <a:lnTo>
                    <a:pt x="2359" y="549"/>
                  </a:lnTo>
                  <a:lnTo>
                    <a:pt x="2365" y="549"/>
                  </a:lnTo>
                  <a:lnTo>
                    <a:pt x="2377" y="549"/>
                  </a:lnTo>
                  <a:lnTo>
                    <a:pt x="2383" y="549"/>
                  </a:lnTo>
                  <a:lnTo>
                    <a:pt x="2394" y="549"/>
                  </a:lnTo>
                  <a:lnTo>
                    <a:pt x="2400" y="549"/>
                  </a:lnTo>
                  <a:lnTo>
                    <a:pt x="2411" y="549"/>
                  </a:lnTo>
                  <a:lnTo>
                    <a:pt x="2417" y="549"/>
                  </a:lnTo>
                  <a:lnTo>
                    <a:pt x="2423" y="549"/>
                  </a:lnTo>
                  <a:lnTo>
                    <a:pt x="2434" y="549"/>
                  </a:lnTo>
                  <a:lnTo>
                    <a:pt x="2440" y="549"/>
                  </a:lnTo>
                  <a:lnTo>
                    <a:pt x="2452" y="549"/>
                  </a:lnTo>
                  <a:lnTo>
                    <a:pt x="2458" y="549"/>
                  </a:lnTo>
                  <a:lnTo>
                    <a:pt x="2469" y="549"/>
                  </a:lnTo>
                  <a:lnTo>
                    <a:pt x="2475" y="549"/>
                  </a:lnTo>
                  <a:lnTo>
                    <a:pt x="2486" y="549"/>
                  </a:lnTo>
                  <a:lnTo>
                    <a:pt x="2492" y="549"/>
                  </a:lnTo>
                  <a:lnTo>
                    <a:pt x="2504" y="549"/>
                  </a:lnTo>
                  <a:lnTo>
                    <a:pt x="2509" y="549"/>
                  </a:lnTo>
                  <a:lnTo>
                    <a:pt x="2515" y="549"/>
                  </a:lnTo>
                  <a:lnTo>
                    <a:pt x="2527" y="549"/>
                  </a:lnTo>
                  <a:lnTo>
                    <a:pt x="2533" y="549"/>
                  </a:lnTo>
                  <a:lnTo>
                    <a:pt x="2544" y="549"/>
                  </a:lnTo>
                  <a:lnTo>
                    <a:pt x="2550" y="549"/>
                  </a:lnTo>
                  <a:lnTo>
                    <a:pt x="2561" y="549"/>
                  </a:lnTo>
                  <a:lnTo>
                    <a:pt x="2567" y="549"/>
                  </a:lnTo>
                  <a:lnTo>
                    <a:pt x="2579" y="549"/>
                  </a:lnTo>
                  <a:lnTo>
                    <a:pt x="2584" y="549"/>
                  </a:lnTo>
                  <a:lnTo>
                    <a:pt x="2590" y="549"/>
                  </a:lnTo>
                  <a:lnTo>
                    <a:pt x="2602" y="549"/>
                  </a:lnTo>
                  <a:lnTo>
                    <a:pt x="2608" y="549"/>
                  </a:lnTo>
                  <a:lnTo>
                    <a:pt x="2619" y="549"/>
                  </a:lnTo>
                  <a:lnTo>
                    <a:pt x="2625" y="549"/>
                  </a:lnTo>
                  <a:lnTo>
                    <a:pt x="2636" y="549"/>
                  </a:lnTo>
                  <a:lnTo>
                    <a:pt x="2642" y="549"/>
                  </a:lnTo>
                  <a:lnTo>
                    <a:pt x="2654" y="549"/>
                  </a:lnTo>
                  <a:lnTo>
                    <a:pt x="2660" y="549"/>
                  </a:lnTo>
                  <a:lnTo>
                    <a:pt x="2665" y="549"/>
                  </a:lnTo>
                  <a:lnTo>
                    <a:pt x="2677" y="549"/>
                  </a:lnTo>
                  <a:lnTo>
                    <a:pt x="2683" y="549"/>
                  </a:lnTo>
                  <a:lnTo>
                    <a:pt x="2694" y="549"/>
                  </a:lnTo>
                  <a:lnTo>
                    <a:pt x="2700" y="549"/>
                  </a:lnTo>
                  <a:lnTo>
                    <a:pt x="2711" y="549"/>
                  </a:lnTo>
                  <a:lnTo>
                    <a:pt x="2717" y="549"/>
                  </a:lnTo>
                  <a:lnTo>
                    <a:pt x="2729" y="549"/>
                  </a:lnTo>
                  <a:lnTo>
                    <a:pt x="2735" y="549"/>
                  </a:lnTo>
                  <a:lnTo>
                    <a:pt x="2740" y="549"/>
                  </a:lnTo>
                  <a:lnTo>
                    <a:pt x="2752" y="549"/>
                  </a:lnTo>
                  <a:lnTo>
                    <a:pt x="2758" y="549"/>
                  </a:lnTo>
                  <a:lnTo>
                    <a:pt x="2769" y="549"/>
                  </a:lnTo>
                  <a:lnTo>
                    <a:pt x="2775" y="549"/>
                  </a:lnTo>
                  <a:lnTo>
                    <a:pt x="2786" y="549"/>
                  </a:lnTo>
                  <a:lnTo>
                    <a:pt x="2792" y="549"/>
                  </a:lnTo>
                  <a:lnTo>
                    <a:pt x="2804" y="549"/>
                  </a:lnTo>
                  <a:lnTo>
                    <a:pt x="2810" y="549"/>
                  </a:lnTo>
                  <a:lnTo>
                    <a:pt x="2815" y="549"/>
                  </a:lnTo>
                  <a:lnTo>
                    <a:pt x="2827" y="549"/>
                  </a:lnTo>
                  <a:lnTo>
                    <a:pt x="2833" y="549"/>
                  </a:lnTo>
                  <a:lnTo>
                    <a:pt x="2844" y="549"/>
                  </a:lnTo>
                  <a:lnTo>
                    <a:pt x="2850" y="549"/>
                  </a:lnTo>
                  <a:lnTo>
                    <a:pt x="2861" y="549"/>
                  </a:lnTo>
                  <a:lnTo>
                    <a:pt x="2867" y="549"/>
                  </a:lnTo>
                  <a:lnTo>
                    <a:pt x="2879" y="549"/>
                  </a:lnTo>
                  <a:lnTo>
                    <a:pt x="2885" y="549"/>
                  </a:lnTo>
                  <a:lnTo>
                    <a:pt x="2890" y="549"/>
                  </a:lnTo>
                  <a:lnTo>
                    <a:pt x="2902" y="549"/>
                  </a:lnTo>
                  <a:lnTo>
                    <a:pt x="2908" y="549"/>
                  </a:lnTo>
                  <a:lnTo>
                    <a:pt x="2919" y="549"/>
                  </a:lnTo>
                  <a:lnTo>
                    <a:pt x="2925" y="549"/>
                  </a:lnTo>
                  <a:lnTo>
                    <a:pt x="2936" y="549"/>
                  </a:lnTo>
                  <a:lnTo>
                    <a:pt x="2942" y="549"/>
                  </a:lnTo>
                  <a:lnTo>
                    <a:pt x="2954" y="549"/>
                  </a:lnTo>
                  <a:lnTo>
                    <a:pt x="2960" y="549"/>
                  </a:lnTo>
                  <a:lnTo>
                    <a:pt x="2971" y="549"/>
                  </a:lnTo>
                  <a:lnTo>
                    <a:pt x="2977" y="549"/>
                  </a:lnTo>
                  <a:lnTo>
                    <a:pt x="2983" y="549"/>
                  </a:lnTo>
                  <a:lnTo>
                    <a:pt x="2994" y="549"/>
                  </a:lnTo>
                  <a:lnTo>
                    <a:pt x="3000" y="549"/>
                  </a:lnTo>
                  <a:lnTo>
                    <a:pt x="3011" y="549"/>
                  </a:lnTo>
                  <a:lnTo>
                    <a:pt x="3017" y="549"/>
                  </a:lnTo>
                  <a:lnTo>
                    <a:pt x="3029" y="549"/>
                  </a:lnTo>
                  <a:lnTo>
                    <a:pt x="3035" y="549"/>
                  </a:lnTo>
                  <a:lnTo>
                    <a:pt x="3046" y="549"/>
                  </a:lnTo>
                  <a:lnTo>
                    <a:pt x="3052" y="549"/>
                  </a:lnTo>
                  <a:lnTo>
                    <a:pt x="3058" y="549"/>
                  </a:lnTo>
                  <a:lnTo>
                    <a:pt x="3069" y="549"/>
                  </a:lnTo>
                  <a:lnTo>
                    <a:pt x="3075" y="549"/>
                  </a:lnTo>
                  <a:lnTo>
                    <a:pt x="3086" y="549"/>
                  </a:lnTo>
                  <a:lnTo>
                    <a:pt x="3092" y="549"/>
                  </a:lnTo>
                  <a:lnTo>
                    <a:pt x="3104" y="549"/>
                  </a:lnTo>
                  <a:lnTo>
                    <a:pt x="3110" y="549"/>
                  </a:lnTo>
                  <a:lnTo>
                    <a:pt x="3121" y="549"/>
                  </a:lnTo>
                  <a:lnTo>
                    <a:pt x="3127" y="549"/>
                  </a:lnTo>
                  <a:lnTo>
                    <a:pt x="3133" y="549"/>
                  </a:lnTo>
                  <a:lnTo>
                    <a:pt x="3144" y="549"/>
                  </a:lnTo>
                  <a:lnTo>
                    <a:pt x="3150" y="549"/>
                  </a:lnTo>
                  <a:lnTo>
                    <a:pt x="3161" y="549"/>
                  </a:lnTo>
                  <a:lnTo>
                    <a:pt x="3167" y="549"/>
                  </a:lnTo>
                  <a:lnTo>
                    <a:pt x="3179" y="549"/>
                  </a:lnTo>
                  <a:lnTo>
                    <a:pt x="3185" y="549"/>
                  </a:lnTo>
                  <a:lnTo>
                    <a:pt x="3196" y="549"/>
                  </a:lnTo>
                  <a:lnTo>
                    <a:pt x="3202" y="549"/>
                  </a:lnTo>
                  <a:lnTo>
                    <a:pt x="3208" y="549"/>
                  </a:lnTo>
                  <a:lnTo>
                    <a:pt x="3219" y="549"/>
                  </a:lnTo>
                  <a:lnTo>
                    <a:pt x="3225" y="549"/>
                  </a:lnTo>
                  <a:lnTo>
                    <a:pt x="3236" y="549"/>
                  </a:lnTo>
                  <a:lnTo>
                    <a:pt x="3242" y="549"/>
                  </a:lnTo>
                  <a:lnTo>
                    <a:pt x="3254" y="549"/>
                  </a:lnTo>
                  <a:lnTo>
                    <a:pt x="3260" y="549"/>
                  </a:lnTo>
                  <a:lnTo>
                    <a:pt x="3271" y="549"/>
                  </a:lnTo>
                  <a:lnTo>
                    <a:pt x="3277" y="549"/>
                  </a:lnTo>
                  <a:lnTo>
                    <a:pt x="3283" y="549"/>
                  </a:lnTo>
                  <a:lnTo>
                    <a:pt x="3294" y="549"/>
                  </a:lnTo>
                  <a:lnTo>
                    <a:pt x="3300" y="549"/>
                  </a:lnTo>
                  <a:lnTo>
                    <a:pt x="3311" y="549"/>
                  </a:lnTo>
                  <a:lnTo>
                    <a:pt x="3317" y="549"/>
                  </a:lnTo>
                  <a:lnTo>
                    <a:pt x="3329" y="549"/>
                  </a:lnTo>
                  <a:lnTo>
                    <a:pt x="3335" y="549"/>
                  </a:lnTo>
                  <a:lnTo>
                    <a:pt x="3346" y="549"/>
                  </a:lnTo>
                  <a:lnTo>
                    <a:pt x="3352" y="549"/>
                  </a:lnTo>
                  <a:lnTo>
                    <a:pt x="3363" y="549"/>
                  </a:lnTo>
                  <a:lnTo>
                    <a:pt x="3369" y="549"/>
                  </a:lnTo>
                  <a:lnTo>
                    <a:pt x="3375" y="549"/>
                  </a:lnTo>
                  <a:lnTo>
                    <a:pt x="3386" y="549"/>
                  </a:lnTo>
                  <a:lnTo>
                    <a:pt x="3392" y="549"/>
                  </a:lnTo>
                  <a:lnTo>
                    <a:pt x="3404" y="549"/>
                  </a:lnTo>
                  <a:lnTo>
                    <a:pt x="3410" y="549"/>
                  </a:lnTo>
                  <a:lnTo>
                    <a:pt x="3421" y="549"/>
                  </a:lnTo>
                  <a:lnTo>
                    <a:pt x="3427" y="549"/>
                  </a:lnTo>
                  <a:lnTo>
                    <a:pt x="3438" y="549"/>
                  </a:lnTo>
                  <a:lnTo>
                    <a:pt x="3444" y="549"/>
                  </a:lnTo>
                  <a:lnTo>
                    <a:pt x="3450" y="549"/>
                  </a:lnTo>
                  <a:lnTo>
                    <a:pt x="3461" y="549"/>
                  </a:lnTo>
                  <a:lnTo>
                    <a:pt x="3467" y="549"/>
                  </a:lnTo>
                  <a:lnTo>
                    <a:pt x="3479" y="549"/>
                  </a:lnTo>
                  <a:lnTo>
                    <a:pt x="3485" y="549"/>
                  </a:lnTo>
                  <a:lnTo>
                    <a:pt x="3496" y="549"/>
                  </a:lnTo>
                  <a:lnTo>
                    <a:pt x="3502" y="549"/>
                  </a:lnTo>
                  <a:lnTo>
                    <a:pt x="3513" y="549"/>
                  </a:lnTo>
                  <a:lnTo>
                    <a:pt x="3519" y="549"/>
                  </a:lnTo>
                  <a:lnTo>
                    <a:pt x="3525" y="549"/>
                  </a:lnTo>
                  <a:lnTo>
                    <a:pt x="3536" y="549"/>
                  </a:lnTo>
                  <a:lnTo>
                    <a:pt x="3542" y="549"/>
                  </a:lnTo>
                  <a:lnTo>
                    <a:pt x="3554" y="549"/>
                  </a:lnTo>
                  <a:lnTo>
                    <a:pt x="3560" y="549"/>
                  </a:lnTo>
                  <a:lnTo>
                    <a:pt x="3571" y="549"/>
                  </a:lnTo>
                  <a:lnTo>
                    <a:pt x="3577" y="549"/>
                  </a:lnTo>
                  <a:lnTo>
                    <a:pt x="3588" y="549"/>
                  </a:lnTo>
                  <a:lnTo>
                    <a:pt x="3594" y="549"/>
                  </a:lnTo>
                  <a:lnTo>
                    <a:pt x="3600" y="549"/>
                  </a:lnTo>
                  <a:lnTo>
                    <a:pt x="3611" y="549"/>
                  </a:lnTo>
                  <a:lnTo>
                    <a:pt x="3617" y="549"/>
                  </a:lnTo>
                  <a:lnTo>
                    <a:pt x="3629" y="549"/>
                  </a:lnTo>
                  <a:lnTo>
                    <a:pt x="3635" y="549"/>
                  </a:lnTo>
                  <a:lnTo>
                    <a:pt x="3646" y="549"/>
                  </a:lnTo>
                  <a:lnTo>
                    <a:pt x="3652" y="549"/>
                  </a:lnTo>
                  <a:lnTo>
                    <a:pt x="3663" y="549"/>
                  </a:lnTo>
                  <a:lnTo>
                    <a:pt x="3669" y="549"/>
                  </a:lnTo>
                  <a:lnTo>
                    <a:pt x="3675" y="549"/>
                  </a:lnTo>
                  <a:lnTo>
                    <a:pt x="3686" y="549"/>
                  </a:lnTo>
                  <a:lnTo>
                    <a:pt x="3692" y="549"/>
                  </a:lnTo>
                  <a:lnTo>
                    <a:pt x="3704" y="549"/>
                  </a:lnTo>
                  <a:lnTo>
                    <a:pt x="3710" y="549"/>
                  </a:lnTo>
                  <a:lnTo>
                    <a:pt x="3721" y="549"/>
                  </a:lnTo>
                  <a:lnTo>
                    <a:pt x="3727" y="549"/>
                  </a:lnTo>
                  <a:lnTo>
                    <a:pt x="3738" y="549"/>
                  </a:lnTo>
                  <a:lnTo>
                    <a:pt x="3744" y="549"/>
                  </a:lnTo>
                  <a:lnTo>
                    <a:pt x="3756" y="549"/>
                  </a:lnTo>
                </a:path>
              </a:pathLst>
            </a:custGeom>
            <a:noFill/>
            <a:ln w="9525">
              <a:solidFill>
                <a:srgbClr val="00C8C8"/>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785" name="Freeform 265"/>
            <p:cNvSpPr>
              <a:spLocks/>
            </p:cNvSpPr>
            <p:nvPr/>
          </p:nvSpPr>
          <p:spPr bwMode="auto">
            <a:xfrm>
              <a:off x="452" y="457"/>
              <a:ext cx="3756" cy="503"/>
            </a:xfrm>
            <a:custGeom>
              <a:avLst/>
              <a:gdLst>
                <a:gd name="T0" fmla="*/ 57 w 3756"/>
                <a:gd name="T1" fmla="*/ 503 h 503"/>
                <a:gd name="T2" fmla="*/ 121 w 3756"/>
                <a:gd name="T3" fmla="*/ 503 h 503"/>
                <a:gd name="T4" fmla="*/ 190 w 3756"/>
                <a:gd name="T5" fmla="*/ 503 h 503"/>
                <a:gd name="T6" fmla="*/ 254 w 3756"/>
                <a:gd name="T7" fmla="*/ 503 h 503"/>
                <a:gd name="T8" fmla="*/ 323 w 3756"/>
                <a:gd name="T9" fmla="*/ 503 h 503"/>
                <a:gd name="T10" fmla="*/ 386 w 3756"/>
                <a:gd name="T11" fmla="*/ 503 h 503"/>
                <a:gd name="T12" fmla="*/ 456 w 3756"/>
                <a:gd name="T13" fmla="*/ 503 h 503"/>
                <a:gd name="T14" fmla="*/ 525 w 3756"/>
                <a:gd name="T15" fmla="*/ 503 h 503"/>
                <a:gd name="T16" fmla="*/ 588 w 3756"/>
                <a:gd name="T17" fmla="*/ 503 h 503"/>
                <a:gd name="T18" fmla="*/ 657 w 3756"/>
                <a:gd name="T19" fmla="*/ 503 h 503"/>
                <a:gd name="T20" fmla="*/ 721 w 3756"/>
                <a:gd name="T21" fmla="*/ 503 h 503"/>
                <a:gd name="T22" fmla="*/ 790 w 3756"/>
                <a:gd name="T23" fmla="*/ 503 h 503"/>
                <a:gd name="T24" fmla="*/ 859 w 3756"/>
                <a:gd name="T25" fmla="*/ 503 h 503"/>
                <a:gd name="T26" fmla="*/ 923 w 3756"/>
                <a:gd name="T27" fmla="*/ 503 h 503"/>
                <a:gd name="T28" fmla="*/ 992 w 3756"/>
                <a:gd name="T29" fmla="*/ 503 h 503"/>
                <a:gd name="T30" fmla="*/ 1056 w 3756"/>
                <a:gd name="T31" fmla="*/ 503 h 503"/>
                <a:gd name="T32" fmla="*/ 1125 w 3756"/>
                <a:gd name="T33" fmla="*/ 497 h 503"/>
                <a:gd name="T34" fmla="*/ 1188 w 3756"/>
                <a:gd name="T35" fmla="*/ 480 h 503"/>
                <a:gd name="T36" fmla="*/ 1257 w 3756"/>
                <a:gd name="T37" fmla="*/ 428 h 503"/>
                <a:gd name="T38" fmla="*/ 1327 w 3756"/>
                <a:gd name="T39" fmla="*/ 312 h 503"/>
                <a:gd name="T40" fmla="*/ 1390 w 3756"/>
                <a:gd name="T41" fmla="*/ 145 h 503"/>
                <a:gd name="T42" fmla="*/ 1459 w 3756"/>
                <a:gd name="T43" fmla="*/ 12 h 503"/>
                <a:gd name="T44" fmla="*/ 1523 w 3756"/>
                <a:gd name="T45" fmla="*/ 40 h 503"/>
                <a:gd name="T46" fmla="*/ 1592 w 3756"/>
                <a:gd name="T47" fmla="*/ 202 h 503"/>
                <a:gd name="T48" fmla="*/ 1656 w 3756"/>
                <a:gd name="T49" fmla="*/ 359 h 503"/>
                <a:gd name="T50" fmla="*/ 1725 w 3756"/>
                <a:gd name="T51" fmla="*/ 451 h 503"/>
                <a:gd name="T52" fmla="*/ 1794 w 3756"/>
                <a:gd name="T53" fmla="*/ 492 h 503"/>
                <a:gd name="T54" fmla="*/ 1858 w 3756"/>
                <a:gd name="T55" fmla="*/ 503 h 503"/>
                <a:gd name="T56" fmla="*/ 1927 w 3756"/>
                <a:gd name="T57" fmla="*/ 503 h 503"/>
                <a:gd name="T58" fmla="*/ 1990 w 3756"/>
                <a:gd name="T59" fmla="*/ 503 h 503"/>
                <a:gd name="T60" fmla="*/ 2059 w 3756"/>
                <a:gd name="T61" fmla="*/ 503 h 503"/>
                <a:gd name="T62" fmla="*/ 2123 w 3756"/>
                <a:gd name="T63" fmla="*/ 503 h 503"/>
                <a:gd name="T64" fmla="*/ 2192 w 3756"/>
                <a:gd name="T65" fmla="*/ 503 h 503"/>
                <a:gd name="T66" fmla="*/ 2261 w 3756"/>
                <a:gd name="T67" fmla="*/ 503 h 503"/>
                <a:gd name="T68" fmla="*/ 2325 w 3756"/>
                <a:gd name="T69" fmla="*/ 503 h 503"/>
                <a:gd name="T70" fmla="*/ 2394 w 3756"/>
                <a:gd name="T71" fmla="*/ 503 h 503"/>
                <a:gd name="T72" fmla="*/ 2458 w 3756"/>
                <a:gd name="T73" fmla="*/ 503 h 503"/>
                <a:gd name="T74" fmla="*/ 2527 w 3756"/>
                <a:gd name="T75" fmla="*/ 503 h 503"/>
                <a:gd name="T76" fmla="*/ 2590 w 3756"/>
                <a:gd name="T77" fmla="*/ 503 h 503"/>
                <a:gd name="T78" fmla="*/ 2660 w 3756"/>
                <a:gd name="T79" fmla="*/ 503 h 503"/>
                <a:gd name="T80" fmla="*/ 2729 w 3756"/>
                <a:gd name="T81" fmla="*/ 503 h 503"/>
                <a:gd name="T82" fmla="*/ 2792 w 3756"/>
                <a:gd name="T83" fmla="*/ 503 h 503"/>
                <a:gd name="T84" fmla="*/ 2861 w 3756"/>
                <a:gd name="T85" fmla="*/ 503 h 503"/>
                <a:gd name="T86" fmla="*/ 2925 w 3756"/>
                <a:gd name="T87" fmla="*/ 503 h 503"/>
                <a:gd name="T88" fmla="*/ 2994 w 3756"/>
                <a:gd name="T89" fmla="*/ 503 h 503"/>
                <a:gd name="T90" fmla="*/ 3058 w 3756"/>
                <a:gd name="T91" fmla="*/ 503 h 503"/>
                <a:gd name="T92" fmla="*/ 3127 w 3756"/>
                <a:gd name="T93" fmla="*/ 503 h 503"/>
                <a:gd name="T94" fmla="*/ 3196 w 3756"/>
                <a:gd name="T95" fmla="*/ 503 h 503"/>
                <a:gd name="T96" fmla="*/ 3260 w 3756"/>
                <a:gd name="T97" fmla="*/ 503 h 503"/>
                <a:gd name="T98" fmla="*/ 3329 w 3756"/>
                <a:gd name="T99" fmla="*/ 503 h 503"/>
                <a:gd name="T100" fmla="*/ 3392 w 3756"/>
                <a:gd name="T101" fmla="*/ 503 h 503"/>
                <a:gd name="T102" fmla="*/ 3461 w 3756"/>
                <a:gd name="T103" fmla="*/ 503 h 503"/>
                <a:gd name="T104" fmla="*/ 3525 w 3756"/>
                <a:gd name="T105" fmla="*/ 503 h 503"/>
                <a:gd name="T106" fmla="*/ 3594 w 3756"/>
                <a:gd name="T107" fmla="*/ 503 h 503"/>
                <a:gd name="T108" fmla="*/ 3663 w 3756"/>
                <a:gd name="T109" fmla="*/ 503 h 503"/>
                <a:gd name="T110" fmla="*/ 3727 w 3756"/>
                <a:gd name="T111" fmla="*/ 503 h 50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756" h="503">
                  <a:moveTo>
                    <a:pt x="0" y="503"/>
                  </a:moveTo>
                  <a:lnTo>
                    <a:pt x="5" y="503"/>
                  </a:lnTo>
                  <a:lnTo>
                    <a:pt x="11" y="503"/>
                  </a:lnTo>
                  <a:lnTo>
                    <a:pt x="23" y="503"/>
                  </a:lnTo>
                  <a:lnTo>
                    <a:pt x="29" y="503"/>
                  </a:lnTo>
                  <a:lnTo>
                    <a:pt x="40" y="503"/>
                  </a:lnTo>
                  <a:lnTo>
                    <a:pt x="46" y="503"/>
                  </a:lnTo>
                  <a:lnTo>
                    <a:pt x="57" y="503"/>
                  </a:lnTo>
                  <a:lnTo>
                    <a:pt x="63" y="503"/>
                  </a:lnTo>
                  <a:lnTo>
                    <a:pt x="75" y="503"/>
                  </a:lnTo>
                  <a:lnTo>
                    <a:pt x="80" y="503"/>
                  </a:lnTo>
                  <a:lnTo>
                    <a:pt x="86" y="503"/>
                  </a:lnTo>
                  <a:lnTo>
                    <a:pt x="98" y="503"/>
                  </a:lnTo>
                  <a:lnTo>
                    <a:pt x="104" y="503"/>
                  </a:lnTo>
                  <a:lnTo>
                    <a:pt x="115" y="503"/>
                  </a:lnTo>
                  <a:lnTo>
                    <a:pt x="121" y="503"/>
                  </a:lnTo>
                  <a:lnTo>
                    <a:pt x="132" y="503"/>
                  </a:lnTo>
                  <a:lnTo>
                    <a:pt x="138" y="503"/>
                  </a:lnTo>
                  <a:lnTo>
                    <a:pt x="150" y="503"/>
                  </a:lnTo>
                  <a:lnTo>
                    <a:pt x="155" y="503"/>
                  </a:lnTo>
                  <a:lnTo>
                    <a:pt x="161" y="503"/>
                  </a:lnTo>
                  <a:lnTo>
                    <a:pt x="173" y="503"/>
                  </a:lnTo>
                  <a:lnTo>
                    <a:pt x="179" y="503"/>
                  </a:lnTo>
                  <a:lnTo>
                    <a:pt x="190" y="503"/>
                  </a:lnTo>
                  <a:lnTo>
                    <a:pt x="196" y="503"/>
                  </a:lnTo>
                  <a:lnTo>
                    <a:pt x="207" y="503"/>
                  </a:lnTo>
                  <a:lnTo>
                    <a:pt x="213" y="503"/>
                  </a:lnTo>
                  <a:lnTo>
                    <a:pt x="225" y="503"/>
                  </a:lnTo>
                  <a:lnTo>
                    <a:pt x="230" y="503"/>
                  </a:lnTo>
                  <a:lnTo>
                    <a:pt x="236" y="503"/>
                  </a:lnTo>
                  <a:lnTo>
                    <a:pt x="248" y="503"/>
                  </a:lnTo>
                  <a:lnTo>
                    <a:pt x="254" y="503"/>
                  </a:lnTo>
                  <a:lnTo>
                    <a:pt x="265" y="503"/>
                  </a:lnTo>
                  <a:lnTo>
                    <a:pt x="271" y="503"/>
                  </a:lnTo>
                  <a:lnTo>
                    <a:pt x="282" y="503"/>
                  </a:lnTo>
                  <a:lnTo>
                    <a:pt x="288" y="503"/>
                  </a:lnTo>
                  <a:lnTo>
                    <a:pt x="300" y="503"/>
                  </a:lnTo>
                  <a:lnTo>
                    <a:pt x="305" y="503"/>
                  </a:lnTo>
                  <a:lnTo>
                    <a:pt x="311" y="503"/>
                  </a:lnTo>
                  <a:lnTo>
                    <a:pt x="323" y="503"/>
                  </a:lnTo>
                  <a:lnTo>
                    <a:pt x="329" y="503"/>
                  </a:lnTo>
                  <a:lnTo>
                    <a:pt x="340" y="503"/>
                  </a:lnTo>
                  <a:lnTo>
                    <a:pt x="346" y="503"/>
                  </a:lnTo>
                  <a:lnTo>
                    <a:pt x="357" y="503"/>
                  </a:lnTo>
                  <a:lnTo>
                    <a:pt x="363" y="503"/>
                  </a:lnTo>
                  <a:lnTo>
                    <a:pt x="375" y="503"/>
                  </a:lnTo>
                  <a:lnTo>
                    <a:pt x="381" y="503"/>
                  </a:lnTo>
                  <a:lnTo>
                    <a:pt x="386" y="503"/>
                  </a:lnTo>
                  <a:lnTo>
                    <a:pt x="398" y="503"/>
                  </a:lnTo>
                  <a:lnTo>
                    <a:pt x="404" y="503"/>
                  </a:lnTo>
                  <a:lnTo>
                    <a:pt x="415" y="503"/>
                  </a:lnTo>
                  <a:lnTo>
                    <a:pt x="421" y="503"/>
                  </a:lnTo>
                  <a:lnTo>
                    <a:pt x="432" y="503"/>
                  </a:lnTo>
                  <a:lnTo>
                    <a:pt x="438" y="503"/>
                  </a:lnTo>
                  <a:lnTo>
                    <a:pt x="450" y="503"/>
                  </a:lnTo>
                  <a:lnTo>
                    <a:pt x="456" y="503"/>
                  </a:lnTo>
                  <a:lnTo>
                    <a:pt x="467" y="503"/>
                  </a:lnTo>
                  <a:lnTo>
                    <a:pt x="473" y="503"/>
                  </a:lnTo>
                  <a:lnTo>
                    <a:pt x="479" y="503"/>
                  </a:lnTo>
                  <a:lnTo>
                    <a:pt x="490" y="503"/>
                  </a:lnTo>
                  <a:lnTo>
                    <a:pt x="496" y="503"/>
                  </a:lnTo>
                  <a:lnTo>
                    <a:pt x="507" y="503"/>
                  </a:lnTo>
                  <a:lnTo>
                    <a:pt x="513" y="503"/>
                  </a:lnTo>
                  <a:lnTo>
                    <a:pt x="525" y="503"/>
                  </a:lnTo>
                  <a:lnTo>
                    <a:pt x="531" y="503"/>
                  </a:lnTo>
                  <a:lnTo>
                    <a:pt x="542" y="503"/>
                  </a:lnTo>
                  <a:lnTo>
                    <a:pt x="548" y="503"/>
                  </a:lnTo>
                  <a:lnTo>
                    <a:pt x="554" y="503"/>
                  </a:lnTo>
                  <a:lnTo>
                    <a:pt x="565" y="503"/>
                  </a:lnTo>
                  <a:lnTo>
                    <a:pt x="571" y="503"/>
                  </a:lnTo>
                  <a:lnTo>
                    <a:pt x="582" y="503"/>
                  </a:lnTo>
                  <a:lnTo>
                    <a:pt x="588" y="503"/>
                  </a:lnTo>
                  <a:lnTo>
                    <a:pt x="600" y="503"/>
                  </a:lnTo>
                  <a:lnTo>
                    <a:pt x="606" y="503"/>
                  </a:lnTo>
                  <a:lnTo>
                    <a:pt x="617" y="503"/>
                  </a:lnTo>
                  <a:lnTo>
                    <a:pt x="623" y="503"/>
                  </a:lnTo>
                  <a:lnTo>
                    <a:pt x="629" y="503"/>
                  </a:lnTo>
                  <a:lnTo>
                    <a:pt x="640" y="503"/>
                  </a:lnTo>
                  <a:lnTo>
                    <a:pt x="646" y="503"/>
                  </a:lnTo>
                  <a:lnTo>
                    <a:pt x="657" y="503"/>
                  </a:lnTo>
                  <a:lnTo>
                    <a:pt x="663" y="503"/>
                  </a:lnTo>
                  <a:lnTo>
                    <a:pt x="675" y="503"/>
                  </a:lnTo>
                  <a:lnTo>
                    <a:pt x="681" y="503"/>
                  </a:lnTo>
                  <a:lnTo>
                    <a:pt x="692" y="503"/>
                  </a:lnTo>
                  <a:lnTo>
                    <a:pt x="698" y="503"/>
                  </a:lnTo>
                  <a:lnTo>
                    <a:pt x="704" y="503"/>
                  </a:lnTo>
                  <a:lnTo>
                    <a:pt x="715" y="503"/>
                  </a:lnTo>
                  <a:lnTo>
                    <a:pt x="721" y="503"/>
                  </a:lnTo>
                  <a:lnTo>
                    <a:pt x="732" y="503"/>
                  </a:lnTo>
                  <a:lnTo>
                    <a:pt x="738" y="503"/>
                  </a:lnTo>
                  <a:lnTo>
                    <a:pt x="750" y="503"/>
                  </a:lnTo>
                  <a:lnTo>
                    <a:pt x="756" y="503"/>
                  </a:lnTo>
                  <a:lnTo>
                    <a:pt x="767" y="503"/>
                  </a:lnTo>
                  <a:lnTo>
                    <a:pt x="773" y="503"/>
                  </a:lnTo>
                  <a:lnTo>
                    <a:pt x="779" y="503"/>
                  </a:lnTo>
                  <a:lnTo>
                    <a:pt x="790" y="503"/>
                  </a:lnTo>
                  <a:lnTo>
                    <a:pt x="796" y="503"/>
                  </a:lnTo>
                  <a:lnTo>
                    <a:pt x="807" y="503"/>
                  </a:lnTo>
                  <a:lnTo>
                    <a:pt x="813" y="503"/>
                  </a:lnTo>
                  <a:lnTo>
                    <a:pt x="825" y="503"/>
                  </a:lnTo>
                  <a:lnTo>
                    <a:pt x="831" y="503"/>
                  </a:lnTo>
                  <a:lnTo>
                    <a:pt x="842" y="503"/>
                  </a:lnTo>
                  <a:lnTo>
                    <a:pt x="848" y="503"/>
                  </a:lnTo>
                  <a:lnTo>
                    <a:pt x="859" y="503"/>
                  </a:lnTo>
                  <a:lnTo>
                    <a:pt x="865" y="503"/>
                  </a:lnTo>
                  <a:lnTo>
                    <a:pt x="871" y="503"/>
                  </a:lnTo>
                  <a:lnTo>
                    <a:pt x="882" y="503"/>
                  </a:lnTo>
                  <a:lnTo>
                    <a:pt x="888" y="503"/>
                  </a:lnTo>
                  <a:lnTo>
                    <a:pt x="900" y="503"/>
                  </a:lnTo>
                  <a:lnTo>
                    <a:pt x="906" y="503"/>
                  </a:lnTo>
                  <a:lnTo>
                    <a:pt x="917" y="503"/>
                  </a:lnTo>
                  <a:lnTo>
                    <a:pt x="923" y="503"/>
                  </a:lnTo>
                  <a:lnTo>
                    <a:pt x="934" y="503"/>
                  </a:lnTo>
                  <a:lnTo>
                    <a:pt x="940" y="503"/>
                  </a:lnTo>
                  <a:lnTo>
                    <a:pt x="946" y="503"/>
                  </a:lnTo>
                  <a:lnTo>
                    <a:pt x="957" y="503"/>
                  </a:lnTo>
                  <a:lnTo>
                    <a:pt x="963" y="503"/>
                  </a:lnTo>
                  <a:lnTo>
                    <a:pt x="975" y="503"/>
                  </a:lnTo>
                  <a:lnTo>
                    <a:pt x="981" y="503"/>
                  </a:lnTo>
                  <a:lnTo>
                    <a:pt x="992" y="503"/>
                  </a:lnTo>
                  <a:lnTo>
                    <a:pt x="998" y="503"/>
                  </a:lnTo>
                  <a:lnTo>
                    <a:pt x="1009" y="503"/>
                  </a:lnTo>
                  <a:lnTo>
                    <a:pt x="1015" y="503"/>
                  </a:lnTo>
                  <a:lnTo>
                    <a:pt x="1021" y="503"/>
                  </a:lnTo>
                  <a:lnTo>
                    <a:pt x="1032" y="503"/>
                  </a:lnTo>
                  <a:lnTo>
                    <a:pt x="1038" y="503"/>
                  </a:lnTo>
                  <a:lnTo>
                    <a:pt x="1050" y="503"/>
                  </a:lnTo>
                  <a:lnTo>
                    <a:pt x="1056" y="503"/>
                  </a:lnTo>
                  <a:lnTo>
                    <a:pt x="1067" y="503"/>
                  </a:lnTo>
                  <a:lnTo>
                    <a:pt x="1073" y="503"/>
                  </a:lnTo>
                  <a:lnTo>
                    <a:pt x="1084" y="503"/>
                  </a:lnTo>
                  <a:lnTo>
                    <a:pt x="1090" y="503"/>
                  </a:lnTo>
                  <a:lnTo>
                    <a:pt x="1096" y="503"/>
                  </a:lnTo>
                  <a:lnTo>
                    <a:pt x="1107" y="503"/>
                  </a:lnTo>
                  <a:lnTo>
                    <a:pt x="1113" y="497"/>
                  </a:lnTo>
                  <a:lnTo>
                    <a:pt x="1125" y="497"/>
                  </a:lnTo>
                  <a:lnTo>
                    <a:pt x="1131" y="497"/>
                  </a:lnTo>
                  <a:lnTo>
                    <a:pt x="1142" y="497"/>
                  </a:lnTo>
                  <a:lnTo>
                    <a:pt x="1148" y="492"/>
                  </a:lnTo>
                  <a:lnTo>
                    <a:pt x="1159" y="492"/>
                  </a:lnTo>
                  <a:lnTo>
                    <a:pt x="1165" y="492"/>
                  </a:lnTo>
                  <a:lnTo>
                    <a:pt x="1171" y="486"/>
                  </a:lnTo>
                  <a:lnTo>
                    <a:pt x="1182" y="486"/>
                  </a:lnTo>
                  <a:lnTo>
                    <a:pt x="1188" y="480"/>
                  </a:lnTo>
                  <a:lnTo>
                    <a:pt x="1200" y="474"/>
                  </a:lnTo>
                  <a:lnTo>
                    <a:pt x="1206" y="474"/>
                  </a:lnTo>
                  <a:lnTo>
                    <a:pt x="1217" y="468"/>
                  </a:lnTo>
                  <a:lnTo>
                    <a:pt x="1223" y="463"/>
                  </a:lnTo>
                  <a:lnTo>
                    <a:pt x="1234" y="457"/>
                  </a:lnTo>
                  <a:lnTo>
                    <a:pt x="1240" y="445"/>
                  </a:lnTo>
                  <a:lnTo>
                    <a:pt x="1252" y="439"/>
                  </a:lnTo>
                  <a:lnTo>
                    <a:pt x="1257" y="428"/>
                  </a:lnTo>
                  <a:lnTo>
                    <a:pt x="1263" y="416"/>
                  </a:lnTo>
                  <a:lnTo>
                    <a:pt x="1275" y="405"/>
                  </a:lnTo>
                  <a:lnTo>
                    <a:pt x="1281" y="393"/>
                  </a:lnTo>
                  <a:lnTo>
                    <a:pt x="1292" y="382"/>
                  </a:lnTo>
                  <a:lnTo>
                    <a:pt x="1298" y="364"/>
                  </a:lnTo>
                  <a:lnTo>
                    <a:pt x="1309" y="353"/>
                  </a:lnTo>
                  <a:lnTo>
                    <a:pt x="1315" y="335"/>
                  </a:lnTo>
                  <a:lnTo>
                    <a:pt x="1327" y="312"/>
                  </a:lnTo>
                  <a:lnTo>
                    <a:pt x="1332" y="295"/>
                  </a:lnTo>
                  <a:lnTo>
                    <a:pt x="1338" y="278"/>
                  </a:lnTo>
                  <a:lnTo>
                    <a:pt x="1350" y="254"/>
                  </a:lnTo>
                  <a:lnTo>
                    <a:pt x="1356" y="231"/>
                  </a:lnTo>
                  <a:lnTo>
                    <a:pt x="1367" y="208"/>
                  </a:lnTo>
                  <a:lnTo>
                    <a:pt x="1373" y="191"/>
                  </a:lnTo>
                  <a:lnTo>
                    <a:pt x="1384" y="168"/>
                  </a:lnTo>
                  <a:lnTo>
                    <a:pt x="1390" y="145"/>
                  </a:lnTo>
                  <a:lnTo>
                    <a:pt x="1402" y="121"/>
                  </a:lnTo>
                  <a:lnTo>
                    <a:pt x="1407" y="104"/>
                  </a:lnTo>
                  <a:lnTo>
                    <a:pt x="1413" y="81"/>
                  </a:lnTo>
                  <a:lnTo>
                    <a:pt x="1425" y="64"/>
                  </a:lnTo>
                  <a:lnTo>
                    <a:pt x="1431" y="46"/>
                  </a:lnTo>
                  <a:lnTo>
                    <a:pt x="1442" y="35"/>
                  </a:lnTo>
                  <a:lnTo>
                    <a:pt x="1448" y="23"/>
                  </a:lnTo>
                  <a:lnTo>
                    <a:pt x="1459" y="12"/>
                  </a:lnTo>
                  <a:lnTo>
                    <a:pt x="1465" y="6"/>
                  </a:lnTo>
                  <a:lnTo>
                    <a:pt x="1477" y="0"/>
                  </a:lnTo>
                  <a:lnTo>
                    <a:pt x="1482" y="0"/>
                  </a:lnTo>
                  <a:lnTo>
                    <a:pt x="1488" y="6"/>
                  </a:lnTo>
                  <a:lnTo>
                    <a:pt x="1500" y="12"/>
                  </a:lnTo>
                  <a:lnTo>
                    <a:pt x="1506" y="17"/>
                  </a:lnTo>
                  <a:lnTo>
                    <a:pt x="1517" y="29"/>
                  </a:lnTo>
                  <a:lnTo>
                    <a:pt x="1523" y="40"/>
                  </a:lnTo>
                  <a:lnTo>
                    <a:pt x="1534" y="58"/>
                  </a:lnTo>
                  <a:lnTo>
                    <a:pt x="1540" y="75"/>
                  </a:lnTo>
                  <a:lnTo>
                    <a:pt x="1552" y="93"/>
                  </a:lnTo>
                  <a:lnTo>
                    <a:pt x="1558" y="116"/>
                  </a:lnTo>
                  <a:lnTo>
                    <a:pt x="1563" y="133"/>
                  </a:lnTo>
                  <a:lnTo>
                    <a:pt x="1575" y="156"/>
                  </a:lnTo>
                  <a:lnTo>
                    <a:pt x="1581" y="179"/>
                  </a:lnTo>
                  <a:lnTo>
                    <a:pt x="1592" y="202"/>
                  </a:lnTo>
                  <a:lnTo>
                    <a:pt x="1598" y="226"/>
                  </a:lnTo>
                  <a:lnTo>
                    <a:pt x="1609" y="249"/>
                  </a:lnTo>
                  <a:lnTo>
                    <a:pt x="1615" y="266"/>
                  </a:lnTo>
                  <a:lnTo>
                    <a:pt x="1627" y="289"/>
                  </a:lnTo>
                  <a:lnTo>
                    <a:pt x="1633" y="306"/>
                  </a:lnTo>
                  <a:lnTo>
                    <a:pt x="1638" y="324"/>
                  </a:lnTo>
                  <a:lnTo>
                    <a:pt x="1650" y="341"/>
                  </a:lnTo>
                  <a:lnTo>
                    <a:pt x="1656" y="359"/>
                  </a:lnTo>
                  <a:lnTo>
                    <a:pt x="1667" y="376"/>
                  </a:lnTo>
                  <a:lnTo>
                    <a:pt x="1673" y="387"/>
                  </a:lnTo>
                  <a:lnTo>
                    <a:pt x="1684" y="405"/>
                  </a:lnTo>
                  <a:lnTo>
                    <a:pt x="1690" y="416"/>
                  </a:lnTo>
                  <a:lnTo>
                    <a:pt x="1702" y="428"/>
                  </a:lnTo>
                  <a:lnTo>
                    <a:pt x="1708" y="434"/>
                  </a:lnTo>
                  <a:lnTo>
                    <a:pt x="1719" y="445"/>
                  </a:lnTo>
                  <a:lnTo>
                    <a:pt x="1725" y="451"/>
                  </a:lnTo>
                  <a:lnTo>
                    <a:pt x="1731" y="457"/>
                  </a:lnTo>
                  <a:lnTo>
                    <a:pt x="1742" y="463"/>
                  </a:lnTo>
                  <a:lnTo>
                    <a:pt x="1748" y="468"/>
                  </a:lnTo>
                  <a:lnTo>
                    <a:pt x="1759" y="474"/>
                  </a:lnTo>
                  <a:lnTo>
                    <a:pt x="1765" y="480"/>
                  </a:lnTo>
                  <a:lnTo>
                    <a:pt x="1777" y="486"/>
                  </a:lnTo>
                  <a:lnTo>
                    <a:pt x="1783" y="486"/>
                  </a:lnTo>
                  <a:lnTo>
                    <a:pt x="1794" y="492"/>
                  </a:lnTo>
                  <a:lnTo>
                    <a:pt x="1800" y="492"/>
                  </a:lnTo>
                  <a:lnTo>
                    <a:pt x="1806" y="492"/>
                  </a:lnTo>
                  <a:lnTo>
                    <a:pt x="1817" y="497"/>
                  </a:lnTo>
                  <a:lnTo>
                    <a:pt x="1823" y="497"/>
                  </a:lnTo>
                  <a:lnTo>
                    <a:pt x="1834" y="497"/>
                  </a:lnTo>
                  <a:lnTo>
                    <a:pt x="1840" y="497"/>
                  </a:lnTo>
                  <a:lnTo>
                    <a:pt x="1852" y="497"/>
                  </a:lnTo>
                  <a:lnTo>
                    <a:pt x="1858" y="503"/>
                  </a:lnTo>
                  <a:lnTo>
                    <a:pt x="1869" y="503"/>
                  </a:lnTo>
                  <a:lnTo>
                    <a:pt x="1875" y="503"/>
                  </a:lnTo>
                  <a:lnTo>
                    <a:pt x="1881" y="503"/>
                  </a:lnTo>
                  <a:lnTo>
                    <a:pt x="1892" y="503"/>
                  </a:lnTo>
                  <a:lnTo>
                    <a:pt x="1898" y="503"/>
                  </a:lnTo>
                  <a:lnTo>
                    <a:pt x="1909" y="503"/>
                  </a:lnTo>
                  <a:lnTo>
                    <a:pt x="1915" y="503"/>
                  </a:lnTo>
                  <a:lnTo>
                    <a:pt x="1927" y="503"/>
                  </a:lnTo>
                  <a:lnTo>
                    <a:pt x="1933" y="503"/>
                  </a:lnTo>
                  <a:lnTo>
                    <a:pt x="1944" y="503"/>
                  </a:lnTo>
                  <a:lnTo>
                    <a:pt x="1950" y="503"/>
                  </a:lnTo>
                  <a:lnTo>
                    <a:pt x="1956" y="503"/>
                  </a:lnTo>
                  <a:lnTo>
                    <a:pt x="1967" y="503"/>
                  </a:lnTo>
                  <a:lnTo>
                    <a:pt x="1973" y="503"/>
                  </a:lnTo>
                  <a:lnTo>
                    <a:pt x="1984" y="503"/>
                  </a:lnTo>
                  <a:lnTo>
                    <a:pt x="1990" y="503"/>
                  </a:lnTo>
                  <a:lnTo>
                    <a:pt x="2002" y="503"/>
                  </a:lnTo>
                  <a:lnTo>
                    <a:pt x="2008" y="503"/>
                  </a:lnTo>
                  <a:lnTo>
                    <a:pt x="2019" y="503"/>
                  </a:lnTo>
                  <a:lnTo>
                    <a:pt x="2025" y="503"/>
                  </a:lnTo>
                  <a:lnTo>
                    <a:pt x="2031" y="503"/>
                  </a:lnTo>
                  <a:lnTo>
                    <a:pt x="2042" y="503"/>
                  </a:lnTo>
                  <a:lnTo>
                    <a:pt x="2048" y="503"/>
                  </a:lnTo>
                  <a:lnTo>
                    <a:pt x="2059" y="503"/>
                  </a:lnTo>
                  <a:lnTo>
                    <a:pt x="2065" y="503"/>
                  </a:lnTo>
                  <a:lnTo>
                    <a:pt x="2077" y="503"/>
                  </a:lnTo>
                  <a:lnTo>
                    <a:pt x="2083" y="503"/>
                  </a:lnTo>
                  <a:lnTo>
                    <a:pt x="2094" y="503"/>
                  </a:lnTo>
                  <a:lnTo>
                    <a:pt x="2100" y="503"/>
                  </a:lnTo>
                  <a:lnTo>
                    <a:pt x="2111" y="503"/>
                  </a:lnTo>
                  <a:lnTo>
                    <a:pt x="2117" y="503"/>
                  </a:lnTo>
                  <a:lnTo>
                    <a:pt x="2123" y="503"/>
                  </a:lnTo>
                  <a:lnTo>
                    <a:pt x="2134" y="503"/>
                  </a:lnTo>
                  <a:lnTo>
                    <a:pt x="2140" y="503"/>
                  </a:lnTo>
                  <a:lnTo>
                    <a:pt x="2152" y="503"/>
                  </a:lnTo>
                  <a:lnTo>
                    <a:pt x="2158" y="503"/>
                  </a:lnTo>
                  <a:lnTo>
                    <a:pt x="2169" y="503"/>
                  </a:lnTo>
                  <a:lnTo>
                    <a:pt x="2175" y="503"/>
                  </a:lnTo>
                  <a:lnTo>
                    <a:pt x="2186" y="503"/>
                  </a:lnTo>
                  <a:lnTo>
                    <a:pt x="2192" y="503"/>
                  </a:lnTo>
                  <a:lnTo>
                    <a:pt x="2198" y="503"/>
                  </a:lnTo>
                  <a:lnTo>
                    <a:pt x="2209" y="503"/>
                  </a:lnTo>
                  <a:lnTo>
                    <a:pt x="2215" y="503"/>
                  </a:lnTo>
                  <a:lnTo>
                    <a:pt x="2227" y="503"/>
                  </a:lnTo>
                  <a:lnTo>
                    <a:pt x="2233" y="503"/>
                  </a:lnTo>
                  <a:lnTo>
                    <a:pt x="2244" y="503"/>
                  </a:lnTo>
                  <a:lnTo>
                    <a:pt x="2250" y="503"/>
                  </a:lnTo>
                  <a:lnTo>
                    <a:pt x="2261" y="503"/>
                  </a:lnTo>
                  <a:lnTo>
                    <a:pt x="2267" y="503"/>
                  </a:lnTo>
                  <a:lnTo>
                    <a:pt x="2273" y="503"/>
                  </a:lnTo>
                  <a:lnTo>
                    <a:pt x="2284" y="503"/>
                  </a:lnTo>
                  <a:lnTo>
                    <a:pt x="2290" y="503"/>
                  </a:lnTo>
                  <a:lnTo>
                    <a:pt x="2302" y="503"/>
                  </a:lnTo>
                  <a:lnTo>
                    <a:pt x="2308" y="503"/>
                  </a:lnTo>
                  <a:lnTo>
                    <a:pt x="2319" y="503"/>
                  </a:lnTo>
                  <a:lnTo>
                    <a:pt x="2325" y="503"/>
                  </a:lnTo>
                  <a:lnTo>
                    <a:pt x="2336" y="503"/>
                  </a:lnTo>
                  <a:lnTo>
                    <a:pt x="2342" y="503"/>
                  </a:lnTo>
                  <a:lnTo>
                    <a:pt x="2348" y="503"/>
                  </a:lnTo>
                  <a:lnTo>
                    <a:pt x="2359" y="503"/>
                  </a:lnTo>
                  <a:lnTo>
                    <a:pt x="2365" y="503"/>
                  </a:lnTo>
                  <a:lnTo>
                    <a:pt x="2377" y="503"/>
                  </a:lnTo>
                  <a:lnTo>
                    <a:pt x="2383" y="503"/>
                  </a:lnTo>
                  <a:lnTo>
                    <a:pt x="2394" y="503"/>
                  </a:lnTo>
                  <a:lnTo>
                    <a:pt x="2400" y="503"/>
                  </a:lnTo>
                  <a:lnTo>
                    <a:pt x="2411" y="503"/>
                  </a:lnTo>
                  <a:lnTo>
                    <a:pt x="2417" y="503"/>
                  </a:lnTo>
                  <a:lnTo>
                    <a:pt x="2423" y="503"/>
                  </a:lnTo>
                  <a:lnTo>
                    <a:pt x="2434" y="503"/>
                  </a:lnTo>
                  <a:lnTo>
                    <a:pt x="2440" y="503"/>
                  </a:lnTo>
                  <a:lnTo>
                    <a:pt x="2452" y="503"/>
                  </a:lnTo>
                  <a:lnTo>
                    <a:pt x="2458" y="503"/>
                  </a:lnTo>
                  <a:lnTo>
                    <a:pt x="2469" y="503"/>
                  </a:lnTo>
                  <a:lnTo>
                    <a:pt x="2475" y="503"/>
                  </a:lnTo>
                  <a:lnTo>
                    <a:pt x="2486" y="503"/>
                  </a:lnTo>
                  <a:lnTo>
                    <a:pt x="2492" y="503"/>
                  </a:lnTo>
                  <a:lnTo>
                    <a:pt x="2504" y="503"/>
                  </a:lnTo>
                  <a:lnTo>
                    <a:pt x="2509" y="503"/>
                  </a:lnTo>
                  <a:lnTo>
                    <a:pt x="2515" y="503"/>
                  </a:lnTo>
                  <a:lnTo>
                    <a:pt x="2527" y="503"/>
                  </a:lnTo>
                  <a:lnTo>
                    <a:pt x="2533" y="503"/>
                  </a:lnTo>
                  <a:lnTo>
                    <a:pt x="2544" y="503"/>
                  </a:lnTo>
                  <a:lnTo>
                    <a:pt x="2550" y="503"/>
                  </a:lnTo>
                  <a:lnTo>
                    <a:pt x="2561" y="503"/>
                  </a:lnTo>
                  <a:lnTo>
                    <a:pt x="2567" y="503"/>
                  </a:lnTo>
                  <a:lnTo>
                    <a:pt x="2579" y="503"/>
                  </a:lnTo>
                  <a:lnTo>
                    <a:pt x="2584" y="503"/>
                  </a:lnTo>
                  <a:lnTo>
                    <a:pt x="2590" y="503"/>
                  </a:lnTo>
                  <a:lnTo>
                    <a:pt x="2602" y="503"/>
                  </a:lnTo>
                  <a:lnTo>
                    <a:pt x="2608" y="503"/>
                  </a:lnTo>
                  <a:lnTo>
                    <a:pt x="2619" y="503"/>
                  </a:lnTo>
                  <a:lnTo>
                    <a:pt x="2625" y="503"/>
                  </a:lnTo>
                  <a:lnTo>
                    <a:pt x="2636" y="503"/>
                  </a:lnTo>
                  <a:lnTo>
                    <a:pt x="2642" y="503"/>
                  </a:lnTo>
                  <a:lnTo>
                    <a:pt x="2654" y="503"/>
                  </a:lnTo>
                  <a:lnTo>
                    <a:pt x="2660" y="503"/>
                  </a:lnTo>
                  <a:lnTo>
                    <a:pt x="2665" y="503"/>
                  </a:lnTo>
                  <a:lnTo>
                    <a:pt x="2677" y="503"/>
                  </a:lnTo>
                  <a:lnTo>
                    <a:pt x="2683" y="503"/>
                  </a:lnTo>
                  <a:lnTo>
                    <a:pt x="2694" y="503"/>
                  </a:lnTo>
                  <a:lnTo>
                    <a:pt x="2700" y="503"/>
                  </a:lnTo>
                  <a:lnTo>
                    <a:pt x="2711" y="503"/>
                  </a:lnTo>
                  <a:lnTo>
                    <a:pt x="2717" y="503"/>
                  </a:lnTo>
                  <a:lnTo>
                    <a:pt x="2729" y="503"/>
                  </a:lnTo>
                  <a:lnTo>
                    <a:pt x="2735" y="503"/>
                  </a:lnTo>
                  <a:lnTo>
                    <a:pt x="2740" y="503"/>
                  </a:lnTo>
                  <a:lnTo>
                    <a:pt x="2752" y="503"/>
                  </a:lnTo>
                  <a:lnTo>
                    <a:pt x="2758" y="503"/>
                  </a:lnTo>
                  <a:lnTo>
                    <a:pt x="2769" y="503"/>
                  </a:lnTo>
                  <a:lnTo>
                    <a:pt x="2775" y="503"/>
                  </a:lnTo>
                  <a:lnTo>
                    <a:pt x="2786" y="503"/>
                  </a:lnTo>
                  <a:lnTo>
                    <a:pt x="2792" y="503"/>
                  </a:lnTo>
                  <a:lnTo>
                    <a:pt x="2804" y="503"/>
                  </a:lnTo>
                  <a:lnTo>
                    <a:pt x="2810" y="503"/>
                  </a:lnTo>
                  <a:lnTo>
                    <a:pt x="2815" y="503"/>
                  </a:lnTo>
                  <a:lnTo>
                    <a:pt x="2827" y="503"/>
                  </a:lnTo>
                  <a:lnTo>
                    <a:pt x="2833" y="503"/>
                  </a:lnTo>
                  <a:lnTo>
                    <a:pt x="2844" y="503"/>
                  </a:lnTo>
                  <a:lnTo>
                    <a:pt x="2850" y="503"/>
                  </a:lnTo>
                  <a:lnTo>
                    <a:pt x="2861" y="503"/>
                  </a:lnTo>
                  <a:lnTo>
                    <a:pt x="2867" y="503"/>
                  </a:lnTo>
                  <a:lnTo>
                    <a:pt x="2879" y="503"/>
                  </a:lnTo>
                  <a:lnTo>
                    <a:pt x="2885" y="503"/>
                  </a:lnTo>
                  <a:lnTo>
                    <a:pt x="2890" y="503"/>
                  </a:lnTo>
                  <a:lnTo>
                    <a:pt x="2902" y="503"/>
                  </a:lnTo>
                  <a:lnTo>
                    <a:pt x="2908" y="503"/>
                  </a:lnTo>
                  <a:lnTo>
                    <a:pt x="2919" y="503"/>
                  </a:lnTo>
                  <a:lnTo>
                    <a:pt x="2925" y="503"/>
                  </a:lnTo>
                  <a:lnTo>
                    <a:pt x="2936" y="503"/>
                  </a:lnTo>
                  <a:lnTo>
                    <a:pt x="2942" y="503"/>
                  </a:lnTo>
                  <a:lnTo>
                    <a:pt x="2954" y="503"/>
                  </a:lnTo>
                  <a:lnTo>
                    <a:pt x="2960" y="503"/>
                  </a:lnTo>
                  <a:lnTo>
                    <a:pt x="2971" y="503"/>
                  </a:lnTo>
                  <a:lnTo>
                    <a:pt x="2977" y="503"/>
                  </a:lnTo>
                  <a:lnTo>
                    <a:pt x="2983" y="503"/>
                  </a:lnTo>
                  <a:lnTo>
                    <a:pt x="2994" y="503"/>
                  </a:lnTo>
                  <a:lnTo>
                    <a:pt x="3000" y="503"/>
                  </a:lnTo>
                  <a:lnTo>
                    <a:pt x="3011" y="503"/>
                  </a:lnTo>
                  <a:lnTo>
                    <a:pt x="3017" y="503"/>
                  </a:lnTo>
                  <a:lnTo>
                    <a:pt x="3029" y="503"/>
                  </a:lnTo>
                  <a:lnTo>
                    <a:pt x="3035" y="503"/>
                  </a:lnTo>
                  <a:lnTo>
                    <a:pt x="3046" y="503"/>
                  </a:lnTo>
                  <a:lnTo>
                    <a:pt x="3052" y="503"/>
                  </a:lnTo>
                  <a:lnTo>
                    <a:pt x="3058" y="503"/>
                  </a:lnTo>
                  <a:lnTo>
                    <a:pt x="3069" y="503"/>
                  </a:lnTo>
                  <a:lnTo>
                    <a:pt x="3075" y="503"/>
                  </a:lnTo>
                  <a:lnTo>
                    <a:pt x="3086" y="503"/>
                  </a:lnTo>
                  <a:lnTo>
                    <a:pt x="3092" y="503"/>
                  </a:lnTo>
                  <a:lnTo>
                    <a:pt x="3104" y="503"/>
                  </a:lnTo>
                  <a:lnTo>
                    <a:pt x="3110" y="503"/>
                  </a:lnTo>
                  <a:lnTo>
                    <a:pt x="3121" y="503"/>
                  </a:lnTo>
                  <a:lnTo>
                    <a:pt x="3127" y="503"/>
                  </a:lnTo>
                  <a:lnTo>
                    <a:pt x="3133" y="503"/>
                  </a:lnTo>
                  <a:lnTo>
                    <a:pt x="3144" y="503"/>
                  </a:lnTo>
                  <a:lnTo>
                    <a:pt x="3150" y="503"/>
                  </a:lnTo>
                  <a:lnTo>
                    <a:pt x="3161" y="503"/>
                  </a:lnTo>
                  <a:lnTo>
                    <a:pt x="3167" y="503"/>
                  </a:lnTo>
                  <a:lnTo>
                    <a:pt x="3179" y="503"/>
                  </a:lnTo>
                  <a:lnTo>
                    <a:pt x="3185" y="503"/>
                  </a:lnTo>
                  <a:lnTo>
                    <a:pt x="3196" y="503"/>
                  </a:lnTo>
                  <a:lnTo>
                    <a:pt x="3202" y="503"/>
                  </a:lnTo>
                  <a:lnTo>
                    <a:pt x="3208" y="503"/>
                  </a:lnTo>
                  <a:lnTo>
                    <a:pt x="3219" y="503"/>
                  </a:lnTo>
                  <a:lnTo>
                    <a:pt x="3225" y="503"/>
                  </a:lnTo>
                  <a:lnTo>
                    <a:pt x="3236" y="503"/>
                  </a:lnTo>
                  <a:lnTo>
                    <a:pt x="3242" y="503"/>
                  </a:lnTo>
                  <a:lnTo>
                    <a:pt x="3254" y="503"/>
                  </a:lnTo>
                  <a:lnTo>
                    <a:pt x="3260" y="503"/>
                  </a:lnTo>
                  <a:lnTo>
                    <a:pt x="3271" y="503"/>
                  </a:lnTo>
                  <a:lnTo>
                    <a:pt x="3277" y="503"/>
                  </a:lnTo>
                  <a:lnTo>
                    <a:pt x="3283" y="503"/>
                  </a:lnTo>
                  <a:lnTo>
                    <a:pt x="3294" y="503"/>
                  </a:lnTo>
                  <a:lnTo>
                    <a:pt x="3300" y="503"/>
                  </a:lnTo>
                  <a:lnTo>
                    <a:pt x="3311" y="503"/>
                  </a:lnTo>
                  <a:lnTo>
                    <a:pt x="3317" y="503"/>
                  </a:lnTo>
                  <a:lnTo>
                    <a:pt x="3329" y="503"/>
                  </a:lnTo>
                  <a:lnTo>
                    <a:pt x="3335" y="503"/>
                  </a:lnTo>
                  <a:lnTo>
                    <a:pt x="3346" y="503"/>
                  </a:lnTo>
                  <a:lnTo>
                    <a:pt x="3352" y="503"/>
                  </a:lnTo>
                  <a:lnTo>
                    <a:pt x="3363" y="503"/>
                  </a:lnTo>
                  <a:lnTo>
                    <a:pt x="3369" y="503"/>
                  </a:lnTo>
                  <a:lnTo>
                    <a:pt x="3375" y="503"/>
                  </a:lnTo>
                  <a:lnTo>
                    <a:pt x="3386" y="503"/>
                  </a:lnTo>
                  <a:lnTo>
                    <a:pt x="3392" y="503"/>
                  </a:lnTo>
                  <a:lnTo>
                    <a:pt x="3404" y="503"/>
                  </a:lnTo>
                  <a:lnTo>
                    <a:pt x="3410" y="503"/>
                  </a:lnTo>
                  <a:lnTo>
                    <a:pt x="3421" y="503"/>
                  </a:lnTo>
                  <a:lnTo>
                    <a:pt x="3427" y="503"/>
                  </a:lnTo>
                  <a:lnTo>
                    <a:pt x="3438" y="503"/>
                  </a:lnTo>
                  <a:lnTo>
                    <a:pt x="3444" y="503"/>
                  </a:lnTo>
                  <a:lnTo>
                    <a:pt x="3450" y="503"/>
                  </a:lnTo>
                  <a:lnTo>
                    <a:pt x="3461" y="503"/>
                  </a:lnTo>
                  <a:lnTo>
                    <a:pt x="3467" y="503"/>
                  </a:lnTo>
                  <a:lnTo>
                    <a:pt x="3479" y="503"/>
                  </a:lnTo>
                  <a:lnTo>
                    <a:pt x="3485" y="503"/>
                  </a:lnTo>
                  <a:lnTo>
                    <a:pt x="3496" y="503"/>
                  </a:lnTo>
                  <a:lnTo>
                    <a:pt x="3502" y="503"/>
                  </a:lnTo>
                  <a:lnTo>
                    <a:pt x="3513" y="503"/>
                  </a:lnTo>
                  <a:lnTo>
                    <a:pt x="3519" y="503"/>
                  </a:lnTo>
                  <a:lnTo>
                    <a:pt x="3525" y="503"/>
                  </a:lnTo>
                  <a:lnTo>
                    <a:pt x="3536" y="503"/>
                  </a:lnTo>
                  <a:lnTo>
                    <a:pt x="3542" y="503"/>
                  </a:lnTo>
                  <a:lnTo>
                    <a:pt x="3554" y="503"/>
                  </a:lnTo>
                  <a:lnTo>
                    <a:pt x="3560" y="503"/>
                  </a:lnTo>
                  <a:lnTo>
                    <a:pt x="3571" y="503"/>
                  </a:lnTo>
                  <a:lnTo>
                    <a:pt x="3577" y="503"/>
                  </a:lnTo>
                  <a:lnTo>
                    <a:pt x="3588" y="503"/>
                  </a:lnTo>
                  <a:lnTo>
                    <a:pt x="3594" y="503"/>
                  </a:lnTo>
                  <a:lnTo>
                    <a:pt x="3600" y="503"/>
                  </a:lnTo>
                  <a:lnTo>
                    <a:pt x="3611" y="503"/>
                  </a:lnTo>
                  <a:lnTo>
                    <a:pt x="3617" y="503"/>
                  </a:lnTo>
                  <a:lnTo>
                    <a:pt x="3629" y="503"/>
                  </a:lnTo>
                  <a:lnTo>
                    <a:pt x="3635" y="503"/>
                  </a:lnTo>
                  <a:lnTo>
                    <a:pt x="3646" y="503"/>
                  </a:lnTo>
                  <a:lnTo>
                    <a:pt x="3652" y="503"/>
                  </a:lnTo>
                  <a:lnTo>
                    <a:pt x="3663" y="503"/>
                  </a:lnTo>
                  <a:lnTo>
                    <a:pt x="3669" y="503"/>
                  </a:lnTo>
                  <a:lnTo>
                    <a:pt x="3675" y="503"/>
                  </a:lnTo>
                  <a:lnTo>
                    <a:pt x="3686" y="503"/>
                  </a:lnTo>
                  <a:lnTo>
                    <a:pt x="3692" y="503"/>
                  </a:lnTo>
                  <a:lnTo>
                    <a:pt x="3704" y="503"/>
                  </a:lnTo>
                  <a:lnTo>
                    <a:pt x="3710" y="503"/>
                  </a:lnTo>
                  <a:lnTo>
                    <a:pt x="3721" y="503"/>
                  </a:lnTo>
                  <a:lnTo>
                    <a:pt x="3727" y="503"/>
                  </a:lnTo>
                  <a:lnTo>
                    <a:pt x="3738" y="503"/>
                  </a:lnTo>
                  <a:lnTo>
                    <a:pt x="3744" y="503"/>
                  </a:lnTo>
                  <a:lnTo>
                    <a:pt x="3756" y="503"/>
                  </a:lnTo>
                </a:path>
              </a:pathLst>
            </a:custGeom>
            <a:noFill/>
            <a:ln w="952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786" name="Freeform 266"/>
            <p:cNvSpPr>
              <a:spLocks/>
            </p:cNvSpPr>
            <p:nvPr/>
          </p:nvSpPr>
          <p:spPr bwMode="auto">
            <a:xfrm>
              <a:off x="452" y="787"/>
              <a:ext cx="3756" cy="173"/>
            </a:xfrm>
            <a:custGeom>
              <a:avLst/>
              <a:gdLst>
                <a:gd name="T0" fmla="*/ 57 w 3756"/>
                <a:gd name="T1" fmla="*/ 173 h 173"/>
                <a:gd name="T2" fmla="*/ 121 w 3756"/>
                <a:gd name="T3" fmla="*/ 173 h 173"/>
                <a:gd name="T4" fmla="*/ 190 w 3756"/>
                <a:gd name="T5" fmla="*/ 173 h 173"/>
                <a:gd name="T6" fmla="*/ 254 w 3756"/>
                <a:gd name="T7" fmla="*/ 173 h 173"/>
                <a:gd name="T8" fmla="*/ 323 w 3756"/>
                <a:gd name="T9" fmla="*/ 173 h 173"/>
                <a:gd name="T10" fmla="*/ 386 w 3756"/>
                <a:gd name="T11" fmla="*/ 173 h 173"/>
                <a:gd name="T12" fmla="*/ 456 w 3756"/>
                <a:gd name="T13" fmla="*/ 173 h 173"/>
                <a:gd name="T14" fmla="*/ 525 w 3756"/>
                <a:gd name="T15" fmla="*/ 173 h 173"/>
                <a:gd name="T16" fmla="*/ 588 w 3756"/>
                <a:gd name="T17" fmla="*/ 173 h 173"/>
                <a:gd name="T18" fmla="*/ 657 w 3756"/>
                <a:gd name="T19" fmla="*/ 173 h 173"/>
                <a:gd name="T20" fmla="*/ 721 w 3756"/>
                <a:gd name="T21" fmla="*/ 173 h 173"/>
                <a:gd name="T22" fmla="*/ 790 w 3756"/>
                <a:gd name="T23" fmla="*/ 173 h 173"/>
                <a:gd name="T24" fmla="*/ 859 w 3756"/>
                <a:gd name="T25" fmla="*/ 173 h 173"/>
                <a:gd name="T26" fmla="*/ 923 w 3756"/>
                <a:gd name="T27" fmla="*/ 173 h 173"/>
                <a:gd name="T28" fmla="*/ 992 w 3756"/>
                <a:gd name="T29" fmla="*/ 173 h 173"/>
                <a:gd name="T30" fmla="*/ 1056 w 3756"/>
                <a:gd name="T31" fmla="*/ 173 h 173"/>
                <a:gd name="T32" fmla="*/ 1125 w 3756"/>
                <a:gd name="T33" fmla="*/ 173 h 173"/>
                <a:gd name="T34" fmla="*/ 1188 w 3756"/>
                <a:gd name="T35" fmla="*/ 173 h 173"/>
                <a:gd name="T36" fmla="*/ 1257 w 3756"/>
                <a:gd name="T37" fmla="*/ 173 h 173"/>
                <a:gd name="T38" fmla="*/ 1327 w 3756"/>
                <a:gd name="T39" fmla="*/ 173 h 173"/>
                <a:gd name="T40" fmla="*/ 1390 w 3756"/>
                <a:gd name="T41" fmla="*/ 173 h 173"/>
                <a:gd name="T42" fmla="*/ 1459 w 3756"/>
                <a:gd name="T43" fmla="*/ 167 h 173"/>
                <a:gd name="T44" fmla="*/ 1523 w 3756"/>
                <a:gd name="T45" fmla="*/ 167 h 173"/>
                <a:gd name="T46" fmla="*/ 1592 w 3756"/>
                <a:gd name="T47" fmla="*/ 156 h 173"/>
                <a:gd name="T48" fmla="*/ 1656 w 3756"/>
                <a:gd name="T49" fmla="*/ 144 h 173"/>
                <a:gd name="T50" fmla="*/ 1725 w 3756"/>
                <a:gd name="T51" fmla="*/ 127 h 173"/>
                <a:gd name="T52" fmla="*/ 1794 w 3756"/>
                <a:gd name="T53" fmla="*/ 98 h 173"/>
                <a:gd name="T54" fmla="*/ 1858 w 3756"/>
                <a:gd name="T55" fmla="*/ 69 h 173"/>
                <a:gd name="T56" fmla="*/ 1927 w 3756"/>
                <a:gd name="T57" fmla="*/ 40 h 173"/>
                <a:gd name="T58" fmla="*/ 1990 w 3756"/>
                <a:gd name="T59" fmla="*/ 17 h 173"/>
                <a:gd name="T60" fmla="*/ 2059 w 3756"/>
                <a:gd name="T61" fmla="*/ 0 h 173"/>
                <a:gd name="T62" fmla="*/ 2123 w 3756"/>
                <a:gd name="T63" fmla="*/ 0 h 173"/>
                <a:gd name="T64" fmla="*/ 2192 w 3756"/>
                <a:gd name="T65" fmla="*/ 17 h 173"/>
                <a:gd name="T66" fmla="*/ 2261 w 3756"/>
                <a:gd name="T67" fmla="*/ 46 h 173"/>
                <a:gd name="T68" fmla="*/ 2325 w 3756"/>
                <a:gd name="T69" fmla="*/ 75 h 173"/>
                <a:gd name="T70" fmla="*/ 2394 w 3756"/>
                <a:gd name="T71" fmla="*/ 104 h 173"/>
                <a:gd name="T72" fmla="*/ 2458 w 3756"/>
                <a:gd name="T73" fmla="*/ 127 h 173"/>
                <a:gd name="T74" fmla="*/ 2527 w 3756"/>
                <a:gd name="T75" fmla="*/ 144 h 173"/>
                <a:gd name="T76" fmla="*/ 2590 w 3756"/>
                <a:gd name="T77" fmla="*/ 156 h 173"/>
                <a:gd name="T78" fmla="*/ 2660 w 3756"/>
                <a:gd name="T79" fmla="*/ 167 h 173"/>
                <a:gd name="T80" fmla="*/ 2729 w 3756"/>
                <a:gd name="T81" fmla="*/ 167 h 173"/>
                <a:gd name="T82" fmla="*/ 2792 w 3756"/>
                <a:gd name="T83" fmla="*/ 173 h 173"/>
                <a:gd name="T84" fmla="*/ 2861 w 3756"/>
                <a:gd name="T85" fmla="*/ 173 h 173"/>
                <a:gd name="T86" fmla="*/ 2925 w 3756"/>
                <a:gd name="T87" fmla="*/ 173 h 173"/>
                <a:gd name="T88" fmla="*/ 2994 w 3756"/>
                <a:gd name="T89" fmla="*/ 173 h 173"/>
                <a:gd name="T90" fmla="*/ 3058 w 3756"/>
                <a:gd name="T91" fmla="*/ 173 h 173"/>
                <a:gd name="T92" fmla="*/ 3127 w 3756"/>
                <a:gd name="T93" fmla="*/ 173 h 173"/>
                <a:gd name="T94" fmla="*/ 3196 w 3756"/>
                <a:gd name="T95" fmla="*/ 173 h 173"/>
                <a:gd name="T96" fmla="*/ 3260 w 3756"/>
                <a:gd name="T97" fmla="*/ 173 h 173"/>
                <a:gd name="T98" fmla="*/ 3329 w 3756"/>
                <a:gd name="T99" fmla="*/ 173 h 173"/>
                <a:gd name="T100" fmla="*/ 3392 w 3756"/>
                <a:gd name="T101" fmla="*/ 173 h 173"/>
                <a:gd name="T102" fmla="*/ 3461 w 3756"/>
                <a:gd name="T103" fmla="*/ 173 h 173"/>
                <a:gd name="T104" fmla="*/ 3525 w 3756"/>
                <a:gd name="T105" fmla="*/ 173 h 173"/>
                <a:gd name="T106" fmla="*/ 3594 w 3756"/>
                <a:gd name="T107" fmla="*/ 173 h 173"/>
                <a:gd name="T108" fmla="*/ 3663 w 3756"/>
                <a:gd name="T109" fmla="*/ 173 h 173"/>
                <a:gd name="T110" fmla="*/ 3727 w 3756"/>
                <a:gd name="T111" fmla="*/ 173 h 17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756" h="173">
                  <a:moveTo>
                    <a:pt x="0" y="173"/>
                  </a:moveTo>
                  <a:lnTo>
                    <a:pt x="5" y="173"/>
                  </a:lnTo>
                  <a:lnTo>
                    <a:pt x="11" y="173"/>
                  </a:lnTo>
                  <a:lnTo>
                    <a:pt x="23" y="173"/>
                  </a:lnTo>
                  <a:lnTo>
                    <a:pt x="29" y="173"/>
                  </a:lnTo>
                  <a:lnTo>
                    <a:pt x="40" y="173"/>
                  </a:lnTo>
                  <a:lnTo>
                    <a:pt x="46" y="173"/>
                  </a:lnTo>
                  <a:lnTo>
                    <a:pt x="57" y="173"/>
                  </a:lnTo>
                  <a:lnTo>
                    <a:pt x="63" y="173"/>
                  </a:lnTo>
                  <a:lnTo>
                    <a:pt x="75" y="173"/>
                  </a:lnTo>
                  <a:lnTo>
                    <a:pt x="80" y="173"/>
                  </a:lnTo>
                  <a:lnTo>
                    <a:pt x="86" y="173"/>
                  </a:lnTo>
                  <a:lnTo>
                    <a:pt x="98" y="173"/>
                  </a:lnTo>
                  <a:lnTo>
                    <a:pt x="104" y="173"/>
                  </a:lnTo>
                  <a:lnTo>
                    <a:pt x="115" y="173"/>
                  </a:lnTo>
                  <a:lnTo>
                    <a:pt x="121" y="173"/>
                  </a:lnTo>
                  <a:lnTo>
                    <a:pt x="132" y="173"/>
                  </a:lnTo>
                  <a:lnTo>
                    <a:pt x="138" y="173"/>
                  </a:lnTo>
                  <a:lnTo>
                    <a:pt x="150" y="173"/>
                  </a:lnTo>
                  <a:lnTo>
                    <a:pt x="155" y="173"/>
                  </a:lnTo>
                  <a:lnTo>
                    <a:pt x="161" y="173"/>
                  </a:lnTo>
                  <a:lnTo>
                    <a:pt x="173" y="173"/>
                  </a:lnTo>
                  <a:lnTo>
                    <a:pt x="179" y="173"/>
                  </a:lnTo>
                  <a:lnTo>
                    <a:pt x="190" y="173"/>
                  </a:lnTo>
                  <a:lnTo>
                    <a:pt x="196" y="173"/>
                  </a:lnTo>
                  <a:lnTo>
                    <a:pt x="207" y="173"/>
                  </a:lnTo>
                  <a:lnTo>
                    <a:pt x="213" y="173"/>
                  </a:lnTo>
                  <a:lnTo>
                    <a:pt x="225" y="173"/>
                  </a:lnTo>
                  <a:lnTo>
                    <a:pt x="230" y="173"/>
                  </a:lnTo>
                  <a:lnTo>
                    <a:pt x="236" y="173"/>
                  </a:lnTo>
                  <a:lnTo>
                    <a:pt x="248" y="173"/>
                  </a:lnTo>
                  <a:lnTo>
                    <a:pt x="254" y="173"/>
                  </a:lnTo>
                  <a:lnTo>
                    <a:pt x="265" y="173"/>
                  </a:lnTo>
                  <a:lnTo>
                    <a:pt x="271" y="173"/>
                  </a:lnTo>
                  <a:lnTo>
                    <a:pt x="282" y="173"/>
                  </a:lnTo>
                  <a:lnTo>
                    <a:pt x="288" y="173"/>
                  </a:lnTo>
                  <a:lnTo>
                    <a:pt x="300" y="173"/>
                  </a:lnTo>
                  <a:lnTo>
                    <a:pt x="305" y="173"/>
                  </a:lnTo>
                  <a:lnTo>
                    <a:pt x="311" y="173"/>
                  </a:lnTo>
                  <a:lnTo>
                    <a:pt x="323" y="173"/>
                  </a:lnTo>
                  <a:lnTo>
                    <a:pt x="329" y="173"/>
                  </a:lnTo>
                  <a:lnTo>
                    <a:pt x="340" y="173"/>
                  </a:lnTo>
                  <a:lnTo>
                    <a:pt x="346" y="173"/>
                  </a:lnTo>
                  <a:lnTo>
                    <a:pt x="357" y="173"/>
                  </a:lnTo>
                  <a:lnTo>
                    <a:pt x="363" y="173"/>
                  </a:lnTo>
                  <a:lnTo>
                    <a:pt x="375" y="173"/>
                  </a:lnTo>
                  <a:lnTo>
                    <a:pt x="381" y="173"/>
                  </a:lnTo>
                  <a:lnTo>
                    <a:pt x="386" y="173"/>
                  </a:lnTo>
                  <a:lnTo>
                    <a:pt x="398" y="173"/>
                  </a:lnTo>
                  <a:lnTo>
                    <a:pt x="404" y="173"/>
                  </a:lnTo>
                  <a:lnTo>
                    <a:pt x="415" y="173"/>
                  </a:lnTo>
                  <a:lnTo>
                    <a:pt x="421" y="173"/>
                  </a:lnTo>
                  <a:lnTo>
                    <a:pt x="432" y="173"/>
                  </a:lnTo>
                  <a:lnTo>
                    <a:pt x="438" y="173"/>
                  </a:lnTo>
                  <a:lnTo>
                    <a:pt x="450" y="173"/>
                  </a:lnTo>
                  <a:lnTo>
                    <a:pt x="456" y="173"/>
                  </a:lnTo>
                  <a:lnTo>
                    <a:pt x="467" y="173"/>
                  </a:lnTo>
                  <a:lnTo>
                    <a:pt x="473" y="173"/>
                  </a:lnTo>
                  <a:lnTo>
                    <a:pt x="479" y="173"/>
                  </a:lnTo>
                  <a:lnTo>
                    <a:pt x="490" y="173"/>
                  </a:lnTo>
                  <a:lnTo>
                    <a:pt x="496" y="173"/>
                  </a:lnTo>
                  <a:lnTo>
                    <a:pt x="507" y="173"/>
                  </a:lnTo>
                  <a:lnTo>
                    <a:pt x="513" y="173"/>
                  </a:lnTo>
                  <a:lnTo>
                    <a:pt x="525" y="173"/>
                  </a:lnTo>
                  <a:lnTo>
                    <a:pt x="531" y="173"/>
                  </a:lnTo>
                  <a:lnTo>
                    <a:pt x="542" y="173"/>
                  </a:lnTo>
                  <a:lnTo>
                    <a:pt x="548" y="173"/>
                  </a:lnTo>
                  <a:lnTo>
                    <a:pt x="554" y="173"/>
                  </a:lnTo>
                  <a:lnTo>
                    <a:pt x="565" y="173"/>
                  </a:lnTo>
                  <a:lnTo>
                    <a:pt x="571" y="173"/>
                  </a:lnTo>
                  <a:lnTo>
                    <a:pt x="582" y="173"/>
                  </a:lnTo>
                  <a:lnTo>
                    <a:pt x="588" y="173"/>
                  </a:lnTo>
                  <a:lnTo>
                    <a:pt x="600" y="173"/>
                  </a:lnTo>
                  <a:lnTo>
                    <a:pt x="606" y="173"/>
                  </a:lnTo>
                  <a:lnTo>
                    <a:pt x="617" y="173"/>
                  </a:lnTo>
                  <a:lnTo>
                    <a:pt x="623" y="173"/>
                  </a:lnTo>
                  <a:lnTo>
                    <a:pt x="629" y="173"/>
                  </a:lnTo>
                  <a:lnTo>
                    <a:pt x="640" y="173"/>
                  </a:lnTo>
                  <a:lnTo>
                    <a:pt x="646" y="173"/>
                  </a:lnTo>
                  <a:lnTo>
                    <a:pt x="657" y="173"/>
                  </a:lnTo>
                  <a:lnTo>
                    <a:pt x="663" y="173"/>
                  </a:lnTo>
                  <a:lnTo>
                    <a:pt x="675" y="173"/>
                  </a:lnTo>
                  <a:lnTo>
                    <a:pt x="681" y="173"/>
                  </a:lnTo>
                  <a:lnTo>
                    <a:pt x="692" y="173"/>
                  </a:lnTo>
                  <a:lnTo>
                    <a:pt x="698" y="173"/>
                  </a:lnTo>
                  <a:lnTo>
                    <a:pt x="704" y="173"/>
                  </a:lnTo>
                  <a:lnTo>
                    <a:pt x="715" y="173"/>
                  </a:lnTo>
                  <a:lnTo>
                    <a:pt x="721" y="173"/>
                  </a:lnTo>
                  <a:lnTo>
                    <a:pt x="732" y="173"/>
                  </a:lnTo>
                  <a:lnTo>
                    <a:pt x="738" y="173"/>
                  </a:lnTo>
                  <a:lnTo>
                    <a:pt x="750" y="173"/>
                  </a:lnTo>
                  <a:lnTo>
                    <a:pt x="756" y="173"/>
                  </a:lnTo>
                  <a:lnTo>
                    <a:pt x="767" y="173"/>
                  </a:lnTo>
                  <a:lnTo>
                    <a:pt x="773" y="173"/>
                  </a:lnTo>
                  <a:lnTo>
                    <a:pt x="779" y="173"/>
                  </a:lnTo>
                  <a:lnTo>
                    <a:pt x="790" y="173"/>
                  </a:lnTo>
                  <a:lnTo>
                    <a:pt x="796" y="173"/>
                  </a:lnTo>
                  <a:lnTo>
                    <a:pt x="807" y="173"/>
                  </a:lnTo>
                  <a:lnTo>
                    <a:pt x="813" y="173"/>
                  </a:lnTo>
                  <a:lnTo>
                    <a:pt x="825" y="173"/>
                  </a:lnTo>
                  <a:lnTo>
                    <a:pt x="831" y="173"/>
                  </a:lnTo>
                  <a:lnTo>
                    <a:pt x="842" y="173"/>
                  </a:lnTo>
                  <a:lnTo>
                    <a:pt x="848" y="173"/>
                  </a:lnTo>
                  <a:lnTo>
                    <a:pt x="859" y="173"/>
                  </a:lnTo>
                  <a:lnTo>
                    <a:pt x="865" y="173"/>
                  </a:lnTo>
                  <a:lnTo>
                    <a:pt x="871" y="173"/>
                  </a:lnTo>
                  <a:lnTo>
                    <a:pt x="882" y="173"/>
                  </a:lnTo>
                  <a:lnTo>
                    <a:pt x="888" y="173"/>
                  </a:lnTo>
                  <a:lnTo>
                    <a:pt x="900" y="173"/>
                  </a:lnTo>
                  <a:lnTo>
                    <a:pt x="906" y="173"/>
                  </a:lnTo>
                  <a:lnTo>
                    <a:pt x="917" y="173"/>
                  </a:lnTo>
                  <a:lnTo>
                    <a:pt x="923" y="173"/>
                  </a:lnTo>
                  <a:lnTo>
                    <a:pt x="934" y="173"/>
                  </a:lnTo>
                  <a:lnTo>
                    <a:pt x="940" y="173"/>
                  </a:lnTo>
                  <a:lnTo>
                    <a:pt x="946" y="173"/>
                  </a:lnTo>
                  <a:lnTo>
                    <a:pt x="957" y="173"/>
                  </a:lnTo>
                  <a:lnTo>
                    <a:pt x="963" y="173"/>
                  </a:lnTo>
                  <a:lnTo>
                    <a:pt x="975" y="173"/>
                  </a:lnTo>
                  <a:lnTo>
                    <a:pt x="981" y="173"/>
                  </a:lnTo>
                  <a:lnTo>
                    <a:pt x="992" y="173"/>
                  </a:lnTo>
                  <a:lnTo>
                    <a:pt x="998" y="173"/>
                  </a:lnTo>
                  <a:lnTo>
                    <a:pt x="1009" y="173"/>
                  </a:lnTo>
                  <a:lnTo>
                    <a:pt x="1015" y="173"/>
                  </a:lnTo>
                  <a:lnTo>
                    <a:pt x="1021" y="173"/>
                  </a:lnTo>
                  <a:lnTo>
                    <a:pt x="1032" y="173"/>
                  </a:lnTo>
                  <a:lnTo>
                    <a:pt x="1038" y="173"/>
                  </a:lnTo>
                  <a:lnTo>
                    <a:pt x="1050" y="173"/>
                  </a:lnTo>
                  <a:lnTo>
                    <a:pt x="1056" y="173"/>
                  </a:lnTo>
                  <a:lnTo>
                    <a:pt x="1067" y="173"/>
                  </a:lnTo>
                  <a:lnTo>
                    <a:pt x="1073" y="173"/>
                  </a:lnTo>
                  <a:lnTo>
                    <a:pt x="1084" y="173"/>
                  </a:lnTo>
                  <a:lnTo>
                    <a:pt x="1090" y="173"/>
                  </a:lnTo>
                  <a:lnTo>
                    <a:pt x="1096" y="173"/>
                  </a:lnTo>
                  <a:lnTo>
                    <a:pt x="1107" y="173"/>
                  </a:lnTo>
                  <a:lnTo>
                    <a:pt x="1113" y="173"/>
                  </a:lnTo>
                  <a:lnTo>
                    <a:pt x="1125" y="173"/>
                  </a:lnTo>
                  <a:lnTo>
                    <a:pt x="1131" y="173"/>
                  </a:lnTo>
                  <a:lnTo>
                    <a:pt x="1142" y="173"/>
                  </a:lnTo>
                  <a:lnTo>
                    <a:pt x="1148" y="173"/>
                  </a:lnTo>
                  <a:lnTo>
                    <a:pt x="1159" y="173"/>
                  </a:lnTo>
                  <a:lnTo>
                    <a:pt x="1165" y="173"/>
                  </a:lnTo>
                  <a:lnTo>
                    <a:pt x="1171" y="173"/>
                  </a:lnTo>
                  <a:lnTo>
                    <a:pt x="1182" y="173"/>
                  </a:lnTo>
                  <a:lnTo>
                    <a:pt x="1188" y="173"/>
                  </a:lnTo>
                  <a:lnTo>
                    <a:pt x="1200" y="173"/>
                  </a:lnTo>
                  <a:lnTo>
                    <a:pt x="1206" y="173"/>
                  </a:lnTo>
                  <a:lnTo>
                    <a:pt x="1217" y="173"/>
                  </a:lnTo>
                  <a:lnTo>
                    <a:pt x="1223" y="173"/>
                  </a:lnTo>
                  <a:lnTo>
                    <a:pt x="1234" y="173"/>
                  </a:lnTo>
                  <a:lnTo>
                    <a:pt x="1240" y="173"/>
                  </a:lnTo>
                  <a:lnTo>
                    <a:pt x="1252" y="173"/>
                  </a:lnTo>
                  <a:lnTo>
                    <a:pt x="1257" y="173"/>
                  </a:lnTo>
                  <a:lnTo>
                    <a:pt x="1263" y="173"/>
                  </a:lnTo>
                  <a:lnTo>
                    <a:pt x="1275" y="173"/>
                  </a:lnTo>
                  <a:lnTo>
                    <a:pt x="1281" y="173"/>
                  </a:lnTo>
                  <a:lnTo>
                    <a:pt x="1292" y="173"/>
                  </a:lnTo>
                  <a:lnTo>
                    <a:pt x="1298" y="173"/>
                  </a:lnTo>
                  <a:lnTo>
                    <a:pt x="1309" y="173"/>
                  </a:lnTo>
                  <a:lnTo>
                    <a:pt x="1315" y="173"/>
                  </a:lnTo>
                  <a:lnTo>
                    <a:pt x="1327" y="173"/>
                  </a:lnTo>
                  <a:lnTo>
                    <a:pt x="1332" y="173"/>
                  </a:lnTo>
                  <a:lnTo>
                    <a:pt x="1338" y="173"/>
                  </a:lnTo>
                  <a:lnTo>
                    <a:pt x="1350" y="173"/>
                  </a:lnTo>
                  <a:lnTo>
                    <a:pt x="1356" y="173"/>
                  </a:lnTo>
                  <a:lnTo>
                    <a:pt x="1367" y="173"/>
                  </a:lnTo>
                  <a:lnTo>
                    <a:pt x="1373" y="173"/>
                  </a:lnTo>
                  <a:lnTo>
                    <a:pt x="1384" y="173"/>
                  </a:lnTo>
                  <a:lnTo>
                    <a:pt x="1390" y="173"/>
                  </a:lnTo>
                  <a:lnTo>
                    <a:pt x="1402" y="173"/>
                  </a:lnTo>
                  <a:lnTo>
                    <a:pt x="1407" y="173"/>
                  </a:lnTo>
                  <a:lnTo>
                    <a:pt x="1413" y="173"/>
                  </a:lnTo>
                  <a:lnTo>
                    <a:pt x="1425" y="173"/>
                  </a:lnTo>
                  <a:lnTo>
                    <a:pt x="1431" y="173"/>
                  </a:lnTo>
                  <a:lnTo>
                    <a:pt x="1442" y="167"/>
                  </a:lnTo>
                  <a:lnTo>
                    <a:pt x="1448" y="167"/>
                  </a:lnTo>
                  <a:lnTo>
                    <a:pt x="1459" y="167"/>
                  </a:lnTo>
                  <a:lnTo>
                    <a:pt x="1465" y="167"/>
                  </a:lnTo>
                  <a:lnTo>
                    <a:pt x="1477" y="167"/>
                  </a:lnTo>
                  <a:lnTo>
                    <a:pt x="1482" y="167"/>
                  </a:lnTo>
                  <a:lnTo>
                    <a:pt x="1488" y="167"/>
                  </a:lnTo>
                  <a:lnTo>
                    <a:pt x="1500" y="167"/>
                  </a:lnTo>
                  <a:lnTo>
                    <a:pt x="1506" y="167"/>
                  </a:lnTo>
                  <a:lnTo>
                    <a:pt x="1517" y="167"/>
                  </a:lnTo>
                  <a:lnTo>
                    <a:pt x="1523" y="167"/>
                  </a:lnTo>
                  <a:lnTo>
                    <a:pt x="1534" y="162"/>
                  </a:lnTo>
                  <a:lnTo>
                    <a:pt x="1540" y="162"/>
                  </a:lnTo>
                  <a:lnTo>
                    <a:pt x="1552" y="162"/>
                  </a:lnTo>
                  <a:lnTo>
                    <a:pt x="1558" y="162"/>
                  </a:lnTo>
                  <a:lnTo>
                    <a:pt x="1563" y="162"/>
                  </a:lnTo>
                  <a:lnTo>
                    <a:pt x="1575" y="162"/>
                  </a:lnTo>
                  <a:lnTo>
                    <a:pt x="1581" y="156"/>
                  </a:lnTo>
                  <a:lnTo>
                    <a:pt x="1592" y="156"/>
                  </a:lnTo>
                  <a:lnTo>
                    <a:pt x="1598" y="156"/>
                  </a:lnTo>
                  <a:lnTo>
                    <a:pt x="1609" y="156"/>
                  </a:lnTo>
                  <a:lnTo>
                    <a:pt x="1615" y="150"/>
                  </a:lnTo>
                  <a:lnTo>
                    <a:pt x="1627" y="150"/>
                  </a:lnTo>
                  <a:lnTo>
                    <a:pt x="1633" y="150"/>
                  </a:lnTo>
                  <a:lnTo>
                    <a:pt x="1638" y="150"/>
                  </a:lnTo>
                  <a:lnTo>
                    <a:pt x="1650" y="144"/>
                  </a:lnTo>
                  <a:lnTo>
                    <a:pt x="1656" y="144"/>
                  </a:lnTo>
                  <a:lnTo>
                    <a:pt x="1667" y="144"/>
                  </a:lnTo>
                  <a:lnTo>
                    <a:pt x="1673" y="138"/>
                  </a:lnTo>
                  <a:lnTo>
                    <a:pt x="1684" y="138"/>
                  </a:lnTo>
                  <a:lnTo>
                    <a:pt x="1690" y="133"/>
                  </a:lnTo>
                  <a:lnTo>
                    <a:pt x="1702" y="133"/>
                  </a:lnTo>
                  <a:lnTo>
                    <a:pt x="1708" y="133"/>
                  </a:lnTo>
                  <a:lnTo>
                    <a:pt x="1719" y="127"/>
                  </a:lnTo>
                  <a:lnTo>
                    <a:pt x="1725" y="127"/>
                  </a:lnTo>
                  <a:lnTo>
                    <a:pt x="1731" y="121"/>
                  </a:lnTo>
                  <a:lnTo>
                    <a:pt x="1742" y="121"/>
                  </a:lnTo>
                  <a:lnTo>
                    <a:pt x="1748" y="115"/>
                  </a:lnTo>
                  <a:lnTo>
                    <a:pt x="1759" y="115"/>
                  </a:lnTo>
                  <a:lnTo>
                    <a:pt x="1765" y="109"/>
                  </a:lnTo>
                  <a:lnTo>
                    <a:pt x="1777" y="109"/>
                  </a:lnTo>
                  <a:lnTo>
                    <a:pt x="1783" y="104"/>
                  </a:lnTo>
                  <a:lnTo>
                    <a:pt x="1794" y="98"/>
                  </a:lnTo>
                  <a:lnTo>
                    <a:pt x="1800" y="98"/>
                  </a:lnTo>
                  <a:lnTo>
                    <a:pt x="1806" y="92"/>
                  </a:lnTo>
                  <a:lnTo>
                    <a:pt x="1817" y="92"/>
                  </a:lnTo>
                  <a:lnTo>
                    <a:pt x="1823" y="86"/>
                  </a:lnTo>
                  <a:lnTo>
                    <a:pt x="1834" y="81"/>
                  </a:lnTo>
                  <a:lnTo>
                    <a:pt x="1840" y="81"/>
                  </a:lnTo>
                  <a:lnTo>
                    <a:pt x="1852" y="75"/>
                  </a:lnTo>
                  <a:lnTo>
                    <a:pt x="1858" y="69"/>
                  </a:lnTo>
                  <a:lnTo>
                    <a:pt x="1869" y="69"/>
                  </a:lnTo>
                  <a:lnTo>
                    <a:pt x="1875" y="63"/>
                  </a:lnTo>
                  <a:lnTo>
                    <a:pt x="1881" y="57"/>
                  </a:lnTo>
                  <a:lnTo>
                    <a:pt x="1892" y="57"/>
                  </a:lnTo>
                  <a:lnTo>
                    <a:pt x="1898" y="52"/>
                  </a:lnTo>
                  <a:lnTo>
                    <a:pt x="1909" y="46"/>
                  </a:lnTo>
                  <a:lnTo>
                    <a:pt x="1915" y="46"/>
                  </a:lnTo>
                  <a:lnTo>
                    <a:pt x="1927" y="40"/>
                  </a:lnTo>
                  <a:lnTo>
                    <a:pt x="1933" y="34"/>
                  </a:lnTo>
                  <a:lnTo>
                    <a:pt x="1944" y="34"/>
                  </a:lnTo>
                  <a:lnTo>
                    <a:pt x="1950" y="29"/>
                  </a:lnTo>
                  <a:lnTo>
                    <a:pt x="1956" y="29"/>
                  </a:lnTo>
                  <a:lnTo>
                    <a:pt x="1967" y="23"/>
                  </a:lnTo>
                  <a:lnTo>
                    <a:pt x="1973" y="23"/>
                  </a:lnTo>
                  <a:lnTo>
                    <a:pt x="1984" y="17"/>
                  </a:lnTo>
                  <a:lnTo>
                    <a:pt x="1990" y="17"/>
                  </a:lnTo>
                  <a:lnTo>
                    <a:pt x="2002" y="11"/>
                  </a:lnTo>
                  <a:lnTo>
                    <a:pt x="2008" y="11"/>
                  </a:lnTo>
                  <a:lnTo>
                    <a:pt x="2019" y="5"/>
                  </a:lnTo>
                  <a:lnTo>
                    <a:pt x="2025" y="5"/>
                  </a:lnTo>
                  <a:lnTo>
                    <a:pt x="2031" y="5"/>
                  </a:lnTo>
                  <a:lnTo>
                    <a:pt x="2042" y="0"/>
                  </a:lnTo>
                  <a:lnTo>
                    <a:pt x="2048" y="0"/>
                  </a:lnTo>
                  <a:lnTo>
                    <a:pt x="2059" y="0"/>
                  </a:lnTo>
                  <a:lnTo>
                    <a:pt x="2065" y="0"/>
                  </a:lnTo>
                  <a:lnTo>
                    <a:pt x="2077" y="0"/>
                  </a:lnTo>
                  <a:lnTo>
                    <a:pt x="2083" y="0"/>
                  </a:lnTo>
                  <a:lnTo>
                    <a:pt x="2094" y="0"/>
                  </a:lnTo>
                  <a:lnTo>
                    <a:pt x="2100" y="0"/>
                  </a:lnTo>
                  <a:lnTo>
                    <a:pt x="2111" y="0"/>
                  </a:lnTo>
                  <a:lnTo>
                    <a:pt x="2117" y="0"/>
                  </a:lnTo>
                  <a:lnTo>
                    <a:pt x="2123" y="0"/>
                  </a:lnTo>
                  <a:lnTo>
                    <a:pt x="2134" y="5"/>
                  </a:lnTo>
                  <a:lnTo>
                    <a:pt x="2140" y="5"/>
                  </a:lnTo>
                  <a:lnTo>
                    <a:pt x="2152" y="5"/>
                  </a:lnTo>
                  <a:lnTo>
                    <a:pt x="2158" y="5"/>
                  </a:lnTo>
                  <a:lnTo>
                    <a:pt x="2169" y="11"/>
                  </a:lnTo>
                  <a:lnTo>
                    <a:pt x="2175" y="11"/>
                  </a:lnTo>
                  <a:lnTo>
                    <a:pt x="2186" y="17"/>
                  </a:lnTo>
                  <a:lnTo>
                    <a:pt x="2192" y="17"/>
                  </a:lnTo>
                  <a:lnTo>
                    <a:pt x="2198" y="23"/>
                  </a:lnTo>
                  <a:lnTo>
                    <a:pt x="2209" y="23"/>
                  </a:lnTo>
                  <a:lnTo>
                    <a:pt x="2215" y="29"/>
                  </a:lnTo>
                  <a:lnTo>
                    <a:pt x="2227" y="29"/>
                  </a:lnTo>
                  <a:lnTo>
                    <a:pt x="2233" y="34"/>
                  </a:lnTo>
                  <a:lnTo>
                    <a:pt x="2244" y="40"/>
                  </a:lnTo>
                  <a:lnTo>
                    <a:pt x="2250" y="40"/>
                  </a:lnTo>
                  <a:lnTo>
                    <a:pt x="2261" y="46"/>
                  </a:lnTo>
                  <a:lnTo>
                    <a:pt x="2267" y="52"/>
                  </a:lnTo>
                  <a:lnTo>
                    <a:pt x="2273" y="52"/>
                  </a:lnTo>
                  <a:lnTo>
                    <a:pt x="2284" y="57"/>
                  </a:lnTo>
                  <a:lnTo>
                    <a:pt x="2290" y="63"/>
                  </a:lnTo>
                  <a:lnTo>
                    <a:pt x="2302" y="63"/>
                  </a:lnTo>
                  <a:lnTo>
                    <a:pt x="2308" y="69"/>
                  </a:lnTo>
                  <a:lnTo>
                    <a:pt x="2319" y="75"/>
                  </a:lnTo>
                  <a:lnTo>
                    <a:pt x="2325" y="75"/>
                  </a:lnTo>
                  <a:lnTo>
                    <a:pt x="2336" y="81"/>
                  </a:lnTo>
                  <a:lnTo>
                    <a:pt x="2342" y="86"/>
                  </a:lnTo>
                  <a:lnTo>
                    <a:pt x="2348" y="86"/>
                  </a:lnTo>
                  <a:lnTo>
                    <a:pt x="2359" y="92"/>
                  </a:lnTo>
                  <a:lnTo>
                    <a:pt x="2365" y="92"/>
                  </a:lnTo>
                  <a:lnTo>
                    <a:pt x="2377" y="98"/>
                  </a:lnTo>
                  <a:lnTo>
                    <a:pt x="2383" y="104"/>
                  </a:lnTo>
                  <a:lnTo>
                    <a:pt x="2394" y="104"/>
                  </a:lnTo>
                  <a:lnTo>
                    <a:pt x="2400" y="109"/>
                  </a:lnTo>
                  <a:lnTo>
                    <a:pt x="2411" y="109"/>
                  </a:lnTo>
                  <a:lnTo>
                    <a:pt x="2417" y="115"/>
                  </a:lnTo>
                  <a:lnTo>
                    <a:pt x="2423" y="115"/>
                  </a:lnTo>
                  <a:lnTo>
                    <a:pt x="2434" y="121"/>
                  </a:lnTo>
                  <a:lnTo>
                    <a:pt x="2440" y="121"/>
                  </a:lnTo>
                  <a:lnTo>
                    <a:pt x="2452" y="127"/>
                  </a:lnTo>
                  <a:lnTo>
                    <a:pt x="2458" y="127"/>
                  </a:lnTo>
                  <a:lnTo>
                    <a:pt x="2469" y="133"/>
                  </a:lnTo>
                  <a:lnTo>
                    <a:pt x="2475" y="133"/>
                  </a:lnTo>
                  <a:lnTo>
                    <a:pt x="2486" y="138"/>
                  </a:lnTo>
                  <a:lnTo>
                    <a:pt x="2492" y="138"/>
                  </a:lnTo>
                  <a:lnTo>
                    <a:pt x="2504" y="138"/>
                  </a:lnTo>
                  <a:lnTo>
                    <a:pt x="2509" y="144"/>
                  </a:lnTo>
                  <a:lnTo>
                    <a:pt x="2515" y="144"/>
                  </a:lnTo>
                  <a:lnTo>
                    <a:pt x="2527" y="144"/>
                  </a:lnTo>
                  <a:lnTo>
                    <a:pt x="2533" y="150"/>
                  </a:lnTo>
                  <a:lnTo>
                    <a:pt x="2544" y="150"/>
                  </a:lnTo>
                  <a:lnTo>
                    <a:pt x="2550" y="150"/>
                  </a:lnTo>
                  <a:lnTo>
                    <a:pt x="2561" y="156"/>
                  </a:lnTo>
                  <a:lnTo>
                    <a:pt x="2567" y="156"/>
                  </a:lnTo>
                  <a:lnTo>
                    <a:pt x="2579" y="156"/>
                  </a:lnTo>
                  <a:lnTo>
                    <a:pt x="2584" y="156"/>
                  </a:lnTo>
                  <a:lnTo>
                    <a:pt x="2590" y="156"/>
                  </a:lnTo>
                  <a:lnTo>
                    <a:pt x="2602" y="162"/>
                  </a:lnTo>
                  <a:lnTo>
                    <a:pt x="2608" y="162"/>
                  </a:lnTo>
                  <a:lnTo>
                    <a:pt x="2619" y="162"/>
                  </a:lnTo>
                  <a:lnTo>
                    <a:pt x="2625" y="162"/>
                  </a:lnTo>
                  <a:lnTo>
                    <a:pt x="2636" y="162"/>
                  </a:lnTo>
                  <a:lnTo>
                    <a:pt x="2642" y="162"/>
                  </a:lnTo>
                  <a:lnTo>
                    <a:pt x="2654" y="167"/>
                  </a:lnTo>
                  <a:lnTo>
                    <a:pt x="2660" y="167"/>
                  </a:lnTo>
                  <a:lnTo>
                    <a:pt x="2665" y="167"/>
                  </a:lnTo>
                  <a:lnTo>
                    <a:pt x="2677" y="167"/>
                  </a:lnTo>
                  <a:lnTo>
                    <a:pt x="2683" y="167"/>
                  </a:lnTo>
                  <a:lnTo>
                    <a:pt x="2694" y="167"/>
                  </a:lnTo>
                  <a:lnTo>
                    <a:pt x="2700" y="167"/>
                  </a:lnTo>
                  <a:lnTo>
                    <a:pt x="2711" y="167"/>
                  </a:lnTo>
                  <a:lnTo>
                    <a:pt x="2717" y="167"/>
                  </a:lnTo>
                  <a:lnTo>
                    <a:pt x="2729" y="167"/>
                  </a:lnTo>
                  <a:lnTo>
                    <a:pt x="2735" y="167"/>
                  </a:lnTo>
                  <a:lnTo>
                    <a:pt x="2740" y="173"/>
                  </a:lnTo>
                  <a:lnTo>
                    <a:pt x="2752" y="173"/>
                  </a:lnTo>
                  <a:lnTo>
                    <a:pt x="2758" y="173"/>
                  </a:lnTo>
                  <a:lnTo>
                    <a:pt x="2769" y="173"/>
                  </a:lnTo>
                  <a:lnTo>
                    <a:pt x="2775" y="173"/>
                  </a:lnTo>
                  <a:lnTo>
                    <a:pt x="2786" y="173"/>
                  </a:lnTo>
                  <a:lnTo>
                    <a:pt x="2792" y="173"/>
                  </a:lnTo>
                  <a:lnTo>
                    <a:pt x="2804" y="173"/>
                  </a:lnTo>
                  <a:lnTo>
                    <a:pt x="2810" y="173"/>
                  </a:lnTo>
                  <a:lnTo>
                    <a:pt x="2815" y="173"/>
                  </a:lnTo>
                  <a:lnTo>
                    <a:pt x="2827" y="173"/>
                  </a:lnTo>
                  <a:lnTo>
                    <a:pt x="2833" y="173"/>
                  </a:lnTo>
                  <a:lnTo>
                    <a:pt x="2844" y="173"/>
                  </a:lnTo>
                  <a:lnTo>
                    <a:pt x="2850" y="173"/>
                  </a:lnTo>
                  <a:lnTo>
                    <a:pt x="2861" y="173"/>
                  </a:lnTo>
                  <a:lnTo>
                    <a:pt x="2867" y="173"/>
                  </a:lnTo>
                  <a:lnTo>
                    <a:pt x="2879" y="173"/>
                  </a:lnTo>
                  <a:lnTo>
                    <a:pt x="2885" y="173"/>
                  </a:lnTo>
                  <a:lnTo>
                    <a:pt x="2890" y="173"/>
                  </a:lnTo>
                  <a:lnTo>
                    <a:pt x="2902" y="173"/>
                  </a:lnTo>
                  <a:lnTo>
                    <a:pt x="2908" y="173"/>
                  </a:lnTo>
                  <a:lnTo>
                    <a:pt x="2919" y="173"/>
                  </a:lnTo>
                  <a:lnTo>
                    <a:pt x="2925" y="173"/>
                  </a:lnTo>
                  <a:lnTo>
                    <a:pt x="2936" y="173"/>
                  </a:lnTo>
                  <a:lnTo>
                    <a:pt x="2942" y="173"/>
                  </a:lnTo>
                  <a:lnTo>
                    <a:pt x="2954" y="173"/>
                  </a:lnTo>
                  <a:lnTo>
                    <a:pt x="2960" y="173"/>
                  </a:lnTo>
                  <a:lnTo>
                    <a:pt x="2971" y="173"/>
                  </a:lnTo>
                  <a:lnTo>
                    <a:pt x="2977" y="173"/>
                  </a:lnTo>
                  <a:lnTo>
                    <a:pt x="2983" y="173"/>
                  </a:lnTo>
                  <a:lnTo>
                    <a:pt x="2994" y="173"/>
                  </a:lnTo>
                  <a:lnTo>
                    <a:pt x="3000" y="173"/>
                  </a:lnTo>
                  <a:lnTo>
                    <a:pt x="3011" y="173"/>
                  </a:lnTo>
                  <a:lnTo>
                    <a:pt x="3017" y="173"/>
                  </a:lnTo>
                  <a:lnTo>
                    <a:pt x="3029" y="173"/>
                  </a:lnTo>
                  <a:lnTo>
                    <a:pt x="3035" y="173"/>
                  </a:lnTo>
                  <a:lnTo>
                    <a:pt x="3046" y="173"/>
                  </a:lnTo>
                  <a:lnTo>
                    <a:pt x="3052" y="173"/>
                  </a:lnTo>
                  <a:lnTo>
                    <a:pt x="3058" y="173"/>
                  </a:lnTo>
                  <a:lnTo>
                    <a:pt x="3069" y="173"/>
                  </a:lnTo>
                  <a:lnTo>
                    <a:pt x="3075" y="173"/>
                  </a:lnTo>
                  <a:lnTo>
                    <a:pt x="3086" y="173"/>
                  </a:lnTo>
                  <a:lnTo>
                    <a:pt x="3092" y="173"/>
                  </a:lnTo>
                  <a:lnTo>
                    <a:pt x="3104" y="173"/>
                  </a:lnTo>
                  <a:lnTo>
                    <a:pt x="3110" y="173"/>
                  </a:lnTo>
                  <a:lnTo>
                    <a:pt x="3121" y="173"/>
                  </a:lnTo>
                  <a:lnTo>
                    <a:pt x="3127" y="173"/>
                  </a:lnTo>
                  <a:lnTo>
                    <a:pt x="3133" y="173"/>
                  </a:lnTo>
                  <a:lnTo>
                    <a:pt x="3144" y="173"/>
                  </a:lnTo>
                  <a:lnTo>
                    <a:pt x="3150" y="173"/>
                  </a:lnTo>
                  <a:lnTo>
                    <a:pt x="3161" y="173"/>
                  </a:lnTo>
                  <a:lnTo>
                    <a:pt x="3167" y="173"/>
                  </a:lnTo>
                  <a:lnTo>
                    <a:pt x="3179" y="173"/>
                  </a:lnTo>
                  <a:lnTo>
                    <a:pt x="3185" y="173"/>
                  </a:lnTo>
                  <a:lnTo>
                    <a:pt x="3196" y="173"/>
                  </a:lnTo>
                  <a:lnTo>
                    <a:pt x="3202" y="173"/>
                  </a:lnTo>
                  <a:lnTo>
                    <a:pt x="3208" y="173"/>
                  </a:lnTo>
                  <a:lnTo>
                    <a:pt x="3219" y="173"/>
                  </a:lnTo>
                  <a:lnTo>
                    <a:pt x="3225" y="173"/>
                  </a:lnTo>
                  <a:lnTo>
                    <a:pt x="3236" y="173"/>
                  </a:lnTo>
                  <a:lnTo>
                    <a:pt x="3242" y="173"/>
                  </a:lnTo>
                  <a:lnTo>
                    <a:pt x="3254" y="173"/>
                  </a:lnTo>
                  <a:lnTo>
                    <a:pt x="3260" y="173"/>
                  </a:lnTo>
                  <a:lnTo>
                    <a:pt x="3271" y="173"/>
                  </a:lnTo>
                  <a:lnTo>
                    <a:pt x="3277" y="173"/>
                  </a:lnTo>
                  <a:lnTo>
                    <a:pt x="3283" y="173"/>
                  </a:lnTo>
                  <a:lnTo>
                    <a:pt x="3294" y="173"/>
                  </a:lnTo>
                  <a:lnTo>
                    <a:pt x="3300" y="173"/>
                  </a:lnTo>
                  <a:lnTo>
                    <a:pt x="3311" y="173"/>
                  </a:lnTo>
                  <a:lnTo>
                    <a:pt x="3317" y="173"/>
                  </a:lnTo>
                  <a:lnTo>
                    <a:pt x="3329" y="173"/>
                  </a:lnTo>
                  <a:lnTo>
                    <a:pt x="3335" y="173"/>
                  </a:lnTo>
                  <a:lnTo>
                    <a:pt x="3346" y="173"/>
                  </a:lnTo>
                  <a:lnTo>
                    <a:pt x="3352" y="173"/>
                  </a:lnTo>
                  <a:lnTo>
                    <a:pt x="3363" y="173"/>
                  </a:lnTo>
                  <a:lnTo>
                    <a:pt x="3369" y="173"/>
                  </a:lnTo>
                  <a:lnTo>
                    <a:pt x="3375" y="173"/>
                  </a:lnTo>
                  <a:lnTo>
                    <a:pt x="3386" y="173"/>
                  </a:lnTo>
                  <a:lnTo>
                    <a:pt x="3392" y="173"/>
                  </a:lnTo>
                  <a:lnTo>
                    <a:pt x="3404" y="173"/>
                  </a:lnTo>
                  <a:lnTo>
                    <a:pt x="3410" y="173"/>
                  </a:lnTo>
                  <a:lnTo>
                    <a:pt x="3421" y="173"/>
                  </a:lnTo>
                  <a:lnTo>
                    <a:pt x="3427" y="173"/>
                  </a:lnTo>
                  <a:lnTo>
                    <a:pt x="3438" y="173"/>
                  </a:lnTo>
                  <a:lnTo>
                    <a:pt x="3444" y="173"/>
                  </a:lnTo>
                  <a:lnTo>
                    <a:pt x="3450" y="173"/>
                  </a:lnTo>
                  <a:lnTo>
                    <a:pt x="3461" y="173"/>
                  </a:lnTo>
                  <a:lnTo>
                    <a:pt x="3467" y="173"/>
                  </a:lnTo>
                  <a:lnTo>
                    <a:pt x="3479" y="173"/>
                  </a:lnTo>
                  <a:lnTo>
                    <a:pt x="3485" y="173"/>
                  </a:lnTo>
                  <a:lnTo>
                    <a:pt x="3496" y="173"/>
                  </a:lnTo>
                  <a:lnTo>
                    <a:pt x="3502" y="173"/>
                  </a:lnTo>
                  <a:lnTo>
                    <a:pt x="3513" y="173"/>
                  </a:lnTo>
                  <a:lnTo>
                    <a:pt x="3519" y="173"/>
                  </a:lnTo>
                  <a:lnTo>
                    <a:pt x="3525" y="173"/>
                  </a:lnTo>
                  <a:lnTo>
                    <a:pt x="3536" y="173"/>
                  </a:lnTo>
                  <a:lnTo>
                    <a:pt x="3542" y="173"/>
                  </a:lnTo>
                  <a:lnTo>
                    <a:pt x="3554" y="173"/>
                  </a:lnTo>
                  <a:lnTo>
                    <a:pt x="3560" y="173"/>
                  </a:lnTo>
                  <a:lnTo>
                    <a:pt x="3571" y="173"/>
                  </a:lnTo>
                  <a:lnTo>
                    <a:pt x="3577" y="173"/>
                  </a:lnTo>
                  <a:lnTo>
                    <a:pt x="3588" y="173"/>
                  </a:lnTo>
                  <a:lnTo>
                    <a:pt x="3594" y="173"/>
                  </a:lnTo>
                  <a:lnTo>
                    <a:pt x="3600" y="173"/>
                  </a:lnTo>
                  <a:lnTo>
                    <a:pt x="3611" y="173"/>
                  </a:lnTo>
                  <a:lnTo>
                    <a:pt x="3617" y="173"/>
                  </a:lnTo>
                  <a:lnTo>
                    <a:pt x="3629" y="173"/>
                  </a:lnTo>
                  <a:lnTo>
                    <a:pt x="3635" y="173"/>
                  </a:lnTo>
                  <a:lnTo>
                    <a:pt x="3646" y="173"/>
                  </a:lnTo>
                  <a:lnTo>
                    <a:pt x="3652" y="173"/>
                  </a:lnTo>
                  <a:lnTo>
                    <a:pt x="3663" y="173"/>
                  </a:lnTo>
                  <a:lnTo>
                    <a:pt x="3669" y="173"/>
                  </a:lnTo>
                  <a:lnTo>
                    <a:pt x="3675" y="173"/>
                  </a:lnTo>
                  <a:lnTo>
                    <a:pt x="3686" y="173"/>
                  </a:lnTo>
                  <a:lnTo>
                    <a:pt x="3692" y="173"/>
                  </a:lnTo>
                  <a:lnTo>
                    <a:pt x="3704" y="173"/>
                  </a:lnTo>
                  <a:lnTo>
                    <a:pt x="3710" y="173"/>
                  </a:lnTo>
                  <a:lnTo>
                    <a:pt x="3721" y="173"/>
                  </a:lnTo>
                  <a:lnTo>
                    <a:pt x="3727" y="173"/>
                  </a:lnTo>
                  <a:lnTo>
                    <a:pt x="3738" y="173"/>
                  </a:lnTo>
                  <a:lnTo>
                    <a:pt x="3744" y="173"/>
                  </a:lnTo>
                  <a:lnTo>
                    <a:pt x="3756" y="173"/>
                  </a:lnTo>
                </a:path>
              </a:pathLst>
            </a:custGeom>
            <a:noFill/>
            <a:ln w="9525">
              <a:solidFill>
                <a:srgbClr val="0000C8"/>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787" name="Freeform 269"/>
            <p:cNvSpPr>
              <a:spLocks/>
            </p:cNvSpPr>
            <p:nvPr/>
          </p:nvSpPr>
          <p:spPr bwMode="auto">
            <a:xfrm>
              <a:off x="452" y="75"/>
              <a:ext cx="3756" cy="926"/>
            </a:xfrm>
            <a:custGeom>
              <a:avLst/>
              <a:gdLst>
                <a:gd name="T0" fmla="*/ 57 w 3756"/>
                <a:gd name="T1" fmla="*/ 868 h 926"/>
                <a:gd name="T2" fmla="*/ 121 w 3756"/>
                <a:gd name="T3" fmla="*/ 845 h 926"/>
                <a:gd name="T4" fmla="*/ 190 w 3756"/>
                <a:gd name="T5" fmla="*/ 833 h 926"/>
                <a:gd name="T6" fmla="*/ 254 w 3756"/>
                <a:gd name="T7" fmla="*/ 787 h 926"/>
                <a:gd name="T8" fmla="*/ 323 w 3756"/>
                <a:gd name="T9" fmla="*/ 735 h 926"/>
                <a:gd name="T10" fmla="*/ 386 w 3756"/>
                <a:gd name="T11" fmla="*/ 636 h 926"/>
                <a:gd name="T12" fmla="*/ 456 w 3756"/>
                <a:gd name="T13" fmla="*/ 573 h 926"/>
                <a:gd name="T14" fmla="*/ 525 w 3756"/>
                <a:gd name="T15" fmla="*/ 503 h 926"/>
                <a:gd name="T16" fmla="*/ 588 w 3756"/>
                <a:gd name="T17" fmla="*/ 411 h 926"/>
                <a:gd name="T18" fmla="*/ 657 w 3756"/>
                <a:gd name="T19" fmla="*/ 330 h 926"/>
                <a:gd name="T20" fmla="*/ 721 w 3756"/>
                <a:gd name="T21" fmla="*/ 295 h 926"/>
                <a:gd name="T22" fmla="*/ 790 w 3756"/>
                <a:gd name="T23" fmla="*/ 370 h 926"/>
                <a:gd name="T24" fmla="*/ 859 w 3756"/>
                <a:gd name="T25" fmla="*/ 417 h 926"/>
                <a:gd name="T26" fmla="*/ 923 w 3756"/>
                <a:gd name="T27" fmla="*/ 486 h 926"/>
                <a:gd name="T28" fmla="*/ 992 w 3756"/>
                <a:gd name="T29" fmla="*/ 544 h 926"/>
                <a:gd name="T30" fmla="*/ 1056 w 3756"/>
                <a:gd name="T31" fmla="*/ 602 h 926"/>
                <a:gd name="T32" fmla="*/ 1125 w 3756"/>
                <a:gd name="T33" fmla="*/ 660 h 926"/>
                <a:gd name="T34" fmla="*/ 1188 w 3756"/>
                <a:gd name="T35" fmla="*/ 688 h 926"/>
                <a:gd name="T36" fmla="*/ 1257 w 3756"/>
                <a:gd name="T37" fmla="*/ 671 h 926"/>
                <a:gd name="T38" fmla="*/ 1327 w 3756"/>
                <a:gd name="T39" fmla="*/ 636 h 926"/>
                <a:gd name="T40" fmla="*/ 1390 w 3756"/>
                <a:gd name="T41" fmla="*/ 532 h 926"/>
                <a:gd name="T42" fmla="*/ 1459 w 3756"/>
                <a:gd name="T43" fmla="*/ 353 h 926"/>
                <a:gd name="T44" fmla="*/ 1523 w 3756"/>
                <a:gd name="T45" fmla="*/ 365 h 926"/>
                <a:gd name="T46" fmla="*/ 1592 w 3756"/>
                <a:gd name="T47" fmla="*/ 584 h 926"/>
                <a:gd name="T48" fmla="*/ 1656 w 3756"/>
                <a:gd name="T49" fmla="*/ 717 h 926"/>
                <a:gd name="T50" fmla="*/ 1725 w 3756"/>
                <a:gd name="T51" fmla="*/ 775 h 926"/>
                <a:gd name="T52" fmla="*/ 1794 w 3756"/>
                <a:gd name="T53" fmla="*/ 804 h 926"/>
                <a:gd name="T54" fmla="*/ 1858 w 3756"/>
                <a:gd name="T55" fmla="*/ 769 h 926"/>
                <a:gd name="T56" fmla="*/ 1927 w 3756"/>
                <a:gd name="T57" fmla="*/ 735 h 926"/>
                <a:gd name="T58" fmla="*/ 1990 w 3756"/>
                <a:gd name="T59" fmla="*/ 723 h 926"/>
                <a:gd name="T60" fmla="*/ 2059 w 3756"/>
                <a:gd name="T61" fmla="*/ 741 h 926"/>
                <a:gd name="T62" fmla="*/ 2123 w 3756"/>
                <a:gd name="T63" fmla="*/ 729 h 926"/>
                <a:gd name="T64" fmla="*/ 2192 w 3756"/>
                <a:gd name="T65" fmla="*/ 706 h 926"/>
                <a:gd name="T66" fmla="*/ 2261 w 3756"/>
                <a:gd name="T67" fmla="*/ 746 h 926"/>
                <a:gd name="T68" fmla="*/ 2325 w 3756"/>
                <a:gd name="T69" fmla="*/ 793 h 926"/>
                <a:gd name="T70" fmla="*/ 2394 w 3756"/>
                <a:gd name="T71" fmla="*/ 816 h 926"/>
                <a:gd name="T72" fmla="*/ 2458 w 3756"/>
                <a:gd name="T73" fmla="*/ 839 h 926"/>
                <a:gd name="T74" fmla="*/ 2527 w 3756"/>
                <a:gd name="T75" fmla="*/ 850 h 926"/>
                <a:gd name="T76" fmla="*/ 2590 w 3756"/>
                <a:gd name="T77" fmla="*/ 891 h 926"/>
                <a:gd name="T78" fmla="*/ 2660 w 3756"/>
                <a:gd name="T79" fmla="*/ 902 h 926"/>
                <a:gd name="T80" fmla="*/ 2729 w 3756"/>
                <a:gd name="T81" fmla="*/ 902 h 926"/>
                <a:gd name="T82" fmla="*/ 2792 w 3756"/>
                <a:gd name="T83" fmla="*/ 902 h 926"/>
                <a:gd name="T84" fmla="*/ 2861 w 3756"/>
                <a:gd name="T85" fmla="*/ 879 h 926"/>
                <a:gd name="T86" fmla="*/ 2925 w 3756"/>
                <a:gd name="T87" fmla="*/ 804 h 926"/>
                <a:gd name="T88" fmla="*/ 2994 w 3756"/>
                <a:gd name="T89" fmla="*/ 688 h 926"/>
                <a:gd name="T90" fmla="*/ 3058 w 3756"/>
                <a:gd name="T91" fmla="*/ 440 h 926"/>
                <a:gd name="T92" fmla="*/ 3127 w 3756"/>
                <a:gd name="T93" fmla="*/ 87 h 926"/>
                <a:gd name="T94" fmla="*/ 3196 w 3756"/>
                <a:gd name="T95" fmla="*/ 70 h 926"/>
                <a:gd name="T96" fmla="*/ 3260 w 3756"/>
                <a:gd name="T97" fmla="*/ 422 h 926"/>
                <a:gd name="T98" fmla="*/ 3329 w 3756"/>
                <a:gd name="T99" fmla="*/ 717 h 926"/>
                <a:gd name="T100" fmla="*/ 3392 w 3756"/>
                <a:gd name="T101" fmla="*/ 862 h 926"/>
                <a:gd name="T102" fmla="*/ 3461 w 3756"/>
                <a:gd name="T103" fmla="*/ 908 h 926"/>
                <a:gd name="T104" fmla="*/ 3525 w 3756"/>
                <a:gd name="T105" fmla="*/ 926 h 926"/>
                <a:gd name="T106" fmla="*/ 3594 w 3756"/>
                <a:gd name="T107" fmla="*/ 885 h 926"/>
                <a:gd name="T108" fmla="*/ 3663 w 3756"/>
                <a:gd name="T109" fmla="*/ 902 h 926"/>
                <a:gd name="T110" fmla="*/ 3727 w 3756"/>
                <a:gd name="T111" fmla="*/ 891 h 92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756" h="926">
                  <a:moveTo>
                    <a:pt x="0" y="885"/>
                  </a:moveTo>
                  <a:lnTo>
                    <a:pt x="5" y="885"/>
                  </a:lnTo>
                  <a:lnTo>
                    <a:pt x="11" y="885"/>
                  </a:lnTo>
                  <a:lnTo>
                    <a:pt x="23" y="879"/>
                  </a:lnTo>
                  <a:lnTo>
                    <a:pt x="29" y="879"/>
                  </a:lnTo>
                  <a:lnTo>
                    <a:pt x="40" y="874"/>
                  </a:lnTo>
                  <a:lnTo>
                    <a:pt x="46" y="874"/>
                  </a:lnTo>
                  <a:lnTo>
                    <a:pt x="57" y="868"/>
                  </a:lnTo>
                  <a:lnTo>
                    <a:pt x="63" y="868"/>
                  </a:lnTo>
                  <a:lnTo>
                    <a:pt x="75" y="862"/>
                  </a:lnTo>
                  <a:lnTo>
                    <a:pt x="80" y="862"/>
                  </a:lnTo>
                  <a:lnTo>
                    <a:pt x="86" y="856"/>
                  </a:lnTo>
                  <a:lnTo>
                    <a:pt x="98" y="856"/>
                  </a:lnTo>
                  <a:lnTo>
                    <a:pt x="104" y="850"/>
                  </a:lnTo>
                  <a:lnTo>
                    <a:pt x="115" y="850"/>
                  </a:lnTo>
                  <a:lnTo>
                    <a:pt x="121" y="845"/>
                  </a:lnTo>
                  <a:lnTo>
                    <a:pt x="132" y="845"/>
                  </a:lnTo>
                  <a:lnTo>
                    <a:pt x="138" y="845"/>
                  </a:lnTo>
                  <a:lnTo>
                    <a:pt x="150" y="845"/>
                  </a:lnTo>
                  <a:lnTo>
                    <a:pt x="155" y="845"/>
                  </a:lnTo>
                  <a:lnTo>
                    <a:pt x="161" y="845"/>
                  </a:lnTo>
                  <a:lnTo>
                    <a:pt x="173" y="839"/>
                  </a:lnTo>
                  <a:lnTo>
                    <a:pt x="179" y="839"/>
                  </a:lnTo>
                  <a:lnTo>
                    <a:pt x="190" y="833"/>
                  </a:lnTo>
                  <a:lnTo>
                    <a:pt x="196" y="827"/>
                  </a:lnTo>
                  <a:lnTo>
                    <a:pt x="207" y="821"/>
                  </a:lnTo>
                  <a:lnTo>
                    <a:pt x="213" y="816"/>
                  </a:lnTo>
                  <a:lnTo>
                    <a:pt x="225" y="810"/>
                  </a:lnTo>
                  <a:lnTo>
                    <a:pt x="230" y="804"/>
                  </a:lnTo>
                  <a:lnTo>
                    <a:pt x="236" y="798"/>
                  </a:lnTo>
                  <a:lnTo>
                    <a:pt x="248" y="793"/>
                  </a:lnTo>
                  <a:lnTo>
                    <a:pt x="254" y="787"/>
                  </a:lnTo>
                  <a:lnTo>
                    <a:pt x="265" y="781"/>
                  </a:lnTo>
                  <a:lnTo>
                    <a:pt x="271" y="775"/>
                  </a:lnTo>
                  <a:lnTo>
                    <a:pt x="282" y="769"/>
                  </a:lnTo>
                  <a:lnTo>
                    <a:pt x="288" y="769"/>
                  </a:lnTo>
                  <a:lnTo>
                    <a:pt x="300" y="764"/>
                  </a:lnTo>
                  <a:lnTo>
                    <a:pt x="305" y="752"/>
                  </a:lnTo>
                  <a:lnTo>
                    <a:pt x="311" y="746"/>
                  </a:lnTo>
                  <a:lnTo>
                    <a:pt x="323" y="735"/>
                  </a:lnTo>
                  <a:lnTo>
                    <a:pt x="329" y="723"/>
                  </a:lnTo>
                  <a:lnTo>
                    <a:pt x="340" y="712"/>
                  </a:lnTo>
                  <a:lnTo>
                    <a:pt x="346" y="700"/>
                  </a:lnTo>
                  <a:lnTo>
                    <a:pt x="357" y="683"/>
                  </a:lnTo>
                  <a:lnTo>
                    <a:pt x="363" y="671"/>
                  </a:lnTo>
                  <a:lnTo>
                    <a:pt x="375" y="660"/>
                  </a:lnTo>
                  <a:lnTo>
                    <a:pt x="381" y="648"/>
                  </a:lnTo>
                  <a:lnTo>
                    <a:pt x="386" y="636"/>
                  </a:lnTo>
                  <a:lnTo>
                    <a:pt x="398" y="631"/>
                  </a:lnTo>
                  <a:lnTo>
                    <a:pt x="404" y="619"/>
                  </a:lnTo>
                  <a:lnTo>
                    <a:pt x="415" y="613"/>
                  </a:lnTo>
                  <a:lnTo>
                    <a:pt x="421" y="602"/>
                  </a:lnTo>
                  <a:lnTo>
                    <a:pt x="432" y="596"/>
                  </a:lnTo>
                  <a:lnTo>
                    <a:pt x="438" y="590"/>
                  </a:lnTo>
                  <a:lnTo>
                    <a:pt x="450" y="579"/>
                  </a:lnTo>
                  <a:lnTo>
                    <a:pt x="456" y="573"/>
                  </a:lnTo>
                  <a:lnTo>
                    <a:pt x="467" y="567"/>
                  </a:lnTo>
                  <a:lnTo>
                    <a:pt x="473" y="561"/>
                  </a:lnTo>
                  <a:lnTo>
                    <a:pt x="479" y="555"/>
                  </a:lnTo>
                  <a:lnTo>
                    <a:pt x="490" y="544"/>
                  </a:lnTo>
                  <a:lnTo>
                    <a:pt x="496" y="538"/>
                  </a:lnTo>
                  <a:lnTo>
                    <a:pt x="507" y="527"/>
                  </a:lnTo>
                  <a:lnTo>
                    <a:pt x="513" y="515"/>
                  </a:lnTo>
                  <a:lnTo>
                    <a:pt x="525" y="503"/>
                  </a:lnTo>
                  <a:lnTo>
                    <a:pt x="531" y="492"/>
                  </a:lnTo>
                  <a:lnTo>
                    <a:pt x="542" y="475"/>
                  </a:lnTo>
                  <a:lnTo>
                    <a:pt x="548" y="463"/>
                  </a:lnTo>
                  <a:lnTo>
                    <a:pt x="554" y="451"/>
                  </a:lnTo>
                  <a:lnTo>
                    <a:pt x="565" y="440"/>
                  </a:lnTo>
                  <a:lnTo>
                    <a:pt x="571" y="428"/>
                  </a:lnTo>
                  <a:lnTo>
                    <a:pt x="582" y="422"/>
                  </a:lnTo>
                  <a:lnTo>
                    <a:pt x="588" y="411"/>
                  </a:lnTo>
                  <a:lnTo>
                    <a:pt x="600" y="405"/>
                  </a:lnTo>
                  <a:lnTo>
                    <a:pt x="606" y="394"/>
                  </a:lnTo>
                  <a:lnTo>
                    <a:pt x="617" y="382"/>
                  </a:lnTo>
                  <a:lnTo>
                    <a:pt x="623" y="370"/>
                  </a:lnTo>
                  <a:lnTo>
                    <a:pt x="629" y="359"/>
                  </a:lnTo>
                  <a:lnTo>
                    <a:pt x="640" y="353"/>
                  </a:lnTo>
                  <a:lnTo>
                    <a:pt x="646" y="342"/>
                  </a:lnTo>
                  <a:lnTo>
                    <a:pt x="657" y="330"/>
                  </a:lnTo>
                  <a:lnTo>
                    <a:pt x="663" y="318"/>
                  </a:lnTo>
                  <a:lnTo>
                    <a:pt x="675" y="313"/>
                  </a:lnTo>
                  <a:lnTo>
                    <a:pt x="681" y="301"/>
                  </a:lnTo>
                  <a:lnTo>
                    <a:pt x="692" y="295"/>
                  </a:lnTo>
                  <a:lnTo>
                    <a:pt x="698" y="289"/>
                  </a:lnTo>
                  <a:lnTo>
                    <a:pt x="704" y="289"/>
                  </a:lnTo>
                  <a:lnTo>
                    <a:pt x="715" y="289"/>
                  </a:lnTo>
                  <a:lnTo>
                    <a:pt x="721" y="295"/>
                  </a:lnTo>
                  <a:lnTo>
                    <a:pt x="732" y="301"/>
                  </a:lnTo>
                  <a:lnTo>
                    <a:pt x="738" y="313"/>
                  </a:lnTo>
                  <a:lnTo>
                    <a:pt x="750" y="324"/>
                  </a:lnTo>
                  <a:lnTo>
                    <a:pt x="756" y="336"/>
                  </a:lnTo>
                  <a:lnTo>
                    <a:pt x="767" y="347"/>
                  </a:lnTo>
                  <a:lnTo>
                    <a:pt x="773" y="359"/>
                  </a:lnTo>
                  <a:lnTo>
                    <a:pt x="779" y="365"/>
                  </a:lnTo>
                  <a:lnTo>
                    <a:pt x="790" y="370"/>
                  </a:lnTo>
                  <a:lnTo>
                    <a:pt x="796" y="382"/>
                  </a:lnTo>
                  <a:lnTo>
                    <a:pt x="807" y="382"/>
                  </a:lnTo>
                  <a:lnTo>
                    <a:pt x="813" y="388"/>
                  </a:lnTo>
                  <a:lnTo>
                    <a:pt x="825" y="394"/>
                  </a:lnTo>
                  <a:lnTo>
                    <a:pt x="831" y="399"/>
                  </a:lnTo>
                  <a:lnTo>
                    <a:pt x="842" y="405"/>
                  </a:lnTo>
                  <a:lnTo>
                    <a:pt x="848" y="411"/>
                  </a:lnTo>
                  <a:lnTo>
                    <a:pt x="859" y="417"/>
                  </a:lnTo>
                  <a:lnTo>
                    <a:pt x="865" y="422"/>
                  </a:lnTo>
                  <a:lnTo>
                    <a:pt x="871" y="428"/>
                  </a:lnTo>
                  <a:lnTo>
                    <a:pt x="882" y="440"/>
                  </a:lnTo>
                  <a:lnTo>
                    <a:pt x="888" y="446"/>
                  </a:lnTo>
                  <a:lnTo>
                    <a:pt x="900" y="457"/>
                  </a:lnTo>
                  <a:lnTo>
                    <a:pt x="906" y="463"/>
                  </a:lnTo>
                  <a:lnTo>
                    <a:pt x="917" y="475"/>
                  </a:lnTo>
                  <a:lnTo>
                    <a:pt x="923" y="486"/>
                  </a:lnTo>
                  <a:lnTo>
                    <a:pt x="934" y="492"/>
                  </a:lnTo>
                  <a:lnTo>
                    <a:pt x="940" y="503"/>
                  </a:lnTo>
                  <a:lnTo>
                    <a:pt x="946" y="509"/>
                  </a:lnTo>
                  <a:lnTo>
                    <a:pt x="957" y="515"/>
                  </a:lnTo>
                  <a:lnTo>
                    <a:pt x="963" y="521"/>
                  </a:lnTo>
                  <a:lnTo>
                    <a:pt x="975" y="527"/>
                  </a:lnTo>
                  <a:lnTo>
                    <a:pt x="981" y="532"/>
                  </a:lnTo>
                  <a:lnTo>
                    <a:pt x="992" y="544"/>
                  </a:lnTo>
                  <a:lnTo>
                    <a:pt x="998" y="550"/>
                  </a:lnTo>
                  <a:lnTo>
                    <a:pt x="1009" y="561"/>
                  </a:lnTo>
                  <a:lnTo>
                    <a:pt x="1015" y="567"/>
                  </a:lnTo>
                  <a:lnTo>
                    <a:pt x="1021" y="579"/>
                  </a:lnTo>
                  <a:lnTo>
                    <a:pt x="1032" y="584"/>
                  </a:lnTo>
                  <a:lnTo>
                    <a:pt x="1038" y="590"/>
                  </a:lnTo>
                  <a:lnTo>
                    <a:pt x="1050" y="596"/>
                  </a:lnTo>
                  <a:lnTo>
                    <a:pt x="1056" y="602"/>
                  </a:lnTo>
                  <a:lnTo>
                    <a:pt x="1067" y="608"/>
                  </a:lnTo>
                  <a:lnTo>
                    <a:pt x="1073" y="613"/>
                  </a:lnTo>
                  <a:lnTo>
                    <a:pt x="1084" y="625"/>
                  </a:lnTo>
                  <a:lnTo>
                    <a:pt x="1090" y="631"/>
                  </a:lnTo>
                  <a:lnTo>
                    <a:pt x="1096" y="642"/>
                  </a:lnTo>
                  <a:lnTo>
                    <a:pt x="1107" y="648"/>
                  </a:lnTo>
                  <a:lnTo>
                    <a:pt x="1113" y="654"/>
                  </a:lnTo>
                  <a:lnTo>
                    <a:pt x="1125" y="660"/>
                  </a:lnTo>
                  <a:lnTo>
                    <a:pt x="1131" y="665"/>
                  </a:lnTo>
                  <a:lnTo>
                    <a:pt x="1142" y="665"/>
                  </a:lnTo>
                  <a:lnTo>
                    <a:pt x="1148" y="671"/>
                  </a:lnTo>
                  <a:lnTo>
                    <a:pt x="1159" y="677"/>
                  </a:lnTo>
                  <a:lnTo>
                    <a:pt x="1165" y="677"/>
                  </a:lnTo>
                  <a:lnTo>
                    <a:pt x="1171" y="683"/>
                  </a:lnTo>
                  <a:lnTo>
                    <a:pt x="1182" y="683"/>
                  </a:lnTo>
                  <a:lnTo>
                    <a:pt x="1188" y="688"/>
                  </a:lnTo>
                  <a:lnTo>
                    <a:pt x="1200" y="688"/>
                  </a:lnTo>
                  <a:lnTo>
                    <a:pt x="1206" y="688"/>
                  </a:lnTo>
                  <a:lnTo>
                    <a:pt x="1217" y="688"/>
                  </a:lnTo>
                  <a:lnTo>
                    <a:pt x="1223" y="683"/>
                  </a:lnTo>
                  <a:lnTo>
                    <a:pt x="1234" y="683"/>
                  </a:lnTo>
                  <a:lnTo>
                    <a:pt x="1240" y="677"/>
                  </a:lnTo>
                  <a:lnTo>
                    <a:pt x="1252" y="677"/>
                  </a:lnTo>
                  <a:lnTo>
                    <a:pt x="1257" y="671"/>
                  </a:lnTo>
                  <a:lnTo>
                    <a:pt x="1263" y="665"/>
                  </a:lnTo>
                  <a:lnTo>
                    <a:pt x="1275" y="660"/>
                  </a:lnTo>
                  <a:lnTo>
                    <a:pt x="1281" y="660"/>
                  </a:lnTo>
                  <a:lnTo>
                    <a:pt x="1292" y="654"/>
                  </a:lnTo>
                  <a:lnTo>
                    <a:pt x="1298" y="648"/>
                  </a:lnTo>
                  <a:lnTo>
                    <a:pt x="1309" y="648"/>
                  </a:lnTo>
                  <a:lnTo>
                    <a:pt x="1315" y="642"/>
                  </a:lnTo>
                  <a:lnTo>
                    <a:pt x="1327" y="636"/>
                  </a:lnTo>
                  <a:lnTo>
                    <a:pt x="1332" y="631"/>
                  </a:lnTo>
                  <a:lnTo>
                    <a:pt x="1338" y="619"/>
                  </a:lnTo>
                  <a:lnTo>
                    <a:pt x="1350" y="613"/>
                  </a:lnTo>
                  <a:lnTo>
                    <a:pt x="1356" y="596"/>
                  </a:lnTo>
                  <a:lnTo>
                    <a:pt x="1367" y="584"/>
                  </a:lnTo>
                  <a:lnTo>
                    <a:pt x="1373" y="567"/>
                  </a:lnTo>
                  <a:lnTo>
                    <a:pt x="1384" y="550"/>
                  </a:lnTo>
                  <a:lnTo>
                    <a:pt x="1390" y="532"/>
                  </a:lnTo>
                  <a:lnTo>
                    <a:pt x="1402" y="509"/>
                  </a:lnTo>
                  <a:lnTo>
                    <a:pt x="1407" y="480"/>
                  </a:lnTo>
                  <a:lnTo>
                    <a:pt x="1413" y="457"/>
                  </a:lnTo>
                  <a:lnTo>
                    <a:pt x="1425" y="434"/>
                  </a:lnTo>
                  <a:lnTo>
                    <a:pt x="1431" y="411"/>
                  </a:lnTo>
                  <a:lnTo>
                    <a:pt x="1442" y="388"/>
                  </a:lnTo>
                  <a:lnTo>
                    <a:pt x="1448" y="370"/>
                  </a:lnTo>
                  <a:lnTo>
                    <a:pt x="1459" y="353"/>
                  </a:lnTo>
                  <a:lnTo>
                    <a:pt x="1465" y="347"/>
                  </a:lnTo>
                  <a:lnTo>
                    <a:pt x="1477" y="336"/>
                  </a:lnTo>
                  <a:lnTo>
                    <a:pt x="1482" y="336"/>
                  </a:lnTo>
                  <a:lnTo>
                    <a:pt x="1488" y="336"/>
                  </a:lnTo>
                  <a:lnTo>
                    <a:pt x="1500" y="336"/>
                  </a:lnTo>
                  <a:lnTo>
                    <a:pt x="1506" y="342"/>
                  </a:lnTo>
                  <a:lnTo>
                    <a:pt x="1517" y="353"/>
                  </a:lnTo>
                  <a:lnTo>
                    <a:pt x="1523" y="365"/>
                  </a:lnTo>
                  <a:lnTo>
                    <a:pt x="1534" y="388"/>
                  </a:lnTo>
                  <a:lnTo>
                    <a:pt x="1540" y="411"/>
                  </a:lnTo>
                  <a:lnTo>
                    <a:pt x="1552" y="440"/>
                  </a:lnTo>
                  <a:lnTo>
                    <a:pt x="1558" y="469"/>
                  </a:lnTo>
                  <a:lnTo>
                    <a:pt x="1563" y="498"/>
                  </a:lnTo>
                  <a:lnTo>
                    <a:pt x="1575" y="527"/>
                  </a:lnTo>
                  <a:lnTo>
                    <a:pt x="1581" y="555"/>
                  </a:lnTo>
                  <a:lnTo>
                    <a:pt x="1592" y="584"/>
                  </a:lnTo>
                  <a:lnTo>
                    <a:pt x="1598" y="613"/>
                  </a:lnTo>
                  <a:lnTo>
                    <a:pt x="1609" y="636"/>
                  </a:lnTo>
                  <a:lnTo>
                    <a:pt x="1615" y="654"/>
                  </a:lnTo>
                  <a:lnTo>
                    <a:pt x="1627" y="671"/>
                  </a:lnTo>
                  <a:lnTo>
                    <a:pt x="1633" y="688"/>
                  </a:lnTo>
                  <a:lnTo>
                    <a:pt x="1638" y="700"/>
                  </a:lnTo>
                  <a:lnTo>
                    <a:pt x="1650" y="706"/>
                  </a:lnTo>
                  <a:lnTo>
                    <a:pt x="1656" y="717"/>
                  </a:lnTo>
                  <a:lnTo>
                    <a:pt x="1667" y="729"/>
                  </a:lnTo>
                  <a:lnTo>
                    <a:pt x="1673" y="735"/>
                  </a:lnTo>
                  <a:lnTo>
                    <a:pt x="1684" y="746"/>
                  </a:lnTo>
                  <a:lnTo>
                    <a:pt x="1690" y="752"/>
                  </a:lnTo>
                  <a:lnTo>
                    <a:pt x="1702" y="758"/>
                  </a:lnTo>
                  <a:lnTo>
                    <a:pt x="1708" y="769"/>
                  </a:lnTo>
                  <a:lnTo>
                    <a:pt x="1719" y="775"/>
                  </a:lnTo>
                  <a:lnTo>
                    <a:pt x="1725" y="775"/>
                  </a:lnTo>
                  <a:lnTo>
                    <a:pt x="1731" y="781"/>
                  </a:lnTo>
                  <a:lnTo>
                    <a:pt x="1742" y="781"/>
                  </a:lnTo>
                  <a:lnTo>
                    <a:pt x="1748" y="787"/>
                  </a:lnTo>
                  <a:lnTo>
                    <a:pt x="1759" y="787"/>
                  </a:lnTo>
                  <a:lnTo>
                    <a:pt x="1765" y="793"/>
                  </a:lnTo>
                  <a:lnTo>
                    <a:pt x="1777" y="793"/>
                  </a:lnTo>
                  <a:lnTo>
                    <a:pt x="1783" y="798"/>
                  </a:lnTo>
                  <a:lnTo>
                    <a:pt x="1794" y="804"/>
                  </a:lnTo>
                  <a:lnTo>
                    <a:pt x="1800" y="804"/>
                  </a:lnTo>
                  <a:lnTo>
                    <a:pt x="1806" y="804"/>
                  </a:lnTo>
                  <a:lnTo>
                    <a:pt x="1817" y="804"/>
                  </a:lnTo>
                  <a:lnTo>
                    <a:pt x="1823" y="798"/>
                  </a:lnTo>
                  <a:lnTo>
                    <a:pt x="1834" y="787"/>
                  </a:lnTo>
                  <a:lnTo>
                    <a:pt x="1840" y="781"/>
                  </a:lnTo>
                  <a:lnTo>
                    <a:pt x="1852" y="775"/>
                  </a:lnTo>
                  <a:lnTo>
                    <a:pt x="1858" y="769"/>
                  </a:lnTo>
                  <a:lnTo>
                    <a:pt x="1869" y="764"/>
                  </a:lnTo>
                  <a:lnTo>
                    <a:pt x="1875" y="758"/>
                  </a:lnTo>
                  <a:lnTo>
                    <a:pt x="1881" y="752"/>
                  </a:lnTo>
                  <a:lnTo>
                    <a:pt x="1892" y="752"/>
                  </a:lnTo>
                  <a:lnTo>
                    <a:pt x="1898" y="746"/>
                  </a:lnTo>
                  <a:lnTo>
                    <a:pt x="1909" y="746"/>
                  </a:lnTo>
                  <a:lnTo>
                    <a:pt x="1915" y="741"/>
                  </a:lnTo>
                  <a:lnTo>
                    <a:pt x="1927" y="735"/>
                  </a:lnTo>
                  <a:lnTo>
                    <a:pt x="1933" y="735"/>
                  </a:lnTo>
                  <a:lnTo>
                    <a:pt x="1944" y="729"/>
                  </a:lnTo>
                  <a:lnTo>
                    <a:pt x="1950" y="723"/>
                  </a:lnTo>
                  <a:lnTo>
                    <a:pt x="1956" y="723"/>
                  </a:lnTo>
                  <a:lnTo>
                    <a:pt x="1967" y="723"/>
                  </a:lnTo>
                  <a:lnTo>
                    <a:pt x="1973" y="723"/>
                  </a:lnTo>
                  <a:lnTo>
                    <a:pt x="1984" y="723"/>
                  </a:lnTo>
                  <a:lnTo>
                    <a:pt x="1990" y="723"/>
                  </a:lnTo>
                  <a:lnTo>
                    <a:pt x="2002" y="723"/>
                  </a:lnTo>
                  <a:lnTo>
                    <a:pt x="2008" y="723"/>
                  </a:lnTo>
                  <a:lnTo>
                    <a:pt x="2019" y="729"/>
                  </a:lnTo>
                  <a:lnTo>
                    <a:pt x="2025" y="729"/>
                  </a:lnTo>
                  <a:lnTo>
                    <a:pt x="2031" y="735"/>
                  </a:lnTo>
                  <a:lnTo>
                    <a:pt x="2042" y="735"/>
                  </a:lnTo>
                  <a:lnTo>
                    <a:pt x="2048" y="735"/>
                  </a:lnTo>
                  <a:lnTo>
                    <a:pt x="2059" y="741"/>
                  </a:lnTo>
                  <a:lnTo>
                    <a:pt x="2065" y="741"/>
                  </a:lnTo>
                  <a:lnTo>
                    <a:pt x="2077" y="741"/>
                  </a:lnTo>
                  <a:lnTo>
                    <a:pt x="2083" y="741"/>
                  </a:lnTo>
                  <a:lnTo>
                    <a:pt x="2094" y="741"/>
                  </a:lnTo>
                  <a:lnTo>
                    <a:pt x="2100" y="741"/>
                  </a:lnTo>
                  <a:lnTo>
                    <a:pt x="2111" y="735"/>
                  </a:lnTo>
                  <a:lnTo>
                    <a:pt x="2117" y="735"/>
                  </a:lnTo>
                  <a:lnTo>
                    <a:pt x="2123" y="729"/>
                  </a:lnTo>
                  <a:lnTo>
                    <a:pt x="2134" y="729"/>
                  </a:lnTo>
                  <a:lnTo>
                    <a:pt x="2140" y="723"/>
                  </a:lnTo>
                  <a:lnTo>
                    <a:pt x="2152" y="717"/>
                  </a:lnTo>
                  <a:lnTo>
                    <a:pt x="2158" y="717"/>
                  </a:lnTo>
                  <a:lnTo>
                    <a:pt x="2169" y="712"/>
                  </a:lnTo>
                  <a:lnTo>
                    <a:pt x="2175" y="706"/>
                  </a:lnTo>
                  <a:lnTo>
                    <a:pt x="2186" y="706"/>
                  </a:lnTo>
                  <a:lnTo>
                    <a:pt x="2192" y="706"/>
                  </a:lnTo>
                  <a:lnTo>
                    <a:pt x="2198" y="706"/>
                  </a:lnTo>
                  <a:lnTo>
                    <a:pt x="2209" y="712"/>
                  </a:lnTo>
                  <a:lnTo>
                    <a:pt x="2215" y="717"/>
                  </a:lnTo>
                  <a:lnTo>
                    <a:pt x="2227" y="723"/>
                  </a:lnTo>
                  <a:lnTo>
                    <a:pt x="2233" y="729"/>
                  </a:lnTo>
                  <a:lnTo>
                    <a:pt x="2244" y="735"/>
                  </a:lnTo>
                  <a:lnTo>
                    <a:pt x="2250" y="741"/>
                  </a:lnTo>
                  <a:lnTo>
                    <a:pt x="2261" y="746"/>
                  </a:lnTo>
                  <a:lnTo>
                    <a:pt x="2267" y="752"/>
                  </a:lnTo>
                  <a:lnTo>
                    <a:pt x="2273" y="758"/>
                  </a:lnTo>
                  <a:lnTo>
                    <a:pt x="2284" y="764"/>
                  </a:lnTo>
                  <a:lnTo>
                    <a:pt x="2290" y="769"/>
                  </a:lnTo>
                  <a:lnTo>
                    <a:pt x="2302" y="775"/>
                  </a:lnTo>
                  <a:lnTo>
                    <a:pt x="2308" y="781"/>
                  </a:lnTo>
                  <a:lnTo>
                    <a:pt x="2319" y="787"/>
                  </a:lnTo>
                  <a:lnTo>
                    <a:pt x="2325" y="793"/>
                  </a:lnTo>
                  <a:lnTo>
                    <a:pt x="2336" y="793"/>
                  </a:lnTo>
                  <a:lnTo>
                    <a:pt x="2342" y="798"/>
                  </a:lnTo>
                  <a:lnTo>
                    <a:pt x="2348" y="798"/>
                  </a:lnTo>
                  <a:lnTo>
                    <a:pt x="2359" y="798"/>
                  </a:lnTo>
                  <a:lnTo>
                    <a:pt x="2365" y="804"/>
                  </a:lnTo>
                  <a:lnTo>
                    <a:pt x="2377" y="804"/>
                  </a:lnTo>
                  <a:lnTo>
                    <a:pt x="2383" y="810"/>
                  </a:lnTo>
                  <a:lnTo>
                    <a:pt x="2394" y="816"/>
                  </a:lnTo>
                  <a:lnTo>
                    <a:pt x="2400" y="821"/>
                  </a:lnTo>
                  <a:lnTo>
                    <a:pt x="2411" y="821"/>
                  </a:lnTo>
                  <a:lnTo>
                    <a:pt x="2417" y="827"/>
                  </a:lnTo>
                  <a:lnTo>
                    <a:pt x="2423" y="833"/>
                  </a:lnTo>
                  <a:lnTo>
                    <a:pt x="2434" y="833"/>
                  </a:lnTo>
                  <a:lnTo>
                    <a:pt x="2440" y="839"/>
                  </a:lnTo>
                  <a:lnTo>
                    <a:pt x="2452" y="839"/>
                  </a:lnTo>
                  <a:lnTo>
                    <a:pt x="2458" y="839"/>
                  </a:lnTo>
                  <a:lnTo>
                    <a:pt x="2469" y="839"/>
                  </a:lnTo>
                  <a:lnTo>
                    <a:pt x="2475" y="839"/>
                  </a:lnTo>
                  <a:lnTo>
                    <a:pt x="2486" y="839"/>
                  </a:lnTo>
                  <a:lnTo>
                    <a:pt x="2492" y="839"/>
                  </a:lnTo>
                  <a:lnTo>
                    <a:pt x="2504" y="839"/>
                  </a:lnTo>
                  <a:lnTo>
                    <a:pt x="2509" y="839"/>
                  </a:lnTo>
                  <a:lnTo>
                    <a:pt x="2515" y="845"/>
                  </a:lnTo>
                  <a:lnTo>
                    <a:pt x="2527" y="850"/>
                  </a:lnTo>
                  <a:lnTo>
                    <a:pt x="2533" y="850"/>
                  </a:lnTo>
                  <a:lnTo>
                    <a:pt x="2544" y="862"/>
                  </a:lnTo>
                  <a:lnTo>
                    <a:pt x="2550" y="868"/>
                  </a:lnTo>
                  <a:lnTo>
                    <a:pt x="2561" y="874"/>
                  </a:lnTo>
                  <a:lnTo>
                    <a:pt x="2567" y="879"/>
                  </a:lnTo>
                  <a:lnTo>
                    <a:pt x="2579" y="885"/>
                  </a:lnTo>
                  <a:lnTo>
                    <a:pt x="2584" y="891"/>
                  </a:lnTo>
                  <a:lnTo>
                    <a:pt x="2590" y="891"/>
                  </a:lnTo>
                  <a:lnTo>
                    <a:pt x="2602" y="897"/>
                  </a:lnTo>
                  <a:lnTo>
                    <a:pt x="2608" y="897"/>
                  </a:lnTo>
                  <a:lnTo>
                    <a:pt x="2619" y="902"/>
                  </a:lnTo>
                  <a:lnTo>
                    <a:pt x="2625" y="902"/>
                  </a:lnTo>
                  <a:lnTo>
                    <a:pt x="2636" y="902"/>
                  </a:lnTo>
                  <a:lnTo>
                    <a:pt x="2642" y="902"/>
                  </a:lnTo>
                  <a:lnTo>
                    <a:pt x="2654" y="902"/>
                  </a:lnTo>
                  <a:lnTo>
                    <a:pt x="2660" y="902"/>
                  </a:lnTo>
                  <a:lnTo>
                    <a:pt x="2665" y="902"/>
                  </a:lnTo>
                  <a:lnTo>
                    <a:pt x="2677" y="902"/>
                  </a:lnTo>
                  <a:lnTo>
                    <a:pt x="2683" y="902"/>
                  </a:lnTo>
                  <a:lnTo>
                    <a:pt x="2694" y="902"/>
                  </a:lnTo>
                  <a:lnTo>
                    <a:pt x="2700" y="902"/>
                  </a:lnTo>
                  <a:lnTo>
                    <a:pt x="2711" y="902"/>
                  </a:lnTo>
                  <a:lnTo>
                    <a:pt x="2717" y="902"/>
                  </a:lnTo>
                  <a:lnTo>
                    <a:pt x="2729" y="902"/>
                  </a:lnTo>
                  <a:lnTo>
                    <a:pt x="2735" y="908"/>
                  </a:lnTo>
                  <a:lnTo>
                    <a:pt x="2740" y="908"/>
                  </a:lnTo>
                  <a:lnTo>
                    <a:pt x="2752" y="908"/>
                  </a:lnTo>
                  <a:lnTo>
                    <a:pt x="2758" y="908"/>
                  </a:lnTo>
                  <a:lnTo>
                    <a:pt x="2769" y="908"/>
                  </a:lnTo>
                  <a:lnTo>
                    <a:pt x="2775" y="908"/>
                  </a:lnTo>
                  <a:lnTo>
                    <a:pt x="2786" y="902"/>
                  </a:lnTo>
                  <a:lnTo>
                    <a:pt x="2792" y="902"/>
                  </a:lnTo>
                  <a:lnTo>
                    <a:pt x="2804" y="897"/>
                  </a:lnTo>
                  <a:lnTo>
                    <a:pt x="2810" y="897"/>
                  </a:lnTo>
                  <a:lnTo>
                    <a:pt x="2815" y="891"/>
                  </a:lnTo>
                  <a:lnTo>
                    <a:pt x="2827" y="891"/>
                  </a:lnTo>
                  <a:lnTo>
                    <a:pt x="2833" y="891"/>
                  </a:lnTo>
                  <a:lnTo>
                    <a:pt x="2844" y="885"/>
                  </a:lnTo>
                  <a:lnTo>
                    <a:pt x="2850" y="879"/>
                  </a:lnTo>
                  <a:lnTo>
                    <a:pt x="2861" y="879"/>
                  </a:lnTo>
                  <a:lnTo>
                    <a:pt x="2867" y="868"/>
                  </a:lnTo>
                  <a:lnTo>
                    <a:pt x="2879" y="862"/>
                  </a:lnTo>
                  <a:lnTo>
                    <a:pt x="2885" y="856"/>
                  </a:lnTo>
                  <a:lnTo>
                    <a:pt x="2890" y="845"/>
                  </a:lnTo>
                  <a:lnTo>
                    <a:pt x="2902" y="833"/>
                  </a:lnTo>
                  <a:lnTo>
                    <a:pt x="2908" y="827"/>
                  </a:lnTo>
                  <a:lnTo>
                    <a:pt x="2919" y="816"/>
                  </a:lnTo>
                  <a:lnTo>
                    <a:pt x="2925" y="804"/>
                  </a:lnTo>
                  <a:lnTo>
                    <a:pt x="2936" y="798"/>
                  </a:lnTo>
                  <a:lnTo>
                    <a:pt x="2942" y="787"/>
                  </a:lnTo>
                  <a:lnTo>
                    <a:pt x="2954" y="775"/>
                  </a:lnTo>
                  <a:lnTo>
                    <a:pt x="2960" y="758"/>
                  </a:lnTo>
                  <a:lnTo>
                    <a:pt x="2971" y="746"/>
                  </a:lnTo>
                  <a:lnTo>
                    <a:pt x="2977" y="729"/>
                  </a:lnTo>
                  <a:lnTo>
                    <a:pt x="2983" y="712"/>
                  </a:lnTo>
                  <a:lnTo>
                    <a:pt x="2994" y="688"/>
                  </a:lnTo>
                  <a:lnTo>
                    <a:pt x="3000" y="665"/>
                  </a:lnTo>
                  <a:lnTo>
                    <a:pt x="3011" y="642"/>
                  </a:lnTo>
                  <a:lnTo>
                    <a:pt x="3017" y="619"/>
                  </a:lnTo>
                  <a:lnTo>
                    <a:pt x="3029" y="590"/>
                  </a:lnTo>
                  <a:lnTo>
                    <a:pt x="3035" y="561"/>
                  </a:lnTo>
                  <a:lnTo>
                    <a:pt x="3046" y="521"/>
                  </a:lnTo>
                  <a:lnTo>
                    <a:pt x="3052" y="486"/>
                  </a:lnTo>
                  <a:lnTo>
                    <a:pt x="3058" y="440"/>
                  </a:lnTo>
                  <a:lnTo>
                    <a:pt x="3069" y="394"/>
                  </a:lnTo>
                  <a:lnTo>
                    <a:pt x="3075" y="347"/>
                  </a:lnTo>
                  <a:lnTo>
                    <a:pt x="3086" y="295"/>
                  </a:lnTo>
                  <a:lnTo>
                    <a:pt x="3092" y="249"/>
                  </a:lnTo>
                  <a:lnTo>
                    <a:pt x="3104" y="203"/>
                  </a:lnTo>
                  <a:lnTo>
                    <a:pt x="3110" y="162"/>
                  </a:lnTo>
                  <a:lnTo>
                    <a:pt x="3121" y="122"/>
                  </a:lnTo>
                  <a:lnTo>
                    <a:pt x="3127" y="87"/>
                  </a:lnTo>
                  <a:lnTo>
                    <a:pt x="3133" y="52"/>
                  </a:lnTo>
                  <a:lnTo>
                    <a:pt x="3144" y="29"/>
                  </a:lnTo>
                  <a:lnTo>
                    <a:pt x="3150" y="12"/>
                  </a:lnTo>
                  <a:lnTo>
                    <a:pt x="3161" y="0"/>
                  </a:lnTo>
                  <a:lnTo>
                    <a:pt x="3167" y="6"/>
                  </a:lnTo>
                  <a:lnTo>
                    <a:pt x="3179" y="18"/>
                  </a:lnTo>
                  <a:lnTo>
                    <a:pt x="3185" y="41"/>
                  </a:lnTo>
                  <a:lnTo>
                    <a:pt x="3196" y="70"/>
                  </a:lnTo>
                  <a:lnTo>
                    <a:pt x="3202" y="110"/>
                  </a:lnTo>
                  <a:lnTo>
                    <a:pt x="3208" y="151"/>
                  </a:lnTo>
                  <a:lnTo>
                    <a:pt x="3219" y="197"/>
                  </a:lnTo>
                  <a:lnTo>
                    <a:pt x="3225" y="243"/>
                  </a:lnTo>
                  <a:lnTo>
                    <a:pt x="3236" y="289"/>
                  </a:lnTo>
                  <a:lnTo>
                    <a:pt x="3242" y="336"/>
                  </a:lnTo>
                  <a:lnTo>
                    <a:pt x="3254" y="382"/>
                  </a:lnTo>
                  <a:lnTo>
                    <a:pt x="3260" y="422"/>
                  </a:lnTo>
                  <a:lnTo>
                    <a:pt x="3271" y="469"/>
                  </a:lnTo>
                  <a:lnTo>
                    <a:pt x="3277" y="509"/>
                  </a:lnTo>
                  <a:lnTo>
                    <a:pt x="3283" y="550"/>
                  </a:lnTo>
                  <a:lnTo>
                    <a:pt x="3294" y="590"/>
                  </a:lnTo>
                  <a:lnTo>
                    <a:pt x="3300" y="625"/>
                  </a:lnTo>
                  <a:lnTo>
                    <a:pt x="3311" y="660"/>
                  </a:lnTo>
                  <a:lnTo>
                    <a:pt x="3317" y="688"/>
                  </a:lnTo>
                  <a:lnTo>
                    <a:pt x="3329" y="717"/>
                  </a:lnTo>
                  <a:lnTo>
                    <a:pt x="3335" y="741"/>
                  </a:lnTo>
                  <a:lnTo>
                    <a:pt x="3346" y="764"/>
                  </a:lnTo>
                  <a:lnTo>
                    <a:pt x="3352" y="787"/>
                  </a:lnTo>
                  <a:lnTo>
                    <a:pt x="3363" y="804"/>
                  </a:lnTo>
                  <a:lnTo>
                    <a:pt x="3369" y="821"/>
                  </a:lnTo>
                  <a:lnTo>
                    <a:pt x="3375" y="833"/>
                  </a:lnTo>
                  <a:lnTo>
                    <a:pt x="3386" y="850"/>
                  </a:lnTo>
                  <a:lnTo>
                    <a:pt x="3392" y="862"/>
                  </a:lnTo>
                  <a:lnTo>
                    <a:pt x="3404" y="868"/>
                  </a:lnTo>
                  <a:lnTo>
                    <a:pt x="3410" y="879"/>
                  </a:lnTo>
                  <a:lnTo>
                    <a:pt x="3421" y="885"/>
                  </a:lnTo>
                  <a:lnTo>
                    <a:pt x="3427" y="891"/>
                  </a:lnTo>
                  <a:lnTo>
                    <a:pt x="3438" y="897"/>
                  </a:lnTo>
                  <a:lnTo>
                    <a:pt x="3444" y="897"/>
                  </a:lnTo>
                  <a:lnTo>
                    <a:pt x="3450" y="902"/>
                  </a:lnTo>
                  <a:lnTo>
                    <a:pt x="3461" y="908"/>
                  </a:lnTo>
                  <a:lnTo>
                    <a:pt x="3467" y="914"/>
                  </a:lnTo>
                  <a:lnTo>
                    <a:pt x="3479" y="914"/>
                  </a:lnTo>
                  <a:lnTo>
                    <a:pt x="3485" y="920"/>
                  </a:lnTo>
                  <a:lnTo>
                    <a:pt x="3496" y="926"/>
                  </a:lnTo>
                  <a:lnTo>
                    <a:pt x="3502" y="926"/>
                  </a:lnTo>
                  <a:lnTo>
                    <a:pt x="3513" y="926"/>
                  </a:lnTo>
                  <a:lnTo>
                    <a:pt x="3519" y="926"/>
                  </a:lnTo>
                  <a:lnTo>
                    <a:pt x="3525" y="926"/>
                  </a:lnTo>
                  <a:lnTo>
                    <a:pt x="3536" y="920"/>
                  </a:lnTo>
                  <a:lnTo>
                    <a:pt x="3542" y="908"/>
                  </a:lnTo>
                  <a:lnTo>
                    <a:pt x="3554" y="902"/>
                  </a:lnTo>
                  <a:lnTo>
                    <a:pt x="3560" y="897"/>
                  </a:lnTo>
                  <a:lnTo>
                    <a:pt x="3571" y="891"/>
                  </a:lnTo>
                  <a:lnTo>
                    <a:pt x="3577" y="885"/>
                  </a:lnTo>
                  <a:lnTo>
                    <a:pt x="3588" y="885"/>
                  </a:lnTo>
                  <a:lnTo>
                    <a:pt x="3594" y="885"/>
                  </a:lnTo>
                  <a:lnTo>
                    <a:pt x="3600" y="891"/>
                  </a:lnTo>
                  <a:lnTo>
                    <a:pt x="3611" y="891"/>
                  </a:lnTo>
                  <a:lnTo>
                    <a:pt x="3617" y="897"/>
                  </a:lnTo>
                  <a:lnTo>
                    <a:pt x="3629" y="897"/>
                  </a:lnTo>
                  <a:lnTo>
                    <a:pt x="3635" y="902"/>
                  </a:lnTo>
                  <a:lnTo>
                    <a:pt x="3646" y="902"/>
                  </a:lnTo>
                  <a:lnTo>
                    <a:pt x="3652" y="902"/>
                  </a:lnTo>
                  <a:lnTo>
                    <a:pt x="3663" y="902"/>
                  </a:lnTo>
                  <a:lnTo>
                    <a:pt x="3669" y="902"/>
                  </a:lnTo>
                  <a:lnTo>
                    <a:pt x="3675" y="902"/>
                  </a:lnTo>
                  <a:lnTo>
                    <a:pt x="3686" y="902"/>
                  </a:lnTo>
                  <a:lnTo>
                    <a:pt x="3692" y="902"/>
                  </a:lnTo>
                  <a:lnTo>
                    <a:pt x="3704" y="897"/>
                  </a:lnTo>
                  <a:lnTo>
                    <a:pt x="3710" y="897"/>
                  </a:lnTo>
                  <a:lnTo>
                    <a:pt x="3721" y="891"/>
                  </a:lnTo>
                  <a:lnTo>
                    <a:pt x="3727" y="891"/>
                  </a:lnTo>
                  <a:lnTo>
                    <a:pt x="3738" y="885"/>
                  </a:lnTo>
                  <a:lnTo>
                    <a:pt x="3744" y="885"/>
                  </a:lnTo>
                  <a:lnTo>
                    <a:pt x="3756" y="885"/>
                  </a:lnTo>
                </a:path>
              </a:pathLst>
            </a:custGeom>
            <a:noFill/>
            <a:ln w="9525">
              <a:solidFill>
                <a:srgbClr val="D5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788" name="Rectangle 270"/>
            <p:cNvSpPr>
              <a:spLocks noChangeArrowheads="1"/>
            </p:cNvSpPr>
            <p:nvPr/>
          </p:nvSpPr>
          <p:spPr bwMode="auto">
            <a:xfrm>
              <a:off x="452" y="-54"/>
              <a:ext cx="3756" cy="105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endParaRPr lang="en-GB" altLang="en-US" sz="1800">
                <a:latin typeface="Arial" panose="020B0604020202020204" pitchFamily="34" charset="0"/>
              </a:endParaRPr>
            </a:p>
          </p:txBody>
        </p:sp>
        <p:sp>
          <p:nvSpPr>
            <p:cNvPr id="31789" name="Line 271"/>
            <p:cNvSpPr>
              <a:spLocks noChangeShapeType="1"/>
            </p:cNvSpPr>
            <p:nvPr/>
          </p:nvSpPr>
          <p:spPr bwMode="auto">
            <a:xfrm flipV="1">
              <a:off x="452" y="-63"/>
              <a:ext cx="0" cy="106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790" name="Rectangle 272"/>
            <p:cNvSpPr>
              <a:spLocks noChangeArrowheads="1"/>
            </p:cNvSpPr>
            <p:nvPr/>
          </p:nvSpPr>
          <p:spPr bwMode="auto">
            <a:xfrm>
              <a:off x="452" y="-139"/>
              <a:ext cx="133"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dirty="0">
                  <a:solidFill>
                    <a:srgbClr val="000000"/>
                  </a:solidFill>
                  <a:latin typeface="Times New Roman" panose="02020603050405020304" pitchFamily="18" charset="0"/>
                </a:rPr>
                <a:t>x 10</a:t>
              </a:r>
              <a:endParaRPr lang="en-US" altLang="en-US" sz="1800" dirty="0">
                <a:latin typeface="Arial" panose="020B0604020202020204" pitchFamily="34" charset="0"/>
              </a:endParaRPr>
            </a:p>
          </p:txBody>
        </p:sp>
        <p:sp>
          <p:nvSpPr>
            <p:cNvPr id="31791" name="Rectangle 273"/>
            <p:cNvSpPr>
              <a:spLocks noChangeArrowheads="1"/>
            </p:cNvSpPr>
            <p:nvPr/>
          </p:nvSpPr>
          <p:spPr bwMode="auto">
            <a:xfrm>
              <a:off x="567" y="-179"/>
              <a:ext cx="52"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2</a:t>
              </a:r>
              <a:endParaRPr lang="en-US" altLang="en-US" sz="1800">
                <a:latin typeface="Arial" panose="020B0604020202020204" pitchFamily="34" charset="0"/>
              </a:endParaRPr>
            </a:p>
          </p:txBody>
        </p:sp>
        <p:sp>
          <p:nvSpPr>
            <p:cNvPr id="31792" name="Line 274"/>
            <p:cNvSpPr>
              <a:spLocks noChangeShapeType="1"/>
            </p:cNvSpPr>
            <p:nvPr/>
          </p:nvSpPr>
          <p:spPr bwMode="auto">
            <a:xfrm flipH="1">
              <a:off x="434" y="995"/>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793" name="Line 275"/>
            <p:cNvSpPr>
              <a:spLocks noChangeShapeType="1"/>
            </p:cNvSpPr>
            <p:nvPr/>
          </p:nvSpPr>
          <p:spPr bwMode="auto">
            <a:xfrm flipH="1">
              <a:off x="434" y="960"/>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794" name="Line 276"/>
            <p:cNvSpPr>
              <a:spLocks noChangeShapeType="1"/>
            </p:cNvSpPr>
            <p:nvPr/>
          </p:nvSpPr>
          <p:spPr bwMode="auto">
            <a:xfrm flipH="1">
              <a:off x="434" y="931"/>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795" name="Line 277"/>
            <p:cNvSpPr>
              <a:spLocks noChangeShapeType="1"/>
            </p:cNvSpPr>
            <p:nvPr/>
          </p:nvSpPr>
          <p:spPr bwMode="auto">
            <a:xfrm flipH="1">
              <a:off x="434" y="896"/>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796" name="Line 278"/>
            <p:cNvSpPr>
              <a:spLocks noChangeShapeType="1"/>
            </p:cNvSpPr>
            <p:nvPr/>
          </p:nvSpPr>
          <p:spPr bwMode="auto">
            <a:xfrm flipH="1">
              <a:off x="434" y="868"/>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797" name="Line 279"/>
            <p:cNvSpPr>
              <a:spLocks noChangeShapeType="1"/>
            </p:cNvSpPr>
            <p:nvPr/>
          </p:nvSpPr>
          <p:spPr bwMode="auto">
            <a:xfrm flipH="1">
              <a:off x="434" y="839"/>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798" name="Line 280"/>
            <p:cNvSpPr>
              <a:spLocks noChangeShapeType="1"/>
            </p:cNvSpPr>
            <p:nvPr/>
          </p:nvSpPr>
          <p:spPr bwMode="auto">
            <a:xfrm flipH="1">
              <a:off x="434" y="804"/>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799" name="Line 281"/>
            <p:cNvSpPr>
              <a:spLocks noChangeShapeType="1"/>
            </p:cNvSpPr>
            <p:nvPr/>
          </p:nvSpPr>
          <p:spPr bwMode="auto">
            <a:xfrm flipH="1">
              <a:off x="434" y="775"/>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00" name="Line 282"/>
            <p:cNvSpPr>
              <a:spLocks noChangeShapeType="1"/>
            </p:cNvSpPr>
            <p:nvPr/>
          </p:nvSpPr>
          <p:spPr bwMode="auto">
            <a:xfrm flipH="1">
              <a:off x="434" y="746"/>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01" name="Line 283"/>
            <p:cNvSpPr>
              <a:spLocks noChangeShapeType="1"/>
            </p:cNvSpPr>
            <p:nvPr/>
          </p:nvSpPr>
          <p:spPr bwMode="auto">
            <a:xfrm flipH="1">
              <a:off x="434" y="711"/>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02" name="Line 284"/>
            <p:cNvSpPr>
              <a:spLocks noChangeShapeType="1"/>
            </p:cNvSpPr>
            <p:nvPr/>
          </p:nvSpPr>
          <p:spPr bwMode="auto">
            <a:xfrm flipH="1">
              <a:off x="434" y="683"/>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03" name="Line 285"/>
            <p:cNvSpPr>
              <a:spLocks noChangeShapeType="1"/>
            </p:cNvSpPr>
            <p:nvPr/>
          </p:nvSpPr>
          <p:spPr bwMode="auto">
            <a:xfrm flipH="1">
              <a:off x="434" y="654"/>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04" name="Line 286"/>
            <p:cNvSpPr>
              <a:spLocks noChangeShapeType="1"/>
            </p:cNvSpPr>
            <p:nvPr/>
          </p:nvSpPr>
          <p:spPr bwMode="auto">
            <a:xfrm flipH="1">
              <a:off x="434" y="619"/>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05" name="Line 287"/>
            <p:cNvSpPr>
              <a:spLocks noChangeShapeType="1"/>
            </p:cNvSpPr>
            <p:nvPr/>
          </p:nvSpPr>
          <p:spPr bwMode="auto">
            <a:xfrm flipH="1">
              <a:off x="434" y="590"/>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06" name="Line 288"/>
            <p:cNvSpPr>
              <a:spLocks noChangeShapeType="1"/>
            </p:cNvSpPr>
            <p:nvPr/>
          </p:nvSpPr>
          <p:spPr bwMode="auto">
            <a:xfrm flipH="1">
              <a:off x="434" y="555"/>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07" name="Line 289"/>
            <p:cNvSpPr>
              <a:spLocks noChangeShapeType="1"/>
            </p:cNvSpPr>
            <p:nvPr/>
          </p:nvSpPr>
          <p:spPr bwMode="auto">
            <a:xfrm flipH="1">
              <a:off x="434" y="526"/>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08" name="Line 290"/>
            <p:cNvSpPr>
              <a:spLocks noChangeShapeType="1"/>
            </p:cNvSpPr>
            <p:nvPr/>
          </p:nvSpPr>
          <p:spPr bwMode="auto">
            <a:xfrm flipH="1">
              <a:off x="434" y="497"/>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09" name="Line 291"/>
            <p:cNvSpPr>
              <a:spLocks noChangeShapeType="1"/>
            </p:cNvSpPr>
            <p:nvPr/>
          </p:nvSpPr>
          <p:spPr bwMode="auto">
            <a:xfrm flipH="1">
              <a:off x="434" y="463"/>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10" name="Line 292"/>
            <p:cNvSpPr>
              <a:spLocks noChangeShapeType="1"/>
            </p:cNvSpPr>
            <p:nvPr/>
          </p:nvSpPr>
          <p:spPr bwMode="auto">
            <a:xfrm flipH="1">
              <a:off x="434" y="434"/>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11" name="Line 293"/>
            <p:cNvSpPr>
              <a:spLocks noChangeShapeType="1"/>
            </p:cNvSpPr>
            <p:nvPr/>
          </p:nvSpPr>
          <p:spPr bwMode="auto">
            <a:xfrm flipH="1">
              <a:off x="434" y="405"/>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12" name="Line 294"/>
            <p:cNvSpPr>
              <a:spLocks noChangeShapeType="1"/>
            </p:cNvSpPr>
            <p:nvPr/>
          </p:nvSpPr>
          <p:spPr bwMode="auto">
            <a:xfrm flipH="1">
              <a:off x="434" y="370"/>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13" name="Line 295"/>
            <p:cNvSpPr>
              <a:spLocks noChangeShapeType="1"/>
            </p:cNvSpPr>
            <p:nvPr/>
          </p:nvSpPr>
          <p:spPr bwMode="auto">
            <a:xfrm flipH="1">
              <a:off x="434" y="341"/>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14" name="Line 296"/>
            <p:cNvSpPr>
              <a:spLocks noChangeShapeType="1"/>
            </p:cNvSpPr>
            <p:nvPr/>
          </p:nvSpPr>
          <p:spPr bwMode="auto">
            <a:xfrm flipH="1">
              <a:off x="434" y="312"/>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15" name="Line 297"/>
            <p:cNvSpPr>
              <a:spLocks noChangeShapeType="1"/>
            </p:cNvSpPr>
            <p:nvPr/>
          </p:nvSpPr>
          <p:spPr bwMode="auto">
            <a:xfrm flipH="1">
              <a:off x="434" y="278"/>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16" name="Line 298"/>
            <p:cNvSpPr>
              <a:spLocks noChangeShapeType="1"/>
            </p:cNvSpPr>
            <p:nvPr/>
          </p:nvSpPr>
          <p:spPr bwMode="auto">
            <a:xfrm flipH="1">
              <a:off x="434" y="249"/>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17" name="Line 299"/>
            <p:cNvSpPr>
              <a:spLocks noChangeShapeType="1"/>
            </p:cNvSpPr>
            <p:nvPr/>
          </p:nvSpPr>
          <p:spPr bwMode="auto">
            <a:xfrm flipH="1">
              <a:off x="434" y="214"/>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18" name="Line 300"/>
            <p:cNvSpPr>
              <a:spLocks noChangeShapeType="1"/>
            </p:cNvSpPr>
            <p:nvPr/>
          </p:nvSpPr>
          <p:spPr bwMode="auto">
            <a:xfrm flipH="1">
              <a:off x="434" y="185"/>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19" name="Line 301"/>
            <p:cNvSpPr>
              <a:spLocks noChangeShapeType="1"/>
            </p:cNvSpPr>
            <p:nvPr/>
          </p:nvSpPr>
          <p:spPr bwMode="auto">
            <a:xfrm flipH="1">
              <a:off x="434" y="156"/>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20" name="Line 302"/>
            <p:cNvSpPr>
              <a:spLocks noChangeShapeType="1"/>
            </p:cNvSpPr>
            <p:nvPr/>
          </p:nvSpPr>
          <p:spPr bwMode="auto">
            <a:xfrm flipH="1">
              <a:off x="434" y="122"/>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21" name="Line 303"/>
            <p:cNvSpPr>
              <a:spLocks noChangeShapeType="1"/>
            </p:cNvSpPr>
            <p:nvPr/>
          </p:nvSpPr>
          <p:spPr bwMode="auto">
            <a:xfrm flipH="1">
              <a:off x="434" y="93"/>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22" name="Line 304"/>
            <p:cNvSpPr>
              <a:spLocks noChangeShapeType="1"/>
            </p:cNvSpPr>
            <p:nvPr/>
          </p:nvSpPr>
          <p:spPr bwMode="auto">
            <a:xfrm flipH="1">
              <a:off x="434" y="64"/>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23" name="Line 305"/>
            <p:cNvSpPr>
              <a:spLocks noChangeShapeType="1"/>
            </p:cNvSpPr>
            <p:nvPr/>
          </p:nvSpPr>
          <p:spPr bwMode="auto">
            <a:xfrm flipH="1">
              <a:off x="434" y="29"/>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24" name="Line 306"/>
            <p:cNvSpPr>
              <a:spLocks noChangeShapeType="1"/>
            </p:cNvSpPr>
            <p:nvPr/>
          </p:nvSpPr>
          <p:spPr bwMode="auto">
            <a:xfrm flipH="1">
              <a:off x="434" y="0"/>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25" name="Line 307"/>
            <p:cNvSpPr>
              <a:spLocks noChangeShapeType="1"/>
            </p:cNvSpPr>
            <p:nvPr/>
          </p:nvSpPr>
          <p:spPr bwMode="auto">
            <a:xfrm flipH="1">
              <a:off x="434" y="-29"/>
              <a:ext cx="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26" name="Line 308"/>
            <p:cNvSpPr>
              <a:spLocks noChangeShapeType="1"/>
            </p:cNvSpPr>
            <p:nvPr/>
          </p:nvSpPr>
          <p:spPr bwMode="auto">
            <a:xfrm flipH="1">
              <a:off x="417" y="960"/>
              <a:ext cx="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27" name="Rectangle 309"/>
            <p:cNvSpPr>
              <a:spLocks noChangeArrowheads="1"/>
            </p:cNvSpPr>
            <p:nvPr/>
          </p:nvSpPr>
          <p:spPr bwMode="auto">
            <a:xfrm>
              <a:off x="382" y="891"/>
              <a:ext cx="52"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0</a:t>
              </a:r>
              <a:endParaRPr lang="en-US" altLang="en-US" sz="1800">
                <a:latin typeface="Arial" panose="020B0604020202020204" pitchFamily="34" charset="0"/>
              </a:endParaRPr>
            </a:p>
          </p:txBody>
        </p:sp>
        <p:sp>
          <p:nvSpPr>
            <p:cNvPr id="31828" name="Line 310"/>
            <p:cNvSpPr>
              <a:spLocks noChangeShapeType="1"/>
            </p:cNvSpPr>
            <p:nvPr/>
          </p:nvSpPr>
          <p:spPr bwMode="auto">
            <a:xfrm flipH="1">
              <a:off x="417" y="804"/>
              <a:ext cx="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29" name="Rectangle 311"/>
            <p:cNvSpPr>
              <a:spLocks noChangeArrowheads="1"/>
            </p:cNvSpPr>
            <p:nvPr/>
          </p:nvSpPr>
          <p:spPr bwMode="auto">
            <a:xfrm>
              <a:off x="348" y="735"/>
              <a:ext cx="8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10</a:t>
              </a:r>
              <a:endParaRPr lang="en-US" altLang="en-US" sz="1800">
                <a:latin typeface="Arial" panose="020B0604020202020204" pitchFamily="34" charset="0"/>
              </a:endParaRPr>
            </a:p>
          </p:txBody>
        </p:sp>
        <p:sp>
          <p:nvSpPr>
            <p:cNvPr id="31830" name="Line 312"/>
            <p:cNvSpPr>
              <a:spLocks noChangeShapeType="1"/>
            </p:cNvSpPr>
            <p:nvPr/>
          </p:nvSpPr>
          <p:spPr bwMode="auto">
            <a:xfrm flipH="1">
              <a:off x="417" y="654"/>
              <a:ext cx="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31" name="Rectangle 313"/>
            <p:cNvSpPr>
              <a:spLocks noChangeArrowheads="1"/>
            </p:cNvSpPr>
            <p:nvPr/>
          </p:nvSpPr>
          <p:spPr bwMode="auto">
            <a:xfrm>
              <a:off x="348" y="584"/>
              <a:ext cx="8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20</a:t>
              </a:r>
              <a:endParaRPr lang="en-US" altLang="en-US" sz="1800">
                <a:latin typeface="Arial" panose="020B0604020202020204" pitchFamily="34" charset="0"/>
              </a:endParaRPr>
            </a:p>
          </p:txBody>
        </p:sp>
        <p:sp>
          <p:nvSpPr>
            <p:cNvPr id="31832" name="Line 314"/>
            <p:cNvSpPr>
              <a:spLocks noChangeShapeType="1"/>
            </p:cNvSpPr>
            <p:nvPr/>
          </p:nvSpPr>
          <p:spPr bwMode="auto">
            <a:xfrm flipH="1">
              <a:off x="417" y="497"/>
              <a:ext cx="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33" name="Rectangle 315"/>
            <p:cNvSpPr>
              <a:spLocks noChangeArrowheads="1"/>
            </p:cNvSpPr>
            <p:nvPr/>
          </p:nvSpPr>
          <p:spPr bwMode="auto">
            <a:xfrm>
              <a:off x="348" y="428"/>
              <a:ext cx="8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30</a:t>
              </a:r>
              <a:endParaRPr lang="en-US" altLang="en-US" sz="1800">
                <a:latin typeface="Arial" panose="020B0604020202020204" pitchFamily="34" charset="0"/>
              </a:endParaRPr>
            </a:p>
          </p:txBody>
        </p:sp>
        <p:sp>
          <p:nvSpPr>
            <p:cNvPr id="31834" name="Line 316"/>
            <p:cNvSpPr>
              <a:spLocks noChangeShapeType="1"/>
            </p:cNvSpPr>
            <p:nvPr/>
          </p:nvSpPr>
          <p:spPr bwMode="auto">
            <a:xfrm flipH="1">
              <a:off x="417" y="341"/>
              <a:ext cx="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35" name="Rectangle 317"/>
            <p:cNvSpPr>
              <a:spLocks noChangeArrowheads="1"/>
            </p:cNvSpPr>
            <p:nvPr/>
          </p:nvSpPr>
          <p:spPr bwMode="auto">
            <a:xfrm>
              <a:off x="348" y="272"/>
              <a:ext cx="8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40</a:t>
              </a:r>
              <a:endParaRPr lang="en-US" altLang="en-US" sz="1800">
                <a:latin typeface="Arial" panose="020B0604020202020204" pitchFamily="34" charset="0"/>
              </a:endParaRPr>
            </a:p>
          </p:txBody>
        </p:sp>
        <p:sp>
          <p:nvSpPr>
            <p:cNvPr id="31836" name="Line 318"/>
            <p:cNvSpPr>
              <a:spLocks noChangeShapeType="1"/>
            </p:cNvSpPr>
            <p:nvPr/>
          </p:nvSpPr>
          <p:spPr bwMode="auto">
            <a:xfrm flipH="1">
              <a:off x="417" y="185"/>
              <a:ext cx="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37" name="Rectangle 319"/>
            <p:cNvSpPr>
              <a:spLocks noChangeArrowheads="1"/>
            </p:cNvSpPr>
            <p:nvPr/>
          </p:nvSpPr>
          <p:spPr bwMode="auto">
            <a:xfrm>
              <a:off x="348" y="116"/>
              <a:ext cx="8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50</a:t>
              </a:r>
              <a:endParaRPr lang="en-US" altLang="en-US" sz="1800">
                <a:latin typeface="Arial" panose="020B0604020202020204" pitchFamily="34" charset="0"/>
              </a:endParaRPr>
            </a:p>
          </p:txBody>
        </p:sp>
        <p:sp>
          <p:nvSpPr>
            <p:cNvPr id="31838" name="Line 320"/>
            <p:cNvSpPr>
              <a:spLocks noChangeShapeType="1"/>
            </p:cNvSpPr>
            <p:nvPr/>
          </p:nvSpPr>
          <p:spPr bwMode="auto">
            <a:xfrm flipH="1">
              <a:off x="417" y="29"/>
              <a:ext cx="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39" name="Rectangle 321"/>
            <p:cNvSpPr>
              <a:spLocks noChangeArrowheads="1"/>
            </p:cNvSpPr>
            <p:nvPr/>
          </p:nvSpPr>
          <p:spPr bwMode="auto">
            <a:xfrm>
              <a:off x="348" y="-40"/>
              <a:ext cx="8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60</a:t>
              </a:r>
              <a:endParaRPr lang="en-US" altLang="en-US" sz="1800">
                <a:latin typeface="Arial" panose="020B0604020202020204" pitchFamily="34" charset="0"/>
              </a:endParaRPr>
            </a:p>
          </p:txBody>
        </p:sp>
        <p:sp>
          <p:nvSpPr>
            <p:cNvPr id="31840" name="Rectangle 322"/>
            <p:cNvSpPr>
              <a:spLocks noChangeArrowheads="1"/>
            </p:cNvSpPr>
            <p:nvPr/>
          </p:nvSpPr>
          <p:spPr bwMode="auto">
            <a:xfrm rot="5400000">
              <a:off x="142" y="558"/>
              <a:ext cx="133"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CPS</a:t>
              </a:r>
              <a:endParaRPr lang="en-US" altLang="en-US" sz="1800">
                <a:latin typeface="Arial" panose="020B0604020202020204" pitchFamily="34" charset="0"/>
              </a:endParaRPr>
            </a:p>
          </p:txBody>
        </p:sp>
        <p:sp>
          <p:nvSpPr>
            <p:cNvPr id="31841" name="Line 323"/>
            <p:cNvSpPr>
              <a:spLocks noChangeShapeType="1"/>
            </p:cNvSpPr>
            <p:nvPr/>
          </p:nvSpPr>
          <p:spPr bwMode="auto">
            <a:xfrm>
              <a:off x="452" y="1001"/>
              <a:ext cx="375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42" name="Line 324"/>
            <p:cNvSpPr>
              <a:spLocks noChangeShapeType="1"/>
            </p:cNvSpPr>
            <p:nvPr/>
          </p:nvSpPr>
          <p:spPr bwMode="auto">
            <a:xfrm>
              <a:off x="452"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43" name="Line 325"/>
            <p:cNvSpPr>
              <a:spLocks noChangeShapeType="1"/>
            </p:cNvSpPr>
            <p:nvPr/>
          </p:nvSpPr>
          <p:spPr bwMode="auto">
            <a:xfrm>
              <a:off x="532"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44" name="Line 326"/>
            <p:cNvSpPr>
              <a:spLocks noChangeShapeType="1"/>
            </p:cNvSpPr>
            <p:nvPr/>
          </p:nvSpPr>
          <p:spPr bwMode="auto">
            <a:xfrm>
              <a:off x="613"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45" name="Line 327"/>
            <p:cNvSpPr>
              <a:spLocks noChangeShapeType="1"/>
            </p:cNvSpPr>
            <p:nvPr/>
          </p:nvSpPr>
          <p:spPr bwMode="auto">
            <a:xfrm>
              <a:off x="700"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46" name="Line 328"/>
            <p:cNvSpPr>
              <a:spLocks noChangeShapeType="1"/>
            </p:cNvSpPr>
            <p:nvPr/>
          </p:nvSpPr>
          <p:spPr bwMode="auto">
            <a:xfrm>
              <a:off x="781"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47" name="Line 329"/>
            <p:cNvSpPr>
              <a:spLocks noChangeShapeType="1"/>
            </p:cNvSpPr>
            <p:nvPr/>
          </p:nvSpPr>
          <p:spPr bwMode="auto">
            <a:xfrm>
              <a:off x="867"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48" name="Line 330"/>
            <p:cNvSpPr>
              <a:spLocks noChangeShapeType="1"/>
            </p:cNvSpPr>
            <p:nvPr/>
          </p:nvSpPr>
          <p:spPr bwMode="auto">
            <a:xfrm>
              <a:off x="948"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49" name="Line 331"/>
            <p:cNvSpPr>
              <a:spLocks noChangeShapeType="1"/>
            </p:cNvSpPr>
            <p:nvPr/>
          </p:nvSpPr>
          <p:spPr bwMode="auto">
            <a:xfrm>
              <a:off x="1034"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50" name="Line 332"/>
            <p:cNvSpPr>
              <a:spLocks noChangeShapeType="1"/>
            </p:cNvSpPr>
            <p:nvPr/>
          </p:nvSpPr>
          <p:spPr bwMode="auto">
            <a:xfrm>
              <a:off x="1115"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51" name="Line 333"/>
            <p:cNvSpPr>
              <a:spLocks noChangeShapeType="1"/>
            </p:cNvSpPr>
            <p:nvPr/>
          </p:nvSpPr>
          <p:spPr bwMode="auto">
            <a:xfrm>
              <a:off x="1202"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52" name="Line 334"/>
            <p:cNvSpPr>
              <a:spLocks noChangeShapeType="1"/>
            </p:cNvSpPr>
            <p:nvPr/>
          </p:nvSpPr>
          <p:spPr bwMode="auto">
            <a:xfrm>
              <a:off x="1283"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53" name="Line 335"/>
            <p:cNvSpPr>
              <a:spLocks noChangeShapeType="1"/>
            </p:cNvSpPr>
            <p:nvPr/>
          </p:nvSpPr>
          <p:spPr bwMode="auto">
            <a:xfrm>
              <a:off x="1369"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54" name="Line 336"/>
            <p:cNvSpPr>
              <a:spLocks noChangeShapeType="1"/>
            </p:cNvSpPr>
            <p:nvPr/>
          </p:nvSpPr>
          <p:spPr bwMode="auto">
            <a:xfrm>
              <a:off x="1450"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55" name="Line 337"/>
            <p:cNvSpPr>
              <a:spLocks noChangeShapeType="1"/>
            </p:cNvSpPr>
            <p:nvPr/>
          </p:nvSpPr>
          <p:spPr bwMode="auto">
            <a:xfrm>
              <a:off x="1536"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56" name="Line 338"/>
            <p:cNvSpPr>
              <a:spLocks noChangeShapeType="1"/>
            </p:cNvSpPr>
            <p:nvPr/>
          </p:nvSpPr>
          <p:spPr bwMode="auto">
            <a:xfrm>
              <a:off x="1617"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57" name="Line 339"/>
            <p:cNvSpPr>
              <a:spLocks noChangeShapeType="1"/>
            </p:cNvSpPr>
            <p:nvPr/>
          </p:nvSpPr>
          <p:spPr bwMode="auto">
            <a:xfrm>
              <a:off x="1704"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58" name="Line 340"/>
            <p:cNvSpPr>
              <a:spLocks noChangeShapeType="1"/>
            </p:cNvSpPr>
            <p:nvPr/>
          </p:nvSpPr>
          <p:spPr bwMode="auto">
            <a:xfrm>
              <a:off x="1784"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59" name="Line 341"/>
            <p:cNvSpPr>
              <a:spLocks noChangeShapeType="1"/>
            </p:cNvSpPr>
            <p:nvPr/>
          </p:nvSpPr>
          <p:spPr bwMode="auto">
            <a:xfrm>
              <a:off x="1865"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60" name="Line 342"/>
            <p:cNvSpPr>
              <a:spLocks noChangeShapeType="1"/>
            </p:cNvSpPr>
            <p:nvPr/>
          </p:nvSpPr>
          <p:spPr bwMode="auto">
            <a:xfrm>
              <a:off x="1952"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61" name="Line 343"/>
            <p:cNvSpPr>
              <a:spLocks noChangeShapeType="1"/>
            </p:cNvSpPr>
            <p:nvPr/>
          </p:nvSpPr>
          <p:spPr bwMode="auto">
            <a:xfrm>
              <a:off x="2033"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62" name="Line 344"/>
            <p:cNvSpPr>
              <a:spLocks noChangeShapeType="1"/>
            </p:cNvSpPr>
            <p:nvPr/>
          </p:nvSpPr>
          <p:spPr bwMode="auto">
            <a:xfrm>
              <a:off x="2119"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63" name="Line 345"/>
            <p:cNvSpPr>
              <a:spLocks noChangeShapeType="1"/>
            </p:cNvSpPr>
            <p:nvPr/>
          </p:nvSpPr>
          <p:spPr bwMode="auto">
            <a:xfrm>
              <a:off x="2200"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64" name="Line 346"/>
            <p:cNvSpPr>
              <a:spLocks noChangeShapeType="1"/>
            </p:cNvSpPr>
            <p:nvPr/>
          </p:nvSpPr>
          <p:spPr bwMode="auto">
            <a:xfrm>
              <a:off x="2286"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65" name="Line 347"/>
            <p:cNvSpPr>
              <a:spLocks noChangeShapeType="1"/>
            </p:cNvSpPr>
            <p:nvPr/>
          </p:nvSpPr>
          <p:spPr bwMode="auto">
            <a:xfrm>
              <a:off x="2367"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66" name="Line 348"/>
            <p:cNvSpPr>
              <a:spLocks noChangeShapeType="1"/>
            </p:cNvSpPr>
            <p:nvPr/>
          </p:nvSpPr>
          <p:spPr bwMode="auto">
            <a:xfrm>
              <a:off x="2454"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67" name="Line 349"/>
            <p:cNvSpPr>
              <a:spLocks noChangeShapeType="1"/>
            </p:cNvSpPr>
            <p:nvPr/>
          </p:nvSpPr>
          <p:spPr bwMode="auto">
            <a:xfrm>
              <a:off x="2535"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68" name="Line 350"/>
            <p:cNvSpPr>
              <a:spLocks noChangeShapeType="1"/>
            </p:cNvSpPr>
            <p:nvPr/>
          </p:nvSpPr>
          <p:spPr bwMode="auto">
            <a:xfrm>
              <a:off x="2621"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69" name="Line 351"/>
            <p:cNvSpPr>
              <a:spLocks noChangeShapeType="1"/>
            </p:cNvSpPr>
            <p:nvPr/>
          </p:nvSpPr>
          <p:spPr bwMode="auto">
            <a:xfrm>
              <a:off x="2702"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70" name="Line 352"/>
            <p:cNvSpPr>
              <a:spLocks noChangeShapeType="1"/>
            </p:cNvSpPr>
            <p:nvPr/>
          </p:nvSpPr>
          <p:spPr bwMode="auto">
            <a:xfrm>
              <a:off x="2788"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71" name="Line 353"/>
            <p:cNvSpPr>
              <a:spLocks noChangeShapeType="1"/>
            </p:cNvSpPr>
            <p:nvPr/>
          </p:nvSpPr>
          <p:spPr bwMode="auto">
            <a:xfrm>
              <a:off x="2869"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72" name="Line 354"/>
            <p:cNvSpPr>
              <a:spLocks noChangeShapeType="1"/>
            </p:cNvSpPr>
            <p:nvPr/>
          </p:nvSpPr>
          <p:spPr bwMode="auto">
            <a:xfrm>
              <a:off x="2956"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73" name="Line 355"/>
            <p:cNvSpPr>
              <a:spLocks noChangeShapeType="1"/>
            </p:cNvSpPr>
            <p:nvPr/>
          </p:nvSpPr>
          <p:spPr bwMode="auto">
            <a:xfrm>
              <a:off x="3036"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74" name="Line 356"/>
            <p:cNvSpPr>
              <a:spLocks noChangeShapeType="1"/>
            </p:cNvSpPr>
            <p:nvPr/>
          </p:nvSpPr>
          <p:spPr bwMode="auto">
            <a:xfrm>
              <a:off x="3117"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75" name="Line 357"/>
            <p:cNvSpPr>
              <a:spLocks noChangeShapeType="1"/>
            </p:cNvSpPr>
            <p:nvPr/>
          </p:nvSpPr>
          <p:spPr bwMode="auto">
            <a:xfrm>
              <a:off x="3204"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76" name="Line 358"/>
            <p:cNvSpPr>
              <a:spLocks noChangeShapeType="1"/>
            </p:cNvSpPr>
            <p:nvPr/>
          </p:nvSpPr>
          <p:spPr bwMode="auto">
            <a:xfrm>
              <a:off x="3285"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77" name="Line 359"/>
            <p:cNvSpPr>
              <a:spLocks noChangeShapeType="1"/>
            </p:cNvSpPr>
            <p:nvPr/>
          </p:nvSpPr>
          <p:spPr bwMode="auto">
            <a:xfrm>
              <a:off x="3371"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78" name="Line 360"/>
            <p:cNvSpPr>
              <a:spLocks noChangeShapeType="1"/>
            </p:cNvSpPr>
            <p:nvPr/>
          </p:nvSpPr>
          <p:spPr bwMode="auto">
            <a:xfrm>
              <a:off x="3452"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79" name="Line 361"/>
            <p:cNvSpPr>
              <a:spLocks noChangeShapeType="1"/>
            </p:cNvSpPr>
            <p:nvPr/>
          </p:nvSpPr>
          <p:spPr bwMode="auto">
            <a:xfrm>
              <a:off x="3538"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80" name="Line 362"/>
            <p:cNvSpPr>
              <a:spLocks noChangeShapeType="1"/>
            </p:cNvSpPr>
            <p:nvPr/>
          </p:nvSpPr>
          <p:spPr bwMode="auto">
            <a:xfrm>
              <a:off x="3619"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81" name="Line 363"/>
            <p:cNvSpPr>
              <a:spLocks noChangeShapeType="1"/>
            </p:cNvSpPr>
            <p:nvPr/>
          </p:nvSpPr>
          <p:spPr bwMode="auto">
            <a:xfrm>
              <a:off x="3706"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82" name="Line 364"/>
            <p:cNvSpPr>
              <a:spLocks noChangeShapeType="1"/>
            </p:cNvSpPr>
            <p:nvPr/>
          </p:nvSpPr>
          <p:spPr bwMode="auto">
            <a:xfrm>
              <a:off x="3787"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83" name="Line 365"/>
            <p:cNvSpPr>
              <a:spLocks noChangeShapeType="1"/>
            </p:cNvSpPr>
            <p:nvPr/>
          </p:nvSpPr>
          <p:spPr bwMode="auto">
            <a:xfrm>
              <a:off x="3873"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84" name="Line 366"/>
            <p:cNvSpPr>
              <a:spLocks noChangeShapeType="1"/>
            </p:cNvSpPr>
            <p:nvPr/>
          </p:nvSpPr>
          <p:spPr bwMode="auto">
            <a:xfrm>
              <a:off x="3954"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85" name="Line 367"/>
            <p:cNvSpPr>
              <a:spLocks noChangeShapeType="1"/>
            </p:cNvSpPr>
            <p:nvPr/>
          </p:nvSpPr>
          <p:spPr bwMode="auto">
            <a:xfrm>
              <a:off x="4040"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86" name="Line 368"/>
            <p:cNvSpPr>
              <a:spLocks noChangeShapeType="1"/>
            </p:cNvSpPr>
            <p:nvPr/>
          </p:nvSpPr>
          <p:spPr bwMode="auto">
            <a:xfrm>
              <a:off x="4121"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87" name="Line 369"/>
            <p:cNvSpPr>
              <a:spLocks noChangeShapeType="1"/>
            </p:cNvSpPr>
            <p:nvPr/>
          </p:nvSpPr>
          <p:spPr bwMode="auto">
            <a:xfrm>
              <a:off x="4208" y="1001"/>
              <a:ext cx="0" cy="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88" name="Rectangle 370"/>
            <p:cNvSpPr>
              <a:spLocks noChangeArrowheads="1"/>
            </p:cNvSpPr>
            <p:nvPr/>
          </p:nvSpPr>
          <p:spPr bwMode="auto">
            <a:xfrm>
              <a:off x="400" y="1053"/>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970</a:t>
              </a:r>
              <a:endParaRPr lang="en-US" altLang="en-US" sz="1800">
                <a:latin typeface="Arial" panose="020B0604020202020204" pitchFamily="34" charset="0"/>
              </a:endParaRPr>
            </a:p>
          </p:txBody>
        </p:sp>
        <p:sp>
          <p:nvSpPr>
            <p:cNvPr id="31889" name="Line 371"/>
            <p:cNvSpPr>
              <a:spLocks noChangeShapeType="1"/>
            </p:cNvSpPr>
            <p:nvPr/>
          </p:nvSpPr>
          <p:spPr bwMode="auto">
            <a:xfrm>
              <a:off x="452" y="1001"/>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90" name="Rectangle 372"/>
            <p:cNvSpPr>
              <a:spLocks noChangeArrowheads="1"/>
            </p:cNvSpPr>
            <p:nvPr/>
          </p:nvSpPr>
          <p:spPr bwMode="auto">
            <a:xfrm>
              <a:off x="815" y="1053"/>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965</a:t>
              </a:r>
              <a:endParaRPr lang="en-US" altLang="en-US" sz="1800">
                <a:latin typeface="Arial" panose="020B0604020202020204" pitchFamily="34" charset="0"/>
              </a:endParaRPr>
            </a:p>
          </p:txBody>
        </p:sp>
        <p:sp>
          <p:nvSpPr>
            <p:cNvPr id="31891" name="Line 373"/>
            <p:cNvSpPr>
              <a:spLocks noChangeShapeType="1"/>
            </p:cNvSpPr>
            <p:nvPr/>
          </p:nvSpPr>
          <p:spPr bwMode="auto">
            <a:xfrm>
              <a:off x="867" y="1001"/>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92" name="Rectangle 374"/>
            <p:cNvSpPr>
              <a:spLocks noChangeArrowheads="1"/>
            </p:cNvSpPr>
            <p:nvPr/>
          </p:nvSpPr>
          <p:spPr bwMode="auto">
            <a:xfrm>
              <a:off x="1231" y="1053"/>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960</a:t>
              </a:r>
              <a:endParaRPr lang="en-US" altLang="en-US" sz="1800">
                <a:latin typeface="Arial" panose="020B0604020202020204" pitchFamily="34" charset="0"/>
              </a:endParaRPr>
            </a:p>
          </p:txBody>
        </p:sp>
        <p:sp>
          <p:nvSpPr>
            <p:cNvPr id="31893" name="Line 375"/>
            <p:cNvSpPr>
              <a:spLocks noChangeShapeType="1"/>
            </p:cNvSpPr>
            <p:nvPr/>
          </p:nvSpPr>
          <p:spPr bwMode="auto">
            <a:xfrm>
              <a:off x="1283" y="1001"/>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94" name="Rectangle 376"/>
            <p:cNvSpPr>
              <a:spLocks noChangeArrowheads="1"/>
            </p:cNvSpPr>
            <p:nvPr/>
          </p:nvSpPr>
          <p:spPr bwMode="auto">
            <a:xfrm>
              <a:off x="1652" y="1053"/>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955</a:t>
              </a:r>
              <a:endParaRPr lang="en-US" altLang="en-US" sz="1800">
                <a:latin typeface="Arial" panose="020B0604020202020204" pitchFamily="34" charset="0"/>
              </a:endParaRPr>
            </a:p>
          </p:txBody>
        </p:sp>
        <p:sp>
          <p:nvSpPr>
            <p:cNvPr id="31895" name="Line 377"/>
            <p:cNvSpPr>
              <a:spLocks noChangeShapeType="1"/>
            </p:cNvSpPr>
            <p:nvPr/>
          </p:nvSpPr>
          <p:spPr bwMode="auto">
            <a:xfrm>
              <a:off x="1704" y="1001"/>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96" name="Rectangle 378"/>
            <p:cNvSpPr>
              <a:spLocks noChangeArrowheads="1"/>
            </p:cNvSpPr>
            <p:nvPr/>
          </p:nvSpPr>
          <p:spPr bwMode="auto">
            <a:xfrm>
              <a:off x="2067" y="1053"/>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950</a:t>
              </a:r>
              <a:endParaRPr lang="en-US" altLang="en-US" sz="1800">
                <a:latin typeface="Arial" panose="020B0604020202020204" pitchFamily="34" charset="0"/>
              </a:endParaRPr>
            </a:p>
          </p:txBody>
        </p:sp>
        <p:sp>
          <p:nvSpPr>
            <p:cNvPr id="31897" name="Line 379"/>
            <p:cNvSpPr>
              <a:spLocks noChangeShapeType="1"/>
            </p:cNvSpPr>
            <p:nvPr/>
          </p:nvSpPr>
          <p:spPr bwMode="auto">
            <a:xfrm>
              <a:off x="2119" y="1001"/>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98" name="Rectangle 380"/>
            <p:cNvSpPr>
              <a:spLocks noChangeArrowheads="1"/>
            </p:cNvSpPr>
            <p:nvPr/>
          </p:nvSpPr>
          <p:spPr bwMode="auto">
            <a:xfrm>
              <a:off x="2483" y="1053"/>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945</a:t>
              </a:r>
              <a:endParaRPr lang="en-US" altLang="en-US" sz="1800">
                <a:latin typeface="Arial" panose="020B0604020202020204" pitchFamily="34" charset="0"/>
              </a:endParaRPr>
            </a:p>
          </p:txBody>
        </p:sp>
        <p:sp>
          <p:nvSpPr>
            <p:cNvPr id="31899" name="Line 381"/>
            <p:cNvSpPr>
              <a:spLocks noChangeShapeType="1"/>
            </p:cNvSpPr>
            <p:nvPr/>
          </p:nvSpPr>
          <p:spPr bwMode="auto">
            <a:xfrm>
              <a:off x="2535" y="1001"/>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00" name="Rectangle 382"/>
            <p:cNvSpPr>
              <a:spLocks noChangeArrowheads="1"/>
            </p:cNvSpPr>
            <p:nvPr/>
          </p:nvSpPr>
          <p:spPr bwMode="auto">
            <a:xfrm>
              <a:off x="2904" y="1053"/>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940</a:t>
              </a:r>
              <a:endParaRPr lang="en-US" altLang="en-US" sz="1800">
                <a:latin typeface="Arial" panose="020B0604020202020204" pitchFamily="34" charset="0"/>
              </a:endParaRPr>
            </a:p>
          </p:txBody>
        </p:sp>
        <p:sp>
          <p:nvSpPr>
            <p:cNvPr id="31901" name="Line 383"/>
            <p:cNvSpPr>
              <a:spLocks noChangeShapeType="1"/>
            </p:cNvSpPr>
            <p:nvPr/>
          </p:nvSpPr>
          <p:spPr bwMode="auto">
            <a:xfrm>
              <a:off x="2956" y="1001"/>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02" name="Rectangle 384"/>
            <p:cNvSpPr>
              <a:spLocks noChangeArrowheads="1"/>
            </p:cNvSpPr>
            <p:nvPr/>
          </p:nvSpPr>
          <p:spPr bwMode="auto">
            <a:xfrm>
              <a:off x="3319" y="1053"/>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935</a:t>
              </a:r>
              <a:endParaRPr lang="en-US" altLang="en-US" sz="1800">
                <a:latin typeface="Arial" panose="020B0604020202020204" pitchFamily="34" charset="0"/>
              </a:endParaRPr>
            </a:p>
          </p:txBody>
        </p:sp>
        <p:sp>
          <p:nvSpPr>
            <p:cNvPr id="31903" name="Line 385"/>
            <p:cNvSpPr>
              <a:spLocks noChangeShapeType="1"/>
            </p:cNvSpPr>
            <p:nvPr/>
          </p:nvSpPr>
          <p:spPr bwMode="auto">
            <a:xfrm>
              <a:off x="3371" y="1001"/>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04" name="Rectangle 386"/>
            <p:cNvSpPr>
              <a:spLocks noChangeArrowheads="1"/>
            </p:cNvSpPr>
            <p:nvPr/>
          </p:nvSpPr>
          <p:spPr bwMode="auto">
            <a:xfrm>
              <a:off x="3735" y="1053"/>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930</a:t>
              </a:r>
              <a:endParaRPr lang="en-US" altLang="en-US" sz="1800">
                <a:latin typeface="Arial" panose="020B0604020202020204" pitchFamily="34" charset="0"/>
              </a:endParaRPr>
            </a:p>
          </p:txBody>
        </p:sp>
        <p:sp>
          <p:nvSpPr>
            <p:cNvPr id="31905" name="Line 387"/>
            <p:cNvSpPr>
              <a:spLocks noChangeShapeType="1"/>
            </p:cNvSpPr>
            <p:nvPr/>
          </p:nvSpPr>
          <p:spPr bwMode="auto">
            <a:xfrm>
              <a:off x="3787" y="1001"/>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06" name="Rectangle 388"/>
            <p:cNvSpPr>
              <a:spLocks noChangeArrowheads="1"/>
            </p:cNvSpPr>
            <p:nvPr/>
          </p:nvSpPr>
          <p:spPr bwMode="auto">
            <a:xfrm>
              <a:off x="4156" y="1053"/>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925</a:t>
              </a:r>
              <a:endParaRPr lang="en-US" altLang="en-US" sz="1800">
                <a:latin typeface="Arial" panose="020B0604020202020204" pitchFamily="34" charset="0"/>
              </a:endParaRPr>
            </a:p>
          </p:txBody>
        </p:sp>
        <p:sp>
          <p:nvSpPr>
            <p:cNvPr id="31907" name="Line 389"/>
            <p:cNvSpPr>
              <a:spLocks noChangeShapeType="1"/>
            </p:cNvSpPr>
            <p:nvPr/>
          </p:nvSpPr>
          <p:spPr bwMode="auto">
            <a:xfrm>
              <a:off x="4208" y="1001"/>
              <a:ext cx="0" cy="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08" name="Rectangle 390"/>
            <p:cNvSpPr>
              <a:spLocks noChangeArrowheads="1"/>
            </p:cNvSpPr>
            <p:nvPr/>
          </p:nvSpPr>
          <p:spPr bwMode="auto">
            <a:xfrm>
              <a:off x="2050" y="1139"/>
              <a:ext cx="548"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900">
                  <a:solidFill>
                    <a:srgbClr val="000000"/>
                  </a:solidFill>
                  <a:latin typeface="Times New Roman" panose="02020603050405020304" pitchFamily="18" charset="0"/>
                </a:rPr>
                <a:t>Binding Energy (eV)</a:t>
              </a:r>
              <a:endParaRPr lang="en-US" altLang="en-US" sz="1800">
                <a:latin typeface="Arial" panose="020B0604020202020204" pitchFamily="34" charset="0"/>
              </a:endParaRPr>
            </a:p>
          </p:txBody>
        </p:sp>
      </p:grpSp>
      <p:sp>
        <p:nvSpPr>
          <p:cNvPr id="31755" name="TextBox 387"/>
          <p:cNvSpPr txBox="1">
            <a:spLocks noChangeArrowheads="1"/>
          </p:cNvSpPr>
          <p:nvPr/>
        </p:nvSpPr>
        <p:spPr bwMode="auto">
          <a:xfrm>
            <a:off x="5233697" y="2524173"/>
            <a:ext cx="7921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pPr>
            <a:r>
              <a:rPr lang="en-GB" altLang="en-US" sz="1000" dirty="0">
                <a:latin typeface="Calibri" panose="020F0502020204030204" pitchFamily="34" charset="0"/>
              </a:rPr>
              <a:t>Cu 2p</a:t>
            </a:r>
            <a:r>
              <a:rPr lang="en-GB" altLang="en-US" sz="1000" baseline="-25000" dirty="0">
                <a:latin typeface="Calibri" panose="020F0502020204030204" pitchFamily="34" charset="0"/>
              </a:rPr>
              <a:t>3/2</a:t>
            </a:r>
          </a:p>
        </p:txBody>
      </p:sp>
      <p:sp>
        <p:nvSpPr>
          <p:cNvPr id="31756" name="TextBox 387"/>
          <p:cNvSpPr txBox="1">
            <a:spLocks noChangeArrowheads="1"/>
          </p:cNvSpPr>
          <p:nvPr/>
        </p:nvSpPr>
        <p:spPr bwMode="auto">
          <a:xfrm>
            <a:off x="2526544" y="2479524"/>
            <a:ext cx="7921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pPr>
            <a:r>
              <a:rPr lang="en-GB" altLang="en-US" sz="1000" dirty="0">
                <a:latin typeface="Calibri" panose="020F0502020204030204" pitchFamily="34" charset="0"/>
              </a:rPr>
              <a:t>Cu 2p</a:t>
            </a:r>
            <a:r>
              <a:rPr lang="en-GB" altLang="en-US" sz="1000" baseline="-25000" dirty="0">
                <a:latin typeface="Calibri" panose="020F0502020204030204" pitchFamily="34" charset="0"/>
              </a:rPr>
              <a:t>1/2</a:t>
            </a:r>
          </a:p>
        </p:txBody>
      </p:sp>
      <p:sp>
        <p:nvSpPr>
          <p:cNvPr id="31757" name="TextBox 387"/>
          <p:cNvSpPr txBox="1">
            <a:spLocks noChangeArrowheads="1"/>
          </p:cNvSpPr>
          <p:nvPr/>
        </p:nvSpPr>
        <p:spPr bwMode="auto">
          <a:xfrm>
            <a:off x="3505200" y="2268379"/>
            <a:ext cx="7921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pPr>
            <a:r>
              <a:rPr lang="en-GB" altLang="en-US" sz="1000" dirty="0" smtClean="0">
                <a:latin typeface="Calibri" panose="020F0502020204030204" pitchFamily="34" charset="0"/>
              </a:rPr>
              <a:t>Satellite</a:t>
            </a:r>
            <a:endParaRPr lang="en-GB" altLang="en-US" sz="1000" baseline="-25000" dirty="0">
              <a:latin typeface="Calibri" panose="020F0502020204030204" pitchFamily="34" charset="0"/>
            </a:endParaRPr>
          </a:p>
        </p:txBody>
      </p:sp>
      <p:sp>
        <p:nvSpPr>
          <p:cNvPr id="31758" name="TextBox 387"/>
          <p:cNvSpPr txBox="1">
            <a:spLocks noChangeArrowheads="1"/>
          </p:cNvSpPr>
          <p:nvPr/>
        </p:nvSpPr>
        <p:spPr bwMode="auto">
          <a:xfrm>
            <a:off x="1321594" y="2257639"/>
            <a:ext cx="7921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pPr>
            <a:r>
              <a:rPr lang="en-GB" altLang="en-US" sz="1000" dirty="0" smtClean="0">
                <a:latin typeface="Calibri" panose="020F0502020204030204" pitchFamily="34" charset="0"/>
              </a:rPr>
              <a:t>Satellite</a:t>
            </a:r>
            <a:endParaRPr lang="en-GB" altLang="en-US" sz="1000" baseline="-25000" dirty="0">
              <a:latin typeface="Calibri" panose="020F0502020204030204" pitchFamily="34" charset="0"/>
            </a:endParaRPr>
          </a:p>
        </p:txBody>
      </p:sp>
      <p:graphicFrame>
        <p:nvGraphicFramePr>
          <p:cNvPr id="395" name="Table 394"/>
          <p:cNvGraphicFramePr>
            <a:graphicFrameLocks noGrp="1"/>
          </p:cNvGraphicFramePr>
          <p:nvPr>
            <p:extLst>
              <p:ext uri="{D42A27DB-BD31-4B8C-83A1-F6EECF244321}">
                <p14:modId xmlns:p14="http://schemas.microsoft.com/office/powerpoint/2010/main" val="3403908449"/>
              </p:ext>
            </p:extLst>
          </p:nvPr>
        </p:nvGraphicFramePr>
        <p:xfrm>
          <a:off x="6342519" y="2330582"/>
          <a:ext cx="2806098" cy="1651000"/>
        </p:xfrm>
        <a:graphic>
          <a:graphicData uri="http://schemas.openxmlformats.org/drawingml/2006/table">
            <a:tbl>
              <a:tblPr firstRow="1" bandRow="1">
                <a:tableStyleId>{5C22544A-7EE6-4342-B048-85BDC9FD1C3A}</a:tableStyleId>
              </a:tblPr>
              <a:tblGrid>
                <a:gridCol w="1086168"/>
                <a:gridCol w="609928"/>
                <a:gridCol w="1110002"/>
              </a:tblGrid>
              <a:tr h="706152">
                <a:tc>
                  <a:txBody>
                    <a:bodyPr/>
                    <a:lstStyle/>
                    <a:p>
                      <a:r>
                        <a:rPr lang="en-GB" sz="1200" dirty="0" smtClean="0">
                          <a:solidFill>
                            <a:schemeClr val="bg1"/>
                          </a:solidFill>
                          <a:latin typeface="Calibri" panose="020F0502020204030204" pitchFamily="34" charset="0"/>
                        </a:rPr>
                        <a:t>Metal</a:t>
                      </a:r>
                      <a:endParaRPr lang="en-GB" sz="1200" dirty="0">
                        <a:solidFill>
                          <a:schemeClr val="bg1"/>
                        </a:solidFill>
                        <a:latin typeface="Calibri" panose="020F0502020204030204" pitchFamily="34" charset="0"/>
                      </a:endParaRPr>
                    </a:p>
                  </a:txBody>
                  <a:tcPr marT="45701" marB="45701"/>
                </a:tc>
                <a:tc>
                  <a:txBody>
                    <a:bodyPr/>
                    <a:lstStyle/>
                    <a:p>
                      <a:r>
                        <a:rPr lang="en-GB" sz="1200" dirty="0" smtClean="0">
                          <a:solidFill>
                            <a:schemeClr val="bg1"/>
                          </a:solidFill>
                          <a:latin typeface="Calibri" panose="020F0502020204030204" pitchFamily="34" charset="0"/>
                        </a:rPr>
                        <a:t>QE</a:t>
                      </a:r>
                      <a:endParaRPr lang="en-GB" sz="1200" dirty="0">
                        <a:solidFill>
                          <a:schemeClr val="bg1"/>
                        </a:solidFill>
                        <a:latin typeface="Calibri" panose="020F0502020204030204" pitchFamily="34" charset="0"/>
                      </a:endParaRPr>
                    </a:p>
                  </a:txBody>
                  <a:tcPr marT="45701" marB="4570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latin typeface="Calibri" panose="020F0502020204030204" pitchFamily="34" charset="0"/>
                        </a:rPr>
                        <a:t>XPS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latin typeface="Calibri" panose="020F0502020204030204" pitchFamily="34" charset="0"/>
                        </a:rPr>
                        <a:t>O 1s</a:t>
                      </a:r>
                      <a:r>
                        <a:rPr lang="en-GB" sz="1200" baseline="0" dirty="0" smtClean="0">
                          <a:solidFill>
                            <a:schemeClr val="bg1"/>
                          </a:solidFill>
                          <a:latin typeface="Calibri" panose="020F0502020204030204" pitchFamily="34" charset="0"/>
                        </a:rPr>
                        <a:t>         C 1s</a:t>
                      </a:r>
                    </a:p>
                  </a:txBody>
                  <a:tcPr marT="45701" marB="45701"/>
                </a:tc>
              </a:tr>
              <a:tr h="944848">
                <a:tc>
                  <a:txBody>
                    <a:bodyPr/>
                    <a:lstStyle/>
                    <a:p>
                      <a:r>
                        <a:rPr lang="en-GB" sz="1200" b="1" dirty="0" smtClean="0">
                          <a:solidFill>
                            <a:schemeClr val="tx2">
                              <a:lumMod val="50000"/>
                            </a:schemeClr>
                          </a:solidFill>
                          <a:latin typeface="Calibri" panose="020F0502020204030204" pitchFamily="34" charset="0"/>
                        </a:rPr>
                        <a:t>Cu</a:t>
                      </a:r>
                    </a:p>
                    <a:p>
                      <a:r>
                        <a:rPr lang="en-GB" sz="1200" dirty="0" smtClean="0">
                          <a:solidFill>
                            <a:schemeClr val="tx2">
                              <a:lumMod val="50000"/>
                            </a:schemeClr>
                          </a:solidFill>
                          <a:latin typeface="Calibri" panose="020F0502020204030204" pitchFamily="34" charset="0"/>
                        </a:rPr>
                        <a:t> Received</a:t>
                      </a:r>
                    </a:p>
                    <a:p>
                      <a:r>
                        <a:rPr lang="en-GB" sz="1200" dirty="0" smtClean="0">
                          <a:solidFill>
                            <a:schemeClr val="tx2">
                              <a:lumMod val="50000"/>
                            </a:schemeClr>
                          </a:solidFill>
                          <a:latin typeface="Calibri" panose="020F0502020204030204" pitchFamily="34" charset="0"/>
                        </a:rPr>
                        <a:t> O</a:t>
                      </a:r>
                      <a:r>
                        <a:rPr lang="en-GB" sz="1200" baseline="-25000" dirty="0" smtClean="0">
                          <a:solidFill>
                            <a:schemeClr val="tx2">
                              <a:lumMod val="50000"/>
                            </a:schemeClr>
                          </a:solidFill>
                          <a:latin typeface="Calibri" panose="020F0502020204030204" pitchFamily="34" charset="0"/>
                        </a:rPr>
                        <a:t>2</a:t>
                      </a:r>
                      <a:r>
                        <a:rPr lang="en-GB" sz="1200" dirty="0" smtClean="0">
                          <a:solidFill>
                            <a:schemeClr val="tx2">
                              <a:lumMod val="50000"/>
                            </a:schemeClr>
                          </a:solidFill>
                          <a:latin typeface="Calibri" panose="020F0502020204030204" pitchFamily="34" charset="0"/>
                        </a:rPr>
                        <a:t> plasma</a:t>
                      </a:r>
                    </a:p>
                    <a:p>
                      <a:r>
                        <a:rPr lang="en-GB" sz="1200" dirty="0" smtClean="0">
                          <a:solidFill>
                            <a:schemeClr val="tx2">
                              <a:lumMod val="50000"/>
                            </a:schemeClr>
                          </a:solidFill>
                          <a:latin typeface="Calibri" panose="020F0502020204030204" pitchFamily="34" charset="0"/>
                        </a:rPr>
                        <a:t> Anneal 250°C</a:t>
                      </a:r>
                    </a:p>
                  </a:txBody>
                  <a:tcPr marT="45701" marB="45701"/>
                </a:tc>
                <a:tc>
                  <a:txBody>
                    <a:bodyPr/>
                    <a:lstStyle/>
                    <a:p>
                      <a:endParaRPr lang="en-GB" sz="1200" dirty="0" smtClean="0">
                        <a:solidFill>
                          <a:schemeClr val="tx2">
                            <a:lumMod val="50000"/>
                          </a:schemeClr>
                        </a:solidFill>
                        <a:latin typeface="Calibri" panose="020F0502020204030204" pitchFamily="34" charset="0"/>
                      </a:endParaRPr>
                    </a:p>
                    <a:p>
                      <a:r>
                        <a:rPr lang="en-GB" sz="1200" dirty="0" smtClean="0">
                          <a:solidFill>
                            <a:schemeClr val="tx2">
                              <a:lumMod val="50000"/>
                            </a:schemeClr>
                          </a:solidFill>
                          <a:latin typeface="Calibri" panose="020F0502020204030204" pitchFamily="34" charset="0"/>
                        </a:rPr>
                        <a:t>4.2E-6</a:t>
                      </a:r>
                    </a:p>
                    <a:p>
                      <a:r>
                        <a:rPr lang="en-GB" sz="1200" dirty="0" smtClean="0">
                          <a:solidFill>
                            <a:schemeClr val="tx2">
                              <a:lumMod val="50000"/>
                            </a:schemeClr>
                          </a:solidFill>
                          <a:latin typeface="Calibri" panose="020F0502020204030204" pitchFamily="34" charset="0"/>
                        </a:rPr>
                        <a:t>0</a:t>
                      </a:r>
                    </a:p>
                    <a:p>
                      <a:r>
                        <a:rPr lang="en-GB" sz="1200" dirty="0" smtClean="0">
                          <a:solidFill>
                            <a:schemeClr val="tx2">
                              <a:lumMod val="50000"/>
                            </a:schemeClr>
                          </a:solidFill>
                          <a:latin typeface="Calibri" panose="020F0502020204030204" pitchFamily="34" charset="0"/>
                        </a:rPr>
                        <a:t>1.6E-4</a:t>
                      </a:r>
                      <a:endParaRPr lang="en-GB" sz="1200" dirty="0">
                        <a:solidFill>
                          <a:schemeClr val="tx2">
                            <a:lumMod val="50000"/>
                          </a:schemeClr>
                        </a:solidFill>
                        <a:latin typeface="Calibri" panose="020F0502020204030204" pitchFamily="34" charset="0"/>
                      </a:endParaRPr>
                    </a:p>
                  </a:txBody>
                  <a:tcPr marT="45701" marB="45701"/>
                </a:tc>
                <a:tc>
                  <a:txBody>
                    <a:bodyPr/>
                    <a:lstStyle/>
                    <a:p>
                      <a:endParaRPr lang="en-GB" sz="1200" dirty="0" smtClean="0">
                        <a:solidFill>
                          <a:schemeClr val="tx2">
                            <a:lumMod val="50000"/>
                          </a:schemeClr>
                        </a:solidFill>
                        <a:latin typeface="Calibri" panose="020F0502020204030204" pitchFamily="34" charset="0"/>
                      </a:endParaRPr>
                    </a:p>
                    <a:p>
                      <a:r>
                        <a:rPr lang="en-GB" sz="1200" dirty="0" smtClean="0">
                          <a:solidFill>
                            <a:schemeClr val="tx2">
                              <a:lumMod val="50000"/>
                            </a:schemeClr>
                          </a:solidFill>
                          <a:latin typeface="Calibri" panose="020F0502020204030204" pitchFamily="34" charset="0"/>
                        </a:rPr>
                        <a:t>40.4          59.0</a:t>
                      </a:r>
                    </a:p>
                    <a:p>
                      <a:r>
                        <a:rPr lang="en-GB" sz="1200" dirty="0" smtClean="0">
                          <a:solidFill>
                            <a:schemeClr val="tx2">
                              <a:lumMod val="50000"/>
                            </a:schemeClr>
                          </a:solidFill>
                          <a:latin typeface="Calibri" panose="020F0502020204030204" pitchFamily="34" charset="0"/>
                        </a:rPr>
                        <a:t>80.1            </a:t>
                      </a:r>
                      <a:r>
                        <a:rPr lang="en-GB" sz="1200" baseline="0" dirty="0" smtClean="0">
                          <a:solidFill>
                            <a:schemeClr val="tx2">
                              <a:lumMod val="50000"/>
                            </a:schemeClr>
                          </a:solidFill>
                          <a:latin typeface="Calibri" panose="020F0502020204030204" pitchFamily="34" charset="0"/>
                        </a:rPr>
                        <a:t>3.1</a:t>
                      </a:r>
                    </a:p>
                    <a:p>
                      <a:r>
                        <a:rPr lang="en-GB" sz="1200" baseline="0" dirty="0" smtClean="0">
                          <a:solidFill>
                            <a:schemeClr val="tx2">
                              <a:lumMod val="50000"/>
                            </a:schemeClr>
                          </a:solidFill>
                          <a:latin typeface="Calibri" panose="020F0502020204030204" pitchFamily="34" charset="0"/>
                        </a:rPr>
                        <a:t>76.7            6.5</a:t>
                      </a:r>
                      <a:endParaRPr lang="en-GB" sz="1200" dirty="0">
                        <a:solidFill>
                          <a:schemeClr val="tx2">
                            <a:lumMod val="50000"/>
                          </a:schemeClr>
                        </a:solidFill>
                        <a:latin typeface="Calibri" panose="020F0502020204030204" pitchFamily="34" charset="0"/>
                      </a:endParaRPr>
                    </a:p>
                  </a:txBody>
                  <a:tcPr marT="45701" marB="45701"/>
                </a:tc>
              </a:tr>
            </a:tbl>
          </a:graphicData>
        </a:graphic>
      </p:graphicFrame>
      <p:sp>
        <p:nvSpPr>
          <p:cNvPr id="31773" name="TextBox 12"/>
          <p:cNvSpPr txBox="1">
            <a:spLocks noChangeArrowheads="1"/>
          </p:cNvSpPr>
          <p:nvPr/>
        </p:nvSpPr>
        <p:spPr bwMode="auto">
          <a:xfrm>
            <a:off x="8785225" y="6516688"/>
            <a:ext cx="466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800">
                <a:solidFill>
                  <a:schemeClr val="bg1"/>
                </a:solidFill>
                <a:latin typeface="Arial" panose="020B0604020202020204" pitchFamily="34" charset="0"/>
              </a:rPr>
              <a:t>14</a:t>
            </a:r>
          </a:p>
        </p:txBody>
      </p:sp>
      <p:sp>
        <p:nvSpPr>
          <p:cNvPr id="31774" name="TextBox 1"/>
          <p:cNvSpPr txBox="1">
            <a:spLocks noChangeArrowheads="1"/>
          </p:cNvSpPr>
          <p:nvPr/>
        </p:nvSpPr>
        <p:spPr bwMode="auto">
          <a:xfrm>
            <a:off x="3260725" y="1434378"/>
            <a:ext cx="16240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GB" altLang="en-US" sz="2000" b="1" dirty="0" err="1">
                <a:latin typeface="+mj-lt"/>
              </a:rPr>
              <a:t>CuO</a:t>
            </a:r>
            <a:endParaRPr lang="en-GB" altLang="en-US" sz="2000" b="1" dirty="0">
              <a:latin typeface="+mj-lt"/>
            </a:endParaRPr>
          </a:p>
        </p:txBody>
      </p:sp>
      <p:sp>
        <p:nvSpPr>
          <p:cNvPr id="31776" name="TextBox 396"/>
          <p:cNvSpPr txBox="1">
            <a:spLocks noChangeArrowheads="1"/>
          </p:cNvSpPr>
          <p:nvPr/>
        </p:nvSpPr>
        <p:spPr bwMode="auto">
          <a:xfrm>
            <a:off x="3282123" y="5119290"/>
            <a:ext cx="16240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GB" altLang="en-US" sz="2000" b="1" dirty="0">
                <a:latin typeface="+mj-lt"/>
              </a:rPr>
              <a:t>Cu</a:t>
            </a:r>
            <a:r>
              <a:rPr lang="en-GB" altLang="en-US" sz="2000" b="1" baseline="-25000" dirty="0">
                <a:latin typeface="+mj-lt"/>
              </a:rPr>
              <a:t>2</a:t>
            </a:r>
            <a:r>
              <a:rPr lang="en-GB" altLang="en-US" sz="2000" b="1" dirty="0">
                <a:latin typeface="+mj-lt"/>
              </a:rPr>
              <a:t>O</a:t>
            </a:r>
          </a:p>
        </p:txBody>
      </p:sp>
      <p:sp>
        <p:nvSpPr>
          <p:cNvPr id="4" name="Rectangle 3"/>
          <p:cNvSpPr/>
          <p:nvPr/>
        </p:nvSpPr>
        <p:spPr>
          <a:xfrm>
            <a:off x="437499" y="1430954"/>
            <a:ext cx="1761188" cy="307777"/>
          </a:xfrm>
          <a:prstGeom prst="rect">
            <a:avLst/>
          </a:prstGeom>
        </p:spPr>
        <p:txBody>
          <a:bodyPr wrap="none">
            <a:spAutoFit/>
          </a:bodyPr>
          <a:lstStyle/>
          <a:p>
            <a:pPr>
              <a:spcBef>
                <a:spcPct val="0"/>
              </a:spcBef>
            </a:pPr>
            <a:r>
              <a:rPr lang="en-US" altLang="en-US" sz="1400" b="1" u="sng" dirty="0" smtClean="0">
                <a:solidFill>
                  <a:srgbClr val="000000"/>
                </a:solidFill>
                <a:latin typeface="Calibri" panose="020F0502020204030204" pitchFamily="34" charset="0"/>
              </a:rPr>
              <a:t>Cu </a:t>
            </a:r>
            <a:r>
              <a:rPr lang="en-US" altLang="en-US" sz="1400" b="1" u="sng" dirty="0">
                <a:solidFill>
                  <a:srgbClr val="000000"/>
                </a:solidFill>
                <a:latin typeface="Calibri" panose="020F0502020204030204" pitchFamily="34" charset="0"/>
              </a:rPr>
              <a:t>region as </a:t>
            </a:r>
            <a:r>
              <a:rPr lang="en-US" altLang="en-US" sz="1400" b="1" u="sng" dirty="0" smtClean="0">
                <a:solidFill>
                  <a:srgbClr val="000000"/>
                </a:solidFill>
                <a:latin typeface="Calibri" panose="020F0502020204030204" pitchFamily="34" charset="0"/>
              </a:rPr>
              <a:t>received</a:t>
            </a:r>
            <a:endParaRPr lang="en-US" altLang="en-US" sz="1400" b="1" u="sng" dirty="0">
              <a:latin typeface="Calibri" panose="020F0502020204030204" pitchFamily="34" charset="0"/>
            </a:endParaRPr>
          </a:p>
        </p:txBody>
      </p:sp>
      <p:sp>
        <p:nvSpPr>
          <p:cNvPr id="401" name="TextBox 1"/>
          <p:cNvSpPr txBox="1">
            <a:spLocks noChangeArrowheads="1"/>
          </p:cNvSpPr>
          <p:nvPr/>
        </p:nvSpPr>
        <p:spPr bwMode="auto">
          <a:xfrm>
            <a:off x="3252787" y="3181290"/>
            <a:ext cx="16240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GB" altLang="en-US" sz="2000" b="1" dirty="0" err="1">
                <a:latin typeface="+mj-lt"/>
              </a:rPr>
              <a:t>CuO</a:t>
            </a:r>
            <a:endParaRPr lang="en-GB" altLang="en-US" sz="2000" b="1" dirty="0">
              <a:latin typeface="+mj-lt"/>
            </a:endParaRPr>
          </a:p>
        </p:txBody>
      </p:sp>
      <p:sp>
        <p:nvSpPr>
          <p:cNvPr id="402" name="TextBox 387"/>
          <p:cNvSpPr txBox="1">
            <a:spLocks noChangeArrowheads="1"/>
          </p:cNvSpPr>
          <p:nvPr/>
        </p:nvSpPr>
        <p:spPr bwMode="auto">
          <a:xfrm>
            <a:off x="5180012" y="4180972"/>
            <a:ext cx="7921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pPr>
            <a:r>
              <a:rPr lang="en-GB" altLang="en-US" sz="1000" dirty="0">
                <a:latin typeface="Calibri" panose="020F0502020204030204" pitchFamily="34" charset="0"/>
              </a:rPr>
              <a:t>Cu 2p</a:t>
            </a:r>
            <a:r>
              <a:rPr lang="en-GB" altLang="en-US" sz="1000" baseline="-25000" dirty="0">
                <a:latin typeface="Calibri" panose="020F0502020204030204" pitchFamily="34" charset="0"/>
              </a:rPr>
              <a:t>3/2</a:t>
            </a:r>
          </a:p>
        </p:txBody>
      </p:sp>
      <p:sp>
        <p:nvSpPr>
          <p:cNvPr id="403" name="TextBox 387"/>
          <p:cNvSpPr txBox="1">
            <a:spLocks noChangeArrowheads="1"/>
          </p:cNvSpPr>
          <p:nvPr/>
        </p:nvSpPr>
        <p:spPr bwMode="auto">
          <a:xfrm>
            <a:off x="2525710" y="4395928"/>
            <a:ext cx="7921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pPr>
            <a:r>
              <a:rPr lang="en-GB" altLang="en-US" sz="1000" dirty="0">
                <a:latin typeface="Calibri" panose="020F0502020204030204" pitchFamily="34" charset="0"/>
              </a:rPr>
              <a:t>Cu 2p</a:t>
            </a:r>
            <a:r>
              <a:rPr lang="en-GB" altLang="en-US" sz="1000" baseline="-25000" dirty="0">
                <a:latin typeface="Calibri" panose="020F0502020204030204" pitchFamily="34" charset="0"/>
              </a:rPr>
              <a:t>1/2</a:t>
            </a:r>
          </a:p>
        </p:txBody>
      </p:sp>
      <p:sp>
        <p:nvSpPr>
          <p:cNvPr id="404" name="TextBox 387"/>
          <p:cNvSpPr txBox="1">
            <a:spLocks noChangeArrowheads="1"/>
          </p:cNvSpPr>
          <p:nvPr/>
        </p:nvSpPr>
        <p:spPr bwMode="auto">
          <a:xfrm>
            <a:off x="4036588" y="4003002"/>
            <a:ext cx="7921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pPr>
            <a:r>
              <a:rPr lang="en-GB" altLang="en-US" sz="1000" dirty="0" smtClean="0">
                <a:latin typeface="Calibri" panose="020F0502020204030204" pitchFamily="34" charset="0"/>
              </a:rPr>
              <a:t>Satellite</a:t>
            </a:r>
            <a:endParaRPr lang="en-GB" altLang="en-US" sz="1000" baseline="-25000" dirty="0">
              <a:latin typeface="Calibri" panose="020F0502020204030204" pitchFamily="34" charset="0"/>
            </a:endParaRPr>
          </a:p>
        </p:txBody>
      </p:sp>
      <p:sp>
        <p:nvSpPr>
          <p:cNvPr id="405" name="TextBox 387"/>
          <p:cNvSpPr txBox="1">
            <a:spLocks noChangeArrowheads="1"/>
          </p:cNvSpPr>
          <p:nvPr/>
        </p:nvSpPr>
        <p:spPr bwMode="auto">
          <a:xfrm>
            <a:off x="1465262" y="4340469"/>
            <a:ext cx="7921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pPr>
            <a:r>
              <a:rPr lang="en-GB" altLang="en-US" sz="1000" dirty="0" smtClean="0">
                <a:latin typeface="Calibri" panose="020F0502020204030204" pitchFamily="34" charset="0"/>
              </a:rPr>
              <a:t>Satellite</a:t>
            </a:r>
            <a:endParaRPr lang="en-GB" altLang="en-US" sz="1000" baseline="-25000" dirty="0">
              <a:latin typeface="Calibri" panose="020F0502020204030204" pitchFamily="34" charset="0"/>
            </a:endParaRPr>
          </a:p>
        </p:txBody>
      </p:sp>
      <p:sp>
        <p:nvSpPr>
          <p:cNvPr id="406" name="TextBox 387"/>
          <p:cNvSpPr txBox="1">
            <a:spLocks noChangeArrowheads="1"/>
          </p:cNvSpPr>
          <p:nvPr/>
        </p:nvSpPr>
        <p:spPr bwMode="auto">
          <a:xfrm>
            <a:off x="5168902" y="5101423"/>
            <a:ext cx="7921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pPr>
            <a:r>
              <a:rPr lang="en-GB" altLang="en-US" sz="1000" dirty="0">
                <a:latin typeface="Calibri" panose="020F0502020204030204" pitchFamily="34" charset="0"/>
              </a:rPr>
              <a:t>Cu 2p</a:t>
            </a:r>
            <a:r>
              <a:rPr lang="en-GB" altLang="en-US" sz="1000" baseline="-25000" dirty="0">
                <a:latin typeface="Calibri" panose="020F0502020204030204" pitchFamily="34" charset="0"/>
              </a:rPr>
              <a:t>3/2</a:t>
            </a:r>
          </a:p>
        </p:txBody>
      </p:sp>
      <p:sp>
        <p:nvSpPr>
          <p:cNvPr id="407" name="TextBox 387"/>
          <p:cNvSpPr txBox="1">
            <a:spLocks noChangeArrowheads="1"/>
          </p:cNvSpPr>
          <p:nvPr/>
        </p:nvSpPr>
        <p:spPr bwMode="auto">
          <a:xfrm>
            <a:off x="2671046" y="5700965"/>
            <a:ext cx="7921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pPr>
            <a:r>
              <a:rPr lang="en-GB" altLang="en-US" sz="1000" dirty="0">
                <a:latin typeface="Calibri" panose="020F0502020204030204" pitchFamily="34" charset="0"/>
              </a:rPr>
              <a:t>Cu 2p</a:t>
            </a:r>
            <a:r>
              <a:rPr lang="en-GB" altLang="en-US" sz="1000" baseline="-25000" dirty="0">
                <a:latin typeface="Calibri" panose="020F0502020204030204" pitchFamily="34" charset="0"/>
              </a:rPr>
              <a:t>1/2</a:t>
            </a:r>
          </a:p>
        </p:txBody>
      </p:sp>
      <p:sp>
        <p:nvSpPr>
          <p:cNvPr id="408" name="Rectangle 407"/>
          <p:cNvSpPr/>
          <p:nvPr/>
        </p:nvSpPr>
        <p:spPr>
          <a:xfrm>
            <a:off x="511175" y="3257640"/>
            <a:ext cx="2652073" cy="307777"/>
          </a:xfrm>
          <a:prstGeom prst="rect">
            <a:avLst/>
          </a:prstGeom>
        </p:spPr>
        <p:txBody>
          <a:bodyPr wrap="none">
            <a:spAutoFit/>
          </a:bodyPr>
          <a:lstStyle/>
          <a:p>
            <a:pPr>
              <a:spcBef>
                <a:spcPct val="0"/>
              </a:spcBef>
            </a:pPr>
            <a:r>
              <a:rPr lang="en-US" altLang="en-US" sz="1400" b="1" u="sng" dirty="0" smtClean="0">
                <a:solidFill>
                  <a:srgbClr val="000000"/>
                </a:solidFill>
                <a:latin typeface="Calibri" panose="020F0502020204030204" pitchFamily="34" charset="0"/>
              </a:rPr>
              <a:t>Cu </a:t>
            </a:r>
            <a:r>
              <a:rPr lang="en-US" altLang="en-US" sz="1400" b="1" u="sng" dirty="0">
                <a:solidFill>
                  <a:srgbClr val="000000"/>
                </a:solidFill>
                <a:latin typeface="Calibri" panose="020F0502020204030204" pitchFamily="34" charset="0"/>
              </a:rPr>
              <a:t>region </a:t>
            </a:r>
            <a:r>
              <a:rPr lang="en-US" altLang="en-US" sz="1400" b="1" u="sng" dirty="0" smtClean="0">
                <a:solidFill>
                  <a:srgbClr val="000000"/>
                </a:solidFill>
                <a:latin typeface="Calibri" panose="020F0502020204030204" pitchFamily="34" charset="0"/>
              </a:rPr>
              <a:t>oxygen plasma cleaned</a:t>
            </a:r>
            <a:endParaRPr lang="en-US" altLang="en-US" sz="1400" b="1" u="sng" dirty="0">
              <a:latin typeface="Calibri" panose="020F0502020204030204" pitchFamily="34" charset="0"/>
            </a:endParaRPr>
          </a:p>
        </p:txBody>
      </p:sp>
      <p:sp>
        <p:nvSpPr>
          <p:cNvPr id="409" name="Rectangle 408"/>
          <p:cNvSpPr/>
          <p:nvPr/>
        </p:nvSpPr>
        <p:spPr>
          <a:xfrm>
            <a:off x="535307" y="5187250"/>
            <a:ext cx="2118994" cy="738664"/>
          </a:xfrm>
          <a:prstGeom prst="rect">
            <a:avLst/>
          </a:prstGeom>
        </p:spPr>
        <p:txBody>
          <a:bodyPr wrap="square">
            <a:spAutoFit/>
          </a:bodyPr>
          <a:lstStyle/>
          <a:p>
            <a:pPr>
              <a:spcBef>
                <a:spcPct val="0"/>
              </a:spcBef>
            </a:pPr>
            <a:r>
              <a:rPr lang="en-US" altLang="en-US" sz="1400" b="1" u="sng" dirty="0" smtClean="0">
                <a:solidFill>
                  <a:srgbClr val="000000"/>
                </a:solidFill>
                <a:latin typeface="Calibri" panose="020F0502020204030204" pitchFamily="34" charset="0"/>
              </a:rPr>
              <a:t>Cu </a:t>
            </a:r>
            <a:r>
              <a:rPr lang="en-US" altLang="en-US" sz="1400" b="1" u="sng" dirty="0">
                <a:solidFill>
                  <a:srgbClr val="000000"/>
                </a:solidFill>
                <a:latin typeface="Calibri" panose="020F0502020204030204" pitchFamily="34" charset="0"/>
              </a:rPr>
              <a:t>region </a:t>
            </a:r>
            <a:r>
              <a:rPr lang="en-US" altLang="en-US" sz="1400" b="1" u="sng" dirty="0" smtClean="0">
                <a:solidFill>
                  <a:srgbClr val="000000"/>
                </a:solidFill>
                <a:latin typeface="Calibri" panose="020F0502020204030204" pitchFamily="34" charset="0"/>
              </a:rPr>
              <a:t>oxygen plasma cleaned and post annealed</a:t>
            </a:r>
            <a:endParaRPr lang="en-US" altLang="en-US" sz="1400" b="1" u="sng" dirty="0">
              <a:latin typeface="Calibri" panose="020F0502020204030204" pitchFamily="34" charset="0"/>
            </a:endParaRPr>
          </a:p>
        </p:txBody>
      </p:sp>
      <p:sp>
        <p:nvSpPr>
          <p:cNvPr id="410" name="Title 1"/>
          <p:cNvSpPr>
            <a:spLocks noGrp="1"/>
          </p:cNvSpPr>
          <p:nvPr>
            <p:ph type="title"/>
          </p:nvPr>
        </p:nvSpPr>
        <p:spPr>
          <a:xfrm>
            <a:off x="3048000" y="274638"/>
            <a:ext cx="5638800" cy="1020762"/>
          </a:xfrm>
        </p:spPr>
        <p:txBody>
          <a:bodyPr/>
          <a:lstStyle/>
          <a:p>
            <a:r>
              <a:rPr lang="en-GB" sz="4400" b="1" dirty="0" smtClean="0"/>
              <a:t>Results: O</a:t>
            </a:r>
            <a:r>
              <a:rPr lang="en-GB" sz="4400" b="1" baseline="-25000" dirty="0" smtClean="0"/>
              <a:t>2</a:t>
            </a:r>
            <a:r>
              <a:rPr lang="en-GB" sz="4400" b="1" dirty="0" smtClean="0"/>
              <a:t> plasma cleaning</a:t>
            </a:r>
            <a:endParaRPr lang="en-GB" sz="4400" b="1" dirty="0"/>
          </a:p>
        </p:txBody>
      </p:sp>
    </p:spTree>
    <p:extLst>
      <p:ext uri="{BB962C8B-B14F-4D97-AF65-F5344CB8AC3E}">
        <p14:creationId xmlns:p14="http://schemas.microsoft.com/office/powerpoint/2010/main" val="21154522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5"/>
          <p:cNvSpPr>
            <a:spLocks noChangeArrowheads="1"/>
          </p:cNvSpPr>
          <p:nvPr/>
        </p:nvSpPr>
        <p:spPr bwMode="auto">
          <a:xfrm>
            <a:off x="0" y="1963738"/>
            <a:ext cx="9144000" cy="1176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just" eaLnBrk="1" hangingPunct="1">
              <a:lnSpc>
                <a:spcPct val="115000"/>
              </a:lnSpc>
              <a:spcBef>
                <a:spcPct val="0"/>
              </a:spcBef>
              <a:spcAft>
                <a:spcPts val="1000"/>
              </a:spcAft>
              <a:buFont typeface="Symbol" panose="05050102010706020507" pitchFamily="18" charset="2"/>
              <a:buChar char=""/>
            </a:pPr>
            <a:r>
              <a:rPr lang="en-GB" altLang="en-US" sz="1800" dirty="0">
                <a:solidFill>
                  <a:schemeClr val="tx1"/>
                </a:solidFill>
                <a:latin typeface="Calibri" panose="020F0502020204030204" pitchFamily="34" charset="0"/>
                <a:ea typeface="Calibri" panose="020F0502020204030204" pitchFamily="34" charset="0"/>
                <a:cs typeface="Times New Roman" panose="02020603050405020304" pitchFamily="18" charset="0"/>
              </a:rPr>
              <a:t>Argon plasma treatment is </a:t>
            </a:r>
            <a:r>
              <a:rPr lang="en-GB" altLang="en-US" sz="1800" b="1" dirty="0">
                <a:solidFill>
                  <a:schemeClr val="tx1"/>
                </a:solidFill>
                <a:latin typeface="Calibri" panose="020F0502020204030204" pitchFamily="34" charset="0"/>
                <a:ea typeface="Calibri" panose="020F0502020204030204" pitchFamily="34" charset="0"/>
                <a:cs typeface="Times New Roman" panose="02020603050405020304" pitchFamily="18" charset="0"/>
              </a:rPr>
              <a:t>just as effective in removing C 1s </a:t>
            </a:r>
            <a:r>
              <a:rPr lang="en-GB" altLang="en-US" sz="1800" dirty="0">
                <a:solidFill>
                  <a:schemeClr val="tx1"/>
                </a:solidFill>
                <a:latin typeface="Calibri" panose="020F0502020204030204" pitchFamily="34" charset="0"/>
                <a:ea typeface="Calibri" panose="020F0502020204030204" pitchFamily="34" charset="0"/>
                <a:cs typeface="Times New Roman" panose="02020603050405020304" pitchFamily="18" charset="0"/>
              </a:rPr>
              <a:t>from the sample surfaces</a:t>
            </a:r>
            <a:endParaRPr lang="en-GB" altLang="en-US"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eaLnBrk="1" hangingPunct="1">
              <a:lnSpc>
                <a:spcPct val="115000"/>
              </a:lnSpc>
              <a:spcBef>
                <a:spcPct val="0"/>
              </a:spcBef>
              <a:spcAft>
                <a:spcPts val="1000"/>
              </a:spcAft>
              <a:buFont typeface="Symbol" panose="05050102010706020507" pitchFamily="18" charset="2"/>
              <a:buChar char=""/>
            </a:pPr>
            <a:r>
              <a:rPr lang="en-GB" altLang="en-US" sz="1800" dirty="0">
                <a:solidFill>
                  <a:schemeClr val="tx1"/>
                </a:solidFill>
                <a:latin typeface="Calibri" panose="020F0502020204030204" pitchFamily="34" charset="0"/>
                <a:ea typeface="Calibri" panose="020F0502020204030204" pitchFamily="34" charset="0"/>
                <a:cs typeface="Times New Roman" panose="02020603050405020304" pitchFamily="18" charset="0"/>
              </a:rPr>
              <a:t>QE obtained for oxygen plasma treatment and post anneal is </a:t>
            </a:r>
            <a:r>
              <a:rPr lang="en-GB" altLang="en-US" sz="1800" dirty="0" smtClean="0">
                <a:solidFill>
                  <a:schemeClr val="tx1"/>
                </a:solidFill>
                <a:latin typeface="Calibri" panose="020F0502020204030204" pitchFamily="34" charset="0"/>
                <a:ea typeface="Calibri" panose="020F0502020204030204" pitchFamily="34" charset="0"/>
                <a:cs typeface="Times New Roman" panose="02020603050405020304" pitchFamily="18" charset="0"/>
              </a:rPr>
              <a:t>greater </a:t>
            </a:r>
            <a:r>
              <a:rPr lang="en-GB" altLang="en-US" sz="1800" dirty="0">
                <a:solidFill>
                  <a:schemeClr val="tx1"/>
                </a:solidFill>
                <a:latin typeface="Calibri" panose="020F0502020204030204" pitchFamily="34" charset="0"/>
                <a:ea typeface="Calibri" panose="020F0502020204030204" pitchFamily="34" charset="0"/>
                <a:cs typeface="Times New Roman" panose="02020603050405020304" pitchFamily="18" charset="0"/>
              </a:rPr>
              <a:t>than that obtained with argon plasma treatment for all samples</a:t>
            </a:r>
            <a:endParaRPr lang="en-GB" altLang="en-US"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27653" name="TextBox 12"/>
          <p:cNvSpPr txBox="1">
            <a:spLocks noChangeArrowheads="1"/>
          </p:cNvSpPr>
          <p:nvPr/>
        </p:nvSpPr>
        <p:spPr bwMode="auto">
          <a:xfrm>
            <a:off x="8785225" y="6516688"/>
            <a:ext cx="466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1800">
                <a:solidFill>
                  <a:schemeClr val="bg1"/>
                </a:solidFill>
                <a:latin typeface="Arial" panose="020B0604020202020204" pitchFamily="34" charset="0"/>
              </a:rPr>
              <a:t>15</a:t>
            </a:r>
          </a:p>
        </p:txBody>
      </p:sp>
      <p:sp>
        <p:nvSpPr>
          <p:cNvPr id="6" name="Title 1"/>
          <p:cNvSpPr>
            <a:spLocks noGrp="1"/>
          </p:cNvSpPr>
          <p:nvPr>
            <p:ph type="title"/>
          </p:nvPr>
        </p:nvSpPr>
        <p:spPr>
          <a:xfrm>
            <a:off x="3048000" y="274638"/>
            <a:ext cx="5638800" cy="1020762"/>
          </a:xfrm>
        </p:spPr>
        <p:txBody>
          <a:bodyPr/>
          <a:lstStyle/>
          <a:p>
            <a:r>
              <a:rPr lang="en-GB" sz="4400" b="1" dirty="0" smtClean="0"/>
              <a:t>Results: </a:t>
            </a:r>
            <a:r>
              <a:rPr lang="en-GB" sz="4400" b="1" dirty="0" err="1" smtClean="0"/>
              <a:t>Ar</a:t>
            </a:r>
            <a:r>
              <a:rPr lang="en-GB" sz="4400" b="1" dirty="0" smtClean="0"/>
              <a:t> plasma cleaned</a:t>
            </a:r>
            <a:endParaRPr lang="en-GB" sz="4400" b="1" dirty="0"/>
          </a:p>
        </p:txBody>
      </p:sp>
      <p:pic>
        <p:nvPicPr>
          <p:cNvPr id="2" name="Picture 1"/>
          <p:cNvPicPr>
            <a:picLocks noChangeAspect="1"/>
          </p:cNvPicPr>
          <p:nvPr/>
        </p:nvPicPr>
        <p:blipFill rotWithShape="1">
          <a:blip r:embed="rId2"/>
          <a:srcRect l="26354" t="25000" r="11567" b="38542"/>
          <a:stretch/>
        </p:blipFill>
        <p:spPr>
          <a:xfrm>
            <a:off x="224246" y="3302479"/>
            <a:ext cx="8691154" cy="2869721"/>
          </a:xfrm>
          <a:prstGeom prst="rect">
            <a:avLst/>
          </a:prstGeom>
        </p:spPr>
      </p:pic>
    </p:spTree>
    <p:extLst>
      <p:ext uri="{BB962C8B-B14F-4D97-AF65-F5344CB8AC3E}">
        <p14:creationId xmlns:p14="http://schemas.microsoft.com/office/powerpoint/2010/main" val="2537694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124421021"/>
              </p:ext>
            </p:extLst>
          </p:nvPr>
        </p:nvGraphicFramePr>
        <p:xfrm>
          <a:off x="4429125" y="3869987"/>
          <a:ext cx="4562475" cy="2835613"/>
        </p:xfrm>
        <a:graphic>
          <a:graphicData uri="http://schemas.openxmlformats.org/drawingml/2006/table">
            <a:tbl>
              <a:tblPr/>
              <a:tblGrid>
                <a:gridCol w="1293813"/>
                <a:gridCol w="771525"/>
                <a:gridCol w="1344612"/>
                <a:gridCol w="1152525"/>
              </a:tblGrid>
              <a:tr h="731838">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smtClean="0">
                          <a:ln>
                            <a:noFill/>
                          </a:ln>
                          <a:solidFill>
                            <a:srgbClr val="0D0D0D"/>
                          </a:solidFill>
                          <a:effectLst/>
                          <a:latin typeface="Calibri" panose="020F0502020204030204" pitchFamily="34" charset="0"/>
                          <a:ea typeface="WenQuanYi Micro Hei" charset="0"/>
                          <a:cs typeface="WenQuanYi Micro Hei" charset="0"/>
                        </a:rPr>
                        <a:t>Metal thin film</a:t>
                      </a:r>
                    </a:p>
                  </a:txBody>
                  <a:tcPr marL="91435" marR="91435" marT="45730" marB="457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smtClean="0">
                          <a:ln>
                            <a:noFill/>
                          </a:ln>
                          <a:solidFill>
                            <a:srgbClr val="0D0D0D"/>
                          </a:solidFill>
                          <a:effectLst/>
                          <a:latin typeface="Calibri" panose="020F0502020204030204" pitchFamily="34" charset="0"/>
                          <a:ea typeface="WenQuanYi Micro Hei" charset="0"/>
                          <a:cs typeface="WenQuanYi Micro Hei" charset="0"/>
                        </a:rPr>
                        <a:t>QE (%)</a:t>
                      </a:r>
                    </a:p>
                  </a:txBody>
                  <a:tcPr marL="91435" marR="91435" marT="45730" marB="457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smtClean="0">
                          <a:ln>
                            <a:noFill/>
                          </a:ln>
                          <a:solidFill>
                            <a:srgbClr val="0D0D0D"/>
                          </a:solidFill>
                          <a:effectLst/>
                          <a:latin typeface="Calibri" panose="020F0502020204030204" pitchFamily="34" charset="0"/>
                          <a:ea typeface="WenQuanYi Micro Hei" charset="0"/>
                          <a:cs typeface="WenQuanYi Micro Hei" charset="0"/>
                        </a:rPr>
                        <a:t>XPS for sample surfaces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smtClean="0">
                          <a:ln>
                            <a:noFill/>
                          </a:ln>
                          <a:solidFill>
                            <a:srgbClr val="0D0D0D"/>
                          </a:solidFill>
                          <a:effectLst/>
                          <a:latin typeface="Calibri" panose="020F0502020204030204" pitchFamily="34" charset="0"/>
                          <a:ea typeface="WenQuanYi Micro Hei" charset="0"/>
                          <a:cs typeface="WenQuanYi Micro Hei" charset="0"/>
                        </a:rPr>
                        <a:t>O 1s         C 1s</a:t>
                      </a:r>
                    </a:p>
                  </a:txBody>
                  <a:tcPr marL="91435" marR="91435" marT="45730" marB="457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smtClean="0">
                          <a:ln>
                            <a:noFill/>
                          </a:ln>
                          <a:solidFill>
                            <a:srgbClr val="0D0D0D"/>
                          </a:solidFill>
                          <a:effectLst/>
                          <a:latin typeface="Calibri" panose="020F0502020204030204" pitchFamily="34" charset="0"/>
                          <a:ea typeface="WenQuanYi Micro Hei" charset="0"/>
                          <a:cs typeface="WenQuanYi Micro Hei" charset="0"/>
                        </a:rPr>
                        <a:t>Measured </a:t>
                      </a:r>
                      <a:r>
                        <a:rPr kumimoji="0" lang="en-GB" altLang="en-US" sz="1400" b="1" i="0" u="none" strike="noStrike" cap="none" normalizeH="0" baseline="0" smtClean="0">
                          <a:ln>
                            <a:noFill/>
                          </a:ln>
                          <a:solidFill>
                            <a:srgbClr val="0D0D0D"/>
                          </a:solidFill>
                          <a:effectLst/>
                          <a:latin typeface="Calibri" panose="020F0502020204030204" pitchFamily="34" charset="0"/>
                          <a:ea typeface="WenQuanYi Micro Hei" charset="0"/>
                          <a:cs typeface="WenQuanYi Micro Hei" charset="0"/>
                          <a:sym typeface="Symbol" panose="05050102010706020507" pitchFamily="18" charset="2"/>
                        </a:rPr>
                        <a:t></a:t>
                      </a:r>
                      <a:endParaRPr kumimoji="0" lang="en-GB" altLang="en-US" sz="1400" b="1" i="0" u="none" strike="noStrike" cap="none" normalizeH="0" baseline="0" smtClean="0">
                        <a:ln>
                          <a:noFill/>
                        </a:ln>
                        <a:solidFill>
                          <a:srgbClr val="0D0D0D"/>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smtClean="0">
                          <a:ln>
                            <a:noFill/>
                          </a:ln>
                          <a:solidFill>
                            <a:srgbClr val="0D0D0D"/>
                          </a:solidFill>
                          <a:effectLst/>
                          <a:latin typeface="Calibri" panose="020F0502020204030204" pitchFamily="34" charset="0"/>
                          <a:ea typeface="WenQuanYi Micro Hei" charset="0"/>
                          <a:cs typeface="WenQuanYi Micro Hei" charset="0"/>
                        </a:rPr>
                        <a:t>(eV) </a:t>
                      </a:r>
                    </a:p>
                  </a:txBody>
                  <a:tcPr marL="91435" marR="91435" marT="45730" marB="457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44563">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Cu</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 Received</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 Heated 250°C</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 Repeat</a:t>
                      </a:r>
                    </a:p>
                  </a:txBody>
                  <a:tcPr marL="91435" marR="91435" marT="45730" marB="457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4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1.47E-6</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1.14E-4</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1.17E-4</a:t>
                      </a:r>
                    </a:p>
                  </a:txBody>
                  <a:tcPr marL="91435" marR="91435" marT="45730" marB="457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4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23.5         67.8</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20.2         61.7</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17.9         62.0</a:t>
                      </a:r>
                    </a:p>
                  </a:txBody>
                  <a:tcPr marL="91435" marR="91435" marT="45730" marB="457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4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5.1</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4.9</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4.7</a:t>
                      </a:r>
                    </a:p>
                  </a:txBody>
                  <a:tcPr marL="91435" marR="91435" marT="45730" marB="457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1158875">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dirty="0" err="1" smtClean="0">
                          <a:ln>
                            <a:noFill/>
                          </a:ln>
                          <a:solidFill>
                            <a:srgbClr val="000000"/>
                          </a:solidFill>
                          <a:effectLst/>
                          <a:latin typeface="Calibri" panose="020F0502020204030204" pitchFamily="34" charset="0"/>
                          <a:ea typeface="WenQuanYi Micro Hei" charset="0"/>
                          <a:cs typeface="WenQuanYi Micro Hei" charset="0"/>
                        </a:rPr>
                        <a:t>Nb</a:t>
                      </a:r>
                      <a:endParaRPr kumimoji="0" lang="en-GB" altLang="en-US" sz="1400" b="1"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 Received</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 Heated 250°C</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 Heated 300°C</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 </a:t>
                      </a:r>
                      <a:r>
                        <a:rPr kumimoji="0" lang="en-GB" altLang="en-US" sz="1400" b="0" i="0" u="none" strike="noStrike" cap="none" normalizeH="0" baseline="0" dirty="0" err="1" smtClean="0">
                          <a:ln>
                            <a:noFill/>
                          </a:ln>
                          <a:solidFill>
                            <a:srgbClr val="000000"/>
                          </a:solidFill>
                          <a:effectLst/>
                          <a:latin typeface="Calibri" panose="020F0502020204030204" pitchFamily="34" charset="0"/>
                          <a:ea typeface="WenQuanYi Micro Hei" charset="0"/>
                          <a:cs typeface="WenQuanYi Micro Hei" charset="0"/>
                        </a:rPr>
                        <a:t>Ar</a:t>
                      </a:r>
                      <a:r>
                        <a:rPr kumimoji="0" lang="en-GB" altLang="en-US" sz="1400" b="0" i="0" u="none" strike="noStrike" cap="none" normalizeH="0" baseline="30000" dirty="0" smtClean="0">
                          <a:ln>
                            <a:noFill/>
                          </a:ln>
                          <a:solidFill>
                            <a:srgbClr val="000000"/>
                          </a:solidFill>
                          <a:effectLst/>
                          <a:latin typeface="Calibri" panose="020F0502020204030204" pitchFamily="34" charset="0"/>
                          <a:ea typeface="WenQuanYi Micro Hei" charset="0"/>
                          <a:cs typeface="WenQuanYi Micro Hei" charset="0"/>
                        </a:rPr>
                        <a:t>+</a:t>
                      </a:r>
                      <a:r>
                        <a:rPr kumimoji="0" lang="en-GB" altLang="en-US" sz="14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 sputter</a:t>
                      </a:r>
                    </a:p>
                  </a:txBody>
                  <a:tcPr marL="91435" marR="91435" marT="45730" marB="457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4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7.75E-7</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2.45E-5</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5.66E-6</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2.64E-4</a:t>
                      </a:r>
                    </a:p>
                  </a:txBody>
                  <a:tcPr marL="91435" marR="91435" marT="45730" marB="457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4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63.1         25.3</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61.5           4.3</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55.8         15.9</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000000"/>
                          </a:solidFill>
                          <a:effectLst/>
                          <a:latin typeface="Calibri" panose="020F0502020204030204" pitchFamily="34" charset="0"/>
                          <a:ea typeface="WenQuanYi Micro Hei" charset="0"/>
                          <a:cs typeface="WenQuanYi Micro Hei" charset="0"/>
                        </a:rPr>
                        <a:t>9.6              0</a:t>
                      </a:r>
                    </a:p>
                  </a:txBody>
                  <a:tcPr marL="91435" marR="91435" marT="45730" marB="457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algn="ctr">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1pPr>
                      <a:lvl2pPr marL="457200">
                        <a:spcBef>
                          <a:spcPts val="7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2pPr>
                      <a:lvl3pPr marL="914400">
                        <a:spcBef>
                          <a:spcPts val="6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3pPr>
                      <a:lvl4pPr marL="13716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4pPr>
                      <a:lvl5pPr marL="1828800">
                        <a:spcBef>
                          <a:spcPts val="500"/>
                        </a:spcBef>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5pPr>
                      <a:lvl6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6pPr>
                      <a:lvl7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7pPr>
                      <a:lvl8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8pPr>
                      <a:lvl9pPr indent="-228600" eaLnBrk="0" fontAlgn="base" hangingPunct="0">
                        <a:spcBef>
                          <a:spcPts val="500"/>
                        </a:spcBef>
                        <a:spcAft>
                          <a:spcPct val="0"/>
                        </a:spcAft>
                        <a:buClr>
                          <a:srgbClr val="000000"/>
                        </a:buClr>
                        <a:buSzPct val="100000"/>
                        <a:buFont typeface="Times New Roman" panose="02020603050405020304" pitchFamily="18" charset="0"/>
                        <a:defRPr>
                          <a:solidFill>
                            <a:srgbClr val="000000"/>
                          </a:solidFill>
                          <a:latin typeface="Lucida Sans" panose="020B0602030504020204" pitchFamily="34" charset="0"/>
                          <a:ea typeface="WenQuanYi Micro Hei" charset="0"/>
                          <a:cs typeface="WenQuanYi Micro Hei"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altLang="en-US" sz="14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4.4</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4.9</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5.1</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rgbClr val="000000"/>
                          </a:solidFill>
                          <a:effectLst/>
                          <a:latin typeface="Calibri" panose="020F0502020204030204" pitchFamily="34" charset="0"/>
                          <a:ea typeface="WenQuanYi Micro Hei" charset="0"/>
                          <a:cs typeface="WenQuanYi Micro Hei" charset="0"/>
                        </a:rPr>
                        <a:t>4.8</a:t>
                      </a:r>
                    </a:p>
                  </a:txBody>
                  <a:tcPr marL="91435" marR="91435" marT="45730" marB="457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bl>
          </a:graphicData>
        </a:graphic>
      </p:graphicFrame>
      <p:sp>
        <p:nvSpPr>
          <p:cNvPr id="28697" name="TextBox 3"/>
          <p:cNvSpPr txBox="1">
            <a:spLocks noChangeArrowheads="1"/>
          </p:cNvSpPr>
          <p:nvPr/>
        </p:nvSpPr>
        <p:spPr bwMode="auto">
          <a:xfrm>
            <a:off x="228600" y="4333537"/>
            <a:ext cx="4176713"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buFontTx/>
              <a:buChar char="•"/>
            </a:pPr>
            <a:r>
              <a:rPr lang="en-GB" altLang="en-US" sz="2000" dirty="0">
                <a:solidFill>
                  <a:schemeClr val="tx1"/>
                </a:solidFill>
                <a:latin typeface="Calibri" panose="020F0502020204030204" pitchFamily="34" charset="0"/>
              </a:rPr>
              <a:t>Metal thin films deposited on silicon substrate by magnetron sputtering</a:t>
            </a:r>
          </a:p>
          <a:p>
            <a:pPr algn="l" eaLnBrk="1" hangingPunct="1">
              <a:spcBef>
                <a:spcPct val="0"/>
              </a:spcBef>
              <a:buFontTx/>
              <a:buChar char="•"/>
            </a:pPr>
            <a:endParaRPr lang="en-GB" altLang="en-US" sz="2000" dirty="0">
              <a:solidFill>
                <a:schemeClr val="tx1"/>
              </a:solidFill>
              <a:latin typeface="Calibri" panose="020F0502020204030204" pitchFamily="34" charset="0"/>
            </a:endParaRPr>
          </a:p>
          <a:p>
            <a:pPr algn="l" eaLnBrk="1" hangingPunct="1">
              <a:spcBef>
                <a:spcPct val="0"/>
              </a:spcBef>
              <a:buFontTx/>
              <a:buChar char="•"/>
            </a:pPr>
            <a:r>
              <a:rPr lang="en-GB" altLang="en-US" sz="2000" dirty="0">
                <a:solidFill>
                  <a:schemeClr val="tx1"/>
                </a:solidFill>
                <a:latin typeface="Calibri" panose="020F0502020204030204" pitchFamily="34" charset="0"/>
              </a:rPr>
              <a:t>So far only Cu and Nb thin films have been </a:t>
            </a:r>
            <a:r>
              <a:rPr lang="en-GB" altLang="en-US" sz="2000" dirty="0" smtClean="0">
                <a:solidFill>
                  <a:schemeClr val="tx1"/>
                </a:solidFill>
                <a:latin typeface="Calibri" panose="020F0502020204030204" pitchFamily="34" charset="0"/>
              </a:rPr>
              <a:t>produced (µm)</a:t>
            </a:r>
            <a:endParaRPr lang="en-GB" altLang="en-US" sz="2000" dirty="0">
              <a:solidFill>
                <a:schemeClr val="tx1"/>
              </a:solidFill>
              <a:latin typeface="Calibri" panose="020F0502020204030204" pitchFamily="34" charset="0"/>
            </a:endParaRPr>
          </a:p>
        </p:txBody>
      </p:sp>
      <p:sp>
        <p:nvSpPr>
          <p:cNvPr id="7" name="Rectangle 6"/>
          <p:cNvSpPr/>
          <p:nvPr/>
        </p:nvSpPr>
        <p:spPr>
          <a:xfrm>
            <a:off x="4498975" y="5303500"/>
            <a:ext cx="2016125" cy="21431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rgbClr val="000000"/>
              </a:buClr>
              <a:buSzPct val="100000"/>
              <a:buFont typeface="Times New Roman" panose="02020603050405020304" pitchFamily="18" charset="0"/>
              <a:buNone/>
              <a:defRPr/>
            </a:pPr>
            <a:endParaRPr lang="en-GB"/>
          </a:p>
        </p:txBody>
      </p:sp>
      <p:sp>
        <p:nvSpPr>
          <p:cNvPr id="8" name="Rectangle 7"/>
          <p:cNvSpPr/>
          <p:nvPr/>
        </p:nvSpPr>
        <p:spPr>
          <a:xfrm>
            <a:off x="4498975" y="6456025"/>
            <a:ext cx="2016125" cy="21431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rgbClr val="000000"/>
              </a:buClr>
              <a:buSzPct val="100000"/>
              <a:buFont typeface="Times New Roman" panose="02020603050405020304" pitchFamily="18" charset="0"/>
              <a:buNone/>
              <a:defRPr/>
            </a:pPr>
            <a:endParaRPr lang="en-GB"/>
          </a:p>
        </p:txBody>
      </p:sp>
      <p:sp>
        <p:nvSpPr>
          <p:cNvPr id="12" name="Title 1"/>
          <p:cNvSpPr>
            <a:spLocks noGrp="1"/>
          </p:cNvSpPr>
          <p:nvPr>
            <p:ph type="title"/>
          </p:nvPr>
        </p:nvSpPr>
        <p:spPr>
          <a:xfrm>
            <a:off x="3048000" y="274638"/>
            <a:ext cx="5638800" cy="1020762"/>
          </a:xfrm>
        </p:spPr>
        <p:txBody>
          <a:bodyPr/>
          <a:lstStyle/>
          <a:p>
            <a:r>
              <a:rPr lang="en-GB" sz="4400" b="1" dirty="0" smtClean="0"/>
              <a:t>Thin Films Photocathodes</a:t>
            </a:r>
            <a:endParaRPr lang="en-GB" sz="4400" b="1"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1490493"/>
            <a:ext cx="4329113" cy="2435126"/>
          </a:xfrm>
          <a:prstGeom prst="rect">
            <a:avLst/>
          </a:prstGeom>
        </p:spPr>
      </p:pic>
      <p:sp>
        <p:nvSpPr>
          <p:cNvPr id="13" name="TextBox 3"/>
          <p:cNvSpPr txBox="1">
            <a:spLocks noChangeArrowheads="1"/>
          </p:cNvSpPr>
          <p:nvPr/>
        </p:nvSpPr>
        <p:spPr bwMode="auto">
          <a:xfrm>
            <a:off x="4800600" y="1600200"/>
            <a:ext cx="417671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marL="0" indent="0" algn="l" eaLnBrk="1" hangingPunct="1">
              <a:spcBef>
                <a:spcPct val="0"/>
              </a:spcBef>
            </a:pPr>
            <a:r>
              <a:rPr lang="en-GB" altLang="en-US" sz="2000" b="1" dirty="0" smtClean="0">
                <a:solidFill>
                  <a:schemeClr val="tx1"/>
                </a:solidFill>
                <a:latin typeface="Calibri" panose="020F0502020204030204" pitchFamily="34" charset="0"/>
              </a:rPr>
              <a:t>Along with polycrystalline metals, can consider also using film deposition</a:t>
            </a:r>
            <a:endParaRPr lang="en-GB" altLang="en-US" sz="2000" b="1" dirty="0">
              <a:solidFill>
                <a:schemeClr val="tx1"/>
              </a:solidFill>
              <a:latin typeface="Calibri" panose="020F0502020204030204" pitchFamily="34" charset="0"/>
            </a:endParaRPr>
          </a:p>
          <a:p>
            <a:pPr algn="l" eaLnBrk="1" hangingPunct="1">
              <a:spcBef>
                <a:spcPct val="0"/>
              </a:spcBef>
              <a:buFontTx/>
              <a:buChar char="•"/>
            </a:pPr>
            <a:endParaRPr lang="en-GB" altLang="en-US" sz="2000" b="1" dirty="0">
              <a:solidFill>
                <a:schemeClr val="tx1"/>
              </a:solidFill>
              <a:latin typeface="Calibri" panose="020F0502020204030204" pitchFamily="34" charset="0"/>
            </a:endParaRPr>
          </a:p>
        </p:txBody>
      </p:sp>
    </p:spTree>
    <p:extLst>
      <p:ext uri="{BB962C8B-B14F-4D97-AF65-F5344CB8AC3E}">
        <p14:creationId xmlns:p14="http://schemas.microsoft.com/office/powerpoint/2010/main" val="2818826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9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97" grpId="0"/>
      <p:bldP spid="7"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3" name="Table 392"/>
          <p:cNvGraphicFramePr>
            <a:graphicFrameLocks noGrp="1"/>
          </p:cNvGraphicFramePr>
          <p:nvPr>
            <p:extLst>
              <p:ext uri="{D42A27DB-BD31-4B8C-83A1-F6EECF244321}">
                <p14:modId xmlns:p14="http://schemas.microsoft.com/office/powerpoint/2010/main" val="3178165727"/>
              </p:ext>
            </p:extLst>
          </p:nvPr>
        </p:nvGraphicFramePr>
        <p:xfrm>
          <a:off x="13648" y="3907398"/>
          <a:ext cx="3219396" cy="1757444"/>
        </p:xfrm>
        <a:graphic>
          <a:graphicData uri="http://schemas.openxmlformats.org/drawingml/2006/table">
            <a:tbl>
              <a:tblPr firstRow="1" bandRow="1">
                <a:tableStyleId>{5C22544A-7EE6-4342-B048-85BDC9FD1C3A}</a:tableStyleId>
              </a:tblPr>
              <a:tblGrid>
                <a:gridCol w="1101955"/>
                <a:gridCol w="1180587"/>
                <a:gridCol w="936854"/>
              </a:tblGrid>
              <a:tr h="758731">
                <a:tc>
                  <a:txBody>
                    <a:bodyPr/>
                    <a:lstStyle/>
                    <a:p>
                      <a:endParaRPr lang="en-GB" sz="1800" dirty="0">
                        <a:latin typeface="Calibri" panose="020F0502020204030204" pitchFamily="34" charset="0"/>
                        <a:cs typeface="Calibri" panose="020F0502020204030204" pitchFamily="34" charset="0"/>
                      </a:endParaRPr>
                    </a:p>
                  </a:txBody>
                  <a:tcPr marL="91396" marR="91396" marT="45714" marB="45714">
                    <a:solidFill>
                      <a:schemeClr val="accent2">
                        <a:lumMod val="60000"/>
                        <a:lumOff val="40000"/>
                      </a:schemeClr>
                    </a:solidFill>
                  </a:tcPr>
                </a:tc>
                <a:tc>
                  <a:txBody>
                    <a:bodyPr/>
                    <a:lstStyle/>
                    <a:p>
                      <a:pPr algn="ctr"/>
                      <a:r>
                        <a:rPr lang="en-GB" sz="1800" b="1" dirty="0" smtClean="0">
                          <a:solidFill>
                            <a:schemeClr val="tx2">
                              <a:lumMod val="50000"/>
                            </a:schemeClr>
                          </a:solidFill>
                          <a:latin typeface="Calibri" panose="020F0502020204030204" pitchFamily="34" charset="0"/>
                          <a:cs typeface="Calibri" panose="020F0502020204030204" pitchFamily="34" charset="0"/>
                        </a:rPr>
                        <a:t>Work function</a:t>
                      </a:r>
                      <a:r>
                        <a:rPr lang="en-GB" sz="1800" b="1" baseline="0" dirty="0" smtClean="0">
                          <a:solidFill>
                            <a:schemeClr val="tx2">
                              <a:lumMod val="50000"/>
                            </a:schemeClr>
                          </a:solidFill>
                          <a:latin typeface="Calibri" panose="020F0502020204030204" pitchFamily="34" charset="0"/>
                          <a:cs typeface="Calibri" panose="020F0502020204030204" pitchFamily="34" charset="0"/>
                        </a:rPr>
                        <a:t> (eV)</a:t>
                      </a:r>
                      <a:endParaRPr lang="en-GB" sz="1800" b="1" dirty="0">
                        <a:solidFill>
                          <a:schemeClr val="tx2">
                            <a:lumMod val="50000"/>
                          </a:schemeClr>
                        </a:solidFill>
                        <a:latin typeface="Calibri" panose="020F0502020204030204" pitchFamily="34" charset="0"/>
                        <a:cs typeface="Calibri" panose="020F0502020204030204" pitchFamily="34" charset="0"/>
                      </a:endParaRPr>
                    </a:p>
                  </a:txBody>
                  <a:tcPr marL="91396" marR="91396" marT="45714" marB="45714">
                    <a:solidFill>
                      <a:schemeClr val="accent2">
                        <a:lumMod val="60000"/>
                        <a:lumOff val="40000"/>
                      </a:schemeClr>
                    </a:solidFill>
                  </a:tcPr>
                </a:tc>
                <a:tc>
                  <a:txBody>
                    <a:bodyPr/>
                    <a:lstStyle/>
                    <a:p>
                      <a:pPr algn="ctr"/>
                      <a:r>
                        <a:rPr lang="en-GB" sz="1800" b="1" dirty="0" smtClean="0">
                          <a:solidFill>
                            <a:schemeClr val="tx2">
                              <a:lumMod val="50000"/>
                            </a:schemeClr>
                          </a:solidFill>
                          <a:latin typeface="Calibri" panose="020F0502020204030204" pitchFamily="34" charset="0"/>
                          <a:cs typeface="Calibri" panose="020F0502020204030204" pitchFamily="34" charset="0"/>
                        </a:rPr>
                        <a:t>QE</a:t>
                      </a:r>
                      <a:endParaRPr lang="en-GB" sz="1800" b="1" dirty="0">
                        <a:solidFill>
                          <a:schemeClr val="tx2">
                            <a:lumMod val="50000"/>
                          </a:schemeClr>
                        </a:solidFill>
                        <a:latin typeface="Calibri" panose="020F0502020204030204" pitchFamily="34" charset="0"/>
                        <a:cs typeface="Calibri" panose="020F0502020204030204" pitchFamily="34" charset="0"/>
                      </a:endParaRPr>
                    </a:p>
                  </a:txBody>
                  <a:tcPr marL="91396" marR="91396" marT="45714" marB="45714">
                    <a:solidFill>
                      <a:schemeClr val="accent2">
                        <a:lumMod val="60000"/>
                        <a:lumOff val="40000"/>
                      </a:schemeClr>
                    </a:solidFill>
                  </a:tcPr>
                </a:tc>
              </a:tr>
              <a:tr h="421528">
                <a:tc>
                  <a:txBody>
                    <a:bodyPr/>
                    <a:lstStyle/>
                    <a:p>
                      <a:r>
                        <a:rPr lang="en-GB" sz="1800" b="1" dirty="0" smtClean="0">
                          <a:solidFill>
                            <a:srgbClr val="FF0000"/>
                          </a:solidFill>
                          <a:latin typeface="Calibri" panose="020F0502020204030204" pitchFamily="34" charset="0"/>
                          <a:cs typeface="Calibri" panose="020F0502020204030204" pitchFamily="34" charset="0"/>
                        </a:rPr>
                        <a:t>Bulk</a:t>
                      </a:r>
                      <a:endParaRPr lang="en-GB" sz="1800" b="1" dirty="0">
                        <a:solidFill>
                          <a:srgbClr val="FF0000"/>
                        </a:solidFill>
                        <a:latin typeface="Calibri" panose="020F0502020204030204" pitchFamily="34" charset="0"/>
                        <a:cs typeface="Calibri" panose="020F0502020204030204" pitchFamily="34" charset="0"/>
                      </a:endParaRPr>
                    </a:p>
                  </a:txBody>
                  <a:tcPr marL="91396" marR="91396" marT="45714" marB="45714"/>
                </a:tc>
                <a:tc>
                  <a:txBody>
                    <a:bodyPr/>
                    <a:lstStyle/>
                    <a:p>
                      <a:pPr algn="ctr"/>
                      <a:r>
                        <a:rPr lang="en-GB" sz="1800" dirty="0" smtClean="0">
                          <a:latin typeface="Calibri" panose="020F0502020204030204" pitchFamily="34" charset="0"/>
                          <a:cs typeface="Calibri" panose="020F0502020204030204" pitchFamily="34" charset="0"/>
                        </a:rPr>
                        <a:t>5.234</a:t>
                      </a:r>
                      <a:endParaRPr lang="en-GB" sz="1800" dirty="0">
                        <a:latin typeface="Calibri" panose="020F0502020204030204" pitchFamily="34" charset="0"/>
                        <a:cs typeface="Calibri" panose="020F0502020204030204" pitchFamily="34" charset="0"/>
                      </a:endParaRPr>
                    </a:p>
                  </a:txBody>
                  <a:tcPr marL="91396" marR="91396" marT="45714" marB="45714"/>
                </a:tc>
                <a:tc>
                  <a:txBody>
                    <a:bodyPr/>
                    <a:lstStyle/>
                    <a:p>
                      <a:pPr algn="ctr"/>
                      <a:r>
                        <a:rPr lang="en-GB" sz="1800" dirty="0" smtClean="0">
                          <a:latin typeface="Calibri" panose="020F0502020204030204" pitchFamily="34" charset="0"/>
                          <a:cs typeface="Calibri" panose="020F0502020204030204" pitchFamily="34" charset="0"/>
                        </a:rPr>
                        <a:t>1.70E-5</a:t>
                      </a:r>
                      <a:endParaRPr lang="en-GB" sz="1800" dirty="0">
                        <a:latin typeface="Calibri" panose="020F0502020204030204" pitchFamily="34" charset="0"/>
                        <a:cs typeface="Calibri" panose="020F0502020204030204" pitchFamily="34" charset="0"/>
                      </a:endParaRPr>
                    </a:p>
                  </a:txBody>
                  <a:tcPr marL="91396" marR="91396" marT="45714" marB="45714"/>
                </a:tc>
              </a:tr>
              <a:tr h="421528">
                <a:tc>
                  <a:txBody>
                    <a:bodyPr/>
                    <a:lstStyle/>
                    <a:p>
                      <a:r>
                        <a:rPr lang="en-GB" sz="1800" b="1" dirty="0" smtClean="0">
                          <a:solidFill>
                            <a:srgbClr val="00B050"/>
                          </a:solidFill>
                          <a:latin typeface="Calibri" panose="020F0502020204030204" pitchFamily="34" charset="0"/>
                          <a:cs typeface="Calibri" panose="020F0502020204030204" pitchFamily="34" charset="0"/>
                        </a:rPr>
                        <a:t>Thin Film</a:t>
                      </a:r>
                      <a:endParaRPr lang="en-GB" sz="1800" b="1" dirty="0">
                        <a:solidFill>
                          <a:srgbClr val="00B050"/>
                        </a:solidFill>
                        <a:latin typeface="Calibri" panose="020F0502020204030204" pitchFamily="34" charset="0"/>
                        <a:cs typeface="Calibri" panose="020F0502020204030204" pitchFamily="34" charset="0"/>
                      </a:endParaRPr>
                    </a:p>
                  </a:txBody>
                  <a:tcPr marL="91396" marR="91396" marT="45714" marB="45714"/>
                </a:tc>
                <a:tc>
                  <a:txBody>
                    <a:bodyPr/>
                    <a:lstStyle/>
                    <a:p>
                      <a:pPr algn="ctr"/>
                      <a:r>
                        <a:rPr lang="en-GB" sz="1800" dirty="0" smtClean="0">
                          <a:latin typeface="Calibri" panose="020F0502020204030204" pitchFamily="34" charset="0"/>
                          <a:cs typeface="Calibri" panose="020F0502020204030204" pitchFamily="34" charset="0"/>
                        </a:rPr>
                        <a:t>4.68</a:t>
                      </a:r>
                      <a:endParaRPr lang="en-GB" sz="1800" dirty="0">
                        <a:latin typeface="Calibri" panose="020F0502020204030204" pitchFamily="34" charset="0"/>
                        <a:cs typeface="Calibri" panose="020F0502020204030204" pitchFamily="34" charset="0"/>
                      </a:endParaRPr>
                    </a:p>
                  </a:txBody>
                  <a:tcPr marL="91396" marR="91396" marT="45714" marB="45714"/>
                </a:tc>
                <a:tc>
                  <a:txBody>
                    <a:bodyPr/>
                    <a:lstStyle/>
                    <a:p>
                      <a:pPr algn="ctr"/>
                      <a:r>
                        <a:rPr lang="en-GB" sz="1800" dirty="0" smtClean="0">
                          <a:latin typeface="Calibri" panose="020F0502020204030204" pitchFamily="34" charset="0"/>
                          <a:cs typeface="Calibri" panose="020F0502020204030204" pitchFamily="34" charset="0"/>
                        </a:rPr>
                        <a:t>1.17E-4</a:t>
                      </a:r>
                      <a:endParaRPr lang="en-GB" sz="1800" dirty="0">
                        <a:latin typeface="Calibri" panose="020F0502020204030204" pitchFamily="34" charset="0"/>
                        <a:cs typeface="Calibri" panose="020F0502020204030204" pitchFamily="34" charset="0"/>
                      </a:endParaRPr>
                    </a:p>
                  </a:txBody>
                  <a:tcPr marL="91396" marR="91396" marT="45714" marB="45714"/>
                </a:tc>
              </a:tr>
            </a:tbl>
          </a:graphicData>
        </a:graphic>
      </p:graphicFrame>
      <p:sp>
        <p:nvSpPr>
          <p:cNvPr id="2" name="Rounded Rectangle 1"/>
          <p:cNvSpPr/>
          <p:nvPr/>
        </p:nvSpPr>
        <p:spPr>
          <a:xfrm>
            <a:off x="2286000" y="4600575"/>
            <a:ext cx="1049831" cy="1114425"/>
          </a:xfrm>
          <a:prstGeom prst="roundRect">
            <a:avLst/>
          </a:prstGeom>
          <a:solidFill>
            <a:srgbClr val="FF0000">
              <a:alpha val="22000"/>
            </a:srgbClr>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5892" name="TextBox 87"/>
          <p:cNvSpPr txBox="1">
            <a:spLocks noChangeArrowheads="1"/>
          </p:cNvSpPr>
          <p:nvPr/>
        </p:nvSpPr>
        <p:spPr bwMode="auto">
          <a:xfrm>
            <a:off x="8785225" y="6516688"/>
            <a:ext cx="466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800">
                <a:solidFill>
                  <a:schemeClr val="bg1"/>
                </a:solidFill>
                <a:latin typeface="Arial" panose="020B0604020202020204" pitchFamily="34" charset="0"/>
              </a:rPr>
              <a:t>17</a:t>
            </a:r>
          </a:p>
        </p:txBody>
      </p:sp>
      <p:sp>
        <p:nvSpPr>
          <p:cNvPr id="89" name="Title 1"/>
          <p:cNvSpPr>
            <a:spLocks noGrp="1"/>
          </p:cNvSpPr>
          <p:nvPr>
            <p:ph type="title"/>
          </p:nvPr>
        </p:nvSpPr>
        <p:spPr>
          <a:xfrm>
            <a:off x="2667000" y="0"/>
            <a:ext cx="6813550" cy="1020762"/>
          </a:xfrm>
        </p:spPr>
        <p:txBody>
          <a:bodyPr/>
          <a:lstStyle/>
          <a:p>
            <a:r>
              <a:rPr lang="en-GB" sz="3200" b="1" dirty="0" smtClean="0"/>
              <a:t>Cu thin film compared with bulk</a:t>
            </a:r>
            <a:endParaRPr lang="en-GB" sz="3200" b="1" dirty="0"/>
          </a:p>
        </p:txBody>
      </p:sp>
      <p:grpSp>
        <p:nvGrpSpPr>
          <p:cNvPr id="88" name="Group 87"/>
          <p:cNvGrpSpPr/>
          <p:nvPr/>
        </p:nvGrpSpPr>
        <p:grpSpPr>
          <a:xfrm>
            <a:off x="2971800" y="300037"/>
            <a:ext cx="6667501" cy="6481763"/>
            <a:chOff x="2751138" y="149225"/>
            <a:chExt cx="6667501" cy="6481763"/>
          </a:xfrm>
        </p:grpSpPr>
        <p:grpSp>
          <p:nvGrpSpPr>
            <p:cNvPr id="90" name="Group 89"/>
            <p:cNvGrpSpPr/>
            <p:nvPr/>
          </p:nvGrpSpPr>
          <p:grpSpPr>
            <a:xfrm>
              <a:off x="2751138" y="149225"/>
              <a:ext cx="6215063" cy="6481763"/>
              <a:chOff x="2751138" y="149225"/>
              <a:chExt cx="6215063" cy="6481763"/>
            </a:xfrm>
          </p:grpSpPr>
          <p:grpSp>
            <p:nvGrpSpPr>
              <p:cNvPr id="95" name="Group 4"/>
              <p:cNvGrpSpPr>
                <a:grpSpLocks noChangeAspect="1"/>
              </p:cNvGrpSpPr>
              <p:nvPr/>
            </p:nvGrpSpPr>
            <p:grpSpPr bwMode="auto">
              <a:xfrm>
                <a:off x="2751138" y="149225"/>
                <a:ext cx="6215063" cy="6481763"/>
                <a:chOff x="1733" y="94"/>
                <a:chExt cx="3915" cy="4083"/>
              </a:xfrm>
            </p:grpSpPr>
            <p:sp>
              <p:nvSpPr>
                <p:cNvPr id="112" name="AutoShape 3"/>
                <p:cNvSpPr>
                  <a:spLocks noChangeAspect="1" noChangeArrowheads="1" noTextEdit="1"/>
                </p:cNvSpPr>
                <p:nvPr/>
              </p:nvSpPr>
              <p:spPr bwMode="auto">
                <a:xfrm>
                  <a:off x="1838" y="95"/>
                  <a:ext cx="3810" cy="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3" name="Rectangle 5"/>
                <p:cNvSpPr>
                  <a:spLocks noChangeArrowheads="1"/>
                </p:cNvSpPr>
                <p:nvPr/>
              </p:nvSpPr>
              <p:spPr bwMode="auto">
                <a:xfrm>
                  <a:off x="1838" y="4170"/>
                  <a:ext cx="5"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14" name="Rectangle 6"/>
                <p:cNvSpPr>
                  <a:spLocks noChangeArrowheads="1"/>
                </p:cNvSpPr>
                <p:nvPr/>
              </p:nvSpPr>
              <p:spPr bwMode="auto">
                <a:xfrm>
                  <a:off x="2953" y="9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15" name="Rectangle 7"/>
                <p:cNvSpPr>
                  <a:spLocks noChangeArrowheads="1"/>
                </p:cNvSpPr>
                <p:nvPr/>
              </p:nvSpPr>
              <p:spPr bwMode="auto">
                <a:xfrm>
                  <a:off x="3469" y="557"/>
                  <a:ext cx="1960" cy="1932"/>
                </a:xfrm>
                <a:prstGeom prst="rect">
                  <a:avLst/>
                </a:prstGeom>
                <a:solidFill>
                  <a:srgbClr val="FFFFE6"/>
                </a:solidFill>
                <a:ln w="793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116" name="Rectangle 8"/>
                <p:cNvSpPr>
                  <a:spLocks noChangeArrowheads="1"/>
                </p:cNvSpPr>
                <p:nvPr/>
              </p:nvSpPr>
              <p:spPr bwMode="auto">
                <a:xfrm>
                  <a:off x="3469" y="557"/>
                  <a:ext cx="1960" cy="1932"/>
                </a:xfrm>
                <a:prstGeom prst="rect">
                  <a:avLst/>
                </a:prstGeom>
                <a:noFill/>
                <a:ln w="7938">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7" name="Freeform 9"/>
                <p:cNvSpPr>
                  <a:spLocks/>
                </p:cNvSpPr>
                <p:nvPr/>
              </p:nvSpPr>
              <p:spPr bwMode="auto">
                <a:xfrm flipV="1">
                  <a:off x="2036" y="2489"/>
                  <a:ext cx="3393" cy="1416"/>
                </a:xfrm>
                <a:custGeom>
                  <a:avLst/>
                  <a:gdLst>
                    <a:gd name="T0" fmla="*/ 261 w 618"/>
                    <a:gd name="T1" fmla="*/ 208 h 208"/>
                    <a:gd name="T2" fmla="*/ 618 w 618"/>
                    <a:gd name="T3" fmla="*/ 208 h 208"/>
                    <a:gd name="T4" fmla="*/ 486 w 618"/>
                    <a:gd name="T5" fmla="*/ 0 h 208"/>
                    <a:gd name="T6" fmla="*/ 0 w 618"/>
                    <a:gd name="T7" fmla="*/ 0 h 208"/>
                    <a:gd name="T8" fmla="*/ 261 w 618"/>
                    <a:gd name="T9" fmla="*/ 208 h 208"/>
                  </a:gdLst>
                  <a:ahLst/>
                  <a:cxnLst>
                    <a:cxn ang="0">
                      <a:pos x="T0" y="T1"/>
                    </a:cxn>
                    <a:cxn ang="0">
                      <a:pos x="T2" y="T3"/>
                    </a:cxn>
                    <a:cxn ang="0">
                      <a:pos x="T4" y="T5"/>
                    </a:cxn>
                    <a:cxn ang="0">
                      <a:pos x="T6" y="T7"/>
                    </a:cxn>
                    <a:cxn ang="0">
                      <a:pos x="T8" y="T9"/>
                    </a:cxn>
                  </a:cxnLst>
                  <a:rect l="0" t="0" r="r" b="b"/>
                  <a:pathLst>
                    <a:path w="618" h="208">
                      <a:moveTo>
                        <a:pt x="261" y="208"/>
                      </a:moveTo>
                      <a:lnTo>
                        <a:pt x="618" y="208"/>
                      </a:lnTo>
                      <a:lnTo>
                        <a:pt x="486" y="0"/>
                      </a:lnTo>
                      <a:lnTo>
                        <a:pt x="0" y="0"/>
                      </a:lnTo>
                      <a:lnTo>
                        <a:pt x="261" y="208"/>
                      </a:lnTo>
                    </a:path>
                  </a:pathLst>
                </a:custGeom>
                <a:solidFill>
                  <a:srgbClr val="FFFFE6"/>
                </a:solidFill>
                <a:ln w="793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18" name="Freeform 10"/>
                <p:cNvSpPr>
                  <a:spLocks/>
                </p:cNvSpPr>
                <p:nvPr/>
              </p:nvSpPr>
              <p:spPr bwMode="auto">
                <a:xfrm>
                  <a:off x="2036" y="2489"/>
                  <a:ext cx="3393" cy="1416"/>
                </a:xfrm>
                <a:custGeom>
                  <a:avLst/>
                  <a:gdLst>
                    <a:gd name="T0" fmla="*/ 1433 w 3393"/>
                    <a:gd name="T1" fmla="*/ 0 h 1416"/>
                    <a:gd name="T2" fmla="*/ 3393 w 3393"/>
                    <a:gd name="T3" fmla="*/ 0 h 1416"/>
                    <a:gd name="T4" fmla="*/ 2668 w 3393"/>
                    <a:gd name="T5" fmla="*/ 1416 h 1416"/>
                    <a:gd name="T6" fmla="*/ 0 w 3393"/>
                    <a:gd name="T7" fmla="*/ 1416 h 1416"/>
                    <a:gd name="T8" fmla="*/ 1433 w 3393"/>
                    <a:gd name="T9" fmla="*/ 0 h 1416"/>
                  </a:gdLst>
                  <a:ahLst/>
                  <a:cxnLst>
                    <a:cxn ang="0">
                      <a:pos x="T0" y="T1"/>
                    </a:cxn>
                    <a:cxn ang="0">
                      <a:pos x="T2" y="T3"/>
                    </a:cxn>
                    <a:cxn ang="0">
                      <a:pos x="T4" y="T5"/>
                    </a:cxn>
                    <a:cxn ang="0">
                      <a:pos x="T6" y="T7"/>
                    </a:cxn>
                    <a:cxn ang="0">
                      <a:pos x="T8" y="T9"/>
                    </a:cxn>
                  </a:cxnLst>
                  <a:rect l="0" t="0" r="r" b="b"/>
                  <a:pathLst>
                    <a:path w="3393" h="1416">
                      <a:moveTo>
                        <a:pt x="1433" y="0"/>
                      </a:moveTo>
                      <a:lnTo>
                        <a:pt x="3393" y="0"/>
                      </a:lnTo>
                      <a:lnTo>
                        <a:pt x="2668" y="1416"/>
                      </a:lnTo>
                      <a:lnTo>
                        <a:pt x="0" y="1416"/>
                      </a:lnTo>
                      <a:lnTo>
                        <a:pt x="1433" y="0"/>
                      </a:lnTo>
                    </a:path>
                  </a:pathLst>
                </a:custGeom>
                <a:noFill/>
                <a:ln w="79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9" name="Freeform 11"/>
                <p:cNvSpPr>
                  <a:spLocks/>
                </p:cNvSpPr>
                <p:nvPr/>
              </p:nvSpPr>
              <p:spPr bwMode="auto">
                <a:xfrm flipV="1">
                  <a:off x="3469" y="1884"/>
                  <a:ext cx="1960" cy="605"/>
                </a:xfrm>
                <a:custGeom>
                  <a:avLst/>
                  <a:gdLst>
                    <a:gd name="T0" fmla="*/ 4 w 357"/>
                    <a:gd name="T1" fmla="*/ 7 h 89"/>
                    <a:gd name="T2" fmla="*/ 11 w 357"/>
                    <a:gd name="T3" fmla="*/ 7 h 89"/>
                    <a:gd name="T4" fmla="*/ 17 w 357"/>
                    <a:gd name="T5" fmla="*/ 8 h 89"/>
                    <a:gd name="T6" fmla="*/ 24 w 357"/>
                    <a:gd name="T7" fmla="*/ 7 h 89"/>
                    <a:gd name="T8" fmla="*/ 31 w 357"/>
                    <a:gd name="T9" fmla="*/ 7 h 89"/>
                    <a:gd name="T10" fmla="*/ 38 w 357"/>
                    <a:gd name="T11" fmla="*/ 7 h 89"/>
                    <a:gd name="T12" fmla="*/ 45 w 357"/>
                    <a:gd name="T13" fmla="*/ 7 h 89"/>
                    <a:gd name="T14" fmla="*/ 52 w 357"/>
                    <a:gd name="T15" fmla="*/ 7 h 89"/>
                    <a:gd name="T16" fmla="*/ 59 w 357"/>
                    <a:gd name="T17" fmla="*/ 6 h 89"/>
                    <a:gd name="T18" fmla="*/ 66 w 357"/>
                    <a:gd name="T19" fmla="*/ 5 h 89"/>
                    <a:gd name="T20" fmla="*/ 73 w 357"/>
                    <a:gd name="T21" fmla="*/ 5 h 89"/>
                    <a:gd name="T22" fmla="*/ 80 w 357"/>
                    <a:gd name="T23" fmla="*/ 5 h 89"/>
                    <a:gd name="T24" fmla="*/ 87 w 357"/>
                    <a:gd name="T25" fmla="*/ 6 h 89"/>
                    <a:gd name="T26" fmla="*/ 94 w 357"/>
                    <a:gd name="T27" fmla="*/ 6 h 89"/>
                    <a:gd name="T28" fmla="*/ 101 w 357"/>
                    <a:gd name="T29" fmla="*/ 6 h 89"/>
                    <a:gd name="T30" fmla="*/ 107 w 357"/>
                    <a:gd name="T31" fmla="*/ 8 h 89"/>
                    <a:gd name="T32" fmla="*/ 113 w 357"/>
                    <a:gd name="T33" fmla="*/ 9 h 89"/>
                    <a:gd name="T34" fmla="*/ 119 w 357"/>
                    <a:gd name="T35" fmla="*/ 14 h 89"/>
                    <a:gd name="T36" fmla="*/ 124 w 357"/>
                    <a:gd name="T37" fmla="*/ 24 h 89"/>
                    <a:gd name="T38" fmla="*/ 130 w 357"/>
                    <a:gd name="T39" fmla="*/ 39 h 89"/>
                    <a:gd name="T40" fmla="*/ 135 w 357"/>
                    <a:gd name="T41" fmla="*/ 46 h 89"/>
                    <a:gd name="T42" fmla="*/ 141 w 357"/>
                    <a:gd name="T43" fmla="*/ 36 h 89"/>
                    <a:gd name="T44" fmla="*/ 146 w 357"/>
                    <a:gd name="T45" fmla="*/ 22 h 89"/>
                    <a:gd name="T46" fmla="*/ 152 w 357"/>
                    <a:gd name="T47" fmla="*/ 14 h 89"/>
                    <a:gd name="T48" fmla="*/ 159 w 357"/>
                    <a:gd name="T49" fmla="*/ 12 h 89"/>
                    <a:gd name="T50" fmla="*/ 166 w 357"/>
                    <a:gd name="T51" fmla="*/ 12 h 89"/>
                    <a:gd name="T52" fmla="*/ 173 w 357"/>
                    <a:gd name="T53" fmla="*/ 11 h 89"/>
                    <a:gd name="T54" fmla="*/ 180 w 357"/>
                    <a:gd name="T55" fmla="*/ 9 h 89"/>
                    <a:gd name="T56" fmla="*/ 186 w 357"/>
                    <a:gd name="T57" fmla="*/ 7 h 89"/>
                    <a:gd name="T58" fmla="*/ 192 w 357"/>
                    <a:gd name="T59" fmla="*/ 5 h 89"/>
                    <a:gd name="T60" fmla="*/ 199 w 357"/>
                    <a:gd name="T61" fmla="*/ 4 h 89"/>
                    <a:gd name="T62" fmla="*/ 206 w 357"/>
                    <a:gd name="T63" fmla="*/ 4 h 89"/>
                    <a:gd name="T64" fmla="*/ 213 w 357"/>
                    <a:gd name="T65" fmla="*/ 3 h 89"/>
                    <a:gd name="T66" fmla="*/ 220 w 357"/>
                    <a:gd name="T67" fmla="*/ 1 h 89"/>
                    <a:gd name="T68" fmla="*/ 227 w 357"/>
                    <a:gd name="T69" fmla="*/ 0 h 89"/>
                    <a:gd name="T70" fmla="*/ 234 w 357"/>
                    <a:gd name="T71" fmla="*/ 0 h 89"/>
                    <a:gd name="T72" fmla="*/ 241 w 357"/>
                    <a:gd name="T73" fmla="*/ 0 h 89"/>
                    <a:gd name="T74" fmla="*/ 248 w 357"/>
                    <a:gd name="T75" fmla="*/ 1 h 89"/>
                    <a:gd name="T76" fmla="*/ 254 w 357"/>
                    <a:gd name="T77" fmla="*/ 1 h 89"/>
                    <a:gd name="T78" fmla="*/ 261 w 357"/>
                    <a:gd name="T79" fmla="*/ 1 h 89"/>
                    <a:gd name="T80" fmla="*/ 268 w 357"/>
                    <a:gd name="T81" fmla="*/ 3 h 89"/>
                    <a:gd name="T82" fmla="*/ 274 w 357"/>
                    <a:gd name="T83" fmla="*/ 9 h 89"/>
                    <a:gd name="T84" fmla="*/ 280 w 357"/>
                    <a:gd name="T85" fmla="*/ 24 h 89"/>
                    <a:gd name="T86" fmla="*/ 285 w 357"/>
                    <a:gd name="T87" fmla="*/ 61 h 89"/>
                    <a:gd name="T88" fmla="*/ 291 w 357"/>
                    <a:gd name="T89" fmla="*/ 89 h 89"/>
                    <a:gd name="T90" fmla="*/ 296 w 357"/>
                    <a:gd name="T91" fmla="*/ 65 h 89"/>
                    <a:gd name="T92" fmla="*/ 302 w 357"/>
                    <a:gd name="T93" fmla="*/ 30 h 89"/>
                    <a:gd name="T94" fmla="*/ 308 w 357"/>
                    <a:gd name="T95" fmla="*/ 27 h 89"/>
                    <a:gd name="T96" fmla="*/ 314 w 357"/>
                    <a:gd name="T97" fmla="*/ 20 h 89"/>
                    <a:gd name="T98" fmla="*/ 319 w 357"/>
                    <a:gd name="T99" fmla="*/ 13 h 89"/>
                    <a:gd name="T100" fmla="*/ 325 w 357"/>
                    <a:gd name="T101" fmla="*/ 10 h 89"/>
                    <a:gd name="T102" fmla="*/ 331 w 357"/>
                    <a:gd name="T103" fmla="*/ 7 h 89"/>
                    <a:gd name="T104" fmla="*/ 338 w 357"/>
                    <a:gd name="T105" fmla="*/ 10 h 89"/>
                    <a:gd name="T106" fmla="*/ 345 w 357"/>
                    <a:gd name="T107" fmla="*/ 9 h 89"/>
                    <a:gd name="T108" fmla="*/ 350 w 357"/>
                    <a:gd name="T109" fmla="*/ 7 h 89"/>
                    <a:gd name="T110" fmla="*/ 357 w 357"/>
                    <a:gd name="T111" fmla="*/ 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7" h="89">
                      <a:moveTo>
                        <a:pt x="0" y="0"/>
                      </a:moveTo>
                      <a:lnTo>
                        <a:pt x="0" y="5"/>
                      </a:lnTo>
                      <a:lnTo>
                        <a:pt x="0" y="6"/>
                      </a:lnTo>
                      <a:lnTo>
                        <a:pt x="1" y="6"/>
                      </a:lnTo>
                      <a:lnTo>
                        <a:pt x="2" y="7"/>
                      </a:lnTo>
                      <a:lnTo>
                        <a:pt x="3" y="7"/>
                      </a:lnTo>
                      <a:lnTo>
                        <a:pt x="4" y="7"/>
                      </a:lnTo>
                      <a:lnTo>
                        <a:pt x="5" y="7"/>
                      </a:lnTo>
                      <a:lnTo>
                        <a:pt x="6" y="7"/>
                      </a:lnTo>
                      <a:lnTo>
                        <a:pt x="7" y="7"/>
                      </a:lnTo>
                      <a:lnTo>
                        <a:pt x="8" y="7"/>
                      </a:lnTo>
                      <a:lnTo>
                        <a:pt x="9" y="7"/>
                      </a:lnTo>
                      <a:lnTo>
                        <a:pt x="10" y="7"/>
                      </a:lnTo>
                      <a:lnTo>
                        <a:pt x="11" y="7"/>
                      </a:lnTo>
                      <a:lnTo>
                        <a:pt x="11" y="8"/>
                      </a:lnTo>
                      <a:lnTo>
                        <a:pt x="12" y="8"/>
                      </a:lnTo>
                      <a:lnTo>
                        <a:pt x="13" y="8"/>
                      </a:lnTo>
                      <a:lnTo>
                        <a:pt x="14" y="8"/>
                      </a:lnTo>
                      <a:lnTo>
                        <a:pt x="15" y="8"/>
                      </a:lnTo>
                      <a:lnTo>
                        <a:pt x="16" y="8"/>
                      </a:lnTo>
                      <a:lnTo>
                        <a:pt x="17" y="8"/>
                      </a:lnTo>
                      <a:lnTo>
                        <a:pt x="18" y="8"/>
                      </a:lnTo>
                      <a:lnTo>
                        <a:pt x="19" y="8"/>
                      </a:lnTo>
                      <a:lnTo>
                        <a:pt x="20" y="8"/>
                      </a:lnTo>
                      <a:lnTo>
                        <a:pt x="21" y="8"/>
                      </a:lnTo>
                      <a:lnTo>
                        <a:pt x="22" y="7"/>
                      </a:lnTo>
                      <a:lnTo>
                        <a:pt x="23" y="7"/>
                      </a:lnTo>
                      <a:lnTo>
                        <a:pt x="24" y="7"/>
                      </a:lnTo>
                      <a:lnTo>
                        <a:pt x="25" y="7"/>
                      </a:lnTo>
                      <a:lnTo>
                        <a:pt x="26" y="7"/>
                      </a:lnTo>
                      <a:lnTo>
                        <a:pt x="27" y="7"/>
                      </a:lnTo>
                      <a:lnTo>
                        <a:pt x="28" y="7"/>
                      </a:lnTo>
                      <a:lnTo>
                        <a:pt x="29" y="7"/>
                      </a:lnTo>
                      <a:lnTo>
                        <a:pt x="30" y="7"/>
                      </a:lnTo>
                      <a:lnTo>
                        <a:pt x="31" y="7"/>
                      </a:lnTo>
                      <a:lnTo>
                        <a:pt x="32" y="7"/>
                      </a:lnTo>
                      <a:lnTo>
                        <a:pt x="33" y="7"/>
                      </a:lnTo>
                      <a:lnTo>
                        <a:pt x="34" y="7"/>
                      </a:lnTo>
                      <a:lnTo>
                        <a:pt x="35" y="7"/>
                      </a:lnTo>
                      <a:lnTo>
                        <a:pt x="36" y="7"/>
                      </a:lnTo>
                      <a:lnTo>
                        <a:pt x="37" y="7"/>
                      </a:lnTo>
                      <a:lnTo>
                        <a:pt x="38" y="7"/>
                      </a:lnTo>
                      <a:lnTo>
                        <a:pt x="39" y="7"/>
                      </a:lnTo>
                      <a:lnTo>
                        <a:pt x="40" y="7"/>
                      </a:lnTo>
                      <a:lnTo>
                        <a:pt x="41" y="7"/>
                      </a:lnTo>
                      <a:lnTo>
                        <a:pt x="42" y="7"/>
                      </a:lnTo>
                      <a:lnTo>
                        <a:pt x="43" y="7"/>
                      </a:lnTo>
                      <a:lnTo>
                        <a:pt x="44" y="7"/>
                      </a:lnTo>
                      <a:lnTo>
                        <a:pt x="45" y="7"/>
                      </a:lnTo>
                      <a:lnTo>
                        <a:pt x="46" y="7"/>
                      </a:lnTo>
                      <a:lnTo>
                        <a:pt x="47" y="7"/>
                      </a:lnTo>
                      <a:lnTo>
                        <a:pt x="48" y="7"/>
                      </a:lnTo>
                      <a:lnTo>
                        <a:pt x="49" y="7"/>
                      </a:lnTo>
                      <a:lnTo>
                        <a:pt x="50" y="7"/>
                      </a:lnTo>
                      <a:lnTo>
                        <a:pt x="51" y="7"/>
                      </a:lnTo>
                      <a:lnTo>
                        <a:pt x="52" y="7"/>
                      </a:lnTo>
                      <a:lnTo>
                        <a:pt x="53" y="7"/>
                      </a:lnTo>
                      <a:lnTo>
                        <a:pt x="54" y="7"/>
                      </a:lnTo>
                      <a:lnTo>
                        <a:pt x="55" y="6"/>
                      </a:lnTo>
                      <a:lnTo>
                        <a:pt x="56" y="6"/>
                      </a:lnTo>
                      <a:lnTo>
                        <a:pt x="57" y="6"/>
                      </a:lnTo>
                      <a:lnTo>
                        <a:pt x="58" y="6"/>
                      </a:lnTo>
                      <a:lnTo>
                        <a:pt x="59" y="6"/>
                      </a:lnTo>
                      <a:lnTo>
                        <a:pt x="60" y="6"/>
                      </a:lnTo>
                      <a:lnTo>
                        <a:pt x="61" y="6"/>
                      </a:lnTo>
                      <a:lnTo>
                        <a:pt x="62" y="5"/>
                      </a:lnTo>
                      <a:lnTo>
                        <a:pt x="63" y="5"/>
                      </a:lnTo>
                      <a:lnTo>
                        <a:pt x="64" y="5"/>
                      </a:lnTo>
                      <a:lnTo>
                        <a:pt x="65" y="5"/>
                      </a:lnTo>
                      <a:lnTo>
                        <a:pt x="66" y="5"/>
                      </a:lnTo>
                      <a:lnTo>
                        <a:pt x="67" y="5"/>
                      </a:lnTo>
                      <a:lnTo>
                        <a:pt x="68" y="5"/>
                      </a:lnTo>
                      <a:lnTo>
                        <a:pt x="69" y="5"/>
                      </a:lnTo>
                      <a:lnTo>
                        <a:pt x="70" y="5"/>
                      </a:lnTo>
                      <a:lnTo>
                        <a:pt x="71" y="5"/>
                      </a:lnTo>
                      <a:lnTo>
                        <a:pt x="72" y="5"/>
                      </a:lnTo>
                      <a:lnTo>
                        <a:pt x="73" y="5"/>
                      </a:lnTo>
                      <a:lnTo>
                        <a:pt x="74" y="5"/>
                      </a:lnTo>
                      <a:lnTo>
                        <a:pt x="75" y="5"/>
                      </a:lnTo>
                      <a:lnTo>
                        <a:pt x="76" y="5"/>
                      </a:lnTo>
                      <a:lnTo>
                        <a:pt x="77" y="5"/>
                      </a:lnTo>
                      <a:lnTo>
                        <a:pt x="78" y="5"/>
                      </a:lnTo>
                      <a:lnTo>
                        <a:pt x="79" y="5"/>
                      </a:lnTo>
                      <a:lnTo>
                        <a:pt x="80" y="5"/>
                      </a:lnTo>
                      <a:lnTo>
                        <a:pt x="81" y="5"/>
                      </a:lnTo>
                      <a:lnTo>
                        <a:pt x="82" y="6"/>
                      </a:lnTo>
                      <a:lnTo>
                        <a:pt x="83" y="6"/>
                      </a:lnTo>
                      <a:lnTo>
                        <a:pt x="84" y="6"/>
                      </a:lnTo>
                      <a:lnTo>
                        <a:pt x="85" y="6"/>
                      </a:lnTo>
                      <a:lnTo>
                        <a:pt x="86" y="6"/>
                      </a:lnTo>
                      <a:lnTo>
                        <a:pt x="87" y="6"/>
                      </a:lnTo>
                      <a:lnTo>
                        <a:pt x="88" y="6"/>
                      </a:lnTo>
                      <a:lnTo>
                        <a:pt x="89" y="6"/>
                      </a:lnTo>
                      <a:lnTo>
                        <a:pt x="90" y="6"/>
                      </a:lnTo>
                      <a:lnTo>
                        <a:pt x="91" y="6"/>
                      </a:lnTo>
                      <a:lnTo>
                        <a:pt x="92" y="6"/>
                      </a:lnTo>
                      <a:lnTo>
                        <a:pt x="93" y="6"/>
                      </a:lnTo>
                      <a:lnTo>
                        <a:pt x="94" y="6"/>
                      </a:lnTo>
                      <a:lnTo>
                        <a:pt x="95" y="6"/>
                      </a:lnTo>
                      <a:lnTo>
                        <a:pt x="96" y="6"/>
                      </a:lnTo>
                      <a:lnTo>
                        <a:pt x="97" y="6"/>
                      </a:lnTo>
                      <a:lnTo>
                        <a:pt x="98" y="6"/>
                      </a:lnTo>
                      <a:lnTo>
                        <a:pt x="99" y="6"/>
                      </a:lnTo>
                      <a:lnTo>
                        <a:pt x="100" y="6"/>
                      </a:lnTo>
                      <a:lnTo>
                        <a:pt x="101" y="6"/>
                      </a:lnTo>
                      <a:lnTo>
                        <a:pt x="102" y="6"/>
                      </a:lnTo>
                      <a:lnTo>
                        <a:pt x="103" y="7"/>
                      </a:lnTo>
                      <a:lnTo>
                        <a:pt x="104" y="7"/>
                      </a:lnTo>
                      <a:lnTo>
                        <a:pt x="105" y="7"/>
                      </a:lnTo>
                      <a:lnTo>
                        <a:pt x="106" y="7"/>
                      </a:lnTo>
                      <a:lnTo>
                        <a:pt x="107" y="7"/>
                      </a:lnTo>
                      <a:lnTo>
                        <a:pt x="107" y="8"/>
                      </a:lnTo>
                      <a:lnTo>
                        <a:pt x="108" y="8"/>
                      </a:lnTo>
                      <a:lnTo>
                        <a:pt x="109" y="8"/>
                      </a:lnTo>
                      <a:lnTo>
                        <a:pt x="110" y="8"/>
                      </a:lnTo>
                      <a:lnTo>
                        <a:pt x="111" y="8"/>
                      </a:lnTo>
                      <a:lnTo>
                        <a:pt x="111" y="9"/>
                      </a:lnTo>
                      <a:lnTo>
                        <a:pt x="112" y="9"/>
                      </a:lnTo>
                      <a:lnTo>
                        <a:pt x="113" y="9"/>
                      </a:lnTo>
                      <a:lnTo>
                        <a:pt x="114" y="10"/>
                      </a:lnTo>
                      <a:lnTo>
                        <a:pt x="115" y="10"/>
                      </a:lnTo>
                      <a:lnTo>
                        <a:pt x="115" y="11"/>
                      </a:lnTo>
                      <a:lnTo>
                        <a:pt x="116" y="11"/>
                      </a:lnTo>
                      <a:lnTo>
                        <a:pt x="117" y="12"/>
                      </a:lnTo>
                      <a:lnTo>
                        <a:pt x="118" y="13"/>
                      </a:lnTo>
                      <a:lnTo>
                        <a:pt x="119" y="14"/>
                      </a:lnTo>
                      <a:lnTo>
                        <a:pt x="119" y="15"/>
                      </a:lnTo>
                      <a:lnTo>
                        <a:pt x="120" y="16"/>
                      </a:lnTo>
                      <a:lnTo>
                        <a:pt x="121" y="17"/>
                      </a:lnTo>
                      <a:lnTo>
                        <a:pt x="122" y="19"/>
                      </a:lnTo>
                      <a:lnTo>
                        <a:pt x="122" y="21"/>
                      </a:lnTo>
                      <a:lnTo>
                        <a:pt x="123" y="22"/>
                      </a:lnTo>
                      <a:lnTo>
                        <a:pt x="124" y="24"/>
                      </a:lnTo>
                      <a:lnTo>
                        <a:pt x="125" y="26"/>
                      </a:lnTo>
                      <a:lnTo>
                        <a:pt x="126" y="29"/>
                      </a:lnTo>
                      <a:lnTo>
                        <a:pt x="126" y="31"/>
                      </a:lnTo>
                      <a:lnTo>
                        <a:pt x="127" y="33"/>
                      </a:lnTo>
                      <a:lnTo>
                        <a:pt x="128" y="35"/>
                      </a:lnTo>
                      <a:lnTo>
                        <a:pt x="129" y="37"/>
                      </a:lnTo>
                      <a:lnTo>
                        <a:pt x="130" y="39"/>
                      </a:lnTo>
                      <a:lnTo>
                        <a:pt x="130" y="40"/>
                      </a:lnTo>
                      <a:lnTo>
                        <a:pt x="131" y="42"/>
                      </a:lnTo>
                      <a:lnTo>
                        <a:pt x="132" y="43"/>
                      </a:lnTo>
                      <a:lnTo>
                        <a:pt x="133" y="44"/>
                      </a:lnTo>
                      <a:lnTo>
                        <a:pt x="134" y="45"/>
                      </a:lnTo>
                      <a:lnTo>
                        <a:pt x="134" y="46"/>
                      </a:lnTo>
                      <a:lnTo>
                        <a:pt x="135" y="46"/>
                      </a:lnTo>
                      <a:lnTo>
                        <a:pt x="136" y="45"/>
                      </a:lnTo>
                      <a:lnTo>
                        <a:pt x="137" y="45"/>
                      </a:lnTo>
                      <a:lnTo>
                        <a:pt x="138" y="44"/>
                      </a:lnTo>
                      <a:lnTo>
                        <a:pt x="138" y="42"/>
                      </a:lnTo>
                      <a:lnTo>
                        <a:pt x="139" y="40"/>
                      </a:lnTo>
                      <a:lnTo>
                        <a:pt x="140" y="39"/>
                      </a:lnTo>
                      <a:lnTo>
                        <a:pt x="141" y="36"/>
                      </a:lnTo>
                      <a:lnTo>
                        <a:pt x="142" y="34"/>
                      </a:lnTo>
                      <a:lnTo>
                        <a:pt x="142" y="32"/>
                      </a:lnTo>
                      <a:lnTo>
                        <a:pt x="143" y="30"/>
                      </a:lnTo>
                      <a:lnTo>
                        <a:pt x="144" y="28"/>
                      </a:lnTo>
                      <a:lnTo>
                        <a:pt x="145" y="26"/>
                      </a:lnTo>
                      <a:lnTo>
                        <a:pt x="145" y="24"/>
                      </a:lnTo>
                      <a:lnTo>
                        <a:pt x="146" y="22"/>
                      </a:lnTo>
                      <a:lnTo>
                        <a:pt x="147" y="21"/>
                      </a:lnTo>
                      <a:lnTo>
                        <a:pt x="148" y="19"/>
                      </a:lnTo>
                      <a:lnTo>
                        <a:pt x="149" y="18"/>
                      </a:lnTo>
                      <a:lnTo>
                        <a:pt x="149" y="16"/>
                      </a:lnTo>
                      <a:lnTo>
                        <a:pt x="150" y="15"/>
                      </a:lnTo>
                      <a:lnTo>
                        <a:pt x="151" y="14"/>
                      </a:lnTo>
                      <a:lnTo>
                        <a:pt x="152" y="14"/>
                      </a:lnTo>
                      <a:lnTo>
                        <a:pt x="153" y="13"/>
                      </a:lnTo>
                      <a:lnTo>
                        <a:pt x="154" y="12"/>
                      </a:lnTo>
                      <a:lnTo>
                        <a:pt x="155" y="12"/>
                      </a:lnTo>
                      <a:lnTo>
                        <a:pt x="156" y="11"/>
                      </a:lnTo>
                      <a:lnTo>
                        <a:pt x="157" y="11"/>
                      </a:lnTo>
                      <a:lnTo>
                        <a:pt x="158" y="12"/>
                      </a:lnTo>
                      <a:lnTo>
                        <a:pt x="159" y="12"/>
                      </a:lnTo>
                      <a:lnTo>
                        <a:pt x="160" y="12"/>
                      </a:lnTo>
                      <a:lnTo>
                        <a:pt x="161" y="12"/>
                      </a:lnTo>
                      <a:lnTo>
                        <a:pt x="162" y="12"/>
                      </a:lnTo>
                      <a:lnTo>
                        <a:pt x="163" y="12"/>
                      </a:lnTo>
                      <a:lnTo>
                        <a:pt x="164" y="12"/>
                      </a:lnTo>
                      <a:lnTo>
                        <a:pt x="165" y="12"/>
                      </a:lnTo>
                      <a:lnTo>
                        <a:pt x="166" y="12"/>
                      </a:lnTo>
                      <a:lnTo>
                        <a:pt x="167" y="12"/>
                      </a:lnTo>
                      <a:lnTo>
                        <a:pt x="168" y="11"/>
                      </a:lnTo>
                      <a:lnTo>
                        <a:pt x="169" y="11"/>
                      </a:lnTo>
                      <a:lnTo>
                        <a:pt x="170" y="11"/>
                      </a:lnTo>
                      <a:lnTo>
                        <a:pt x="171" y="11"/>
                      </a:lnTo>
                      <a:lnTo>
                        <a:pt x="172" y="11"/>
                      </a:lnTo>
                      <a:lnTo>
                        <a:pt x="173" y="11"/>
                      </a:lnTo>
                      <a:lnTo>
                        <a:pt x="174" y="10"/>
                      </a:lnTo>
                      <a:lnTo>
                        <a:pt x="175" y="10"/>
                      </a:lnTo>
                      <a:lnTo>
                        <a:pt x="176" y="9"/>
                      </a:lnTo>
                      <a:lnTo>
                        <a:pt x="177" y="9"/>
                      </a:lnTo>
                      <a:lnTo>
                        <a:pt x="178" y="9"/>
                      </a:lnTo>
                      <a:lnTo>
                        <a:pt x="179" y="9"/>
                      </a:lnTo>
                      <a:lnTo>
                        <a:pt x="180" y="9"/>
                      </a:lnTo>
                      <a:lnTo>
                        <a:pt x="181" y="8"/>
                      </a:lnTo>
                      <a:lnTo>
                        <a:pt x="182" y="8"/>
                      </a:lnTo>
                      <a:lnTo>
                        <a:pt x="183" y="8"/>
                      </a:lnTo>
                      <a:lnTo>
                        <a:pt x="184" y="8"/>
                      </a:lnTo>
                      <a:lnTo>
                        <a:pt x="184" y="7"/>
                      </a:lnTo>
                      <a:lnTo>
                        <a:pt x="185" y="7"/>
                      </a:lnTo>
                      <a:lnTo>
                        <a:pt x="186" y="7"/>
                      </a:lnTo>
                      <a:lnTo>
                        <a:pt x="187" y="7"/>
                      </a:lnTo>
                      <a:lnTo>
                        <a:pt x="188" y="7"/>
                      </a:lnTo>
                      <a:lnTo>
                        <a:pt x="188" y="6"/>
                      </a:lnTo>
                      <a:lnTo>
                        <a:pt x="189" y="6"/>
                      </a:lnTo>
                      <a:lnTo>
                        <a:pt x="190" y="6"/>
                      </a:lnTo>
                      <a:lnTo>
                        <a:pt x="191" y="6"/>
                      </a:lnTo>
                      <a:lnTo>
                        <a:pt x="192" y="5"/>
                      </a:lnTo>
                      <a:lnTo>
                        <a:pt x="193" y="5"/>
                      </a:lnTo>
                      <a:lnTo>
                        <a:pt x="194" y="5"/>
                      </a:lnTo>
                      <a:lnTo>
                        <a:pt x="195" y="5"/>
                      </a:lnTo>
                      <a:lnTo>
                        <a:pt x="196" y="5"/>
                      </a:lnTo>
                      <a:lnTo>
                        <a:pt x="197" y="5"/>
                      </a:lnTo>
                      <a:lnTo>
                        <a:pt x="198" y="4"/>
                      </a:lnTo>
                      <a:lnTo>
                        <a:pt x="199" y="4"/>
                      </a:lnTo>
                      <a:lnTo>
                        <a:pt x="200" y="4"/>
                      </a:lnTo>
                      <a:lnTo>
                        <a:pt x="201" y="4"/>
                      </a:lnTo>
                      <a:lnTo>
                        <a:pt x="202" y="4"/>
                      </a:lnTo>
                      <a:lnTo>
                        <a:pt x="203" y="4"/>
                      </a:lnTo>
                      <a:lnTo>
                        <a:pt x="204" y="4"/>
                      </a:lnTo>
                      <a:lnTo>
                        <a:pt x="205" y="4"/>
                      </a:lnTo>
                      <a:lnTo>
                        <a:pt x="206" y="4"/>
                      </a:lnTo>
                      <a:lnTo>
                        <a:pt x="207" y="4"/>
                      </a:lnTo>
                      <a:lnTo>
                        <a:pt x="208" y="4"/>
                      </a:lnTo>
                      <a:lnTo>
                        <a:pt x="209" y="3"/>
                      </a:lnTo>
                      <a:lnTo>
                        <a:pt x="210" y="3"/>
                      </a:lnTo>
                      <a:lnTo>
                        <a:pt x="211" y="3"/>
                      </a:lnTo>
                      <a:lnTo>
                        <a:pt x="212" y="3"/>
                      </a:lnTo>
                      <a:lnTo>
                        <a:pt x="213" y="3"/>
                      </a:lnTo>
                      <a:lnTo>
                        <a:pt x="214" y="2"/>
                      </a:lnTo>
                      <a:lnTo>
                        <a:pt x="215" y="2"/>
                      </a:lnTo>
                      <a:lnTo>
                        <a:pt x="216" y="2"/>
                      </a:lnTo>
                      <a:lnTo>
                        <a:pt x="217" y="1"/>
                      </a:lnTo>
                      <a:lnTo>
                        <a:pt x="218" y="1"/>
                      </a:lnTo>
                      <a:lnTo>
                        <a:pt x="219" y="1"/>
                      </a:lnTo>
                      <a:lnTo>
                        <a:pt x="220" y="1"/>
                      </a:lnTo>
                      <a:lnTo>
                        <a:pt x="221" y="0"/>
                      </a:lnTo>
                      <a:lnTo>
                        <a:pt x="222" y="0"/>
                      </a:lnTo>
                      <a:lnTo>
                        <a:pt x="223" y="0"/>
                      </a:lnTo>
                      <a:lnTo>
                        <a:pt x="224" y="0"/>
                      </a:lnTo>
                      <a:lnTo>
                        <a:pt x="225" y="0"/>
                      </a:lnTo>
                      <a:lnTo>
                        <a:pt x="226" y="0"/>
                      </a:lnTo>
                      <a:lnTo>
                        <a:pt x="227" y="0"/>
                      </a:lnTo>
                      <a:lnTo>
                        <a:pt x="228" y="0"/>
                      </a:lnTo>
                      <a:lnTo>
                        <a:pt x="229" y="0"/>
                      </a:lnTo>
                      <a:lnTo>
                        <a:pt x="230" y="0"/>
                      </a:lnTo>
                      <a:lnTo>
                        <a:pt x="231" y="0"/>
                      </a:lnTo>
                      <a:lnTo>
                        <a:pt x="232" y="0"/>
                      </a:lnTo>
                      <a:lnTo>
                        <a:pt x="233" y="0"/>
                      </a:lnTo>
                      <a:lnTo>
                        <a:pt x="234" y="0"/>
                      </a:lnTo>
                      <a:lnTo>
                        <a:pt x="235" y="0"/>
                      </a:lnTo>
                      <a:lnTo>
                        <a:pt x="236" y="0"/>
                      </a:lnTo>
                      <a:lnTo>
                        <a:pt x="237" y="0"/>
                      </a:lnTo>
                      <a:lnTo>
                        <a:pt x="238" y="0"/>
                      </a:lnTo>
                      <a:lnTo>
                        <a:pt x="239" y="0"/>
                      </a:lnTo>
                      <a:lnTo>
                        <a:pt x="240" y="0"/>
                      </a:lnTo>
                      <a:lnTo>
                        <a:pt x="241" y="0"/>
                      </a:lnTo>
                      <a:lnTo>
                        <a:pt x="242" y="0"/>
                      </a:lnTo>
                      <a:lnTo>
                        <a:pt x="243" y="0"/>
                      </a:lnTo>
                      <a:lnTo>
                        <a:pt x="244" y="0"/>
                      </a:lnTo>
                      <a:lnTo>
                        <a:pt x="245" y="0"/>
                      </a:lnTo>
                      <a:lnTo>
                        <a:pt x="246" y="0"/>
                      </a:lnTo>
                      <a:lnTo>
                        <a:pt x="247" y="0"/>
                      </a:lnTo>
                      <a:lnTo>
                        <a:pt x="248" y="1"/>
                      </a:lnTo>
                      <a:lnTo>
                        <a:pt x="249" y="1"/>
                      </a:lnTo>
                      <a:lnTo>
                        <a:pt x="249" y="0"/>
                      </a:lnTo>
                      <a:lnTo>
                        <a:pt x="250" y="0"/>
                      </a:lnTo>
                      <a:lnTo>
                        <a:pt x="251" y="0"/>
                      </a:lnTo>
                      <a:lnTo>
                        <a:pt x="252" y="1"/>
                      </a:lnTo>
                      <a:lnTo>
                        <a:pt x="253" y="1"/>
                      </a:lnTo>
                      <a:lnTo>
                        <a:pt x="254" y="1"/>
                      </a:lnTo>
                      <a:lnTo>
                        <a:pt x="255" y="1"/>
                      </a:lnTo>
                      <a:lnTo>
                        <a:pt x="256" y="1"/>
                      </a:lnTo>
                      <a:lnTo>
                        <a:pt x="257" y="1"/>
                      </a:lnTo>
                      <a:lnTo>
                        <a:pt x="258" y="1"/>
                      </a:lnTo>
                      <a:lnTo>
                        <a:pt x="259" y="1"/>
                      </a:lnTo>
                      <a:lnTo>
                        <a:pt x="260" y="1"/>
                      </a:lnTo>
                      <a:lnTo>
                        <a:pt x="261" y="1"/>
                      </a:lnTo>
                      <a:lnTo>
                        <a:pt x="262" y="1"/>
                      </a:lnTo>
                      <a:lnTo>
                        <a:pt x="263" y="1"/>
                      </a:lnTo>
                      <a:lnTo>
                        <a:pt x="264" y="1"/>
                      </a:lnTo>
                      <a:lnTo>
                        <a:pt x="265" y="2"/>
                      </a:lnTo>
                      <a:lnTo>
                        <a:pt x="266" y="2"/>
                      </a:lnTo>
                      <a:lnTo>
                        <a:pt x="267" y="2"/>
                      </a:lnTo>
                      <a:lnTo>
                        <a:pt x="268" y="3"/>
                      </a:lnTo>
                      <a:lnTo>
                        <a:pt x="269" y="4"/>
                      </a:lnTo>
                      <a:lnTo>
                        <a:pt x="270" y="4"/>
                      </a:lnTo>
                      <a:lnTo>
                        <a:pt x="271" y="5"/>
                      </a:lnTo>
                      <a:lnTo>
                        <a:pt x="272" y="6"/>
                      </a:lnTo>
                      <a:lnTo>
                        <a:pt x="272" y="7"/>
                      </a:lnTo>
                      <a:lnTo>
                        <a:pt x="273" y="8"/>
                      </a:lnTo>
                      <a:lnTo>
                        <a:pt x="274" y="9"/>
                      </a:lnTo>
                      <a:lnTo>
                        <a:pt x="275" y="10"/>
                      </a:lnTo>
                      <a:lnTo>
                        <a:pt x="276" y="12"/>
                      </a:lnTo>
                      <a:lnTo>
                        <a:pt x="276" y="14"/>
                      </a:lnTo>
                      <a:lnTo>
                        <a:pt x="277" y="16"/>
                      </a:lnTo>
                      <a:lnTo>
                        <a:pt x="278" y="18"/>
                      </a:lnTo>
                      <a:lnTo>
                        <a:pt x="279" y="21"/>
                      </a:lnTo>
                      <a:lnTo>
                        <a:pt x="280" y="24"/>
                      </a:lnTo>
                      <a:lnTo>
                        <a:pt x="280" y="28"/>
                      </a:lnTo>
                      <a:lnTo>
                        <a:pt x="281" y="33"/>
                      </a:lnTo>
                      <a:lnTo>
                        <a:pt x="282" y="38"/>
                      </a:lnTo>
                      <a:lnTo>
                        <a:pt x="283" y="43"/>
                      </a:lnTo>
                      <a:lnTo>
                        <a:pt x="284" y="49"/>
                      </a:lnTo>
                      <a:lnTo>
                        <a:pt x="284" y="55"/>
                      </a:lnTo>
                      <a:lnTo>
                        <a:pt x="285" y="61"/>
                      </a:lnTo>
                      <a:lnTo>
                        <a:pt x="286" y="67"/>
                      </a:lnTo>
                      <a:lnTo>
                        <a:pt x="287" y="73"/>
                      </a:lnTo>
                      <a:lnTo>
                        <a:pt x="287" y="79"/>
                      </a:lnTo>
                      <a:lnTo>
                        <a:pt x="288" y="84"/>
                      </a:lnTo>
                      <a:lnTo>
                        <a:pt x="289" y="87"/>
                      </a:lnTo>
                      <a:lnTo>
                        <a:pt x="290" y="89"/>
                      </a:lnTo>
                      <a:lnTo>
                        <a:pt x="291" y="89"/>
                      </a:lnTo>
                      <a:lnTo>
                        <a:pt x="291" y="87"/>
                      </a:lnTo>
                      <a:lnTo>
                        <a:pt x="292" y="84"/>
                      </a:lnTo>
                      <a:lnTo>
                        <a:pt x="293" y="81"/>
                      </a:lnTo>
                      <a:lnTo>
                        <a:pt x="294" y="77"/>
                      </a:lnTo>
                      <a:lnTo>
                        <a:pt x="295" y="73"/>
                      </a:lnTo>
                      <a:lnTo>
                        <a:pt x="295" y="69"/>
                      </a:lnTo>
                      <a:lnTo>
                        <a:pt x="296" y="65"/>
                      </a:lnTo>
                      <a:lnTo>
                        <a:pt x="297" y="60"/>
                      </a:lnTo>
                      <a:lnTo>
                        <a:pt x="298" y="54"/>
                      </a:lnTo>
                      <a:lnTo>
                        <a:pt x="299" y="49"/>
                      </a:lnTo>
                      <a:lnTo>
                        <a:pt x="299" y="43"/>
                      </a:lnTo>
                      <a:lnTo>
                        <a:pt x="300" y="38"/>
                      </a:lnTo>
                      <a:lnTo>
                        <a:pt x="301" y="34"/>
                      </a:lnTo>
                      <a:lnTo>
                        <a:pt x="302" y="30"/>
                      </a:lnTo>
                      <a:lnTo>
                        <a:pt x="303" y="28"/>
                      </a:lnTo>
                      <a:lnTo>
                        <a:pt x="303" y="27"/>
                      </a:lnTo>
                      <a:lnTo>
                        <a:pt x="304" y="27"/>
                      </a:lnTo>
                      <a:lnTo>
                        <a:pt x="305" y="27"/>
                      </a:lnTo>
                      <a:lnTo>
                        <a:pt x="306" y="27"/>
                      </a:lnTo>
                      <a:lnTo>
                        <a:pt x="307" y="27"/>
                      </a:lnTo>
                      <a:lnTo>
                        <a:pt x="308" y="27"/>
                      </a:lnTo>
                      <a:lnTo>
                        <a:pt x="309" y="27"/>
                      </a:lnTo>
                      <a:lnTo>
                        <a:pt x="310" y="27"/>
                      </a:lnTo>
                      <a:lnTo>
                        <a:pt x="310" y="26"/>
                      </a:lnTo>
                      <a:lnTo>
                        <a:pt x="311" y="25"/>
                      </a:lnTo>
                      <a:lnTo>
                        <a:pt x="312" y="24"/>
                      </a:lnTo>
                      <a:lnTo>
                        <a:pt x="313" y="22"/>
                      </a:lnTo>
                      <a:lnTo>
                        <a:pt x="314" y="20"/>
                      </a:lnTo>
                      <a:lnTo>
                        <a:pt x="314" y="18"/>
                      </a:lnTo>
                      <a:lnTo>
                        <a:pt x="315" y="17"/>
                      </a:lnTo>
                      <a:lnTo>
                        <a:pt x="316" y="15"/>
                      </a:lnTo>
                      <a:lnTo>
                        <a:pt x="317" y="14"/>
                      </a:lnTo>
                      <a:lnTo>
                        <a:pt x="318" y="14"/>
                      </a:lnTo>
                      <a:lnTo>
                        <a:pt x="318" y="13"/>
                      </a:lnTo>
                      <a:lnTo>
                        <a:pt x="319" y="13"/>
                      </a:lnTo>
                      <a:lnTo>
                        <a:pt x="320" y="13"/>
                      </a:lnTo>
                      <a:lnTo>
                        <a:pt x="321" y="13"/>
                      </a:lnTo>
                      <a:lnTo>
                        <a:pt x="322" y="13"/>
                      </a:lnTo>
                      <a:lnTo>
                        <a:pt x="322" y="12"/>
                      </a:lnTo>
                      <a:lnTo>
                        <a:pt x="323" y="12"/>
                      </a:lnTo>
                      <a:lnTo>
                        <a:pt x="324" y="11"/>
                      </a:lnTo>
                      <a:lnTo>
                        <a:pt x="325" y="10"/>
                      </a:lnTo>
                      <a:lnTo>
                        <a:pt x="326" y="10"/>
                      </a:lnTo>
                      <a:lnTo>
                        <a:pt x="326" y="9"/>
                      </a:lnTo>
                      <a:lnTo>
                        <a:pt x="327" y="9"/>
                      </a:lnTo>
                      <a:lnTo>
                        <a:pt x="328" y="8"/>
                      </a:lnTo>
                      <a:lnTo>
                        <a:pt x="329" y="8"/>
                      </a:lnTo>
                      <a:lnTo>
                        <a:pt x="330" y="8"/>
                      </a:lnTo>
                      <a:lnTo>
                        <a:pt x="331" y="7"/>
                      </a:lnTo>
                      <a:lnTo>
                        <a:pt x="332" y="7"/>
                      </a:lnTo>
                      <a:lnTo>
                        <a:pt x="333" y="7"/>
                      </a:lnTo>
                      <a:lnTo>
                        <a:pt x="334" y="7"/>
                      </a:lnTo>
                      <a:lnTo>
                        <a:pt x="335" y="8"/>
                      </a:lnTo>
                      <a:lnTo>
                        <a:pt x="336" y="8"/>
                      </a:lnTo>
                      <a:lnTo>
                        <a:pt x="337" y="9"/>
                      </a:lnTo>
                      <a:lnTo>
                        <a:pt x="338" y="10"/>
                      </a:lnTo>
                      <a:lnTo>
                        <a:pt x="339" y="10"/>
                      </a:lnTo>
                      <a:lnTo>
                        <a:pt x="340" y="10"/>
                      </a:lnTo>
                      <a:lnTo>
                        <a:pt x="341" y="10"/>
                      </a:lnTo>
                      <a:lnTo>
                        <a:pt x="342" y="9"/>
                      </a:lnTo>
                      <a:lnTo>
                        <a:pt x="343" y="9"/>
                      </a:lnTo>
                      <a:lnTo>
                        <a:pt x="344" y="9"/>
                      </a:lnTo>
                      <a:lnTo>
                        <a:pt x="345" y="9"/>
                      </a:lnTo>
                      <a:lnTo>
                        <a:pt x="345" y="8"/>
                      </a:lnTo>
                      <a:lnTo>
                        <a:pt x="346" y="8"/>
                      </a:lnTo>
                      <a:lnTo>
                        <a:pt x="347" y="8"/>
                      </a:lnTo>
                      <a:lnTo>
                        <a:pt x="348" y="8"/>
                      </a:lnTo>
                      <a:lnTo>
                        <a:pt x="349" y="8"/>
                      </a:lnTo>
                      <a:lnTo>
                        <a:pt x="349" y="7"/>
                      </a:lnTo>
                      <a:lnTo>
                        <a:pt x="350" y="7"/>
                      </a:lnTo>
                      <a:lnTo>
                        <a:pt x="351" y="6"/>
                      </a:lnTo>
                      <a:lnTo>
                        <a:pt x="352" y="6"/>
                      </a:lnTo>
                      <a:lnTo>
                        <a:pt x="353" y="5"/>
                      </a:lnTo>
                      <a:lnTo>
                        <a:pt x="354" y="5"/>
                      </a:lnTo>
                      <a:lnTo>
                        <a:pt x="355" y="5"/>
                      </a:lnTo>
                      <a:lnTo>
                        <a:pt x="356" y="5"/>
                      </a:lnTo>
                      <a:lnTo>
                        <a:pt x="357" y="5"/>
                      </a:lnTo>
                      <a:lnTo>
                        <a:pt x="357" y="0"/>
                      </a:lnTo>
                      <a:lnTo>
                        <a:pt x="0" y="0"/>
                      </a:lnTo>
                    </a:path>
                  </a:pathLst>
                </a:custGeom>
                <a:solidFill>
                  <a:srgbClr val="E6E6E6"/>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20" name="Freeform 12"/>
                <p:cNvSpPr>
                  <a:spLocks/>
                </p:cNvSpPr>
                <p:nvPr/>
              </p:nvSpPr>
              <p:spPr bwMode="auto">
                <a:xfrm>
                  <a:off x="3469" y="1884"/>
                  <a:ext cx="1960" cy="605"/>
                </a:xfrm>
                <a:custGeom>
                  <a:avLst/>
                  <a:gdLst>
                    <a:gd name="T0" fmla="*/ 27 w 1960"/>
                    <a:gd name="T1" fmla="*/ 558 h 605"/>
                    <a:gd name="T2" fmla="*/ 60 w 1960"/>
                    <a:gd name="T3" fmla="*/ 551 h 605"/>
                    <a:gd name="T4" fmla="*/ 99 w 1960"/>
                    <a:gd name="T5" fmla="*/ 551 h 605"/>
                    <a:gd name="T6" fmla="*/ 137 w 1960"/>
                    <a:gd name="T7" fmla="*/ 558 h 605"/>
                    <a:gd name="T8" fmla="*/ 175 w 1960"/>
                    <a:gd name="T9" fmla="*/ 558 h 605"/>
                    <a:gd name="T10" fmla="*/ 214 w 1960"/>
                    <a:gd name="T11" fmla="*/ 558 h 605"/>
                    <a:gd name="T12" fmla="*/ 252 w 1960"/>
                    <a:gd name="T13" fmla="*/ 558 h 605"/>
                    <a:gd name="T14" fmla="*/ 291 w 1960"/>
                    <a:gd name="T15" fmla="*/ 558 h 605"/>
                    <a:gd name="T16" fmla="*/ 329 w 1960"/>
                    <a:gd name="T17" fmla="*/ 565 h 605"/>
                    <a:gd name="T18" fmla="*/ 368 w 1960"/>
                    <a:gd name="T19" fmla="*/ 571 h 605"/>
                    <a:gd name="T20" fmla="*/ 406 w 1960"/>
                    <a:gd name="T21" fmla="*/ 571 h 605"/>
                    <a:gd name="T22" fmla="*/ 444 w 1960"/>
                    <a:gd name="T23" fmla="*/ 571 h 605"/>
                    <a:gd name="T24" fmla="*/ 483 w 1960"/>
                    <a:gd name="T25" fmla="*/ 565 h 605"/>
                    <a:gd name="T26" fmla="*/ 521 w 1960"/>
                    <a:gd name="T27" fmla="*/ 565 h 605"/>
                    <a:gd name="T28" fmla="*/ 560 w 1960"/>
                    <a:gd name="T29" fmla="*/ 565 h 605"/>
                    <a:gd name="T30" fmla="*/ 593 w 1960"/>
                    <a:gd name="T31" fmla="*/ 551 h 605"/>
                    <a:gd name="T32" fmla="*/ 626 w 1960"/>
                    <a:gd name="T33" fmla="*/ 537 h 605"/>
                    <a:gd name="T34" fmla="*/ 653 w 1960"/>
                    <a:gd name="T35" fmla="*/ 503 h 605"/>
                    <a:gd name="T36" fmla="*/ 686 w 1960"/>
                    <a:gd name="T37" fmla="*/ 428 h 605"/>
                    <a:gd name="T38" fmla="*/ 713 w 1960"/>
                    <a:gd name="T39" fmla="*/ 333 h 605"/>
                    <a:gd name="T40" fmla="*/ 746 w 1960"/>
                    <a:gd name="T41" fmla="*/ 299 h 605"/>
                    <a:gd name="T42" fmla="*/ 779 w 1960"/>
                    <a:gd name="T43" fmla="*/ 374 h 605"/>
                    <a:gd name="T44" fmla="*/ 807 w 1960"/>
                    <a:gd name="T45" fmla="*/ 462 h 605"/>
                    <a:gd name="T46" fmla="*/ 840 w 1960"/>
                    <a:gd name="T47" fmla="*/ 517 h 605"/>
                    <a:gd name="T48" fmla="*/ 878 w 1960"/>
                    <a:gd name="T49" fmla="*/ 524 h 605"/>
                    <a:gd name="T50" fmla="*/ 917 w 1960"/>
                    <a:gd name="T51" fmla="*/ 524 h 605"/>
                    <a:gd name="T52" fmla="*/ 955 w 1960"/>
                    <a:gd name="T53" fmla="*/ 537 h 605"/>
                    <a:gd name="T54" fmla="*/ 993 w 1960"/>
                    <a:gd name="T55" fmla="*/ 551 h 605"/>
                    <a:gd name="T56" fmla="*/ 1026 w 1960"/>
                    <a:gd name="T57" fmla="*/ 558 h 605"/>
                    <a:gd name="T58" fmla="*/ 1059 w 1960"/>
                    <a:gd name="T59" fmla="*/ 571 h 605"/>
                    <a:gd name="T60" fmla="*/ 1098 w 1960"/>
                    <a:gd name="T61" fmla="*/ 578 h 605"/>
                    <a:gd name="T62" fmla="*/ 1136 w 1960"/>
                    <a:gd name="T63" fmla="*/ 578 h 605"/>
                    <a:gd name="T64" fmla="*/ 1175 w 1960"/>
                    <a:gd name="T65" fmla="*/ 592 h 605"/>
                    <a:gd name="T66" fmla="*/ 1213 w 1960"/>
                    <a:gd name="T67" fmla="*/ 605 h 605"/>
                    <a:gd name="T68" fmla="*/ 1252 w 1960"/>
                    <a:gd name="T69" fmla="*/ 605 h 605"/>
                    <a:gd name="T70" fmla="*/ 1290 w 1960"/>
                    <a:gd name="T71" fmla="*/ 605 h 605"/>
                    <a:gd name="T72" fmla="*/ 1328 w 1960"/>
                    <a:gd name="T73" fmla="*/ 605 h 605"/>
                    <a:gd name="T74" fmla="*/ 1367 w 1960"/>
                    <a:gd name="T75" fmla="*/ 599 h 605"/>
                    <a:gd name="T76" fmla="*/ 1400 w 1960"/>
                    <a:gd name="T77" fmla="*/ 599 h 605"/>
                    <a:gd name="T78" fmla="*/ 1438 w 1960"/>
                    <a:gd name="T79" fmla="*/ 599 h 605"/>
                    <a:gd name="T80" fmla="*/ 1477 w 1960"/>
                    <a:gd name="T81" fmla="*/ 578 h 605"/>
                    <a:gd name="T82" fmla="*/ 1510 w 1960"/>
                    <a:gd name="T83" fmla="*/ 537 h 605"/>
                    <a:gd name="T84" fmla="*/ 1537 w 1960"/>
                    <a:gd name="T85" fmla="*/ 415 h 605"/>
                    <a:gd name="T86" fmla="*/ 1570 w 1960"/>
                    <a:gd name="T87" fmla="*/ 149 h 605"/>
                    <a:gd name="T88" fmla="*/ 1597 w 1960"/>
                    <a:gd name="T89" fmla="*/ 13 h 605"/>
                    <a:gd name="T90" fmla="*/ 1630 w 1960"/>
                    <a:gd name="T91" fmla="*/ 197 h 605"/>
                    <a:gd name="T92" fmla="*/ 1663 w 1960"/>
                    <a:gd name="T93" fmla="*/ 415 h 605"/>
                    <a:gd name="T94" fmla="*/ 1696 w 1960"/>
                    <a:gd name="T95" fmla="*/ 422 h 605"/>
                    <a:gd name="T96" fmla="*/ 1724 w 1960"/>
                    <a:gd name="T97" fmla="*/ 483 h 605"/>
                    <a:gd name="T98" fmla="*/ 1757 w 1960"/>
                    <a:gd name="T99" fmla="*/ 517 h 605"/>
                    <a:gd name="T100" fmla="*/ 1790 w 1960"/>
                    <a:gd name="T101" fmla="*/ 537 h 605"/>
                    <a:gd name="T102" fmla="*/ 1823 w 1960"/>
                    <a:gd name="T103" fmla="*/ 558 h 605"/>
                    <a:gd name="T104" fmla="*/ 1861 w 1960"/>
                    <a:gd name="T105" fmla="*/ 537 h 605"/>
                    <a:gd name="T106" fmla="*/ 1894 w 1960"/>
                    <a:gd name="T107" fmla="*/ 551 h 605"/>
                    <a:gd name="T108" fmla="*/ 1927 w 1960"/>
                    <a:gd name="T109" fmla="*/ 565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60" h="605">
                      <a:moveTo>
                        <a:pt x="0" y="571"/>
                      </a:moveTo>
                      <a:lnTo>
                        <a:pt x="0" y="565"/>
                      </a:lnTo>
                      <a:lnTo>
                        <a:pt x="5" y="565"/>
                      </a:lnTo>
                      <a:lnTo>
                        <a:pt x="11" y="558"/>
                      </a:lnTo>
                      <a:lnTo>
                        <a:pt x="16" y="558"/>
                      </a:lnTo>
                      <a:lnTo>
                        <a:pt x="22" y="558"/>
                      </a:lnTo>
                      <a:lnTo>
                        <a:pt x="27" y="558"/>
                      </a:lnTo>
                      <a:lnTo>
                        <a:pt x="33" y="558"/>
                      </a:lnTo>
                      <a:lnTo>
                        <a:pt x="38" y="558"/>
                      </a:lnTo>
                      <a:lnTo>
                        <a:pt x="44" y="558"/>
                      </a:lnTo>
                      <a:lnTo>
                        <a:pt x="49" y="558"/>
                      </a:lnTo>
                      <a:lnTo>
                        <a:pt x="55" y="558"/>
                      </a:lnTo>
                      <a:lnTo>
                        <a:pt x="60" y="558"/>
                      </a:lnTo>
                      <a:lnTo>
                        <a:pt x="60" y="551"/>
                      </a:lnTo>
                      <a:lnTo>
                        <a:pt x="66" y="551"/>
                      </a:lnTo>
                      <a:lnTo>
                        <a:pt x="71" y="551"/>
                      </a:lnTo>
                      <a:lnTo>
                        <a:pt x="77" y="551"/>
                      </a:lnTo>
                      <a:lnTo>
                        <a:pt x="82" y="551"/>
                      </a:lnTo>
                      <a:lnTo>
                        <a:pt x="88" y="551"/>
                      </a:lnTo>
                      <a:lnTo>
                        <a:pt x="93" y="551"/>
                      </a:lnTo>
                      <a:lnTo>
                        <a:pt x="99" y="551"/>
                      </a:lnTo>
                      <a:lnTo>
                        <a:pt x="104" y="551"/>
                      </a:lnTo>
                      <a:lnTo>
                        <a:pt x="110" y="551"/>
                      </a:lnTo>
                      <a:lnTo>
                        <a:pt x="115" y="551"/>
                      </a:lnTo>
                      <a:lnTo>
                        <a:pt x="120" y="558"/>
                      </a:lnTo>
                      <a:lnTo>
                        <a:pt x="126" y="558"/>
                      </a:lnTo>
                      <a:lnTo>
                        <a:pt x="131" y="558"/>
                      </a:lnTo>
                      <a:lnTo>
                        <a:pt x="137" y="558"/>
                      </a:lnTo>
                      <a:lnTo>
                        <a:pt x="142" y="558"/>
                      </a:lnTo>
                      <a:lnTo>
                        <a:pt x="148" y="558"/>
                      </a:lnTo>
                      <a:lnTo>
                        <a:pt x="153" y="558"/>
                      </a:lnTo>
                      <a:lnTo>
                        <a:pt x="159" y="558"/>
                      </a:lnTo>
                      <a:lnTo>
                        <a:pt x="164" y="558"/>
                      </a:lnTo>
                      <a:lnTo>
                        <a:pt x="170" y="558"/>
                      </a:lnTo>
                      <a:lnTo>
                        <a:pt x="175" y="558"/>
                      </a:lnTo>
                      <a:lnTo>
                        <a:pt x="181" y="558"/>
                      </a:lnTo>
                      <a:lnTo>
                        <a:pt x="186" y="558"/>
                      </a:lnTo>
                      <a:lnTo>
                        <a:pt x="192" y="558"/>
                      </a:lnTo>
                      <a:lnTo>
                        <a:pt x="197" y="558"/>
                      </a:lnTo>
                      <a:lnTo>
                        <a:pt x="203" y="558"/>
                      </a:lnTo>
                      <a:lnTo>
                        <a:pt x="208" y="558"/>
                      </a:lnTo>
                      <a:lnTo>
                        <a:pt x="214" y="558"/>
                      </a:lnTo>
                      <a:lnTo>
                        <a:pt x="219" y="558"/>
                      </a:lnTo>
                      <a:lnTo>
                        <a:pt x="225" y="558"/>
                      </a:lnTo>
                      <a:lnTo>
                        <a:pt x="230" y="558"/>
                      </a:lnTo>
                      <a:lnTo>
                        <a:pt x="236" y="558"/>
                      </a:lnTo>
                      <a:lnTo>
                        <a:pt x="241" y="558"/>
                      </a:lnTo>
                      <a:lnTo>
                        <a:pt x="247" y="558"/>
                      </a:lnTo>
                      <a:lnTo>
                        <a:pt x="252" y="558"/>
                      </a:lnTo>
                      <a:lnTo>
                        <a:pt x="258" y="558"/>
                      </a:lnTo>
                      <a:lnTo>
                        <a:pt x="263" y="558"/>
                      </a:lnTo>
                      <a:lnTo>
                        <a:pt x="269" y="558"/>
                      </a:lnTo>
                      <a:lnTo>
                        <a:pt x="274" y="558"/>
                      </a:lnTo>
                      <a:lnTo>
                        <a:pt x="280" y="558"/>
                      </a:lnTo>
                      <a:lnTo>
                        <a:pt x="285" y="558"/>
                      </a:lnTo>
                      <a:lnTo>
                        <a:pt x="291" y="558"/>
                      </a:lnTo>
                      <a:lnTo>
                        <a:pt x="296" y="558"/>
                      </a:lnTo>
                      <a:lnTo>
                        <a:pt x="302" y="565"/>
                      </a:lnTo>
                      <a:lnTo>
                        <a:pt x="307" y="565"/>
                      </a:lnTo>
                      <a:lnTo>
                        <a:pt x="313" y="565"/>
                      </a:lnTo>
                      <a:lnTo>
                        <a:pt x="318" y="565"/>
                      </a:lnTo>
                      <a:lnTo>
                        <a:pt x="324" y="565"/>
                      </a:lnTo>
                      <a:lnTo>
                        <a:pt x="329" y="565"/>
                      </a:lnTo>
                      <a:lnTo>
                        <a:pt x="335" y="565"/>
                      </a:lnTo>
                      <a:lnTo>
                        <a:pt x="340" y="571"/>
                      </a:lnTo>
                      <a:lnTo>
                        <a:pt x="346" y="571"/>
                      </a:lnTo>
                      <a:lnTo>
                        <a:pt x="351" y="571"/>
                      </a:lnTo>
                      <a:lnTo>
                        <a:pt x="357" y="571"/>
                      </a:lnTo>
                      <a:lnTo>
                        <a:pt x="362" y="571"/>
                      </a:lnTo>
                      <a:lnTo>
                        <a:pt x="368" y="571"/>
                      </a:lnTo>
                      <a:lnTo>
                        <a:pt x="373" y="571"/>
                      </a:lnTo>
                      <a:lnTo>
                        <a:pt x="379" y="571"/>
                      </a:lnTo>
                      <a:lnTo>
                        <a:pt x="384" y="571"/>
                      </a:lnTo>
                      <a:lnTo>
                        <a:pt x="390" y="571"/>
                      </a:lnTo>
                      <a:lnTo>
                        <a:pt x="395" y="571"/>
                      </a:lnTo>
                      <a:lnTo>
                        <a:pt x="401" y="571"/>
                      </a:lnTo>
                      <a:lnTo>
                        <a:pt x="406" y="571"/>
                      </a:lnTo>
                      <a:lnTo>
                        <a:pt x="411" y="571"/>
                      </a:lnTo>
                      <a:lnTo>
                        <a:pt x="417" y="571"/>
                      </a:lnTo>
                      <a:lnTo>
                        <a:pt x="422" y="571"/>
                      </a:lnTo>
                      <a:lnTo>
                        <a:pt x="428" y="571"/>
                      </a:lnTo>
                      <a:lnTo>
                        <a:pt x="433" y="571"/>
                      </a:lnTo>
                      <a:lnTo>
                        <a:pt x="439" y="571"/>
                      </a:lnTo>
                      <a:lnTo>
                        <a:pt x="444" y="571"/>
                      </a:lnTo>
                      <a:lnTo>
                        <a:pt x="450" y="565"/>
                      </a:lnTo>
                      <a:lnTo>
                        <a:pt x="455" y="565"/>
                      </a:lnTo>
                      <a:lnTo>
                        <a:pt x="461" y="565"/>
                      </a:lnTo>
                      <a:lnTo>
                        <a:pt x="466" y="565"/>
                      </a:lnTo>
                      <a:lnTo>
                        <a:pt x="472" y="565"/>
                      </a:lnTo>
                      <a:lnTo>
                        <a:pt x="477" y="565"/>
                      </a:lnTo>
                      <a:lnTo>
                        <a:pt x="483" y="565"/>
                      </a:lnTo>
                      <a:lnTo>
                        <a:pt x="488" y="565"/>
                      </a:lnTo>
                      <a:lnTo>
                        <a:pt x="494" y="565"/>
                      </a:lnTo>
                      <a:lnTo>
                        <a:pt x="499" y="565"/>
                      </a:lnTo>
                      <a:lnTo>
                        <a:pt x="505" y="565"/>
                      </a:lnTo>
                      <a:lnTo>
                        <a:pt x="510" y="565"/>
                      </a:lnTo>
                      <a:lnTo>
                        <a:pt x="516" y="565"/>
                      </a:lnTo>
                      <a:lnTo>
                        <a:pt x="521" y="565"/>
                      </a:lnTo>
                      <a:lnTo>
                        <a:pt x="527" y="565"/>
                      </a:lnTo>
                      <a:lnTo>
                        <a:pt x="532" y="565"/>
                      </a:lnTo>
                      <a:lnTo>
                        <a:pt x="538" y="565"/>
                      </a:lnTo>
                      <a:lnTo>
                        <a:pt x="543" y="565"/>
                      </a:lnTo>
                      <a:lnTo>
                        <a:pt x="549" y="565"/>
                      </a:lnTo>
                      <a:lnTo>
                        <a:pt x="554" y="565"/>
                      </a:lnTo>
                      <a:lnTo>
                        <a:pt x="560" y="565"/>
                      </a:lnTo>
                      <a:lnTo>
                        <a:pt x="565" y="558"/>
                      </a:lnTo>
                      <a:lnTo>
                        <a:pt x="571" y="558"/>
                      </a:lnTo>
                      <a:lnTo>
                        <a:pt x="576" y="558"/>
                      </a:lnTo>
                      <a:lnTo>
                        <a:pt x="582" y="558"/>
                      </a:lnTo>
                      <a:lnTo>
                        <a:pt x="587" y="558"/>
                      </a:lnTo>
                      <a:lnTo>
                        <a:pt x="587" y="551"/>
                      </a:lnTo>
                      <a:lnTo>
                        <a:pt x="593" y="551"/>
                      </a:lnTo>
                      <a:lnTo>
                        <a:pt x="598" y="551"/>
                      </a:lnTo>
                      <a:lnTo>
                        <a:pt x="604" y="551"/>
                      </a:lnTo>
                      <a:lnTo>
                        <a:pt x="609" y="551"/>
                      </a:lnTo>
                      <a:lnTo>
                        <a:pt x="609" y="544"/>
                      </a:lnTo>
                      <a:lnTo>
                        <a:pt x="615" y="544"/>
                      </a:lnTo>
                      <a:lnTo>
                        <a:pt x="620" y="544"/>
                      </a:lnTo>
                      <a:lnTo>
                        <a:pt x="626" y="537"/>
                      </a:lnTo>
                      <a:lnTo>
                        <a:pt x="631" y="537"/>
                      </a:lnTo>
                      <a:lnTo>
                        <a:pt x="631" y="531"/>
                      </a:lnTo>
                      <a:lnTo>
                        <a:pt x="637" y="531"/>
                      </a:lnTo>
                      <a:lnTo>
                        <a:pt x="642" y="524"/>
                      </a:lnTo>
                      <a:lnTo>
                        <a:pt x="648" y="517"/>
                      </a:lnTo>
                      <a:lnTo>
                        <a:pt x="653" y="510"/>
                      </a:lnTo>
                      <a:lnTo>
                        <a:pt x="653" y="503"/>
                      </a:lnTo>
                      <a:lnTo>
                        <a:pt x="659" y="496"/>
                      </a:lnTo>
                      <a:lnTo>
                        <a:pt x="664" y="490"/>
                      </a:lnTo>
                      <a:lnTo>
                        <a:pt x="670" y="476"/>
                      </a:lnTo>
                      <a:lnTo>
                        <a:pt x="670" y="462"/>
                      </a:lnTo>
                      <a:lnTo>
                        <a:pt x="675" y="456"/>
                      </a:lnTo>
                      <a:lnTo>
                        <a:pt x="681" y="442"/>
                      </a:lnTo>
                      <a:lnTo>
                        <a:pt x="686" y="428"/>
                      </a:lnTo>
                      <a:lnTo>
                        <a:pt x="692" y="408"/>
                      </a:lnTo>
                      <a:lnTo>
                        <a:pt x="692" y="394"/>
                      </a:lnTo>
                      <a:lnTo>
                        <a:pt x="697" y="381"/>
                      </a:lnTo>
                      <a:lnTo>
                        <a:pt x="702" y="367"/>
                      </a:lnTo>
                      <a:lnTo>
                        <a:pt x="708" y="354"/>
                      </a:lnTo>
                      <a:lnTo>
                        <a:pt x="713" y="340"/>
                      </a:lnTo>
                      <a:lnTo>
                        <a:pt x="713" y="333"/>
                      </a:lnTo>
                      <a:lnTo>
                        <a:pt x="719" y="320"/>
                      </a:lnTo>
                      <a:lnTo>
                        <a:pt x="724" y="313"/>
                      </a:lnTo>
                      <a:lnTo>
                        <a:pt x="730" y="306"/>
                      </a:lnTo>
                      <a:lnTo>
                        <a:pt x="735" y="299"/>
                      </a:lnTo>
                      <a:lnTo>
                        <a:pt x="735" y="292"/>
                      </a:lnTo>
                      <a:lnTo>
                        <a:pt x="741" y="292"/>
                      </a:lnTo>
                      <a:lnTo>
                        <a:pt x="746" y="299"/>
                      </a:lnTo>
                      <a:lnTo>
                        <a:pt x="752" y="299"/>
                      </a:lnTo>
                      <a:lnTo>
                        <a:pt x="757" y="306"/>
                      </a:lnTo>
                      <a:lnTo>
                        <a:pt x="757" y="320"/>
                      </a:lnTo>
                      <a:lnTo>
                        <a:pt x="763" y="333"/>
                      </a:lnTo>
                      <a:lnTo>
                        <a:pt x="768" y="340"/>
                      </a:lnTo>
                      <a:lnTo>
                        <a:pt x="774" y="360"/>
                      </a:lnTo>
                      <a:lnTo>
                        <a:pt x="779" y="374"/>
                      </a:lnTo>
                      <a:lnTo>
                        <a:pt x="779" y="388"/>
                      </a:lnTo>
                      <a:lnTo>
                        <a:pt x="785" y="401"/>
                      </a:lnTo>
                      <a:lnTo>
                        <a:pt x="790" y="415"/>
                      </a:lnTo>
                      <a:lnTo>
                        <a:pt x="796" y="428"/>
                      </a:lnTo>
                      <a:lnTo>
                        <a:pt x="796" y="442"/>
                      </a:lnTo>
                      <a:lnTo>
                        <a:pt x="801" y="456"/>
                      </a:lnTo>
                      <a:lnTo>
                        <a:pt x="807" y="462"/>
                      </a:lnTo>
                      <a:lnTo>
                        <a:pt x="812" y="476"/>
                      </a:lnTo>
                      <a:lnTo>
                        <a:pt x="818" y="483"/>
                      </a:lnTo>
                      <a:lnTo>
                        <a:pt x="818" y="496"/>
                      </a:lnTo>
                      <a:lnTo>
                        <a:pt x="823" y="503"/>
                      </a:lnTo>
                      <a:lnTo>
                        <a:pt x="829" y="510"/>
                      </a:lnTo>
                      <a:lnTo>
                        <a:pt x="834" y="510"/>
                      </a:lnTo>
                      <a:lnTo>
                        <a:pt x="840" y="517"/>
                      </a:lnTo>
                      <a:lnTo>
                        <a:pt x="845" y="524"/>
                      </a:lnTo>
                      <a:lnTo>
                        <a:pt x="851" y="524"/>
                      </a:lnTo>
                      <a:lnTo>
                        <a:pt x="856" y="531"/>
                      </a:lnTo>
                      <a:lnTo>
                        <a:pt x="862" y="531"/>
                      </a:lnTo>
                      <a:lnTo>
                        <a:pt x="867" y="524"/>
                      </a:lnTo>
                      <a:lnTo>
                        <a:pt x="873" y="524"/>
                      </a:lnTo>
                      <a:lnTo>
                        <a:pt x="878" y="524"/>
                      </a:lnTo>
                      <a:lnTo>
                        <a:pt x="884" y="524"/>
                      </a:lnTo>
                      <a:lnTo>
                        <a:pt x="889" y="524"/>
                      </a:lnTo>
                      <a:lnTo>
                        <a:pt x="895" y="524"/>
                      </a:lnTo>
                      <a:lnTo>
                        <a:pt x="900" y="524"/>
                      </a:lnTo>
                      <a:lnTo>
                        <a:pt x="906" y="524"/>
                      </a:lnTo>
                      <a:lnTo>
                        <a:pt x="911" y="524"/>
                      </a:lnTo>
                      <a:lnTo>
                        <a:pt x="917" y="524"/>
                      </a:lnTo>
                      <a:lnTo>
                        <a:pt x="922" y="531"/>
                      </a:lnTo>
                      <a:lnTo>
                        <a:pt x="928" y="531"/>
                      </a:lnTo>
                      <a:lnTo>
                        <a:pt x="933" y="531"/>
                      </a:lnTo>
                      <a:lnTo>
                        <a:pt x="939" y="531"/>
                      </a:lnTo>
                      <a:lnTo>
                        <a:pt x="944" y="531"/>
                      </a:lnTo>
                      <a:lnTo>
                        <a:pt x="950" y="531"/>
                      </a:lnTo>
                      <a:lnTo>
                        <a:pt x="955" y="537"/>
                      </a:lnTo>
                      <a:lnTo>
                        <a:pt x="961" y="537"/>
                      </a:lnTo>
                      <a:lnTo>
                        <a:pt x="966" y="544"/>
                      </a:lnTo>
                      <a:lnTo>
                        <a:pt x="972" y="544"/>
                      </a:lnTo>
                      <a:lnTo>
                        <a:pt x="977" y="544"/>
                      </a:lnTo>
                      <a:lnTo>
                        <a:pt x="983" y="544"/>
                      </a:lnTo>
                      <a:lnTo>
                        <a:pt x="988" y="544"/>
                      </a:lnTo>
                      <a:lnTo>
                        <a:pt x="993" y="551"/>
                      </a:lnTo>
                      <a:lnTo>
                        <a:pt x="999" y="551"/>
                      </a:lnTo>
                      <a:lnTo>
                        <a:pt x="1004" y="551"/>
                      </a:lnTo>
                      <a:lnTo>
                        <a:pt x="1010" y="551"/>
                      </a:lnTo>
                      <a:lnTo>
                        <a:pt x="1010" y="558"/>
                      </a:lnTo>
                      <a:lnTo>
                        <a:pt x="1015" y="558"/>
                      </a:lnTo>
                      <a:lnTo>
                        <a:pt x="1021" y="558"/>
                      </a:lnTo>
                      <a:lnTo>
                        <a:pt x="1026" y="558"/>
                      </a:lnTo>
                      <a:lnTo>
                        <a:pt x="1032" y="558"/>
                      </a:lnTo>
                      <a:lnTo>
                        <a:pt x="1032" y="565"/>
                      </a:lnTo>
                      <a:lnTo>
                        <a:pt x="1037" y="565"/>
                      </a:lnTo>
                      <a:lnTo>
                        <a:pt x="1043" y="565"/>
                      </a:lnTo>
                      <a:lnTo>
                        <a:pt x="1048" y="565"/>
                      </a:lnTo>
                      <a:lnTo>
                        <a:pt x="1054" y="571"/>
                      </a:lnTo>
                      <a:lnTo>
                        <a:pt x="1059" y="571"/>
                      </a:lnTo>
                      <a:lnTo>
                        <a:pt x="1065" y="571"/>
                      </a:lnTo>
                      <a:lnTo>
                        <a:pt x="1070" y="571"/>
                      </a:lnTo>
                      <a:lnTo>
                        <a:pt x="1076" y="571"/>
                      </a:lnTo>
                      <a:lnTo>
                        <a:pt x="1081" y="571"/>
                      </a:lnTo>
                      <a:lnTo>
                        <a:pt x="1087" y="578"/>
                      </a:lnTo>
                      <a:lnTo>
                        <a:pt x="1092" y="578"/>
                      </a:lnTo>
                      <a:lnTo>
                        <a:pt x="1098" y="578"/>
                      </a:lnTo>
                      <a:lnTo>
                        <a:pt x="1103" y="578"/>
                      </a:lnTo>
                      <a:lnTo>
                        <a:pt x="1109" y="578"/>
                      </a:lnTo>
                      <a:lnTo>
                        <a:pt x="1114" y="578"/>
                      </a:lnTo>
                      <a:lnTo>
                        <a:pt x="1120" y="578"/>
                      </a:lnTo>
                      <a:lnTo>
                        <a:pt x="1125" y="578"/>
                      </a:lnTo>
                      <a:lnTo>
                        <a:pt x="1131" y="578"/>
                      </a:lnTo>
                      <a:lnTo>
                        <a:pt x="1136" y="578"/>
                      </a:lnTo>
                      <a:lnTo>
                        <a:pt x="1142" y="578"/>
                      </a:lnTo>
                      <a:lnTo>
                        <a:pt x="1147" y="585"/>
                      </a:lnTo>
                      <a:lnTo>
                        <a:pt x="1153" y="585"/>
                      </a:lnTo>
                      <a:lnTo>
                        <a:pt x="1158" y="585"/>
                      </a:lnTo>
                      <a:lnTo>
                        <a:pt x="1164" y="585"/>
                      </a:lnTo>
                      <a:lnTo>
                        <a:pt x="1169" y="585"/>
                      </a:lnTo>
                      <a:lnTo>
                        <a:pt x="1175" y="592"/>
                      </a:lnTo>
                      <a:lnTo>
                        <a:pt x="1180" y="592"/>
                      </a:lnTo>
                      <a:lnTo>
                        <a:pt x="1186" y="592"/>
                      </a:lnTo>
                      <a:lnTo>
                        <a:pt x="1191" y="599"/>
                      </a:lnTo>
                      <a:lnTo>
                        <a:pt x="1197" y="599"/>
                      </a:lnTo>
                      <a:lnTo>
                        <a:pt x="1202" y="599"/>
                      </a:lnTo>
                      <a:lnTo>
                        <a:pt x="1208" y="599"/>
                      </a:lnTo>
                      <a:lnTo>
                        <a:pt x="1213" y="605"/>
                      </a:lnTo>
                      <a:lnTo>
                        <a:pt x="1219" y="605"/>
                      </a:lnTo>
                      <a:lnTo>
                        <a:pt x="1224" y="605"/>
                      </a:lnTo>
                      <a:lnTo>
                        <a:pt x="1230" y="605"/>
                      </a:lnTo>
                      <a:lnTo>
                        <a:pt x="1235" y="605"/>
                      </a:lnTo>
                      <a:lnTo>
                        <a:pt x="1241" y="605"/>
                      </a:lnTo>
                      <a:lnTo>
                        <a:pt x="1246" y="605"/>
                      </a:lnTo>
                      <a:lnTo>
                        <a:pt x="1252" y="605"/>
                      </a:lnTo>
                      <a:lnTo>
                        <a:pt x="1257" y="605"/>
                      </a:lnTo>
                      <a:lnTo>
                        <a:pt x="1263" y="605"/>
                      </a:lnTo>
                      <a:lnTo>
                        <a:pt x="1268" y="605"/>
                      </a:lnTo>
                      <a:lnTo>
                        <a:pt x="1274" y="605"/>
                      </a:lnTo>
                      <a:lnTo>
                        <a:pt x="1279" y="605"/>
                      </a:lnTo>
                      <a:lnTo>
                        <a:pt x="1284" y="605"/>
                      </a:lnTo>
                      <a:lnTo>
                        <a:pt x="1290" y="605"/>
                      </a:lnTo>
                      <a:lnTo>
                        <a:pt x="1295" y="605"/>
                      </a:lnTo>
                      <a:lnTo>
                        <a:pt x="1301" y="605"/>
                      </a:lnTo>
                      <a:lnTo>
                        <a:pt x="1306" y="605"/>
                      </a:lnTo>
                      <a:lnTo>
                        <a:pt x="1312" y="605"/>
                      </a:lnTo>
                      <a:lnTo>
                        <a:pt x="1317" y="605"/>
                      </a:lnTo>
                      <a:lnTo>
                        <a:pt x="1323" y="605"/>
                      </a:lnTo>
                      <a:lnTo>
                        <a:pt x="1328" y="605"/>
                      </a:lnTo>
                      <a:lnTo>
                        <a:pt x="1334" y="605"/>
                      </a:lnTo>
                      <a:lnTo>
                        <a:pt x="1339" y="605"/>
                      </a:lnTo>
                      <a:lnTo>
                        <a:pt x="1345" y="605"/>
                      </a:lnTo>
                      <a:lnTo>
                        <a:pt x="1350" y="605"/>
                      </a:lnTo>
                      <a:lnTo>
                        <a:pt x="1356" y="605"/>
                      </a:lnTo>
                      <a:lnTo>
                        <a:pt x="1361" y="599"/>
                      </a:lnTo>
                      <a:lnTo>
                        <a:pt x="1367" y="599"/>
                      </a:lnTo>
                      <a:lnTo>
                        <a:pt x="1367" y="605"/>
                      </a:lnTo>
                      <a:lnTo>
                        <a:pt x="1372" y="605"/>
                      </a:lnTo>
                      <a:lnTo>
                        <a:pt x="1378" y="605"/>
                      </a:lnTo>
                      <a:lnTo>
                        <a:pt x="1383" y="599"/>
                      </a:lnTo>
                      <a:lnTo>
                        <a:pt x="1389" y="599"/>
                      </a:lnTo>
                      <a:lnTo>
                        <a:pt x="1394" y="599"/>
                      </a:lnTo>
                      <a:lnTo>
                        <a:pt x="1400" y="599"/>
                      </a:lnTo>
                      <a:lnTo>
                        <a:pt x="1405" y="599"/>
                      </a:lnTo>
                      <a:lnTo>
                        <a:pt x="1411" y="599"/>
                      </a:lnTo>
                      <a:lnTo>
                        <a:pt x="1416" y="599"/>
                      </a:lnTo>
                      <a:lnTo>
                        <a:pt x="1422" y="599"/>
                      </a:lnTo>
                      <a:lnTo>
                        <a:pt x="1427" y="599"/>
                      </a:lnTo>
                      <a:lnTo>
                        <a:pt x="1433" y="599"/>
                      </a:lnTo>
                      <a:lnTo>
                        <a:pt x="1438" y="599"/>
                      </a:lnTo>
                      <a:lnTo>
                        <a:pt x="1444" y="599"/>
                      </a:lnTo>
                      <a:lnTo>
                        <a:pt x="1449" y="599"/>
                      </a:lnTo>
                      <a:lnTo>
                        <a:pt x="1455" y="592"/>
                      </a:lnTo>
                      <a:lnTo>
                        <a:pt x="1460" y="592"/>
                      </a:lnTo>
                      <a:lnTo>
                        <a:pt x="1466" y="592"/>
                      </a:lnTo>
                      <a:lnTo>
                        <a:pt x="1471" y="585"/>
                      </a:lnTo>
                      <a:lnTo>
                        <a:pt x="1477" y="578"/>
                      </a:lnTo>
                      <a:lnTo>
                        <a:pt x="1482" y="578"/>
                      </a:lnTo>
                      <a:lnTo>
                        <a:pt x="1488" y="571"/>
                      </a:lnTo>
                      <a:lnTo>
                        <a:pt x="1493" y="565"/>
                      </a:lnTo>
                      <a:lnTo>
                        <a:pt x="1493" y="558"/>
                      </a:lnTo>
                      <a:lnTo>
                        <a:pt x="1499" y="551"/>
                      </a:lnTo>
                      <a:lnTo>
                        <a:pt x="1504" y="544"/>
                      </a:lnTo>
                      <a:lnTo>
                        <a:pt x="1510" y="537"/>
                      </a:lnTo>
                      <a:lnTo>
                        <a:pt x="1515" y="524"/>
                      </a:lnTo>
                      <a:lnTo>
                        <a:pt x="1515" y="510"/>
                      </a:lnTo>
                      <a:lnTo>
                        <a:pt x="1521" y="496"/>
                      </a:lnTo>
                      <a:lnTo>
                        <a:pt x="1526" y="483"/>
                      </a:lnTo>
                      <a:lnTo>
                        <a:pt x="1532" y="462"/>
                      </a:lnTo>
                      <a:lnTo>
                        <a:pt x="1537" y="442"/>
                      </a:lnTo>
                      <a:lnTo>
                        <a:pt x="1537" y="415"/>
                      </a:lnTo>
                      <a:lnTo>
                        <a:pt x="1543" y="381"/>
                      </a:lnTo>
                      <a:lnTo>
                        <a:pt x="1548" y="347"/>
                      </a:lnTo>
                      <a:lnTo>
                        <a:pt x="1554" y="313"/>
                      </a:lnTo>
                      <a:lnTo>
                        <a:pt x="1559" y="272"/>
                      </a:lnTo>
                      <a:lnTo>
                        <a:pt x="1559" y="231"/>
                      </a:lnTo>
                      <a:lnTo>
                        <a:pt x="1565" y="190"/>
                      </a:lnTo>
                      <a:lnTo>
                        <a:pt x="1570" y="149"/>
                      </a:lnTo>
                      <a:lnTo>
                        <a:pt x="1575" y="109"/>
                      </a:lnTo>
                      <a:lnTo>
                        <a:pt x="1575" y="68"/>
                      </a:lnTo>
                      <a:lnTo>
                        <a:pt x="1581" y="34"/>
                      </a:lnTo>
                      <a:lnTo>
                        <a:pt x="1586" y="13"/>
                      </a:lnTo>
                      <a:lnTo>
                        <a:pt x="1592" y="0"/>
                      </a:lnTo>
                      <a:lnTo>
                        <a:pt x="1597" y="0"/>
                      </a:lnTo>
                      <a:lnTo>
                        <a:pt x="1597" y="13"/>
                      </a:lnTo>
                      <a:lnTo>
                        <a:pt x="1603" y="34"/>
                      </a:lnTo>
                      <a:lnTo>
                        <a:pt x="1608" y="54"/>
                      </a:lnTo>
                      <a:lnTo>
                        <a:pt x="1614" y="81"/>
                      </a:lnTo>
                      <a:lnTo>
                        <a:pt x="1619" y="109"/>
                      </a:lnTo>
                      <a:lnTo>
                        <a:pt x="1619" y="136"/>
                      </a:lnTo>
                      <a:lnTo>
                        <a:pt x="1625" y="163"/>
                      </a:lnTo>
                      <a:lnTo>
                        <a:pt x="1630" y="197"/>
                      </a:lnTo>
                      <a:lnTo>
                        <a:pt x="1636" y="238"/>
                      </a:lnTo>
                      <a:lnTo>
                        <a:pt x="1641" y="272"/>
                      </a:lnTo>
                      <a:lnTo>
                        <a:pt x="1641" y="313"/>
                      </a:lnTo>
                      <a:lnTo>
                        <a:pt x="1647" y="347"/>
                      </a:lnTo>
                      <a:lnTo>
                        <a:pt x="1652" y="374"/>
                      </a:lnTo>
                      <a:lnTo>
                        <a:pt x="1658" y="401"/>
                      </a:lnTo>
                      <a:lnTo>
                        <a:pt x="1663" y="415"/>
                      </a:lnTo>
                      <a:lnTo>
                        <a:pt x="1663" y="422"/>
                      </a:lnTo>
                      <a:lnTo>
                        <a:pt x="1669" y="422"/>
                      </a:lnTo>
                      <a:lnTo>
                        <a:pt x="1674" y="422"/>
                      </a:lnTo>
                      <a:lnTo>
                        <a:pt x="1680" y="422"/>
                      </a:lnTo>
                      <a:lnTo>
                        <a:pt x="1685" y="422"/>
                      </a:lnTo>
                      <a:lnTo>
                        <a:pt x="1691" y="422"/>
                      </a:lnTo>
                      <a:lnTo>
                        <a:pt x="1696" y="422"/>
                      </a:lnTo>
                      <a:lnTo>
                        <a:pt x="1702" y="422"/>
                      </a:lnTo>
                      <a:lnTo>
                        <a:pt x="1702" y="428"/>
                      </a:lnTo>
                      <a:lnTo>
                        <a:pt x="1707" y="435"/>
                      </a:lnTo>
                      <a:lnTo>
                        <a:pt x="1713" y="442"/>
                      </a:lnTo>
                      <a:lnTo>
                        <a:pt x="1718" y="456"/>
                      </a:lnTo>
                      <a:lnTo>
                        <a:pt x="1724" y="469"/>
                      </a:lnTo>
                      <a:lnTo>
                        <a:pt x="1724" y="483"/>
                      </a:lnTo>
                      <a:lnTo>
                        <a:pt x="1729" y="490"/>
                      </a:lnTo>
                      <a:lnTo>
                        <a:pt x="1735" y="503"/>
                      </a:lnTo>
                      <a:lnTo>
                        <a:pt x="1740" y="510"/>
                      </a:lnTo>
                      <a:lnTo>
                        <a:pt x="1746" y="510"/>
                      </a:lnTo>
                      <a:lnTo>
                        <a:pt x="1746" y="517"/>
                      </a:lnTo>
                      <a:lnTo>
                        <a:pt x="1751" y="517"/>
                      </a:lnTo>
                      <a:lnTo>
                        <a:pt x="1757" y="517"/>
                      </a:lnTo>
                      <a:lnTo>
                        <a:pt x="1762" y="517"/>
                      </a:lnTo>
                      <a:lnTo>
                        <a:pt x="1768" y="517"/>
                      </a:lnTo>
                      <a:lnTo>
                        <a:pt x="1768" y="524"/>
                      </a:lnTo>
                      <a:lnTo>
                        <a:pt x="1773" y="524"/>
                      </a:lnTo>
                      <a:lnTo>
                        <a:pt x="1779" y="531"/>
                      </a:lnTo>
                      <a:lnTo>
                        <a:pt x="1784" y="537"/>
                      </a:lnTo>
                      <a:lnTo>
                        <a:pt x="1790" y="537"/>
                      </a:lnTo>
                      <a:lnTo>
                        <a:pt x="1790" y="544"/>
                      </a:lnTo>
                      <a:lnTo>
                        <a:pt x="1795" y="544"/>
                      </a:lnTo>
                      <a:lnTo>
                        <a:pt x="1801" y="551"/>
                      </a:lnTo>
                      <a:lnTo>
                        <a:pt x="1806" y="551"/>
                      </a:lnTo>
                      <a:lnTo>
                        <a:pt x="1812" y="551"/>
                      </a:lnTo>
                      <a:lnTo>
                        <a:pt x="1817" y="558"/>
                      </a:lnTo>
                      <a:lnTo>
                        <a:pt x="1823" y="558"/>
                      </a:lnTo>
                      <a:lnTo>
                        <a:pt x="1828" y="558"/>
                      </a:lnTo>
                      <a:lnTo>
                        <a:pt x="1834" y="558"/>
                      </a:lnTo>
                      <a:lnTo>
                        <a:pt x="1839" y="551"/>
                      </a:lnTo>
                      <a:lnTo>
                        <a:pt x="1845" y="551"/>
                      </a:lnTo>
                      <a:lnTo>
                        <a:pt x="1850" y="544"/>
                      </a:lnTo>
                      <a:lnTo>
                        <a:pt x="1856" y="537"/>
                      </a:lnTo>
                      <a:lnTo>
                        <a:pt x="1861" y="537"/>
                      </a:lnTo>
                      <a:lnTo>
                        <a:pt x="1866" y="537"/>
                      </a:lnTo>
                      <a:lnTo>
                        <a:pt x="1872" y="537"/>
                      </a:lnTo>
                      <a:lnTo>
                        <a:pt x="1877" y="544"/>
                      </a:lnTo>
                      <a:lnTo>
                        <a:pt x="1883" y="544"/>
                      </a:lnTo>
                      <a:lnTo>
                        <a:pt x="1888" y="544"/>
                      </a:lnTo>
                      <a:lnTo>
                        <a:pt x="1894" y="544"/>
                      </a:lnTo>
                      <a:lnTo>
                        <a:pt x="1894" y="551"/>
                      </a:lnTo>
                      <a:lnTo>
                        <a:pt x="1899" y="551"/>
                      </a:lnTo>
                      <a:lnTo>
                        <a:pt x="1905" y="551"/>
                      </a:lnTo>
                      <a:lnTo>
                        <a:pt x="1910" y="551"/>
                      </a:lnTo>
                      <a:lnTo>
                        <a:pt x="1916" y="551"/>
                      </a:lnTo>
                      <a:lnTo>
                        <a:pt x="1916" y="558"/>
                      </a:lnTo>
                      <a:lnTo>
                        <a:pt x="1921" y="558"/>
                      </a:lnTo>
                      <a:lnTo>
                        <a:pt x="1927" y="565"/>
                      </a:lnTo>
                      <a:lnTo>
                        <a:pt x="1932" y="565"/>
                      </a:lnTo>
                      <a:lnTo>
                        <a:pt x="1938" y="571"/>
                      </a:lnTo>
                      <a:lnTo>
                        <a:pt x="1943" y="571"/>
                      </a:lnTo>
                      <a:lnTo>
                        <a:pt x="1949" y="571"/>
                      </a:lnTo>
                      <a:lnTo>
                        <a:pt x="1954" y="571"/>
                      </a:lnTo>
                      <a:lnTo>
                        <a:pt x="1960" y="571"/>
                      </a:lnTo>
                    </a:path>
                  </a:pathLst>
                </a:custGeom>
                <a:noFill/>
                <a:ln w="7938">
                  <a:solidFill>
                    <a:srgbClr val="00C8C8"/>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1" name="Freeform 13"/>
                <p:cNvSpPr>
                  <a:spLocks/>
                </p:cNvSpPr>
                <p:nvPr/>
              </p:nvSpPr>
              <p:spPr bwMode="auto">
                <a:xfrm>
                  <a:off x="3469" y="1884"/>
                  <a:ext cx="1960" cy="605"/>
                </a:xfrm>
                <a:custGeom>
                  <a:avLst/>
                  <a:gdLst>
                    <a:gd name="T0" fmla="*/ 27 w 1960"/>
                    <a:gd name="T1" fmla="*/ 558 h 605"/>
                    <a:gd name="T2" fmla="*/ 60 w 1960"/>
                    <a:gd name="T3" fmla="*/ 551 h 605"/>
                    <a:gd name="T4" fmla="*/ 99 w 1960"/>
                    <a:gd name="T5" fmla="*/ 551 h 605"/>
                    <a:gd name="T6" fmla="*/ 137 w 1960"/>
                    <a:gd name="T7" fmla="*/ 558 h 605"/>
                    <a:gd name="T8" fmla="*/ 175 w 1960"/>
                    <a:gd name="T9" fmla="*/ 558 h 605"/>
                    <a:gd name="T10" fmla="*/ 214 w 1960"/>
                    <a:gd name="T11" fmla="*/ 558 h 605"/>
                    <a:gd name="T12" fmla="*/ 252 w 1960"/>
                    <a:gd name="T13" fmla="*/ 558 h 605"/>
                    <a:gd name="T14" fmla="*/ 291 w 1960"/>
                    <a:gd name="T15" fmla="*/ 558 h 605"/>
                    <a:gd name="T16" fmla="*/ 329 w 1960"/>
                    <a:gd name="T17" fmla="*/ 565 h 605"/>
                    <a:gd name="T18" fmla="*/ 368 w 1960"/>
                    <a:gd name="T19" fmla="*/ 571 h 605"/>
                    <a:gd name="T20" fmla="*/ 406 w 1960"/>
                    <a:gd name="T21" fmla="*/ 571 h 605"/>
                    <a:gd name="T22" fmla="*/ 444 w 1960"/>
                    <a:gd name="T23" fmla="*/ 571 h 605"/>
                    <a:gd name="T24" fmla="*/ 483 w 1960"/>
                    <a:gd name="T25" fmla="*/ 565 h 605"/>
                    <a:gd name="T26" fmla="*/ 521 w 1960"/>
                    <a:gd name="T27" fmla="*/ 565 h 605"/>
                    <a:gd name="T28" fmla="*/ 560 w 1960"/>
                    <a:gd name="T29" fmla="*/ 565 h 605"/>
                    <a:gd name="T30" fmla="*/ 593 w 1960"/>
                    <a:gd name="T31" fmla="*/ 551 h 605"/>
                    <a:gd name="T32" fmla="*/ 626 w 1960"/>
                    <a:gd name="T33" fmla="*/ 537 h 605"/>
                    <a:gd name="T34" fmla="*/ 653 w 1960"/>
                    <a:gd name="T35" fmla="*/ 503 h 605"/>
                    <a:gd name="T36" fmla="*/ 686 w 1960"/>
                    <a:gd name="T37" fmla="*/ 428 h 605"/>
                    <a:gd name="T38" fmla="*/ 713 w 1960"/>
                    <a:gd name="T39" fmla="*/ 333 h 605"/>
                    <a:gd name="T40" fmla="*/ 746 w 1960"/>
                    <a:gd name="T41" fmla="*/ 299 h 605"/>
                    <a:gd name="T42" fmla="*/ 779 w 1960"/>
                    <a:gd name="T43" fmla="*/ 374 h 605"/>
                    <a:gd name="T44" fmla="*/ 807 w 1960"/>
                    <a:gd name="T45" fmla="*/ 462 h 605"/>
                    <a:gd name="T46" fmla="*/ 840 w 1960"/>
                    <a:gd name="T47" fmla="*/ 517 h 605"/>
                    <a:gd name="T48" fmla="*/ 878 w 1960"/>
                    <a:gd name="T49" fmla="*/ 524 h 605"/>
                    <a:gd name="T50" fmla="*/ 917 w 1960"/>
                    <a:gd name="T51" fmla="*/ 524 h 605"/>
                    <a:gd name="T52" fmla="*/ 955 w 1960"/>
                    <a:gd name="T53" fmla="*/ 537 h 605"/>
                    <a:gd name="T54" fmla="*/ 993 w 1960"/>
                    <a:gd name="T55" fmla="*/ 551 h 605"/>
                    <a:gd name="T56" fmla="*/ 1026 w 1960"/>
                    <a:gd name="T57" fmla="*/ 558 h 605"/>
                    <a:gd name="T58" fmla="*/ 1059 w 1960"/>
                    <a:gd name="T59" fmla="*/ 571 h 605"/>
                    <a:gd name="T60" fmla="*/ 1098 w 1960"/>
                    <a:gd name="T61" fmla="*/ 578 h 605"/>
                    <a:gd name="T62" fmla="*/ 1136 w 1960"/>
                    <a:gd name="T63" fmla="*/ 578 h 605"/>
                    <a:gd name="T64" fmla="*/ 1175 w 1960"/>
                    <a:gd name="T65" fmla="*/ 592 h 605"/>
                    <a:gd name="T66" fmla="*/ 1213 w 1960"/>
                    <a:gd name="T67" fmla="*/ 605 h 605"/>
                    <a:gd name="T68" fmla="*/ 1252 w 1960"/>
                    <a:gd name="T69" fmla="*/ 605 h 605"/>
                    <a:gd name="T70" fmla="*/ 1290 w 1960"/>
                    <a:gd name="T71" fmla="*/ 605 h 605"/>
                    <a:gd name="T72" fmla="*/ 1328 w 1960"/>
                    <a:gd name="T73" fmla="*/ 605 h 605"/>
                    <a:gd name="T74" fmla="*/ 1367 w 1960"/>
                    <a:gd name="T75" fmla="*/ 599 h 605"/>
                    <a:gd name="T76" fmla="*/ 1400 w 1960"/>
                    <a:gd name="T77" fmla="*/ 599 h 605"/>
                    <a:gd name="T78" fmla="*/ 1438 w 1960"/>
                    <a:gd name="T79" fmla="*/ 599 h 605"/>
                    <a:gd name="T80" fmla="*/ 1477 w 1960"/>
                    <a:gd name="T81" fmla="*/ 578 h 605"/>
                    <a:gd name="T82" fmla="*/ 1510 w 1960"/>
                    <a:gd name="T83" fmla="*/ 537 h 605"/>
                    <a:gd name="T84" fmla="*/ 1537 w 1960"/>
                    <a:gd name="T85" fmla="*/ 415 h 605"/>
                    <a:gd name="T86" fmla="*/ 1570 w 1960"/>
                    <a:gd name="T87" fmla="*/ 149 h 605"/>
                    <a:gd name="T88" fmla="*/ 1597 w 1960"/>
                    <a:gd name="T89" fmla="*/ 13 h 605"/>
                    <a:gd name="T90" fmla="*/ 1630 w 1960"/>
                    <a:gd name="T91" fmla="*/ 197 h 605"/>
                    <a:gd name="T92" fmla="*/ 1663 w 1960"/>
                    <a:gd name="T93" fmla="*/ 415 h 605"/>
                    <a:gd name="T94" fmla="*/ 1696 w 1960"/>
                    <a:gd name="T95" fmla="*/ 422 h 605"/>
                    <a:gd name="T96" fmla="*/ 1724 w 1960"/>
                    <a:gd name="T97" fmla="*/ 483 h 605"/>
                    <a:gd name="T98" fmla="*/ 1757 w 1960"/>
                    <a:gd name="T99" fmla="*/ 517 h 605"/>
                    <a:gd name="T100" fmla="*/ 1790 w 1960"/>
                    <a:gd name="T101" fmla="*/ 537 h 605"/>
                    <a:gd name="T102" fmla="*/ 1823 w 1960"/>
                    <a:gd name="T103" fmla="*/ 558 h 605"/>
                    <a:gd name="T104" fmla="*/ 1861 w 1960"/>
                    <a:gd name="T105" fmla="*/ 537 h 605"/>
                    <a:gd name="T106" fmla="*/ 1894 w 1960"/>
                    <a:gd name="T107" fmla="*/ 551 h 605"/>
                    <a:gd name="T108" fmla="*/ 1927 w 1960"/>
                    <a:gd name="T109" fmla="*/ 565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60" h="605">
                      <a:moveTo>
                        <a:pt x="0" y="571"/>
                      </a:moveTo>
                      <a:lnTo>
                        <a:pt x="0" y="565"/>
                      </a:lnTo>
                      <a:lnTo>
                        <a:pt x="5" y="565"/>
                      </a:lnTo>
                      <a:lnTo>
                        <a:pt x="11" y="558"/>
                      </a:lnTo>
                      <a:lnTo>
                        <a:pt x="16" y="558"/>
                      </a:lnTo>
                      <a:lnTo>
                        <a:pt x="22" y="558"/>
                      </a:lnTo>
                      <a:lnTo>
                        <a:pt x="27" y="558"/>
                      </a:lnTo>
                      <a:lnTo>
                        <a:pt x="33" y="558"/>
                      </a:lnTo>
                      <a:lnTo>
                        <a:pt x="38" y="558"/>
                      </a:lnTo>
                      <a:lnTo>
                        <a:pt x="44" y="558"/>
                      </a:lnTo>
                      <a:lnTo>
                        <a:pt x="49" y="558"/>
                      </a:lnTo>
                      <a:lnTo>
                        <a:pt x="55" y="558"/>
                      </a:lnTo>
                      <a:lnTo>
                        <a:pt x="60" y="558"/>
                      </a:lnTo>
                      <a:lnTo>
                        <a:pt x="60" y="551"/>
                      </a:lnTo>
                      <a:lnTo>
                        <a:pt x="66" y="551"/>
                      </a:lnTo>
                      <a:lnTo>
                        <a:pt x="71" y="551"/>
                      </a:lnTo>
                      <a:lnTo>
                        <a:pt x="77" y="551"/>
                      </a:lnTo>
                      <a:lnTo>
                        <a:pt x="82" y="551"/>
                      </a:lnTo>
                      <a:lnTo>
                        <a:pt x="88" y="551"/>
                      </a:lnTo>
                      <a:lnTo>
                        <a:pt x="93" y="551"/>
                      </a:lnTo>
                      <a:lnTo>
                        <a:pt x="99" y="551"/>
                      </a:lnTo>
                      <a:lnTo>
                        <a:pt x="104" y="551"/>
                      </a:lnTo>
                      <a:lnTo>
                        <a:pt x="110" y="551"/>
                      </a:lnTo>
                      <a:lnTo>
                        <a:pt x="115" y="551"/>
                      </a:lnTo>
                      <a:lnTo>
                        <a:pt x="120" y="558"/>
                      </a:lnTo>
                      <a:lnTo>
                        <a:pt x="126" y="558"/>
                      </a:lnTo>
                      <a:lnTo>
                        <a:pt x="131" y="558"/>
                      </a:lnTo>
                      <a:lnTo>
                        <a:pt x="137" y="558"/>
                      </a:lnTo>
                      <a:lnTo>
                        <a:pt x="142" y="558"/>
                      </a:lnTo>
                      <a:lnTo>
                        <a:pt x="148" y="558"/>
                      </a:lnTo>
                      <a:lnTo>
                        <a:pt x="153" y="558"/>
                      </a:lnTo>
                      <a:lnTo>
                        <a:pt x="159" y="558"/>
                      </a:lnTo>
                      <a:lnTo>
                        <a:pt x="164" y="558"/>
                      </a:lnTo>
                      <a:lnTo>
                        <a:pt x="170" y="558"/>
                      </a:lnTo>
                      <a:lnTo>
                        <a:pt x="175" y="558"/>
                      </a:lnTo>
                      <a:lnTo>
                        <a:pt x="181" y="558"/>
                      </a:lnTo>
                      <a:lnTo>
                        <a:pt x="186" y="558"/>
                      </a:lnTo>
                      <a:lnTo>
                        <a:pt x="192" y="558"/>
                      </a:lnTo>
                      <a:lnTo>
                        <a:pt x="197" y="558"/>
                      </a:lnTo>
                      <a:lnTo>
                        <a:pt x="203" y="558"/>
                      </a:lnTo>
                      <a:lnTo>
                        <a:pt x="208" y="558"/>
                      </a:lnTo>
                      <a:lnTo>
                        <a:pt x="214" y="558"/>
                      </a:lnTo>
                      <a:lnTo>
                        <a:pt x="219" y="558"/>
                      </a:lnTo>
                      <a:lnTo>
                        <a:pt x="225" y="558"/>
                      </a:lnTo>
                      <a:lnTo>
                        <a:pt x="230" y="558"/>
                      </a:lnTo>
                      <a:lnTo>
                        <a:pt x="236" y="558"/>
                      </a:lnTo>
                      <a:lnTo>
                        <a:pt x="241" y="558"/>
                      </a:lnTo>
                      <a:lnTo>
                        <a:pt x="247" y="558"/>
                      </a:lnTo>
                      <a:lnTo>
                        <a:pt x="252" y="558"/>
                      </a:lnTo>
                      <a:lnTo>
                        <a:pt x="258" y="558"/>
                      </a:lnTo>
                      <a:lnTo>
                        <a:pt x="263" y="558"/>
                      </a:lnTo>
                      <a:lnTo>
                        <a:pt x="269" y="558"/>
                      </a:lnTo>
                      <a:lnTo>
                        <a:pt x="274" y="558"/>
                      </a:lnTo>
                      <a:lnTo>
                        <a:pt x="280" y="558"/>
                      </a:lnTo>
                      <a:lnTo>
                        <a:pt x="285" y="558"/>
                      </a:lnTo>
                      <a:lnTo>
                        <a:pt x="291" y="558"/>
                      </a:lnTo>
                      <a:lnTo>
                        <a:pt x="296" y="558"/>
                      </a:lnTo>
                      <a:lnTo>
                        <a:pt x="302" y="565"/>
                      </a:lnTo>
                      <a:lnTo>
                        <a:pt x="307" y="565"/>
                      </a:lnTo>
                      <a:lnTo>
                        <a:pt x="313" y="565"/>
                      </a:lnTo>
                      <a:lnTo>
                        <a:pt x="318" y="565"/>
                      </a:lnTo>
                      <a:lnTo>
                        <a:pt x="324" y="565"/>
                      </a:lnTo>
                      <a:lnTo>
                        <a:pt x="329" y="565"/>
                      </a:lnTo>
                      <a:lnTo>
                        <a:pt x="335" y="565"/>
                      </a:lnTo>
                      <a:lnTo>
                        <a:pt x="340" y="571"/>
                      </a:lnTo>
                      <a:lnTo>
                        <a:pt x="346" y="571"/>
                      </a:lnTo>
                      <a:lnTo>
                        <a:pt x="351" y="571"/>
                      </a:lnTo>
                      <a:lnTo>
                        <a:pt x="357" y="571"/>
                      </a:lnTo>
                      <a:lnTo>
                        <a:pt x="362" y="571"/>
                      </a:lnTo>
                      <a:lnTo>
                        <a:pt x="368" y="571"/>
                      </a:lnTo>
                      <a:lnTo>
                        <a:pt x="373" y="571"/>
                      </a:lnTo>
                      <a:lnTo>
                        <a:pt x="379" y="571"/>
                      </a:lnTo>
                      <a:lnTo>
                        <a:pt x="384" y="571"/>
                      </a:lnTo>
                      <a:lnTo>
                        <a:pt x="390" y="571"/>
                      </a:lnTo>
                      <a:lnTo>
                        <a:pt x="395" y="571"/>
                      </a:lnTo>
                      <a:lnTo>
                        <a:pt x="401" y="571"/>
                      </a:lnTo>
                      <a:lnTo>
                        <a:pt x="406" y="571"/>
                      </a:lnTo>
                      <a:lnTo>
                        <a:pt x="411" y="571"/>
                      </a:lnTo>
                      <a:lnTo>
                        <a:pt x="417" y="571"/>
                      </a:lnTo>
                      <a:lnTo>
                        <a:pt x="422" y="571"/>
                      </a:lnTo>
                      <a:lnTo>
                        <a:pt x="428" y="571"/>
                      </a:lnTo>
                      <a:lnTo>
                        <a:pt x="433" y="571"/>
                      </a:lnTo>
                      <a:lnTo>
                        <a:pt x="439" y="571"/>
                      </a:lnTo>
                      <a:lnTo>
                        <a:pt x="444" y="571"/>
                      </a:lnTo>
                      <a:lnTo>
                        <a:pt x="450" y="565"/>
                      </a:lnTo>
                      <a:lnTo>
                        <a:pt x="455" y="565"/>
                      </a:lnTo>
                      <a:lnTo>
                        <a:pt x="461" y="565"/>
                      </a:lnTo>
                      <a:lnTo>
                        <a:pt x="466" y="565"/>
                      </a:lnTo>
                      <a:lnTo>
                        <a:pt x="472" y="565"/>
                      </a:lnTo>
                      <a:lnTo>
                        <a:pt x="477" y="565"/>
                      </a:lnTo>
                      <a:lnTo>
                        <a:pt x="483" y="565"/>
                      </a:lnTo>
                      <a:lnTo>
                        <a:pt x="488" y="565"/>
                      </a:lnTo>
                      <a:lnTo>
                        <a:pt x="494" y="565"/>
                      </a:lnTo>
                      <a:lnTo>
                        <a:pt x="499" y="565"/>
                      </a:lnTo>
                      <a:lnTo>
                        <a:pt x="505" y="565"/>
                      </a:lnTo>
                      <a:lnTo>
                        <a:pt x="510" y="565"/>
                      </a:lnTo>
                      <a:lnTo>
                        <a:pt x="516" y="565"/>
                      </a:lnTo>
                      <a:lnTo>
                        <a:pt x="521" y="565"/>
                      </a:lnTo>
                      <a:lnTo>
                        <a:pt x="527" y="565"/>
                      </a:lnTo>
                      <a:lnTo>
                        <a:pt x="532" y="565"/>
                      </a:lnTo>
                      <a:lnTo>
                        <a:pt x="538" y="565"/>
                      </a:lnTo>
                      <a:lnTo>
                        <a:pt x="543" y="565"/>
                      </a:lnTo>
                      <a:lnTo>
                        <a:pt x="549" y="565"/>
                      </a:lnTo>
                      <a:lnTo>
                        <a:pt x="554" y="565"/>
                      </a:lnTo>
                      <a:lnTo>
                        <a:pt x="560" y="565"/>
                      </a:lnTo>
                      <a:lnTo>
                        <a:pt x="565" y="558"/>
                      </a:lnTo>
                      <a:lnTo>
                        <a:pt x="571" y="558"/>
                      </a:lnTo>
                      <a:lnTo>
                        <a:pt x="576" y="558"/>
                      </a:lnTo>
                      <a:lnTo>
                        <a:pt x="582" y="558"/>
                      </a:lnTo>
                      <a:lnTo>
                        <a:pt x="587" y="558"/>
                      </a:lnTo>
                      <a:lnTo>
                        <a:pt x="587" y="551"/>
                      </a:lnTo>
                      <a:lnTo>
                        <a:pt x="593" y="551"/>
                      </a:lnTo>
                      <a:lnTo>
                        <a:pt x="598" y="551"/>
                      </a:lnTo>
                      <a:lnTo>
                        <a:pt x="604" y="551"/>
                      </a:lnTo>
                      <a:lnTo>
                        <a:pt x="609" y="551"/>
                      </a:lnTo>
                      <a:lnTo>
                        <a:pt x="609" y="544"/>
                      </a:lnTo>
                      <a:lnTo>
                        <a:pt x="615" y="544"/>
                      </a:lnTo>
                      <a:lnTo>
                        <a:pt x="620" y="544"/>
                      </a:lnTo>
                      <a:lnTo>
                        <a:pt x="626" y="537"/>
                      </a:lnTo>
                      <a:lnTo>
                        <a:pt x="631" y="537"/>
                      </a:lnTo>
                      <a:lnTo>
                        <a:pt x="631" y="531"/>
                      </a:lnTo>
                      <a:lnTo>
                        <a:pt x="637" y="531"/>
                      </a:lnTo>
                      <a:lnTo>
                        <a:pt x="642" y="524"/>
                      </a:lnTo>
                      <a:lnTo>
                        <a:pt x="648" y="517"/>
                      </a:lnTo>
                      <a:lnTo>
                        <a:pt x="653" y="510"/>
                      </a:lnTo>
                      <a:lnTo>
                        <a:pt x="653" y="503"/>
                      </a:lnTo>
                      <a:lnTo>
                        <a:pt x="659" y="496"/>
                      </a:lnTo>
                      <a:lnTo>
                        <a:pt x="664" y="490"/>
                      </a:lnTo>
                      <a:lnTo>
                        <a:pt x="670" y="476"/>
                      </a:lnTo>
                      <a:lnTo>
                        <a:pt x="670" y="462"/>
                      </a:lnTo>
                      <a:lnTo>
                        <a:pt x="675" y="456"/>
                      </a:lnTo>
                      <a:lnTo>
                        <a:pt x="681" y="442"/>
                      </a:lnTo>
                      <a:lnTo>
                        <a:pt x="686" y="428"/>
                      </a:lnTo>
                      <a:lnTo>
                        <a:pt x="692" y="408"/>
                      </a:lnTo>
                      <a:lnTo>
                        <a:pt x="692" y="394"/>
                      </a:lnTo>
                      <a:lnTo>
                        <a:pt x="697" y="381"/>
                      </a:lnTo>
                      <a:lnTo>
                        <a:pt x="702" y="367"/>
                      </a:lnTo>
                      <a:lnTo>
                        <a:pt x="708" y="354"/>
                      </a:lnTo>
                      <a:lnTo>
                        <a:pt x="713" y="340"/>
                      </a:lnTo>
                      <a:lnTo>
                        <a:pt x="713" y="333"/>
                      </a:lnTo>
                      <a:lnTo>
                        <a:pt x="719" y="320"/>
                      </a:lnTo>
                      <a:lnTo>
                        <a:pt x="724" y="313"/>
                      </a:lnTo>
                      <a:lnTo>
                        <a:pt x="730" y="306"/>
                      </a:lnTo>
                      <a:lnTo>
                        <a:pt x="735" y="299"/>
                      </a:lnTo>
                      <a:lnTo>
                        <a:pt x="735" y="292"/>
                      </a:lnTo>
                      <a:lnTo>
                        <a:pt x="741" y="292"/>
                      </a:lnTo>
                      <a:lnTo>
                        <a:pt x="746" y="299"/>
                      </a:lnTo>
                      <a:lnTo>
                        <a:pt x="752" y="299"/>
                      </a:lnTo>
                      <a:lnTo>
                        <a:pt x="757" y="306"/>
                      </a:lnTo>
                      <a:lnTo>
                        <a:pt x="757" y="320"/>
                      </a:lnTo>
                      <a:lnTo>
                        <a:pt x="763" y="333"/>
                      </a:lnTo>
                      <a:lnTo>
                        <a:pt x="768" y="340"/>
                      </a:lnTo>
                      <a:lnTo>
                        <a:pt x="774" y="360"/>
                      </a:lnTo>
                      <a:lnTo>
                        <a:pt x="779" y="374"/>
                      </a:lnTo>
                      <a:lnTo>
                        <a:pt x="779" y="388"/>
                      </a:lnTo>
                      <a:lnTo>
                        <a:pt x="785" y="401"/>
                      </a:lnTo>
                      <a:lnTo>
                        <a:pt x="790" y="415"/>
                      </a:lnTo>
                      <a:lnTo>
                        <a:pt x="796" y="428"/>
                      </a:lnTo>
                      <a:lnTo>
                        <a:pt x="796" y="442"/>
                      </a:lnTo>
                      <a:lnTo>
                        <a:pt x="801" y="456"/>
                      </a:lnTo>
                      <a:lnTo>
                        <a:pt x="807" y="462"/>
                      </a:lnTo>
                      <a:lnTo>
                        <a:pt x="812" y="476"/>
                      </a:lnTo>
                      <a:lnTo>
                        <a:pt x="818" y="483"/>
                      </a:lnTo>
                      <a:lnTo>
                        <a:pt x="818" y="496"/>
                      </a:lnTo>
                      <a:lnTo>
                        <a:pt x="823" y="503"/>
                      </a:lnTo>
                      <a:lnTo>
                        <a:pt x="829" y="510"/>
                      </a:lnTo>
                      <a:lnTo>
                        <a:pt x="834" y="510"/>
                      </a:lnTo>
                      <a:lnTo>
                        <a:pt x="840" y="517"/>
                      </a:lnTo>
                      <a:lnTo>
                        <a:pt x="845" y="524"/>
                      </a:lnTo>
                      <a:lnTo>
                        <a:pt x="851" y="524"/>
                      </a:lnTo>
                      <a:lnTo>
                        <a:pt x="856" y="531"/>
                      </a:lnTo>
                      <a:lnTo>
                        <a:pt x="862" y="531"/>
                      </a:lnTo>
                      <a:lnTo>
                        <a:pt x="867" y="524"/>
                      </a:lnTo>
                      <a:lnTo>
                        <a:pt x="873" y="524"/>
                      </a:lnTo>
                      <a:lnTo>
                        <a:pt x="878" y="524"/>
                      </a:lnTo>
                      <a:lnTo>
                        <a:pt x="884" y="524"/>
                      </a:lnTo>
                      <a:lnTo>
                        <a:pt x="889" y="524"/>
                      </a:lnTo>
                      <a:lnTo>
                        <a:pt x="895" y="524"/>
                      </a:lnTo>
                      <a:lnTo>
                        <a:pt x="900" y="524"/>
                      </a:lnTo>
                      <a:lnTo>
                        <a:pt x="906" y="524"/>
                      </a:lnTo>
                      <a:lnTo>
                        <a:pt x="911" y="524"/>
                      </a:lnTo>
                      <a:lnTo>
                        <a:pt x="917" y="524"/>
                      </a:lnTo>
                      <a:lnTo>
                        <a:pt x="922" y="531"/>
                      </a:lnTo>
                      <a:lnTo>
                        <a:pt x="928" y="531"/>
                      </a:lnTo>
                      <a:lnTo>
                        <a:pt x="933" y="531"/>
                      </a:lnTo>
                      <a:lnTo>
                        <a:pt x="939" y="531"/>
                      </a:lnTo>
                      <a:lnTo>
                        <a:pt x="944" y="531"/>
                      </a:lnTo>
                      <a:lnTo>
                        <a:pt x="950" y="531"/>
                      </a:lnTo>
                      <a:lnTo>
                        <a:pt x="955" y="537"/>
                      </a:lnTo>
                      <a:lnTo>
                        <a:pt x="961" y="537"/>
                      </a:lnTo>
                      <a:lnTo>
                        <a:pt x="966" y="544"/>
                      </a:lnTo>
                      <a:lnTo>
                        <a:pt x="972" y="544"/>
                      </a:lnTo>
                      <a:lnTo>
                        <a:pt x="977" y="544"/>
                      </a:lnTo>
                      <a:lnTo>
                        <a:pt x="983" y="544"/>
                      </a:lnTo>
                      <a:lnTo>
                        <a:pt x="988" y="544"/>
                      </a:lnTo>
                      <a:lnTo>
                        <a:pt x="993" y="551"/>
                      </a:lnTo>
                      <a:lnTo>
                        <a:pt x="999" y="551"/>
                      </a:lnTo>
                      <a:lnTo>
                        <a:pt x="1004" y="551"/>
                      </a:lnTo>
                      <a:lnTo>
                        <a:pt x="1010" y="551"/>
                      </a:lnTo>
                      <a:lnTo>
                        <a:pt x="1010" y="558"/>
                      </a:lnTo>
                      <a:lnTo>
                        <a:pt x="1015" y="558"/>
                      </a:lnTo>
                      <a:lnTo>
                        <a:pt x="1021" y="558"/>
                      </a:lnTo>
                      <a:lnTo>
                        <a:pt x="1026" y="558"/>
                      </a:lnTo>
                      <a:lnTo>
                        <a:pt x="1032" y="558"/>
                      </a:lnTo>
                      <a:lnTo>
                        <a:pt x="1032" y="565"/>
                      </a:lnTo>
                      <a:lnTo>
                        <a:pt x="1037" y="565"/>
                      </a:lnTo>
                      <a:lnTo>
                        <a:pt x="1043" y="565"/>
                      </a:lnTo>
                      <a:lnTo>
                        <a:pt x="1048" y="565"/>
                      </a:lnTo>
                      <a:lnTo>
                        <a:pt x="1054" y="571"/>
                      </a:lnTo>
                      <a:lnTo>
                        <a:pt x="1059" y="571"/>
                      </a:lnTo>
                      <a:lnTo>
                        <a:pt x="1065" y="571"/>
                      </a:lnTo>
                      <a:lnTo>
                        <a:pt x="1070" y="571"/>
                      </a:lnTo>
                      <a:lnTo>
                        <a:pt x="1076" y="571"/>
                      </a:lnTo>
                      <a:lnTo>
                        <a:pt x="1081" y="571"/>
                      </a:lnTo>
                      <a:lnTo>
                        <a:pt x="1087" y="578"/>
                      </a:lnTo>
                      <a:lnTo>
                        <a:pt x="1092" y="578"/>
                      </a:lnTo>
                      <a:lnTo>
                        <a:pt x="1098" y="578"/>
                      </a:lnTo>
                      <a:lnTo>
                        <a:pt x="1103" y="578"/>
                      </a:lnTo>
                      <a:lnTo>
                        <a:pt x="1109" y="578"/>
                      </a:lnTo>
                      <a:lnTo>
                        <a:pt x="1114" y="578"/>
                      </a:lnTo>
                      <a:lnTo>
                        <a:pt x="1120" y="578"/>
                      </a:lnTo>
                      <a:lnTo>
                        <a:pt x="1125" y="578"/>
                      </a:lnTo>
                      <a:lnTo>
                        <a:pt x="1131" y="578"/>
                      </a:lnTo>
                      <a:lnTo>
                        <a:pt x="1136" y="578"/>
                      </a:lnTo>
                      <a:lnTo>
                        <a:pt x="1142" y="578"/>
                      </a:lnTo>
                      <a:lnTo>
                        <a:pt x="1147" y="585"/>
                      </a:lnTo>
                      <a:lnTo>
                        <a:pt x="1153" y="585"/>
                      </a:lnTo>
                      <a:lnTo>
                        <a:pt x="1158" y="585"/>
                      </a:lnTo>
                      <a:lnTo>
                        <a:pt x="1164" y="585"/>
                      </a:lnTo>
                      <a:lnTo>
                        <a:pt x="1169" y="585"/>
                      </a:lnTo>
                      <a:lnTo>
                        <a:pt x="1175" y="592"/>
                      </a:lnTo>
                      <a:lnTo>
                        <a:pt x="1180" y="592"/>
                      </a:lnTo>
                      <a:lnTo>
                        <a:pt x="1186" y="592"/>
                      </a:lnTo>
                      <a:lnTo>
                        <a:pt x="1191" y="599"/>
                      </a:lnTo>
                      <a:lnTo>
                        <a:pt x="1197" y="599"/>
                      </a:lnTo>
                      <a:lnTo>
                        <a:pt x="1202" y="599"/>
                      </a:lnTo>
                      <a:lnTo>
                        <a:pt x="1208" y="599"/>
                      </a:lnTo>
                      <a:lnTo>
                        <a:pt x="1213" y="605"/>
                      </a:lnTo>
                      <a:lnTo>
                        <a:pt x="1219" y="605"/>
                      </a:lnTo>
                      <a:lnTo>
                        <a:pt x="1224" y="605"/>
                      </a:lnTo>
                      <a:lnTo>
                        <a:pt x="1230" y="605"/>
                      </a:lnTo>
                      <a:lnTo>
                        <a:pt x="1235" y="605"/>
                      </a:lnTo>
                      <a:lnTo>
                        <a:pt x="1241" y="605"/>
                      </a:lnTo>
                      <a:lnTo>
                        <a:pt x="1246" y="605"/>
                      </a:lnTo>
                      <a:lnTo>
                        <a:pt x="1252" y="605"/>
                      </a:lnTo>
                      <a:lnTo>
                        <a:pt x="1257" y="605"/>
                      </a:lnTo>
                      <a:lnTo>
                        <a:pt x="1263" y="605"/>
                      </a:lnTo>
                      <a:lnTo>
                        <a:pt x="1268" y="605"/>
                      </a:lnTo>
                      <a:lnTo>
                        <a:pt x="1274" y="605"/>
                      </a:lnTo>
                      <a:lnTo>
                        <a:pt x="1279" y="605"/>
                      </a:lnTo>
                      <a:lnTo>
                        <a:pt x="1284" y="605"/>
                      </a:lnTo>
                      <a:lnTo>
                        <a:pt x="1290" y="605"/>
                      </a:lnTo>
                      <a:lnTo>
                        <a:pt x="1295" y="605"/>
                      </a:lnTo>
                      <a:lnTo>
                        <a:pt x="1301" y="605"/>
                      </a:lnTo>
                      <a:lnTo>
                        <a:pt x="1306" y="605"/>
                      </a:lnTo>
                      <a:lnTo>
                        <a:pt x="1312" y="605"/>
                      </a:lnTo>
                      <a:lnTo>
                        <a:pt x="1317" y="605"/>
                      </a:lnTo>
                      <a:lnTo>
                        <a:pt x="1323" y="605"/>
                      </a:lnTo>
                      <a:lnTo>
                        <a:pt x="1328" y="605"/>
                      </a:lnTo>
                      <a:lnTo>
                        <a:pt x="1334" y="605"/>
                      </a:lnTo>
                      <a:lnTo>
                        <a:pt x="1339" y="605"/>
                      </a:lnTo>
                      <a:lnTo>
                        <a:pt x="1345" y="605"/>
                      </a:lnTo>
                      <a:lnTo>
                        <a:pt x="1350" y="605"/>
                      </a:lnTo>
                      <a:lnTo>
                        <a:pt x="1356" y="605"/>
                      </a:lnTo>
                      <a:lnTo>
                        <a:pt x="1361" y="599"/>
                      </a:lnTo>
                      <a:lnTo>
                        <a:pt x="1367" y="599"/>
                      </a:lnTo>
                      <a:lnTo>
                        <a:pt x="1367" y="605"/>
                      </a:lnTo>
                      <a:lnTo>
                        <a:pt x="1372" y="605"/>
                      </a:lnTo>
                      <a:lnTo>
                        <a:pt x="1378" y="605"/>
                      </a:lnTo>
                      <a:lnTo>
                        <a:pt x="1383" y="599"/>
                      </a:lnTo>
                      <a:lnTo>
                        <a:pt x="1389" y="599"/>
                      </a:lnTo>
                      <a:lnTo>
                        <a:pt x="1394" y="599"/>
                      </a:lnTo>
                      <a:lnTo>
                        <a:pt x="1400" y="599"/>
                      </a:lnTo>
                      <a:lnTo>
                        <a:pt x="1405" y="599"/>
                      </a:lnTo>
                      <a:lnTo>
                        <a:pt x="1411" y="599"/>
                      </a:lnTo>
                      <a:lnTo>
                        <a:pt x="1416" y="599"/>
                      </a:lnTo>
                      <a:lnTo>
                        <a:pt x="1422" y="599"/>
                      </a:lnTo>
                      <a:lnTo>
                        <a:pt x="1427" y="599"/>
                      </a:lnTo>
                      <a:lnTo>
                        <a:pt x="1433" y="599"/>
                      </a:lnTo>
                      <a:lnTo>
                        <a:pt x="1438" y="599"/>
                      </a:lnTo>
                      <a:lnTo>
                        <a:pt x="1444" y="599"/>
                      </a:lnTo>
                      <a:lnTo>
                        <a:pt x="1449" y="599"/>
                      </a:lnTo>
                      <a:lnTo>
                        <a:pt x="1455" y="592"/>
                      </a:lnTo>
                      <a:lnTo>
                        <a:pt x="1460" y="592"/>
                      </a:lnTo>
                      <a:lnTo>
                        <a:pt x="1466" y="592"/>
                      </a:lnTo>
                      <a:lnTo>
                        <a:pt x="1471" y="585"/>
                      </a:lnTo>
                      <a:lnTo>
                        <a:pt x="1477" y="578"/>
                      </a:lnTo>
                      <a:lnTo>
                        <a:pt x="1482" y="578"/>
                      </a:lnTo>
                      <a:lnTo>
                        <a:pt x="1488" y="571"/>
                      </a:lnTo>
                      <a:lnTo>
                        <a:pt x="1493" y="565"/>
                      </a:lnTo>
                      <a:lnTo>
                        <a:pt x="1493" y="558"/>
                      </a:lnTo>
                      <a:lnTo>
                        <a:pt x="1499" y="551"/>
                      </a:lnTo>
                      <a:lnTo>
                        <a:pt x="1504" y="544"/>
                      </a:lnTo>
                      <a:lnTo>
                        <a:pt x="1510" y="537"/>
                      </a:lnTo>
                      <a:lnTo>
                        <a:pt x="1515" y="524"/>
                      </a:lnTo>
                      <a:lnTo>
                        <a:pt x="1515" y="510"/>
                      </a:lnTo>
                      <a:lnTo>
                        <a:pt x="1521" y="496"/>
                      </a:lnTo>
                      <a:lnTo>
                        <a:pt x="1526" y="483"/>
                      </a:lnTo>
                      <a:lnTo>
                        <a:pt x="1532" y="462"/>
                      </a:lnTo>
                      <a:lnTo>
                        <a:pt x="1537" y="442"/>
                      </a:lnTo>
                      <a:lnTo>
                        <a:pt x="1537" y="415"/>
                      </a:lnTo>
                      <a:lnTo>
                        <a:pt x="1543" y="381"/>
                      </a:lnTo>
                      <a:lnTo>
                        <a:pt x="1548" y="347"/>
                      </a:lnTo>
                      <a:lnTo>
                        <a:pt x="1554" y="313"/>
                      </a:lnTo>
                      <a:lnTo>
                        <a:pt x="1559" y="272"/>
                      </a:lnTo>
                      <a:lnTo>
                        <a:pt x="1559" y="231"/>
                      </a:lnTo>
                      <a:lnTo>
                        <a:pt x="1565" y="190"/>
                      </a:lnTo>
                      <a:lnTo>
                        <a:pt x="1570" y="149"/>
                      </a:lnTo>
                      <a:lnTo>
                        <a:pt x="1575" y="109"/>
                      </a:lnTo>
                      <a:lnTo>
                        <a:pt x="1575" y="68"/>
                      </a:lnTo>
                      <a:lnTo>
                        <a:pt x="1581" y="34"/>
                      </a:lnTo>
                      <a:lnTo>
                        <a:pt x="1586" y="13"/>
                      </a:lnTo>
                      <a:lnTo>
                        <a:pt x="1592" y="0"/>
                      </a:lnTo>
                      <a:lnTo>
                        <a:pt x="1597" y="0"/>
                      </a:lnTo>
                      <a:lnTo>
                        <a:pt x="1597" y="13"/>
                      </a:lnTo>
                      <a:lnTo>
                        <a:pt x="1603" y="34"/>
                      </a:lnTo>
                      <a:lnTo>
                        <a:pt x="1608" y="54"/>
                      </a:lnTo>
                      <a:lnTo>
                        <a:pt x="1614" y="81"/>
                      </a:lnTo>
                      <a:lnTo>
                        <a:pt x="1619" y="109"/>
                      </a:lnTo>
                      <a:lnTo>
                        <a:pt x="1619" y="136"/>
                      </a:lnTo>
                      <a:lnTo>
                        <a:pt x="1625" y="163"/>
                      </a:lnTo>
                      <a:lnTo>
                        <a:pt x="1630" y="197"/>
                      </a:lnTo>
                      <a:lnTo>
                        <a:pt x="1636" y="238"/>
                      </a:lnTo>
                      <a:lnTo>
                        <a:pt x="1641" y="272"/>
                      </a:lnTo>
                      <a:lnTo>
                        <a:pt x="1641" y="313"/>
                      </a:lnTo>
                      <a:lnTo>
                        <a:pt x="1647" y="347"/>
                      </a:lnTo>
                      <a:lnTo>
                        <a:pt x="1652" y="374"/>
                      </a:lnTo>
                      <a:lnTo>
                        <a:pt x="1658" y="401"/>
                      </a:lnTo>
                      <a:lnTo>
                        <a:pt x="1663" y="415"/>
                      </a:lnTo>
                      <a:lnTo>
                        <a:pt x="1663" y="422"/>
                      </a:lnTo>
                      <a:lnTo>
                        <a:pt x="1669" y="422"/>
                      </a:lnTo>
                      <a:lnTo>
                        <a:pt x="1674" y="422"/>
                      </a:lnTo>
                      <a:lnTo>
                        <a:pt x="1680" y="422"/>
                      </a:lnTo>
                      <a:lnTo>
                        <a:pt x="1685" y="422"/>
                      </a:lnTo>
                      <a:lnTo>
                        <a:pt x="1691" y="422"/>
                      </a:lnTo>
                      <a:lnTo>
                        <a:pt x="1696" y="422"/>
                      </a:lnTo>
                      <a:lnTo>
                        <a:pt x="1702" y="422"/>
                      </a:lnTo>
                      <a:lnTo>
                        <a:pt x="1702" y="428"/>
                      </a:lnTo>
                      <a:lnTo>
                        <a:pt x="1707" y="435"/>
                      </a:lnTo>
                      <a:lnTo>
                        <a:pt x="1713" y="442"/>
                      </a:lnTo>
                      <a:lnTo>
                        <a:pt x="1718" y="456"/>
                      </a:lnTo>
                      <a:lnTo>
                        <a:pt x="1724" y="469"/>
                      </a:lnTo>
                      <a:lnTo>
                        <a:pt x="1724" y="483"/>
                      </a:lnTo>
                      <a:lnTo>
                        <a:pt x="1729" y="490"/>
                      </a:lnTo>
                      <a:lnTo>
                        <a:pt x="1735" y="503"/>
                      </a:lnTo>
                      <a:lnTo>
                        <a:pt x="1740" y="510"/>
                      </a:lnTo>
                      <a:lnTo>
                        <a:pt x="1746" y="510"/>
                      </a:lnTo>
                      <a:lnTo>
                        <a:pt x="1746" y="517"/>
                      </a:lnTo>
                      <a:lnTo>
                        <a:pt x="1751" y="517"/>
                      </a:lnTo>
                      <a:lnTo>
                        <a:pt x="1757" y="517"/>
                      </a:lnTo>
                      <a:lnTo>
                        <a:pt x="1762" y="517"/>
                      </a:lnTo>
                      <a:lnTo>
                        <a:pt x="1768" y="517"/>
                      </a:lnTo>
                      <a:lnTo>
                        <a:pt x="1768" y="524"/>
                      </a:lnTo>
                      <a:lnTo>
                        <a:pt x="1773" y="524"/>
                      </a:lnTo>
                      <a:lnTo>
                        <a:pt x="1779" y="531"/>
                      </a:lnTo>
                      <a:lnTo>
                        <a:pt x="1784" y="537"/>
                      </a:lnTo>
                      <a:lnTo>
                        <a:pt x="1790" y="537"/>
                      </a:lnTo>
                      <a:lnTo>
                        <a:pt x="1790" y="544"/>
                      </a:lnTo>
                      <a:lnTo>
                        <a:pt x="1795" y="544"/>
                      </a:lnTo>
                      <a:lnTo>
                        <a:pt x="1801" y="551"/>
                      </a:lnTo>
                      <a:lnTo>
                        <a:pt x="1806" y="551"/>
                      </a:lnTo>
                      <a:lnTo>
                        <a:pt x="1812" y="551"/>
                      </a:lnTo>
                      <a:lnTo>
                        <a:pt x="1817" y="558"/>
                      </a:lnTo>
                      <a:lnTo>
                        <a:pt x="1823" y="558"/>
                      </a:lnTo>
                      <a:lnTo>
                        <a:pt x="1828" y="558"/>
                      </a:lnTo>
                      <a:lnTo>
                        <a:pt x="1834" y="558"/>
                      </a:lnTo>
                      <a:lnTo>
                        <a:pt x="1839" y="551"/>
                      </a:lnTo>
                      <a:lnTo>
                        <a:pt x="1845" y="551"/>
                      </a:lnTo>
                      <a:lnTo>
                        <a:pt x="1850" y="544"/>
                      </a:lnTo>
                      <a:lnTo>
                        <a:pt x="1856" y="537"/>
                      </a:lnTo>
                      <a:lnTo>
                        <a:pt x="1861" y="537"/>
                      </a:lnTo>
                      <a:lnTo>
                        <a:pt x="1866" y="537"/>
                      </a:lnTo>
                      <a:lnTo>
                        <a:pt x="1872" y="537"/>
                      </a:lnTo>
                      <a:lnTo>
                        <a:pt x="1877" y="544"/>
                      </a:lnTo>
                      <a:lnTo>
                        <a:pt x="1883" y="544"/>
                      </a:lnTo>
                      <a:lnTo>
                        <a:pt x="1888" y="544"/>
                      </a:lnTo>
                      <a:lnTo>
                        <a:pt x="1894" y="544"/>
                      </a:lnTo>
                      <a:lnTo>
                        <a:pt x="1894" y="551"/>
                      </a:lnTo>
                      <a:lnTo>
                        <a:pt x="1899" y="551"/>
                      </a:lnTo>
                      <a:lnTo>
                        <a:pt x="1905" y="551"/>
                      </a:lnTo>
                      <a:lnTo>
                        <a:pt x="1910" y="551"/>
                      </a:lnTo>
                      <a:lnTo>
                        <a:pt x="1916" y="551"/>
                      </a:lnTo>
                      <a:lnTo>
                        <a:pt x="1916" y="558"/>
                      </a:lnTo>
                      <a:lnTo>
                        <a:pt x="1921" y="558"/>
                      </a:lnTo>
                      <a:lnTo>
                        <a:pt x="1927" y="565"/>
                      </a:lnTo>
                      <a:lnTo>
                        <a:pt x="1932" y="565"/>
                      </a:lnTo>
                      <a:lnTo>
                        <a:pt x="1938" y="571"/>
                      </a:lnTo>
                      <a:lnTo>
                        <a:pt x="1943" y="571"/>
                      </a:lnTo>
                      <a:lnTo>
                        <a:pt x="1949" y="571"/>
                      </a:lnTo>
                      <a:lnTo>
                        <a:pt x="1954" y="571"/>
                      </a:lnTo>
                      <a:lnTo>
                        <a:pt x="1960" y="571"/>
                      </a:lnTo>
                    </a:path>
                  </a:pathLst>
                </a:custGeom>
                <a:noFill/>
                <a:ln w="7938">
                  <a:solidFill>
                    <a:srgbClr val="00C8C8"/>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2" name="Freeform 14"/>
                <p:cNvSpPr>
                  <a:spLocks/>
                </p:cNvSpPr>
                <p:nvPr/>
              </p:nvSpPr>
              <p:spPr bwMode="auto">
                <a:xfrm flipV="1">
                  <a:off x="2991" y="1081"/>
                  <a:ext cx="2196" cy="1885"/>
                </a:xfrm>
                <a:custGeom>
                  <a:avLst/>
                  <a:gdLst>
                    <a:gd name="T0" fmla="*/ 5 w 400"/>
                    <a:gd name="T1" fmla="*/ 9 h 277"/>
                    <a:gd name="T2" fmla="*/ 12 w 400"/>
                    <a:gd name="T3" fmla="*/ 10 h 277"/>
                    <a:gd name="T4" fmla="*/ 19 w 400"/>
                    <a:gd name="T5" fmla="*/ 11 h 277"/>
                    <a:gd name="T6" fmla="*/ 25 w 400"/>
                    <a:gd name="T7" fmla="*/ 12 h 277"/>
                    <a:gd name="T8" fmla="*/ 32 w 400"/>
                    <a:gd name="T9" fmla="*/ 13 h 277"/>
                    <a:gd name="T10" fmla="*/ 39 w 400"/>
                    <a:gd name="T11" fmla="*/ 13 h 277"/>
                    <a:gd name="T12" fmla="*/ 46 w 400"/>
                    <a:gd name="T13" fmla="*/ 12 h 277"/>
                    <a:gd name="T14" fmla="*/ 53 w 400"/>
                    <a:gd name="T15" fmla="*/ 10 h 277"/>
                    <a:gd name="T16" fmla="*/ 60 w 400"/>
                    <a:gd name="T17" fmla="*/ 10 h 277"/>
                    <a:gd name="T18" fmla="*/ 67 w 400"/>
                    <a:gd name="T19" fmla="*/ 10 h 277"/>
                    <a:gd name="T20" fmla="*/ 74 w 400"/>
                    <a:gd name="T21" fmla="*/ 11 h 277"/>
                    <a:gd name="T22" fmla="*/ 81 w 400"/>
                    <a:gd name="T23" fmla="*/ 11 h 277"/>
                    <a:gd name="T24" fmla="*/ 88 w 400"/>
                    <a:gd name="T25" fmla="*/ 11 h 277"/>
                    <a:gd name="T26" fmla="*/ 95 w 400"/>
                    <a:gd name="T27" fmla="*/ 12 h 277"/>
                    <a:gd name="T28" fmla="*/ 102 w 400"/>
                    <a:gd name="T29" fmla="*/ 14 h 277"/>
                    <a:gd name="T30" fmla="*/ 109 w 400"/>
                    <a:gd name="T31" fmla="*/ 16 h 277"/>
                    <a:gd name="T32" fmla="*/ 116 w 400"/>
                    <a:gd name="T33" fmla="*/ 20 h 277"/>
                    <a:gd name="T34" fmla="*/ 122 w 400"/>
                    <a:gd name="T35" fmla="*/ 28 h 277"/>
                    <a:gd name="T36" fmla="*/ 128 w 400"/>
                    <a:gd name="T37" fmla="*/ 44 h 277"/>
                    <a:gd name="T38" fmla="*/ 135 w 400"/>
                    <a:gd name="T39" fmla="*/ 79 h 277"/>
                    <a:gd name="T40" fmla="*/ 141 w 400"/>
                    <a:gd name="T41" fmla="*/ 124 h 277"/>
                    <a:gd name="T42" fmla="*/ 148 w 400"/>
                    <a:gd name="T43" fmla="*/ 120 h 277"/>
                    <a:gd name="T44" fmla="*/ 154 w 400"/>
                    <a:gd name="T45" fmla="*/ 83 h 277"/>
                    <a:gd name="T46" fmla="*/ 160 w 400"/>
                    <a:gd name="T47" fmla="*/ 53 h 277"/>
                    <a:gd name="T48" fmla="*/ 167 w 400"/>
                    <a:gd name="T49" fmla="*/ 34 h 277"/>
                    <a:gd name="T50" fmla="*/ 173 w 400"/>
                    <a:gd name="T51" fmla="*/ 25 h 277"/>
                    <a:gd name="T52" fmla="*/ 179 w 400"/>
                    <a:gd name="T53" fmla="*/ 21 h 277"/>
                    <a:gd name="T54" fmla="*/ 186 w 400"/>
                    <a:gd name="T55" fmla="*/ 20 h 277"/>
                    <a:gd name="T56" fmla="*/ 193 w 400"/>
                    <a:gd name="T57" fmla="*/ 19 h 277"/>
                    <a:gd name="T58" fmla="*/ 200 w 400"/>
                    <a:gd name="T59" fmla="*/ 18 h 277"/>
                    <a:gd name="T60" fmla="*/ 207 w 400"/>
                    <a:gd name="T61" fmla="*/ 17 h 277"/>
                    <a:gd name="T62" fmla="*/ 214 w 400"/>
                    <a:gd name="T63" fmla="*/ 16 h 277"/>
                    <a:gd name="T64" fmla="*/ 221 w 400"/>
                    <a:gd name="T65" fmla="*/ 18 h 277"/>
                    <a:gd name="T66" fmla="*/ 228 w 400"/>
                    <a:gd name="T67" fmla="*/ 20 h 277"/>
                    <a:gd name="T68" fmla="*/ 234 w 400"/>
                    <a:gd name="T69" fmla="*/ 18 h 277"/>
                    <a:gd name="T70" fmla="*/ 240 w 400"/>
                    <a:gd name="T71" fmla="*/ 14 h 277"/>
                    <a:gd name="T72" fmla="*/ 247 w 400"/>
                    <a:gd name="T73" fmla="*/ 13 h 277"/>
                    <a:gd name="T74" fmla="*/ 254 w 400"/>
                    <a:gd name="T75" fmla="*/ 12 h 277"/>
                    <a:gd name="T76" fmla="*/ 261 w 400"/>
                    <a:gd name="T77" fmla="*/ 9 h 277"/>
                    <a:gd name="T78" fmla="*/ 268 w 400"/>
                    <a:gd name="T79" fmla="*/ 8 h 277"/>
                    <a:gd name="T80" fmla="*/ 274 w 400"/>
                    <a:gd name="T81" fmla="*/ 9 h 277"/>
                    <a:gd name="T82" fmla="*/ 281 w 400"/>
                    <a:gd name="T83" fmla="*/ 10 h 277"/>
                    <a:gd name="T84" fmla="*/ 288 w 400"/>
                    <a:gd name="T85" fmla="*/ 12 h 277"/>
                    <a:gd name="T86" fmla="*/ 295 w 400"/>
                    <a:gd name="T87" fmla="*/ 16 h 277"/>
                    <a:gd name="T88" fmla="*/ 302 w 400"/>
                    <a:gd name="T89" fmla="*/ 30 h 277"/>
                    <a:gd name="T90" fmla="*/ 308 w 400"/>
                    <a:gd name="T91" fmla="*/ 73 h 277"/>
                    <a:gd name="T92" fmla="*/ 314 w 400"/>
                    <a:gd name="T93" fmla="*/ 189 h 277"/>
                    <a:gd name="T94" fmla="*/ 320 w 400"/>
                    <a:gd name="T95" fmla="*/ 275 h 277"/>
                    <a:gd name="T96" fmla="*/ 327 w 400"/>
                    <a:gd name="T97" fmla="*/ 146 h 277"/>
                    <a:gd name="T98" fmla="*/ 333 w 400"/>
                    <a:gd name="T99" fmla="*/ 57 h 277"/>
                    <a:gd name="T100" fmla="*/ 340 w 400"/>
                    <a:gd name="T101" fmla="*/ 64 h 277"/>
                    <a:gd name="T102" fmla="*/ 346 w 400"/>
                    <a:gd name="T103" fmla="*/ 63 h 277"/>
                    <a:gd name="T104" fmla="*/ 352 w 400"/>
                    <a:gd name="T105" fmla="*/ 22 h 277"/>
                    <a:gd name="T106" fmla="*/ 359 w 400"/>
                    <a:gd name="T107" fmla="*/ 12 h 277"/>
                    <a:gd name="T108" fmla="*/ 365 w 400"/>
                    <a:gd name="T109" fmla="*/ 6 h 277"/>
                    <a:gd name="T110" fmla="*/ 371 w 400"/>
                    <a:gd name="T111" fmla="*/ 3 h 277"/>
                    <a:gd name="T112" fmla="*/ 378 w 400"/>
                    <a:gd name="T113" fmla="*/ 1 h 277"/>
                    <a:gd name="T114" fmla="*/ 385 w 400"/>
                    <a:gd name="T115" fmla="*/ 0 h 277"/>
                    <a:gd name="T116" fmla="*/ 392 w 400"/>
                    <a:gd name="T117" fmla="*/ 0 h 277"/>
                    <a:gd name="T118" fmla="*/ 398 w 400"/>
                    <a:gd name="T119" fmla="*/ 5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0" h="277">
                      <a:moveTo>
                        <a:pt x="0" y="0"/>
                      </a:moveTo>
                      <a:lnTo>
                        <a:pt x="0" y="6"/>
                      </a:lnTo>
                      <a:lnTo>
                        <a:pt x="1" y="7"/>
                      </a:lnTo>
                      <a:lnTo>
                        <a:pt x="2" y="7"/>
                      </a:lnTo>
                      <a:lnTo>
                        <a:pt x="3" y="8"/>
                      </a:lnTo>
                      <a:lnTo>
                        <a:pt x="4" y="8"/>
                      </a:lnTo>
                      <a:lnTo>
                        <a:pt x="5" y="9"/>
                      </a:lnTo>
                      <a:lnTo>
                        <a:pt x="6" y="9"/>
                      </a:lnTo>
                      <a:lnTo>
                        <a:pt x="7" y="9"/>
                      </a:lnTo>
                      <a:lnTo>
                        <a:pt x="8" y="9"/>
                      </a:lnTo>
                      <a:lnTo>
                        <a:pt x="9" y="9"/>
                      </a:lnTo>
                      <a:lnTo>
                        <a:pt x="10" y="9"/>
                      </a:lnTo>
                      <a:lnTo>
                        <a:pt x="11" y="10"/>
                      </a:lnTo>
                      <a:lnTo>
                        <a:pt x="12" y="10"/>
                      </a:lnTo>
                      <a:lnTo>
                        <a:pt x="13" y="10"/>
                      </a:lnTo>
                      <a:lnTo>
                        <a:pt x="14" y="10"/>
                      </a:lnTo>
                      <a:lnTo>
                        <a:pt x="15" y="10"/>
                      </a:lnTo>
                      <a:lnTo>
                        <a:pt x="16" y="10"/>
                      </a:lnTo>
                      <a:lnTo>
                        <a:pt x="17" y="11"/>
                      </a:lnTo>
                      <a:lnTo>
                        <a:pt x="18" y="11"/>
                      </a:lnTo>
                      <a:lnTo>
                        <a:pt x="19" y="11"/>
                      </a:lnTo>
                      <a:lnTo>
                        <a:pt x="20" y="11"/>
                      </a:lnTo>
                      <a:lnTo>
                        <a:pt x="21" y="11"/>
                      </a:lnTo>
                      <a:lnTo>
                        <a:pt x="22" y="11"/>
                      </a:lnTo>
                      <a:lnTo>
                        <a:pt x="23" y="11"/>
                      </a:lnTo>
                      <a:lnTo>
                        <a:pt x="24" y="11"/>
                      </a:lnTo>
                      <a:lnTo>
                        <a:pt x="24" y="12"/>
                      </a:lnTo>
                      <a:lnTo>
                        <a:pt x="25" y="12"/>
                      </a:lnTo>
                      <a:lnTo>
                        <a:pt x="26" y="12"/>
                      </a:lnTo>
                      <a:lnTo>
                        <a:pt x="27" y="12"/>
                      </a:lnTo>
                      <a:lnTo>
                        <a:pt x="28" y="12"/>
                      </a:lnTo>
                      <a:lnTo>
                        <a:pt x="29" y="12"/>
                      </a:lnTo>
                      <a:lnTo>
                        <a:pt x="30" y="13"/>
                      </a:lnTo>
                      <a:lnTo>
                        <a:pt x="31" y="13"/>
                      </a:lnTo>
                      <a:lnTo>
                        <a:pt x="32" y="13"/>
                      </a:lnTo>
                      <a:lnTo>
                        <a:pt x="33" y="14"/>
                      </a:lnTo>
                      <a:lnTo>
                        <a:pt x="34" y="14"/>
                      </a:lnTo>
                      <a:lnTo>
                        <a:pt x="35" y="14"/>
                      </a:lnTo>
                      <a:lnTo>
                        <a:pt x="36" y="13"/>
                      </a:lnTo>
                      <a:lnTo>
                        <a:pt x="37" y="13"/>
                      </a:lnTo>
                      <a:lnTo>
                        <a:pt x="38" y="13"/>
                      </a:lnTo>
                      <a:lnTo>
                        <a:pt x="39" y="13"/>
                      </a:lnTo>
                      <a:lnTo>
                        <a:pt x="40" y="13"/>
                      </a:lnTo>
                      <a:lnTo>
                        <a:pt x="41" y="13"/>
                      </a:lnTo>
                      <a:lnTo>
                        <a:pt x="42" y="13"/>
                      </a:lnTo>
                      <a:lnTo>
                        <a:pt x="43" y="13"/>
                      </a:lnTo>
                      <a:lnTo>
                        <a:pt x="44" y="13"/>
                      </a:lnTo>
                      <a:lnTo>
                        <a:pt x="45" y="12"/>
                      </a:lnTo>
                      <a:lnTo>
                        <a:pt x="46" y="12"/>
                      </a:lnTo>
                      <a:lnTo>
                        <a:pt x="47" y="12"/>
                      </a:lnTo>
                      <a:lnTo>
                        <a:pt x="48" y="12"/>
                      </a:lnTo>
                      <a:lnTo>
                        <a:pt x="49" y="11"/>
                      </a:lnTo>
                      <a:lnTo>
                        <a:pt x="50" y="11"/>
                      </a:lnTo>
                      <a:lnTo>
                        <a:pt x="51" y="11"/>
                      </a:lnTo>
                      <a:lnTo>
                        <a:pt x="52" y="11"/>
                      </a:lnTo>
                      <a:lnTo>
                        <a:pt x="53" y="10"/>
                      </a:lnTo>
                      <a:lnTo>
                        <a:pt x="54" y="10"/>
                      </a:lnTo>
                      <a:lnTo>
                        <a:pt x="55" y="10"/>
                      </a:lnTo>
                      <a:lnTo>
                        <a:pt x="56" y="10"/>
                      </a:lnTo>
                      <a:lnTo>
                        <a:pt x="57" y="10"/>
                      </a:lnTo>
                      <a:lnTo>
                        <a:pt x="58" y="10"/>
                      </a:lnTo>
                      <a:lnTo>
                        <a:pt x="59" y="10"/>
                      </a:lnTo>
                      <a:lnTo>
                        <a:pt x="60" y="10"/>
                      </a:lnTo>
                      <a:lnTo>
                        <a:pt x="61" y="10"/>
                      </a:lnTo>
                      <a:lnTo>
                        <a:pt x="62" y="10"/>
                      </a:lnTo>
                      <a:lnTo>
                        <a:pt x="63" y="10"/>
                      </a:lnTo>
                      <a:lnTo>
                        <a:pt x="64" y="10"/>
                      </a:lnTo>
                      <a:lnTo>
                        <a:pt x="65" y="10"/>
                      </a:lnTo>
                      <a:lnTo>
                        <a:pt x="66" y="10"/>
                      </a:lnTo>
                      <a:lnTo>
                        <a:pt x="67" y="10"/>
                      </a:lnTo>
                      <a:lnTo>
                        <a:pt x="68" y="10"/>
                      </a:lnTo>
                      <a:lnTo>
                        <a:pt x="69" y="10"/>
                      </a:lnTo>
                      <a:lnTo>
                        <a:pt x="70" y="11"/>
                      </a:lnTo>
                      <a:lnTo>
                        <a:pt x="71" y="11"/>
                      </a:lnTo>
                      <a:lnTo>
                        <a:pt x="72" y="11"/>
                      </a:lnTo>
                      <a:lnTo>
                        <a:pt x="73" y="11"/>
                      </a:lnTo>
                      <a:lnTo>
                        <a:pt x="74" y="11"/>
                      </a:lnTo>
                      <a:lnTo>
                        <a:pt x="75" y="11"/>
                      </a:lnTo>
                      <a:lnTo>
                        <a:pt x="76" y="11"/>
                      </a:lnTo>
                      <a:lnTo>
                        <a:pt x="77" y="11"/>
                      </a:lnTo>
                      <a:lnTo>
                        <a:pt x="78" y="11"/>
                      </a:lnTo>
                      <a:lnTo>
                        <a:pt x="79" y="11"/>
                      </a:lnTo>
                      <a:lnTo>
                        <a:pt x="80" y="11"/>
                      </a:lnTo>
                      <a:lnTo>
                        <a:pt x="81" y="11"/>
                      </a:lnTo>
                      <a:lnTo>
                        <a:pt x="82" y="11"/>
                      </a:lnTo>
                      <a:lnTo>
                        <a:pt x="83" y="11"/>
                      </a:lnTo>
                      <a:lnTo>
                        <a:pt x="84" y="11"/>
                      </a:lnTo>
                      <a:lnTo>
                        <a:pt x="85" y="11"/>
                      </a:lnTo>
                      <a:lnTo>
                        <a:pt x="86" y="11"/>
                      </a:lnTo>
                      <a:lnTo>
                        <a:pt x="87" y="11"/>
                      </a:lnTo>
                      <a:lnTo>
                        <a:pt x="88" y="11"/>
                      </a:lnTo>
                      <a:lnTo>
                        <a:pt x="89" y="12"/>
                      </a:lnTo>
                      <a:lnTo>
                        <a:pt x="90" y="12"/>
                      </a:lnTo>
                      <a:lnTo>
                        <a:pt x="91" y="12"/>
                      </a:lnTo>
                      <a:lnTo>
                        <a:pt x="92" y="12"/>
                      </a:lnTo>
                      <a:lnTo>
                        <a:pt x="93" y="12"/>
                      </a:lnTo>
                      <a:lnTo>
                        <a:pt x="94" y="12"/>
                      </a:lnTo>
                      <a:lnTo>
                        <a:pt x="95" y="12"/>
                      </a:lnTo>
                      <a:lnTo>
                        <a:pt x="96" y="12"/>
                      </a:lnTo>
                      <a:lnTo>
                        <a:pt x="97" y="13"/>
                      </a:lnTo>
                      <a:lnTo>
                        <a:pt x="98" y="13"/>
                      </a:lnTo>
                      <a:lnTo>
                        <a:pt x="99" y="13"/>
                      </a:lnTo>
                      <a:lnTo>
                        <a:pt x="100" y="14"/>
                      </a:lnTo>
                      <a:lnTo>
                        <a:pt x="101" y="14"/>
                      </a:lnTo>
                      <a:lnTo>
                        <a:pt x="102" y="14"/>
                      </a:lnTo>
                      <a:lnTo>
                        <a:pt x="103" y="14"/>
                      </a:lnTo>
                      <a:lnTo>
                        <a:pt x="104" y="15"/>
                      </a:lnTo>
                      <a:lnTo>
                        <a:pt x="105" y="15"/>
                      </a:lnTo>
                      <a:lnTo>
                        <a:pt x="106" y="16"/>
                      </a:lnTo>
                      <a:lnTo>
                        <a:pt x="107" y="16"/>
                      </a:lnTo>
                      <a:lnTo>
                        <a:pt x="108" y="16"/>
                      </a:lnTo>
                      <a:lnTo>
                        <a:pt x="109" y="16"/>
                      </a:lnTo>
                      <a:lnTo>
                        <a:pt x="110" y="16"/>
                      </a:lnTo>
                      <a:lnTo>
                        <a:pt x="111" y="17"/>
                      </a:lnTo>
                      <a:lnTo>
                        <a:pt x="112" y="18"/>
                      </a:lnTo>
                      <a:lnTo>
                        <a:pt x="113" y="19"/>
                      </a:lnTo>
                      <a:lnTo>
                        <a:pt x="114" y="19"/>
                      </a:lnTo>
                      <a:lnTo>
                        <a:pt x="115" y="19"/>
                      </a:lnTo>
                      <a:lnTo>
                        <a:pt x="116" y="20"/>
                      </a:lnTo>
                      <a:lnTo>
                        <a:pt x="117" y="21"/>
                      </a:lnTo>
                      <a:lnTo>
                        <a:pt x="118" y="22"/>
                      </a:lnTo>
                      <a:lnTo>
                        <a:pt x="119" y="23"/>
                      </a:lnTo>
                      <a:lnTo>
                        <a:pt x="120" y="24"/>
                      </a:lnTo>
                      <a:lnTo>
                        <a:pt x="120" y="25"/>
                      </a:lnTo>
                      <a:lnTo>
                        <a:pt x="121" y="27"/>
                      </a:lnTo>
                      <a:lnTo>
                        <a:pt x="122" y="28"/>
                      </a:lnTo>
                      <a:lnTo>
                        <a:pt x="123" y="30"/>
                      </a:lnTo>
                      <a:lnTo>
                        <a:pt x="124" y="31"/>
                      </a:lnTo>
                      <a:lnTo>
                        <a:pt x="125" y="33"/>
                      </a:lnTo>
                      <a:lnTo>
                        <a:pt x="126" y="36"/>
                      </a:lnTo>
                      <a:lnTo>
                        <a:pt x="127" y="38"/>
                      </a:lnTo>
                      <a:lnTo>
                        <a:pt x="127" y="41"/>
                      </a:lnTo>
                      <a:lnTo>
                        <a:pt x="128" y="44"/>
                      </a:lnTo>
                      <a:lnTo>
                        <a:pt x="129" y="48"/>
                      </a:lnTo>
                      <a:lnTo>
                        <a:pt x="130" y="52"/>
                      </a:lnTo>
                      <a:lnTo>
                        <a:pt x="131" y="57"/>
                      </a:lnTo>
                      <a:lnTo>
                        <a:pt x="132" y="62"/>
                      </a:lnTo>
                      <a:lnTo>
                        <a:pt x="133" y="67"/>
                      </a:lnTo>
                      <a:lnTo>
                        <a:pt x="134" y="73"/>
                      </a:lnTo>
                      <a:lnTo>
                        <a:pt x="135" y="79"/>
                      </a:lnTo>
                      <a:lnTo>
                        <a:pt x="135" y="86"/>
                      </a:lnTo>
                      <a:lnTo>
                        <a:pt x="136" y="92"/>
                      </a:lnTo>
                      <a:lnTo>
                        <a:pt x="137" y="99"/>
                      </a:lnTo>
                      <a:lnTo>
                        <a:pt x="138" y="106"/>
                      </a:lnTo>
                      <a:lnTo>
                        <a:pt x="139" y="112"/>
                      </a:lnTo>
                      <a:lnTo>
                        <a:pt x="140" y="118"/>
                      </a:lnTo>
                      <a:lnTo>
                        <a:pt x="141" y="124"/>
                      </a:lnTo>
                      <a:lnTo>
                        <a:pt x="142" y="128"/>
                      </a:lnTo>
                      <a:lnTo>
                        <a:pt x="143" y="131"/>
                      </a:lnTo>
                      <a:lnTo>
                        <a:pt x="144" y="132"/>
                      </a:lnTo>
                      <a:lnTo>
                        <a:pt x="145" y="131"/>
                      </a:lnTo>
                      <a:lnTo>
                        <a:pt x="146" y="128"/>
                      </a:lnTo>
                      <a:lnTo>
                        <a:pt x="147" y="125"/>
                      </a:lnTo>
                      <a:lnTo>
                        <a:pt x="148" y="120"/>
                      </a:lnTo>
                      <a:lnTo>
                        <a:pt x="149" y="115"/>
                      </a:lnTo>
                      <a:lnTo>
                        <a:pt x="150" y="110"/>
                      </a:lnTo>
                      <a:lnTo>
                        <a:pt x="151" y="104"/>
                      </a:lnTo>
                      <a:lnTo>
                        <a:pt x="152" y="99"/>
                      </a:lnTo>
                      <a:lnTo>
                        <a:pt x="152" y="94"/>
                      </a:lnTo>
                      <a:lnTo>
                        <a:pt x="153" y="88"/>
                      </a:lnTo>
                      <a:lnTo>
                        <a:pt x="154" y="83"/>
                      </a:lnTo>
                      <a:lnTo>
                        <a:pt x="155" y="79"/>
                      </a:lnTo>
                      <a:lnTo>
                        <a:pt x="156" y="74"/>
                      </a:lnTo>
                      <a:lnTo>
                        <a:pt x="157" y="69"/>
                      </a:lnTo>
                      <a:lnTo>
                        <a:pt x="158" y="65"/>
                      </a:lnTo>
                      <a:lnTo>
                        <a:pt x="159" y="61"/>
                      </a:lnTo>
                      <a:lnTo>
                        <a:pt x="160" y="56"/>
                      </a:lnTo>
                      <a:lnTo>
                        <a:pt x="160" y="53"/>
                      </a:lnTo>
                      <a:lnTo>
                        <a:pt x="161" y="49"/>
                      </a:lnTo>
                      <a:lnTo>
                        <a:pt x="162" y="46"/>
                      </a:lnTo>
                      <a:lnTo>
                        <a:pt x="163" y="43"/>
                      </a:lnTo>
                      <a:lnTo>
                        <a:pt x="164" y="40"/>
                      </a:lnTo>
                      <a:lnTo>
                        <a:pt x="165" y="37"/>
                      </a:lnTo>
                      <a:lnTo>
                        <a:pt x="166" y="35"/>
                      </a:lnTo>
                      <a:lnTo>
                        <a:pt x="167" y="34"/>
                      </a:lnTo>
                      <a:lnTo>
                        <a:pt x="167" y="32"/>
                      </a:lnTo>
                      <a:lnTo>
                        <a:pt x="168" y="31"/>
                      </a:lnTo>
                      <a:lnTo>
                        <a:pt x="169" y="29"/>
                      </a:lnTo>
                      <a:lnTo>
                        <a:pt x="170" y="28"/>
                      </a:lnTo>
                      <a:lnTo>
                        <a:pt x="171" y="27"/>
                      </a:lnTo>
                      <a:lnTo>
                        <a:pt x="172" y="26"/>
                      </a:lnTo>
                      <a:lnTo>
                        <a:pt x="173" y="25"/>
                      </a:lnTo>
                      <a:lnTo>
                        <a:pt x="174" y="24"/>
                      </a:lnTo>
                      <a:lnTo>
                        <a:pt x="175" y="24"/>
                      </a:lnTo>
                      <a:lnTo>
                        <a:pt x="175" y="23"/>
                      </a:lnTo>
                      <a:lnTo>
                        <a:pt x="176" y="22"/>
                      </a:lnTo>
                      <a:lnTo>
                        <a:pt x="177" y="22"/>
                      </a:lnTo>
                      <a:lnTo>
                        <a:pt x="178" y="21"/>
                      </a:lnTo>
                      <a:lnTo>
                        <a:pt x="179" y="21"/>
                      </a:lnTo>
                      <a:lnTo>
                        <a:pt x="180" y="21"/>
                      </a:lnTo>
                      <a:lnTo>
                        <a:pt x="181" y="21"/>
                      </a:lnTo>
                      <a:lnTo>
                        <a:pt x="182" y="20"/>
                      </a:lnTo>
                      <a:lnTo>
                        <a:pt x="183" y="20"/>
                      </a:lnTo>
                      <a:lnTo>
                        <a:pt x="184" y="20"/>
                      </a:lnTo>
                      <a:lnTo>
                        <a:pt x="185" y="20"/>
                      </a:lnTo>
                      <a:lnTo>
                        <a:pt x="186" y="20"/>
                      </a:lnTo>
                      <a:lnTo>
                        <a:pt x="187" y="20"/>
                      </a:lnTo>
                      <a:lnTo>
                        <a:pt x="188" y="19"/>
                      </a:lnTo>
                      <a:lnTo>
                        <a:pt x="189" y="19"/>
                      </a:lnTo>
                      <a:lnTo>
                        <a:pt x="190" y="19"/>
                      </a:lnTo>
                      <a:lnTo>
                        <a:pt x="191" y="19"/>
                      </a:lnTo>
                      <a:lnTo>
                        <a:pt x="192" y="19"/>
                      </a:lnTo>
                      <a:lnTo>
                        <a:pt x="193" y="19"/>
                      </a:lnTo>
                      <a:lnTo>
                        <a:pt x="194" y="19"/>
                      </a:lnTo>
                      <a:lnTo>
                        <a:pt x="195" y="19"/>
                      </a:lnTo>
                      <a:lnTo>
                        <a:pt x="196" y="19"/>
                      </a:lnTo>
                      <a:lnTo>
                        <a:pt x="197" y="19"/>
                      </a:lnTo>
                      <a:lnTo>
                        <a:pt x="198" y="19"/>
                      </a:lnTo>
                      <a:lnTo>
                        <a:pt x="199" y="19"/>
                      </a:lnTo>
                      <a:lnTo>
                        <a:pt x="200" y="18"/>
                      </a:lnTo>
                      <a:lnTo>
                        <a:pt x="201" y="18"/>
                      </a:lnTo>
                      <a:lnTo>
                        <a:pt x="202" y="18"/>
                      </a:lnTo>
                      <a:lnTo>
                        <a:pt x="203" y="18"/>
                      </a:lnTo>
                      <a:lnTo>
                        <a:pt x="204" y="17"/>
                      </a:lnTo>
                      <a:lnTo>
                        <a:pt x="205" y="17"/>
                      </a:lnTo>
                      <a:lnTo>
                        <a:pt x="206" y="17"/>
                      </a:lnTo>
                      <a:lnTo>
                        <a:pt x="207" y="17"/>
                      </a:lnTo>
                      <a:lnTo>
                        <a:pt x="208" y="17"/>
                      </a:lnTo>
                      <a:lnTo>
                        <a:pt x="209" y="17"/>
                      </a:lnTo>
                      <a:lnTo>
                        <a:pt x="210" y="16"/>
                      </a:lnTo>
                      <a:lnTo>
                        <a:pt x="211" y="16"/>
                      </a:lnTo>
                      <a:lnTo>
                        <a:pt x="212" y="16"/>
                      </a:lnTo>
                      <a:lnTo>
                        <a:pt x="213" y="16"/>
                      </a:lnTo>
                      <a:lnTo>
                        <a:pt x="214" y="16"/>
                      </a:lnTo>
                      <a:lnTo>
                        <a:pt x="215" y="16"/>
                      </a:lnTo>
                      <a:lnTo>
                        <a:pt x="216" y="17"/>
                      </a:lnTo>
                      <a:lnTo>
                        <a:pt x="217" y="17"/>
                      </a:lnTo>
                      <a:lnTo>
                        <a:pt x="218" y="17"/>
                      </a:lnTo>
                      <a:lnTo>
                        <a:pt x="219" y="17"/>
                      </a:lnTo>
                      <a:lnTo>
                        <a:pt x="220" y="18"/>
                      </a:lnTo>
                      <a:lnTo>
                        <a:pt x="221" y="18"/>
                      </a:lnTo>
                      <a:lnTo>
                        <a:pt x="222" y="18"/>
                      </a:lnTo>
                      <a:lnTo>
                        <a:pt x="223" y="19"/>
                      </a:lnTo>
                      <a:lnTo>
                        <a:pt x="224" y="19"/>
                      </a:lnTo>
                      <a:lnTo>
                        <a:pt x="225" y="20"/>
                      </a:lnTo>
                      <a:lnTo>
                        <a:pt x="226" y="20"/>
                      </a:lnTo>
                      <a:lnTo>
                        <a:pt x="227" y="20"/>
                      </a:lnTo>
                      <a:lnTo>
                        <a:pt x="228" y="20"/>
                      </a:lnTo>
                      <a:lnTo>
                        <a:pt x="229" y="20"/>
                      </a:lnTo>
                      <a:lnTo>
                        <a:pt x="230" y="20"/>
                      </a:lnTo>
                      <a:lnTo>
                        <a:pt x="231" y="20"/>
                      </a:lnTo>
                      <a:lnTo>
                        <a:pt x="232" y="20"/>
                      </a:lnTo>
                      <a:lnTo>
                        <a:pt x="232" y="19"/>
                      </a:lnTo>
                      <a:lnTo>
                        <a:pt x="233" y="19"/>
                      </a:lnTo>
                      <a:lnTo>
                        <a:pt x="234" y="18"/>
                      </a:lnTo>
                      <a:lnTo>
                        <a:pt x="235" y="17"/>
                      </a:lnTo>
                      <a:lnTo>
                        <a:pt x="236" y="17"/>
                      </a:lnTo>
                      <a:lnTo>
                        <a:pt x="237" y="16"/>
                      </a:lnTo>
                      <a:lnTo>
                        <a:pt x="238" y="15"/>
                      </a:lnTo>
                      <a:lnTo>
                        <a:pt x="239" y="15"/>
                      </a:lnTo>
                      <a:lnTo>
                        <a:pt x="240" y="15"/>
                      </a:lnTo>
                      <a:lnTo>
                        <a:pt x="240" y="14"/>
                      </a:lnTo>
                      <a:lnTo>
                        <a:pt x="241" y="14"/>
                      </a:lnTo>
                      <a:lnTo>
                        <a:pt x="242" y="14"/>
                      </a:lnTo>
                      <a:lnTo>
                        <a:pt x="243" y="13"/>
                      </a:lnTo>
                      <a:lnTo>
                        <a:pt x="244" y="13"/>
                      </a:lnTo>
                      <a:lnTo>
                        <a:pt x="245" y="13"/>
                      </a:lnTo>
                      <a:lnTo>
                        <a:pt x="246" y="13"/>
                      </a:lnTo>
                      <a:lnTo>
                        <a:pt x="247" y="13"/>
                      </a:lnTo>
                      <a:lnTo>
                        <a:pt x="248" y="12"/>
                      </a:lnTo>
                      <a:lnTo>
                        <a:pt x="249" y="12"/>
                      </a:lnTo>
                      <a:lnTo>
                        <a:pt x="250" y="12"/>
                      </a:lnTo>
                      <a:lnTo>
                        <a:pt x="251" y="12"/>
                      </a:lnTo>
                      <a:lnTo>
                        <a:pt x="252" y="12"/>
                      </a:lnTo>
                      <a:lnTo>
                        <a:pt x="253" y="12"/>
                      </a:lnTo>
                      <a:lnTo>
                        <a:pt x="254" y="12"/>
                      </a:lnTo>
                      <a:lnTo>
                        <a:pt x="255" y="11"/>
                      </a:lnTo>
                      <a:lnTo>
                        <a:pt x="256" y="11"/>
                      </a:lnTo>
                      <a:lnTo>
                        <a:pt x="257" y="10"/>
                      </a:lnTo>
                      <a:lnTo>
                        <a:pt x="258" y="10"/>
                      </a:lnTo>
                      <a:lnTo>
                        <a:pt x="259" y="10"/>
                      </a:lnTo>
                      <a:lnTo>
                        <a:pt x="260" y="9"/>
                      </a:lnTo>
                      <a:lnTo>
                        <a:pt x="261" y="9"/>
                      </a:lnTo>
                      <a:lnTo>
                        <a:pt x="262" y="9"/>
                      </a:lnTo>
                      <a:lnTo>
                        <a:pt x="263" y="9"/>
                      </a:lnTo>
                      <a:lnTo>
                        <a:pt x="264" y="8"/>
                      </a:lnTo>
                      <a:lnTo>
                        <a:pt x="265" y="8"/>
                      </a:lnTo>
                      <a:lnTo>
                        <a:pt x="266" y="8"/>
                      </a:lnTo>
                      <a:lnTo>
                        <a:pt x="267" y="8"/>
                      </a:lnTo>
                      <a:lnTo>
                        <a:pt x="268" y="8"/>
                      </a:lnTo>
                      <a:lnTo>
                        <a:pt x="269" y="8"/>
                      </a:lnTo>
                      <a:lnTo>
                        <a:pt x="270" y="8"/>
                      </a:lnTo>
                      <a:lnTo>
                        <a:pt x="271" y="8"/>
                      </a:lnTo>
                      <a:lnTo>
                        <a:pt x="272" y="8"/>
                      </a:lnTo>
                      <a:lnTo>
                        <a:pt x="272" y="9"/>
                      </a:lnTo>
                      <a:lnTo>
                        <a:pt x="273" y="9"/>
                      </a:lnTo>
                      <a:lnTo>
                        <a:pt x="274" y="9"/>
                      </a:lnTo>
                      <a:lnTo>
                        <a:pt x="275" y="9"/>
                      </a:lnTo>
                      <a:lnTo>
                        <a:pt x="276" y="9"/>
                      </a:lnTo>
                      <a:lnTo>
                        <a:pt x="277" y="10"/>
                      </a:lnTo>
                      <a:lnTo>
                        <a:pt x="278" y="10"/>
                      </a:lnTo>
                      <a:lnTo>
                        <a:pt x="279" y="10"/>
                      </a:lnTo>
                      <a:lnTo>
                        <a:pt x="280" y="10"/>
                      </a:lnTo>
                      <a:lnTo>
                        <a:pt x="281" y="10"/>
                      </a:lnTo>
                      <a:lnTo>
                        <a:pt x="282" y="11"/>
                      </a:lnTo>
                      <a:lnTo>
                        <a:pt x="283" y="11"/>
                      </a:lnTo>
                      <a:lnTo>
                        <a:pt x="284" y="11"/>
                      </a:lnTo>
                      <a:lnTo>
                        <a:pt x="285" y="11"/>
                      </a:lnTo>
                      <a:lnTo>
                        <a:pt x="286" y="12"/>
                      </a:lnTo>
                      <a:lnTo>
                        <a:pt x="287" y="12"/>
                      </a:lnTo>
                      <a:lnTo>
                        <a:pt x="288" y="12"/>
                      </a:lnTo>
                      <a:lnTo>
                        <a:pt x="289" y="13"/>
                      </a:lnTo>
                      <a:lnTo>
                        <a:pt x="290" y="13"/>
                      </a:lnTo>
                      <a:lnTo>
                        <a:pt x="291" y="13"/>
                      </a:lnTo>
                      <a:lnTo>
                        <a:pt x="292" y="14"/>
                      </a:lnTo>
                      <a:lnTo>
                        <a:pt x="293" y="14"/>
                      </a:lnTo>
                      <a:lnTo>
                        <a:pt x="294" y="15"/>
                      </a:lnTo>
                      <a:lnTo>
                        <a:pt x="295" y="16"/>
                      </a:lnTo>
                      <a:lnTo>
                        <a:pt x="296" y="17"/>
                      </a:lnTo>
                      <a:lnTo>
                        <a:pt x="297" y="19"/>
                      </a:lnTo>
                      <a:lnTo>
                        <a:pt x="298" y="20"/>
                      </a:lnTo>
                      <a:lnTo>
                        <a:pt x="299" y="22"/>
                      </a:lnTo>
                      <a:lnTo>
                        <a:pt x="300" y="24"/>
                      </a:lnTo>
                      <a:lnTo>
                        <a:pt x="301" y="27"/>
                      </a:lnTo>
                      <a:lnTo>
                        <a:pt x="302" y="30"/>
                      </a:lnTo>
                      <a:lnTo>
                        <a:pt x="303" y="33"/>
                      </a:lnTo>
                      <a:lnTo>
                        <a:pt x="304" y="37"/>
                      </a:lnTo>
                      <a:lnTo>
                        <a:pt x="304" y="42"/>
                      </a:lnTo>
                      <a:lnTo>
                        <a:pt x="305" y="48"/>
                      </a:lnTo>
                      <a:lnTo>
                        <a:pt x="306" y="55"/>
                      </a:lnTo>
                      <a:lnTo>
                        <a:pt x="307" y="64"/>
                      </a:lnTo>
                      <a:lnTo>
                        <a:pt x="308" y="73"/>
                      </a:lnTo>
                      <a:lnTo>
                        <a:pt x="309" y="84"/>
                      </a:lnTo>
                      <a:lnTo>
                        <a:pt x="310" y="98"/>
                      </a:lnTo>
                      <a:lnTo>
                        <a:pt x="311" y="113"/>
                      </a:lnTo>
                      <a:lnTo>
                        <a:pt x="312" y="130"/>
                      </a:lnTo>
                      <a:lnTo>
                        <a:pt x="312" y="148"/>
                      </a:lnTo>
                      <a:lnTo>
                        <a:pt x="313" y="168"/>
                      </a:lnTo>
                      <a:lnTo>
                        <a:pt x="314" y="189"/>
                      </a:lnTo>
                      <a:lnTo>
                        <a:pt x="315" y="210"/>
                      </a:lnTo>
                      <a:lnTo>
                        <a:pt x="316" y="230"/>
                      </a:lnTo>
                      <a:lnTo>
                        <a:pt x="317" y="248"/>
                      </a:lnTo>
                      <a:lnTo>
                        <a:pt x="318" y="262"/>
                      </a:lnTo>
                      <a:lnTo>
                        <a:pt x="319" y="272"/>
                      </a:lnTo>
                      <a:lnTo>
                        <a:pt x="320" y="277"/>
                      </a:lnTo>
                      <a:lnTo>
                        <a:pt x="320" y="275"/>
                      </a:lnTo>
                      <a:lnTo>
                        <a:pt x="321" y="267"/>
                      </a:lnTo>
                      <a:lnTo>
                        <a:pt x="322" y="254"/>
                      </a:lnTo>
                      <a:lnTo>
                        <a:pt x="323" y="236"/>
                      </a:lnTo>
                      <a:lnTo>
                        <a:pt x="324" y="214"/>
                      </a:lnTo>
                      <a:lnTo>
                        <a:pt x="325" y="191"/>
                      </a:lnTo>
                      <a:lnTo>
                        <a:pt x="326" y="168"/>
                      </a:lnTo>
                      <a:lnTo>
                        <a:pt x="327" y="146"/>
                      </a:lnTo>
                      <a:lnTo>
                        <a:pt x="327" y="126"/>
                      </a:lnTo>
                      <a:lnTo>
                        <a:pt x="328" y="108"/>
                      </a:lnTo>
                      <a:lnTo>
                        <a:pt x="329" y="93"/>
                      </a:lnTo>
                      <a:lnTo>
                        <a:pt x="330" y="81"/>
                      </a:lnTo>
                      <a:lnTo>
                        <a:pt x="331" y="71"/>
                      </a:lnTo>
                      <a:lnTo>
                        <a:pt x="332" y="63"/>
                      </a:lnTo>
                      <a:lnTo>
                        <a:pt x="333" y="57"/>
                      </a:lnTo>
                      <a:lnTo>
                        <a:pt x="334" y="54"/>
                      </a:lnTo>
                      <a:lnTo>
                        <a:pt x="335" y="52"/>
                      </a:lnTo>
                      <a:lnTo>
                        <a:pt x="336" y="53"/>
                      </a:lnTo>
                      <a:lnTo>
                        <a:pt x="337" y="55"/>
                      </a:lnTo>
                      <a:lnTo>
                        <a:pt x="338" y="58"/>
                      </a:lnTo>
                      <a:lnTo>
                        <a:pt x="339" y="61"/>
                      </a:lnTo>
                      <a:lnTo>
                        <a:pt x="340" y="64"/>
                      </a:lnTo>
                      <a:lnTo>
                        <a:pt x="341" y="67"/>
                      </a:lnTo>
                      <a:lnTo>
                        <a:pt x="342" y="70"/>
                      </a:lnTo>
                      <a:lnTo>
                        <a:pt x="343" y="71"/>
                      </a:lnTo>
                      <a:lnTo>
                        <a:pt x="344" y="72"/>
                      </a:lnTo>
                      <a:lnTo>
                        <a:pt x="344" y="71"/>
                      </a:lnTo>
                      <a:lnTo>
                        <a:pt x="345" y="68"/>
                      </a:lnTo>
                      <a:lnTo>
                        <a:pt x="346" y="63"/>
                      </a:lnTo>
                      <a:lnTo>
                        <a:pt x="347" y="56"/>
                      </a:lnTo>
                      <a:lnTo>
                        <a:pt x="348" y="48"/>
                      </a:lnTo>
                      <a:lnTo>
                        <a:pt x="349" y="40"/>
                      </a:lnTo>
                      <a:lnTo>
                        <a:pt x="350" y="33"/>
                      </a:lnTo>
                      <a:lnTo>
                        <a:pt x="351" y="28"/>
                      </a:lnTo>
                      <a:lnTo>
                        <a:pt x="352" y="25"/>
                      </a:lnTo>
                      <a:lnTo>
                        <a:pt x="352" y="22"/>
                      </a:lnTo>
                      <a:lnTo>
                        <a:pt x="353" y="20"/>
                      </a:lnTo>
                      <a:lnTo>
                        <a:pt x="354" y="18"/>
                      </a:lnTo>
                      <a:lnTo>
                        <a:pt x="355" y="17"/>
                      </a:lnTo>
                      <a:lnTo>
                        <a:pt x="356" y="15"/>
                      </a:lnTo>
                      <a:lnTo>
                        <a:pt x="357" y="14"/>
                      </a:lnTo>
                      <a:lnTo>
                        <a:pt x="358" y="13"/>
                      </a:lnTo>
                      <a:lnTo>
                        <a:pt x="359" y="12"/>
                      </a:lnTo>
                      <a:lnTo>
                        <a:pt x="360" y="11"/>
                      </a:lnTo>
                      <a:lnTo>
                        <a:pt x="360" y="9"/>
                      </a:lnTo>
                      <a:lnTo>
                        <a:pt x="361" y="8"/>
                      </a:lnTo>
                      <a:lnTo>
                        <a:pt x="362" y="7"/>
                      </a:lnTo>
                      <a:lnTo>
                        <a:pt x="363" y="7"/>
                      </a:lnTo>
                      <a:lnTo>
                        <a:pt x="364" y="6"/>
                      </a:lnTo>
                      <a:lnTo>
                        <a:pt x="365" y="6"/>
                      </a:lnTo>
                      <a:lnTo>
                        <a:pt x="366" y="5"/>
                      </a:lnTo>
                      <a:lnTo>
                        <a:pt x="367" y="5"/>
                      </a:lnTo>
                      <a:lnTo>
                        <a:pt x="367" y="4"/>
                      </a:lnTo>
                      <a:lnTo>
                        <a:pt x="368" y="4"/>
                      </a:lnTo>
                      <a:lnTo>
                        <a:pt x="369" y="4"/>
                      </a:lnTo>
                      <a:lnTo>
                        <a:pt x="370" y="3"/>
                      </a:lnTo>
                      <a:lnTo>
                        <a:pt x="371" y="3"/>
                      </a:lnTo>
                      <a:lnTo>
                        <a:pt x="372" y="3"/>
                      </a:lnTo>
                      <a:lnTo>
                        <a:pt x="373" y="3"/>
                      </a:lnTo>
                      <a:lnTo>
                        <a:pt x="374" y="2"/>
                      </a:lnTo>
                      <a:lnTo>
                        <a:pt x="375" y="2"/>
                      </a:lnTo>
                      <a:lnTo>
                        <a:pt x="376" y="1"/>
                      </a:lnTo>
                      <a:lnTo>
                        <a:pt x="377" y="1"/>
                      </a:lnTo>
                      <a:lnTo>
                        <a:pt x="378" y="1"/>
                      </a:lnTo>
                      <a:lnTo>
                        <a:pt x="379" y="0"/>
                      </a:lnTo>
                      <a:lnTo>
                        <a:pt x="380" y="0"/>
                      </a:lnTo>
                      <a:lnTo>
                        <a:pt x="381" y="0"/>
                      </a:lnTo>
                      <a:lnTo>
                        <a:pt x="382" y="0"/>
                      </a:lnTo>
                      <a:lnTo>
                        <a:pt x="383" y="0"/>
                      </a:lnTo>
                      <a:lnTo>
                        <a:pt x="384" y="0"/>
                      </a:lnTo>
                      <a:lnTo>
                        <a:pt x="385" y="0"/>
                      </a:lnTo>
                      <a:lnTo>
                        <a:pt x="386" y="0"/>
                      </a:lnTo>
                      <a:lnTo>
                        <a:pt x="387" y="0"/>
                      </a:lnTo>
                      <a:lnTo>
                        <a:pt x="388" y="0"/>
                      </a:lnTo>
                      <a:lnTo>
                        <a:pt x="389" y="0"/>
                      </a:lnTo>
                      <a:lnTo>
                        <a:pt x="390" y="0"/>
                      </a:lnTo>
                      <a:lnTo>
                        <a:pt x="391" y="0"/>
                      </a:lnTo>
                      <a:lnTo>
                        <a:pt x="392" y="0"/>
                      </a:lnTo>
                      <a:lnTo>
                        <a:pt x="392" y="1"/>
                      </a:lnTo>
                      <a:lnTo>
                        <a:pt x="393" y="1"/>
                      </a:lnTo>
                      <a:lnTo>
                        <a:pt x="394" y="1"/>
                      </a:lnTo>
                      <a:lnTo>
                        <a:pt x="395" y="2"/>
                      </a:lnTo>
                      <a:lnTo>
                        <a:pt x="396" y="3"/>
                      </a:lnTo>
                      <a:lnTo>
                        <a:pt x="397" y="4"/>
                      </a:lnTo>
                      <a:lnTo>
                        <a:pt x="398" y="5"/>
                      </a:lnTo>
                      <a:lnTo>
                        <a:pt x="399" y="6"/>
                      </a:lnTo>
                      <a:lnTo>
                        <a:pt x="400" y="6"/>
                      </a:lnTo>
                      <a:lnTo>
                        <a:pt x="400" y="0"/>
                      </a:lnTo>
                      <a:lnTo>
                        <a:pt x="0" y="0"/>
                      </a:lnTo>
                    </a:path>
                  </a:pathLst>
                </a:custGeom>
                <a:solidFill>
                  <a:srgbClr val="E6E6E6"/>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23" name="Freeform 15"/>
                <p:cNvSpPr>
                  <a:spLocks/>
                </p:cNvSpPr>
                <p:nvPr/>
              </p:nvSpPr>
              <p:spPr bwMode="auto">
                <a:xfrm>
                  <a:off x="2991" y="1081"/>
                  <a:ext cx="2196" cy="1885"/>
                </a:xfrm>
                <a:custGeom>
                  <a:avLst/>
                  <a:gdLst>
                    <a:gd name="T0" fmla="*/ 33 w 2196"/>
                    <a:gd name="T1" fmla="*/ 1823 h 1885"/>
                    <a:gd name="T2" fmla="*/ 71 w 2196"/>
                    <a:gd name="T3" fmla="*/ 1817 h 1885"/>
                    <a:gd name="T4" fmla="*/ 110 w 2196"/>
                    <a:gd name="T5" fmla="*/ 1810 h 1885"/>
                    <a:gd name="T6" fmla="*/ 143 w 2196"/>
                    <a:gd name="T7" fmla="*/ 1803 h 1885"/>
                    <a:gd name="T8" fmla="*/ 181 w 2196"/>
                    <a:gd name="T9" fmla="*/ 1789 h 1885"/>
                    <a:gd name="T10" fmla="*/ 220 w 2196"/>
                    <a:gd name="T11" fmla="*/ 1796 h 1885"/>
                    <a:gd name="T12" fmla="*/ 258 w 2196"/>
                    <a:gd name="T13" fmla="*/ 1803 h 1885"/>
                    <a:gd name="T14" fmla="*/ 297 w 2196"/>
                    <a:gd name="T15" fmla="*/ 1817 h 1885"/>
                    <a:gd name="T16" fmla="*/ 335 w 2196"/>
                    <a:gd name="T17" fmla="*/ 1817 h 1885"/>
                    <a:gd name="T18" fmla="*/ 373 w 2196"/>
                    <a:gd name="T19" fmla="*/ 1817 h 1885"/>
                    <a:gd name="T20" fmla="*/ 412 w 2196"/>
                    <a:gd name="T21" fmla="*/ 1810 h 1885"/>
                    <a:gd name="T22" fmla="*/ 450 w 2196"/>
                    <a:gd name="T23" fmla="*/ 1810 h 1885"/>
                    <a:gd name="T24" fmla="*/ 489 w 2196"/>
                    <a:gd name="T25" fmla="*/ 1803 h 1885"/>
                    <a:gd name="T26" fmla="*/ 527 w 2196"/>
                    <a:gd name="T27" fmla="*/ 1803 h 1885"/>
                    <a:gd name="T28" fmla="*/ 566 w 2196"/>
                    <a:gd name="T29" fmla="*/ 1789 h 1885"/>
                    <a:gd name="T30" fmla="*/ 604 w 2196"/>
                    <a:gd name="T31" fmla="*/ 1776 h 1885"/>
                    <a:gd name="T32" fmla="*/ 642 w 2196"/>
                    <a:gd name="T33" fmla="*/ 1742 h 1885"/>
                    <a:gd name="T34" fmla="*/ 675 w 2196"/>
                    <a:gd name="T35" fmla="*/ 1681 h 1885"/>
                    <a:gd name="T36" fmla="*/ 708 w 2196"/>
                    <a:gd name="T37" fmla="*/ 1558 h 1885"/>
                    <a:gd name="T38" fmla="*/ 741 w 2196"/>
                    <a:gd name="T39" fmla="*/ 1299 h 1885"/>
                    <a:gd name="T40" fmla="*/ 780 w 2196"/>
                    <a:gd name="T41" fmla="*/ 1014 h 1885"/>
                    <a:gd name="T42" fmla="*/ 818 w 2196"/>
                    <a:gd name="T43" fmla="*/ 1102 h 1885"/>
                    <a:gd name="T44" fmla="*/ 851 w 2196"/>
                    <a:gd name="T45" fmla="*/ 1347 h 1885"/>
                    <a:gd name="T46" fmla="*/ 884 w 2196"/>
                    <a:gd name="T47" fmla="*/ 1551 h 1885"/>
                    <a:gd name="T48" fmla="*/ 917 w 2196"/>
                    <a:gd name="T49" fmla="*/ 1667 h 1885"/>
                    <a:gd name="T50" fmla="*/ 955 w 2196"/>
                    <a:gd name="T51" fmla="*/ 1721 h 1885"/>
                    <a:gd name="T52" fmla="*/ 988 w 2196"/>
                    <a:gd name="T53" fmla="*/ 1742 h 1885"/>
                    <a:gd name="T54" fmla="*/ 1027 w 2196"/>
                    <a:gd name="T55" fmla="*/ 1749 h 1885"/>
                    <a:gd name="T56" fmla="*/ 1065 w 2196"/>
                    <a:gd name="T57" fmla="*/ 1755 h 1885"/>
                    <a:gd name="T58" fmla="*/ 1104 w 2196"/>
                    <a:gd name="T59" fmla="*/ 1762 h 1885"/>
                    <a:gd name="T60" fmla="*/ 1142 w 2196"/>
                    <a:gd name="T61" fmla="*/ 1769 h 1885"/>
                    <a:gd name="T62" fmla="*/ 1180 w 2196"/>
                    <a:gd name="T63" fmla="*/ 1776 h 1885"/>
                    <a:gd name="T64" fmla="*/ 1219 w 2196"/>
                    <a:gd name="T65" fmla="*/ 1762 h 1885"/>
                    <a:gd name="T66" fmla="*/ 1257 w 2196"/>
                    <a:gd name="T67" fmla="*/ 1749 h 1885"/>
                    <a:gd name="T68" fmla="*/ 1290 w 2196"/>
                    <a:gd name="T69" fmla="*/ 1769 h 1885"/>
                    <a:gd name="T70" fmla="*/ 1323 w 2196"/>
                    <a:gd name="T71" fmla="*/ 1789 h 1885"/>
                    <a:gd name="T72" fmla="*/ 1362 w 2196"/>
                    <a:gd name="T73" fmla="*/ 1803 h 1885"/>
                    <a:gd name="T74" fmla="*/ 1400 w 2196"/>
                    <a:gd name="T75" fmla="*/ 1810 h 1885"/>
                    <a:gd name="T76" fmla="*/ 1439 w 2196"/>
                    <a:gd name="T77" fmla="*/ 1823 h 1885"/>
                    <a:gd name="T78" fmla="*/ 1477 w 2196"/>
                    <a:gd name="T79" fmla="*/ 1830 h 1885"/>
                    <a:gd name="T80" fmla="*/ 1510 w 2196"/>
                    <a:gd name="T81" fmla="*/ 1823 h 1885"/>
                    <a:gd name="T82" fmla="*/ 1548 w 2196"/>
                    <a:gd name="T83" fmla="*/ 1810 h 1885"/>
                    <a:gd name="T84" fmla="*/ 1587 w 2196"/>
                    <a:gd name="T85" fmla="*/ 1796 h 1885"/>
                    <a:gd name="T86" fmla="*/ 1625 w 2196"/>
                    <a:gd name="T87" fmla="*/ 1769 h 1885"/>
                    <a:gd name="T88" fmla="*/ 1664 w 2196"/>
                    <a:gd name="T89" fmla="*/ 1660 h 1885"/>
                    <a:gd name="T90" fmla="*/ 1697 w 2196"/>
                    <a:gd name="T91" fmla="*/ 1313 h 1885"/>
                    <a:gd name="T92" fmla="*/ 1730 w 2196"/>
                    <a:gd name="T93" fmla="*/ 456 h 1885"/>
                    <a:gd name="T94" fmla="*/ 1762 w 2196"/>
                    <a:gd name="T95" fmla="*/ 68 h 1885"/>
                    <a:gd name="T96" fmla="*/ 1795 w 2196"/>
                    <a:gd name="T97" fmla="*/ 1027 h 1885"/>
                    <a:gd name="T98" fmla="*/ 1834 w 2196"/>
                    <a:gd name="T99" fmla="*/ 1517 h 1885"/>
                    <a:gd name="T100" fmla="*/ 1872 w 2196"/>
                    <a:gd name="T101" fmla="*/ 1429 h 1885"/>
                    <a:gd name="T102" fmla="*/ 1905 w 2196"/>
                    <a:gd name="T103" fmla="*/ 1504 h 1885"/>
                    <a:gd name="T104" fmla="*/ 1938 w 2196"/>
                    <a:gd name="T105" fmla="*/ 1749 h 1885"/>
                    <a:gd name="T106" fmla="*/ 1977 w 2196"/>
                    <a:gd name="T107" fmla="*/ 1810 h 1885"/>
                    <a:gd name="T108" fmla="*/ 2010 w 2196"/>
                    <a:gd name="T109" fmla="*/ 1851 h 1885"/>
                    <a:gd name="T110" fmla="*/ 2043 w 2196"/>
                    <a:gd name="T111" fmla="*/ 1864 h 1885"/>
                    <a:gd name="T112" fmla="*/ 2081 w 2196"/>
                    <a:gd name="T113" fmla="*/ 1885 h 1885"/>
                    <a:gd name="T114" fmla="*/ 2119 w 2196"/>
                    <a:gd name="T115" fmla="*/ 1885 h 1885"/>
                    <a:gd name="T116" fmla="*/ 2152 w 2196"/>
                    <a:gd name="T117" fmla="*/ 1878 h 1885"/>
                    <a:gd name="T118" fmla="*/ 2191 w 2196"/>
                    <a:gd name="T119" fmla="*/ 1844 h 1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96" h="1885">
                      <a:moveTo>
                        <a:pt x="0" y="1844"/>
                      </a:moveTo>
                      <a:lnTo>
                        <a:pt x="6" y="1837"/>
                      </a:lnTo>
                      <a:lnTo>
                        <a:pt x="11" y="1837"/>
                      </a:lnTo>
                      <a:lnTo>
                        <a:pt x="16" y="1830"/>
                      </a:lnTo>
                      <a:lnTo>
                        <a:pt x="22" y="1830"/>
                      </a:lnTo>
                      <a:lnTo>
                        <a:pt x="27" y="1823"/>
                      </a:lnTo>
                      <a:lnTo>
                        <a:pt x="33" y="1823"/>
                      </a:lnTo>
                      <a:lnTo>
                        <a:pt x="38" y="1823"/>
                      </a:lnTo>
                      <a:lnTo>
                        <a:pt x="44" y="1823"/>
                      </a:lnTo>
                      <a:lnTo>
                        <a:pt x="49" y="1823"/>
                      </a:lnTo>
                      <a:lnTo>
                        <a:pt x="55" y="1823"/>
                      </a:lnTo>
                      <a:lnTo>
                        <a:pt x="60" y="1817"/>
                      </a:lnTo>
                      <a:lnTo>
                        <a:pt x="66" y="1817"/>
                      </a:lnTo>
                      <a:lnTo>
                        <a:pt x="71" y="1817"/>
                      </a:lnTo>
                      <a:lnTo>
                        <a:pt x="77" y="1817"/>
                      </a:lnTo>
                      <a:lnTo>
                        <a:pt x="82" y="1817"/>
                      </a:lnTo>
                      <a:lnTo>
                        <a:pt x="88" y="1817"/>
                      </a:lnTo>
                      <a:lnTo>
                        <a:pt x="93" y="1810"/>
                      </a:lnTo>
                      <a:lnTo>
                        <a:pt x="99" y="1810"/>
                      </a:lnTo>
                      <a:lnTo>
                        <a:pt x="104" y="1810"/>
                      </a:lnTo>
                      <a:lnTo>
                        <a:pt x="110" y="1810"/>
                      </a:lnTo>
                      <a:lnTo>
                        <a:pt x="115" y="1810"/>
                      </a:lnTo>
                      <a:lnTo>
                        <a:pt x="121" y="1810"/>
                      </a:lnTo>
                      <a:lnTo>
                        <a:pt x="126" y="1810"/>
                      </a:lnTo>
                      <a:lnTo>
                        <a:pt x="132" y="1810"/>
                      </a:lnTo>
                      <a:lnTo>
                        <a:pt x="132" y="1803"/>
                      </a:lnTo>
                      <a:lnTo>
                        <a:pt x="137" y="1803"/>
                      </a:lnTo>
                      <a:lnTo>
                        <a:pt x="143" y="1803"/>
                      </a:lnTo>
                      <a:lnTo>
                        <a:pt x="148" y="1803"/>
                      </a:lnTo>
                      <a:lnTo>
                        <a:pt x="154" y="1803"/>
                      </a:lnTo>
                      <a:lnTo>
                        <a:pt x="159" y="1803"/>
                      </a:lnTo>
                      <a:lnTo>
                        <a:pt x="165" y="1796"/>
                      </a:lnTo>
                      <a:lnTo>
                        <a:pt x="170" y="1796"/>
                      </a:lnTo>
                      <a:lnTo>
                        <a:pt x="176" y="1796"/>
                      </a:lnTo>
                      <a:lnTo>
                        <a:pt x="181" y="1789"/>
                      </a:lnTo>
                      <a:lnTo>
                        <a:pt x="187" y="1789"/>
                      </a:lnTo>
                      <a:lnTo>
                        <a:pt x="192" y="1789"/>
                      </a:lnTo>
                      <a:lnTo>
                        <a:pt x="198" y="1796"/>
                      </a:lnTo>
                      <a:lnTo>
                        <a:pt x="203" y="1796"/>
                      </a:lnTo>
                      <a:lnTo>
                        <a:pt x="209" y="1796"/>
                      </a:lnTo>
                      <a:lnTo>
                        <a:pt x="214" y="1796"/>
                      </a:lnTo>
                      <a:lnTo>
                        <a:pt x="220" y="1796"/>
                      </a:lnTo>
                      <a:lnTo>
                        <a:pt x="225" y="1796"/>
                      </a:lnTo>
                      <a:lnTo>
                        <a:pt x="231" y="1796"/>
                      </a:lnTo>
                      <a:lnTo>
                        <a:pt x="236" y="1796"/>
                      </a:lnTo>
                      <a:lnTo>
                        <a:pt x="242" y="1796"/>
                      </a:lnTo>
                      <a:lnTo>
                        <a:pt x="247" y="1803"/>
                      </a:lnTo>
                      <a:lnTo>
                        <a:pt x="253" y="1803"/>
                      </a:lnTo>
                      <a:lnTo>
                        <a:pt x="258" y="1803"/>
                      </a:lnTo>
                      <a:lnTo>
                        <a:pt x="264" y="1803"/>
                      </a:lnTo>
                      <a:lnTo>
                        <a:pt x="269" y="1810"/>
                      </a:lnTo>
                      <a:lnTo>
                        <a:pt x="275" y="1810"/>
                      </a:lnTo>
                      <a:lnTo>
                        <a:pt x="280" y="1810"/>
                      </a:lnTo>
                      <a:lnTo>
                        <a:pt x="286" y="1810"/>
                      </a:lnTo>
                      <a:lnTo>
                        <a:pt x="291" y="1817"/>
                      </a:lnTo>
                      <a:lnTo>
                        <a:pt x="297" y="1817"/>
                      </a:lnTo>
                      <a:lnTo>
                        <a:pt x="302" y="1817"/>
                      </a:lnTo>
                      <a:lnTo>
                        <a:pt x="307" y="1817"/>
                      </a:lnTo>
                      <a:lnTo>
                        <a:pt x="313" y="1817"/>
                      </a:lnTo>
                      <a:lnTo>
                        <a:pt x="318" y="1817"/>
                      </a:lnTo>
                      <a:lnTo>
                        <a:pt x="324" y="1817"/>
                      </a:lnTo>
                      <a:lnTo>
                        <a:pt x="329" y="1817"/>
                      </a:lnTo>
                      <a:lnTo>
                        <a:pt x="335" y="1817"/>
                      </a:lnTo>
                      <a:lnTo>
                        <a:pt x="340" y="1817"/>
                      </a:lnTo>
                      <a:lnTo>
                        <a:pt x="346" y="1817"/>
                      </a:lnTo>
                      <a:lnTo>
                        <a:pt x="351" y="1817"/>
                      </a:lnTo>
                      <a:lnTo>
                        <a:pt x="357" y="1817"/>
                      </a:lnTo>
                      <a:lnTo>
                        <a:pt x="362" y="1817"/>
                      </a:lnTo>
                      <a:lnTo>
                        <a:pt x="368" y="1817"/>
                      </a:lnTo>
                      <a:lnTo>
                        <a:pt x="373" y="1817"/>
                      </a:lnTo>
                      <a:lnTo>
                        <a:pt x="379" y="1817"/>
                      </a:lnTo>
                      <a:lnTo>
                        <a:pt x="384" y="1810"/>
                      </a:lnTo>
                      <a:lnTo>
                        <a:pt x="390" y="1810"/>
                      </a:lnTo>
                      <a:lnTo>
                        <a:pt x="395" y="1810"/>
                      </a:lnTo>
                      <a:lnTo>
                        <a:pt x="401" y="1810"/>
                      </a:lnTo>
                      <a:lnTo>
                        <a:pt x="406" y="1810"/>
                      </a:lnTo>
                      <a:lnTo>
                        <a:pt x="412" y="1810"/>
                      </a:lnTo>
                      <a:lnTo>
                        <a:pt x="417" y="1810"/>
                      </a:lnTo>
                      <a:lnTo>
                        <a:pt x="423" y="1810"/>
                      </a:lnTo>
                      <a:lnTo>
                        <a:pt x="428" y="1810"/>
                      </a:lnTo>
                      <a:lnTo>
                        <a:pt x="434" y="1810"/>
                      </a:lnTo>
                      <a:lnTo>
                        <a:pt x="439" y="1810"/>
                      </a:lnTo>
                      <a:lnTo>
                        <a:pt x="445" y="1810"/>
                      </a:lnTo>
                      <a:lnTo>
                        <a:pt x="450" y="1810"/>
                      </a:lnTo>
                      <a:lnTo>
                        <a:pt x="456" y="1810"/>
                      </a:lnTo>
                      <a:lnTo>
                        <a:pt x="461" y="1810"/>
                      </a:lnTo>
                      <a:lnTo>
                        <a:pt x="467" y="1810"/>
                      </a:lnTo>
                      <a:lnTo>
                        <a:pt x="472" y="1810"/>
                      </a:lnTo>
                      <a:lnTo>
                        <a:pt x="478" y="1810"/>
                      </a:lnTo>
                      <a:lnTo>
                        <a:pt x="483" y="1810"/>
                      </a:lnTo>
                      <a:lnTo>
                        <a:pt x="489" y="1803"/>
                      </a:lnTo>
                      <a:lnTo>
                        <a:pt x="494" y="1803"/>
                      </a:lnTo>
                      <a:lnTo>
                        <a:pt x="500" y="1803"/>
                      </a:lnTo>
                      <a:lnTo>
                        <a:pt x="505" y="1803"/>
                      </a:lnTo>
                      <a:lnTo>
                        <a:pt x="511" y="1803"/>
                      </a:lnTo>
                      <a:lnTo>
                        <a:pt x="516" y="1803"/>
                      </a:lnTo>
                      <a:lnTo>
                        <a:pt x="522" y="1803"/>
                      </a:lnTo>
                      <a:lnTo>
                        <a:pt x="527" y="1803"/>
                      </a:lnTo>
                      <a:lnTo>
                        <a:pt x="533" y="1796"/>
                      </a:lnTo>
                      <a:lnTo>
                        <a:pt x="538" y="1796"/>
                      </a:lnTo>
                      <a:lnTo>
                        <a:pt x="544" y="1796"/>
                      </a:lnTo>
                      <a:lnTo>
                        <a:pt x="549" y="1789"/>
                      </a:lnTo>
                      <a:lnTo>
                        <a:pt x="555" y="1789"/>
                      </a:lnTo>
                      <a:lnTo>
                        <a:pt x="560" y="1789"/>
                      </a:lnTo>
                      <a:lnTo>
                        <a:pt x="566" y="1789"/>
                      </a:lnTo>
                      <a:lnTo>
                        <a:pt x="571" y="1783"/>
                      </a:lnTo>
                      <a:lnTo>
                        <a:pt x="577" y="1783"/>
                      </a:lnTo>
                      <a:lnTo>
                        <a:pt x="582" y="1776"/>
                      </a:lnTo>
                      <a:lnTo>
                        <a:pt x="588" y="1776"/>
                      </a:lnTo>
                      <a:lnTo>
                        <a:pt x="593" y="1776"/>
                      </a:lnTo>
                      <a:lnTo>
                        <a:pt x="598" y="1776"/>
                      </a:lnTo>
                      <a:lnTo>
                        <a:pt x="604" y="1776"/>
                      </a:lnTo>
                      <a:lnTo>
                        <a:pt x="609" y="1769"/>
                      </a:lnTo>
                      <a:lnTo>
                        <a:pt x="615" y="1762"/>
                      </a:lnTo>
                      <a:lnTo>
                        <a:pt x="620" y="1755"/>
                      </a:lnTo>
                      <a:lnTo>
                        <a:pt x="626" y="1755"/>
                      </a:lnTo>
                      <a:lnTo>
                        <a:pt x="631" y="1755"/>
                      </a:lnTo>
                      <a:lnTo>
                        <a:pt x="637" y="1749"/>
                      </a:lnTo>
                      <a:lnTo>
                        <a:pt x="642" y="1742"/>
                      </a:lnTo>
                      <a:lnTo>
                        <a:pt x="648" y="1735"/>
                      </a:lnTo>
                      <a:lnTo>
                        <a:pt x="653" y="1728"/>
                      </a:lnTo>
                      <a:lnTo>
                        <a:pt x="659" y="1721"/>
                      </a:lnTo>
                      <a:lnTo>
                        <a:pt x="659" y="1715"/>
                      </a:lnTo>
                      <a:lnTo>
                        <a:pt x="664" y="1701"/>
                      </a:lnTo>
                      <a:lnTo>
                        <a:pt x="670" y="1694"/>
                      </a:lnTo>
                      <a:lnTo>
                        <a:pt x="675" y="1681"/>
                      </a:lnTo>
                      <a:lnTo>
                        <a:pt x="681" y="1674"/>
                      </a:lnTo>
                      <a:lnTo>
                        <a:pt x="686" y="1660"/>
                      </a:lnTo>
                      <a:lnTo>
                        <a:pt x="692" y="1640"/>
                      </a:lnTo>
                      <a:lnTo>
                        <a:pt x="697" y="1626"/>
                      </a:lnTo>
                      <a:lnTo>
                        <a:pt x="697" y="1606"/>
                      </a:lnTo>
                      <a:lnTo>
                        <a:pt x="703" y="1585"/>
                      </a:lnTo>
                      <a:lnTo>
                        <a:pt x="708" y="1558"/>
                      </a:lnTo>
                      <a:lnTo>
                        <a:pt x="714" y="1531"/>
                      </a:lnTo>
                      <a:lnTo>
                        <a:pt x="719" y="1497"/>
                      </a:lnTo>
                      <a:lnTo>
                        <a:pt x="725" y="1463"/>
                      </a:lnTo>
                      <a:lnTo>
                        <a:pt x="730" y="1429"/>
                      </a:lnTo>
                      <a:lnTo>
                        <a:pt x="736" y="1388"/>
                      </a:lnTo>
                      <a:lnTo>
                        <a:pt x="741" y="1347"/>
                      </a:lnTo>
                      <a:lnTo>
                        <a:pt x="741" y="1299"/>
                      </a:lnTo>
                      <a:lnTo>
                        <a:pt x="747" y="1259"/>
                      </a:lnTo>
                      <a:lnTo>
                        <a:pt x="752" y="1211"/>
                      </a:lnTo>
                      <a:lnTo>
                        <a:pt x="758" y="1163"/>
                      </a:lnTo>
                      <a:lnTo>
                        <a:pt x="763" y="1123"/>
                      </a:lnTo>
                      <a:lnTo>
                        <a:pt x="769" y="1082"/>
                      </a:lnTo>
                      <a:lnTo>
                        <a:pt x="774" y="1041"/>
                      </a:lnTo>
                      <a:lnTo>
                        <a:pt x="780" y="1014"/>
                      </a:lnTo>
                      <a:lnTo>
                        <a:pt x="785" y="993"/>
                      </a:lnTo>
                      <a:lnTo>
                        <a:pt x="791" y="986"/>
                      </a:lnTo>
                      <a:lnTo>
                        <a:pt x="796" y="993"/>
                      </a:lnTo>
                      <a:lnTo>
                        <a:pt x="802" y="1014"/>
                      </a:lnTo>
                      <a:lnTo>
                        <a:pt x="807" y="1034"/>
                      </a:lnTo>
                      <a:lnTo>
                        <a:pt x="813" y="1068"/>
                      </a:lnTo>
                      <a:lnTo>
                        <a:pt x="818" y="1102"/>
                      </a:lnTo>
                      <a:lnTo>
                        <a:pt x="824" y="1136"/>
                      </a:lnTo>
                      <a:lnTo>
                        <a:pt x="829" y="1177"/>
                      </a:lnTo>
                      <a:lnTo>
                        <a:pt x="835" y="1211"/>
                      </a:lnTo>
                      <a:lnTo>
                        <a:pt x="835" y="1245"/>
                      </a:lnTo>
                      <a:lnTo>
                        <a:pt x="840" y="1286"/>
                      </a:lnTo>
                      <a:lnTo>
                        <a:pt x="846" y="1320"/>
                      </a:lnTo>
                      <a:lnTo>
                        <a:pt x="851" y="1347"/>
                      </a:lnTo>
                      <a:lnTo>
                        <a:pt x="857" y="1381"/>
                      </a:lnTo>
                      <a:lnTo>
                        <a:pt x="862" y="1415"/>
                      </a:lnTo>
                      <a:lnTo>
                        <a:pt x="868" y="1442"/>
                      </a:lnTo>
                      <a:lnTo>
                        <a:pt x="873" y="1470"/>
                      </a:lnTo>
                      <a:lnTo>
                        <a:pt x="879" y="1504"/>
                      </a:lnTo>
                      <a:lnTo>
                        <a:pt x="879" y="1524"/>
                      </a:lnTo>
                      <a:lnTo>
                        <a:pt x="884" y="1551"/>
                      </a:lnTo>
                      <a:lnTo>
                        <a:pt x="889" y="1572"/>
                      </a:lnTo>
                      <a:lnTo>
                        <a:pt x="895" y="1592"/>
                      </a:lnTo>
                      <a:lnTo>
                        <a:pt x="900" y="1612"/>
                      </a:lnTo>
                      <a:lnTo>
                        <a:pt x="906" y="1633"/>
                      </a:lnTo>
                      <a:lnTo>
                        <a:pt x="911" y="1647"/>
                      </a:lnTo>
                      <a:lnTo>
                        <a:pt x="917" y="1653"/>
                      </a:lnTo>
                      <a:lnTo>
                        <a:pt x="917" y="1667"/>
                      </a:lnTo>
                      <a:lnTo>
                        <a:pt x="922" y="1674"/>
                      </a:lnTo>
                      <a:lnTo>
                        <a:pt x="928" y="1687"/>
                      </a:lnTo>
                      <a:lnTo>
                        <a:pt x="933" y="1694"/>
                      </a:lnTo>
                      <a:lnTo>
                        <a:pt x="939" y="1701"/>
                      </a:lnTo>
                      <a:lnTo>
                        <a:pt x="944" y="1708"/>
                      </a:lnTo>
                      <a:lnTo>
                        <a:pt x="950" y="1715"/>
                      </a:lnTo>
                      <a:lnTo>
                        <a:pt x="955" y="1721"/>
                      </a:lnTo>
                      <a:lnTo>
                        <a:pt x="961" y="1721"/>
                      </a:lnTo>
                      <a:lnTo>
                        <a:pt x="961" y="1728"/>
                      </a:lnTo>
                      <a:lnTo>
                        <a:pt x="966" y="1735"/>
                      </a:lnTo>
                      <a:lnTo>
                        <a:pt x="972" y="1735"/>
                      </a:lnTo>
                      <a:lnTo>
                        <a:pt x="977" y="1742"/>
                      </a:lnTo>
                      <a:lnTo>
                        <a:pt x="983" y="1742"/>
                      </a:lnTo>
                      <a:lnTo>
                        <a:pt x="988" y="1742"/>
                      </a:lnTo>
                      <a:lnTo>
                        <a:pt x="994" y="1742"/>
                      </a:lnTo>
                      <a:lnTo>
                        <a:pt x="999" y="1749"/>
                      </a:lnTo>
                      <a:lnTo>
                        <a:pt x="1005" y="1749"/>
                      </a:lnTo>
                      <a:lnTo>
                        <a:pt x="1010" y="1749"/>
                      </a:lnTo>
                      <a:lnTo>
                        <a:pt x="1016" y="1749"/>
                      </a:lnTo>
                      <a:lnTo>
                        <a:pt x="1021" y="1749"/>
                      </a:lnTo>
                      <a:lnTo>
                        <a:pt x="1027" y="1749"/>
                      </a:lnTo>
                      <a:lnTo>
                        <a:pt x="1032" y="1755"/>
                      </a:lnTo>
                      <a:lnTo>
                        <a:pt x="1038" y="1755"/>
                      </a:lnTo>
                      <a:lnTo>
                        <a:pt x="1043" y="1755"/>
                      </a:lnTo>
                      <a:lnTo>
                        <a:pt x="1049" y="1755"/>
                      </a:lnTo>
                      <a:lnTo>
                        <a:pt x="1054" y="1755"/>
                      </a:lnTo>
                      <a:lnTo>
                        <a:pt x="1060" y="1755"/>
                      </a:lnTo>
                      <a:lnTo>
                        <a:pt x="1065" y="1755"/>
                      </a:lnTo>
                      <a:lnTo>
                        <a:pt x="1071" y="1755"/>
                      </a:lnTo>
                      <a:lnTo>
                        <a:pt x="1076" y="1755"/>
                      </a:lnTo>
                      <a:lnTo>
                        <a:pt x="1082" y="1755"/>
                      </a:lnTo>
                      <a:lnTo>
                        <a:pt x="1087" y="1755"/>
                      </a:lnTo>
                      <a:lnTo>
                        <a:pt x="1093" y="1755"/>
                      </a:lnTo>
                      <a:lnTo>
                        <a:pt x="1098" y="1762"/>
                      </a:lnTo>
                      <a:lnTo>
                        <a:pt x="1104" y="1762"/>
                      </a:lnTo>
                      <a:lnTo>
                        <a:pt x="1109" y="1762"/>
                      </a:lnTo>
                      <a:lnTo>
                        <a:pt x="1115" y="1762"/>
                      </a:lnTo>
                      <a:lnTo>
                        <a:pt x="1120" y="1769"/>
                      </a:lnTo>
                      <a:lnTo>
                        <a:pt x="1126" y="1769"/>
                      </a:lnTo>
                      <a:lnTo>
                        <a:pt x="1131" y="1769"/>
                      </a:lnTo>
                      <a:lnTo>
                        <a:pt x="1137" y="1769"/>
                      </a:lnTo>
                      <a:lnTo>
                        <a:pt x="1142" y="1769"/>
                      </a:lnTo>
                      <a:lnTo>
                        <a:pt x="1148" y="1769"/>
                      </a:lnTo>
                      <a:lnTo>
                        <a:pt x="1153" y="1776"/>
                      </a:lnTo>
                      <a:lnTo>
                        <a:pt x="1159" y="1776"/>
                      </a:lnTo>
                      <a:lnTo>
                        <a:pt x="1164" y="1776"/>
                      </a:lnTo>
                      <a:lnTo>
                        <a:pt x="1170" y="1776"/>
                      </a:lnTo>
                      <a:lnTo>
                        <a:pt x="1175" y="1776"/>
                      </a:lnTo>
                      <a:lnTo>
                        <a:pt x="1180" y="1776"/>
                      </a:lnTo>
                      <a:lnTo>
                        <a:pt x="1186" y="1769"/>
                      </a:lnTo>
                      <a:lnTo>
                        <a:pt x="1191" y="1769"/>
                      </a:lnTo>
                      <a:lnTo>
                        <a:pt x="1197" y="1769"/>
                      </a:lnTo>
                      <a:lnTo>
                        <a:pt x="1202" y="1769"/>
                      </a:lnTo>
                      <a:lnTo>
                        <a:pt x="1208" y="1762"/>
                      </a:lnTo>
                      <a:lnTo>
                        <a:pt x="1213" y="1762"/>
                      </a:lnTo>
                      <a:lnTo>
                        <a:pt x="1219" y="1762"/>
                      </a:lnTo>
                      <a:lnTo>
                        <a:pt x="1224" y="1755"/>
                      </a:lnTo>
                      <a:lnTo>
                        <a:pt x="1230" y="1755"/>
                      </a:lnTo>
                      <a:lnTo>
                        <a:pt x="1235" y="1749"/>
                      </a:lnTo>
                      <a:lnTo>
                        <a:pt x="1241" y="1749"/>
                      </a:lnTo>
                      <a:lnTo>
                        <a:pt x="1246" y="1749"/>
                      </a:lnTo>
                      <a:lnTo>
                        <a:pt x="1252" y="1749"/>
                      </a:lnTo>
                      <a:lnTo>
                        <a:pt x="1257" y="1749"/>
                      </a:lnTo>
                      <a:lnTo>
                        <a:pt x="1263" y="1749"/>
                      </a:lnTo>
                      <a:lnTo>
                        <a:pt x="1268" y="1749"/>
                      </a:lnTo>
                      <a:lnTo>
                        <a:pt x="1274" y="1749"/>
                      </a:lnTo>
                      <a:lnTo>
                        <a:pt x="1274" y="1755"/>
                      </a:lnTo>
                      <a:lnTo>
                        <a:pt x="1279" y="1755"/>
                      </a:lnTo>
                      <a:lnTo>
                        <a:pt x="1285" y="1762"/>
                      </a:lnTo>
                      <a:lnTo>
                        <a:pt x="1290" y="1769"/>
                      </a:lnTo>
                      <a:lnTo>
                        <a:pt x="1296" y="1769"/>
                      </a:lnTo>
                      <a:lnTo>
                        <a:pt x="1301" y="1776"/>
                      </a:lnTo>
                      <a:lnTo>
                        <a:pt x="1307" y="1783"/>
                      </a:lnTo>
                      <a:lnTo>
                        <a:pt x="1312" y="1783"/>
                      </a:lnTo>
                      <a:lnTo>
                        <a:pt x="1318" y="1783"/>
                      </a:lnTo>
                      <a:lnTo>
                        <a:pt x="1318" y="1789"/>
                      </a:lnTo>
                      <a:lnTo>
                        <a:pt x="1323" y="1789"/>
                      </a:lnTo>
                      <a:lnTo>
                        <a:pt x="1329" y="1789"/>
                      </a:lnTo>
                      <a:lnTo>
                        <a:pt x="1334" y="1796"/>
                      </a:lnTo>
                      <a:lnTo>
                        <a:pt x="1340" y="1796"/>
                      </a:lnTo>
                      <a:lnTo>
                        <a:pt x="1345" y="1796"/>
                      </a:lnTo>
                      <a:lnTo>
                        <a:pt x="1351" y="1796"/>
                      </a:lnTo>
                      <a:lnTo>
                        <a:pt x="1356" y="1796"/>
                      </a:lnTo>
                      <a:lnTo>
                        <a:pt x="1362" y="1803"/>
                      </a:lnTo>
                      <a:lnTo>
                        <a:pt x="1367" y="1803"/>
                      </a:lnTo>
                      <a:lnTo>
                        <a:pt x="1373" y="1803"/>
                      </a:lnTo>
                      <a:lnTo>
                        <a:pt x="1378" y="1803"/>
                      </a:lnTo>
                      <a:lnTo>
                        <a:pt x="1384" y="1803"/>
                      </a:lnTo>
                      <a:lnTo>
                        <a:pt x="1389" y="1803"/>
                      </a:lnTo>
                      <a:lnTo>
                        <a:pt x="1395" y="1803"/>
                      </a:lnTo>
                      <a:lnTo>
                        <a:pt x="1400" y="1810"/>
                      </a:lnTo>
                      <a:lnTo>
                        <a:pt x="1406" y="1810"/>
                      </a:lnTo>
                      <a:lnTo>
                        <a:pt x="1411" y="1817"/>
                      </a:lnTo>
                      <a:lnTo>
                        <a:pt x="1417" y="1817"/>
                      </a:lnTo>
                      <a:lnTo>
                        <a:pt x="1422" y="1817"/>
                      </a:lnTo>
                      <a:lnTo>
                        <a:pt x="1428" y="1823"/>
                      </a:lnTo>
                      <a:lnTo>
                        <a:pt x="1433" y="1823"/>
                      </a:lnTo>
                      <a:lnTo>
                        <a:pt x="1439" y="1823"/>
                      </a:lnTo>
                      <a:lnTo>
                        <a:pt x="1444" y="1823"/>
                      </a:lnTo>
                      <a:lnTo>
                        <a:pt x="1450" y="1830"/>
                      </a:lnTo>
                      <a:lnTo>
                        <a:pt x="1455" y="1830"/>
                      </a:lnTo>
                      <a:lnTo>
                        <a:pt x="1461" y="1830"/>
                      </a:lnTo>
                      <a:lnTo>
                        <a:pt x="1466" y="1830"/>
                      </a:lnTo>
                      <a:lnTo>
                        <a:pt x="1471" y="1830"/>
                      </a:lnTo>
                      <a:lnTo>
                        <a:pt x="1477" y="1830"/>
                      </a:lnTo>
                      <a:lnTo>
                        <a:pt x="1482" y="1830"/>
                      </a:lnTo>
                      <a:lnTo>
                        <a:pt x="1488" y="1830"/>
                      </a:lnTo>
                      <a:lnTo>
                        <a:pt x="1493" y="1830"/>
                      </a:lnTo>
                      <a:lnTo>
                        <a:pt x="1493" y="1823"/>
                      </a:lnTo>
                      <a:lnTo>
                        <a:pt x="1499" y="1823"/>
                      </a:lnTo>
                      <a:lnTo>
                        <a:pt x="1504" y="1823"/>
                      </a:lnTo>
                      <a:lnTo>
                        <a:pt x="1510" y="1823"/>
                      </a:lnTo>
                      <a:lnTo>
                        <a:pt x="1515" y="1823"/>
                      </a:lnTo>
                      <a:lnTo>
                        <a:pt x="1521" y="1817"/>
                      </a:lnTo>
                      <a:lnTo>
                        <a:pt x="1526" y="1817"/>
                      </a:lnTo>
                      <a:lnTo>
                        <a:pt x="1532" y="1817"/>
                      </a:lnTo>
                      <a:lnTo>
                        <a:pt x="1537" y="1817"/>
                      </a:lnTo>
                      <a:lnTo>
                        <a:pt x="1543" y="1817"/>
                      </a:lnTo>
                      <a:lnTo>
                        <a:pt x="1548" y="1810"/>
                      </a:lnTo>
                      <a:lnTo>
                        <a:pt x="1554" y="1810"/>
                      </a:lnTo>
                      <a:lnTo>
                        <a:pt x="1559" y="1810"/>
                      </a:lnTo>
                      <a:lnTo>
                        <a:pt x="1565" y="1810"/>
                      </a:lnTo>
                      <a:lnTo>
                        <a:pt x="1570" y="1803"/>
                      </a:lnTo>
                      <a:lnTo>
                        <a:pt x="1576" y="1803"/>
                      </a:lnTo>
                      <a:lnTo>
                        <a:pt x="1581" y="1803"/>
                      </a:lnTo>
                      <a:lnTo>
                        <a:pt x="1587" y="1796"/>
                      </a:lnTo>
                      <a:lnTo>
                        <a:pt x="1592" y="1796"/>
                      </a:lnTo>
                      <a:lnTo>
                        <a:pt x="1598" y="1796"/>
                      </a:lnTo>
                      <a:lnTo>
                        <a:pt x="1603" y="1789"/>
                      </a:lnTo>
                      <a:lnTo>
                        <a:pt x="1609" y="1789"/>
                      </a:lnTo>
                      <a:lnTo>
                        <a:pt x="1614" y="1783"/>
                      </a:lnTo>
                      <a:lnTo>
                        <a:pt x="1620" y="1776"/>
                      </a:lnTo>
                      <a:lnTo>
                        <a:pt x="1625" y="1769"/>
                      </a:lnTo>
                      <a:lnTo>
                        <a:pt x="1631" y="1755"/>
                      </a:lnTo>
                      <a:lnTo>
                        <a:pt x="1636" y="1749"/>
                      </a:lnTo>
                      <a:lnTo>
                        <a:pt x="1642" y="1735"/>
                      </a:lnTo>
                      <a:lnTo>
                        <a:pt x="1647" y="1721"/>
                      </a:lnTo>
                      <a:lnTo>
                        <a:pt x="1653" y="1701"/>
                      </a:lnTo>
                      <a:lnTo>
                        <a:pt x="1658" y="1681"/>
                      </a:lnTo>
                      <a:lnTo>
                        <a:pt x="1664" y="1660"/>
                      </a:lnTo>
                      <a:lnTo>
                        <a:pt x="1669" y="1633"/>
                      </a:lnTo>
                      <a:lnTo>
                        <a:pt x="1669" y="1599"/>
                      </a:lnTo>
                      <a:lnTo>
                        <a:pt x="1675" y="1558"/>
                      </a:lnTo>
                      <a:lnTo>
                        <a:pt x="1680" y="1510"/>
                      </a:lnTo>
                      <a:lnTo>
                        <a:pt x="1686" y="1449"/>
                      </a:lnTo>
                      <a:lnTo>
                        <a:pt x="1691" y="1388"/>
                      </a:lnTo>
                      <a:lnTo>
                        <a:pt x="1697" y="1313"/>
                      </a:lnTo>
                      <a:lnTo>
                        <a:pt x="1702" y="1218"/>
                      </a:lnTo>
                      <a:lnTo>
                        <a:pt x="1708" y="1116"/>
                      </a:lnTo>
                      <a:lnTo>
                        <a:pt x="1713" y="1000"/>
                      </a:lnTo>
                      <a:lnTo>
                        <a:pt x="1713" y="878"/>
                      </a:lnTo>
                      <a:lnTo>
                        <a:pt x="1719" y="742"/>
                      </a:lnTo>
                      <a:lnTo>
                        <a:pt x="1724" y="599"/>
                      </a:lnTo>
                      <a:lnTo>
                        <a:pt x="1730" y="456"/>
                      </a:lnTo>
                      <a:lnTo>
                        <a:pt x="1735" y="320"/>
                      </a:lnTo>
                      <a:lnTo>
                        <a:pt x="1741" y="197"/>
                      </a:lnTo>
                      <a:lnTo>
                        <a:pt x="1746" y="102"/>
                      </a:lnTo>
                      <a:lnTo>
                        <a:pt x="1752" y="34"/>
                      </a:lnTo>
                      <a:lnTo>
                        <a:pt x="1757" y="0"/>
                      </a:lnTo>
                      <a:lnTo>
                        <a:pt x="1757" y="13"/>
                      </a:lnTo>
                      <a:lnTo>
                        <a:pt x="1762" y="68"/>
                      </a:lnTo>
                      <a:lnTo>
                        <a:pt x="1768" y="156"/>
                      </a:lnTo>
                      <a:lnTo>
                        <a:pt x="1773" y="279"/>
                      </a:lnTo>
                      <a:lnTo>
                        <a:pt x="1779" y="429"/>
                      </a:lnTo>
                      <a:lnTo>
                        <a:pt x="1784" y="585"/>
                      </a:lnTo>
                      <a:lnTo>
                        <a:pt x="1790" y="742"/>
                      </a:lnTo>
                      <a:lnTo>
                        <a:pt x="1795" y="891"/>
                      </a:lnTo>
                      <a:lnTo>
                        <a:pt x="1795" y="1027"/>
                      </a:lnTo>
                      <a:lnTo>
                        <a:pt x="1801" y="1150"/>
                      </a:lnTo>
                      <a:lnTo>
                        <a:pt x="1806" y="1252"/>
                      </a:lnTo>
                      <a:lnTo>
                        <a:pt x="1812" y="1334"/>
                      </a:lnTo>
                      <a:lnTo>
                        <a:pt x="1817" y="1402"/>
                      </a:lnTo>
                      <a:lnTo>
                        <a:pt x="1823" y="1456"/>
                      </a:lnTo>
                      <a:lnTo>
                        <a:pt x="1828" y="1497"/>
                      </a:lnTo>
                      <a:lnTo>
                        <a:pt x="1834" y="1517"/>
                      </a:lnTo>
                      <a:lnTo>
                        <a:pt x="1839" y="1531"/>
                      </a:lnTo>
                      <a:lnTo>
                        <a:pt x="1845" y="1524"/>
                      </a:lnTo>
                      <a:lnTo>
                        <a:pt x="1850" y="1510"/>
                      </a:lnTo>
                      <a:lnTo>
                        <a:pt x="1856" y="1490"/>
                      </a:lnTo>
                      <a:lnTo>
                        <a:pt x="1861" y="1470"/>
                      </a:lnTo>
                      <a:lnTo>
                        <a:pt x="1867" y="1449"/>
                      </a:lnTo>
                      <a:lnTo>
                        <a:pt x="1872" y="1429"/>
                      </a:lnTo>
                      <a:lnTo>
                        <a:pt x="1878" y="1408"/>
                      </a:lnTo>
                      <a:lnTo>
                        <a:pt x="1883" y="1402"/>
                      </a:lnTo>
                      <a:lnTo>
                        <a:pt x="1889" y="1395"/>
                      </a:lnTo>
                      <a:lnTo>
                        <a:pt x="1889" y="1402"/>
                      </a:lnTo>
                      <a:lnTo>
                        <a:pt x="1894" y="1422"/>
                      </a:lnTo>
                      <a:lnTo>
                        <a:pt x="1900" y="1456"/>
                      </a:lnTo>
                      <a:lnTo>
                        <a:pt x="1905" y="1504"/>
                      </a:lnTo>
                      <a:lnTo>
                        <a:pt x="1911" y="1558"/>
                      </a:lnTo>
                      <a:lnTo>
                        <a:pt x="1916" y="1612"/>
                      </a:lnTo>
                      <a:lnTo>
                        <a:pt x="1922" y="1660"/>
                      </a:lnTo>
                      <a:lnTo>
                        <a:pt x="1927" y="1694"/>
                      </a:lnTo>
                      <a:lnTo>
                        <a:pt x="1933" y="1715"/>
                      </a:lnTo>
                      <a:lnTo>
                        <a:pt x="1933" y="1735"/>
                      </a:lnTo>
                      <a:lnTo>
                        <a:pt x="1938" y="1749"/>
                      </a:lnTo>
                      <a:lnTo>
                        <a:pt x="1944" y="1762"/>
                      </a:lnTo>
                      <a:lnTo>
                        <a:pt x="1949" y="1769"/>
                      </a:lnTo>
                      <a:lnTo>
                        <a:pt x="1955" y="1783"/>
                      </a:lnTo>
                      <a:lnTo>
                        <a:pt x="1960" y="1789"/>
                      </a:lnTo>
                      <a:lnTo>
                        <a:pt x="1966" y="1796"/>
                      </a:lnTo>
                      <a:lnTo>
                        <a:pt x="1971" y="1803"/>
                      </a:lnTo>
                      <a:lnTo>
                        <a:pt x="1977" y="1810"/>
                      </a:lnTo>
                      <a:lnTo>
                        <a:pt x="1977" y="1823"/>
                      </a:lnTo>
                      <a:lnTo>
                        <a:pt x="1982" y="1830"/>
                      </a:lnTo>
                      <a:lnTo>
                        <a:pt x="1988" y="1837"/>
                      </a:lnTo>
                      <a:lnTo>
                        <a:pt x="1993" y="1837"/>
                      </a:lnTo>
                      <a:lnTo>
                        <a:pt x="1999" y="1844"/>
                      </a:lnTo>
                      <a:lnTo>
                        <a:pt x="2004" y="1844"/>
                      </a:lnTo>
                      <a:lnTo>
                        <a:pt x="2010" y="1851"/>
                      </a:lnTo>
                      <a:lnTo>
                        <a:pt x="2015" y="1851"/>
                      </a:lnTo>
                      <a:lnTo>
                        <a:pt x="2015" y="1857"/>
                      </a:lnTo>
                      <a:lnTo>
                        <a:pt x="2021" y="1857"/>
                      </a:lnTo>
                      <a:lnTo>
                        <a:pt x="2026" y="1857"/>
                      </a:lnTo>
                      <a:lnTo>
                        <a:pt x="2032" y="1864"/>
                      </a:lnTo>
                      <a:lnTo>
                        <a:pt x="2037" y="1864"/>
                      </a:lnTo>
                      <a:lnTo>
                        <a:pt x="2043" y="1864"/>
                      </a:lnTo>
                      <a:lnTo>
                        <a:pt x="2048" y="1864"/>
                      </a:lnTo>
                      <a:lnTo>
                        <a:pt x="2053" y="1871"/>
                      </a:lnTo>
                      <a:lnTo>
                        <a:pt x="2059" y="1871"/>
                      </a:lnTo>
                      <a:lnTo>
                        <a:pt x="2064" y="1878"/>
                      </a:lnTo>
                      <a:lnTo>
                        <a:pt x="2070" y="1878"/>
                      </a:lnTo>
                      <a:lnTo>
                        <a:pt x="2075" y="1878"/>
                      </a:lnTo>
                      <a:lnTo>
                        <a:pt x="2081" y="1885"/>
                      </a:lnTo>
                      <a:lnTo>
                        <a:pt x="2086" y="1885"/>
                      </a:lnTo>
                      <a:lnTo>
                        <a:pt x="2092" y="1885"/>
                      </a:lnTo>
                      <a:lnTo>
                        <a:pt x="2097" y="1885"/>
                      </a:lnTo>
                      <a:lnTo>
                        <a:pt x="2103" y="1885"/>
                      </a:lnTo>
                      <a:lnTo>
                        <a:pt x="2108" y="1885"/>
                      </a:lnTo>
                      <a:lnTo>
                        <a:pt x="2114" y="1885"/>
                      </a:lnTo>
                      <a:lnTo>
                        <a:pt x="2119" y="1885"/>
                      </a:lnTo>
                      <a:lnTo>
                        <a:pt x="2125" y="1885"/>
                      </a:lnTo>
                      <a:lnTo>
                        <a:pt x="2130" y="1885"/>
                      </a:lnTo>
                      <a:lnTo>
                        <a:pt x="2136" y="1885"/>
                      </a:lnTo>
                      <a:lnTo>
                        <a:pt x="2141" y="1885"/>
                      </a:lnTo>
                      <a:lnTo>
                        <a:pt x="2147" y="1885"/>
                      </a:lnTo>
                      <a:lnTo>
                        <a:pt x="2152" y="1885"/>
                      </a:lnTo>
                      <a:lnTo>
                        <a:pt x="2152" y="1878"/>
                      </a:lnTo>
                      <a:lnTo>
                        <a:pt x="2158" y="1878"/>
                      </a:lnTo>
                      <a:lnTo>
                        <a:pt x="2163" y="1878"/>
                      </a:lnTo>
                      <a:lnTo>
                        <a:pt x="2169" y="1871"/>
                      </a:lnTo>
                      <a:lnTo>
                        <a:pt x="2174" y="1864"/>
                      </a:lnTo>
                      <a:lnTo>
                        <a:pt x="2180" y="1857"/>
                      </a:lnTo>
                      <a:lnTo>
                        <a:pt x="2185" y="1851"/>
                      </a:lnTo>
                      <a:lnTo>
                        <a:pt x="2191" y="1844"/>
                      </a:lnTo>
                      <a:lnTo>
                        <a:pt x="2196" y="1844"/>
                      </a:lnTo>
                    </a:path>
                  </a:pathLst>
                </a:custGeom>
                <a:noFill/>
                <a:ln w="7938">
                  <a:solidFill>
                    <a:srgbClr val="C800C8"/>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4" name="Freeform 16"/>
                <p:cNvSpPr>
                  <a:spLocks/>
                </p:cNvSpPr>
                <p:nvPr/>
              </p:nvSpPr>
              <p:spPr bwMode="auto">
                <a:xfrm>
                  <a:off x="2991" y="1081"/>
                  <a:ext cx="2196" cy="1885"/>
                </a:xfrm>
                <a:custGeom>
                  <a:avLst/>
                  <a:gdLst>
                    <a:gd name="T0" fmla="*/ 33 w 2196"/>
                    <a:gd name="T1" fmla="*/ 1823 h 1885"/>
                    <a:gd name="T2" fmla="*/ 71 w 2196"/>
                    <a:gd name="T3" fmla="*/ 1817 h 1885"/>
                    <a:gd name="T4" fmla="*/ 110 w 2196"/>
                    <a:gd name="T5" fmla="*/ 1810 h 1885"/>
                    <a:gd name="T6" fmla="*/ 143 w 2196"/>
                    <a:gd name="T7" fmla="*/ 1803 h 1885"/>
                    <a:gd name="T8" fmla="*/ 181 w 2196"/>
                    <a:gd name="T9" fmla="*/ 1789 h 1885"/>
                    <a:gd name="T10" fmla="*/ 220 w 2196"/>
                    <a:gd name="T11" fmla="*/ 1796 h 1885"/>
                    <a:gd name="T12" fmla="*/ 258 w 2196"/>
                    <a:gd name="T13" fmla="*/ 1803 h 1885"/>
                    <a:gd name="T14" fmla="*/ 297 w 2196"/>
                    <a:gd name="T15" fmla="*/ 1817 h 1885"/>
                    <a:gd name="T16" fmla="*/ 335 w 2196"/>
                    <a:gd name="T17" fmla="*/ 1817 h 1885"/>
                    <a:gd name="T18" fmla="*/ 373 w 2196"/>
                    <a:gd name="T19" fmla="*/ 1817 h 1885"/>
                    <a:gd name="T20" fmla="*/ 412 w 2196"/>
                    <a:gd name="T21" fmla="*/ 1810 h 1885"/>
                    <a:gd name="T22" fmla="*/ 450 w 2196"/>
                    <a:gd name="T23" fmla="*/ 1810 h 1885"/>
                    <a:gd name="T24" fmla="*/ 489 w 2196"/>
                    <a:gd name="T25" fmla="*/ 1803 h 1885"/>
                    <a:gd name="T26" fmla="*/ 527 w 2196"/>
                    <a:gd name="T27" fmla="*/ 1803 h 1885"/>
                    <a:gd name="T28" fmla="*/ 566 w 2196"/>
                    <a:gd name="T29" fmla="*/ 1789 h 1885"/>
                    <a:gd name="T30" fmla="*/ 604 w 2196"/>
                    <a:gd name="T31" fmla="*/ 1776 h 1885"/>
                    <a:gd name="T32" fmla="*/ 642 w 2196"/>
                    <a:gd name="T33" fmla="*/ 1742 h 1885"/>
                    <a:gd name="T34" fmla="*/ 675 w 2196"/>
                    <a:gd name="T35" fmla="*/ 1681 h 1885"/>
                    <a:gd name="T36" fmla="*/ 708 w 2196"/>
                    <a:gd name="T37" fmla="*/ 1558 h 1885"/>
                    <a:gd name="T38" fmla="*/ 741 w 2196"/>
                    <a:gd name="T39" fmla="*/ 1299 h 1885"/>
                    <a:gd name="T40" fmla="*/ 780 w 2196"/>
                    <a:gd name="T41" fmla="*/ 1014 h 1885"/>
                    <a:gd name="T42" fmla="*/ 818 w 2196"/>
                    <a:gd name="T43" fmla="*/ 1102 h 1885"/>
                    <a:gd name="T44" fmla="*/ 851 w 2196"/>
                    <a:gd name="T45" fmla="*/ 1347 h 1885"/>
                    <a:gd name="T46" fmla="*/ 884 w 2196"/>
                    <a:gd name="T47" fmla="*/ 1551 h 1885"/>
                    <a:gd name="T48" fmla="*/ 917 w 2196"/>
                    <a:gd name="T49" fmla="*/ 1667 h 1885"/>
                    <a:gd name="T50" fmla="*/ 955 w 2196"/>
                    <a:gd name="T51" fmla="*/ 1721 h 1885"/>
                    <a:gd name="T52" fmla="*/ 988 w 2196"/>
                    <a:gd name="T53" fmla="*/ 1742 h 1885"/>
                    <a:gd name="T54" fmla="*/ 1027 w 2196"/>
                    <a:gd name="T55" fmla="*/ 1749 h 1885"/>
                    <a:gd name="T56" fmla="*/ 1065 w 2196"/>
                    <a:gd name="T57" fmla="*/ 1755 h 1885"/>
                    <a:gd name="T58" fmla="*/ 1104 w 2196"/>
                    <a:gd name="T59" fmla="*/ 1762 h 1885"/>
                    <a:gd name="T60" fmla="*/ 1142 w 2196"/>
                    <a:gd name="T61" fmla="*/ 1769 h 1885"/>
                    <a:gd name="T62" fmla="*/ 1180 w 2196"/>
                    <a:gd name="T63" fmla="*/ 1776 h 1885"/>
                    <a:gd name="T64" fmla="*/ 1219 w 2196"/>
                    <a:gd name="T65" fmla="*/ 1762 h 1885"/>
                    <a:gd name="T66" fmla="*/ 1257 w 2196"/>
                    <a:gd name="T67" fmla="*/ 1749 h 1885"/>
                    <a:gd name="T68" fmla="*/ 1290 w 2196"/>
                    <a:gd name="T69" fmla="*/ 1769 h 1885"/>
                    <a:gd name="T70" fmla="*/ 1323 w 2196"/>
                    <a:gd name="T71" fmla="*/ 1789 h 1885"/>
                    <a:gd name="T72" fmla="*/ 1362 w 2196"/>
                    <a:gd name="T73" fmla="*/ 1803 h 1885"/>
                    <a:gd name="T74" fmla="*/ 1400 w 2196"/>
                    <a:gd name="T75" fmla="*/ 1810 h 1885"/>
                    <a:gd name="T76" fmla="*/ 1439 w 2196"/>
                    <a:gd name="T77" fmla="*/ 1823 h 1885"/>
                    <a:gd name="T78" fmla="*/ 1477 w 2196"/>
                    <a:gd name="T79" fmla="*/ 1830 h 1885"/>
                    <a:gd name="T80" fmla="*/ 1510 w 2196"/>
                    <a:gd name="T81" fmla="*/ 1823 h 1885"/>
                    <a:gd name="T82" fmla="*/ 1548 w 2196"/>
                    <a:gd name="T83" fmla="*/ 1810 h 1885"/>
                    <a:gd name="T84" fmla="*/ 1587 w 2196"/>
                    <a:gd name="T85" fmla="*/ 1796 h 1885"/>
                    <a:gd name="T86" fmla="*/ 1625 w 2196"/>
                    <a:gd name="T87" fmla="*/ 1769 h 1885"/>
                    <a:gd name="T88" fmla="*/ 1664 w 2196"/>
                    <a:gd name="T89" fmla="*/ 1660 h 1885"/>
                    <a:gd name="T90" fmla="*/ 1697 w 2196"/>
                    <a:gd name="T91" fmla="*/ 1313 h 1885"/>
                    <a:gd name="T92" fmla="*/ 1730 w 2196"/>
                    <a:gd name="T93" fmla="*/ 456 h 1885"/>
                    <a:gd name="T94" fmla="*/ 1762 w 2196"/>
                    <a:gd name="T95" fmla="*/ 68 h 1885"/>
                    <a:gd name="T96" fmla="*/ 1795 w 2196"/>
                    <a:gd name="T97" fmla="*/ 1027 h 1885"/>
                    <a:gd name="T98" fmla="*/ 1834 w 2196"/>
                    <a:gd name="T99" fmla="*/ 1517 h 1885"/>
                    <a:gd name="T100" fmla="*/ 1872 w 2196"/>
                    <a:gd name="T101" fmla="*/ 1429 h 1885"/>
                    <a:gd name="T102" fmla="*/ 1905 w 2196"/>
                    <a:gd name="T103" fmla="*/ 1504 h 1885"/>
                    <a:gd name="T104" fmla="*/ 1938 w 2196"/>
                    <a:gd name="T105" fmla="*/ 1749 h 1885"/>
                    <a:gd name="T106" fmla="*/ 1977 w 2196"/>
                    <a:gd name="T107" fmla="*/ 1810 h 1885"/>
                    <a:gd name="T108" fmla="*/ 2010 w 2196"/>
                    <a:gd name="T109" fmla="*/ 1851 h 1885"/>
                    <a:gd name="T110" fmla="*/ 2043 w 2196"/>
                    <a:gd name="T111" fmla="*/ 1864 h 1885"/>
                    <a:gd name="T112" fmla="*/ 2081 w 2196"/>
                    <a:gd name="T113" fmla="*/ 1885 h 1885"/>
                    <a:gd name="T114" fmla="*/ 2119 w 2196"/>
                    <a:gd name="T115" fmla="*/ 1885 h 1885"/>
                    <a:gd name="T116" fmla="*/ 2152 w 2196"/>
                    <a:gd name="T117" fmla="*/ 1878 h 1885"/>
                    <a:gd name="T118" fmla="*/ 2191 w 2196"/>
                    <a:gd name="T119" fmla="*/ 1844 h 1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96" h="1885">
                      <a:moveTo>
                        <a:pt x="0" y="1844"/>
                      </a:moveTo>
                      <a:lnTo>
                        <a:pt x="6" y="1837"/>
                      </a:lnTo>
                      <a:lnTo>
                        <a:pt x="11" y="1837"/>
                      </a:lnTo>
                      <a:lnTo>
                        <a:pt x="16" y="1830"/>
                      </a:lnTo>
                      <a:lnTo>
                        <a:pt x="22" y="1830"/>
                      </a:lnTo>
                      <a:lnTo>
                        <a:pt x="27" y="1823"/>
                      </a:lnTo>
                      <a:lnTo>
                        <a:pt x="33" y="1823"/>
                      </a:lnTo>
                      <a:lnTo>
                        <a:pt x="38" y="1823"/>
                      </a:lnTo>
                      <a:lnTo>
                        <a:pt x="44" y="1823"/>
                      </a:lnTo>
                      <a:lnTo>
                        <a:pt x="49" y="1823"/>
                      </a:lnTo>
                      <a:lnTo>
                        <a:pt x="55" y="1823"/>
                      </a:lnTo>
                      <a:lnTo>
                        <a:pt x="60" y="1817"/>
                      </a:lnTo>
                      <a:lnTo>
                        <a:pt x="66" y="1817"/>
                      </a:lnTo>
                      <a:lnTo>
                        <a:pt x="71" y="1817"/>
                      </a:lnTo>
                      <a:lnTo>
                        <a:pt x="77" y="1817"/>
                      </a:lnTo>
                      <a:lnTo>
                        <a:pt x="82" y="1817"/>
                      </a:lnTo>
                      <a:lnTo>
                        <a:pt x="88" y="1817"/>
                      </a:lnTo>
                      <a:lnTo>
                        <a:pt x="93" y="1810"/>
                      </a:lnTo>
                      <a:lnTo>
                        <a:pt x="99" y="1810"/>
                      </a:lnTo>
                      <a:lnTo>
                        <a:pt x="104" y="1810"/>
                      </a:lnTo>
                      <a:lnTo>
                        <a:pt x="110" y="1810"/>
                      </a:lnTo>
                      <a:lnTo>
                        <a:pt x="115" y="1810"/>
                      </a:lnTo>
                      <a:lnTo>
                        <a:pt x="121" y="1810"/>
                      </a:lnTo>
                      <a:lnTo>
                        <a:pt x="126" y="1810"/>
                      </a:lnTo>
                      <a:lnTo>
                        <a:pt x="132" y="1810"/>
                      </a:lnTo>
                      <a:lnTo>
                        <a:pt x="132" y="1803"/>
                      </a:lnTo>
                      <a:lnTo>
                        <a:pt x="137" y="1803"/>
                      </a:lnTo>
                      <a:lnTo>
                        <a:pt x="143" y="1803"/>
                      </a:lnTo>
                      <a:lnTo>
                        <a:pt x="148" y="1803"/>
                      </a:lnTo>
                      <a:lnTo>
                        <a:pt x="154" y="1803"/>
                      </a:lnTo>
                      <a:lnTo>
                        <a:pt x="159" y="1803"/>
                      </a:lnTo>
                      <a:lnTo>
                        <a:pt x="165" y="1796"/>
                      </a:lnTo>
                      <a:lnTo>
                        <a:pt x="170" y="1796"/>
                      </a:lnTo>
                      <a:lnTo>
                        <a:pt x="176" y="1796"/>
                      </a:lnTo>
                      <a:lnTo>
                        <a:pt x="181" y="1789"/>
                      </a:lnTo>
                      <a:lnTo>
                        <a:pt x="187" y="1789"/>
                      </a:lnTo>
                      <a:lnTo>
                        <a:pt x="192" y="1789"/>
                      </a:lnTo>
                      <a:lnTo>
                        <a:pt x="198" y="1796"/>
                      </a:lnTo>
                      <a:lnTo>
                        <a:pt x="203" y="1796"/>
                      </a:lnTo>
                      <a:lnTo>
                        <a:pt x="209" y="1796"/>
                      </a:lnTo>
                      <a:lnTo>
                        <a:pt x="214" y="1796"/>
                      </a:lnTo>
                      <a:lnTo>
                        <a:pt x="220" y="1796"/>
                      </a:lnTo>
                      <a:lnTo>
                        <a:pt x="225" y="1796"/>
                      </a:lnTo>
                      <a:lnTo>
                        <a:pt x="231" y="1796"/>
                      </a:lnTo>
                      <a:lnTo>
                        <a:pt x="236" y="1796"/>
                      </a:lnTo>
                      <a:lnTo>
                        <a:pt x="242" y="1796"/>
                      </a:lnTo>
                      <a:lnTo>
                        <a:pt x="247" y="1803"/>
                      </a:lnTo>
                      <a:lnTo>
                        <a:pt x="253" y="1803"/>
                      </a:lnTo>
                      <a:lnTo>
                        <a:pt x="258" y="1803"/>
                      </a:lnTo>
                      <a:lnTo>
                        <a:pt x="264" y="1803"/>
                      </a:lnTo>
                      <a:lnTo>
                        <a:pt x="269" y="1810"/>
                      </a:lnTo>
                      <a:lnTo>
                        <a:pt x="275" y="1810"/>
                      </a:lnTo>
                      <a:lnTo>
                        <a:pt x="280" y="1810"/>
                      </a:lnTo>
                      <a:lnTo>
                        <a:pt x="286" y="1810"/>
                      </a:lnTo>
                      <a:lnTo>
                        <a:pt x="291" y="1817"/>
                      </a:lnTo>
                      <a:lnTo>
                        <a:pt x="297" y="1817"/>
                      </a:lnTo>
                      <a:lnTo>
                        <a:pt x="302" y="1817"/>
                      </a:lnTo>
                      <a:lnTo>
                        <a:pt x="307" y="1817"/>
                      </a:lnTo>
                      <a:lnTo>
                        <a:pt x="313" y="1817"/>
                      </a:lnTo>
                      <a:lnTo>
                        <a:pt x="318" y="1817"/>
                      </a:lnTo>
                      <a:lnTo>
                        <a:pt x="324" y="1817"/>
                      </a:lnTo>
                      <a:lnTo>
                        <a:pt x="329" y="1817"/>
                      </a:lnTo>
                      <a:lnTo>
                        <a:pt x="335" y="1817"/>
                      </a:lnTo>
                      <a:lnTo>
                        <a:pt x="340" y="1817"/>
                      </a:lnTo>
                      <a:lnTo>
                        <a:pt x="346" y="1817"/>
                      </a:lnTo>
                      <a:lnTo>
                        <a:pt x="351" y="1817"/>
                      </a:lnTo>
                      <a:lnTo>
                        <a:pt x="357" y="1817"/>
                      </a:lnTo>
                      <a:lnTo>
                        <a:pt x="362" y="1817"/>
                      </a:lnTo>
                      <a:lnTo>
                        <a:pt x="368" y="1817"/>
                      </a:lnTo>
                      <a:lnTo>
                        <a:pt x="373" y="1817"/>
                      </a:lnTo>
                      <a:lnTo>
                        <a:pt x="379" y="1817"/>
                      </a:lnTo>
                      <a:lnTo>
                        <a:pt x="384" y="1810"/>
                      </a:lnTo>
                      <a:lnTo>
                        <a:pt x="390" y="1810"/>
                      </a:lnTo>
                      <a:lnTo>
                        <a:pt x="395" y="1810"/>
                      </a:lnTo>
                      <a:lnTo>
                        <a:pt x="401" y="1810"/>
                      </a:lnTo>
                      <a:lnTo>
                        <a:pt x="406" y="1810"/>
                      </a:lnTo>
                      <a:lnTo>
                        <a:pt x="412" y="1810"/>
                      </a:lnTo>
                      <a:lnTo>
                        <a:pt x="417" y="1810"/>
                      </a:lnTo>
                      <a:lnTo>
                        <a:pt x="423" y="1810"/>
                      </a:lnTo>
                      <a:lnTo>
                        <a:pt x="428" y="1810"/>
                      </a:lnTo>
                      <a:lnTo>
                        <a:pt x="434" y="1810"/>
                      </a:lnTo>
                      <a:lnTo>
                        <a:pt x="439" y="1810"/>
                      </a:lnTo>
                      <a:lnTo>
                        <a:pt x="445" y="1810"/>
                      </a:lnTo>
                      <a:lnTo>
                        <a:pt x="450" y="1810"/>
                      </a:lnTo>
                      <a:lnTo>
                        <a:pt x="456" y="1810"/>
                      </a:lnTo>
                      <a:lnTo>
                        <a:pt x="461" y="1810"/>
                      </a:lnTo>
                      <a:lnTo>
                        <a:pt x="467" y="1810"/>
                      </a:lnTo>
                      <a:lnTo>
                        <a:pt x="472" y="1810"/>
                      </a:lnTo>
                      <a:lnTo>
                        <a:pt x="478" y="1810"/>
                      </a:lnTo>
                      <a:lnTo>
                        <a:pt x="483" y="1810"/>
                      </a:lnTo>
                      <a:lnTo>
                        <a:pt x="489" y="1803"/>
                      </a:lnTo>
                      <a:lnTo>
                        <a:pt x="494" y="1803"/>
                      </a:lnTo>
                      <a:lnTo>
                        <a:pt x="500" y="1803"/>
                      </a:lnTo>
                      <a:lnTo>
                        <a:pt x="505" y="1803"/>
                      </a:lnTo>
                      <a:lnTo>
                        <a:pt x="511" y="1803"/>
                      </a:lnTo>
                      <a:lnTo>
                        <a:pt x="516" y="1803"/>
                      </a:lnTo>
                      <a:lnTo>
                        <a:pt x="522" y="1803"/>
                      </a:lnTo>
                      <a:lnTo>
                        <a:pt x="527" y="1803"/>
                      </a:lnTo>
                      <a:lnTo>
                        <a:pt x="533" y="1796"/>
                      </a:lnTo>
                      <a:lnTo>
                        <a:pt x="538" y="1796"/>
                      </a:lnTo>
                      <a:lnTo>
                        <a:pt x="544" y="1796"/>
                      </a:lnTo>
                      <a:lnTo>
                        <a:pt x="549" y="1789"/>
                      </a:lnTo>
                      <a:lnTo>
                        <a:pt x="555" y="1789"/>
                      </a:lnTo>
                      <a:lnTo>
                        <a:pt x="560" y="1789"/>
                      </a:lnTo>
                      <a:lnTo>
                        <a:pt x="566" y="1789"/>
                      </a:lnTo>
                      <a:lnTo>
                        <a:pt x="571" y="1783"/>
                      </a:lnTo>
                      <a:lnTo>
                        <a:pt x="577" y="1783"/>
                      </a:lnTo>
                      <a:lnTo>
                        <a:pt x="582" y="1776"/>
                      </a:lnTo>
                      <a:lnTo>
                        <a:pt x="588" y="1776"/>
                      </a:lnTo>
                      <a:lnTo>
                        <a:pt x="593" y="1776"/>
                      </a:lnTo>
                      <a:lnTo>
                        <a:pt x="598" y="1776"/>
                      </a:lnTo>
                      <a:lnTo>
                        <a:pt x="604" y="1776"/>
                      </a:lnTo>
                      <a:lnTo>
                        <a:pt x="609" y="1769"/>
                      </a:lnTo>
                      <a:lnTo>
                        <a:pt x="615" y="1762"/>
                      </a:lnTo>
                      <a:lnTo>
                        <a:pt x="620" y="1755"/>
                      </a:lnTo>
                      <a:lnTo>
                        <a:pt x="626" y="1755"/>
                      </a:lnTo>
                      <a:lnTo>
                        <a:pt x="631" y="1755"/>
                      </a:lnTo>
                      <a:lnTo>
                        <a:pt x="637" y="1749"/>
                      </a:lnTo>
                      <a:lnTo>
                        <a:pt x="642" y="1742"/>
                      </a:lnTo>
                      <a:lnTo>
                        <a:pt x="648" y="1735"/>
                      </a:lnTo>
                      <a:lnTo>
                        <a:pt x="653" y="1728"/>
                      </a:lnTo>
                      <a:lnTo>
                        <a:pt x="659" y="1721"/>
                      </a:lnTo>
                      <a:lnTo>
                        <a:pt x="659" y="1715"/>
                      </a:lnTo>
                      <a:lnTo>
                        <a:pt x="664" y="1701"/>
                      </a:lnTo>
                      <a:lnTo>
                        <a:pt x="670" y="1694"/>
                      </a:lnTo>
                      <a:lnTo>
                        <a:pt x="675" y="1681"/>
                      </a:lnTo>
                      <a:lnTo>
                        <a:pt x="681" y="1674"/>
                      </a:lnTo>
                      <a:lnTo>
                        <a:pt x="686" y="1660"/>
                      </a:lnTo>
                      <a:lnTo>
                        <a:pt x="692" y="1640"/>
                      </a:lnTo>
                      <a:lnTo>
                        <a:pt x="697" y="1626"/>
                      </a:lnTo>
                      <a:lnTo>
                        <a:pt x="697" y="1606"/>
                      </a:lnTo>
                      <a:lnTo>
                        <a:pt x="703" y="1585"/>
                      </a:lnTo>
                      <a:lnTo>
                        <a:pt x="708" y="1558"/>
                      </a:lnTo>
                      <a:lnTo>
                        <a:pt x="714" y="1531"/>
                      </a:lnTo>
                      <a:lnTo>
                        <a:pt x="719" y="1497"/>
                      </a:lnTo>
                      <a:lnTo>
                        <a:pt x="725" y="1463"/>
                      </a:lnTo>
                      <a:lnTo>
                        <a:pt x="730" y="1429"/>
                      </a:lnTo>
                      <a:lnTo>
                        <a:pt x="736" y="1388"/>
                      </a:lnTo>
                      <a:lnTo>
                        <a:pt x="741" y="1347"/>
                      </a:lnTo>
                      <a:lnTo>
                        <a:pt x="741" y="1299"/>
                      </a:lnTo>
                      <a:lnTo>
                        <a:pt x="747" y="1259"/>
                      </a:lnTo>
                      <a:lnTo>
                        <a:pt x="752" y="1211"/>
                      </a:lnTo>
                      <a:lnTo>
                        <a:pt x="758" y="1163"/>
                      </a:lnTo>
                      <a:lnTo>
                        <a:pt x="763" y="1123"/>
                      </a:lnTo>
                      <a:lnTo>
                        <a:pt x="769" y="1082"/>
                      </a:lnTo>
                      <a:lnTo>
                        <a:pt x="774" y="1041"/>
                      </a:lnTo>
                      <a:lnTo>
                        <a:pt x="780" y="1014"/>
                      </a:lnTo>
                      <a:lnTo>
                        <a:pt x="785" y="993"/>
                      </a:lnTo>
                      <a:lnTo>
                        <a:pt x="791" y="986"/>
                      </a:lnTo>
                      <a:lnTo>
                        <a:pt x="796" y="993"/>
                      </a:lnTo>
                      <a:lnTo>
                        <a:pt x="802" y="1014"/>
                      </a:lnTo>
                      <a:lnTo>
                        <a:pt x="807" y="1034"/>
                      </a:lnTo>
                      <a:lnTo>
                        <a:pt x="813" y="1068"/>
                      </a:lnTo>
                      <a:lnTo>
                        <a:pt x="818" y="1102"/>
                      </a:lnTo>
                      <a:lnTo>
                        <a:pt x="824" y="1136"/>
                      </a:lnTo>
                      <a:lnTo>
                        <a:pt x="829" y="1177"/>
                      </a:lnTo>
                      <a:lnTo>
                        <a:pt x="835" y="1211"/>
                      </a:lnTo>
                      <a:lnTo>
                        <a:pt x="835" y="1245"/>
                      </a:lnTo>
                      <a:lnTo>
                        <a:pt x="840" y="1286"/>
                      </a:lnTo>
                      <a:lnTo>
                        <a:pt x="846" y="1320"/>
                      </a:lnTo>
                      <a:lnTo>
                        <a:pt x="851" y="1347"/>
                      </a:lnTo>
                      <a:lnTo>
                        <a:pt x="857" y="1381"/>
                      </a:lnTo>
                      <a:lnTo>
                        <a:pt x="862" y="1415"/>
                      </a:lnTo>
                      <a:lnTo>
                        <a:pt x="868" y="1442"/>
                      </a:lnTo>
                      <a:lnTo>
                        <a:pt x="873" y="1470"/>
                      </a:lnTo>
                      <a:lnTo>
                        <a:pt x="879" y="1504"/>
                      </a:lnTo>
                      <a:lnTo>
                        <a:pt x="879" y="1524"/>
                      </a:lnTo>
                      <a:lnTo>
                        <a:pt x="884" y="1551"/>
                      </a:lnTo>
                      <a:lnTo>
                        <a:pt x="889" y="1572"/>
                      </a:lnTo>
                      <a:lnTo>
                        <a:pt x="895" y="1592"/>
                      </a:lnTo>
                      <a:lnTo>
                        <a:pt x="900" y="1612"/>
                      </a:lnTo>
                      <a:lnTo>
                        <a:pt x="906" y="1633"/>
                      </a:lnTo>
                      <a:lnTo>
                        <a:pt x="911" y="1647"/>
                      </a:lnTo>
                      <a:lnTo>
                        <a:pt x="917" y="1653"/>
                      </a:lnTo>
                      <a:lnTo>
                        <a:pt x="917" y="1667"/>
                      </a:lnTo>
                      <a:lnTo>
                        <a:pt x="922" y="1674"/>
                      </a:lnTo>
                      <a:lnTo>
                        <a:pt x="928" y="1687"/>
                      </a:lnTo>
                      <a:lnTo>
                        <a:pt x="933" y="1694"/>
                      </a:lnTo>
                      <a:lnTo>
                        <a:pt x="939" y="1701"/>
                      </a:lnTo>
                      <a:lnTo>
                        <a:pt x="944" y="1708"/>
                      </a:lnTo>
                      <a:lnTo>
                        <a:pt x="950" y="1715"/>
                      </a:lnTo>
                      <a:lnTo>
                        <a:pt x="955" y="1721"/>
                      </a:lnTo>
                      <a:lnTo>
                        <a:pt x="961" y="1721"/>
                      </a:lnTo>
                      <a:lnTo>
                        <a:pt x="961" y="1728"/>
                      </a:lnTo>
                      <a:lnTo>
                        <a:pt x="966" y="1735"/>
                      </a:lnTo>
                      <a:lnTo>
                        <a:pt x="972" y="1735"/>
                      </a:lnTo>
                      <a:lnTo>
                        <a:pt x="977" y="1742"/>
                      </a:lnTo>
                      <a:lnTo>
                        <a:pt x="983" y="1742"/>
                      </a:lnTo>
                      <a:lnTo>
                        <a:pt x="988" y="1742"/>
                      </a:lnTo>
                      <a:lnTo>
                        <a:pt x="994" y="1742"/>
                      </a:lnTo>
                      <a:lnTo>
                        <a:pt x="999" y="1749"/>
                      </a:lnTo>
                      <a:lnTo>
                        <a:pt x="1005" y="1749"/>
                      </a:lnTo>
                      <a:lnTo>
                        <a:pt x="1010" y="1749"/>
                      </a:lnTo>
                      <a:lnTo>
                        <a:pt x="1016" y="1749"/>
                      </a:lnTo>
                      <a:lnTo>
                        <a:pt x="1021" y="1749"/>
                      </a:lnTo>
                      <a:lnTo>
                        <a:pt x="1027" y="1749"/>
                      </a:lnTo>
                      <a:lnTo>
                        <a:pt x="1032" y="1755"/>
                      </a:lnTo>
                      <a:lnTo>
                        <a:pt x="1038" y="1755"/>
                      </a:lnTo>
                      <a:lnTo>
                        <a:pt x="1043" y="1755"/>
                      </a:lnTo>
                      <a:lnTo>
                        <a:pt x="1049" y="1755"/>
                      </a:lnTo>
                      <a:lnTo>
                        <a:pt x="1054" y="1755"/>
                      </a:lnTo>
                      <a:lnTo>
                        <a:pt x="1060" y="1755"/>
                      </a:lnTo>
                      <a:lnTo>
                        <a:pt x="1065" y="1755"/>
                      </a:lnTo>
                      <a:lnTo>
                        <a:pt x="1071" y="1755"/>
                      </a:lnTo>
                      <a:lnTo>
                        <a:pt x="1076" y="1755"/>
                      </a:lnTo>
                      <a:lnTo>
                        <a:pt x="1082" y="1755"/>
                      </a:lnTo>
                      <a:lnTo>
                        <a:pt x="1087" y="1755"/>
                      </a:lnTo>
                      <a:lnTo>
                        <a:pt x="1093" y="1755"/>
                      </a:lnTo>
                      <a:lnTo>
                        <a:pt x="1098" y="1762"/>
                      </a:lnTo>
                      <a:lnTo>
                        <a:pt x="1104" y="1762"/>
                      </a:lnTo>
                      <a:lnTo>
                        <a:pt x="1109" y="1762"/>
                      </a:lnTo>
                      <a:lnTo>
                        <a:pt x="1115" y="1762"/>
                      </a:lnTo>
                      <a:lnTo>
                        <a:pt x="1120" y="1769"/>
                      </a:lnTo>
                      <a:lnTo>
                        <a:pt x="1126" y="1769"/>
                      </a:lnTo>
                      <a:lnTo>
                        <a:pt x="1131" y="1769"/>
                      </a:lnTo>
                      <a:lnTo>
                        <a:pt x="1137" y="1769"/>
                      </a:lnTo>
                      <a:lnTo>
                        <a:pt x="1142" y="1769"/>
                      </a:lnTo>
                      <a:lnTo>
                        <a:pt x="1148" y="1769"/>
                      </a:lnTo>
                      <a:lnTo>
                        <a:pt x="1153" y="1776"/>
                      </a:lnTo>
                      <a:lnTo>
                        <a:pt x="1159" y="1776"/>
                      </a:lnTo>
                      <a:lnTo>
                        <a:pt x="1164" y="1776"/>
                      </a:lnTo>
                      <a:lnTo>
                        <a:pt x="1170" y="1776"/>
                      </a:lnTo>
                      <a:lnTo>
                        <a:pt x="1175" y="1776"/>
                      </a:lnTo>
                      <a:lnTo>
                        <a:pt x="1180" y="1776"/>
                      </a:lnTo>
                      <a:lnTo>
                        <a:pt x="1186" y="1769"/>
                      </a:lnTo>
                      <a:lnTo>
                        <a:pt x="1191" y="1769"/>
                      </a:lnTo>
                      <a:lnTo>
                        <a:pt x="1197" y="1769"/>
                      </a:lnTo>
                      <a:lnTo>
                        <a:pt x="1202" y="1769"/>
                      </a:lnTo>
                      <a:lnTo>
                        <a:pt x="1208" y="1762"/>
                      </a:lnTo>
                      <a:lnTo>
                        <a:pt x="1213" y="1762"/>
                      </a:lnTo>
                      <a:lnTo>
                        <a:pt x="1219" y="1762"/>
                      </a:lnTo>
                      <a:lnTo>
                        <a:pt x="1224" y="1755"/>
                      </a:lnTo>
                      <a:lnTo>
                        <a:pt x="1230" y="1755"/>
                      </a:lnTo>
                      <a:lnTo>
                        <a:pt x="1235" y="1749"/>
                      </a:lnTo>
                      <a:lnTo>
                        <a:pt x="1241" y="1749"/>
                      </a:lnTo>
                      <a:lnTo>
                        <a:pt x="1246" y="1749"/>
                      </a:lnTo>
                      <a:lnTo>
                        <a:pt x="1252" y="1749"/>
                      </a:lnTo>
                      <a:lnTo>
                        <a:pt x="1257" y="1749"/>
                      </a:lnTo>
                      <a:lnTo>
                        <a:pt x="1263" y="1749"/>
                      </a:lnTo>
                      <a:lnTo>
                        <a:pt x="1268" y="1749"/>
                      </a:lnTo>
                      <a:lnTo>
                        <a:pt x="1274" y="1749"/>
                      </a:lnTo>
                      <a:lnTo>
                        <a:pt x="1274" y="1755"/>
                      </a:lnTo>
                      <a:lnTo>
                        <a:pt x="1279" y="1755"/>
                      </a:lnTo>
                      <a:lnTo>
                        <a:pt x="1285" y="1762"/>
                      </a:lnTo>
                      <a:lnTo>
                        <a:pt x="1290" y="1769"/>
                      </a:lnTo>
                      <a:lnTo>
                        <a:pt x="1296" y="1769"/>
                      </a:lnTo>
                      <a:lnTo>
                        <a:pt x="1301" y="1776"/>
                      </a:lnTo>
                      <a:lnTo>
                        <a:pt x="1307" y="1783"/>
                      </a:lnTo>
                      <a:lnTo>
                        <a:pt x="1312" y="1783"/>
                      </a:lnTo>
                      <a:lnTo>
                        <a:pt x="1318" y="1783"/>
                      </a:lnTo>
                      <a:lnTo>
                        <a:pt x="1318" y="1789"/>
                      </a:lnTo>
                      <a:lnTo>
                        <a:pt x="1323" y="1789"/>
                      </a:lnTo>
                      <a:lnTo>
                        <a:pt x="1329" y="1789"/>
                      </a:lnTo>
                      <a:lnTo>
                        <a:pt x="1334" y="1796"/>
                      </a:lnTo>
                      <a:lnTo>
                        <a:pt x="1340" y="1796"/>
                      </a:lnTo>
                      <a:lnTo>
                        <a:pt x="1345" y="1796"/>
                      </a:lnTo>
                      <a:lnTo>
                        <a:pt x="1351" y="1796"/>
                      </a:lnTo>
                      <a:lnTo>
                        <a:pt x="1356" y="1796"/>
                      </a:lnTo>
                      <a:lnTo>
                        <a:pt x="1362" y="1803"/>
                      </a:lnTo>
                      <a:lnTo>
                        <a:pt x="1367" y="1803"/>
                      </a:lnTo>
                      <a:lnTo>
                        <a:pt x="1373" y="1803"/>
                      </a:lnTo>
                      <a:lnTo>
                        <a:pt x="1378" y="1803"/>
                      </a:lnTo>
                      <a:lnTo>
                        <a:pt x="1384" y="1803"/>
                      </a:lnTo>
                      <a:lnTo>
                        <a:pt x="1389" y="1803"/>
                      </a:lnTo>
                      <a:lnTo>
                        <a:pt x="1395" y="1803"/>
                      </a:lnTo>
                      <a:lnTo>
                        <a:pt x="1400" y="1810"/>
                      </a:lnTo>
                      <a:lnTo>
                        <a:pt x="1406" y="1810"/>
                      </a:lnTo>
                      <a:lnTo>
                        <a:pt x="1411" y="1817"/>
                      </a:lnTo>
                      <a:lnTo>
                        <a:pt x="1417" y="1817"/>
                      </a:lnTo>
                      <a:lnTo>
                        <a:pt x="1422" y="1817"/>
                      </a:lnTo>
                      <a:lnTo>
                        <a:pt x="1428" y="1823"/>
                      </a:lnTo>
                      <a:lnTo>
                        <a:pt x="1433" y="1823"/>
                      </a:lnTo>
                      <a:lnTo>
                        <a:pt x="1439" y="1823"/>
                      </a:lnTo>
                      <a:lnTo>
                        <a:pt x="1444" y="1823"/>
                      </a:lnTo>
                      <a:lnTo>
                        <a:pt x="1450" y="1830"/>
                      </a:lnTo>
                      <a:lnTo>
                        <a:pt x="1455" y="1830"/>
                      </a:lnTo>
                      <a:lnTo>
                        <a:pt x="1461" y="1830"/>
                      </a:lnTo>
                      <a:lnTo>
                        <a:pt x="1466" y="1830"/>
                      </a:lnTo>
                      <a:lnTo>
                        <a:pt x="1471" y="1830"/>
                      </a:lnTo>
                      <a:lnTo>
                        <a:pt x="1477" y="1830"/>
                      </a:lnTo>
                      <a:lnTo>
                        <a:pt x="1482" y="1830"/>
                      </a:lnTo>
                      <a:lnTo>
                        <a:pt x="1488" y="1830"/>
                      </a:lnTo>
                      <a:lnTo>
                        <a:pt x="1493" y="1830"/>
                      </a:lnTo>
                      <a:lnTo>
                        <a:pt x="1493" y="1823"/>
                      </a:lnTo>
                      <a:lnTo>
                        <a:pt x="1499" y="1823"/>
                      </a:lnTo>
                      <a:lnTo>
                        <a:pt x="1504" y="1823"/>
                      </a:lnTo>
                      <a:lnTo>
                        <a:pt x="1510" y="1823"/>
                      </a:lnTo>
                      <a:lnTo>
                        <a:pt x="1515" y="1823"/>
                      </a:lnTo>
                      <a:lnTo>
                        <a:pt x="1521" y="1817"/>
                      </a:lnTo>
                      <a:lnTo>
                        <a:pt x="1526" y="1817"/>
                      </a:lnTo>
                      <a:lnTo>
                        <a:pt x="1532" y="1817"/>
                      </a:lnTo>
                      <a:lnTo>
                        <a:pt x="1537" y="1817"/>
                      </a:lnTo>
                      <a:lnTo>
                        <a:pt x="1543" y="1817"/>
                      </a:lnTo>
                      <a:lnTo>
                        <a:pt x="1548" y="1810"/>
                      </a:lnTo>
                      <a:lnTo>
                        <a:pt x="1554" y="1810"/>
                      </a:lnTo>
                      <a:lnTo>
                        <a:pt x="1559" y="1810"/>
                      </a:lnTo>
                      <a:lnTo>
                        <a:pt x="1565" y="1810"/>
                      </a:lnTo>
                      <a:lnTo>
                        <a:pt x="1570" y="1803"/>
                      </a:lnTo>
                      <a:lnTo>
                        <a:pt x="1576" y="1803"/>
                      </a:lnTo>
                      <a:lnTo>
                        <a:pt x="1581" y="1803"/>
                      </a:lnTo>
                      <a:lnTo>
                        <a:pt x="1587" y="1796"/>
                      </a:lnTo>
                      <a:lnTo>
                        <a:pt x="1592" y="1796"/>
                      </a:lnTo>
                      <a:lnTo>
                        <a:pt x="1598" y="1796"/>
                      </a:lnTo>
                      <a:lnTo>
                        <a:pt x="1603" y="1789"/>
                      </a:lnTo>
                      <a:lnTo>
                        <a:pt x="1609" y="1789"/>
                      </a:lnTo>
                      <a:lnTo>
                        <a:pt x="1614" y="1783"/>
                      </a:lnTo>
                      <a:lnTo>
                        <a:pt x="1620" y="1776"/>
                      </a:lnTo>
                      <a:lnTo>
                        <a:pt x="1625" y="1769"/>
                      </a:lnTo>
                      <a:lnTo>
                        <a:pt x="1631" y="1755"/>
                      </a:lnTo>
                      <a:lnTo>
                        <a:pt x="1636" y="1749"/>
                      </a:lnTo>
                      <a:lnTo>
                        <a:pt x="1642" y="1735"/>
                      </a:lnTo>
                      <a:lnTo>
                        <a:pt x="1647" y="1721"/>
                      </a:lnTo>
                      <a:lnTo>
                        <a:pt x="1653" y="1701"/>
                      </a:lnTo>
                      <a:lnTo>
                        <a:pt x="1658" y="1681"/>
                      </a:lnTo>
                      <a:lnTo>
                        <a:pt x="1664" y="1660"/>
                      </a:lnTo>
                      <a:lnTo>
                        <a:pt x="1669" y="1633"/>
                      </a:lnTo>
                      <a:lnTo>
                        <a:pt x="1669" y="1599"/>
                      </a:lnTo>
                      <a:lnTo>
                        <a:pt x="1675" y="1558"/>
                      </a:lnTo>
                      <a:lnTo>
                        <a:pt x="1680" y="1510"/>
                      </a:lnTo>
                      <a:lnTo>
                        <a:pt x="1686" y="1449"/>
                      </a:lnTo>
                      <a:lnTo>
                        <a:pt x="1691" y="1388"/>
                      </a:lnTo>
                      <a:lnTo>
                        <a:pt x="1697" y="1313"/>
                      </a:lnTo>
                      <a:lnTo>
                        <a:pt x="1702" y="1218"/>
                      </a:lnTo>
                      <a:lnTo>
                        <a:pt x="1708" y="1116"/>
                      </a:lnTo>
                      <a:lnTo>
                        <a:pt x="1713" y="1000"/>
                      </a:lnTo>
                      <a:lnTo>
                        <a:pt x="1713" y="878"/>
                      </a:lnTo>
                      <a:lnTo>
                        <a:pt x="1719" y="742"/>
                      </a:lnTo>
                      <a:lnTo>
                        <a:pt x="1724" y="599"/>
                      </a:lnTo>
                      <a:lnTo>
                        <a:pt x="1730" y="456"/>
                      </a:lnTo>
                      <a:lnTo>
                        <a:pt x="1735" y="320"/>
                      </a:lnTo>
                      <a:lnTo>
                        <a:pt x="1741" y="197"/>
                      </a:lnTo>
                      <a:lnTo>
                        <a:pt x="1746" y="102"/>
                      </a:lnTo>
                      <a:lnTo>
                        <a:pt x="1752" y="34"/>
                      </a:lnTo>
                      <a:lnTo>
                        <a:pt x="1757" y="0"/>
                      </a:lnTo>
                      <a:lnTo>
                        <a:pt x="1757" y="13"/>
                      </a:lnTo>
                      <a:lnTo>
                        <a:pt x="1762" y="68"/>
                      </a:lnTo>
                      <a:lnTo>
                        <a:pt x="1768" y="156"/>
                      </a:lnTo>
                      <a:lnTo>
                        <a:pt x="1773" y="279"/>
                      </a:lnTo>
                      <a:lnTo>
                        <a:pt x="1779" y="429"/>
                      </a:lnTo>
                      <a:lnTo>
                        <a:pt x="1784" y="585"/>
                      </a:lnTo>
                      <a:lnTo>
                        <a:pt x="1790" y="742"/>
                      </a:lnTo>
                      <a:lnTo>
                        <a:pt x="1795" y="891"/>
                      </a:lnTo>
                      <a:lnTo>
                        <a:pt x="1795" y="1027"/>
                      </a:lnTo>
                      <a:lnTo>
                        <a:pt x="1801" y="1150"/>
                      </a:lnTo>
                      <a:lnTo>
                        <a:pt x="1806" y="1252"/>
                      </a:lnTo>
                      <a:lnTo>
                        <a:pt x="1812" y="1334"/>
                      </a:lnTo>
                      <a:lnTo>
                        <a:pt x="1817" y="1402"/>
                      </a:lnTo>
                      <a:lnTo>
                        <a:pt x="1823" y="1456"/>
                      </a:lnTo>
                      <a:lnTo>
                        <a:pt x="1828" y="1497"/>
                      </a:lnTo>
                      <a:lnTo>
                        <a:pt x="1834" y="1517"/>
                      </a:lnTo>
                      <a:lnTo>
                        <a:pt x="1839" y="1531"/>
                      </a:lnTo>
                      <a:lnTo>
                        <a:pt x="1845" y="1524"/>
                      </a:lnTo>
                      <a:lnTo>
                        <a:pt x="1850" y="1510"/>
                      </a:lnTo>
                      <a:lnTo>
                        <a:pt x="1856" y="1490"/>
                      </a:lnTo>
                      <a:lnTo>
                        <a:pt x="1861" y="1470"/>
                      </a:lnTo>
                      <a:lnTo>
                        <a:pt x="1867" y="1449"/>
                      </a:lnTo>
                      <a:lnTo>
                        <a:pt x="1872" y="1429"/>
                      </a:lnTo>
                      <a:lnTo>
                        <a:pt x="1878" y="1408"/>
                      </a:lnTo>
                      <a:lnTo>
                        <a:pt x="1883" y="1402"/>
                      </a:lnTo>
                      <a:lnTo>
                        <a:pt x="1889" y="1395"/>
                      </a:lnTo>
                      <a:lnTo>
                        <a:pt x="1889" y="1402"/>
                      </a:lnTo>
                      <a:lnTo>
                        <a:pt x="1894" y="1422"/>
                      </a:lnTo>
                      <a:lnTo>
                        <a:pt x="1900" y="1456"/>
                      </a:lnTo>
                      <a:lnTo>
                        <a:pt x="1905" y="1504"/>
                      </a:lnTo>
                      <a:lnTo>
                        <a:pt x="1911" y="1558"/>
                      </a:lnTo>
                      <a:lnTo>
                        <a:pt x="1916" y="1612"/>
                      </a:lnTo>
                      <a:lnTo>
                        <a:pt x="1922" y="1660"/>
                      </a:lnTo>
                      <a:lnTo>
                        <a:pt x="1927" y="1694"/>
                      </a:lnTo>
                      <a:lnTo>
                        <a:pt x="1933" y="1715"/>
                      </a:lnTo>
                      <a:lnTo>
                        <a:pt x="1933" y="1735"/>
                      </a:lnTo>
                      <a:lnTo>
                        <a:pt x="1938" y="1749"/>
                      </a:lnTo>
                      <a:lnTo>
                        <a:pt x="1944" y="1762"/>
                      </a:lnTo>
                      <a:lnTo>
                        <a:pt x="1949" y="1769"/>
                      </a:lnTo>
                      <a:lnTo>
                        <a:pt x="1955" y="1783"/>
                      </a:lnTo>
                      <a:lnTo>
                        <a:pt x="1960" y="1789"/>
                      </a:lnTo>
                      <a:lnTo>
                        <a:pt x="1966" y="1796"/>
                      </a:lnTo>
                      <a:lnTo>
                        <a:pt x="1971" y="1803"/>
                      </a:lnTo>
                      <a:lnTo>
                        <a:pt x="1977" y="1810"/>
                      </a:lnTo>
                      <a:lnTo>
                        <a:pt x="1977" y="1823"/>
                      </a:lnTo>
                      <a:lnTo>
                        <a:pt x="1982" y="1830"/>
                      </a:lnTo>
                      <a:lnTo>
                        <a:pt x="1988" y="1837"/>
                      </a:lnTo>
                      <a:lnTo>
                        <a:pt x="1993" y="1837"/>
                      </a:lnTo>
                      <a:lnTo>
                        <a:pt x="1999" y="1844"/>
                      </a:lnTo>
                      <a:lnTo>
                        <a:pt x="2004" y="1844"/>
                      </a:lnTo>
                      <a:lnTo>
                        <a:pt x="2010" y="1851"/>
                      </a:lnTo>
                      <a:lnTo>
                        <a:pt x="2015" y="1851"/>
                      </a:lnTo>
                      <a:lnTo>
                        <a:pt x="2015" y="1857"/>
                      </a:lnTo>
                      <a:lnTo>
                        <a:pt x="2021" y="1857"/>
                      </a:lnTo>
                      <a:lnTo>
                        <a:pt x="2026" y="1857"/>
                      </a:lnTo>
                      <a:lnTo>
                        <a:pt x="2032" y="1864"/>
                      </a:lnTo>
                      <a:lnTo>
                        <a:pt x="2037" y="1864"/>
                      </a:lnTo>
                      <a:lnTo>
                        <a:pt x="2043" y="1864"/>
                      </a:lnTo>
                      <a:lnTo>
                        <a:pt x="2048" y="1864"/>
                      </a:lnTo>
                      <a:lnTo>
                        <a:pt x="2053" y="1871"/>
                      </a:lnTo>
                      <a:lnTo>
                        <a:pt x="2059" y="1871"/>
                      </a:lnTo>
                      <a:lnTo>
                        <a:pt x="2064" y="1878"/>
                      </a:lnTo>
                      <a:lnTo>
                        <a:pt x="2070" y="1878"/>
                      </a:lnTo>
                      <a:lnTo>
                        <a:pt x="2075" y="1878"/>
                      </a:lnTo>
                      <a:lnTo>
                        <a:pt x="2081" y="1885"/>
                      </a:lnTo>
                      <a:lnTo>
                        <a:pt x="2086" y="1885"/>
                      </a:lnTo>
                      <a:lnTo>
                        <a:pt x="2092" y="1885"/>
                      </a:lnTo>
                      <a:lnTo>
                        <a:pt x="2097" y="1885"/>
                      </a:lnTo>
                      <a:lnTo>
                        <a:pt x="2103" y="1885"/>
                      </a:lnTo>
                      <a:lnTo>
                        <a:pt x="2108" y="1885"/>
                      </a:lnTo>
                      <a:lnTo>
                        <a:pt x="2114" y="1885"/>
                      </a:lnTo>
                      <a:lnTo>
                        <a:pt x="2119" y="1885"/>
                      </a:lnTo>
                      <a:lnTo>
                        <a:pt x="2125" y="1885"/>
                      </a:lnTo>
                      <a:lnTo>
                        <a:pt x="2130" y="1885"/>
                      </a:lnTo>
                      <a:lnTo>
                        <a:pt x="2136" y="1885"/>
                      </a:lnTo>
                      <a:lnTo>
                        <a:pt x="2141" y="1885"/>
                      </a:lnTo>
                      <a:lnTo>
                        <a:pt x="2147" y="1885"/>
                      </a:lnTo>
                      <a:lnTo>
                        <a:pt x="2152" y="1885"/>
                      </a:lnTo>
                      <a:lnTo>
                        <a:pt x="2152" y="1878"/>
                      </a:lnTo>
                      <a:lnTo>
                        <a:pt x="2158" y="1878"/>
                      </a:lnTo>
                      <a:lnTo>
                        <a:pt x="2163" y="1878"/>
                      </a:lnTo>
                      <a:lnTo>
                        <a:pt x="2169" y="1871"/>
                      </a:lnTo>
                      <a:lnTo>
                        <a:pt x="2174" y="1864"/>
                      </a:lnTo>
                      <a:lnTo>
                        <a:pt x="2180" y="1857"/>
                      </a:lnTo>
                      <a:lnTo>
                        <a:pt x="2185" y="1851"/>
                      </a:lnTo>
                      <a:lnTo>
                        <a:pt x="2191" y="1844"/>
                      </a:lnTo>
                      <a:lnTo>
                        <a:pt x="2196" y="1844"/>
                      </a:lnTo>
                    </a:path>
                  </a:pathLst>
                </a:custGeom>
                <a:noFill/>
                <a:ln w="7938">
                  <a:solidFill>
                    <a:srgbClr val="C800C8"/>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5" name="Freeform 17"/>
                <p:cNvSpPr>
                  <a:spLocks/>
                </p:cNvSpPr>
                <p:nvPr/>
              </p:nvSpPr>
              <p:spPr bwMode="auto">
                <a:xfrm flipV="1">
                  <a:off x="2513" y="2802"/>
                  <a:ext cx="2433" cy="633"/>
                </a:xfrm>
                <a:custGeom>
                  <a:avLst/>
                  <a:gdLst>
                    <a:gd name="T0" fmla="*/ 6 w 443"/>
                    <a:gd name="T1" fmla="*/ 8 h 93"/>
                    <a:gd name="T2" fmla="*/ 14 w 443"/>
                    <a:gd name="T3" fmla="*/ 9 h 93"/>
                    <a:gd name="T4" fmla="*/ 22 w 443"/>
                    <a:gd name="T5" fmla="*/ 9 h 93"/>
                    <a:gd name="T6" fmla="*/ 30 w 443"/>
                    <a:gd name="T7" fmla="*/ 10 h 93"/>
                    <a:gd name="T8" fmla="*/ 38 w 443"/>
                    <a:gd name="T9" fmla="*/ 10 h 93"/>
                    <a:gd name="T10" fmla="*/ 46 w 443"/>
                    <a:gd name="T11" fmla="*/ 10 h 93"/>
                    <a:gd name="T12" fmla="*/ 54 w 443"/>
                    <a:gd name="T13" fmla="*/ 10 h 93"/>
                    <a:gd name="T14" fmla="*/ 62 w 443"/>
                    <a:gd name="T15" fmla="*/ 10 h 93"/>
                    <a:gd name="T16" fmla="*/ 70 w 443"/>
                    <a:gd name="T17" fmla="*/ 10 h 93"/>
                    <a:gd name="T18" fmla="*/ 78 w 443"/>
                    <a:gd name="T19" fmla="*/ 9 h 93"/>
                    <a:gd name="T20" fmla="*/ 86 w 443"/>
                    <a:gd name="T21" fmla="*/ 8 h 93"/>
                    <a:gd name="T22" fmla="*/ 94 w 443"/>
                    <a:gd name="T23" fmla="*/ 6 h 93"/>
                    <a:gd name="T24" fmla="*/ 102 w 443"/>
                    <a:gd name="T25" fmla="*/ 6 h 93"/>
                    <a:gd name="T26" fmla="*/ 110 w 443"/>
                    <a:gd name="T27" fmla="*/ 6 h 93"/>
                    <a:gd name="T28" fmla="*/ 118 w 443"/>
                    <a:gd name="T29" fmla="*/ 7 h 93"/>
                    <a:gd name="T30" fmla="*/ 126 w 443"/>
                    <a:gd name="T31" fmla="*/ 7 h 93"/>
                    <a:gd name="T32" fmla="*/ 133 w 443"/>
                    <a:gd name="T33" fmla="*/ 9 h 93"/>
                    <a:gd name="T34" fmla="*/ 141 w 443"/>
                    <a:gd name="T35" fmla="*/ 11 h 93"/>
                    <a:gd name="T36" fmla="*/ 149 w 443"/>
                    <a:gd name="T37" fmla="*/ 15 h 93"/>
                    <a:gd name="T38" fmla="*/ 157 w 443"/>
                    <a:gd name="T39" fmla="*/ 25 h 93"/>
                    <a:gd name="T40" fmla="*/ 165 w 443"/>
                    <a:gd name="T41" fmla="*/ 41 h 93"/>
                    <a:gd name="T42" fmla="*/ 173 w 443"/>
                    <a:gd name="T43" fmla="*/ 32 h 93"/>
                    <a:gd name="T44" fmla="*/ 181 w 443"/>
                    <a:gd name="T45" fmla="*/ 17 h 93"/>
                    <a:gd name="T46" fmla="*/ 189 w 443"/>
                    <a:gd name="T47" fmla="*/ 11 h 93"/>
                    <a:gd name="T48" fmla="*/ 196 w 443"/>
                    <a:gd name="T49" fmla="*/ 9 h 93"/>
                    <a:gd name="T50" fmla="*/ 204 w 443"/>
                    <a:gd name="T51" fmla="*/ 7 h 93"/>
                    <a:gd name="T52" fmla="*/ 212 w 443"/>
                    <a:gd name="T53" fmla="*/ 8 h 93"/>
                    <a:gd name="T54" fmla="*/ 220 w 443"/>
                    <a:gd name="T55" fmla="*/ 9 h 93"/>
                    <a:gd name="T56" fmla="*/ 228 w 443"/>
                    <a:gd name="T57" fmla="*/ 9 h 93"/>
                    <a:gd name="T58" fmla="*/ 236 w 443"/>
                    <a:gd name="T59" fmla="*/ 8 h 93"/>
                    <a:gd name="T60" fmla="*/ 244 w 443"/>
                    <a:gd name="T61" fmla="*/ 9 h 93"/>
                    <a:gd name="T62" fmla="*/ 252 w 443"/>
                    <a:gd name="T63" fmla="*/ 10 h 93"/>
                    <a:gd name="T64" fmla="*/ 260 w 443"/>
                    <a:gd name="T65" fmla="*/ 10 h 93"/>
                    <a:gd name="T66" fmla="*/ 268 w 443"/>
                    <a:gd name="T67" fmla="*/ 8 h 93"/>
                    <a:gd name="T68" fmla="*/ 276 w 443"/>
                    <a:gd name="T69" fmla="*/ 7 h 93"/>
                    <a:gd name="T70" fmla="*/ 284 w 443"/>
                    <a:gd name="T71" fmla="*/ 6 h 93"/>
                    <a:gd name="T72" fmla="*/ 292 w 443"/>
                    <a:gd name="T73" fmla="*/ 4 h 93"/>
                    <a:gd name="T74" fmla="*/ 300 w 443"/>
                    <a:gd name="T75" fmla="*/ 3 h 93"/>
                    <a:gd name="T76" fmla="*/ 308 w 443"/>
                    <a:gd name="T77" fmla="*/ 4 h 93"/>
                    <a:gd name="T78" fmla="*/ 316 w 443"/>
                    <a:gd name="T79" fmla="*/ 5 h 93"/>
                    <a:gd name="T80" fmla="*/ 324 w 443"/>
                    <a:gd name="T81" fmla="*/ 7 h 93"/>
                    <a:gd name="T82" fmla="*/ 332 w 443"/>
                    <a:gd name="T83" fmla="*/ 9 h 93"/>
                    <a:gd name="T84" fmla="*/ 340 w 443"/>
                    <a:gd name="T85" fmla="*/ 13 h 93"/>
                    <a:gd name="T86" fmla="*/ 348 w 443"/>
                    <a:gd name="T87" fmla="*/ 24 h 93"/>
                    <a:gd name="T88" fmla="*/ 356 w 443"/>
                    <a:gd name="T89" fmla="*/ 65 h 93"/>
                    <a:gd name="T90" fmla="*/ 364 w 443"/>
                    <a:gd name="T91" fmla="*/ 89 h 93"/>
                    <a:gd name="T92" fmla="*/ 372 w 443"/>
                    <a:gd name="T93" fmla="*/ 39 h 93"/>
                    <a:gd name="T94" fmla="*/ 379 w 443"/>
                    <a:gd name="T95" fmla="*/ 17 h 93"/>
                    <a:gd name="T96" fmla="*/ 387 w 443"/>
                    <a:gd name="T97" fmla="*/ 11 h 93"/>
                    <a:gd name="T98" fmla="*/ 395 w 443"/>
                    <a:gd name="T99" fmla="*/ 9 h 93"/>
                    <a:gd name="T100" fmla="*/ 403 w 443"/>
                    <a:gd name="T101" fmla="*/ 8 h 93"/>
                    <a:gd name="T102" fmla="*/ 411 w 443"/>
                    <a:gd name="T103" fmla="*/ 7 h 93"/>
                    <a:gd name="T104" fmla="*/ 419 w 443"/>
                    <a:gd name="T105" fmla="*/ 7 h 93"/>
                    <a:gd name="T106" fmla="*/ 427 w 443"/>
                    <a:gd name="T107" fmla="*/ 6 h 93"/>
                    <a:gd name="T108" fmla="*/ 435 w 443"/>
                    <a:gd name="T109" fmla="*/ 6 h 93"/>
                    <a:gd name="T110" fmla="*/ 443 w 443"/>
                    <a:gd name="T111" fmla="*/ 7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43" h="93">
                      <a:moveTo>
                        <a:pt x="0" y="0"/>
                      </a:moveTo>
                      <a:lnTo>
                        <a:pt x="0" y="7"/>
                      </a:lnTo>
                      <a:lnTo>
                        <a:pt x="1" y="8"/>
                      </a:lnTo>
                      <a:lnTo>
                        <a:pt x="2" y="8"/>
                      </a:lnTo>
                      <a:lnTo>
                        <a:pt x="3" y="8"/>
                      </a:lnTo>
                      <a:lnTo>
                        <a:pt x="4" y="8"/>
                      </a:lnTo>
                      <a:lnTo>
                        <a:pt x="5" y="8"/>
                      </a:lnTo>
                      <a:lnTo>
                        <a:pt x="6" y="8"/>
                      </a:lnTo>
                      <a:lnTo>
                        <a:pt x="7" y="8"/>
                      </a:lnTo>
                      <a:lnTo>
                        <a:pt x="8" y="8"/>
                      </a:lnTo>
                      <a:lnTo>
                        <a:pt x="9" y="9"/>
                      </a:lnTo>
                      <a:lnTo>
                        <a:pt x="10" y="9"/>
                      </a:lnTo>
                      <a:lnTo>
                        <a:pt x="11" y="8"/>
                      </a:lnTo>
                      <a:lnTo>
                        <a:pt x="12" y="9"/>
                      </a:lnTo>
                      <a:lnTo>
                        <a:pt x="13" y="9"/>
                      </a:lnTo>
                      <a:lnTo>
                        <a:pt x="14" y="9"/>
                      </a:lnTo>
                      <a:lnTo>
                        <a:pt x="15" y="9"/>
                      </a:lnTo>
                      <a:lnTo>
                        <a:pt x="16" y="9"/>
                      </a:lnTo>
                      <a:lnTo>
                        <a:pt x="17" y="9"/>
                      </a:lnTo>
                      <a:lnTo>
                        <a:pt x="18" y="9"/>
                      </a:lnTo>
                      <a:lnTo>
                        <a:pt x="19" y="9"/>
                      </a:lnTo>
                      <a:lnTo>
                        <a:pt x="20" y="9"/>
                      </a:lnTo>
                      <a:lnTo>
                        <a:pt x="21" y="9"/>
                      </a:lnTo>
                      <a:lnTo>
                        <a:pt x="22" y="9"/>
                      </a:lnTo>
                      <a:lnTo>
                        <a:pt x="23" y="9"/>
                      </a:lnTo>
                      <a:lnTo>
                        <a:pt x="24" y="9"/>
                      </a:lnTo>
                      <a:lnTo>
                        <a:pt x="25" y="9"/>
                      </a:lnTo>
                      <a:lnTo>
                        <a:pt x="26" y="9"/>
                      </a:lnTo>
                      <a:lnTo>
                        <a:pt x="27" y="9"/>
                      </a:lnTo>
                      <a:lnTo>
                        <a:pt x="28" y="9"/>
                      </a:lnTo>
                      <a:lnTo>
                        <a:pt x="29" y="10"/>
                      </a:lnTo>
                      <a:lnTo>
                        <a:pt x="30" y="10"/>
                      </a:lnTo>
                      <a:lnTo>
                        <a:pt x="31" y="10"/>
                      </a:lnTo>
                      <a:lnTo>
                        <a:pt x="32" y="10"/>
                      </a:lnTo>
                      <a:lnTo>
                        <a:pt x="33" y="10"/>
                      </a:lnTo>
                      <a:lnTo>
                        <a:pt x="34" y="10"/>
                      </a:lnTo>
                      <a:lnTo>
                        <a:pt x="35" y="10"/>
                      </a:lnTo>
                      <a:lnTo>
                        <a:pt x="36" y="10"/>
                      </a:lnTo>
                      <a:lnTo>
                        <a:pt x="37" y="10"/>
                      </a:lnTo>
                      <a:lnTo>
                        <a:pt x="38" y="10"/>
                      </a:lnTo>
                      <a:lnTo>
                        <a:pt x="39" y="10"/>
                      </a:lnTo>
                      <a:lnTo>
                        <a:pt x="40" y="10"/>
                      </a:lnTo>
                      <a:lnTo>
                        <a:pt x="41" y="10"/>
                      </a:lnTo>
                      <a:lnTo>
                        <a:pt x="42" y="11"/>
                      </a:lnTo>
                      <a:lnTo>
                        <a:pt x="43" y="11"/>
                      </a:lnTo>
                      <a:lnTo>
                        <a:pt x="44" y="11"/>
                      </a:lnTo>
                      <a:lnTo>
                        <a:pt x="45" y="10"/>
                      </a:lnTo>
                      <a:lnTo>
                        <a:pt x="46" y="10"/>
                      </a:lnTo>
                      <a:lnTo>
                        <a:pt x="47" y="10"/>
                      </a:lnTo>
                      <a:lnTo>
                        <a:pt x="48" y="10"/>
                      </a:lnTo>
                      <a:lnTo>
                        <a:pt x="49" y="10"/>
                      </a:lnTo>
                      <a:lnTo>
                        <a:pt x="50" y="10"/>
                      </a:lnTo>
                      <a:lnTo>
                        <a:pt x="51" y="10"/>
                      </a:lnTo>
                      <a:lnTo>
                        <a:pt x="52" y="10"/>
                      </a:lnTo>
                      <a:lnTo>
                        <a:pt x="53" y="10"/>
                      </a:lnTo>
                      <a:lnTo>
                        <a:pt x="54" y="10"/>
                      </a:lnTo>
                      <a:lnTo>
                        <a:pt x="55" y="10"/>
                      </a:lnTo>
                      <a:lnTo>
                        <a:pt x="56" y="10"/>
                      </a:lnTo>
                      <a:lnTo>
                        <a:pt x="57" y="10"/>
                      </a:lnTo>
                      <a:lnTo>
                        <a:pt x="58" y="10"/>
                      </a:lnTo>
                      <a:lnTo>
                        <a:pt x="59" y="10"/>
                      </a:lnTo>
                      <a:lnTo>
                        <a:pt x="60" y="10"/>
                      </a:lnTo>
                      <a:lnTo>
                        <a:pt x="61" y="10"/>
                      </a:lnTo>
                      <a:lnTo>
                        <a:pt x="62" y="10"/>
                      </a:lnTo>
                      <a:lnTo>
                        <a:pt x="63" y="10"/>
                      </a:lnTo>
                      <a:lnTo>
                        <a:pt x="64" y="10"/>
                      </a:lnTo>
                      <a:lnTo>
                        <a:pt x="65" y="10"/>
                      </a:lnTo>
                      <a:lnTo>
                        <a:pt x="66" y="10"/>
                      </a:lnTo>
                      <a:lnTo>
                        <a:pt x="67" y="10"/>
                      </a:lnTo>
                      <a:lnTo>
                        <a:pt x="68" y="10"/>
                      </a:lnTo>
                      <a:lnTo>
                        <a:pt x="69" y="10"/>
                      </a:lnTo>
                      <a:lnTo>
                        <a:pt x="70" y="10"/>
                      </a:lnTo>
                      <a:lnTo>
                        <a:pt x="71" y="10"/>
                      </a:lnTo>
                      <a:lnTo>
                        <a:pt x="72" y="10"/>
                      </a:lnTo>
                      <a:lnTo>
                        <a:pt x="73" y="9"/>
                      </a:lnTo>
                      <a:lnTo>
                        <a:pt x="74" y="9"/>
                      </a:lnTo>
                      <a:lnTo>
                        <a:pt x="75" y="9"/>
                      </a:lnTo>
                      <a:lnTo>
                        <a:pt x="76" y="9"/>
                      </a:lnTo>
                      <a:lnTo>
                        <a:pt x="77" y="9"/>
                      </a:lnTo>
                      <a:lnTo>
                        <a:pt x="78" y="9"/>
                      </a:lnTo>
                      <a:lnTo>
                        <a:pt x="79" y="8"/>
                      </a:lnTo>
                      <a:lnTo>
                        <a:pt x="80" y="8"/>
                      </a:lnTo>
                      <a:lnTo>
                        <a:pt x="81" y="8"/>
                      </a:lnTo>
                      <a:lnTo>
                        <a:pt x="82" y="8"/>
                      </a:lnTo>
                      <a:lnTo>
                        <a:pt x="83" y="8"/>
                      </a:lnTo>
                      <a:lnTo>
                        <a:pt x="84" y="8"/>
                      </a:lnTo>
                      <a:lnTo>
                        <a:pt x="85" y="8"/>
                      </a:lnTo>
                      <a:lnTo>
                        <a:pt x="86" y="8"/>
                      </a:lnTo>
                      <a:lnTo>
                        <a:pt x="87" y="7"/>
                      </a:lnTo>
                      <a:lnTo>
                        <a:pt x="88" y="7"/>
                      </a:lnTo>
                      <a:lnTo>
                        <a:pt x="89" y="7"/>
                      </a:lnTo>
                      <a:lnTo>
                        <a:pt x="90" y="7"/>
                      </a:lnTo>
                      <a:lnTo>
                        <a:pt x="91" y="7"/>
                      </a:lnTo>
                      <a:lnTo>
                        <a:pt x="92" y="7"/>
                      </a:lnTo>
                      <a:lnTo>
                        <a:pt x="93" y="7"/>
                      </a:lnTo>
                      <a:lnTo>
                        <a:pt x="94" y="6"/>
                      </a:lnTo>
                      <a:lnTo>
                        <a:pt x="95" y="6"/>
                      </a:lnTo>
                      <a:lnTo>
                        <a:pt x="96" y="6"/>
                      </a:lnTo>
                      <a:lnTo>
                        <a:pt x="97" y="6"/>
                      </a:lnTo>
                      <a:lnTo>
                        <a:pt x="98" y="6"/>
                      </a:lnTo>
                      <a:lnTo>
                        <a:pt x="99" y="6"/>
                      </a:lnTo>
                      <a:lnTo>
                        <a:pt x="100" y="6"/>
                      </a:lnTo>
                      <a:lnTo>
                        <a:pt x="101" y="6"/>
                      </a:lnTo>
                      <a:lnTo>
                        <a:pt x="102" y="6"/>
                      </a:lnTo>
                      <a:lnTo>
                        <a:pt x="103" y="6"/>
                      </a:lnTo>
                      <a:lnTo>
                        <a:pt x="104" y="6"/>
                      </a:lnTo>
                      <a:lnTo>
                        <a:pt x="105" y="6"/>
                      </a:lnTo>
                      <a:lnTo>
                        <a:pt x="106" y="6"/>
                      </a:lnTo>
                      <a:lnTo>
                        <a:pt x="107" y="6"/>
                      </a:lnTo>
                      <a:lnTo>
                        <a:pt x="108" y="6"/>
                      </a:lnTo>
                      <a:lnTo>
                        <a:pt x="109" y="6"/>
                      </a:lnTo>
                      <a:lnTo>
                        <a:pt x="110" y="6"/>
                      </a:lnTo>
                      <a:lnTo>
                        <a:pt x="111" y="6"/>
                      </a:lnTo>
                      <a:lnTo>
                        <a:pt x="112" y="6"/>
                      </a:lnTo>
                      <a:lnTo>
                        <a:pt x="113" y="6"/>
                      </a:lnTo>
                      <a:lnTo>
                        <a:pt x="114" y="7"/>
                      </a:lnTo>
                      <a:lnTo>
                        <a:pt x="115" y="7"/>
                      </a:lnTo>
                      <a:lnTo>
                        <a:pt x="116" y="7"/>
                      </a:lnTo>
                      <a:lnTo>
                        <a:pt x="117" y="7"/>
                      </a:lnTo>
                      <a:lnTo>
                        <a:pt x="118" y="7"/>
                      </a:lnTo>
                      <a:lnTo>
                        <a:pt x="119" y="7"/>
                      </a:lnTo>
                      <a:lnTo>
                        <a:pt x="120" y="7"/>
                      </a:lnTo>
                      <a:lnTo>
                        <a:pt x="121" y="7"/>
                      </a:lnTo>
                      <a:lnTo>
                        <a:pt x="122" y="7"/>
                      </a:lnTo>
                      <a:lnTo>
                        <a:pt x="123" y="7"/>
                      </a:lnTo>
                      <a:lnTo>
                        <a:pt x="124" y="7"/>
                      </a:lnTo>
                      <a:lnTo>
                        <a:pt x="125" y="7"/>
                      </a:lnTo>
                      <a:lnTo>
                        <a:pt x="126" y="7"/>
                      </a:lnTo>
                      <a:lnTo>
                        <a:pt x="126" y="8"/>
                      </a:lnTo>
                      <a:lnTo>
                        <a:pt x="127" y="8"/>
                      </a:lnTo>
                      <a:lnTo>
                        <a:pt x="128" y="8"/>
                      </a:lnTo>
                      <a:lnTo>
                        <a:pt x="129" y="8"/>
                      </a:lnTo>
                      <a:lnTo>
                        <a:pt x="130" y="8"/>
                      </a:lnTo>
                      <a:lnTo>
                        <a:pt x="131" y="9"/>
                      </a:lnTo>
                      <a:lnTo>
                        <a:pt x="132" y="9"/>
                      </a:lnTo>
                      <a:lnTo>
                        <a:pt x="133" y="9"/>
                      </a:lnTo>
                      <a:lnTo>
                        <a:pt x="134" y="9"/>
                      </a:lnTo>
                      <a:lnTo>
                        <a:pt x="135" y="10"/>
                      </a:lnTo>
                      <a:lnTo>
                        <a:pt x="136" y="10"/>
                      </a:lnTo>
                      <a:lnTo>
                        <a:pt x="137" y="10"/>
                      </a:lnTo>
                      <a:lnTo>
                        <a:pt x="138" y="10"/>
                      </a:lnTo>
                      <a:lnTo>
                        <a:pt x="139" y="11"/>
                      </a:lnTo>
                      <a:lnTo>
                        <a:pt x="140" y="11"/>
                      </a:lnTo>
                      <a:lnTo>
                        <a:pt x="141" y="11"/>
                      </a:lnTo>
                      <a:lnTo>
                        <a:pt x="142" y="12"/>
                      </a:lnTo>
                      <a:lnTo>
                        <a:pt x="143" y="12"/>
                      </a:lnTo>
                      <a:lnTo>
                        <a:pt x="144" y="12"/>
                      </a:lnTo>
                      <a:lnTo>
                        <a:pt x="145" y="13"/>
                      </a:lnTo>
                      <a:lnTo>
                        <a:pt x="146" y="13"/>
                      </a:lnTo>
                      <a:lnTo>
                        <a:pt x="147" y="14"/>
                      </a:lnTo>
                      <a:lnTo>
                        <a:pt x="148" y="14"/>
                      </a:lnTo>
                      <a:lnTo>
                        <a:pt x="149" y="15"/>
                      </a:lnTo>
                      <a:lnTo>
                        <a:pt x="150" y="16"/>
                      </a:lnTo>
                      <a:lnTo>
                        <a:pt x="151" y="17"/>
                      </a:lnTo>
                      <a:lnTo>
                        <a:pt x="152" y="18"/>
                      </a:lnTo>
                      <a:lnTo>
                        <a:pt x="153" y="19"/>
                      </a:lnTo>
                      <a:lnTo>
                        <a:pt x="154" y="20"/>
                      </a:lnTo>
                      <a:lnTo>
                        <a:pt x="155" y="22"/>
                      </a:lnTo>
                      <a:lnTo>
                        <a:pt x="156" y="24"/>
                      </a:lnTo>
                      <a:lnTo>
                        <a:pt x="157" y="25"/>
                      </a:lnTo>
                      <a:lnTo>
                        <a:pt x="158" y="27"/>
                      </a:lnTo>
                      <a:lnTo>
                        <a:pt x="159" y="30"/>
                      </a:lnTo>
                      <a:lnTo>
                        <a:pt x="160" y="32"/>
                      </a:lnTo>
                      <a:lnTo>
                        <a:pt x="161" y="34"/>
                      </a:lnTo>
                      <a:lnTo>
                        <a:pt x="162" y="36"/>
                      </a:lnTo>
                      <a:lnTo>
                        <a:pt x="163" y="38"/>
                      </a:lnTo>
                      <a:lnTo>
                        <a:pt x="164" y="40"/>
                      </a:lnTo>
                      <a:lnTo>
                        <a:pt x="165" y="41"/>
                      </a:lnTo>
                      <a:lnTo>
                        <a:pt x="166" y="42"/>
                      </a:lnTo>
                      <a:lnTo>
                        <a:pt x="167" y="42"/>
                      </a:lnTo>
                      <a:lnTo>
                        <a:pt x="168" y="41"/>
                      </a:lnTo>
                      <a:lnTo>
                        <a:pt x="169" y="40"/>
                      </a:lnTo>
                      <a:lnTo>
                        <a:pt x="170" y="39"/>
                      </a:lnTo>
                      <a:lnTo>
                        <a:pt x="171" y="37"/>
                      </a:lnTo>
                      <a:lnTo>
                        <a:pt x="172" y="34"/>
                      </a:lnTo>
                      <a:lnTo>
                        <a:pt x="173" y="32"/>
                      </a:lnTo>
                      <a:lnTo>
                        <a:pt x="174" y="29"/>
                      </a:lnTo>
                      <a:lnTo>
                        <a:pt x="175" y="27"/>
                      </a:lnTo>
                      <a:lnTo>
                        <a:pt x="176" y="25"/>
                      </a:lnTo>
                      <a:lnTo>
                        <a:pt x="177" y="23"/>
                      </a:lnTo>
                      <a:lnTo>
                        <a:pt x="178" y="21"/>
                      </a:lnTo>
                      <a:lnTo>
                        <a:pt x="179" y="20"/>
                      </a:lnTo>
                      <a:lnTo>
                        <a:pt x="180" y="18"/>
                      </a:lnTo>
                      <a:lnTo>
                        <a:pt x="181" y="17"/>
                      </a:lnTo>
                      <a:lnTo>
                        <a:pt x="182" y="16"/>
                      </a:lnTo>
                      <a:lnTo>
                        <a:pt x="183" y="15"/>
                      </a:lnTo>
                      <a:lnTo>
                        <a:pt x="184" y="14"/>
                      </a:lnTo>
                      <a:lnTo>
                        <a:pt x="185" y="13"/>
                      </a:lnTo>
                      <a:lnTo>
                        <a:pt x="186" y="12"/>
                      </a:lnTo>
                      <a:lnTo>
                        <a:pt x="187" y="12"/>
                      </a:lnTo>
                      <a:lnTo>
                        <a:pt x="188" y="11"/>
                      </a:lnTo>
                      <a:lnTo>
                        <a:pt x="189" y="11"/>
                      </a:lnTo>
                      <a:lnTo>
                        <a:pt x="189" y="10"/>
                      </a:lnTo>
                      <a:lnTo>
                        <a:pt x="190" y="10"/>
                      </a:lnTo>
                      <a:lnTo>
                        <a:pt x="191" y="10"/>
                      </a:lnTo>
                      <a:lnTo>
                        <a:pt x="192" y="10"/>
                      </a:lnTo>
                      <a:lnTo>
                        <a:pt x="193" y="9"/>
                      </a:lnTo>
                      <a:lnTo>
                        <a:pt x="194" y="9"/>
                      </a:lnTo>
                      <a:lnTo>
                        <a:pt x="195" y="9"/>
                      </a:lnTo>
                      <a:lnTo>
                        <a:pt x="196" y="9"/>
                      </a:lnTo>
                      <a:lnTo>
                        <a:pt x="197" y="8"/>
                      </a:lnTo>
                      <a:lnTo>
                        <a:pt x="198" y="8"/>
                      </a:lnTo>
                      <a:lnTo>
                        <a:pt x="199" y="8"/>
                      </a:lnTo>
                      <a:lnTo>
                        <a:pt x="200" y="8"/>
                      </a:lnTo>
                      <a:lnTo>
                        <a:pt x="201" y="8"/>
                      </a:lnTo>
                      <a:lnTo>
                        <a:pt x="202" y="8"/>
                      </a:lnTo>
                      <a:lnTo>
                        <a:pt x="203" y="7"/>
                      </a:lnTo>
                      <a:lnTo>
                        <a:pt x="204" y="7"/>
                      </a:lnTo>
                      <a:lnTo>
                        <a:pt x="205" y="7"/>
                      </a:lnTo>
                      <a:lnTo>
                        <a:pt x="206" y="7"/>
                      </a:lnTo>
                      <a:lnTo>
                        <a:pt x="207" y="7"/>
                      </a:lnTo>
                      <a:lnTo>
                        <a:pt x="208" y="7"/>
                      </a:lnTo>
                      <a:lnTo>
                        <a:pt x="209" y="7"/>
                      </a:lnTo>
                      <a:lnTo>
                        <a:pt x="210" y="7"/>
                      </a:lnTo>
                      <a:lnTo>
                        <a:pt x="211" y="7"/>
                      </a:lnTo>
                      <a:lnTo>
                        <a:pt x="212" y="8"/>
                      </a:lnTo>
                      <a:lnTo>
                        <a:pt x="213" y="8"/>
                      </a:lnTo>
                      <a:lnTo>
                        <a:pt x="214" y="8"/>
                      </a:lnTo>
                      <a:lnTo>
                        <a:pt x="215" y="8"/>
                      </a:lnTo>
                      <a:lnTo>
                        <a:pt x="216" y="8"/>
                      </a:lnTo>
                      <a:lnTo>
                        <a:pt x="217" y="8"/>
                      </a:lnTo>
                      <a:lnTo>
                        <a:pt x="218" y="9"/>
                      </a:lnTo>
                      <a:lnTo>
                        <a:pt x="219" y="9"/>
                      </a:lnTo>
                      <a:lnTo>
                        <a:pt x="220" y="9"/>
                      </a:lnTo>
                      <a:lnTo>
                        <a:pt x="221" y="9"/>
                      </a:lnTo>
                      <a:lnTo>
                        <a:pt x="222" y="9"/>
                      </a:lnTo>
                      <a:lnTo>
                        <a:pt x="223" y="9"/>
                      </a:lnTo>
                      <a:lnTo>
                        <a:pt x="224" y="9"/>
                      </a:lnTo>
                      <a:lnTo>
                        <a:pt x="225" y="9"/>
                      </a:lnTo>
                      <a:lnTo>
                        <a:pt x="226" y="9"/>
                      </a:lnTo>
                      <a:lnTo>
                        <a:pt x="227" y="9"/>
                      </a:lnTo>
                      <a:lnTo>
                        <a:pt x="228" y="9"/>
                      </a:lnTo>
                      <a:lnTo>
                        <a:pt x="229" y="9"/>
                      </a:lnTo>
                      <a:lnTo>
                        <a:pt x="230" y="9"/>
                      </a:lnTo>
                      <a:lnTo>
                        <a:pt x="231" y="9"/>
                      </a:lnTo>
                      <a:lnTo>
                        <a:pt x="232" y="8"/>
                      </a:lnTo>
                      <a:lnTo>
                        <a:pt x="233" y="8"/>
                      </a:lnTo>
                      <a:lnTo>
                        <a:pt x="234" y="8"/>
                      </a:lnTo>
                      <a:lnTo>
                        <a:pt x="235" y="8"/>
                      </a:lnTo>
                      <a:lnTo>
                        <a:pt x="236" y="8"/>
                      </a:lnTo>
                      <a:lnTo>
                        <a:pt x="237" y="8"/>
                      </a:lnTo>
                      <a:lnTo>
                        <a:pt x="238" y="9"/>
                      </a:lnTo>
                      <a:lnTo>
                        <a:pt x="239" y="9"/>
                      </a:lnTo>
                      <a:lnTo>
                        <a:pt x="240" y="9"/>
                      </a:lnTo>
                      <a:lnTo>
                        <a:pt x="241" y="9"/>
                      </a:lnTo>
                      <a:lnTo>
                        <a:pt x="242" y="9"/>
                      </a:lnTo>
                      <a:lnTo>
                        <a:pt x="243" y="9"/>
                      </a:lnTo>
                      <a:lnTo>
                        <a:pt x="244" y="9"/>
                      </a:lnTo>
                      <a:lnTo>
                        <a:pt x="245" y="10"/>
                      </a:lnTo>
                      <a:lnTo>
                        <a:pt x="246" y="10"/>
                      </a:lnTo>
                      <a:lnTo>
                        <a:pt x="247" y="10"/>
                      </a:lnTo>
                      <a:lnTo>
                        <a:pt x="248" y="10"/>
                      </a:lnTo>
                      <a:lnTo>
                        <a:pt x="249" y="10"/>
                      </a:lnTo>
                      <a:lnTo>
                        <a:pt x="250" y="10"/>
                      </a:lnTo>
                      <a:lnTo>
                        <a:pt x="251" y="10"/>
                      </a:lnTo>
                      <a:lnTo>
                        <a:pt x="252" y="10"/>
                      </a:lnTo>
                      <a:lnTo>
                        <a:pt x="253" y="10"/>
                      </a:lnTo>
                      <a:lnTo>
                        <a:pt x="254" y="10"/>
                      </a:lnTo>
                      <a:lnTo>
                        <a:pt x="255" y="10"/>
                      </a:lnTo>
                      <a:lnTo>
                        <a:pt x="256" y="10"/>
                      </a:lnTo>
                      <a:lnTo>
                        <a:pt x="257" y="10"/>
                      </a:lnTo>
                      <a:lnTo>
                        <a:pt x="258" y="10"/>
                      </a:lnTo>
                      <a:lnTo>
                        <a:pt x="259" y="10"/>
                      </a:lnTo>
                      <a:lnTo>
                        <a:pt x="260" y="10"/>
                      </a:lnTo>
                      <a:lnTo>
                        <a:pt x="261" y="10"/>
                      </a:lnTo>
                      <a:lnTo>
                        <a:pt x="262" y="9"/>
                      </a:lnTo>
                      <a:lnTo>
                        <a:pt x="263" y="9"/>
                      </a:lnTo>
                      <a:lnTo>
                        <a:pt x="264" y="9"/>
                      </a:lnTo>
                      <a:lnTo>
                        <a:pt x="265" y="9"/>
                      </a:lnTo>
                      <a:lnTo>
                        <a:pt x="266" y="9"/>
                      </a:lnTo>
                      <a:lnTo>
                        <a:pt x="267" y="9"/>
                      </a:lnTo>
                      <a:lnTo>
                        <a:pt x="268" y="8"/>
                      </a:lnTo>
                      <a:lnTo>
                        <a:pt x="269" y="8"/>
                      </a:lnTo>
                      <a:lnTo>
                        <a:pt x="270" y="8"/>
                      </a:lnTo>
                      <a:lnTo>
                        <a:pt x="271" y="8"/>
                      </a:lnTo>
                      <a:lnTo>
                        <a:pt x="272" y="8"/>
                      </a:lnTo>
                      <a:lnTo>
                        <a:pt x="273" y="7"/>
                      </a:lnTo>
                      <a:lnTo>
                        <a:pt x="274" y="7"/>
                      </a:lnTo>
                      <a:lnTo>
                        <a:pt x="275" y="7"/>
                      </a:lnTo>
                      <a:lnTo>
                        <a:pt x="276" y="7"/>
                      </a:lnTo>
                      <a:lnTo>
                        <a:pt x="277" y="7"/>
                      </a:lnTo>
                      <a:lnTo>
                        <a:pt x="278" y="7"/>
                      </a:lnTo>
                      <a:lnTo>
                        <a:pt x="279" y="6"/>
                      </a:lnTo>
                      <a:lnTo>
                        <a:pt x="280" y="6"/>
                      </a:lnTo>
                      <a:lnTo>
                        <a:pt x="281" y="6"/>
                      </a:lnTo>
                      <a:lnTo>
                        <a:pt x="282" y="6"/>
                      </a:lnTo>
                      <a:lnTo>
                        <a:pt x="283" y="6"/>
                      </a:lnTo>
                      <a:lnTo>
                        <a:pt x="284" y="6"/>
                      </a:lnTo>
                      <a:lnTo>
                        <a:pt x="285" y="6"/>
                      </a:lnTo>
                      <a:lnTo>
                        <a:pt x="286" y="6"/>
                      </a:lnTo>
                      <a:lnTo>
                        <a:pt x="287" y="5"/>
                      </a:lnTo>
                      <a:lnTo>
                        <a:pt x="288" y="5"/>
                      </a:lnTo>
                      <a:lnTo>
                        <a:pt x="289" y="5"/>
                      </a:lnTo>
                      <a:lnTo>
                        <a:pt x="290" y="4"/>
                      </a:lnTo>
                      <a:lnTo>
                        <a:pt x="291" y="4"/>
                      </a:lnTo>
                      <a:lnTo>
                        <a:pt x="292" y="4"/>
                      </a:lnTo>
                      <a:lnTo>
                        <a:pt x="293" y="4"/>
                      </a:lnTo>
                      <a:lnTo>
                        <a:pt x="294" y="4"/>
                      </a:lnTo>
                      <a:lnTo>
                        <a:pt x="295" y="4"/>
                      </a:lnTo>
                      <a:lnTo>
                        <a:pt x="296" y="4"/>
                      </a:lnTo>
                      <a:lnTo>
                        <a:pt x="297" y="4"/>
                      </a:lnTo>
                      <a:lnTo>
                        <a:pt x="298" y="4"/>
                      </a:lnTo>
                      <a:lnTo>
                        <a:pt x="299" y="3"/>
                      </a:lnTo>
                      <a:lnTo>
                        <a:pt x="300" y="3"/>
                      </a:lnTo>
                      <a:lnTo>
                        <a:pt x="301" y="3"/>
                      </a:lnTo>
                      <a:lnTo>
                        <a:pt x="302" y="3"/>
                      </a:lnTo>
                      <a:lnTo>
                        <a:pt x="303" y="3"/>
                      </a:lnTo>
                      <a:lnTo>
                        <a:pt x="304" y="4"/>
                      </a:lnTo>
                      <a:lnTo>
                        <a:pt x="305" y="4"/>
                      </a:lnTo>
                      <a:lnTo>
                        <a:pt x="306" y="4"/>
                      </a:lnTo>
                      <a:lnTo>
                        <a:pt x="307" y="4"/>
                      </a:lnTo>
                      <a:lnTo>
                        <a:pt x="308" y="4"/>
                      </a:lnTo>
                      <a:lnTo>
                        <a:pt x="309" y="4"/>
                      </a:lnTo>
                      <a:lnTo>
                        <a:pt x="310" y="4"/>
                      </a:lnTo>
                      <a:lnTo>
                        <a:pt x="311" y="4"/>
                      </a:lnTo>
                      <a:lnTo>
                        <a:pt x="312" y="4"/>
                      </a:lnTo>
                      <a:lnTo>
                        <a:pt x="313" y="4"/>
                      </a:lnTo>
                      <a:lnTo>
                        <a:pt x="314" y="4"/>
                      </a:lnTo>
                      <a:lnTo>
                        <a:pt x="315" y="5"/>
                      </a:lnTo>
                      <a:lnTo>
                        <a:pt x="316" y="5"/>
                      </a:lnTo>
                      <a:lnTo>
                        <a:pt x="317" y="5"/>
                      </a:lnTo>
                      <a:lnTo>
                        <a:pt x="318" y="5"/>
                      </a:lnTo>
                      <a:lnTo>
                        <a:pt x="319" y="6"/>
                      </a:lnTo>
                      <a:lnTo>
                        <a:pt x="320" y="6"/>
                      </a:lnTo>
                      <a:lnTo>
                        <a:pt x="321" y="6"/>
                      </a:lnTo>
                      <a:lnTo>
                        <a:pt x="322" y="6"/>
                      </a:lnTo>
                      <a:lnTo>
                        <a:pt x="323" y="6"/>
                      </a:lnTo>
                      <a:lnTo>
                        <a:pt x="324" y="7"/>
                      </a:lnTo>
                      <a:lnTo>
                        <a:pt x="325" y="7"/>
                      </a:lnTo>
                      <a:lnTo>
                        <a:pt x="326" y="7"/>
                      </a:lnTo>
                      <a:lnTo>
                        <a:pt x="327" y="8"/>
                      </a:lnTo>
                      <a:lnTo>
                        <a:pt x="328" y="8"/>
                      </a:lnTo>
                      <a:lnTo>
                        <a:pt x="329" y="8"/>
                      </a:lnTo>
                      <a:lnTo>
                        <a:pt x="330" y="9"/>
                      </a:lnTo>
                      <a:lnTo>
                        <a:pt x="331" y="9"/>
                      </a:lnTo>
                      <a:lnTo>
                        <a:pt x="332" y="9"/>
                      </a:lnTo>
                      <a:lnTo>
                        <a:pt x="333" y="10"/>
                      </a:lnTo>
                      <a:lnTo>
                        <a:pt x="334" y="10"/>
                      </a:lnTo>
                      <a:lnTo>
                        <a:pt x="335" y="11"/>
                      </a:lnTo>
                      <a:lnTo>
                        <a:pt x="336" y="11"/>
                      </a:lnTo>
                      <a:lnTo>
                        <a:pt x="337" y="11"/>
                      </a:lnTo>
                      <a:lnTo>
                        <a:pt x="338" y="12"/>
                      </a:lnTo>
                      <a:lnTo>
                        <a:pt x="339" y="13"/>
                      </a:lnTo>
                      <a:lnTo>
                        <a:pt x="340" y="13"/>
                      </a:lnTo>
                      <a:lnTo>
                        <a:pt x="341" y="14"/>
                      </a:lnTo>
                      <a:lnTo>
                        <a:pt x="342" y="15"/>
                      </a:lnTo>
                      <a:lnTo>
                        <a:pt x="343" y="16"/>
                      </a:lnTo>
                      <a:lnTo>
                        <a:pt x="344" y="17"/>
                      </a:lnTo>
                      <a:lnTo>
                        <a:pt x="345" y="18"/>
                      </a:lnTo>
                      <a:lnTo>
                        <a:pt x="346" y="20"/>
                      </a:lnTo>
                      <a:lnTo>
                        <a:pt x="347" y="22"/>
                      </a:lnTo>
                      <a:lnTo>
                        <a:pt x="348" y="24"/>
                      </a:lnTo>
                      <a:lnTo>
                        <a:pt x="349" y="27"/>
                      </a:lnTo>
                      <a:lnTo>
                        <a:pt x="350" y="31"/>
                      </a:lnTo>
                      <a:lnTo>
                        <a:pt x="351" y="35"/>
                      </a:lnTo>
                      <a:lnTo>
                        <a:pt x="352" y="40"/>
                      </a:lnTo>
                      <a:lnTo>
                        <a:pt x="353" y="45"/>
                      </a:lnTo>
                      <a:lnTo>
                        <a:pt x="354" y="51"/>
                      </a:lnTo>
                      <a:lnTo>
                        <a:pt x="355" y="58"/>
                      </a:lnTo>
                      <a:lnTo>
                        <a:pt x="356" y="65"/>
                      </a:lnTo>
                      <a:lnTo>
                        <a:pt x="357" y="72"/>
                      </a:lnTo>
                      <a:lnTo>
                        <a:pt x="358" y="78"/>
                      </a:lnTo>
                      <a:lnTo>
                        <a:pt x="359" y="84"/>
                      </a:lnTo>
                      <a:lnTo>
                        <a:pt x="360" y="89"/>
                      </a:lnTo>
                      <a:lnTo>
                        <a:pt x="361" y="92"/>
                      </a:lnTo>
                      <a:lnTo>
                        <a:pt x="362" y="93"/>
                      </a:lnTo>
                      <a:lnTo>
                        <a:pt x="363" y="92"/>
                      </a:lnTo>
                      <a:lnTo>
                        <a:pt x="364" y="89"/>
                      </a:lnTo>
                      <a:lnTo>
                        <a:pt x="365" y="85"/>
                      </a:lnTo>
                      <a:lnTo>
                        <a:pt x="366" y="79"/>
                      </a:lnTo>
                      <a:lnTo>
                        <a:pt x="367" y="72"/>
                      </a:lnTo>
                      <a:lnTo>
                        <a:pt x="368" y="65"/>
                      </a:lnTo>
                      <a:lnTo>
                        <a:pt x="369" y="57"/>
                      </a:lnTo>
                      <a:lnTo>
                        <a:pt x="370" y="51"/>
                      </a:lnTo>
                      <a:lnTo>
                        <a:pt x="371" y="44"/>
                      </a:lnTo>
                      <a:lnTo>
                        <a:pt x="372" y="39"/>
                      </a:lnTo>
                      <a:lnTo>
                        <a:pt x="373" y="34"/>
                      </a:lnTo>
                      <a:lnTo>
                        <a:pt x="374" y="30"/>
                      </a:lnTo>
                      <a:lnTo>
                        <a:pt x="375" y="27"/>
                      </a:lnTo>
                      <a:lnTo>
                        <a:pt x="376" y="24"/>
                      </a:lnTo>
                      <a:lnTo>
                        <a:pt x="377" y="22"/>
                      </a:lnTo>
                      <a:lnTo>
                        <a:pt x="378" y="20"/>
                      </a:lnTo>
                      <a:lnTo>
                        <a:pt x="379" y="18"/>
                      </a:lnTo>
                      <a:lnTo>
                        <a:pt x="379" y="17"/>
                      </a:lnTo>
                      <a:lnTo>
                        <a:pt x="380" y="16"/>
                      </a:lnTo>
                      <a:lnTo>
                        <a:pt x="381" y="15"/>
                      </a:lnTo>
                      <a:lnTo>
                        <a:pt x="382" y="14"/>
                      </a:lnTo>
                      <a:lnTo>
                        <a:pt x="383" y="13"/>
                      </a:lnTo>
                      <a:lnTo>
                        <a:pt x="384" y="12"/>
                      </a:lnTo>
                      <a:lnTo>
                        <a:pt x="385" y="12"/>
                      </a:lnTo>
                      <a:lnTo>
                        <a:pt x="386" y="11"/>
                      </a:lnTo>
                      <a:lnTo>
                        <a:pt x="387" y="11"/>
                      </a:lnTo>
                      <a:lnTo>
                        <a:pt x="388" y="10"/>
                      </a:lnTo>
                      <a:lnTo>
                        <a:pt x="389" y="10"/>
                      </a:lnTo>
                      <a:lnTo>
                        <a:pt x="390" y="10"/>
                      </a:lnTo>
                      <a:lnTo>
                        <a:pt x="391" y="9"/>
                      </a:lnTo>
                      <a:lnTo>
                        <a:pt x="392" y="9"/>
                      </a:lnTo>
                      <a:lnTo>
                        <a:pt x="393" y="9"/>
                      </a:lnTo>
                      <a:lnTo>
                        <a:pt x="394" y="9"/>
                      </a:lnTo>
                      <a:lnTo>
                        <a:pt x="395" y="9"/>
                      </a:lnTo>
                      <a:lnTo>
                        <a:pt x="396" y="9"/>
                      </a:lnTo>
                      <a:lnTo>
                        <a:pt x="397" y="8"/>
                      </a:lnTo>
                      <a:lnTo>
                        <a:pt x="398" y="8"/>
                      </a:lnTo>
                      <a:lnTo>
                        <a:pt x="399" y="8"/>
                      </a:lnTo>
                      <a:lnTo>
                        <a:pt x="400" y="8"/>
                      </a:lnTo>
                      <a:lnTo>
                        <a:pt x="401" y="8"/>
                      </a:lnTo>
                      <a:lnTo>
                        <a:pt x="402" y="8"/>
                      </a:lnTo>
                      <a:lnTo>
                        <a:pt x="403" y="8"/>
                      </a:lnTo>
                      <a:lnTo>
                        <a:pt x="404" y="7"/>
                      </a:lnTo>
                      <a:lnTo>
                        <a:pt x="405" y="7"/>
                      </a:lnTo>
                      <a:lnTo>
                        <a:pt x="406" y="7"/>
                      </a:lnTo>
                      <a:lnTo>
                        <a:pt x="407" y="7"/>
                      </a:lnTo>
                      <a:lnTo>
                        <a:pt x="408" y="7"/>
                      </a:lnTo>
                      <a:lnTo>
                        <a:pt x="409" y="7"/>
                      </a:lnTo>
                      <a:lnTo>
                        <a:pt x="410" y="7"/>
                      </a:lnTo>
                      <a:lnTo>
                        <a:pt x="411" y="7"/>
                      </a:lnTo>
                      <a:lnTo>
                        <a:pt x="412" y="7"/>
                      </a:lnTo>
                      <a:lnTo>
                        <a:pt x="413" y="7"/>
                      </a:lnTo>
                      <a:lnTo>
                        <a:pt x="414" y="7"/>
                      </a:lnTo>
                      <a:lnTo>
                        <a:pt x="415" y="7"/>
                      </a:lnTo>
                      <a:lnTo>
                        <a:pt x="416" y="7"/>
                      </a:lnTo>
                      <a:lnTo>
                        <a:pt x="417" y="7"/>
                      </a:lnTo>
                      <a:lnTo>
                        <a:pt x="418" y="7"/>
                      </a:lnTo>
                      <a:lnTo>
                        <a:pt x="419" y="7"/>
                      </a:lnTo>
                      <a:lnTo>
                        <a:pt x="420" y="7"/>
                      </a:lnTo>
                      <a:lnTo>
                        <a:pt x="421" y="7"/>
                      </a:lnTo>
                      <a:lnTo>
                        <a:pt x="422" y="7"/>
                      </a:lnTo>
                      <a:lnTo>
                        <a:pt x="423" y="6"/>
                      </a:lnTo>
                      <a:lnTo>
                        <a:pt x="424" y="6"/>
                      </a:lnTo>
                      <a:lnTo>
                        <a:pt x="425" y="6"/>
                      </a:lnTo>
                      <a:lnTo>
                        <a:pt x="426" y="6"/>
                      </a:lnTo>
                      <a:lnTo>
                        <a:pt x="427" y="6"/>
                      </a:lnTo>
                      <a:lnTo>
                        <a:pt x="428" y="6"/>
                      </a:lnTo>
                      <a:lnTo>
                        <a:pt x="429" y="6"/>
                      </a:lnTo>
                      <a:lnTo>
                        <a:pt x="430" y="6"/>
                      </a:lnTo>
                      <a:lnTo>
                        <a:pt x="431" y="6"/>
                      </a:lnTo>
                      <a:lnTo>
                        <a:pt x="432" y="6"/>
                      </a:lnTo>
                      <a:lnTo>
                        <a:pt x="433" y="6"/>
                      </a:lnTo>
                      <a:lnTo>
                        <a:pt x="434" y="6"/>
                      </a:lnTo>
                      <a:lnTo>
                        <a:pt x="435" y="6"/>
                      </a:lnTo>
                      <a:lnTo>
                        <a:pt x="436" y="6"/>
                      </a:lnTo>
                      <a:lnTo>
                        <a:pt x="437" y="6"/>
                      </a:lnTo>
                      <a:lnTo>
                        <a:pt x="438" y="6"/>
                      </a:lnTo>
                      <a:lnTo>
                        <a:pt x="439" y="7"/>
                      </a:lnTo>
                      <a:lnTo>
                        <a:pt x="440" y="7"/>
                      </a:lnTo>
                      <a:lnTo>
                        <a:pt x="441" y="7"/>
                      </a:lnTo>
                      <a:lnTo>
                        <a:pt x="442" y="7"/>
                      </a:lnTo>
                      <a:lnTo>
                        <a:pt x="443" y="7"/>
                      </a:lnTo>
                      <a:lnTo>
                        <a:pt x="443" y="0"/>
                      </a:lnTo>
                      <a:lnTo>
                        <a:pt x="0" y="0"/>
                      </a:lnTo>
                    </a:path>
                  </a:pathLst>
                </a:custGeom>
                <a:solidFill>
                  <a:srgbClr val="E6E6E6"/>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26" name="Freeform 18"/>
                <p:cNvSpPr>
                  <a:spLocks/>
                </p:cNvSpPr>
                <p:nvPr/>
              </p:nvSpPr>
              <p:spPr bwMode="auto">
                <a:xfrm>
                  <a:off x="2513" y="2802"/>
                  <a:ext cx="2433" cy="613"/>
                </a:xfrm>
                <a:custGeom>
                  <a:avLst/>
                  <a:gdLst>
                    <a:gd name="T0" fmla="*/ 33 w 2433"/>
                    <a:gd name="T1" fmla="*/ 579 h 613"/>
                    <a:gd name="T2" fmla="*/ 72 w 2433"/>
                    <a:gd name="T3" fmla="*/ 572 h 613"/>
                    <a:gd name="T4" fmla="*/ 110 w 2433"/>
                    <a:gd name="T5" fmla="*/ 572 h 613"/>
                    <a:gd name="T6" fmla="*/ 149 w 2433"/>
                    <a:gd name="T7" fmla="*/ 572 h 613"/>
                    <a:gd name="T8" fmla="*/ 187 w 2433"/>
                    <a:gd name="T9" fmla="*/ 565 h 613"/>
                    <a:gd name="T10" fmla="*/ 225 w 2433"/>
                    <a:gd name="T11" fmla="*/ 565 h 613"/>
                    <a:gd name="T12" fmla="*/ 264 w 2433"/>
                    <a:gd name="T13" fmla="*/ 565 h 613"/>
                    <a:gd name="T14" fmla="*/ 302 w 2433"/>
                    <a:gd name="T15" fmla="*/ 565 h 613"/>
                    <a:gd name="T16" fmla="*/ 341 w 2433"/>
                    <a:gd name="T17" fmla="*/ 565 h 613"/>
                    <a:gd name="T18" fmla="*/ 379 w 2433"/>
                    <a:gd name="T19" fmla="*/ 565 h 613"/>
                    <a:gd name="T20" fmla="*/ 418 w 2433"/>
                    <a:gd name="T21" fmla="*/ 572 h 613"/>
                    <a:gd name="T22" fmla="*/ 456 w 2433"/>
                    <a:gd name="T23" fmla="*/ 579 h 613"/>
                    <a:gd name="T24" fmla="*/ 494 w 2433"/>
                    <a:gd name="T25" fmla="*/ 586 h 613"/>
                    <a:gd name="T26" fmla="*/ 533 w 2433"/>
                    <a:gd name="T27" fmla="*/ 592 h 613"/>
                    <a:gd name="T28" fmla="*/ 571 w 2433"/>
                    <a:gd name="T29" fmla="*/ 592 h 613"/>
                    <a:gd name="T30" fmla="*/ 610 w 2433"/>
                    <a:gd name="T31" fmla="*/ 592 h 613"/>
                    <a:gd name="T32" fmla="*/ 648 w 2433"/>
                    <a:gd name="T33" fmla="*/ 586 h 613"/>
                    <a:gd name="T34" fmla="*/ 687 w 2433"/>
                    <a:gd name="T35" fmla="*/ 586 h 613"/>
                    <a:gd name="T36" fmla="*/ 720 w 2433"/>
                    <a:gd name="T37" fmla="*/ 572 h 613"/>
                    <a:gd name="T38" fmla="*/ 758 w 2433"/>
                    <a:gd name="T39" fmla="*/ 565 h 613"/>
                    <a:gd name="T40" fmla="*/ 796 w 2433"/>
                    <a:gd name="T41" fmla="*/ 545 h 613"/>
                    <a:gd name="T42" fmla="*/ 835 w 2433"/>
                    <a:gd name="T43" fmla="*/ 511 h 613"/>
                    <a:gd name="T44" fmla="*/ 873 w 2433"/>
                    <a:gd name="T45" fmla="*/ 429 h 613"/>
                    <a:gd name="T46" fmla="*/ 912 w 2433"/>
                    <a:gd name="T47" fmla="*/ 347 h 613"/>
                    <a:gd name="T48" fmla="*/ 950 w 2433"/>
                    <a:gd name="T49" fmla="*/ 415 h 613"/>
                    <a:gd name="T50" fmla="*/ 989 w 2433"/>
                    <a:gd name="T51" fmla="*/ 511 h 613"/>
                    <a:gd name="T52" fmla="*/ 1027 w 2433"/>
                    <a:gd name="T53" fmla="*/ 552 h 613"/>
                    <a:gd name="T54" fmla="*/ 1060 w 2433"/>
                    <a:gd name="T55" fmla="*/ 572 h 613"/>
                    <a:gd name="T56" fmla="*/ 1098 w 2433"/>
                    <a:gd name="T57" fmla="*/ 579 h 613"/>
                    <a:gd name="T58" fmla="*/ 1137 w 2433"/>
                    <a:gd name="T59" fmla="*/ 586 h 613"/>
                    <a:gd name="T60" fmla="*/ 1175 w 2433"/>
                    <a:gd name="T61" fmla="*/ 579 h 613"/>
                    <a:gd name="T62" fmla="*/ 1214 w 2433"/>
                    <a:gd name="T63" fmla="*/ 572 h 613"/>
                    <a:gd name="T64" fmla="*/ 1252 w 2433"/>
                    <a:gd name="T65" fmla="*/ 572 h 613"/>
                    <a:gd name="T66" fmla="*/ 1291 w 2433"/>
                    <a:gd name="T67" fmla="*/ 579 h 613"/>
                    <a:gd name="T68" fmla="*/ 1329 w 2433"/>
                    <a:gd name="T69" fmla="*/ 572 h 613"/>
                    <a:gd name="T70" fmla="*/ 1367 w 2433"/>
                    <a:gd name="T71" fmla="*/ 565 h 613"/>
                    <a:gd name="T72" fmla="*/ 1406 w 2433"/>
                    <a:gd name="T73" fmla="*/ 565 h 613"/>
                    <a:gd name="T74" fmla="*/ 1444 w 2433"/>
                    <a:gd name="T75" fmla="*/ 572 h 613"/>
                    <a:gd name="T76" fmla="*/ 1483 w 2433"/>
                    <a:gd name="T77" fmla="*/ 579 h 613"/>
                    <a:gd name="T78" fmla="*/ 1521 w 2433"/>
                    <a:gd name="T79" fmla="*/ 586 h 613"/>
                    <a:gd name="T80" fmla="*/ 1560 w 2433"/>
                    <a:gd name="T81" fmla="*/ 592 h 613"/>
                    <a:gd name="T82" fmla="*/ 1598 w 2433"/>
                    <a:gd name="T83" fmla="*/ 606 h 613"/>
                    <a:gd name="T84" fmla="*/ 1637 w 2433"/>
                    <a:gd name="T85" fmla="*/ 606 h 613"/>
                    <a:gd name="T86" fmla="*/ 1675 w 2433"/>
                    <a:gd name="T87" fmla="*/ 606 h 613"/>
                    <a:gd name="T88" fmla="*/ 1713 w 2433"/>
                    <a:gd name="T89" fmla="*/ 606 h 613"/>
                    <a:gd name="T90" fmla="*/ 1752 w 2433"/>
                    <a:gd name="T91" fmla="*/ 592 h 613"/>
                    <a:gd name="T92" fmla="*/ 1790 w 2433"/>
                    <a:gd name="T93" fmla="*/ 586 h 613"/>
                    <a:gd name="T94" fmla="*/ 1829 w 2433"/>
                    <a:gd name="T95" fmla="*/ 565 h 613"/>
                    <a:gd name="T96" fmla="*/ 1867 w 2433"/>
                    <a:gd name="T97" fmla="*/ 545 h 613"/>
                    <a:gd name="T98" fmla="*/ 1906 w 2433"/>
                    <a:gd name="T99" fmla="*/ 483 h 613"/>
                    <a:gd name="T100" fmla="*/ 1944 w 2433"/>
                    <a:gd name="T101" fmla="*/ 286 h 613"/>
                    <a:gd name="T102" fmla="*/ 1982 w 2433"/>
                    <a:gd name="T103" fmla="*/ 7 h 613"/>
                    <a:gd name="T104" fmla="*/ 2021 w 2433"/>
                    <a:gd name="T105" fmla="*/ 191 h 613"/>
                    <a:gd name="T106" fmla="*/ 2059 w 2433"/>
                    <a:gd name="T107" fmla="*/ 449 h 613"/>
                    <a:gd name="T108" fmla="*/ 2092 w 2433"/>
                    <a:gd name="T109" fmla="*/ 531 h 613"/>
                    <a:gd name="T110" fmla="*/ 2131 w 2433"/>
                    <a:gd name="T111" fmla="*/ 565 h 613"/>
                    <a:gd name="T112" fmla="*/ 2169 w 2433"/>
                    <a:gd name="T113" fmla="*/ 572 h 613"/>
                    <a:gd name="T114" fmla="*/ 2208 w 2433"/>
                    <a:gd name="T115" fmla="*/ 579 h 613"/>
                    <a:gd name="T116" fmla="*/ 2246 w 2433"/>
                    <a:gd name="T117" fmla="*/ 586 h 613"/>
                    <a:gd name="T118" fmla="*/ 2284 w 2433"/>
                    <a:gd name="T119" fmla="*/ 586 h 613"/>
                    <a:gd name="T120" fmla="*/ 2323 w 2433"/>
                    <a:gd name="T121" fmla="*/ 592 h 613"/>
                    <a:gd name="T122" fmla="*/ 2361 w 2433"/>
                    <a:gd name="T123" fmla="*/ 592 h 613"/>
                    <a:gd name="T124" fmla="*/ 2400 w 2433"/>
                    <a:gd name="T125" fmla="*/ 592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33" h="613">
                      <a:moveTo>
                        <a:pt x="0" y="586"/>
                      </a:moveTo>
                      <a:lnTo>
                        <a:pt x="6" y="579"/>
                      </a:lnTo>
                      <a:lnTo>
                        <a:pt x="11" y="579"/>
                      </a:lnTo>
                      <a:lnTo>
                        <a:pt x="17" y="579"/>
                      </a:lnTo>
                      <a:lnTo>
                        <a:pt x="22" y="579"/>
                      </a:lnTo>
                      <a:lnTo>
                        <a:pt x="28" y="579"/>
                      </a:lnTo>
                      <a:lnTo>
                        <a:pt x="33" y="579"/>
                      </a:lnTo>
                      <a:lnTo>
                        <a:pt x="39" y="579"/>
                      </a:lnTo>
                      <a:lnTo>
                        <a:pt x="44" y="579"/>
                      </a:lnTo>
                      <a:lnTo>
                        <a:pt x="50" y="572"/>
                      </a:lnTo>
                      <a:lnTo>
                        <a:pt x="55" y="572"/>
                      </a:lnTo>
                      <a:lnTo>
                        <a:pt x="61" y="579"/>
                      </a:lnTo>
                      <a:lnTo>
                        <a:pt x="66" y="572"/>
                      </a:lnTo>
                      <a:lnTo>
                        <a:pt x="72" y="572"/>
                      </a:lnTo>
                      <a:lnTo>
                        <a:pt x="77" y="572"/>
                      </a:lnTo>
                      <a:lnTo>
                        <a:pt x="83" y="572"/>
                      </a:lnTo>
                      <a:lnTo>
                        <a:pt x="88" y="572"/>
                      </a:lnTo>
                      <a:lnTo>
                        <a:pt x="94" y="572"/>
                      </a:lnTo>
                      <a:lnTo>
                        <a:pt x="99" y="572"/>
                      </a:lnTo>
                      <a:lnTo>
                        <a:pt x="105" y="572"/>
                      </a:lnTo>
                      <a:lnTo>
                        <a:pt x="110" y="572"/>
                      </a:lnTo>
                      <a:lnTo>
                        <a:pt x="116" y="572"/>
                      </a:lnTo>
                      <a:lnTo>
                        <a:pt x="121" y="572"/>
                      </a:lnTo>
                      <a:lnTo>
                        <a:pt x="127" y="572"/>
                      </a:lnTo>
                      <a:lnTo>
                        <a:pt x="132" y="572"/>
                      </a:lnTo>
                      <a:lnTo>
                        <a:pt x="138" y="572"/>
                      </a:lnTo>
                      <a:lnTo>
                        <a:pt x="143" y="572"/>
                      </a:lnTo>
                      <a:lnTo>
                        <a:pt x="149" y="572"/>
                      </a:lnTo>
                      <a:lnTo>
                        <a:pt x="154" y="572"/>
                      </a:lnTo>
                      <a:lnTo>
                        <a:pt x="160" y="565"/>
                      </a:lnTo>
                      <a:lnTo>
                        <a:pt x="165" y="565"/>
                      </a:lnTo>
                      <a:lnTo>
                        <a:pt x="171" y="565"/>
                      </a:lnTo>
                      <a:lnTo>
                        <a:pt x="176" y="565"/>
                      </a:lnTo>
                      <a:lnTo>
                        <a:pt x="182" y="565"/>
                      </a:lnTo>
                      <a:lnTo>
                        <a:pt x="187" y="565"/>
                      </a:lnTo>
                      <a:lnTo>
                        <a:pt x="193" y="565"/>
                      </a:lnTo>
                      <a:lnTo>
                        <a:pt x="198" y="565"/>
                      </a:lnTo>
                      <a:lnTo>
                        <a:pt x="203" y="565"/>
                      </a:lnTo>
                      <a:lnTo>
                        <a:pt x="209" y="565"/>
                      </a:lnTo>
                      <a:lnTo>
                        <a:pt x="214" y="565"/>
                      </a:lnTo>
                      <a:lnTo>
                        <a:pt x="220" y="565"/>
                      </a:lnTo>
                      <a:lnTo>
                        <a:pt x="225" y="565"/>
                      </a:lnTo>
                      <a:lnTo>
                        <a:pt x="231" y="558"/>
                      </a:lnTo>
                      <a:lnTo>
                        <a:pt x="236" y="558"/>
                      </a:lnTo>
                      <a:lnTo>
                        <a:pt x="242" y="558"/>
                      </a:lnTo>
                      <a:lnTo>
                        <a:pt x="247" y="565"/>
                      </a:lnTo>
                      <a:lnTo>
                        <a:pt x="253" y="565"/>
                      </a:lnTo>
                      <a:lnTo>
                        <a:pt x="258" y="565"/>
                      </a:lnTo>
                      <a:lnTo>
                        <a:pt x="264" y="565"/>
                      </a:lnTo>
                      <a:lnTo>
                        <a:pt x="269" y="565"/>
                      </a:lnTo>
                      <a:lnTo>
                        <a:pt x="275" y="565"/>
                      </a:lnTo>
                      <a:lnTo>
                        <a:pt x="280" y="565"/>
                      </a:lnTo>
                      <a:lnTo>
                        <a:pt x="286" y="565"/>
                      </a:lnTo>
                      <a:lnTo>
                        <a:pt x="291" y="565"/>
                      </a:lnTo>
                      <a:lnTo>
                        <a:pt x="297" y="565"/>
                      </a:lnTo>
                      <a:lnTo>
                        <a:pt x="302" y="565"/>
                      </a:lnTo>
                      <a:lnTo>
                        <a:pt x="308" y="565"/>
                      </a:lnTo>
                      <a:lnTo>
                        <a:pt x="313" y="565"/>
                      </a:lnTo>
                      <a:lnTo>
                        <a:pt x="319" y="565"/>
                      </a:lnTo>
                      <a:lnTo>
                        <a:pt x="324" y="565"/>
                      </a:lnTo>
                      <a:lnTo>
                        <a:pt x="330" y="565"/>
                      </a:lnTo>
                      <a:lnTo>
                        <a:pt x="335" y="565"/>
                      </a:lnTo>
                      <a:lnTo>
                        <a:pt x="341" y="565"/>
                      </a:lnTo>
                      <a:lnTo>
                        <a:pt x="346" y="565"/>
                      </a:lnTo>
                      <a:lnTo>
                        <a:pt x="352" y="565"/>
                      </a:lnTo>
                      <a:lnTo>
                        <a:pt x="357" y="565"/>
                      </a:lnTo>
                      <a:lnTo>
                        <a:pt x="363" y="565"/>
                      </a:lnTo>
                      <a:lnTo>
                        <a:pt x="368" y="565"/>
                      </a:lnTo>
                      <a:lnTo>
                        <a:pt x="374" y="565"/>
                      </a:lnTo>
                      <a:lnTo>
                        <a:pt x="379" y="565"/>
                      </a:lnTo>
                      <a:lnTo>
                        <a:pt x="385" y="565"/>
                      </a:lnTo>
                      <a:lnTo>
                        <a:pt x="390" y="565"/>
                      </a:lnTo>
                      <a:lnTo>
                        <a:pt x="396" y="565"/>
                      </a:lnTo>
                      <a:lnTo>
                        <a:pt x="401" y="572"/>
                      </a:lnTo>
                      <a:lnTo>
                        <a:pt x="407" y="572"/>
                      </a:lnTo>
                      <a:lnTo>
                        <a:pt x="412" y="572"/>
                      </a:lnTo>
                      <a:lnTo>
                        <a:pt x="418" y="572"/>
                      </a:lnTo>
                      <a:lnTo>
                        <a:pt x="423" y="572"/>
                      </a:lnTo>
                      <a:lnTo>
                        <a:pt x="429" y="572"/>
                      </a:lnTo>
                      <a:lnTo>
                        <a:pt x="434" y="579"/>
                      </a:lnTo>
                      <a:lnTo>
                        <a:pt x="440" y="579"/>
                      </a:lnTo>
                      <a:lnTo>
                        <a:pt x="445" y="579"/>
                      </a:lnTo>
                      <a:lnTo>
                        <a:pt x="451" y="579"/>
                      </a:lnTo>
                      <a:lnTo>
                        <a:pt x="456" y="579"/>
                      </a:lnTo>
                      <a:lnTo>
                        <a:pt x="462" y="579"/>
                      </a:lnTo>
                      <a:lnTo>
                        <a:pt x="467" y="579"/>
                      </a:lnTo>
                      <a:lnTo>
                        <a:pt x="473" y="579"/>
                      </a:lnTo>
                      <a:lnTo>
                        <a:pt x="478" y="586"/>
                      </a:lnTo>
                      <a:lnTo>
                        <a:pt x="484" y="586"/>
                      </a:lnTo>
                      <a:lnTo>
                        <a:pt x="489" y="586"/>
                      </a:lnTo>
                      <a:lnTo>
                        <a:pt x="494" y="586"/>
                      </a:lnTo>
                      <a:lnTo>
                        <a:pt x="500" y="586"/>
                      </a:lnTo>
                      <a:lnTo>
                        <a:pt x="505" y="586"/>
                      </a:lnTo>
                      <a:lnTo>
                        <a:pt x="511" y="586"/>
                      </a:lnTo>
                      <a:lnTo>
                        <a:pt x="516" y="592"/>
                      </a:lnTo>
                      <a:lnTo>
                        <a:pt x="522" y="592"/>
                      </a:lnTo>
                      <a:lnTo>
                        <a:pt x="527" y="592"/>
                      </a:lnTo>
                      <a:lnTo>
                        <a:pt x="533" y="592"/>
                      </a:lnTo>
                      <a:lnTo>
                        <a:pt x="538" y="592"/>
                      </a:lnTo>
                      <a:lnTo>
                        <a:pt x="544" y="592"/>
                      </a:lnTo>
                      <a:lnTo>
                        <a:pt x="549" y="592"/>
                      </a:lnTo>
                      <a:lnTo>
                        <a:pt x="555" y="592"/>
                      </a:lnTo>
                      <a:lnTo>
                        <a:pt x="560" y="592"/>
                      </a:lnTo>
                      <a:lnTo>
                        <a:pt x="566" y="592"/>
                      </a:lnTo>
                      <a:lnTo>
                        <a:pt x="571" y="592"/>
                      </a:lnTo>
                      <a:lnTo>
                        <a:pt x="577" y="592"/>
                      </a:lnTo>
                      <a:lnTo>
                        <a:pt x="582" y="592"/>
                      </a:lnTo>
                      <a:lnTo>
                        <a:pt x="588" y="592"/>
                      </a:lnTo>
                      <a:lnTo>
                        <a:pt x="593" y="592"/>
                      </a:lnTo>
                      <a:lnTo>
                        <a:pt x="599" y="592"/>
                      </a:lnTo>
                      <a:lnTo>
                        <a:pt x="604" y="592"/>
                      </a:lnTo>
                      <a:lnTo>
                        <a:pt x="610" y="592"/>
                      </a:lnTo>
                      <a:lnTo>
                        <a:pt x="615" y="592"/>
                      </a:lnTo>
                      <a:lnTo>
                        <a:pt x="621" y="592"/>
                      </a:lnTo>
                      <a:lnTo>
                        <a:pt x="626" y="586"/>
                      </a:lnTo>
                      <a:lnTo>
                        <a:pt x="632" y="586"/>
                      </a:lnTo>
                      <a:lnTo>
                        <a:pt x="637" y="586"/>
                      </a:lnTo>
                      <a:lnTo>
                        <a:pt x="643" y="586"/>
                      </a:lnTo>
                      <a:lnTo>
                        <a:pt x="648" y="586"/>
                      </a:lnTo>
                      <a:lnTo>
                        <a:pt x="654" y="586"/>
                      </a:lnTo>
                      <a:lnTo>
                        <a:pt x="659" y="586"/>
                      </a:lnTo>
                      <a:lnTo>
                        <a:pt x="665" y="586"/>
                      </a:lnTo>
                      <a:lnTo>
                        <a:pt x="670" y="586"/>
                      </a:lnTo>
                      <a:lnTo>
                        <a:pt x="676" y="586"/>
                      </a:lnTo>
                      <a:lnTo>
                        <a:pt x="681" y="586"/>
                      </a:lnTo>
                      <a:lnTo>
                        <a:pt x="687" y="586"/>
                      </a:lnTo>
                      <a:lnTo>
                        <a:pt x="692" y="586"/>
                      </a:lnTo>
                      <a:lnTo>
                        <a:pt x="692" y="579"/>
                      </a:lnTo>
                      <a:lnTo>
                        <a:pt x="698" y="579"/>
                      </a:lnTo>
                      <a:lnTo>
                        <a:pt x="703" y="579"/>
                      </a:lnTo>
                      <a:lnTo>
                        <a:pt x="709" y="579"/>
                      </a:lnTo>
                      <a:lnTo>
                        <a:pt x="714" y="579"/>
                      </a:lnTo>
                      <a:lnTo>
                        <a:pt x="720" y="572"/>
                      </a:lnTo>
                      <a:lnTo>
                        <a:pt x="725" y="572"/>
                      </a:lnTo>
                      <a:lnTo>
                        <a:pt x="731" y="572"/>
                      </a:lnTo>
                      <a:lnTo>
                        <a:pt x="736" y="572"/>
                      </a:lnTo>
                      <a:lnTo>
                        <a:pt x="742" y="565"/>
                      </a:lnTo>
                      <a:lnTo>
                        <a:pt x="747" y="565"/>
                      </a:lnTo>
                      <a:lnTo>
                        <a:pt x="753" y="565"/>
                      </a:lnTo>
                      <a:lnTo>
                        <a:pt x="758" y="565"/>
                      </a:lnTo>
                      <a:lnTo>
                        <a:pt x="764" y="558"/>
                      </a:lnTo>
                      <a:lnTo>
                        <a:pt x="769" y="558"/>
                      </a:lnTo>
                      <a:lnTo>
                        <a:pt x="775" y="558"/>
                      </a:lnTo>
                      <a:lnTo>
                        <a:pt x="780" y="552"/>
                      </a:lnTo>
                      <a:lnTo>
                        <a:pt x="785" y="552"/>
                      </a:lnTo>
                      <a:lnTo>
                        <a:pt x="791" y="552"/>
                      </a:lnTo>
                      <a:lnTo>
                        <a:pt x="796" y="545"/>
                      </a:lnTo>
                      <a:lnTo>
                        <a:pt x="802" y="545"/>
                      </a:lnTo>
                      <a:lnTo>
                        <a:pt x="807" y="538"/>
                      </a:lnTo>
                      <a:lnTo>
                        <a:pt x="813" y="538"/>
                      </a:lnTo>
                      <a:lnTo>
                        <a:pt x="818" y="531"/>
                      </a:lnTo>
                      <a:lnTo>
                        <a:pt x="824" y="524"/>
                      </a:lnTo>
                      <a:lnTo>
                        <a:pt x="829" y="518"/>
                      </a:lnTo>
                      <a:lnTo>
                        <a:pt x="835" y="511"/>
                      </a:lnTo>
                      <a:lnTo>
                        <a:pt x="840" y="504"/>
                      </a:lnTo>
                      <a:lnTo>
                        <a:pt x="846" y="497"/>
                      </a:lnTo>
                      <a:lnTo>
                        <a:pt x="851" y="483"/>
                      </a:lnTo>
                      <a:lnTo>
                        <a:pt x="857" y="470"/>
                      </a:lnTo>
                      <a:lnTo>
                        <a:pt x="862" y="463"/>
                      </a:lnTo>
                      <a:lnTo>
                        <a:pt x="868" y="449"/>
                      </a:lnTo>
                      <a:lnTo>
                        <a:pt x="873" y="429"/>
                      </a:lnTo>
                      <a:lnTo>
                        <a:pt x="879" y="415"/>
                      </a:lnTo>
                      <a:lnTo>
                        <a:pt x="884" y="402"/>
                      </a:lnTo>
                      <a:lnTo>
                        <a:pt x="890" y="388"/>
                      </a:lnTo>
                      <a:lnTo>
                        <a:pt x="895" y="375"/>
                      </a:lnTo>
                      <a:lnTo>
                        <a:pt x="901" y="361"/>
                      </a:lnTo>
                      <a:lnTo>
                        <a:pt x="906" y="354"/>
                      </a:lnTo>
                      <a:lnTo>
                        <a:pt x="912" y="347"/>
                      </a:lnTo>
                      <a:lnTo>
                        <a:pt x="917" y="347"/>
                      </a:lnTo>
                      <a:lnTo>
                        <a:pt x="923" y="354"/>
                      </a:lnTo>
                      <a:lnTo>
                        <a:pt x="928" y="361"/>
                      </a:lnTo>
                      <a:lnTo>
                        <a:pt x="934" y="368"/>
                      </a:lnTo>
                      <a:lnTo>
                        <a:pt x="939" y="381"/>
                      </a:lnTo>
                      <a:lnTo>
                        <a:pt x="945" y="402"/>
                      </a:lnTo>
                      <a:lnTo>
                        <a:pt x="950" y="415"/>
                      </a:lnTo>
                      <a:lnTo>
                        <a:pt x="956" y="436"/>
                      </a:lnTo>
                      <a:lnTo>
                        <a:pt x="961" y="449"/>
                      </a:lnTo>
                      <a:lnTo>
                        <a:pt x="967" y="463"/>
                      </a:lnTo>
                      <a:lnTo>
                        <a:pt x="972" y="477"/>
                      </a:lnTo>
                      <a:lnTo>
                        <a:pt x="978" y="490"/>
                      </a:lnTo>
                      <a:lnTo>
                        <a:pt x="983" y="497"/>
                      </a:lnTo>
                      <a:lnTo>
                        <a:pt x="989" y="511"/>
                      </a:lnTo>
                      <a:lnTo>
                        <a:pt x="994" y="518"/>
                      </a:lnTo>
                      <a:lnTo>
                        <a:pt x="1000" y="524"/>
                      </a:lnTo>
                      <a:lnTo>
                        <a:pt x="1005" y="531"/>
                      </a:lnTo>
                      <a:lnTo>
                        <a:pt x="1011" y="538"/>
                      </a:lnTo>
                      <a:lnTo>
                        <a:pt x="1016" y="545"/>
                      </a:lnTo>
                      <a:lnTo>
                        <a:pt x="1022" y="552"/>
                      </a:lnTo>
                      <a:lnTo>
                        <a:pt x="1027" y="552"/>
                      </a:lnTo>
                      <a:lnTo>
                        <a:pt x="1033" y="558"/>
                      </a:lnTo>
                      <a:lnTo>
                        <a:pt x="1038" y="558"/>
                      </a:lnTo>
                      <a:lnTo>
                        <a:pt x="1038" y="565"/>
                      </a:lnTo>
                      <a:lnTo>
                        <a:pt x="1044" y="565"/>
                      </a:lnTo>
                      <a:lnTo>
                        <a:pt x="1049" y="565"/>
                      </a:lnTo>
                      <a:lnTo>
                        <a:pt x="1055" y="565"/>
                      </a:lnTo>
                      <a:lnTo>
                        <a:pt x="1060" y="572"/>
                      </a:lnTo>
                      <a:lnTo>
                        <a:pt x="1066" y="572"/>
                      </a:lnTo>
                      <a:lnTo>
                        <a:pt x="1071" y="572"/>
                      </a:lnTo>
                      <a:lnTo>
                        <a:pt x="1076" y="572"/>
                      </a:lnTo>
                      <a:lnTo>
                        <a:pt x="1082" y="579"/>
                      </a:lnTo>
                      <a:lnTo>
                        <a:pt x="1087" y="579"/>
                      </a:lnTo>
                      <a:lnTo>
                        <a:pt x="1093" y="579"/>
                      </a:lnTo>
                      <a:lnTo>
                        <a:pt x="1098" y="579"/>
                      </a:lnTo>
                      <a:lnTo>
                        <a:pt x="1104" y="579"/>
                      </a:lnTo>
                      <a:lnTo>
                        <a:pt x="1109" y="579"/>
                      </a:lnTo>
                      <a:lnTo>
                        <a:pt x="1115" y="586"/>
                      </a:lnTo>
                      <a:lnTo>
                        <a:pt x="1120" y="586"/>
                      </a:lnTo>
                      <a:lnTo>
                        <a:pt x="1126" y="586"/>
                      </a:lnTo>
                      <a:lnTo>
                        <a:pt x="1131" y="586"/>
                      </a:lnTo>
                      <a:lnTo>
                        <a:pt x="1137" y="586"/>
                      </a:lnTo>
                      <a:lnTo>
                        <a:pt x="1142" y="586"/>
                      </a:lnTo>
                      <a:lnTo>
                        <a:pt x="1148" y="586"/>
                      </a:lnTo>
                      <a:lnTo>
                        <a:pt x="1153" y="586"/>
                      </a:lnTo>
                      <a:lnTo>
                        <a:pt x="1159" y="586"/>
                      </a:lnTo>
                      <a:lnTo>
                        <a:pt x="1164" y="579"/>
                      </a:lnTo>
                      <a:lnTo>
                        <a:pt x="1170" y="579"/>
                      </a:lnTo>
                      <a:lnTo>
                        <a:pt x="1175" y="579"/>
                      </a:lnTo>
                      <a:lnTo>
                        <a:pt x="1181" y="579"/>
                      </a:lnTo>
                      <a:lnTo>
                        <a:pt x="1186" y="579"/>
                      </a:lnTo>
                      <a:lnTo>
                        <a:pt x="1192" y="579"/>
                      </a:lnTo>
                      <a:lnTo>
                        <a:pt x="1197" y="572"/>
                      </a:lnTo>
                      <a:lnTo>
                        <a:pt x="1203" y="572"/>
                      </a:lnTo>
                      <a:lnTo>
                        <a:pt x="1208" y="572"/>
                      </a:lnTo>
                      <a:lnTo>
                        <a:pt x="1214" y="572"/>
                      </a:lnTo>
                      <a:lnTo>
                        <a:pt x="1219" y="572"/>
                      </a:lnTo>
                      <a:lnTo>
                        <a:pt x="1225" y="572"/>
                      </a:lnTo>
                      <a:lnTo>
                        <a:pt x="1230" y="572"/>
                      </a:lnTo>
                      <a:lnTo>
                        <a:pt x="1236" y="572"/>
                      </a:lnTo>
                      <a:lnTo>
                        <a:pt x="1241" y="572"/>
                      </a:lnTo>
                      <a:lnTo>
                        <a:pt x="1247" y="572"/>
                      </a:lnTo>
                      <a:lnTo>
                        <a:pt x="1252" y="572"/>
                      </a:lnTo>
                      <a:lnTo>
                        <a:pt x="1258" y="572"/>
                      </a:lnTo>
                      <a:lnTo>
                        <a:pt x="1263" y="572"/>
                      </a:lnTo>
                      <a:lnTo>
                        <a:pt x="1269" y="572"/>
                      </a:lnTo>
                      <a:lnTo>
                        <a:pt x="1274" y="579"/>
                      </a:lnTo>
                      <a:lnTo>
                        <a:pt x="1280" y="579"/>
                      </a:lnTo>
                      <a:lnTo>
                        <a:pt x="1285" y="579"/>
                      </a:lnTo>
                      <a:lnTo>
                        <a:pt x="1291" y="579"/>
                      </a:lnTo>
                      <a:lnTo>
                        <a:pt x="1296" y="579"/>
                      </a:lnTo>
                      <a:lnTo>
                        <a:pt x="1302" y="579"/>
                      </a:lnTo>
                      <a:lnTo>
                        <a:pt x="1307" y="572"/>
                      </a:lnTo>
                      <a:lnTo>
                        <a:pt x="1313" y="572"/>
                      </a:lnTo>
                      <a:lnTo>
                        <a:pt x="1318" y="572"/>
                      </a:lnTo>
                      <a:lnTo>
                        <a:pt x="1324" y="572"/>
                      </a:lnTo>
                      <a:lnTo>
                        <a:pt x="1329" y="572"/>
                      </a:lnTo>
                      <a:lnTo>
                        <a:pt x="1335" y="572"/>
                      </a:lnTo>
                      <a:lnTo>
                        <a:pt x="1340" y="572"/>
                      </a:lnTo>
                      <a:lnTo>
                        <a:pt x="1346" y="565"/>
                      </a:lnTo>
                      <a:lnTo>
                        <a:pt x="1351" y="565"/>
                      </a:lnTo>
                      <a:lnTo>
                        <a:pt x="1357" y="565"/>
                      </a:lnTo>
                      <a:lnTo>
                        <a:pt x="1362" y="565"/>
                      </a:lnTo>
                      <a:lnTo>
                        <a:pt x="1367" y="565"/>
                      </a:lnTo>
                      <a:lnTo>
                        <a:pt x="1373" y="565"/>
                      </a:lnTo>
                      <a:lnTo>
                        <a:pt x="1378" y="565"/>
                      </a:lnTo>
                      <a:lnTo>
                        <a:pt x="1384" y="565"/>
                      </a:lnTo>
                      <a:lnTo>
                        <a:pt x="1389" y="565"/>
                      </a:lnTo>
                      <a:lnTo>
                        <a:pt x="1395" y="565"/>
                      </a:lnTo>
                      <a:lnTo>
                        <a:pt x="1400" y="565"/>
                      </a:lnTo>
                      <a:lnTo>
                        <a:pt x="1406" y="565"/>
                      </a:lnTo>
                      <a:lnTo>
                        <a:pt x="1411" y="565"/>
                      </a:lnTo>
                      <a:lnTo>
                        <a:pt x="1417" y="565"/>
                      </a:lnTo>
                      <a:lnTo>
                        <a:pt x="1422" y="565"/>
                      </a:lnTo>
                      <a:lnTo>
                        <a:pt x="1428" y="565"/>
                      </a:lnTo>
                      <a:lnTo>
                        <a:pt x="1433" y="565"/>
                      </a:lnTo>
                      <a:lnTo>
                        <a:pt x="1439" y="572"/>
                      </a:lnTo>
                      <a:lnTo>
                        <a:pt x="1444" y="572"/>
                      </a:lnTo>
                      <a:lnTo>
                        <a:pt x="1450" y="572"/>
                      </a:lnTo>
                      <a:lnTo>
                        <a:pt x="1455" y="572"/>
                      </a:lnTo>
                      <a:lnTo>
                        <a:pt x="1461" y="572"/>
                      </a:lnTo>
                      <a:lnTo>
                        <a:pt x="1466" y="572"/>
                      </a:lnTo>
                      <a:lnTo>
                        <a:pt x="1472" y="579"/>
                      </a:lnTo>
                      <a:lnTo>
                        <a:pt x="1477" y="579"/>
                      </a:lnTo>
                      <a:lnTo>
                        <a:pt x="1483" y="579"/>
                      </a:lnTo>
                      <a:lnTo>
                        <a:pt x="1488" y="579"/>
                      </a:lnTo>
                      <a:lnTo>
                        <a:pt x="1494" y="579"/>
                      </a:lnTo>
                      <a:lnTo>
                        <a:pt x="1499" y="586"/>
                      </a:lnTo>
                      <a:lnTo>
                        <a:pt x="1505" y="586"/>
                      </a:lnTo>
                      <a:lnTo>
                        <a:pt x="1510" y="586"/>
                      </a:lnTo>
                      <a:lnTo>
                        <a:pt x="1516" y="586"/>
                      </a:lnTo>
                      <a:lnTo>
                        <a:pt x="1521" y="586"/>
                      </a:lnTo>
                      <a:lnTo>
                        <a:pt x="1527" y="586"/>
                      </a:lnTo>
                      <a:lnTo>
                        <a:pt x="1532" y="592"/>
                      </a:lnTo>
                      <a:lnTo>
                        <a:pt x="1538" y="592"/>
                      </a:lnTo>
                      <a:lnTo>
                        <a:pt x="1543" y="592"/>
                      </a:lnTo>
                      <a:lnTo>
                        <a:pt x="1549" y="592"/>
                      </a:lnTo>
                      <a:lnTo>
                        <a:pt x="1554" y="592"/>
                      </a:lnTo>
                      <a:lnTo>
                        <a:pt x="1560" y="592"/>
                      </a:lnTo>
                      <a:lnTo>
                        <a:pt x="1565" y="592"/>
                      </a:lnTo>
                      <a:lnTo>
                        <a:pt x="1571" y="592"/>
                      </a:lnTo>
                      <a:lnTo>
                        <a:pt x="1576" y="599"/>
                      </a:lnTo>
                      <a:lnTo>
                        <a:pt x="1582" y="599"/>
                      </a:lnTo>
                      <a:lnTo>
                        <a:pt x="1587" y="599"/>
                      </a:lnTo>
                      <a:lnTo>
                        <a:pt x="1593" y="606"/>
                      </a:lnTo>
                      <a:lnTo>
                        <a:pt x="1598" y="606"/>
                      </a:lnTo>
                      <a:lnTo>
                        <a:pt x="1604" y="606"/>
                      </a:lnTo>
                      <a:lnTo>
                        <a:pt x="1609" y="606"/>
                      </a:lnTo>
                      <a:lnTo>
                        <a:pt x="1615" y="606"/>
                      </a:lnTo>
                      <a:lnTo>
                        <a:pt x="1620" y="606"/>
                      </a:lnTo>
                      <a:lnTo>
                        <a:pt x="1626" y="606"/>
                      </a:lnTo>
                      <a:lnTo>
                        <a:pt x="1631" y="606"/>
                      </a:lnTo>
                      <a:lnTo>
                        <a:pt x="1637" y="606"/>
                      </a:lnTo>
                      <a:lnTo>
                        <a:pt x="1642" y="613"/>
                      </a:lnTo>
                      <a:lnTo>
                        <a:pt x="1648" y="613"/>
                      </a:lnTo>
                      <a:lnTo>
                        <a:pt x="1653" y="613"/>
                      </a:lnTo>
                      <a:lnTo>
                        <a:pt x="1658" y="613"/>
                      </a:lnTo>
                      <a:lnTo>
                        <a:pt x="1664" y="613"/>
                      </a:lnTo>
                      <a:lnTo>
                        <a:pt x="1669" y="606"/>
                      </a:lnTo>
                      <a:lnTo>
                        <a:pt x="1675" y="606"/>
                      </a:lnTo>
                      <a:lnTo>
                        <a:pt x="1680" y="606"/>
                      </a:lnTo>
                      <a:lnTo>
                        <a:pt x="1686" y="606"/>
                      </a:lnTo>
                      <a:lnTo>
                        <a:pt x="1691" y="606"/>
                      </a:lnTo>
                      <a:lnTo>
                        <a:pt x="1697" y="606"/>
                      </a:lnTo>
                      <a:lnTo>
                        <a:pt x="1702" y="606"/>
                      </a:lnTo>
                      <a:lnTo>
                        <a:pt x="1708" y="606"/>
                      </a:lnTo>
                      <a:lnTo>
                        <a:pt x="1713" y="606"/>
                      </a:lnTo>
                      <a:lnTo>
                        <a:pt x="1719" y="606"/>
                      </a:lnTo>
                      <a:lnTo>
                        <a:pt x="1724" y="606"/>
                      </a:lnTo>
                      <a:lnTo>
                        <a:pt x="1730" y="599"/>
                      </a:lnTo>
                      <a:lnTo>
                        <a:pt x="1735" y="599"/>
                      </a:lnTo>
                      <a:lnTo>
                        <a:pt x="1741" y="599"/>
                      </a:lnTo>
                      <a:lnTo>
                        <a:pt x="1746" y="599"/>
                      </a:lnTo>
                      <a:lnTo>
                        <a:pt x="1752" y="592"/>
                      </a:lnTo>
                      <a:lnTo>
                        <a:pt x="1757" y="592"/>
                      </a:lnTo>
                      <a:lnTo>
                        <a:pt x="1763" y="592"/>
                      </a:lnTo>
                      <a:lnTo>
                        <a:pt x="1768" y="592"/>
                      </a:lnTo>
                      <a:lnTo>
                        <a:pt x="1774" y="592"/>
                      </a:lnTo>
                      <a:lnTo>
                        <a:pt x="1779" y="586"/>
                      </a:lnTo>
                      <a:lnTo>
                        <a:pt x="1785" y="586"/>
                      </a:lnTo>
                      <a:lnTo>
                        <a:pt x="1790" y="586"/>
                      </a:lnTo>
                      <a:lnTo>
                        <a:pt x="1796" y="579"/>
                      </a:lnTo>
                      <a:lnTo>
                        <a:pt x="1801" y="579"/>
                      </a:lnTo>
                      <a:lnTo>
                        <a:pt x="1807" y="579"/>
                      </a:lnTo>
                      <a:lnTo>
                        <a:pt x="1812" y="572"/>
                      </a:lnTo>
                      <a:lnTo>
                        <a:pt x="1818" y="572"/>
                      </a:lnTo>
                      <a:lnTo>
                        <a:pt x="1823" y="572"/>
                      </a:lnTo>
                      <a:lnTo>
                        <a:pt x="1829" y="565"/>
                      </a:lnTo>
                      <a:lnTo>
                        <a:pt x="1834" y="565"/>
                      </a:lnTo>
                      <a:lnTo>
                        <a:pt x="1840" y="558"/>
                      </a:lnTo>
                      <a:lnTo>
                        <a:pt x="1845" y="558"/>
                      </a:lnTo>
                      <a:lnTo>
                        <a:pt x="1851" y="558"/>
                      </a:lnTo>
                      <a:lnTo>
                        <a:pt x="1856" y="552"/>
                      </a:lnTo>
                      <a:lnTo>
                        <a:pt x="1862" y="545"/>
                      </a:lnTo>
                      <a:lnTo>
                        <a:pt x="1867" y="545"/>
                      </a:lnTo>
                      <a:lnTo>
                        <a:pt x="1873" y="538"/>
                      </a:lnTo>
                      <a:lnTo>
                        <a:pt x="1878" y="531"/>
                      </a:lnTo>
                      <a:lnTo>
                        <a:pt x="1884" y="524"/>
                      </a:lnTo>
                      <a:lnTo>
                        <a:pt x="1889" y="518"/>
                      </a:lnTo>
                      <a:lnTo>
                        <a:pt x="1895" y="511"/>
                      </a:lnTo>
                      <a:lnTo>
                        <a:pt x="1900" y="497"/>
                      </a:lnTo>
                      <a:lnTo>
                        <a:pt x="1906" y="483"/>
                      </a:lnTo>
                      <a:lnTo>
                        <a:pt x="1911" y="470"/>
                      </a:lnTo>
                      <a:lnTo>
                        <a:pt x="1917" y="449"/>
                      </a:lnTo>
                      <a:lnTo>
                        <a:pt x="1922" y="422"/>
                      </a:lnTo>
                      <a:lnTo>
                        <a:pt x="1928" y="395"/>
                      </a:lnTo>
                      <a:lnTo>
                        <a:pt x="1933" y="361"/>
                      </a:lnTo>
                      <a:lnTo>
                        <a:pt x="1939" y="327"/>
                      </a:lnTo>
                      <a:lnTo>
                        <a:pt x="1944" y="286"/>
                      </a:lnTo>
                      <a:lnTo>
                        <a:pt x="1949" y="239"/>
                      </a:lnTo>
                      <a:lnTo>
                        <a:pt x="1955" y="191"/>
                      </a:lnTo>
                      <a:lnTo>
                        <a:pt x="1960" y="143"/>
                      </a:lnTo>
                      <a:lnTo>
                        <a:pt x="1966" y="102"/>
                      </a:lnTo>
                      <a:lnTo>
                        <a:pt x="1971" y="62"/>
                      </a:lnTo>
                      <a:lnTo>
                        <a:pt x="1977" y="28"/>
                      </a:lnTo>
                      <a:lnTo>
                        <a:pt x="1982" y="7"/>
                      </a:lnTo>
                      <a:lnTo>
                        <a:pt x="1988" y="0"/>
                      </a:lnTo>
                      <a:lnTo>
                        <a:pt x="1993" y="7"/>
                      </a:lnTo>
                      <a:lnTo>
                        <a:pt x="1999" y="28"/>
                      </a:lnTo>
                      <a:lnTo>
                        <a:pt x="2004" y="55"/>
                      </a:lnTo>
                      <a:lnTo>
                        <a:pt x="2010" y="96"/>
                      </a:lnTo>
                      <a:lnTo>
                        <a:pt x="2015" y="143"/>
                      </a:lnTo>
                      <a:lnTo>
                        <a:pt x="2021" y="191"/>
                      </a:lnTo>
                      <a:lnTo>
                        <a:pt x="2026" y="245"/>
                      </a:lnTo>
                      <a:lnTo>
                        <a:pt x="2032" y="286"/>
                      </a:lnTo>
                      <a:lnTo>
                        <a:pt x="2037" y="334"/>
                      </a:lnTo>
                      <a:lnTo>
                        <a:pt x="2043" y="368"/>
                      </a:lnTo>
                      <a:lnTo>
                        <a:pt x="2048" y="402"/>
                      </a:lnTo>
                      <a:lnTo>
                        <a:pt x="2054" y="429"/>
                      </a:lnTo>
                      <a:lnTo>
                        <a:pt x="2059" y="449"/>
                      </a:lnTo>
                      <a:lnTo>
                        <a:pt x="2065" y="470"/>
                      </a:lnTo>
                      <a:lnTo>
                        <a:pt x="2070" y="483"/>
                      </a:lnTo>
                      <a:lnTo>
                        <a:pt x="2076" y="497"/>
                      </a:lnTo>
                      <a:lnTo>
                        <a:pt x="2081" y="511"/>
                      </a:lnTo>
                      <a:lnTo>
                        <a:pt x="2081" y="518"/>
                      </a:lnTo>
                      <a:lnTo>
                        <a:pt x="2087" y="524"/>
                      </a:lnTo>
                      <a:lnTo>
                        <a:pt x="2092" y="531"/>
                      </a:lnTo>
                      <a:lnTo>
                        <a:pt x="2098" y="538"/>
                      </a:lnTo>
                      <a:lnTo>
                        <a:pt x="2103" y="545"/>
                      </a:lnTo>
                      <a:lnTo>
                        <a:pt x="2109" y="552"/>
                      </a:lnTo>
                      <a:lnTo>
                        <a:pt x="2114" y="552"/>
                      </a:lnTo>
                      <a:lnTo>
                        <a:pt x="2120" y="558"/>
                      </a:lnTo>
                      <a:lnTo>
                        <a:pt x="2125" y="558"/>
                      </a:lnTo>
                      <a:lnTo>
                        <a:pt x="2131" y="565"/>
                      </a:lnTo>
                      <a:lnTo>
                        <a:pt x="2136" y="565"/>
                      </a:lnTo>
                      <a:lnTo>
                        <a:pt x="2142" y="565"/>
                      </a:lnTo>
                      <a:lnTo>
                        <a:pt x="2147" y="572"/>
                      </a:lnTo>
                      <a:lnTo>
                        <a:pt x="2153" y="572"/>
                      </a:lnTo>
                      <a:lnTo>
                        <a:pt x="2158" y="572"/>
                      </a:lnTo>
                      <a:lnTo>
                        <a:pt x="2164" y="572"/>
                      </a:lnTo>
                      <a:lnTo>
                        <a:pt x="2169" y="572"/>
                      </a:lnTo>
                      <a:lnTo>
                        <a:pt x="2175" y="572"/>
                      </a:lnTo>
                      <a:lnTo>
                        <a:pt x="2180" y="579"/>
                      </a:lnTo>
                      <a:lnTo>
                        <a:pt x="2186" y="579"/>
                      </a:lnTo>
                      <a:lnTo>
                        <a:pt x="2191" y="579"/>
                      </a:lnTo>
                      <a:lnTo>
                        <a:pt x="2197" y="579"/>
                      </a:lnTo>
                      <a:lnTo>
                        <a:pt x="2202" y="579"/>
                      </a:lnTo>
                      <a:lnTo>
                        <a:pt x="2208" y="579"/>
                      </a:lnTo>
                      <a:lnTo>
                        <a:pt x="2213" y="579"/>
                      </a:lnTo>
                      <a:lnTo>
                        <a:pt x="2219" y="586"/>
                      </a:lnTo>
                      <a:lnTo>
                        <a:pt x="2224" y="586"/>
                      </a:lnTo>
                      <a:lnTo>
                        <a:pt x="2230" y="586"/>
                      </a:lnTo>
                      <a:lnTo>
                        <a:pt x="2235" y="586"/>
                      </a:lnTo>
                      <a:lnTo>
                        <a:pt x="2240" y="586"/>
                      </a:lnTo>
                      <a:lnTo>
                        <a:pt x="2246" y="586"/>
                      </a:lnTo>
                      <a:lnTo>
                        <a:pt x="2251" y="586"/>
                      </a:lnTo>
                      <a:lnTo>
                        <a:pt x="2257" y="586"/>
                      </a:lnTo>
                      <a:lnTo>
                        <a:pt x="2262" y="586"/>
                      </a:lnTo>
                      <a:lnTo>
                        <a:pt x="2268" y="586"/>
                      </a:lnTo>
                      <a:lnTo>
                        <a:pt x="2273" y="586"/>
                      </a:lnTo>
                      <a:lnTo>
                        <a:pt x="2279" y="586"/>
                      </a:lnTo>
                      <a:lnTo>
                        <a:pt x="2284" y="586"/>
                      </a:lnTo>
                      <a:lnTo>
                        <a:pt x="2290" y="586"/>
                      </a:lnTo>
                      <a:lnTo>
                        <a:pt x="2295" y="586"/>
                      </a:lnTo>
                      <a:lnTo>
                        <a:pt x="2301" y="586"/>
                      </a:lnTo>
                      <a:lnTo>
                        <a:pt x="2306" y="586"/>
                      </a:lnTo>
                      <a:lnTo>
                        <a:pt x="2312" y="586"/>
                      </a:lnTo>
                      <a:lnTo>
                        <a:pt x="2317" y="586"/>
                      </a:lnTo>
                      <a:lnTo>
                        <a:pt x="2323" y="592"/>
                      </a:lnTo>
                      <a:lnTo>
                        <a:pt x="2328" y="592"/>
                      </a:lnTo>
                      <a:lnTo>
                        <a:pt x="2334" y="592"/>
                      </a:lnTo>
                      <a:lnTo>
                        <a:pt x="2339" y="592"/>
                      </a:lnTo>
                      <a:lnTo>
                        <a:pt x="2345" y="592"/>
                      </a:lnTo>
                      <a:lnTo>
                        <a:pt x="2350" y="592"/>
                      </a:lnTo>
                      <a:lnTo>
                        <a:pt x="2356" y="592"/>
                      </a:lnTo>
                      <a:lnTo>
                        <a:pt x="2361" y="592"/>
                      </a:lnTo>
                      <a:lnTo>
                        <a:pt x="2367" y="592"/>
                      </a:lnTo>
                      <a:lnTo>
                        <a:pt x="2372" y="592"/>
                      </a:lnTo>
                      <a:lnTo>
                        <a:pt x="2378" y="592"/>
                      </a:lnTo>
                      <a:lnTo>
                        <a:pt x="2383" y="592"/>
                      </a:lnTo>
                      <a:lnTo>
                        <a:pt x="2389" y="592"/>
                      </a:lnTo>
                      <a:lnTo>
                        <a:pt x="2394" y="592"/>
                      </a:lnTo>
                      <a:lnTo>
                        <a:pt x="2400" y="592"/>
                      </a:lnTo>
                      <a:lnTo>
                        <a:pt x="2405" y="592"/>
                      </a:lnTo>
                      <a:lnTo>
                        <a:pt x="2411" y="586"/>
                      </a:lnTo>
                      <a:lnTo>
                        <a:pt x="2416" y="586"/>
                      </a:lnTo>
                      <a:lnTo>
                        <a:pt x="2422" y="586"/>
                      </a:lnTo>
                      <a:lnTo>
                        <a:pt x="2427" y="586"/>
                      </a:lnTo>
                      <a:lnTo>
                        <a:pt x="2433" y="586"/>
                      </a:lnTo>
                    </a:path>
                  </a:pathLst>
                </a:custGeom>
                <a:noFill/>
                <a:ln w="7938">
                  <a:solidFill>
                    <a:srgbClr val="808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7" name="Freeform 19"/>
                <p:cNvSpPr>
                  <a:spLocks/>
                </p:cNvSpPr>
                <p:nvPr/>
              </p:nvSpPr>
              <p:spPr bwMode="auto">
                <a:xfrm>
                  <a:off x="2513" y="2802"/>
                  <a:ext cx="2433" cy="613"/>
                </a:xfrm>
                <a:custGeom>
                  <a:avLst/>
                  <a:gdLst>
                    <a:gd name="T0" fmla="*/ 33 w 2433"/>
                    <a:gd name="T1" fmla="*/ 579 h 613"/>
                    <a:gd name="T2" fmla="*/ 72 w 2433"/>
                    <a:gd name="T3" fmla="*/ 572 h 613"/>
                    <a:gd name="T4" fmla="*/ 110 w 2433"/>
                    <a:gd name="T5" fmla="*/ 572 h 613"/>
                    <a:gd name="T6" fmla="*/ 149 w 2433"/>
                    <a:gd name="T7" fmla="*/ 572 h 613"/>
                    <a:gd name="T8" fmla="*/ 187 w 2433"/>
                    <a:gd name="T9" fmla="*/ 565 h 613"/>
                    <a:gd name="T10" fmla="*/ 225 w 2433"/>
                    <a:gd name="T11" fmla="*/ 565 h 613"/>
                    <a:gd name="T12" fmla="*/ 264 w 2433"/>
                    <a:gd name="T13" fmla="*/ 565 h 613"/>
                    <a:gd name="T14" fmla="*/ 302 w 2433"/>
                    <a:gd name="T15" fmla="*/ 565 h 613"/>
                    <a:gd name="T16" fmla="*/ 341 w 2433"/>
                    <a:gd name="T17" fmla="*/ 565 h 613"/>
                    <a:gd name="T18" fmla="*/ 379 w 2433"/>
                    <a:gd name="T19" fmla="*/ 565 h 613"/>
                    <a:gd name="T20" fmla="*/ 418 w 2433"/>
                    <a:gd name="T21" fmla="*/ 572 h 613"/>
                    <a:gd name="T22" fmla="*/ 456 w 2433"/>
                    <a:gd name="T23" fmla="*/ 579 h 613"/>
                    <a:gd name="T24" fmla="*/ 494 w 2433"/>
                    <a:gd name="T25" fmla="*/ 586 h 613"/>
                    <a:gd name="T26" fmla="*/ 533 w 2433"/>
                    <a:gd name="T27" fmla="*/ 592 h 613"/>
                    <a:gd name="T28" fmla="*/ 571 w 2433"/>
                    <a:gd name="T29" fmla="*/ 592 h 613"/>
                    <a:gd name="T30" fmla="*/ 610 w 2433"/>
                    <a:gd name="T31" fmla="*/ 592 h 613"/>
                    <a:gd name="T32" fmla="*/ 648 w 2433"/>
                    <a:gd name="T33" fmla="*/ 586 h 613"/>
                    <a:gd name="T34" fmla="*/ 687 w 2433"/>
                    <a:gd name="T35" fmla="*/ 586 h 613"/>
                    <a:gd name="T36" fmla="*/ 720 w 2433"/>
                    <a:gd name="T37" fmla="*/ 572 h 613"/>
                    <a:gd name="T38" fmla="*/ 758 w 2433"/>
                    <a:gd name="T39" fmla="*/ 565 h 613"/>
                    <a:gd name="T40" fmla="*/ 796 w 2433"/>
                    <a:gd name="T41" fmla="*/ 545 h 613"/>
                    <a:gd name="T42" fmla="*/ 835 w 2433"/>
                    <a:gd name="T43" fmla="*/ 511 h 613"/>
                    <a:gd name="T44" fmla="*/ 873 w 2433"/>
                    <a:gd name="T45" fmla="*/ 429 h 613"/>
                    <a:gd name="T46" fmla="*/ 912 w 2433"/>
                    <a:gd name="T47" fmla="*/ 347 h 613"/>
                    <a:gd name="T48" fmla="*/ 950 w 2433"/>
                    <a:gd name="T49" fmla="*/ 415 h 613"/>
                    <a:gd name="T50" fmla="*/ 989 w 2433"/>
                    <a:gd name="T51" fmla="*/ 511 h 613"/>
                    <a:gd name="T52" fmla="*/ 1027 w 2433"/>
                    <a:gd name="T53" fmla="*/ 552 h 613"/>
                    <a:gd name="T54" fmla="*/ 1060 w 2433"/>
                    <a:gd name="T55" fmla="*/ 572 h 613"/>
                    <a:gd name="T56" fmla="*/ 1098 w 2433"/>
                    <a:gd name="T57" fmla="*/ 579 h 613"/>
                    <a:gd name="T58" fmla="*/ 1137 w 2433"/>
                    <a:gd name="T59" fmla="*/ 586 h 613"/>
                    <a:gd name="T60" fmla="*/ 1175 w 2433"/>
                    <a:gd name="T61" fmla="*/ 579 h 613"/>
                    <a:gd name="T62" fmla="*/ 1214 w 2433"/>
                    <a:gd name="T63" fmla="*/ 572 h 613"/>
                    <a:gd name="T64" fmla="*/ 1252 w 2433"/>
                    <a:gd name="T65" fmla="*/ 572 h 613"/>
                    <a:gd name="T66" fmla="*/ 1291 w 2433"/>
                    <a:gd name="T67" fmla="*/ 579 h 613"/>
                    <a:gd name="T68" fmla="*/ 1329 w 2433"/>
                    <a:gd name="T69" fmla="*/ 572 h 613"/>
                    <a:gd name="T70" fmla="*/ 1367 w 2433"/>
                    <a:gd name="T71" fmla="*/ 565 h 613"/>
                    <a:gd name="T72" fmla="*/ 1406 w 2433"/>
                    <a:gd name="T73" fmla="*/ 565 h 613"/>
                    <a:gd name="T74" fmla="*/ 1444 w 2433"/>
                    <a:gd name="T75" fmla="*/ 572 h 613"/>
                    <a:gd name="T76" fmla="*/ 1483 w 2433"/>
                    <a:gd name="T77" fmla="*/ 579 h 613"/>
                    <a:gd name="T78" fmla="*/ 1521 w 2433"/>
                    <a:gd name="T79" fmla="*/ 586 h 613"/>
                    <a:gd name="T80" fmla="*/ 1560 w 2433"/>
                    <a:gd name="T81" fmla="*/ 592 h 613"/>
                    <a:gd name="T82" fmla="*/ 1598 w 2433"/>
                    <a:gd name="T83" fmla="*/ 606 h 613"/>
                    <a:gd name="T84" fmla="*/ 1637 w 2433"/>
                    <a:gd name="T85" fmla="*/ 606 h 613"/>
                    <a:gd name="T86" fmla="*/ 1675 w 2433"/>
                    <a:gd name="T87" fmla="*/ 606 h 613"/>
                    <a:gd name="T88" fmla="*/ 1713 w 2433"/>
                    <a:gd name="T89" fmla="*/ 606 h 613"/>
                    <a:gd name="T90" fmla="*/ 1752 w 2433"/>
                    <a:gd name="T91" fmla="*/ 592 h 613"/>
                    <a:gd name="T92" fmla="*/ 1790 w 2433"/>
                    <a:gd name="T93" fmla="*/ 586 h 613"/>
                    <a:gd name="T94" fmla="*/ 1829 w 2433"/>
                    <a:gd name="T95" fmla="*/ 565 h 613"/>
                    <a:gd name="T96" fmla="*/ 1867 w 2433"/>
                    <a:gd name="T97" fmla="*/ 545 h 613"/>
                    <a:gd name="T98" fmla="*/ 1906 w 2433"/>
                    <a:gd name="T99" fmla="*/ 483 h 613"/>
                    <a:gd name="T100" fmla="*/ 1944 w 2433"/>
                    <a:gd name="T101" fmla="*/ 286 h 613"/>
                    <a:gd name="T102" fmla="*/ 1982 w 2433"/>
                    <a:gd name="T103" fmla="*/ 7 h 613"/>
                    <a:gd name="T104" fmla="*/ 2021 w 2433"/>
                    <a:gd name="T105" fmla="*/ 191 h 613"/>
                    <a:gd name="T106" fmla="*/ 2059 w 2433"/>
                    <a:gd name="T107" fmla="*/ 449 h 613"/>
                    <a:gd name="T108" fmla="*/ 2092 w 2433"/>
                    <a:gd name="T109" fmla="*/ 531 h 613"/>
                    <a:gd name="T110" fmla="*/ 2131 w 2433"/>
                    <a:gd name="T111" fmla="*/ 565 h 613"/>
                    <a:gd name="T112" fmla="*/ 2169 w 2433"/>
                    <a:gd name="T113" fmla="*/ 572 h 613"/>
                    <a:gd name="T114" fmla="*/ 2208 w 2433"/>
                    <a:gd name="T115" fmla="*/ 579 h 613"/>
                    <a:gd name="T116" fmla="*/ 2246 w 2433"/>
                    <a:gd name="T117" fmla="*/ 586 h 613"/>
                    <a:gd name="T118" fmla="*/ 2284 w 2433"/>
                    <a:gd name="T119" fmla="*/ 586 h 613"/>
                    <a:gd name="T120" fmla="*/ 2323 w 2433"/>
                    <a:gd name="T121" fmla="*/ 592 h 613"/>
                    <a:gd name="T122" fmla="*/ 2361 w 2433"/>
                    <a:gd name="T123" fmla="*/ 592 h 613"/>
                    <a:gd name="T124" fmla="*/ 2400 w 2433"/>
                    <a:gd name="T125" fmla="*/ 592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33" h="613">
                      <a:moveTo>
                        <a:pt x="0" y="586"/>
                      </a:moveTo>
                      <a:lnTo>
                        <a:pt x="6" y="579"/>
                      </a:lnTo>
                      <a:lnTo>
                        <a:pt x="11" y="579"/>
                      </a:lnTo>
                      <a:lnTo>
                        <a:pt x="17" y="579"/>
                      </a:lnTo>
                      <a:lnTo>
                        <a:pt x="22" y="579"/>
                      </a:lnTo>
                      <a:lnTo>
                        <a:pt x="28" y="579"/>
                      </a:lnTo>
                      <a:lnTo>
                        <a:pt x="33" y="579"/>
                      </a:lnTo>
                      <a:lnTo>
                        <a:pt x="39" y="579"/>
                      </a:lnTo>
                      <a:lnTo>
                        <a:pt x="44" y="579"/>
                      </a:lnTo>
                      <a:lnTo>
                        <a:pt x="50" y="572"/>
                      </a:lnTo>
                      <a:lnTo>
                        <a:pt x="55" y="572"/>
                      </a:lnTo>
                      <a:lnTo>
                        <a:pt x="61" y="579"/>
                      </a:lnTo>
                      <a:lnTo>
                        <a:pt x="66" y="572"/>
                      </a:lnTo>
                      <a:lnTo>
                        <a:pt x="72" y="572"/>
                      </a:lnTo>
                      <a:lnTo>
                        <a:pt x="77" y="572"/>
                      </a:lnTo>
                      <a:lnTo>
                        <a:pt x="83" y="572"/>
                      </a:lnTo>
                      <a:lnTo>
                        <a:pt x="88" y="572"/>
                      </a:lnTo>
                      <a:lnTo>
                        <a:pt x="94" y="572"/>
                      </a:lnTo>
                      <a:lnTo>
                        <a:pt x="99" y="572"/>
                      </a:lnTo>
                      <a:lnTo>
                        <a:pt x="105" y="572"/>
                      </a:lnTo>
                      <a:lnTo>
                        <a:pt x="110" y="572"/>
                      </a:lnTo>
                      <a:lnTo>
                        <a:pt x="116" y="572"/>
                      </a:lnTo>
                      <a:lnTo>
                        <a:pt x="121" y="572"/>
                      </a:lnTo>
                      <a:lnTo>
                        <a:pt x="127" y="572"/>
                      </a:lnTo>
                      <a:lnTo>
                        <a:pt x="132" y="572"/>
                      </a:lnTo>
                      <a:lnTo>
                        <a:pt x="138" y="572"/>
                      </a:lnTo>
                      <a:lnTo>
                        <a:pt x="143" y="572"/>
                      </a:lnTo>
                      <a:lnTo>
                        <a:pt x="149" y="572"/>
                      </a:lnTo>
                      <a:lnTo>
                        <a:pt x="154" y="572"/>
                      </a:lnTo>
                      <a:lnTo>
                        <a:pt x="160" y="565"/>
                      </a:lnTo>
                      <a:lnTo>
                        <a:pt x="165" y="565"/>
                      </a:lnTo>
                      <a:lnTo>
                        <a:pt x="171" y="565"/>
                      </a:lnTo>
                      <a:lnTo>
                        <a:pt x="176" y="565"/>
                      </a:lnTo>
                      <a:lnTo>
                        <a:pt x="182" y="565"/>
                      </a:lnTo>
                      <a:lnTo>
                        <a:pt x="187" y="565"/>
                      </a:lnTo>
                      <a:lnTo>
                        <a:pt x="193" y="565"/>
                      </a:lnTo>
                      <a:lnTo>
                        <a:pt x="198" y="565"/>
                      </a:lnTo>
                      <a:lnTo>
                        <a:pt x="203" y="565"/>
                      </a:lnTo>
                      <a:lnTo>
                        <a:pt x="209" y="565"/>
                      </a:lnTo>
                      <a:lnTo>
                        <a:pt x="214" y="565"/>
                      </a:lnTo>
                      <a:lnTo>
                        <a:pt x="220" y="565"/>
                      </a:lnTo>
                      <a:lnTo>
                        <a:pt x="225" y="565"/>
                      </a:lnTo>
                      <a:lnTo>
                        <a:pt x="231" y="558"/>
                      </a:lnTo>
                      <a:lnTo>
                        <a:pt x="236" y="558"/>
                      </a:lnTo>
                      <a:lnTo>
                        <a:pt x="242" y="558"/>
                      </a:lnTo>
                      <a:lnTo>
                        <a:pt x="247" y="565"/>
                      </a:lnTo>
                      <a:lnTo>
                        <a:pt x="253" y="565"/>
                      </a:lnTo>
                      <a:lnTo>
                        <a:pt x="258" y="565"/>
                      </a:lnTo>
                      <a:lnTo>
                        <a:pt x="264" y="565"/>
                      </a:lnTo>
                      <a:lnTo>
                        <a:pt x="269" y="565"/>
                      </a:lnTo>
                      <a:lnTo>
                        <a:pt x="275" y="565"/>
                      </a:lnTo>
                      <a:lnTo>
                        <a:pt x="280" y="565"/>
                      </a:lnTo>
                      <a:lnTo>
                        <a:pt x="286" y="565"/>
                      </a:lnTo>
                      <a:lnTo>
                        <a:pt x="291" y="565"/>
                      </a:lnTo>
                      <a:lnTo>
                        <a:pt x="297" y="565"/>
                      </a:lnTo>
                      <a:lnTo>
                        <a:pt x="302" y="565"/>
                      </a:lnTo>
                      <a:lnTo>
                        <a:pt x="308" y="565"/>
                      </a:lnTo>
                      <a:lnTo>
                        <a:pt x="313" y="565"/>
                      </a:lnTo>
                      <a:lnTo>
                        <a:pt x="319" y="565"/>
                      </a:lnTo>
                      <a:lnTo>
                        <a:pt x="324" y="565"/>
                      </a:lnTo>
                      <a:lnTo>
                        <a:pt x="330" y="565"/>
                      </a:lnTo>
                      <a:lnTo>
                        <a:pt x="335" y="565"/>
                      </a:lnTo>
                      <a:lnTo>
                        <a:pt x="341" y="565"/>
                      </a:lnTo>
                      <a:lnTo>
                        <a:pt x="346" y="565"/>
                      </a:lnTo>
                      <a:lnTo>
                        <a:pt x="352" y="565"/>
                      </a:lnTo>
                      <a:lnTo>
                        <a:pt x="357" y="565"/>
                      </a:lnTo>
                      <a:lnTo>
                        <a:pt x="363" y="565"/>
                      </a:lnTo>
                      <a:lnTo>
                        <a:pt x="368" y="565"/>
                      </a:lnTo>
                      <a:lnTo>
                        <a:pt x="374" y="565"/>
                      </a:lnTo>
                      <a:lnTo>
                        <a:pt x="379" y="565"/>
                      </a:lnTo>
                      <a:lnTo>
                        <a:pt x="385" y="565"/>
                      </a:lnTo>
                      <a:lnTo>
                        <a:pt x="390" y="565"/>
                      </a:lnTo>
                      <a:lnTo>
                        <a:pt x="396" y="565"/>
                      </a:lnTo>
                      <a:lnTo>
                        <a:pt x="401" y="572"/>
                      </a:lnTo>
                      <a:lnTo>
                        <a:pt x="407" y="572"/>
                      </a:lnTo>
                      <a:lnTo>
                        <a:pt x="412" y="572"/>
                      </a:lnTo>
                      <a:lnTo>
                        <a:pt x="418" y="572"/>
                      </a:lnTo>
                      <a:lnTo>
                        <a:pt x="423" y="572"/>
                      </a:lnTo>
                      <a:lnTo>
                        <a:pt x="429" y="572"/>
                      </a:lnTo>
                      <a:lnTo>
                        <a:pt x="434" y="579"/>
                      </a:lnTo>
                      <a:lnTo>
                        <a:pt x="440" y="579"/>
                      </a:lnTo>
                      <a:lnTo>
                        <a:pt x="445" y="579"/>
                      </a:lnTo>
                      <a:lnTo>
                        <a:pt x="451" y="579"/>
                      </a:lnTo>
                      <a:lnTo>
                        <a:pt x="456" y="579"/>
                      </a:lnTo>
                      <a:lnTo>
                        <a:pt x="462" y="579"/>
                      </a:lnTo>
                      <a:lnTo>
                        <a:pt x="467" y="579"/>
                      </a:lnTo>
                      <a:lnTo>
                        <a:pt x="473" y="579"/>
                      </a:lnTo>
                      <a:lnTo>
                        <a:pt x="478" y="586"/>
                      </a:lnTo>
                      <a:lnTo>
                        <a:pt x="484" y="586"/>
                      </a:lnTo>
                      <a:lnTo>
                        <a:pt x="489" y="586"/>
                      </a:lnTo>
                      <a:lnTo>
                        <a:pt x="494" y="586"/>
                      </a:lnTo>
                      <a:lnTo>
                        <a:pt x="500" y="586"/>
                      </a:lnTo>
                      <a:lnTo>
                        <a:pt x="505" y="586"/>
                      </a:lnTo>
                      <a:lnTo>
                        <a:pt x="511" y="586"/>
                      </a:lnTo>
                      <a:lnTo>
                        <a:pt x="516" y="592"/>
                      </a:lnTo>
                      <a:lnTo>
                        <a:pt x="522" y="592"/>
                      </a:lnTo>
                      <a:lnTo>
                        <a:pt x="527" y="592"/>
                      </a:lnTo>
                      <a:lnTo>
                        <a:pt x="533" y="592"/>
                      </a:lnTo>
                      <a:lnTo>
                        <a:pt x="538" y="592"/>
                      </a:lnTo>
                      <a:lnTo>
                        <a:pt x="544" y="592"/>
                      </a:lnTo>
                      <a:lnTo>
                        <a:pt x="549" y="592"/>
                      </a:lnTo>
                      <a:lnTo>
                        <a:pt x="555" y="592"/>
                      </a:lnTo>
                      <a:lnTo>
                        <a:pt x="560" y="592"/>
                      </a:lnTo>
                      <a:lnTo>
                        <a:pt x="566" y="592"/>
                      </a:lnTo>
                      <a:lnTo>
                        <a:pt x="571" y="592"/>
                      </a:lnTo>
                      <a:lnTo>
                        <a:pt x="577" y="592"/>
                      </a:lnTo>
                      <a:lnTo>
                        <a:pt x="582" y="592"/>
                      </a:lnTo>
                      <a:lnTo>
                        <a:pt x="588" y="592"/>
                      </a:lnTo>
                      <a:lnTo>
                        <a:pt x="593" y="592"/>
                      </a:lnTo>
                      <a:lnTo>
                        <a:pt x="599" y="592"/>
                      </a:lnTo>
                      <a:lnTo>
                        <a:pt x="604" y="592"/>
                      </a:lnTo>
                      <a:lnTo>
                        <a:pt x="610" y="592"/>
                      </a:lnTo>
                      <a:lnTo>
                        <a:pt x="615" y="592"/>
                      </a:lnTo>
                      <a:lnTo>
                        <a:pt x="621" y="592"/>
                      </a:lnTo>
                      <a:lnTo>
                        <a:pt x="626" y="586"/>
                      </a:lnTo>
                      <a:lnTo>
                        <a:pt x="632" y="586"/>
                      </a:lnTo>
                      <a:lnTo>
                        <a:pt x="637" y="586"/>
                      </a:lnTo>
                      <a:lnTo>
                        <a:pt x="643" y="586"/>
                      </a:lnTo>
                      <a:lnTo>
                        <a:pt x="648" y="586"/>
                      </a:lnTo>
                      <a:lnTo>
                        <a:pt x="654" y="586"/>
                      </a:lnTo>
                      <a:lnTo>
                        <a:pt x="659" y="586"/>
                      </a:lnTo>
                      <a:lnTo>
                        <a:pt x="665" y="586"/>
                      </a:lnTo>
                      <a:lnTo>
                        <a:pt x="670" y="586"/>
                      </a:lnTo>
                      <a:lnTo>
                        <a:pt x="676" y="586"/>
                      </a:lnTo>
                      <a:lnTo>
                        <a:pt x="681" y="586"/>
                      </a:lnTo>
                      <a:lnTo>
                        <a:pt x="687" y="586"/>
                      </a:lnTo>
                      <a:lnTo>
                        <a:pt x="692" y="586"/>
                      </a:lnTo>
                      <a:lnTo>
                        <a:pt x="692" y="579"/>
                      </a:lnTo>
                      <a:lnTo>
                        <a:pt x="698" y="579"/>
                      </a:lnTo>
                      <a:lnTo>
                        <a:pt x="703" y="579"/>
                      </a:lnTo>
                      <a:lnTo>
                        <a:pt x="709" y="579"/>
                      </a:lnTo>
                      <a:lnTo>
                        <a:pt x="714" y="579"/>
                      </a:lnTo>
                      <a:lnTo>
                        <a:pt x="720" y="572"/>
                      </a:lnTo>
                      <a:lnTo>
                        <a:pt x="725" y="572"/>
                      </a:lnTo>
                      <a:lnTo>
                        <a:pt x="731" y="572"/>
                      </a:lnTo>
                      <a:lnTo>
                        <a:pt x="736" y="572"/>
                      </a:lnTo>
                      <a:lnTo>
                        <a:pt x="742" y="565"/>
                      </a:lnTo>
                      <a:lnTo>
                        <a:pt x="747" y="565"/>
                      </a:lnTo>
                      <a:lnTo>
                        <a:pt x="753" y="565"/>
                      </a:lnTo>
                      <a:lnTo>
                        <a:pt x="758" y="565"/>
                      </a:lnTo>
                      <a:lnTo>
                        <a:pt x="764" y="558"/>
                      </a:lnTo>
                      <a:lnTo>
                        <a:pt x="769" y="558"/>
                      </a:lnTo>
                      <a:lnTo>
                        <a:pt x="775" y="558"/>
                      </a:lnTo>
                      <a:lnTo>
                        <a:pt x="780" y="552"/>
                      </a:lnTo>
                      <a:lnTo>
                        <a:pt x="785" y="552"/>
                      </a:lnTo>
                      <a:lnTo>
                        <a:pt x="791" y="552"/>
                      </a:lnTo>
                      <a:lnTo>
                        <a:pt x="796" y="545"/>
                      </a:lnTo>
                      <a:lnTo>
                        <a:pt x="802" y="545"/>
                      </a:lnTo>
                      <a:lnTo>
                        <a:pt x="807" y="538"/>
                      </a:lnTo>
                      <a:lnTo>
                        <a:pt x="813" y="538"/>
                      </a:lnTo>
                      <a:lnTo>
                        <a:pt x="818" y="531"/>
                      </a:lnTo>
                      <a:lnTo>
                        <a:pt x="824" y="524"/>
                      </a:lnTo>
                      <a:lnTo>
                        <a:pt x="829" y="518"/>
                      </a:lnTo>
                      <a:lnTo>
                        <a:pt x="835" y="511"/>
                      </a:lnTo>
                      <a:lnTo>
                        <a:pt x="840" y="504"/>
                      </a:lnTo>
                      <a:lnTo>
                        <a:pt x="846" y="497"/>
                      </a:lnTo>
                      <a:lnTo>
                        <a:pt x="851" y="483"/>
                      </a:lnTo>
                      <a:lnTo>
                        <a:pt x="857" y="470"/>
                      </a:lnTo>
                      <a:lnTo>
                        <a:pt x="862" y="463"/>
                      </a:lnTo>
                      <a:lnTo>
                        <a:pt x="868" y="449"/>
                      </a:lnTo>
                      <a:lnTo>
                        <a:pt x="873" y="429"/>
                      </a:lnTo>
                      <a:lnTo>
                        <a:pt x="879" y="415"/>
                      </a:lnTo>
                      <a:lnTo>
                        <a:pt x="884" y="402"/>
                      </a:lnTo>
                      <a:lnTo>
                        <a:pt x="890" y="388"/>
                      </a:lnTo>
                      <a:lnTo>
                        <a:pt x="895" y="375"/>
                      </a:lnTo>
                      <a:lnTo>
                        <a:pt x="901" y="361"/>
                      </a:lnTo>
                      <a:lnTo>
                        <a:pt x="906" y="354"/>
                      </a:lnTo>
                      <a:lnTo>
                        <a:pt x="912" y="347"/>
                      </a:lnTo>
                      <a:lnTo>
                        <a:pt x="917" y="347"/>
                      </a:lnTo>
                      <a:lnTo>
                        <a:pt x="923" y="354"/>
                      </a:lnTo>
                      <a:lnTo>
                        <a:pt x="928" y="361"/>
                      </a:lnTo>
                      <a:lnTo>
                        <a:pt x="934" y="368"/>
                      </a:lnTo>
                      <a:lnTo>
                        <a:pt x="939" y="381"/>
                      </a:lnTo>
                      <a:lnTo>
                        <a:pt x="945" y="402"/>
                      </a:lnTo>
                      <a:lnTo>
                        <a:pt x="950" y="415"/>
                      </a:lnTo>
                      <a:lnTo>
                        <a:pt x="956" y="436"/>
                      </a:lnTo>
                      <a:lnTo>
                        <a:pt x="961" y="449"/>
                      </a:lnTo>
                      <a:lnTo>
                        <a:pt x="967" y="463"/>
                      </a:lnTo>
                      <a:lnTo>
                        <a:pt x="972" y="477"/>
                      </a:lnTo>
                      <a:lnTo>
                        <a:pt x="978" y="490"/>
                      </a:lnTo>
                      <a:lnTo>
                        <a:pt x="983" y="497"/>
                      </a:lnTo>
                      <a:lnTo>
                        <a:pt x="989" y="511"/>
                      </a:lnTo>
                      <a:lnTo>
                        <a:pt x="994" y="518"/>
                      </a:lnTo>
                      <a:lnTo>
                        <a:pt x="1000" y="524"/>
                      </a:lnTo>
                      <a:lnTo>
                        <a:pt x="1005" y="531"/>
                      </a:lnTo>
                      <a:lnTo>
                        <a:pt x="1011" y="538"/>
                      </a:lnTo>
                      <a:lnTo>
                        <a:pt x="1016" y="545"/>
                      </a:lnTo>
                      <a:lnTo>
                        <a:pt x="1022" y="552"/>
                      </a:lnTo>
                      <a:lnTo>
                        <a:pt x="1027" y="552"/>
                      </a:lnTo>
                      <a:lnTo>
                        <a:pt x="1033" y="558"/>
                      </a:lnTo>
                      <a:lnTo>
                        <a:pt x="1038" y="558"/>
                      </a:lnTo>
                      <a:lnTo>
                        <a:pt x="1038" y="565"/>
                      </a:lnTo>
                      <a:lnTo>
                        <a:pt x="1044" y="565"/>
                      </a:lnTo>
                      <a:lnTo>
                        <a:pt x="1049" y="565"/>
                      </a:lnTo>
                      <a:lnTo>
                        <a:pt x="1055" y="565"/>
                      </a:lnTo>
                      <a:lnTo>
                        <a:pt x="1060" y="572"/>
                      </a:lnTo>
                      <a:lnTo>
                        <a:pt x="1066" y="572"/>
                      </a:lnTo>
                      <a:lnTo>
                        <a:pt x="1071" y="572"/>
                      </a:lnTo>
                      <a:lnTo>
                        <a:pt x="1076" y="572"/>
                      </a:lnTo>
                      <a:lnTo>
                        <a:pt x="1082" y="579"/>
                      </a:lnTo>
                      <a:lnTo>
                        <a:pt x="1087" y="579"/>
                      </a:lnTo>
                      <a:lnTo>
                        <a:pt x="1093" y="579"/>
                      </a:lnTo>
                      <a:lnTo>
                        <a:pt x="1098" y="579"/>
                      </a:lnTo>
                      <a:lnTo>
                        <a:pt x="1104" y="579"/>
                      </a:lnTo>
                      <a:lnTo>
                        <a:pt x="1109" y="579"/>
                      </a:lnTo>
                      <a:lnTo>
                        <a:pt x="1115" y="586"/>
                      </a:lnTo>
                      <a:lnTo>
                        <a:pt x="1120" y="586"/>
                      </a:lnTo>
                      <a:lnTo>
                        <a:pt x="1126" y="586"/>
                      </a:lnTo>
                      <a:lnTo>
                        <a:pt x="1131" y="586"/>
                      </a:lnTo>
                      <a:lnTo>
                        <a:pt x="1137" y="586"/>
                      </a:lnTo>
                      <a:lnTo>
                        <a:pt x="1142" y="586"/>
                      </a:lnTo>
                      <a:lnTo>
                        <a:pt x="1148" y="586"/>
                      </a:lnTo>
                      <a:lnTo>
                        <a:pt x="1153" y="586"/>
                      </a:lnTo>
                      <a:lnTo>
                        <a:pt x="1159" y="586"/>
                      </a:lnTo>
                      <a:lnTo>
                        <a:pt x="1164" y="579"/>
                      </a:lnTo>
                      <a:lnTo>
                        <a:pt x="1170" y="579"/>
                      </a:lnTo>
                      <a:lnTo>
                        <a:pt x="1175" y="579"/>
                      </a:lnTo>
                      <a:lnTo>
                        <a:pt x="1181" y="579"/>
                      </a:lnTo>
                      <a:lnTo>
                        <a:pt x="1186" y="579"/>
                      </a:lnTo>
                      <a:lnTo>
                        <a:pt x="1192" y="579"/>
                      </a:lnTo>
                      <a:lnTo>
                        <a:pt x="1197" y="572"/>
                      </a:lnTo>
                      <a:lnTo>
                        <a:pt x="1203" y="572"/>
                      </a:lnTo>
                      <a:lnTo>
                        <a:pt x="1208" y="572"/>
                      </a:lnTo>
                      <a:lnTo>
                        <a:pt x="1214" y="572"/>
                      </a:lnTo>
                      <a:lnTo>
                        <a:pt x="1219" y="572"/>
                      </a:lnTo>
                      <a:lnTo>
                        <a:pt x="1225" y="572"/>
                      </a:lnTo>
                      <a:lnTo>
                        <a:pt x="1230" y="572"/>
                      </a:lnTo>
                      <a:lnTo>
                        <a:pt x="1236" y="572"/>
                      </a:lnTo>
                      <a:lnTo>
                        <a:pt x="1241" y="572"/>
                      </a:lnTo>
                      <a:lnTo>
                        <a:pt x="1247" y="572"/>
                      </a:lnTo>
                      <a:lnTo>
                        <a:pt x="1252" y="572"/>
                      </a:lnTo>
                      <a:lnTo>
                        <a:pt x="1258" y="572"/>
                      </a:lnTo>
                      <a:lnTo>
                        <a:pt x="1263" y="572"/>
                      </a:lnTo>
                      <a:lnTo>
                        <a:pt x="1269" y="572"/>
                      </a:lnTo>
                      <a:lnTo>
                        <a:pt x="1274" y="579"/>
                      </a:lnTo>
                      <a:lnTo>
                        <a:pt x="1280" y="579"/>
                      </a:lnTo>
                      <a:lnTo>
                        <a:pt x="1285" y="579"/>
                      </a:lnTo>
                      <a:lnTo>
                        <a:pt x="1291" y="579"/>
                      </a:lnTo>
                      <a:lnTo>
                        <a:pt x="1296" y="579"/>
                      </a:lnTo>
                      <a:lnTo>
                        <a:pt x="1302" y="579"/>
                      </a:lnTo>
                      <a:lnTo>
                        <a:pt x="1307" y="572"/>
                      </a:lnTo>
                      <a:lnTo>
                        <a:pt x="1313" y="572"/>
                      </a:lnTo>
                      <a:lnTo>
                        <a:pt x="1318" y="572"/>
                      </a:lnTo>
                      <a:lnTo>
                        <a:pt x="1324" y="572"/>
                      </a:lnTo>
                      <a:lnTo>
                        <a:pt x="1329" y="572"/>
                      </a:lnTo>
                      <a:lnTo>
                        <a:pt x="1335" y="572"/>
                      </a:lnTo>
                      <a:lnTo>
                        <a:pt x="1340" y="572"/>
                      </a:lnTo>
                      <a:lnTo>
                        <a:pt x="1346" y="565"/>
                      </a:lnTo>
                      <a:lnTo>
                        <a:pt x="1351" y="565"/>
                      </a:lnTo>
                      <a:lnTo>
                        <a:pt x="1357" y="565"/>
                      </a:lnTo>
                      <a:lnTo>
                        <a:pt x="1362" y="565"/>
                      </a:lnTo>
                      <a:lnTo>
                        <a:pt x="1367" y="565"/>
                      </a:lnTo>
                      <a:lnTo>
                        <a:pt x="1373" y="565"/>
                      </a:lnTo>
                      <a:lnTo>
                        <a:pt x="1378" y="565"/>
                      </a:lnTo>
                      <a:lnTo>
                        <a:pt x="1384" y="565"/>
                      </a:lnTo>
                      <a:lnTo>
                        <a:pt x="1389" y="565"/>
                      </a:lnTo>
                      <a:lnTo>
                        <a:pt x="1395" y="565"/>
                      </a:lnTo>
                      <a:lnTo>
                        <a:pt x="1400" y="565"/>
                      </a:lnTo>
                      <a:lnTo>
                        <a:pt x="1406" y="565"/>
                      </a:lnTo>
                      <a:lnTo>
                        <a:pt x="1411" y="565"/>
                      </a:lnTo>
                      <a:lnTo>
                        <a:pt x="1417" y="565"/>
                      </a:lnTo>
                      <a:lnTo>
                        <a:pt x="1422" y="565"/>
                      </a:lnTo>
                      <a:lnTo>
                        <a:pt x="1428" y="565"/>
                      </a:lnTo>
                      <a:lnTo>
                        <a:pt x="1433" y="565"/>
                      </a:lnTo>
                      <a:lnTo>
                        <a:pt x="1439" y="572"/>
                      </a:lnTo>
                      <a:lnTo>
                        <a:pt x="1444" y="572"/>
                      </a:lnTo>
                      <a:lnTo>
                        <a:pt x="1450" y="572"/>
                      </a:lnTo>
                      <a:lnTo>
                        <a:pt x="1455" y="572"/>
                      </a:lnTo>
                      <a:lnTo>
                        <a:pt x="1461" y="572"/>
                      </a:lnTo>
                      <a:lnTo>
                        <a:pt x="1466" y="572"/>
                      </a:lnTo>
                      <a:lnTo>
                        <a:pt x="1472" y="579"/>
                      </a:lnTo>
                      <a:lnTo>
                        <a:pt x="1477" y="579"/>
                      </a:lnTo>
                      <a:lnTo>
                        <a:pt x="1483" y="579"/>
                      </a:lnTo>
                      <a:lnTo>
                        <a:pt x="1488" y="579"/>
                      </a:lnTo>
                      <a:lnTo>
                        <a:pt x="1494" y="579"/>
                      </a:lnTo>
                      <a:lnTo>
                        <a:pt x="1499" y="586"/>
                      </a:lnTo>
                      <a:lnTo>
                        <a:pt x="1505" y="586"/>
                      </a:lnTo>
                      <a:lnTo>
                        <a:pt x="1510" y="586"/>
                      </a:lnTo>
                      <a:lnTo>
                        <a:pt x="1516" y="586"/>
                      </a:lnTo>
                      <a:lnTo>
                        <a:pt x="1521" y="586"/>
                      </a:lnTo>
                      <a:lnTo>
                        <a:pt x="1527" y="586"/>
                      </a:lnTo>
                      <a:lnTo>
                        <a:pt x="1532" y="592"/>
                      </a:lnTo>
                      <a:lnTo>
                        <a:pt x="1538" y="592"/>
                      </a:lnTo>
                      <a:lnTo>
                        <a:pt x="1543" y="592"/>
                      </a:lnTo>
                      <a:lnTo>
                        <a:pt x="1549" y="592"/>
                      </a:lnTo>
                      <a:lnTo>
                        <a:pt x="1554" y="592"/>
                      </a:lnTo>
                      <a:lnTo>
                        <a:pt x="1560" y="592"/>
                      </a:lnTo>
                      <a:lnTo>
                        <a:pt x="1565" y="592"/>
                      </a:lnTo>
                      <a:lnTo>
                        <a:pt x="1571" y="592"/>
                      </a:lnTo>
                      <a:lnTo>
                        <a:pt x="1576" y="599"/>
                      </a:lnTo>
                      <a:lnTo>
                        <a:pt x="1582" y="599"/>
                      </a:lnTo>
                      <a:lnTo>
                        <a:pt x="1587" y="599"/>
                      </a:lnTo>
                      <a:lnTo>
                        <a:pt x="1593" y="606"/>
                      </a:lnTo>
                      <a:lnTo>
                        <a:pt x="1598" y="606"/>
                      </a:lnTo>
                      <a:lnTo>
                        <a:pt x="1604" y="606"/>
                      </a:lnTo>
                      <a:lnTo>
                        <a:pt x="1609" y="606"/>
                      </a:lnTo>
                      <a:lnTo>
                        <a:pt x="1615" y="606"/>
                      </a:lnTo>
                      <a:lnTo>
                        <a:pt x="1620" y="606"/>
                      </a:lnTo>
                      <a:lnTo>
                        <a:pt x="1626" y="606"/>
                      </a:lnTo>
                      <a:lnTo>
                        <a:pt x="1631" y="606"/>
                      </a:lnTo>
                      <a:lnTo>
                        <a:pt x="1637" y="606"/>
                      </a:lnTo>
                      <a:lnTo>
                        <a:pt x="1642" y="613"/>
                      </a:lnTo>
                      <a:lnTo>
                        <a:pt x="1648" y="613"/>
                      </a:lnTo>
                      <a:lnTo>
                        <a:pt x="1653" y="613"/>
                      </a:lnTo>
                      <a:lnTo>
                        <a:pt x="1658" y="613"/>
                      </a:lnTo>
                      <a:lnTo>
                        <a:pt x="1664" y="613"/>
                      </a:lnTo>
                      <a:lnTo>
                        <a:pt x="1669" y="606"/>
                      </a:lnTo>
                      <a:lnTo>
                        <a:pt x="1675" y="606"/>
                      </a:lnTo>
                      <a:lnTo>
                        <a:pt x="1680" y="606"/>
                      </a:lnTo>
                      <a:lnTo>
                        <a:pt x="1686" y="606"/>
                      </a:lnTo>
                      <a:lnTo>
                        <a:pt x="1691" y="606"/>
                      </a:lnTo>
                      <a:lnTo>
                        <a:pt x="1697" y="606"/>
                      </a:lnTo>
                      <a:lnTo>
                        <a:pt x="1702" y="606"/>
                      </a:lnTo>
                      <a:lnTo>
                        <a:pt x="1708" y="606"/>
                      </a:lnTo>
                      <a:lnTo>
                        <a:pt x="1713" y="606"/>
                      </a:lnTo>
                      <a:lnTo>
                        <a:pt x="1719" y="606"/>
                      </a:lnTo>
                      <a:lnTo>
                        <a:pt x="1724" y="606"/>
                      </a:lnTo>
                      <a:lnTo>
                        <a:pt x="1730" y="599"/>
                      </a:lnTo>
                      <a:lnTo>
                        <a:pt x="1735" y="599"/>
                      </a:lnTo>
                      <a:lnTo>
                        <a:pt x="1741" y="599"/>
                      </a:lnTo>
                      <a:lnTo>
                        <a:pt x="1746" y="599"/>
                      </a:lnTo>
                      <a:lnTo>
                        <a:pt x="1752" y="592"/>
                      </a:lnTo>
                      <a:lnTo>
                        <a:pt x="1757" y="592"/>
                      </a:lnTo>
                      <a:lnTo>
                        <a:pt x="1763" y="592"/>
                      </a:lnTo>
                      <a:lnTo>
                        <a:pt x="1768" y="592"/>
                      </a:lnTo>
                      <a:lnTo>
                        <a:pt x="1774" y="592"/>
                      </a:lnTo>
                      <a:lnTo>
                        <a:pt x="1779" y="586"/>
                      </a:lnTo>
                      <a:lnTo>
                        <a:pt x="1785" y="586"/>
                      </a:lnTo>
                      <a:lnTo>
                        <a:pt x="1790" y="586"/>
                      </a:lnTo>
                      <a:lnTo>
                        <a:pt x="1796" y="579"/>
                      </a:lnTo>
                      <a:lnTo>
                        <a:pt x="1801" y="579"/>
                      </a:lnTo>
                      <a:lnTo>
                        <a:pt x="1807" y="579"/>
                      </a:lnTo>
                      <a:lnTo>
                        <a:pt x="1812" y="572"/>
                      </a:lnTo>
                      <a:lnTo>
                        <a:pt x="1818" y="572"/>
                      </a:lnTo>
                      <a:lnTo>
                        <a:pt x="1823" y="572"/>
                      </a:lnTo>
                      <a:lnTo>
                        <a:pt x="1829" y="565"/>
                      </a:lnTo>
                      <a:lnTo>
                        <a:pt x="1834" y="565"/>
                      </a:lnTo>
                      <a:lnTo>
                        <a:pt x="1840" y="558"/>
                      </a:lnTo>
                      <a:lnTo>
                        <a:pt x="1845" y="558"/>
                      </a:lnTo>
                      <a:lnTo>
                        <a:pt x="1851" y="558"/>
                      </a:lnTo>
                      <a:lnTo>
                        <a:pt x="1856" y="552"/>
                      </a:lnTo>
                      <a:lnTo>
                        <a:pt x="1862" y="545"/>
                      </a:lnTo>
                      <a:lnTo>
                        <a:pt x="1867" y="545"/>
                      </a:lnTo>
                      <a:lnTo>
                        <a:pt x="1873" y="538"/>
                      </a:lnTo>
                      <a:lnTo>
                        <a:pt x="1878" y="531"/>
                      </a:lnTo>
                      <a:lnTo>
                        <a:pt x="1884" y="524"/>
                      </a:lnTo>
                      <a:lnTo>
                        <a:pt x="1889" y="518"/>
                      </a:lnTo>
                      <a:lnTo>
                        <a:pt x="1895" y="511"/>
                      </a:lnTo>
                      <a:lnTo>
                        <a:pt x="1900" y="497"/>
                      </a:lnTo>
                      <a:lnTo>
                        <a:pt x="1906" y="483"/>
                      </a:lnTo>
                      <a:lnTo>
                        <a:pt x="1911" y="470"/>
                      </a:lnTo>
                      <a:lnTo>
                        <a:pt x="1917" y="449"/>
                      </a:lnTo>
                      <a:lnTo>
                        <a:pt x="1922" y="422"/>
                      </a:lnTo>
                      <a:lnTo>
                        <a:pt x="1928" y="395"/>
                      </a:lnTo>
                      <a:lnTo>
                        <a:pt x="1933" y="361"/>
                      </a:lnTo>
                      <a:lnTo>
                        <a:pt x="1939" y="327"/>
                      </a:lnTo>
                      <a:lnTo>
                        <a:pt x="1944" y="286"/>
                      </a:lnTo>
                      <a:lnTo>
                        <a:pt x="1949" y="239"/>
                      </a:lnTo>
                      <a:lnTo>
                        <a:pt x="1955" y="191"/>
                      </a:lnTo>
                      <a:lnTo>
                        <a:pt x="1960" y="143"/>
                      </a:lnTo>
                      <a:lnTo>
                        <a:pt x="1966" y="102"/>
                      </a:lnTo>
                      <a:lnTo>
                        <a:pt x="1971" y="62"/>
                      </a:lnTo>
                      <a:lnTo>
                        <a:pt x="1977" y="28"/>
                      </a:lnTo>
                      <a:lnTo>
                        <a:pt x="1982" y="7"/>
                      </a:lnTo>
                      <a:lnTo>
                        <a:pt x="1988" y="0"/>
                      </a:lnTo>
                      <a:lnTo>
                        <a:pt x="1993" y="7"/>
                      </a:lnTo>
                      <a:lnTo>
                        <a:pt x="1999" y="28"/>
                      </a:lnTo>
                      <a:lnTo>
                        <a:pt x="2004" y="55"/>
                      </a:lnTo>
                      <a:lnTo>
                        <a:pt x="2010" y="96"/>
                      </a:lnTo>
                      <a:lnTo>
                        <a:pt x="2015" y="143"/>
                      </a:lnTo>
                      <a:lnTo>
                        <a:pt x="2021" y="191"/>
                      </a:lnTo>
                      <a:lnTo>
                        <a:pt x="2026" y="245"/>
                      </a:lnTo>
                      <a:lnTo>
                        <a:pt x="2032" y="286"/>
                      </a:lnTo>
                      <a:lnTo>
                        <a:pt x="2037" y="334"/>
                      </a:lnTo>
                      <a:lnTo>
                        <a:pt x="2043" y="368"/>
                      </a:lnTo>
                      <a:lnTo>
                        <a:pt x="2048" y="402"/>
                      </a:lnTo>
                      <a:lnTo>
                        <a:pt x="2054" y="429"/>
                      </a:lnTo>
                      <a:lnTo>
                        <a:pt x="2059" y="449"/>
                      </a:lnTo>
                      <a:lnTo>
                        <a:pt x="2065" y="470"/>
                      </a:lnTo>
                      <a:lnTo>
                        <a:pt x="2070" y="483"/>
                      </a:lnTo>
                      <a:lnTo>
                        <a:pt x="2076" y="497"/>
                      </a:lnTo>
                      <a:lnTo>
                        <a:pt x="2081" y="511"/>
                      </a:lnTo>
                      <a:lnTo>
                        <a:pt x="2081" y="518"/>
                      </a:lnTo>
                      <a:lnTo>
                        <a:pt x="2087" y="524"/>
                      </a:lnTo>
                      <a:lnTo>
                        <a:pt x="2092" y="531"/>
                      </a:lnTo>
                      <a:lnTo>
                        <a:pt x="2098" y="538"/>
                      </a:lnTo>
                      <a:lnTo>
                        <a:pt x="2103" y="545"/>
                      </a:lnTo>
                      <a:lnTo>
                        <a:pt x="2109" y="552"/>
                      </a:lnTo>
                      <a:lnTo>
                        <a:pt x="2114" y="552"/>
                      </a:lnTo>
                      <a:lnTo>
                        <a:pt x="2120" y="558"/>
                      </a:lnTo>
                      <a:lnTo>
                        <a:pt x="2125" y="558"/>
                      </a:lnTo>
                      <a:lnTo>
                        <a:pt x="2131" y="565"/>
                      </a:lnTo>
                      <a:lnTo>
                        <a:pt x="2136" y="565"/>
                      </a:lnTo>
                      <a:lnTo>
                        <a:pt x="2142" y="565"/>
                      </a:lnTo>
                      <a:lnTo>
                        <a:pt x="2147" y="572"/>
                      </a:lnTo>
                      <a:lnTo>
                        <a:pt x="2153" y="572"/>
                      </a:lnTo>
                      <a:lnTo>
                        <a:pt x="2158" y="572"/>
                      </a:lnTo>
                      <a:lnTo>
                        <a:pt x="2164" y="572"/>
                      </a:lnTo>
                      <a:lnTo>
                        <a:pt x="2169" y="572"/>
                      </a:lnTo>
                      <a:lnTo>
                        <a:pt x="2175" y="572"/>
                      </a:lnTo>
                      <a:lnTo>
                        <a:pt x="2180" y="579"/>
                      </a:lnTo>
                      <a:lnTo>
                        <a:pt x="2186" y="579"/>
                      </a:lnTo>
                      <a:lnTo>
                        <a:pt x="2191" y="579"/>
                      </a:lnTo>
                      <a:lnTo>
                        <a:pt x="2197" y="579"/>
                      </a:lnTo>
                      <a:lnTo>
                        <a:pt x="2202" y="579"/>
                      </a:lnTo>
                      <a:lnTo>
                        <a:pt x="2208" y="579"/>
                      </a:lnTo>
                      <a:lnTo>
                        <a:pt x="2213" y="579"/>
                      </a:lnTo>
                      <a:lnTo>
                        <a:pt x="2219" y="586"/>
                      </a:lnTo>
                      <a:lnTo>
                        <a:pt x="2224" y="586"/>
                      </a:lnTo>
                      <a:lnTo>
                        <a:pt x="2230" y="586"/>
                      </a:lnTo>
                      <a:lnTo>
                        <a:pt x="2235" y="586"/>
                      </a:lnTo>
                      <a:lnTo>
                        <a:pt x="2240" y="586"/>
                      </a:lnTo>
                      <a:lnTo>
                        <a:pt x="2246" y="586"/>
                      </a:lnTo>
                      <a:lnTo>
                        <a:pt x="2251" y="586"/>
                      </a:lnTo>
                      <a:lnTo>
                        <a:pt x="2257" y="586"/>
                      </a:lnTo>
                      <a:lnTo>
                        <a:pt x="2262" y="586"/>
                      </a:lnTo>
                      <a:lnTo>
                        <a:pt x="2268" y="586"/>
                      </a:lnTo>
                      <a:lnTo>
                        <a:pt x="2273" y="586"/>
                      </a:lnTo>
                      <a:lnTo>
                        <a:pt x="2279" y="586"/>
                      </a:lnTo>
                      <a:lnTo>
                        <a:pt x="2284" y="586"/>
                      </a:lnTo>
                      <a:lnTo>
                        <a:pt x="2290" y="586"/>
                      </a:lnTo>
                      <a:lnTo>
                        <a:pt x="2295" y="586"/>
                      </a:lnTo>
                      <a:lnTo>
                        <a:pt x="2301" y="586"/>
                      </a:lnTo>
                      <a:lnTo>
                        <a:pt x="2306" y="586"/>
                      </a:lnTo>
                      <a:lnTo>
                        <a:pt x="2312" y="586"/>
                      </a:lnTo>
                      <a:lnTo>
                        <a:pt x="2317" y="586"/>
                      </a:lnTo>
                      <a:lnTo>
                        <a:pt x="2323" y="592"/>
                      </a:lnTo>
                      <a:lnTo>
                        <a:pt x="2328" y="592"/>
                      </a:lnTo>
                      <a:lnTo>
                        <a:pt x="2334" y="592"/>
                      </a:lnTo>
                      <a:lnTo>
                        <a:pt x="2339" y="592"/>
                      </a:lnTo>
                      <a:lnTo>
                        <a:pt x="2345" y="592"/>
                      </a:lnTo>
                      <a:lnTo>
                        <a:pt x="2350" y="592"/>
                      </a:lnTo>
                      <a:lnTo>
                        <a:pt x="2356" y="592"/>
                      </a:lnTo>
                      <a:lnTo>
                        <a:pt x="2361" y="592"/>
                      </a:lnTo>
                      <a:lnTo>
                        <a:pt x="2367" y="592"/>
                      </a:lnTo>
                      <a:lnTo>
                        <a:pt x="2372" y="592"/>
                      </a:lnTo>
                      <a:lnTo>
                        <a:pt x="2378" y="592"/>
                      </a:lnTo>
                      <a:lnTo>
                        <a:pt x="2383" y="592"/>
                      </a:lnTo>
                      <a:lnTo>
                        <a:pt x="2389" y="592"/>
                      </a:lnTo>
                      <a:lnTo>
                        <a:pt x="2394" y="592"/>
                      </a:lnTo>
                      <a:lnTo>
                        <a:pt x="2400" y="592"/>
                      </a:lnTo>
                      <a:lnTo>
                        <a:pt x="2405" y="592"/>
                      </a:lnTo>
                      <a:lnTo>
                        <a:pt x="2411" y="586"/>
                      </a:lnTo>
                      <a:lnTo>
                        <a:pt x="2416" y="586"/>
                      </a:lnTo>
                      <a:lnTo>
                        <a:pt x="2422" y="586"/>
                      </a:lnTo>
                      <a:lnTo>
                        <a:pt x="2427" y="586"/>
                      </a:lnTo>
                      <a:lnTo>
                        <a:pt x="2433" y="586"/>
                      </a:lnTo>
                    </a:path>
                  </a:pathLst>
                </a:custGeom>
                <a:noFill/>
                <a:ln w="7938">
                  <a:solidFill>
                    <a:srgbClr val="808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8" name="Freeform 20"/>
                <p:cNvSpPr>
                  <a:spLocks/>
                </p:cNvSpPr>
                <p:nvPr/>
              </p:nvSpPr>
              <p:spPr bwMode="auto">
                <a:xfrm flipV="1">
                  <a:off x="2036" y="3728"/>
                  <a:ext cx="2668" cy="177"/>
                </a:xfrm>
                <a:custGeom>
                  <a:avLst/>
                  <a:gdLst>
                    <a:gd name="T0" fmla="*/ 6 w 486"/>
                    <a:gd name="T1" fmla="*/ 8 h 26"/>
                    <a:gd name="T2" fmla="*/ 15 w 486"/>
                    <a:gd name="T3" fmla="*/ 9 h 26"/>
                    <a:gd name="T4" fmla="*/ 23 w 486"/>
                    <a:gd name="T5" fmla="*/ 9 h 26"/>
                    <a:gd name="T6" fmla="*/ 32 w 486"/>
                    <a:gd name="T7" fmla="*/ 10 h 26"/>
                    <a:gd name="T8" fmla="*/ 41 w 486"/>
                    <a:gd name="T9" fmla="*/ 11 h 26"/>
                    <a:gd name="T10" fmla="*/ 49 w 486"/>
                    <a:gd name="T11" fmla="*/ 13 h 26"/>
                    <a:gd name="T12" fmla="*/ 58 w 486"/>
                    <a:gd name="T13" fmla="*/ 14 h 26"/>
                    <a:gd name="T14" fmla="*/ 66 w 486"/>
                    <a:gd name="T15" fmla="*/ 15 h 26"/>
                    <a:gd name="T16" fmla="*/ 75 w 486"/>
                    <a:gd name="T17" fmla="*/ 17 h 26"/>
                    <a:gd name="T18" fmla="*/ 84 w 486"/>
                    <a:gd name="T19" fmla="*/ 19 h 26"/>
                    <a:gd name="T20" fmla="*/ 92 w 486"/>
                    <a:gd name="T21" fmla="*/ 20 h 26"/>
                    <a:gd name="T22" fmla="*/ 101 w 486"/>
                    <a:gd name="T23" fmla="*/ 19 h 26"/>
                    <a:gd name="T24" fmla="*/ 110 w 486"/>
                    <a:gd name="T25" fmla="*/ 18 h 26"/>
                    <a:gd name="T26" fmla="*/ 118 w 486"/>
                    <a:gd name="T27" fmla="*/ 16 h 26"/>
                    <a:gd name="T28" fmla="*/ 127 w 486"/>
                    <a:gd name="T29" fmla="*/ 15 h 26"/>
                    <a:gd name="T30" fmla="*/ 136 w 486"/>
                    <a:gd name="T31" fmla="*/ 14 h 26"/>
                    <a:gd name="T32" fmla="*/ 144 w 486"/>
                    <a:gd name="T33" fmla="*/ 12 h 26"/>
                    <a:gd name="T34" fmla="*/ 153 w 486"/>
                    <a:gd name="T35" fmla="*/ 12 h 26"/>
                    <a:gd name="T36" fmla="*/ 162 w 486"/>
                    <a:gd name="T37" fmla="*/ 12 h 26"/>
                    <a:gd name="T38" fmla="*/ 170 w 486"/>
                    <a:gd name="T39" fmla="*/ 13 h 26"/>
                    <a:gd name="T40" fmla="*/ 179 w 486"/>
                    <a:gd name="T41" fmla="*/ 15 h 26"/>
                    <a:gd name="T42" fmla="*/ 187 w 486"/>
                    <a:gd name="T43" fmla="*/ 19 h 26"/>
                    <a:gd name="T44" fmla="*/ 196 w 486"/>
                    <a:gd name="T45" fmla="*/ 19 h 26"/>
                    <a:gd name="T46" fmla="*/ 205 w 486"/>
                    <a:gd name="T47" fmla="*/ 14 h 26"/>
                    <a:gd name="T48" fmla="*/ 213 w 486"/>
                    <a:gd name="T49" fmla="*/ 11 h 26"/>
                    <a:gd name="T50" fmla="*/ 222 w 486"/>
                    <a:gd name="T51" fmla="*/ 10 h 26"/>
                    <a:gd name="T52" fmla="*/ 231 w 486"/>
                    <a:gd name="T53" fmla="*/ 10 h 26"/>
                    <a:gd name="T54" fmla="*/ 239 w 486"/>
                    <a:gd name="T55" fmla="*/ 10 h 26"/>
                    <a:gd name="T56" fmla="*/ 248 w 486"/>
                    <a:gd name="T57" fmla="*/ 11 h 26"/>
                    <a:gd name="T58" fmla="*/ 257 w 486"/>
                    <a:gd name="T59" fmla="*/ 11 h 26"/>
                    <a:gd name="T60" fmla="*/ 265 w 486"/>
                    <a:gd name="T61" fmla="*/ 11 h 26"/>
                    <a:gd name="T62" fmla="*/ 274 w 486"/>
                    <a:gd name="T63" fmla="*/ 11 h 26"/>
                    <a:gd name="T64" fmla="*/ 282 w 486"/>
                    <a:gd name="T65" fmla="*/ 11 h 26"/>
                    <a:gd name="T66" fmla="*/ 291 w 486"/>
                    <a:gd name="T67" fmla="*/ 11 h 26"/>
                    <a:gd name="T68" fmla="*/ 300 w 486"/>
                    <a:gd name="T69" fmla="*/ 10 h 26"/>
                    <a:gd name="T70" fmla="*/ 308 w 486"/>
                    <a:gd name="T71" fmla="*/ 9 h 26"/>
                    <a:gd name="T72" fmla="*/ 317 w 486"/>
                    <a:gd name="T73" fmla="*/ 9 h 26"/>
                    <a:gd name="T74" fmla="*/ 326 w 486"/>
                    <a:gd name="T75" fmla="*/ 9 h 26"/>
                    <a:gd name="T76" fmla="*/ 334 w 486"/>
                    <a:gd name="T77" fmla="*/ 8 h 26"/>
                    <a:gd name="T78" fmla="*/ 343 w 486"/>
                    <a:gd name="T79" fmla="*/ 7 h 26"/>
                    <a:gd name="T80" fmla="*/ 352 w 486"/>
                    <a:gd name="T81" fmla="*/ 7 h 26"/>
                    <a:gd name="T82" fmla="*/ 360 w 486"/>
                    <a:gd name="T83" fmla="*/ 7 h 26"/>
                    <a:gd name="T84" fmla="*/ 369 w 486"/>
                    <a:gd name="T85" fmla="*/ 8 h 26"/>
                    <a:gd name="T86" fmla="*/ 378 w 486"/>
                    <a:gd name="T87" fmla="*/ 9 h 26"/>
                    <a:gd name="T88" fmla="*/ 386 w 486"/>
                    <a:gd name="T89" fmla="*/ 11 h 26"/>
                    <a:gd name="T90" fmla="*/ 395 w 486"/>
                    <a:gd name="T91" fmla="*/ 16 h 26"/>
                    <a:gd name="T92" fmla="*/ 403 w 486"/>
                    <a:gd name="T93" fmla="*/ 23 h 26"/>
                    <a:gd name="T94" fmla="*/ 412 w 486"/>
                    <a:gd name="T95" fmla="*/ 25 h 26"/>
                    <a:gd name="T96" fmla="*/ 421 w 486"/>
                    <a:gd name="T97" fmla="*/ 18 h 26"/>
                    <a:gd name="T98" fmla="*/ 429 w 486"/>
                    <a:gd name="T99" fmla="*/ 12 h 26"/>
                    <a:gd name="T100" fmla="*/ 438 w 486"/>
                    <a:gd name="T101" fmla="*/ 8 h 26"/>
                    <a:gd name="T102" fmla="*/ 447 w 486"/>
                    <a:gd name="T103" fmla="*/ 7 h 26"/>
                    <a:gd name="T104" fmla="*/ 455 w 486"/>
                    <a:gd name="T105" fmla="*/ 7 h 26"/>
                    <a:gd name="T106" fmla="*/ 464 w 486"/>
                    <a:gd name="T107" fmla="*/ 8 h 26"/>
                    <a:gd name="T108" fmla="*/ 473 w 486"/>
                    <a:gd name="T109" fmla="*/ 7 h 26"/>
                    <a:gd name="T110" fmla="*/ 481 w 486"/>
                    <a:gd name="T111" fmla="*/ 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6" h="26">
                      <a:moveTo>
                        <a:pt x="0" y="0"/>
                      </a:moveTo>
                      <a:lnTo>
                        <a:pt x="0" y="8"/>
                      </a:lnTo>
                      <a:lnTo>
                        <a:pt x="1" y="8"/>
                      </a:lnTo>
                      <a:lnTo>
                        <a:pt x="2" y="8"/>
                      </a:lnTo>
                      <a:lnTo>
                        <a:pt x="3" y="8"/>
                      </a:lnTo>
                      <a:lnTo>
                        <a:pt x="4" y="8"/>
                      </a:lnTo>
                      <a:lnTo>
                        <a:pt x="5" y="8"/>
                      </a:lnTo>
                      <a:lnTo>
                        <a:pt x="6" y="8"/>
                      </a:lnTo>
                      <a:lnTo>
                        <a:pt x="7" y="8"/>
                      </a:lnTo>
                      <a:lnTo>
                        <a:pt x="8" y="8"/>
                      </a:lnTo>
                      <a:lnTo>
                        <a:pt x="9" y="8"/>
                      </a:lnTo>
                      <a:lnTo>
                        <a:pt x="10" y="8"/>
                      </a:lnTo>
                      <a:lnTo>
                        <a:pt x="11" y="8"/>
                      </a:lnTo>
                      <a:lnTo>
                        <a:pt x="12" y="8"/>
                      </a:lnTo>
                      <a:lnTo>
                        <a:pt x="14" y="8"/>
                      </a:lnTo>
                      <a:lnTo>
                        <a:pt x="15" y="9"/>
                      </a:lnTo>
                      <a:lnTo>
                        <a:pt x="16" y="9"/>
                      </a:lnTo>
                      <a:lnTo>
                        <a:pt x="17" y="9"/>
                      </a:lnTo>
                      <a:lnTo>
                        <a:pt x="18" y="9"/>
                      </a:lnTo>
                      <a:lnTo>
                        <a:pt x="19" y="9"/>
                      </a:lnTo>
                      <a:lnTo>
                        <a:pt x="20" y="9"/>
                      </a:lnTo>
                      <a:lnTo>
                        <a:pt x="21" y="9"/>
                      </a:lnTo>
                      <a:lnTo>
                        <a:pt x="22" y="9"/>
                      </a:lnTo>
                      <a:lnTo>
                        <a:pt x="23" y="9"/>
                      </a:lnTo>
                      <a:lnTo>
                        <a:pt x="24" y="9"/>
                      </a:lnTo>
                      <a:lnTo>
                        <a:pt x="25" y="9"/>
                      </a:lnTo>
                      <a:lnTo>
                        <a:pt x="27" y="9"/>
                      </a:lnTo>
                      <a:lnTo>
                        <a:pt x="28" y="9"/>
                      </a:lnTo>
                      <a:lnTo>
                        <a:pt x="29" y="9"/>
                      </a:lnTo>
                      <a:lnTo>
                        <a:pt x="30" y="9"/>
                      </a:lnTo>
                      <a:lnTo>
                        <a:pt x="31" y="10"/>
                      </a:lnTo>
                      <a:lnTo>
                        <a:pt x="32" y="10"/>
                      </a:lnTo>
                      <a:lnTo>
                        <a:pt x="33" y="10"/>
                      </a:lnTo>
                      <a:lnTo>
                        <a:pt x="34" y="10"/>
                      </a:lnTo>
                      <a:lnTo>
                        <a:pt x="35" y="10"/>
                      </a:lnTo>
                      <a:lnTo>
                        <a:pt x="36" y="10"/>
                      </a:lnTo>
                      <a:lnTo>
                        <a:pt x="37" y="10"/>
                      </a:lnTo>
                      <a:lnTo>
                        <a:pt x="38" y="10"/>
                      </a:lnTo>
                      <a:lnTo>
                        <a:pt x="39" y="10"/>
                      </a:lnTo>
                      <a:lnTo>
                        <a:pt x="41" y="11"/>
                      </a:lnTo>
                      <a:lnTo>
                        <a:pt x="42" y="11"/>
                      </a:lnTo>
                      <a:lnTo>
                        <a:pt x="43" y="11"/>
                      </a:lnTo>
                      <a:lnTo>
                        <a:pt x="44" y="11"/>
                      </a:lnTo>
                      <a:lnTo>
                        <a:pt x="45" y="12"/>
                      </a:lnTo>
                      <a:lnTo>
                        <a:pt x="46" y="12"/>
                      </a:lnTo>
                      <a:lnTo>
                        <a:pt x="47" y="12"/>
                      </a:lnTo>
                      <a:lnTo>
                        <a:pt x="48" y="12"/>
                      </a:lnTo>
                      <a:lnTo>
                        <a:pt x="49" y="13"/>
                      </a:lnTo>
                      <a:lnTo>
                        <a:pt x="50" y="13"/>
                      </a:lnTo>
                      <a:lnTo>
                        <a:pt x="51" y="13"/>
                      </a:lnTo>
                      <a:lnTo>
                        <a:pt x="52" y="13"/>
                      </a:lnTo>
                      <a:lnTo>
                        <a:pt x="54" y="13"/>
                      </a:lnTo>
                      <a:lnTo>
                        <a:pt x="55" y="14"/>
                      </a:lnTo>
                      <a:lnTo>
                        <a:pt x="56" y="14"/>
                      </a:lnTo>
                      <a:lnTo>
                        <a:pt x="57" y="14"/>
                      </a:lnTo>
                      <a:lnTo>
                        <a:pt x="58" y="14"/>
                      </a:lnTo>
                      <a:lnTo>
                        <a:pt x="59" y="14"/>
                      </a:lnTo>
                      <a:lnTo>
                        <a:pt x="60" y="14"/>
                      </a:lnTo>
                      <a:lnTo>
                        <a:pt x="61" y="15"/>
                      </a:lnTo>
                      <a:lnTo>
                        <a:pt x="62" y="15"/>
                      </a:lnTo>
                      <a:lnTo>
                        <a:pt x="63" y="15"/>
                      </a:lnTo>
                      <a:lnTo>
                        <a:pt x="64" y="15"/>
                      </a:lnTo>
                      <a:lnTo>
                        <a:pt x="65" y="15"/>
                      </a:lnTo>
                      <a:lnTo>
                        <a:pt x="66" y="15"/>
                      </a:lnTo>
                      <a:lnTo>
                        <a:pt x="68" y="16"/>
                      </a:lnTo>
                      <a:lnTo>
                        <a:pt x="69" y="16"/>
                      </a:lnTo>
                      <a:lnTo>
                        <a:pt x="70" y="16"/>
                      </a:lnTo>
                      <a:lnTo>
                        <a:pt x="71" y="17"/>
                      </a:lnTo>
                      <a:lnTo>
                        <a:pt x="72" y="17"/>
                      </a:lnTo>
                      <a:lnTo>
                        <a:pt x="73" y="17"/>
                      </a:lnTo>
                      <a:lnTo>
                        <a:pt x="74" y="17"/>
                      </a:lnTo>
                      <a:lnTo>
                        <a:pt x="75" y="17"/>
                      </a:lnTo>
                      <a:lnTo>
                        <a:pt x="76" y="18"/>
                      </a:lnTo>
                      <a:lnTo>
                        <a:pt x="77" y="18"/>
                      </a:lnTo>
                      <a:lnTo>
                        <a:pt x="78" y="18"/>
                      </a:lnTo>
                      <a:lnTo>
                        <a:pt x="79" y="18"/>
                      </a:lnTo>
                      <a:lnTo>
                        <a:pt x="81" y="18"/>
                      </a:lnTo>
                      <a:lnTo>
                        <a:pt x="82" y="19"/>
                      </a:lnTo>
                      <a:lnTo>
                        <a:pt x="83" y="19"/>
                      </a:lnTo>
                      <a:lnTo>
                        <a:pt x="84" y="19"/>
                      </a:lnTo>
                      <a:lnTo>
                        <a:pt x="85" y="19"/>
                      </a:lnTo>
                      <a:lnTo>
                        <a:pt x="86" y="19"/>
                      </a:lnTo>
                      <a:lnTo>
                        <a:pt x="87" y="20"/>
                      </a:lnTo>
                      <a:lnTo>
                        <a:pt x="88" y="20"/>
                      </a:lnTo>
                      <a:lnTo>
                        <a:pt x="89" y="20"/>
                      </a:lnTo>
                      <a:lnTo>
                        <a:pt x="90" y="20"/>
                      </a:lnTo>
                      <a:lnTo>
                        <a:pt x="91" y="20"/>
                      </a:lnTo>
                      <a:lnTo>
                        <a:pt x="92" y="20"/>
                      </a:lnTo>
                      <a:lnTo>
                        <a:pt x="93" y="20"/>
                      </a:lnTo>
                      <a:lnTo>
                        <a:pt x="95" y="20"/>
                      </a:lnTo>
                      <a:lnTo>
                        <a:pt x="96" y="20"/>
                      </a:lnTo>
                      <a:lnTo>
                        <a:pt x="97" y="19"/>
                      </a:lnTo>
                      <a:lnTo>
                        <a:pt x="98" y="19"/>
                      </a:lnTo>
                      <a:lnTo>
                        <a:pt x="99" y="19"/>
                      </a:lnTo>
                      <a:lnTo>
                        <a:pt x="100" y="19"/>
                      </a:lnTo>
                      <a:lnTo>
                        <a:pt x="101" y="19"/>
                      </a:lnTo>
                      <a:lnTo>
                        <a:pt x="102" y="18"/>
                      </a:lnTo>
                      <a:lnTo>
                        <a:pt x="103" y="18"/>
                      </a:lnTo>
                      <a:lnTo>
                        <a:pt x="104" y="18"/>
                      </a:lnTo>
                      <a:lnTo>
                        <a:pt x="105" y="18"/>
                      </a:lnTo>
                      <a:lnTo>
                        <a:pt x="106" y="18"/>
                      </a:lnTo>
                      <a:lnTo>
                        <a:pt x="108" y="18"/>
                      </a:lnTo>
                      <a:lnTo>
                        <a:pt x="109" y="18"/>
                      </a:lnTo>
                      <a:lnTo>
                        <a:pt x="110" y="18"/>
                      </a:lnTo>
                      <a:lnTo>
                        <a:pt x="111" y="18"/>
                      </a:lnTo>
                      <a:lnTo>
                        <a:pt x="112" y="17"/>
                      </a:lnTo>
                      <a:lnTo>
                        <a:pt x="113" y="17"/>
                      </a:lnTo>
                      <a:lnTo>
                        <a:pt x="114" y="17"/>
                      </a:lnTo>
                      <a:lnTo>
                        <a:pt x="115" y="17"/>
                      </a:lnTo>
                      <a:lnTo>
                        <a:pt x="116" y="17"/>
                      </a:lnTo>
                      <a:lnTo>
                        <a:pt x="117" y="17"/>
                      </a:lnTo>
                      <a:lnTo>
                        <a:pt x="118" y="16"/>
                      </a:lnTo>
                      <a:lnTo>
                        <a:pt x="119" y="16"/>
                      </a:lnTo>
                      <a:lnTo>
                        <a:pt x="120" y="16"/>
                      </a:lnTo>
                      <a:lnTo>
                        <a:pt x="122" y="16"/>
                      </a:lnTo>
                      <a:lnTo>
                        <a:pt x="123" y="15"/>
                      </a:lnTo>
                      <a:lnTo>
                        <a:pt x="124" y="15"/>
                      </a:lnTo>
                      <a:lnTo>
                        <a:pt x="125" y="15"/>
                      </a:lnTo>
                      <a:lnTo>
                        <a:pt x="126" y="15"/>
                      </a:lnTo>
                      <a:lnTo>
                        <a:pt x="127" y="15"/>
                      </a:lnTo>
                      <a:lnTo>
                        <a:pt x="128" y="15"/>
                      </a:lnTo>
                      <a:lnTo>
                        <a:pt x="129" y="15"/>
                      </a:lnTo>
                      <a:lnTo>
                        <a:pt x="130" y="14"/>
                      </a:lnTo>
                      <a:lnTo>
                        <a:pt x="131" y="14"/>
                      </a:lnTo>
                      <a:lnTo>
                        <a:pt x="132" y="14"/>
                      </a:lnTo>
                      <a:lnTo>
                        <a:pt x="133" y="14"/>
                      </a:lnTo>
                      <a:lnTo>
                        <a:pt x="135" y="14"/>
                      </a:lnTo>
                      <a:lnTo>
                        <a:pt x="136" y="14"/>
                      </a:lnTo>
                      <a:lnTo>
                        <a:pt x="137" y="14"/>
                      </a:lnTo>
                      <a:lnTo>
                        <a:pt x="138" y="14"/>
                      </a:lnTo>
                      <a:lnTo>
                        <a:pt x="139" y="13"/>
                      </a:lnTo>
                      <a:lnTo>
                        <a:pt x="140" y="13"/>
                      </a:lnTo>
                      <a:lnTo>
                        <a:pt x="141" y="13"/>
                      </a:lnTo>
                      <a:lnTo>
                        <a:pt x="142" y="13"/>
                      </a:lnTo>
                      <a:lnTo>
                        <a:pt x="143" y="13"/>
                      </a:lnTo>
                      <a:lnTo>
                        <a:pt x="144" y="12"/>
                      </a:lnTo>
                      <a:lnTo>
                        <a:pt x="145" y="12"/>
                      </a:lnTo>
                      <a:lnTo>
                        <a:pt x="146" y="12"/>
                      </a:lnTo>
                      <a:lnTo>
                        <a:pt x="147" y="12"/>
                      </a:lnTo>
                      <a:lnTo>
                        <a:pt x="149" y="12"/>
                      </a:lnTo>
                      <a:lnTo>
                        <a:pt x="150" y="12"/>
                      </a:lnTo>
                      <a:lnTo>
                        <a:pt x="151" y="12"/>
                      </a:lnTo>
                      <a:lnTo>
                        <a:pt x="152" y="12"/>
                      </a:lnTo>
                      <a:lnTo>
                        <a:pt x="153" y="12"/>
                      </a:lnTo>
                      <a:lnTo>
                        <a:pt x="154" y="12"/>
                      </a:lnTo>
                      <a:lnTo>
                        <a:pt x="155" y="12"/>
                      </a:lnTo>
                      <a:lnTo>
                        <a:pt x="156" y="12"/>
                      </a:lnTo>
                      <a:lnTo>
                        <a:pt x="157" y="12"/>
                      </a:lnTo>
                      <a:lnTo>
                        <a:pt x="158" y="12"/>
                      </a:lnTo>
                      <a:lnTo>
                        <a:pt x="159" y="12"/>
                      </a:lnTo>
                      <a:lnTo>
                        <a:pt x="160" y="12"/>
                      </a:lnTo>
                      <a:lnTo>
                        <a:pt x="162" y="12"/>
                      </a:lnTo>
                      <a:lnTo>
                        <a:pt x="163" y="12"/>
                      </a:lnTo>
                      <a:lnTo>
                        <a:pt x="164" y="12"/>
                      </a:lnTo>
                      <a:lnTo>
                        <a:pt x="165" y="12"/>
                      </a:lnTo>
                      <a:lnTo>
                        <a:pt x="166" y="12"/>
                      </a:lnTo>
                      <a:lnTo>
                        <a:pt x="167" y="13"/>
                      </a:lnTo>
                      <a:lnTo>
                        <a:pt x="168" y="13"/>
                      </a:lnTo>
                      <a:lnTo>
                        <a:pt x="169" y="13"/>
                      </a:lnTo>
                      <a:lnTo>
                        <a:pt x="170" y="13"/>
                      </a:lnTo>
                      <a:lnTo>
                        <a:pt x="171" y="13"/>
                      </a:lnTo>
                      <a:lnTo>
                        <a:pt x="172" y="13"/>
                      </a:lnTo>
                      <a:lnTo>
                        <a:pt x="173" y="13"/>
                      </a:lnTo>
                      <a:lnTo>
                        <a:pt x="174" y="13"/>
                      </a:lnTo>
                      <a:lnTo>
                        <a:pt x="176" y="14"/>
                      </a:lnTo>
                      <a:lnTo>
                        <a:pt x="177" y="14"/>
                      </a:lnTo>
                      <a:lnTo>
                        <a:pt x="178" y="14"/>
                      </a:lnTo>
                      <a:lnTo>
                        <a:pt x="179" y="15"/>
                      </a:lnTo>
                      <a:lnTo>
                        <a:pt x="180" y="15"/>
                      </a:lnTo>
                      <a:lnTo>
                        <a:pt x="181" y="15"/>
                      </a:lnTo>
                      <a:lnTo>
                        <a:pt x="182" y="16"/>
                      </a:lnTo>
                      <a:lnTo>
                        <a:pt x="183" y="16"/>
                      </a:lnTo>
                      <a:lnTo>
                        <a:pt x="184" y="17"/>
                      </a:lnTo>
                      <a:lnTo>
                        <a:pt x="185" y="18"/>
                      </a:lnTo>
                      <a:lnTo>
                        <a:pt x="186" y="18"/>
                      </a:lnTo>
                      <a:lnTo>
                        <a:pt x="187" y="19"/>
                      </a:lnTo>
                      <a:lnTo>
                        <a:pt x="189" y="19"/>
                      </a:lnTo>
                      <a:lnTo>
                        <a:pt x="190" y="19"/>
                      </a:lnTo>
                      <a:lnTo>
                        <a:pt x="191" y="19"/>
                      </a:lnTo>
                      <a:lnTo>
                        <a:pt x="192" y="19"/>
                      </a:lnTo>
                      <a:lnTo>
                        <a:pt x="193" y="19"/>
                      </a:lnTo>
                      <a:lnTo>
                        <a:pt x="194" y="19"/>
                      </a:lnTo>
                      <a:lnTo>
                        <a:pt x="195" y="19"/>
                      </a:lnTo>
                      <a:lnTo>
                        <a:pt x="196" y="19"/>
                      </a:lnTo>
                      <a:lnTo>
                        <a:pt x="197" y="19"/>
                      </a:lnTo>
                      <a:lnTo>
                        <a:pt x="198" y="18"/>
                      </a:lnTo>
                      <a:lnTo>
                        <a:pt x="199" y="18"/>
                      </a:lnTo>
                      <a:lnTo>
                        <a:pt x="200" y="17"/>
                      </a:lnTo>
                      <a:lnTo>
                        <a:pt x="201" y="16"/>
                      </a:lnTo>
                      <a:lnTo>
                        <a:pt x="203" y="16"/>
                      </a:lnTo>
                      <a:lnTo>
                        <a:pt x="204" y="15"/>
                      </a:lnTo>
                      <a:lnTo>
                        <a:pt x="205" y="14"/>
                      </a:lnTo>
                      <a:lnTo>
                        <a:pt x="206" y="14"/>
                      </a:lnTo>
                      <a:lnTo>
                        <a:pt x="207" y="13"/>
                      </a:lnTo>
                      <a:lnTo>
                        <a:pt x="208" y="13"/>
                      </a:lnTo>
                      <a:lnTo>
                        <a:pt x="209" y="12"/>
                      </a:lnTo>
                      <a:lnTo>
                        <a:pt x="210" y="12"/>
                      </a:lnTo>
                      <a:lnTo>
                        <a:pt x="211" y="12"/>
                      </a:lnTo>
                      <a:lnTo>
                        <a:pt x="212" y="11"/>
                      </a:lnTo>
                      <a:lnTo>
                        <a:pt x="213" y="11"/>
                      </a:lnTo>
                      <a:lnTo>
                        <a:pt x="214" y="11"/>
                      </a:lnTo>
                      <a:lnTo>
                        <a:pt x="216" y="11"/>
                      </a:lnTo>
                      <a:lnTo>
                        <a:pt x="217" y="11"/>
                      </a:lnTo>
                      <a:lnTo>
                        <a:pt x="218" y="11"/>
                      </a:lnTo>
                      <a:lnTo>
                        <a:pt x="219" y="10"/>
                      </a:lnTo>
                      <a:lnTo>
                        <a:pt x="220" y="10"/>
                      </a:lnTo>
                      <a:lnTo>
                        <a:pt x="221" y="10"/>
                      </a:lnTo>
                      <a:lnTo>
                        <a:pt x="222" y="10"/>
                      </a:lnTo>
                      <a:lnTo>
                        <a:pt x="223" y="10"/>
                      </a:lnTo>
                      <a:lnTo>
                        <a:pt x="224" y="10"/>
                      </a:lnTo>
                      <a:lnTo>
                        <a:pt x="225" y="10"/>
                      </a:lnTo>
                      <a:lnTo>
                        <a:pt x="226" y="10"/>
                      </a:lnTo>
                      <a:lnTo>
                        <a:pt x="227" y="10"/>
                      </a:lnTo>
                      <a:lnTo>
                        <a:pt x="228" y="10"/>
                      </a:lnTo>
                      <a:lnTo>
                        <a:pt x="230" y="10"/>
                      </a:lnTo>
                      <a:lnTo>
                        <a:pt x="231" y="10"/>
                      </a:lnTo>
                      <a:lnTo>
                        <a:pt x="232" y="9"/>
                      </a:lnTo>
                      <a:lnTo>
                        <a:pt x="233" y="9"/>
                      </a:lnTo>
                      <a:lnTo>
                        <a:pt x="234" y="9"/>
                      </a:lnTo>
                      <a:lnTo>
                        <a:pt x="235" y="9"/>
                      </a:lnTo>
                      <a:lnTo>
                        <a:pt x="236" y="9"/>
                      </a:lnTo>
                      <a:lnTo>
                        <a:pt x="237" y="10"/>
                      </a:lnTo>
                      <a:lnTo>
                        <a:pt x="238" y="10"/>
                      </a:lnTo>
                      <a:lnTo>
                        <a:pt x="239" y="10"/>
                      </a:lnTo>
                      <a:lnTo>
                        <a:pt x="240" y="10"/>
                      </a:lnTo>
                      <a:lnTo>
                        <a:pt x="241" y="10"/>
                      </a:lnTo>
                      <a:lnTo>
                        <a:pt x="243" y="10"/>
                      </a:lnTo>
                      <a:lnTo>
                        <a:pt x="244" y="10"/>
                      </a:lnTo>
                      <a:lnTo>
                        <a:pt x="245" y="10"/>
                      </a:lnTo>
                      <a:lnTo>
                        <a:pt x="246" y="10"/>
                      </a:lnTo>
                      <a:lnTo>
                        <a:pt x="247" y="11"/>
                      </a:lnTo>
                      <a:lnTo>
                        <a:pt x="248" y="11"/>
                      </a:lnTo>
                      <a:lnTo>
                        <a:pt x="249" y="11"/>
                      </a:lnTo>
                      <a:lnTo>
                        <a:pt x="250" y="11"/>
                      </a:lnTo>
                      <a:lnTo>
                        <a:pt x="251" y="11"/>
                      </a:lnTo>
                      <a:lnTo>
                        <a:pt x="252" y="11"/>
                      </a:lnTo>
                      <a:lnTo>
                        <a:pt x="253" y="11"/>
                      </a:lnTo>
                      <a:lnTo>
                        <a:pt x="254" y="11"/>
                      </a:lnTo>
                      <a:lnTo>
                        <a:pt x="255" y="11"/>
                      </a:lnTo>
                      <a:lnTo>
                        <a:pt x="257" y="11"/>
                      </a:lnTo>
                      <a:lnTo>
                        <a:pt x="258" y="11"/>
                      </a:lnTo>
                      <a:lnTo>
                        <a:pt x="259" y="11"/>
                      </a:lnTo>
                      <a:lnTo>
                        <a:pt x="260" y="11"/>
                      </a:lnTo>
                      <a:lnTo>
                        <a:pt x="261" y="11"/>
                      </a:lnTo>
                      <a:lnTo>
                        <a:pt x="262" y="11"/>
                      </a:lnTo>
                      <a:lnTo>
                        <a:pt x="263" y="11"/>
                      </a:lnTo>
                      <a:lnTo>
                        <a:pt x="264" y="11"/>
                      </a:lnTo>
                      <a:lnTo>
                        <a:pt x="265" y="11"/>
                      </a:lnTo>
                      <a:lnTo>
                        <a:pt x="266" y="11"/>
                      </a:lnTo>
                      <a:lnTo>
                        <a:pt x="267" y="11"/>
                      </a:lnTo>
                      <a:lnTo>
                        <a:pt x="268" y="11"/>
                      </a:lnTo>
                      <a:lnTo>
                        <a:pt x="270" y="11"/>
                      </a:lnTo>
                      <a:lnTo>
                        <a:pt x="271" y="11"/>
                      </a:lnTo>
                      <a:lnTo>
                        <a:pt x="272" y="11"/>
                      </a:lnTo>
                      <a:lnTo>
                        <a:pt x="273" y="11"/>
                      </a:lnTo>
                      <a:lnTo>
                        <a:pt x="274" y="11"/>
                      </a:lnTo>
                      <a:lnTo>
                        <a:pt x="275" y="11"/>
                      </a:lnTo>
                      <a:lnTo>
                        <a:pt x="276" y="11"/>
                      </a:lnTo>
                      <a:lnTo>
                        <a:pt x="277" y="11"/>
                      </a:lnTo>
                      <a:lnTo>
                        <a:pt x="278" y="11"/>
                      </a:lnTo>
                      <a:lnTo>
                        <a:pt x="279" y="11"/>
                      </a:lnTo>
                      <a:lnTo>
                        <a:pt x="280" y="11"/>
                      </a:lnTo>
                      <a:lnTo>
                        <a:pt x="281" y="11"/>
                      </a:lnTo>
                      <a:lnTo>
                        <a:pt x="282" y="11"/>
                      </a:lnTo>
                      <a:lnTo>
                        <a:pt x="284" y="12"/>
                      </a:lnTo>
                      <a:lnTo>
                        <a:pt x="285" y="11"/>
                      </a:lnTo>
                      <a:lnTo>
                        <a:pt x="286" y="11"/>
                      </a:lnTo>
                      <a:lnTo>
                        <a:pt x="287" y="11"/>
                      </a:lnTo>
                      <a:lnTo>
                        <a:pt x="288" y="11"/>
                      </a:lnTo>
                      <a:lnTo>
                        <a:pt x="289" y="11"/>
                      </a:lnTo>
                      <a:lnTo>
                        <a:pt x="290" y="11"/>
                      </a:lnTo>
                      <a:lnTo>
                        <a:pt x="291" y="11"/>
                      </a:lnTo>
                      <a:lnTo>
                        <a:pt x="292" y="11"/>
                      </a:lnTo>
                      <a:lnTo>
                        <a:pt x="293" y="11"/>
                      </a:lnTo>
                      <a:lnTo>
                        <a:pt x="294" y="10"/>
                      </a:lnTo>
                      <a:lnTo>
                        <a:pt x="295" y="10"/>
                      </a:lnTo>
                      <a:lnTo>
                        <a:pt x="297" y="10"/>
                      </a:lnTo>
                      <a:lnTo>
                        <a:pt x="298" y="10"/>
                      </a:lnTo>
                      <a:lnTo>
                        <a:pt x="299" y="10"/>
                      </a:lnTo>
                      <a:lnTo>
                        <a:pt x="300" y="10"/>
                      </a:lnTo>
                      <a:lnTo>
                        <a:pt x="301" y="10"/>
                      </a:lnTo>
                      <a:lnTo>
                        <a:pt x="302" y="10"/>
                      </a:lnTo>
                      <a:lnTo>
                        <a:pt x="303" y="10"/>
                      </a:lnTo>
                      <a:lnTo>
                        <a:pt x="304" y="10"/>
                      </a:lnTo>
                      <a:lnTo>
                        <a:pt x="305" y="10"/>
                      </a:lnTo>
                      <a:lnTo>
                        <a:pt x="306" y="10"/>
                      </a:lnTo>
                      <a:lnTo>
                        <a:pt x="307" y="9"/>
                      </a:lnTo>
                      <a:lnTo>
                        <a:pt x="308" y="9"/>
                      </a:lnTo>
                      <a:lnTo>
                        <a:pt x="309" y="9"/>
                      </a:lnTo>
                      <a:lnTo>
                        <a:pt x="311" y="9"/>
                      </a:lnTo>
                      <a:lnTo>
                        <a:pt x="312" y="9"/>
                      </a:lnTo>
                      <a:lnTo>
                        <a:pt x="313" y="9"/>
                      </a:lnTo>
                      <a:lnTo>
                        <a:pt x="314" y="9"/>
                      </a:lnTo>
                      <a:lnTo>
                        <a:pt x="315" y="9"/>
                      </a:lnTo>
                      <a:lnTo>
                        <a:pt x="316" y="9"/>
                      </a:lnTo>
                      <a:lnTo>
                        <a:pt x="317" y="9"/>
                      </a:lnTo>
                      <a:lnTo>
                        <a:pt x="318" y="9"/>
                      </a:lnTo>
                      <a:lnTo>
                        <a:pt x="319" y="9"/>
                      </a:lnTo>
                      <a:lnTo>
                        <a:pt x="320" y="9"/>
                      </a:lnTo>
                      <a:lnTo>
                        <a:pt x="321" y="9"/>
                      </a:lnTo>
                      <a:lnTo>
                        <a:pt x="322" y="9"/>
                      </a:lnTo>
                      <a:lnTo>
                        <a:pt x="324" y="9"/>
                      </a:lnTo>
                      <a:lnTo>
                        <a:pt x="325" y="9"/>
                      </a:lnTo>
                      <a:lnTo>
                        <a:pt x="326" y="9"/>
                      </a:lnTo>
                      <a:lnTo>
                        <a:pt x="327" y="9"/>
                      </a:lnTo>
                      <a:lnTo>
                        <a:pt x="328" y="8"/>
                      </a:lnTo>
                      <a:lnTo>
                        <a:pt x="329" y="8"/>
                      </a:lnTo>
                      <a:lnTo>
                        <a:pt x="330" y="8"/>
                      </a:lnTo>
                      <a:lnTo>
                        <a:pt x="331" y="8"/>
                      </a:lnTo>
                      <a:lnTo>
                        <a:pt x="332" y="8"/>
                      </a:lnTo>
                      <a:lnTo>
                        <a:pt x="333" y="8"/>
                      </a:lnTo>
                      <a:lnTo>
                        <a:pt x="334" y="8"/>
                      </a:lnTo>
                      <a:lnTo>
                        <a:pt x="335" y="8"/>
                      </a:lnTo>
                      <a:lnTo>
                        <a:pt x="336" y="8"/>
                      </a:lnTo>
                      <a:lnTo>
                        <a:pt x="338" y="7"/>
                      </a:lnTo>
                      <a:lnTo>
                        <a:pt x="339" y="7"/>
                      </a:lnTo>
                      <a:lnTo>
                        <a:pt x="340" y="7"/>
                      </a:lnTo>
                      <a:lnTo>
                        <a:pt x="341" y="7"/>
                      </a:lnTo>
                      <a:lnTo>
                        <a:pt x="342" y="7"/>
                      </a:lnTo>
                      <a:lnTo>
                        <a:pt x="343" y="7"/>
                      </a:lnTo>
                      <a:lnTo>
                        <a:pt x="344" y="7"/>
                      </a:lnTo>
                      <a:lnTo>
                        <a:pt x="345" y="7"/>
                      </a:lnTo>
                      <a:lnTo>
                        <a:pt x="346" y="7"/>
                      </a:lnTo>
                      <a:lnTo>
                        <a:pt x="347" y="7"/>
                      </a:lnTo>
                      <a:lnTo>
                        <a:pt x="348" y="7"/>
                      </a:lnTo>
                      <a:lnTo>
                        <a:pt x="349" y="7"/>
                      </a:lnTo>
                      <a:lnTo>
                        <a:pt x="351" y="7"/>
                      </a:lnTo>
                      <a:lnTo>
                        <a:pt x="352" y="7"/>
                      </a:lnTo>
                      <a:lnTo>
                        <a:pt x="353" y="7"/>
                      </a:lnTo>
                      <a:lnTo>
                        <a:pt x="354" y="7"/>
                      </a:lnTo>
                      <a:lnTo>
                        <a:pt x="355" y="7"/>
                      </a:lnTo>
                      <a:lnTo>
                        <a:pt x="356" y="7"/>
                      </a:lnTo>
                      <a:lnTo>
                        <a:pt x="357" y="7"/>
                      </a:lnTo>
                      <a:lnTo>
                        <a:pt x="358" y="7"/>
                      </a:lnTo>
                      <a:lnTo>
                        <a:pt x="359" y="7"/>
                      </a:lnTo>
                      <a:lnTo>
                        <a:pt x="360" y="7"/>
                      </a:lnTo>
                      <a:lnTo>
                        <a:pt x="361" y="7"/>
                      </a:lnTo>
                      <a:lnTo>
                        <a:pt x="362" y="7"/>
                      </a:lnTo>
                      <a:lnTo>
                        <a:pt x="363" y="8"/>
                      </a:lnTo>
                      <a:lnTo>
                        <a:pt x="365" y="8"/>
                      </a:lnTo>
                      <a:lnTo>
                        <a:pt x="366" y="8"/>
                      </a:lnTo>
                      <a:lnTo>
                        <a:pt x="367" y="8"/>
                      </a:lnTo>
                      <a:lnTo>
                        <a:pt x="368" y="8"/>
                      </a:lnTo>
                      <a:lnTo>
                        <a:pt x="369" y="8"/>
                      </a:lnTo>
                      <a:lnTo>
                        <a:pt x="370" y="8"/>
                      </a:lnTo>
                      <a:lnTo>
                        <a:pt x="371" y="8"/>
                      </a:lnTo>
                      <a:lnTo>
                        <a:pt x="372" y="8"/>
                      </a:lnTo>
                      <a:lnTo>
                        <a:pt x="373" y="8"/>
                      </a:lnTo>
                      <a:lnTo>
                        <a:pt x="374" y="9"/>
                      </a:lnTo>
                      <a:lnTo>
                        <a:pt x="375" y="9"/>
                      </a:lnTo>
                      <a:lnTo>
                        <a:pt x="376" y="9"/>
                      </a:lnTo>
                      <a:lnTo>
                        <a:pt x="378" y="9"/>
                      </a:lnTo>
                      <a:lnTo>
                        <a:pt x="379" y="9"/>
                      </a:lnTo>
                      <a:lnTo>
                        <a:pt x="380" y="10"/>
                      </a:lnTo>
                      <a:lnTo>
                        <a:pt x="381" y="10"/>
                      </a:lnTo>
                      <a:lnTo>
                        <a:pt x="382" y="10"/>
                      </a:lnTo>
                      <a:lnTo>
                        <a:pt x="383" y="10"/>
                      </a:lnTo>
                      <a:lnTo>
                        <a:pt x="384" y="11"/>
                      </a:lnTo>
                      <a:lnTo>
                        <a:pt x="385" y="11"/>
                      </a:lnTo>
                      <a:lnTo>
                        <a:pt x="386" y="11"/>
                      </a:lnTo>
                      <a:lnTo>
                        <a:pt x="387" y="12"/>
                      </a:lnTo>
                      <a:lnTo>
                        <a:pt x="388" y="12"/>
                      </a:lnTo>
                      <a:lnTo>
                        <a:pt x="389" y="13"/>
                      </a:lnTo>
                      <a:lnTo>
                        <a:pt x="390" y="13"/>
                      </a:lnTo>
                      <a:lnTo>
                        <a:pt x="392" y="14"/>
                      </a:lnTo>
                      <a:lnTo>
                        <a:pt x="393" y="14"/>
                      </a:lnTo>
                      <a:lnTo>
                        <a:pt x="394" y="15"/>
                      </a:lnTo>
                      <a:lnTo>
                        <a:pt x="395" y="16"/>
                      </a:lnTo>
                      <a:lnTo>
                        <a:pt x="396" y="17"/>
                      </a:lnTo>
                      <a:lnTo>
                        <a:pt x="397" y="18"/>
                      </a:lnTo>
                      <a:lnTo>
                        <a:pt x="398" y="19"/>
                      </a:lnTo>
                      <a:lnTo>
                        <a:pt x="399" y="20"/>
                      </a:lnTo>
                      <a:lnTo>
                        <a:pt x="400" y="21"/>
                      </a:lnTo>
                      <a:lnTo>
                        <a:pt x="401" y="22"/>
                      </a:lnTo>
                      <a:lnTo>
                        <a:pt x="402" y="23"/>
                      </a:lnTo>
                      <a:lnTo>
                        <a:pt x="403" y="23"/>
                      </a:lnTo>
                      <a:lnTo>
                        <a:pt x="405" y="24"/>
                      </a:lnTo>
                      <a:lnTo>
                        <a:pt x="406" y="25"/>
                      </a:lnTo>
                      <a:lnTo>
                        <a:pt x="407" y="25"/>
                      </a:lnTo>
                      <a:lnTo>
                        <a:pt x="408" y="26"/>
                      </a:lnTo>
                      <a:lnTo>
                        <a:pt x="409" y="26"/>
                      </a:lnTo>
                      <a:lnTo>
                        <a:pt x="410" y="26"/>
                      </a:lnTo>
                      <a:lnTo>
                        <a:pt x="411" y="26"/>
                      </a:lnTo>
                      <a:lnTo>
                        <a:pt x="412" y="25"/>
                      </a:lnTo>
                      <a:lnTo>
                        <a:pt x="413" y="25"/>
                      </a:lnTo>
                      <a:lnTo>
                        <a:pt x="414" y="24"/>
                      </a:lnTo>
                      <a:lnTo>
                        <a:pt x="415" y="23"/>
                      </a:lnTo>
                      <a:lnTo>
                        <a:pt x="416" y="22"/>
                      </a:lnTo>
                      <a:lnTo>
                        <a:pt x="417" y="21"/>
                      </a:lnTo>
                      <a:lnTo>
                        <a:pt x="419" y="20"/>
                      </a:lnTo>
                      <a:lnTo>
                        <a:pt x="420" y="19"/>
                      </a:lnTo>
                      <a:lnTo>
                        <a:pt x="421" y="18"/>
                      </a:lnTo>
                      <a:lnTo>
                        <a:pt x="422" y="17"/>
                      </a:lnTo>
                      <a:lnTo>
                        <a:pt x="423" y="16"/>
                      </a:lnTo>
                      <a:lnTo>
                        <a:pt x="424" y="15"/>
                      </a:lnTo>
                      <a:lnTo>
                        <a:pt x="425" y="15"/>
                      </a:lnTo>
                      <a:lnTo>
                        <a:pt x="426" y="14"/>
                      </a:lnTo>
                      <a:lnTo>
                        <a:pt x="427" y="13"/>
                      </a:lnTo>
                      <a:lnTo>
                        <a:pt x="428" y="12"/>
                      </a:lnTo>
                      <a:lnTo>
                        <a:pt x="429" y="12"/>
                      </a:lnTo>
                      <a:lnTo>
                        <a:pt x="430" y="11"/>
                      </a:lnTo>
                      <a:lnTo>
                        <a:pt x="432" y="11"/>
                      </a:lnTo>
                      <a:lnTo>
                        <a:pt x="433" y="10"/>
                      </a:lnTo>
                      <a:lnTo>
                        <a:pt x="434" y="10"/>
                      </a:lnTo>
                      <a:lnTo>
                        <a:pt x="435" y="9"/>
                      </a:lnTo>
                      <a:lnTo>
                        <a:pt x="436" y="9"/>
                      </a:lnTo>
                      <a:lnTo>
                        <a:pt x="437" y="9"/>
                      </a:lnTo>
                      <a:lnTo>
                        <a:pt x="438" y="8"/>
                      </a:lnTo>
                      <a:lnTo>
                        <a:pt x="439" y="8"/>
                      </a:lnTo>
                      <a:lnTo>
                        <a:pt x="440" y="8"/>
                      </a:lnTo>
                      <a:lnTo>
                        <a:pt x="441" y="8"/>
                      </a:lnTo>
                      <a:lnTo>
                        <a:pt x="442" y="8"/>
                      </a:lnTo>
                      <a:lnTo>
                        <a:pt x="443" y="8"/>
                      </a:lnTo>
                      <a:lnTo>
                        <a:pt x="444" y="7"/>
                      </a:lnTo>
                      <a:lnTo>
                        <a:pt x="446" y="7"/>
                      </a:lnTo>
                      <a:lnTo>
                        <a:pt x="447" y="7"/>
                      </a:lnTo>
                      <a:lnTo>
                        <a:pt x="448" y="7"/>
                      </a:lnTo>
                      <a:lnTo>
                        <a:pt x="449" y="7"/>
                      </a:lnTo>
                      <a:lnTo>
                        <a:pt x="450" y="7"/>
                      </a:lnTo>
                      <a:lnTo>
                        <a:pt x="451" y="7"/>
                      </a:lnTo>
                      <a:lnTo>
                        <a:pt x="452" y="7"/>
                      </a:lnTo>
                      <a:lnTo>
                        <a:pt x="453" y="7"/>
                      </a:lnTo>
                      <a:lnTo>
                        <a:pt x="454" y="7"/>
                      </a:lnTo>
                      <a:lnTo>
                        <a:pt x="455" y="7"/>
                      </a:lnTo>
                      <a:lnTo>
                        <a:pt x="456" y="7"/>
                      </a:lnTo>
                      <a:lnTo>
                        <a:pt x="457" y="7"/>
                      </a:lnTo>
                      <a:lnTo>
                        <a:pt x="459" y="7"/>
                      </a:lnTo>
                      <a:lnTo>
                        <a:pt x="460" y="7"/>
                      </a:lnTo>
                      <a:lnTo>
                        <a:pt x="461" y="8"/>
                      </a:lnTo>
                      <a:lnTo>
                        <a:pt x="462" y="8"/>
                      </a:lnTo>
                      <a:lnTo>
                        <a:pt x="463" y="8"/>
                      </a:lnTo>
                      <a:lnTo>
                        <a:pt x="464" y="8"/>
                      </a:lnTo>
                      <a:lnTo>
                        <a:pt x="465" y="8"/>
                      </a:lnTo>
                      <a:lnTo>
                        <a:pt x="466" y="7"/>
                      </a:lnTo>
                      <a:lnTo>
                        <a:pt x="467" y="7"/>
                      </a:lnTo>
                      <a:lnTo>
                        <a:pt x="468" y="7"/>
                      </a:lnTo>
                      <a:lnTo>
                        <a:pt x="469" y="7"/>
                      </a:lnTo>
                      <a:lnTo>
                        <a:pt x="470" y="7"/>
                      </a:lnTo>
                      <a:lnTo>
                        <a:pt x="471" y="7"/>
                      </a:lnTo>
                      <a:lnTo>
                        <a:pt x="473" y="7"/>
                      </a:lnTo>
                      <a:lnTo>
                        <a:pt x="474" y="7"/>
                      </a:lnTo>
                      <a:lnTo>
                        <a:pt x="475" y="7"/>
                      </a:lnTo>
                      <a:lnTo>
                        <a:pt x="476" y="7"/>
                      </a:lnTo>
                      <a:lnTo>
                        <a:pt x="477" y="7"/>
                      </a:lnTo>
                      <a:lnTo>
                        <a:pt x="478" y="7"/>
                      </a:lnTo>
                      <a:lnTo>
                        <a:pt x="479" y="7"/>
                      </a:lnTo>
                      <a:lnTo>
                        <a:pt x="480" y="7"/>
                      </a:lnTo>
                      <a:lnTo>
                        <a:pt x="481" y="7"/>
                      </a:lnTo>
                      <a:lnTo>
                        <a:pt x="482" y="8"/>
                      </a:lnTo>
                      <a:lnTo>
                        <a:pt x="483" y="8"/>
                      </a:lnTo>
                      <a:lnTo>
                        <a:pt x="484" y="8"/>
                      </a:lnTo>
                      <a:lnTo>
                        <a:pt x="486" y="8"/>
                      </a:lnTo>
                      <a:lnTo>
                        <a:pt x="486" y="0"/>
                      </a:lnTo>
                      <a:lnTo>
                        <a:pt x="0" y="0"/>
                      </a:lnTo>
                    </a:path>
                  </a:pathLst>
                </a:custGeom>
                <a:solidFill>
                  <a:srgbClr val="E6E6E6"/>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29" name="Freeform 21"/>
                <p:cNvSpPr>
                  <a:spLocks/>
                </p:cNvSpPr>
                <p:nvPr/>
              </p:nvSpPr>
              <p:spPr bwMode="auto">
                <a:xfrm>
                  <a:off x="2036" y="3728"/>
                  <a:ext cx="2668" cy="129"/>
                </a:xfrm>
                <a:custGeom>
                  <a:avLst/>
                  <a:gdLst>
                    <a:gd name="T0" fmla="*/ 38 w 2668"/>
                    <a:gd name="T1" fmla="*/ 122 h 129"/>
                    <a:gd name="T2" fmla="*/ 88 w 2668"/>
                    <a:gd name="T3" fmla="*/ 115 h 129"/>
                    <a:gd name="T4" fmla="*/ 131 w 2668"/>
                    <a:gd name="T5" fmla="*/ 115 h 129"/>
                    <a:gd name="T6" fmla="*/ 181 w 2668"/>
                    <a:gd name="T7" fmla="*/ 109 h 129"/>
                    <a:gd name="T8" fmla="*/ 230 w 2668"/>
                    <a:gd name="T9" fmla="*/ 102 h 129"/>
                    <a:gd name="T10" fmla="*/ 274 w 2668"/>
                    <a:gd name="T11" fmla="*/ 88 h 129"/>
                    <a:gd name="T12" fmla="*/ 324 w 2668"/>
                    <a:gd name="T13" fmla="*/ 81 h 129"/>
                    <a:gd name="T14" fmla="*/ 373 w 2668"/>
                    <a:gd name="T15" fmla="*/ 68 h 129"/>
                    <a:gd name="T16" fmla="*/ 417 w 2668"/>
                    <a:gd name="T17" fmla="*/ 54 h 129"/>
                    <a:gd name="T18" fmla="*/ 466 w 2668"/>
                    <a:gd name="T19" fmla="*/ 47 h 129"/>
                    <a:gd name="T20" fmla="*/ 510 w 2668"/>
                    <a:gd name="T21" fmla="*/ 41 h 129"/>
                    <a:gd name="T22" fmla="*/ 560 w 2668"/>
                    <a:gd name="T23" fmla="*/ 54 h 129"/>
                    <a:gd name="T24" fmla="*/ 609 w 2668"/>
                    <a:gd name="T25" fmla="*/ 54 h 129"/>
                    <a:gd name="T26" fmla="*/ 653 w 2668"/>
                    <a:gd name="T27" fmla="*/ 68 h 129"/>
                    <a:gd name="T28" fmla="*/ 702 w 2668"/>
                    <a:gd name="T29" fmla="*/ 75 h 129"/>
                    <a:gd name="T30" fmla="*/ 752 w 2668"/>
                    <a:gd name="T31" fmla="*/ 81 h 129"/>
                    <a:gd name="T32" fmla="*/ 796 w 2668"/>
                    <a:gd name="T33" fmla="*/ 95 h 129"/>
                    <a:gd name="T34" fmla="*/ 845 w 2668"/>
                    <a:gd name="T35" fmla="*/ 95 h 129"/>
                    <a:gd name="T36" fmla="*/ 895 w 2668"/>
                    <a:gd name="T37" fmla="*/ 95 h 129"/>
                    <a:gd name="T38" fmla="*/ 939 w 2668"/>
                    <a:gd name="T39" fmla="*/ 88 h 129"/>
                    <a:gd name="T40" fmla="*/ 988 w 2668"/>
                    <a:gd name="T41" fmla="*/ 75 h 129"/>
                    <a:gd name="T42" fmla="*/ 1037 w 2668"/>
                    <a:gd name="T43" fmla="*/ 47 h 129"/>
                    <a:gd name="T44" fmla="*/ 1081 w 2668"/>
                    <a:gd name="T45" fmla="*/ 47 h 129"/>
                    <a:gd name="T46" fmla="*/ 1131 w 2668"/>
                    <a:gd name="T47" fmla="*/ 81 h 129"/>
                    <a:gd name="T48" fmla="*/ 1175 w 2668"/>
                    <a:gd name="T49" fmla="*/ 102 h 129"/>
                    <a:gd name="T50" fmla="*/ 1224 w 2668"/>
                    <a:gd name="T51" fmla="*/ 109 h 129"/>
                    <a:gd name="T52" fmla="*/ 1273 w 2668"/>
                    <a:gd name="T53" fmla="*/ 115 h 129"/>
                    <a:gd name="T54" fmla="*/ 1317 w 2668"/>
                    <a:gd name="T55" fmla="*/ 109 h 129"/>
                    <a:gd name="T56" fmla="*/ 1367 w 2668"/>
                    <a:gd name="T57" fmla="*/ 102 h 129"/>
                    <a:gd name="T58" fmla="*/ 1416 w 2668"/>
                    <a:gd name="T59" fmla="*/ 102 h 129"/>
                    <a:gd name="T60" fmla="*/ 1460 w 2668"/>
                    <a:gd name="T61" fmla="*/ 102 h 129"/>
                    <a:gd name="T62" fmla="*/ 1510 w 2668"/>
                    <a:gd name="T63" fmla="*/ 102 h 129"/>
                    <a:gd name="T64" fmla="*/ 1559 w 2668"/>
                    <a:gd name="T65" fmla="*/ 95 h 129"/>
                    <a:gd name="T66" fmla="*/ 1603 w 2668"/>
                    <a:gd name="T67" fmla="*/ 102 h 129"/>
                    <a:gd name="T68" fmla="*/ 1652 w 2668"/>
                    <a:gd name="T69" fmla="*/ 109 h 129"/>
                    <a:gd name="T70" fmla="*/ 1696 w 2668"/>
                    <a:gd name="T71" fmla="*/ 115 h 129"/>
                    <a:gd name="T72" fmla="*/ 1746 w 2668"/>
                    <a:gd name="T73" fmla="*/ 115 h 129"/>
                    <a:gd name="T74" fmla="*/ 1795 w 2668"/>
                    <a:gd name="T75" fmla="*/ 115 h 129"/>
                    <a:gd name="T76" fmla="*/ 1839 w 2668"/>
                    <a:gd name="T77" fmla="*/ 122 h 129"/>
                    <a:gd name="T78" fmla="*/ 1888 w 2668"/>
                    <a:gd name="T79" fmla="*/ 129 h 129"/>
                    <a:gd name="T80" fmla="*/ 1938 w 2668"/>
                    <a:gd name="T81" fmla="*/ 129 h 129"/>
                    <a:gd name="T82" fmla="*/ 1982 w 2668"/>
                    <a:gd name="T83" fmla="*/ 129 h 129"/>
                    <a:gd name="T84" fmla="*/ 2031 w 2668"/>
                    <a:gd name="T85" fmla="*/ 122 h 129"/>
                    <a:gd name="T86" fmla="*/ 2081 w 2668"/>
                    <a:gd name="T87" fmla="*/ 115 h 129"/>
                    <a:gd name="T88" fmla="*/ 2125 w 2668"/>
                    <a:gd name="T89" fmla="*/ 95 h 129"/>
                    <a:gd name="T90" fmla="*/ 2174 w 2668"/>
                    <a:gd name="T91" fmla="*/ 61 h 129"/>
                    <a:gd name="T92" fmla="*/ 2223 w 2668"/>
                    <a:gd name="T93" fmla="*/ 13 h 129"/>
                    <a:gd name="T94" fmla="*/ 2267 w 2668"/>
                    <a:gd name="T95" fmla="*/ 7 h 129"/>
                    <a:gd name="T96" fmla="*/ 2317 w 2668"/>
                    <a:gd name="T97" fmla="*/ 61 h 129"/>
                    <a:gd name="T98" fmla="*/ 2361 w 2668"/>
                    <a:gd name="T99" fmla="*/ 102 h 129"/>
                    <a:gd name="T100" fmla="*/ 2410 w 2668"/>
                    <a:gd name="T101" fmla="*/ 122 h 129"/>
                    <a:gd name="T102" fmla="*/ 2459 w 2668"/>
                    <a:gd name="T103" fmla="*/ 129 h 129"/>
                    <a:gd name="T104" fmla="*/ 2503 w 2668"/>
                    <a:gd name="T105" fmla="*/ 129 h 129"/>
                    <a:gd name="T106" fmla="*/ 2553 w 2668"/>
                    <a:gd name="T107" fmla="*/ 122 h 129"/>
                    <a:gd name="T108" fmla="*/ 2602 w 2668"/>
                    <a:gd name="T109" fmla="*/ 129 h 129"/>
                    <a:gd name="T110" fmla="*/ 2646 w 2668"/>
                    <a:gd name="T111" fmla="*/ 12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68" h="129">
                      <a:moveTo>
                        <a:pt x="0" y="122"/>
                      </a:moveTo>
                      <a:lnTo>
                        <a:pt x="5" y="122"/>
                      </a:lnTo>
                      <a:lnTo>
                        <a:pt x="11" y="122"/>
                      </a:lnTo>
                      <a:lnTo>
                        <a:pt x="16" y="122"/>
                      </a:lnTo>
                      <a:lnTo>
                        <a:pt x="22" y="122"/>
                      </a:lnTo>
                      <a:lnTo>
                        <a:pt x="27" y="122"/>
                      </a:lnTo>
                      <a:lnTo>
                        <a:pt x="33" y="122"/>
                      </a:lnTo>
                      <a:lnTo>
                        <a:pt x="38" y="122"/>
                      </a:lnTo>
                      <a:lnTo>
                        <a:pt x="44" y="122"/>
                      </a:lnTo>
                      <a:lnTo>
                        <a:pt x="49" y="122"/>
                      </a:lnTo>
                      <a:lnTo>
                        <a:pt x="55" y="122"/>
                      </a:lnTo>
                      <a:lnTo>
                        <a:pt x="60" y="122"/>
                      </a:lnTo>
                      <a:lnTo>
                        <a:pt x="66" y="122"/>
                      </a:lnTo>
                      <a:lnTo>
                        <a:pt x="77" y="122"/>
                      </a:lnTo>
                      <a:lnTo>
                        <a:pt x="82" y="115"/>
                      </a:lnTo>
                      <a:lnTo>
                        <a:pt x="88" y="115"/>
                      </a:lnTo>
                      <a:lnTo>
                        <a:pt x="93" y="115"/>
                      </a:lnTo>
                      <a:lnTo>
                        <a:pt x="98" y="115"/>
                      </a:lnTo>
                      <a:lnTo>
                        <a:pt x="104" y="115"/>
                      </a:lnTo>
                      <a:lnTo>
                        <a:pt x="109" y="115"/>
                      </a:lnTo>
                      <a:lnTo>
                        <a:pt x="115" y="115"/>
                      </a:lnTo>
                      <a:lnTo>
                        <a:pt x="120" y="115"/>
                      </a:lnTo>
                      <a:lnTo>
                        <a:pt x="126" y="115"/>
                      </a:lnTo>
                      <a:lnTo>
                        <a:pt x="131" y="115"/>
                      </a:lnTo>
                      <a:lnTo>
                        <a:pt x="137" y="115"/>
                      </a:lnTo>
                      <a:lnTo>
                        <a:pt x="148" y="115"/>
                      </a:lnTo>
                      <a:lnTo>
                        <a:pt x="153" y="115"/>
                      </a:lnTo>
                      <a:lnTo>
                        <a:pt x="159" y="115"/>
                      </a:lnTo>
                      <a:lnTo>
                        <a:pt x="164" y="115"/>
                      </a:lnTo>
                      <a:lnTo>
                        <a:pt x="170" y="109"/>
                      </a:lnTo>
                      <a:lnTo>
                        <a:pt x="175" y="109"/>
                      </a:lnTo>
                      <a:lnTo>
                        <a:pt x="181" y="109"/>
                      </a:lnTo>
                      <a:lnTo>
                        <a:pt x="186" y="109"/>
                      </a:lnTo>
                      <a:lnTo>
                        <a:pt x="192" y="109"/>
                      </a:lnTo>
                      <a:lnTo>
                        <a:pt x="197" y="109"/>
                      </a:lnTo>
                      <a:lnTo>
                        <a:pt x="203" y="109"/>
                      </a:lnTo>
                      <a:lnTo>
                        <a:pt x="208" y="109"/>
                      </a:lnTo>
                      <a:lnTo>
                        <a:pt x="214" y="109"/>
                      </a:lnTo>
                      <a:lnTo>
                        <a:pt x="225" y="102"/>
                      </a:lnTo>
                      <a:lnTo>
                        <a:pt x="230" y="102"/>
                      </a:lnTo>
                      <a:lnTo>
                        <a:pt x="236" y="102"/>
                      </a:lnTo>
                      <a:lnTo>
                        <a:pt x="241" y="102"/>
                      </a:lnTo>
                      <a:lnTo>
                        <a:pt x="247" y="95"/>
                      </a:lnTo>
                      <a:lnTo>
                        <a:pt x="252" y="95"/>
                      </a:lnTo>
                      <a:lnTo>
                        <a:pt x="258" y="95"/>
                      </a:lnTo>
                      <a:lnTo>
                        <a:pt x="263" y="95"/>
                      </a:lnTo>
                      <a:lnTo>
                        <a:pt x="269" y="88"/>
                      </a:lnTo>
                      <a:lnTo>
                        <a:pt x="274" y="88"/>
                      </a:lnTo>
                      <a:lnTo>
                        <a:pt x="280" y="88"/>
                      </a:lnTo>
                      <a:lnTo>
                        <a:pt x="285" y="88"/>
                      </a:lnTo>
                      <a:lnTo>
                        <a:pt x="296" y="88"/>
                      </a:lnTo>
                      <a:lnTo>
                        <a:pt x="302" y="81"/>
                      </a:lnTo>
                      <a:lnTo>
                        <a:pt x="307" y="81"/>
                      </a:lnTo>
                      <a:lnTo>
                        <a:pt x="313" y="81"/>
                      </a:lnTo>
                      <a:lnTo>
                        <a:pt x="318" y="81"/>
                      </a:lnTo>
                      <a:lnTo>
                        <a:pt x="324" y="81"/>
                      </a:lnTo>
                      <a:lnTo>
                        <a:pt x="329" y="81"/>
                      </a:lnTo>
                      <a:lnTo>
                        <a:pt x="335" y="75"/>
                      </a:lnTo>
                      <a:lnTo>
                        <a:pt x="340" y="75"/>
                      </a:lnTo>
                      <a:lnTo>
                        <a:pt x="346" y="75"/>
                      </a:lnTo>
                      <a:lnTo>
                        <a:pt x="351" y="75"/>
                      </a:lnTo>
                      <a:lnTo>
                        <a:pt x="357" y="75"/>
                      </a:lnTo>
                      <a:lnTo>
                        <a:pt x="362" y="75"/>
                      </a:lnTo>
                      <a:lnTo>
                        <a:pt x="373" y="68"/>
                      </a:lnTo>
                      <a:lnTo>
                        <a:pt x="379" y="68"/>
                      </a:lnTo>
                      <a:lnTo>
                        <a:pt x="384" y="68"/>
                      </a:lnTo>
                      <a:lnTo>
                        <a:pt x="389" y="61"/>
                      </a:lnTo>
                      <a:lnTo>
                        <a:pt x="395" y="61"/>
                      </a:lnTo>
                      <a:lnTo>
                        <a:pt x="400" y="61"/>
                      </a:lnTo>
                      <a:lnTo>
                        <a:pt x="406" y="61"/>
                      </a:lnTo>
                      <a:lnTo>
                        <a:pt x="411" y="61"/>
                      </a:lnTo>
                      <a:lnTo>
                        <a:pt x="417" y="54"/>
                      </a:lnTo>
                      <a:lnTo>
                        <a:pt x="422" y="54"/>
                      </a:lnTo>
                      <a:lnTo>
                        <a:pt x="428" y="54"/>
                      </a:lnTo>
                      <a:lnTo>
                        <a:pt x="433" y="54"/>
                      </a:lnTo>
                      <a:lnTo>
                        <a:pt x="444" y="54"/>
                      </a:lnTo>
                      <a:lnTo>
                        <a:pt x="450" y="47"/>
                      </a:lnTo>
                      <a:lnTo>
                        <a:pt x="455" y="47"/>
                      </a:lnTo>
                      <a:lnTo>
                        <a:pt x="461" y="47"/>
                      </a:lnTo>
                      <a:lnTo>
                        <a:pt x="466" y="47"/>
                      </a:lnTo>
                      <a:lnTo>
                        <a:pt x="472" y="47"/>
                      </a:lnTo>
                      <a:lnTo>
                        <a:pt x="477" y="41"/>
                      </a:lnTo>
                      <a:lnTo>
                        <a:pt x="483" y="41"/>
                      </a:lnTo>
                      <a:lnTo>
                        <a:pt x="488" y="41"/>
                      </a:lnTo>
                      <a:lnTo>
                        <a:pt x="494" y="41"/>
                      </a:lnTo>
                      <a:lnTo>
                        <a:pt x="499" y="41"/>
                      </a:lnTo>
                      <a:lnTo>
                        <a:pt x="505" y="41"/>
                      </a:lnTo>
                      <a:lnTo>
                        <a:pt x="510" y="41"/>
                      </a:lnTo>
                      <a:lnTo>
                        <a:pt x="521" y="41"/>
                      </a:lnTo>
                      <a:lnTo>
                        <a:pt x="527" y="41"/>
                      </a:lnTo>
                      <a:lnTo>
                        <a:pt x="532" y="47"/>
                      </a:lnTo>
                      <a:lnTo>
                        <a:pt x="538" y="47"/>
                      </a:lnTo>
                      <a:lnTo>
                        <a:pt x="543" y="47"/>
                      </a:lnTo>
                      <a:lnTo>
                        <a:pt x="549" y="47"/>
                      </a:lnTo>
                      <a:lnTo>
                        <a:pt x="554" y="47"/>
                      </a:lnTo>
                      <a:lnTo>
                        <a:pt x="560" y="54"/>
                      </a:lnTo>
                      <a:lnTo>
                        <a:pt x="565" y="54"/>
                      </a:lnTo>
                      <a:lnTo>
                        <a:pt x="571" y="54"/>
                      </a:lnTo>
                      <a:lnTo>
                        <a:pt x="576" y="54"/>
                      </a:lnTo>
                      <a:lnTo>
                        <a:pt x="582" y="54"/>
                      </a:lnTo>
                      <a:lnTo>
                        <a:pt x="593" y="54"/>
                      </a:lnTo>
                      <a:lnTo>
                        <a:pt x="598" y="54"/>
                      </a:lnTo>
                      <a:lnTo>
                        <a:pt x="604" y="54"/>
                      </a:lnTo>
                      <a:lnTo>
                        <a:pt x="609" y="54"/>
                      </a:lnTo>
                      <a:lnTo>
                        <a:pt x="615" y="61"/>
                      </a:lnTo>
                      <a:lnTo>
                        <a:pt x="620" y="61"/>
                      </a:lnTo>
                      <a:lnTo>
                        <a:pt x="626" y="61"/>
                      </a:lnTo>
                      <a:lnTo>
                        <a:pt x="631" y="61"/>
                      </a:lnTo>
                      <a:lnTo>
                        <a:pt x="637" y="61"/>
                      </a:lnTo>
                      <a:lnTo>
                        <a:pt x="642" y="61"/>
                      </a:lnTo>
                      <a:lnTo>
                        <a:pt x="648" y="68"/>
                      </a:lnTo>
                      <a:lnTo>
                        <a:pt x="653" y="68"/>
                      </a:lnTo>
                      <a:lnTo>
                        <a:pt x="659" y="68"/>
                      </a:lnTo>
                      <a:lnTo>
                        <a:pt x="670" y="68"/>
                      </a:lnTo>
                      <a:lnTo>
                        <a:pt x="675" y="75"/>
                      </a:lnTo>
                      <a:lnTo>
                        <a:pt x="680" y="75"/>
                      </a:lnTo>
                      <a:lnTo>
                        <a:pt x="686" y="75"/>
                      </a:lnTo>
                      <a:lnTo>
                        <a:pt x="691" y="75"/>
                      </a:lnTo>
                      <a:lnTo>
                        <a:pt x="697" y="75"/>
                      </a:lnTo>
                      <a:lnTo>
                        <a:pt x="702" y="75"/>
                      </a:lnTo>
                      <a:lnTo>
                        <a:pt x="708" y="75"/>
                      </a:lnTo>
                      <a:lnTo>
                        <a:pt x="713" y="81"/>
                      </a:lnTo>
                      <a:lnTo>
                        <a:pt x="719" y="81"/>
                      </a:lnTo>
                      <a:lnTo>
                        <a:pt x="724" y="81"/>
                      </a:lnTo>
                      <a:lnTo>
                        <a:pt x="730" y="81"/>
                      </a:lnTo>
                      <a:lnTo>
                        <a:pt x="741" y="81"/>
                      </a:lnTo>
                      <a:lnTo>
                        <a:pt x="746" y="81"/>
                      </a:lnTo>
                      <a:lnTo>
                        <a:pt x="752" y="81"/>
                      </a:lnTo>
                      <a:lnTo>
                        <a:pt x="757" y="81"/>
                      </a:lnTo>
                      <a:lnTo>
                        <a:pt x="763" y="88"/>
                      </a:lnTo>
                      <a:lnTo>
                        <a:pt x="768" y="88"/>
                      </a:lnTo>
                      <a:lnTo>
                        <a:pt x="774" y="88"/>
                      </a:lnTo>
                      <a:lnTo>
                        <a:pt x="779" y="88"/>
                      </a:lnTo>
                      <a:lnTo>
                        <a:pt x="785" y="88"/>
                      </a:lnTo>
                      <a:lnTo>
                        <a:pt x="790" y="95"/>
                      </a:lnTo>
                      <a:lnTo>
                        <a:pt x="796" y="95"/>
                      </a:lnTo>
                      <a:lnTo>
                        <a:pt x="801" y="95"/>
                      </a:lnTo>
                      <a:lnTo>
                        <a:pt x="807" y="95"/>
                      </a:lnTo>
                      <a:lnTo>
                        <a:pt x="818" y="95"/>
                      </a:lnTo>
                      <a:lnTo>
                        <a:pt x="823" y="95"/>
                      </a:lnTo>
                      <a:lnTo>
                        <a:pt x="829" y="95"/>
                      </a:lnTo>
                      <a:lnTo>
                        <a:pt x="834" y="95"/>
                      </a:lnTo>
                      <a:lnTo>
                        <a:pt x="840" y="95"/>
                      </a:lnTo>
                      <a:lnTo>
                        <a:pt x="845" y="95"/>
                      </a:lnTo>
                      <a:lnTo>
                        <a:pt x="851" y="95"/>
                      </a:lnTo>
                      <a:lnTo>
                        <a:pt x="856" y="95"/>
                      </a:lnTo>
                      <a:lnTo>
                        <a:pt x="862" y="95"/>
                      </a:lnTo>
                      <a:lnTo>
                        <a:pt x="867" y="95"/>
                      </a:lnTo>
                      <a:lnTo>
                        <a:pt x="873" y="95"/>
                      </a:lnTo>
                      <a:lnTo>
                        <a:pt x="878" y="95"/>
                      </a:lnTo>
                      <a:lnTo>
                        <a:pt x="889" y="95"/>
                      </a:lnTo>
                      <a:lnTo>
                        <a:pt x="895" y="95"/>
                      </a:lnTo>
                      <a:lnTo>
                        <a:pt x="900" y="95"/>
                      </a:lnTo>
                      <a:lnTo>
                        <a:pt x="906" y="95"/>
                      </a:lnTo>
                      <a:lnTo>
                        <a:pt x="911" y="95"/>
                      </a:lnTo>
                      <a:lnTo>
                        <a:pt x="917" y="88"/>
                      </a:lnTo>
                      <a:lnTo>
                        <a:pt x="922" y="88"/>
                      </a:lnTo>
                      <a:lnTo>
                        <a:pt x="928" y="88"/>
                      </a:lnTo>
                      <a:lnTo>
                        <a:pt x="933" y="88"/>
                      </a:lnTo>
                      <a:lnTo>
                        <a:pt x="939" y="88"/>
                      </a:lnTo>
                      <a:lnTo>
                        <a:pt x="944" y="88"/>
                      </a:lnTo>
                      <a:lnTo>
                        <a:pt x="950" y="88"/>
                      </a:lnTo>
                      <a:lnTo>
                        <a:pt x="955" y="88"/>
                      </a:lnTo>
                      <a:lnTo>
                        <a:pt x="966" y="81"/>
                      </a:lnTo>
                      <a:lnTo>
                        <a:pt x="971" y="81"/>
                      </a:lnTo>
                      <a:lnTo>
                        <a:pt x="977" y="81"/>
                      </a:lnTo>
                      <a:lnTo>
                        <a:pt x="982" y="75"/>
                      </a:lnTo>
                      <a:lnTo>
                        <a:pt x="988" y="75"/>
                      </a:lnTo>
                      <a:lnTo>
                        <a:pt x="993" y="75"/>
                      </a:lnTo>
                      <a:lnTo>
                        <a:pt x="999" y="68"/>
                      </a:lnTo>
                      <a:lnTo>
                        <a:pt x="1004" y="68"/>
                      </a:lnTo>
                      <a:lnTo>
                        <a:pt x="1010" y="61"/>
                      </a:lnTo>
                      <a:lnTo>
                        <a:pt x="1015" y="54"/>
                      </a:lnTo>
                      <a:lnTo>
                        <a:pt x="1021" y="54"/>
                      </a:lnTo>
                      <a:lnTo>
                        <a:pt x="1026" y="47"/>
                      </a:lnTo>
                      <a:lnTo>
                        <a:pt x="1037" y="47"/>
                      </a:lnTo>
                      <a:lnTo>
                        <a:pt x="1043" y="47"/>
                      </a:lnTo>
                      <a:lnTo>
                        <a:pt x="1048" y="47"/>
                      </a:lnTo>
                      <a:lnTo>
                        <a:pt x="1054" y="47"/>
                      </a:lnTo>
                      <a:lnTo>
                        <a:pt x="1059" y="47"/>
                      </a:lnTo>
                      <a:lnTo>
                        <a:pt x="1065" y="47"/>
                      </a:lnTo>
                      <a:lnTo>
                        <a:pt x="1070" y="47"/>
                      </a:lnTo>
                      <a:lnTo>
                        <a:pt x="1076" y="47"/>
                      </a:lnTo>
                      <a:lnTo>
                        <a:pt x="1081" y="47"/>
                      </a:lnTo>
                      <a:lnTo>
                        <a:pt x="1087" y="54"/>
                      </a:lnTo>
                      <a:lnTo>
                        <a:pt x="1092" y="54"/>
                      </a:lnTo>
                      <a:lnTo>
                        <a:pt x="1098" y="61"/>
                      </a:lnTo>
                      <a:lnTo>
                        <a:pt x="1103" y="68"/>
                      </a:lnTo>
                      <a:lnTo>
                        <a:pt x="1114" y="68"/>
                      </a:lnTo>
                      <a:lnTo>
                        <a:pt x="1120" y="75"/>
                      </a:lnTo>
                      <a:lnTo>
                        <a:pt x="1125" y="81"/>
                      </a:lnTo>
                      <a:lnTo>
                        <a:pt x="1131" y="81"/>
                      </a:lnTo>
                      <a:lnTo>
                        <a:pt x="1136" y="88"/>
                      </a:lnTo>
                      <a:lnTo>
                        <a:pt x="1142" y="88"/>
                      </a:lnTo>
                      <a:lnTo>
                        <a:pt x="1147" y="95"/>
                      </a:lnTo>
                      <a:lnTo>
                        <a:pt x="1153" y="95"/>
                      </a:lnTo>
                      <a:lnTo>
                        <a:pt x="1158" y="95"/>
                      </a:lnTo>
                      <a:lnTo>
                        <a:pt x="1164" y="102"/>
                      </a:lnTo>
                      <a:lnTo>
                        <a:pt x="1169" y="102"/>
                      </a:lnTo>
                      <a:lnTo>
                        <a:pt x="1175" y="102"/>
                      </a:lnTo>
                      <a:lnTo>
                        <a:pt x="1186" y="102"/>
                      </a:lnTo>
                      <a:lnTo>
                        <a:pt x="1191" y="102"/>
                      </a:lnTo>
                      <a:lnTo>
                        <a:pt x="1197" y="102"/>
                      </a:lnTo>
                      <a:lnTo>
                        <a:pt x="1202" y="109"/>
                      </a:lnTo>
                      <a:lnTo>
                        <a:pt x="1208" y="109"/>
                      </a:lnTo>
                      <a:lnTo>
                        <a:pt x="1213" y="109"/>
                      </a:lnTo>
                      <a:lnTo>
                        <a:pt x="1219" y="109"/>
                      </a:lnTo>
                      <a:lnTo>
                        <a:pt x="1224" y="109"/>
                      </a:lnTo>
                      <a:lnTo>
                        <a:pt x="1230" y="109"/>
                      </a:lnTo>
                      <a:lnTo>
                        <a:pt x="1235" y="109"/>
                      </a:lnTo>
                      <a:lnTo>
                        <a:pt x="1241" y="109"/>
                      </a:lnTo>
                      <a:lnTo>
                        <a:pt x="1246" y="109"/>
                      </a:lnTo>
                      <a:lnTo>
                        <a:pt x="1252" y="109"/>
                      </a:lnTo>
                      <a:lnTo>
                        <a:pt x="1262" y="109"/>
                      </a:lnTo>
                      <a:lnTo>
                        <a:pt x="1268" y="109"/>
                      </a:lnTo>
                      <a:lnTo>
                        <a:pt x="1273" y="115"/>
                      </a:lnTo>
                      <a:lnTo>
                        <a:pt x="1279" y="115"/>
                      </a:lnTo>
                      <a:lnTo>
                        <a:pt x="1284" y="115"/>
                      </a:lnTo>
                      <a:lnTo>
                        <a:pt x="1290" y="115"/>
                      </a:lnTo>
                      <a:lnTo>
                        <a:pt x="1295" y="115"/>
                      </a:lnTo>
                      <a:lnTo>
                        <a:pt x="1301" y="109"/>
                      </a:lnTo>
                      <a:lnTo>
                        <a:pt x="1306" y="109"/>
                      </a:lnTo>
                      <a:lnTo>
                        <a:pt x="1312" y="109"/>
                      </a:lnTo>
                      <a:lnTo>
                        <a:pt x="1317" y="109"/>
                      </a:lnTo>
                      <a:lnTo>
                        <a:pt x="1323" y="109"/>
                      </a:lnTo>
                      <a:lnTo>
                        <a:pt x="1334" y="109"/>
                      </a:lnTo>
                      <a:lnTo>
                        <a:pt x="1339" y="109"/>
                      </a:lnTo>
                      <a:lnTo>
                        <a:pt x="1345" y="109"/>
                      </a:lnTo>
                      <a:lnTo>
                        <a:pt x="1350" y="109"/>
                      </a:lnTo>
                      <a:lnTo>
                        <a:pt x="1356" y="102"/>
                      </a:lnTo>
                      <a:lnTo>
                        <a:pt x="1361" y="102"/>
                      </a:lnTo>
                      <a:lnTo>
                        <a:pt x="1367" y="102"/>
                      </a:lnTo>
                      <a:lnTo>
                        <a:pt x="1372" y="102"/>
                      </a:lnTo>
                      <a:lnTo>
                        <a:pt x="1378" y="102"/>
                      </a:lnTo>
                      <a:lnTo>
                        <a:pt x="1383" y="102"/>
                      </a:lnTo>
                      <a:lnTo>
                        <a:pt x="1389" y="102"/>
                      </a:lnTo>
                      <a:lnTo>
                        <a:pt x="1394" y="102"/>
                      </a:lnTo>
                      <a:lnTo>
                        <a:pt x="1400" y="102"/>
                      </a:lnTo>
                      <a:lnTo>
                        <a:pt x="1411" y="102"/>
                      </a:lnTo>
                      <a:lnTo>
                        <a:pt x="1416" y="102"/>
                      </a:lnTo>
                      <a:lnTo>
                        <a:pt x="1422" y="102"/>
                      </a:lnTo>
                      <a:lnTo>
                        <a:pt x="1427" y="102"/>
                      </a:lnTo>
                      <a:lnTo>
                        <a:pt x="1433" y="102"/>
                      </a:lnTo>
                      <a:lnTo>
                        <a:pt x="1438" y="102"/>
                      </a:lnTo>
                      <a:lnTo>
                        <a:pt x="1444" y="102"/>
                      </a:lnTo>
                      <a:lnTo>
                        <a:pt x="1449" y="102"/>
                      </a:lnTo>
                      <a:lnTo>
                        <a:pt x="1455" y="102"/>
                      </a:lnTo>
                      <a:lnTo>
                        <a:pt x="1460" y="102"/>
                      </a:lnTo>
                      <a:lnTo>
                        <a:pt x="1466" y="102"/>
                      </a:lnTo>
                      <a:lnTo>
                        <a:pt x="1471" y="102"/>
                      </a:lnTo>
                      <a:lnTo>
                        <a:pt x="1482" y="102"/>
                      </a:lnTo>
                      <a:lnTo>
                        <a:pt x="1488" y="102"/>
                      </a:lnTo>
                      <a:lnTo>
                        <a:pt x="1493" y="102"/>
                      </a:lnTo>
                      <a:lnTo>
                        <a:pt x="1499" y="102"/>
                      </a:lnTo>
                      <a:lnTo>
                        <a:pt x="1504" y="102"/>
                      </a:lnTo>
                      <a:lnTo>
                        <a:pt x="1510" y="102"/>
                      </a:lnTo>
                      <a:lnTo>
                        <a:pt x="1515" y="102"/>
                      </a:lnTo>
                      <a:lnTo>
                        <a:pt x="1521" y="102"/>
                      </a:lnTo>
                      <a:lnTo>
                        <a:pt x="1526" y="102"/>
                      </a:lnTo>
                      <a:lnTo>
                        <a:pt x="1532" y="102"/>
                      </a:lnTo>
                      <a:lnTo>
                        <a:pt x="1537" y="102"/>
                      </a:lnTo>
                      <a:lnTo>
                        <a:pt x="1543" y="102"/>
                      </a:lnTo>
                      <a:lnTo>
                        <a:pt x="1548" y="102"/>
                      </a:lnTo>
                      <a:lnTo>
                        <a:pt x="1559" y="95"/>
                      </a:lnTo>
                      <a:lnTo>
                        <a:pt x="1564" y="102"/>
                      </a:lnTo>
                      <a:lnTo>
                        <a:pt x="1570" y="102"/>
                      </a:lnTo>
                      <a:lnTo>
                        <a:pt x="1575" y="102"/>
                      </a:lnTo>
                      <a:lnTo>
                        <a:pt x="1581" y="102"/>
                      </a:lnTo>
                      <a:lnTo>
                        <a:pt x="1586" y="102"/>
                      </a:lnTo>
                      <a:lnTo>
                        <a:pt x="1592" y="102"/>
                      </a:lnTo>
                      <a:lnTo>
                        <a:pt x="1597" y="102"/>
                      </a:lnTo>
                      <a:lnTo>
                        <a:pt x="1603" y="102"/>
                      </a:lnTo>
                      <a:lnTo>
                        <a:pt x="1608" y="102"/>
                      </a:lnTo>
                      <a:lnTo>
                        <a:pt x="1614" y="109"/>
                      </a:lnTo>
                      <a:lnTo>
                        <a:pt x="1619" y="109"/>
                      </a:lnTo>
                      <a:lnTo>
                        <a:pt x="1630" y="109"/>
                      </a:lnTo>
                      <a:lnTo>
                        <a:pt x="1636" y="109"/>
                      </a:lnTo>
                      <a:lnTo>
                        <a:pt x="1641" y="109"/>
                      </a:lnTo>
                      <a:lnTo>
                        <a:pt x="1647" y="109"/>
                      </a:lnTo>
                      <a:lnTo>
                        <a:pt x="1652" y="109"/>
                      </a:lnTo>
                      <a:lnTo>
                        <a:pt x="1658" y="109"/>
                      </a:lnTo>
                      <a:lnTo>
                        <a:pt x="1663" y="109"/>
                      </a:lnTo>
                      <a:lnTo>
                        <a:pt x="1669" y="109"/>
                      </a:lnTo>
                      <a:lnTo>
                        <a:pt x="1674" y="109"/>
                      </a:lnTo>
                      <a:lnTo>
                        <a:pt x="1680" y="109"/>
                      </a:lnTo>
                      <a:lnTo>
                        <a:pt x="1685" y="115"/>
                      </a:lnTo>
                      <a:lnTo>
                        <a:pt x="1691" y="115"/>
                      </a:lnTo>
                      <a:lnTo>
                        <a:pt x="1696" y="115"/>
                      </a:lnTo>
                      <a:lnTo>
                        <a:pt x="1707" y="115"/>
                      </a:lnTo>
                      <a:lnTo>
                        <a:pt x="1713" y="115"/>
                      </a:lnTo>
                      <a:lnTo>
                        <a:pt x="1718" y="115"/>
                      </a:lnTo>
                      <a:lnTo>
                        <a:pt x="1724" y="115"/>
                      </a:lnTo>
                      <a:lnTo>
                        <a:pt x="1729" y="115"/>
                      </a:lnTo>
                      <a:lnTo>
                        <a:pt x="1735" y="115"/>
                      </a:lnTo>
                      <a:lnTo>
                        <a:pt x="1740" y="115"/>
                      </a:lnTo>
                      <a:lnTo>
                        <a:pt x="1746" y="115"/>
                      </a:lnTo>
                      <a:lnTo>
                        <a:pt x="1751" y="115"/>
                      </a:lnTo>
                      <a:lnTo>
                        <a:pt x="1757" y="115"/>
                      </a:lnTo>
                      <a:lnTo>
                        <a:pt x="1762" y="115"/>
                      </a:lnTo>
                      <a:lnTo>
                        <a:pt x="1768" y="115"/>
                      </a:lnTo>
                      <a:lnTo>
                        <a:pt x="1779" y="115"/>
                      </a:lnTo>
                      <a:lnTo>
                        <a:pt x="1784" y="115"/>
                      </a:lnTo>
                      <a:lnTo>
                        <a:pt x="1790" y="115"/>
                      </a:lnTo>
                      <a:lnTo>
                        <a:pt x="1795" y="115"/>
                      </a:lnTo>
                      <a:lnTo>
                        <a:pt x="1801" y="122"/>
                      </a:lnTo>
                      <a:lnTo>
                        <a:pt x="1806" y="122"/>
                      </a:lnTo>
                      <a:lnTo>
                        <a:pt x="1812" y="122"/>
                      </a:lnTo>
                      <a:lnTo>
                        <a:pt x="1817" y="122"/>
                      </a:lnTo>
                      <a:lnTo>
                        <a:pt x="1823" y="122"/>
                      </a:lnTo>
                      <a:lnTo>
                        <a:pt x="1828" y="122"/>
                      </a:lnTo>
                      <a:lnTo>
                        <a:pt x="1834" y="122"/>
                      </a:lnTo>
                      <a:lnTo>
                        <a:pt x="1839" y="122"/>
                      </a:lnTo>
                      <a:lnTo>
                        <a:pt x="1844" y="122"/>
                      </a:lnTo>
                      <a:lnTo>
                        <a:pt x="1855" y="129"/>
                      </a:lnTo>
                      <a:lnTo>
                        <a:pt x="1861" y="129"/>
                      </a:lnTo>
                      <a:lnTo>
                        <a:pt x="1866" y="129"/>
                      </a:lnTo>
                      <a:lnTo>
                        <a:pt x="1872" y="129"/>
                      </a:lnTo>
                      <a:lnTo>
                        <a:pt x="1877" y="129"/>
                      </a:lnTo>
                      <a:lnTo>
                        <a:pt x="1883" y="129"/>
                      </a:lnTo>
                      <a:lnTo>
                        <a:pt x="1888" y="129"/>
                      </a:lnTo>
                      <a:lnTo>
                        <a:pt x="1894" y="129"/>
                      </a:lnTo>
                      <a:lnTo>
                        <a:pt x="1899" y="129"/>
                      </a:lnTo>
                      <a:lnTo>
                        <a:pt x="1905" y="129"/>
                      </a:lnTo>
                      <a:lnTo>
                        <a:pt x="1910" y="129"/>
                      </a:lnTo>
                      <a:lnTo>
                        <a:pt x="1916" y="129"/>
                      </a:lnTo>
                      <a:lnTo>
                        <a:pt x="1927" y="129"/>
                      </a:lnTo>
                      <a:lnTo>
                        <a:pt x="1932" y="129"/>
                      </a:lnTo>
                      <a:lnTo>
                        <a:pt x="1938" y="129"/>
                      </a:lnTo>
                      <a:lnTo>
                        <a:pt x="1943" y="129"/>
                      </a:lnTo>
                      <a:lnTo>
                        <a:pt x="1949" y="129"/>
                      </a:lnTo>
                      <a:lnTo>
                        <a:pt x="1954" y="129"/>
                      </a:lnTo>
                      <a:lnTo>
                        <a:pt x="1960" y="129"/>
                      </a:lnTo>
                      <a:lnTo>
                        <a:pt x="1965" y="129"/>
                      </a:lnTo>
                      <a:lnTo>
                        <a:pt x="1971" y="129"/>
                      </a:lnTo>
                      <a:lnTo>
                        <a:pt x="1976" y="129"/>
                      </a:lnTo>
                      <a:lnTo>
                        <a:pt x="1982" y="129"/>
                      </a:lnTo>
                      <a:lnTo>
                        <a:pt x="1987" y="129"/>
                      </a:lnTo>
                      <a:lnTo>
                        <a:pt x="1993" y="122"/>
                      </a:lnTo>
                      <a:lnTo>
                        <a:pt x="2004" y="122"/>
                      </a:lnTo>
                      <a:lnTo>
                        <a:pt x="2009" y="122"/>
                      </a:lnTo>
                      <a:lnTo>
                        <a:pt x="2015" y="122"/>
                      </a:lnTo>
                      <a:lnTo>
                        <a:pt x="2020" y="122"/>
                      </a:lnTo>
                      <a:lnTo>
                        <a:pt x="2026" y="122"/>
                      </a:lnTo>
                      <a:lnTo>
                        <a:pt x="2031" y="122"/>
                      </a:lnTo>
                      <a:lnTo>
                        <a:pt x="2037" y="122"/>
                      </a:lnTo>
                      <a:lnTo>
                        <a:pt x="2042" y="122"/>
                      </a:lnTo>
                      <a:lnTo>
                        <a:pt x="2048" y="122"/>
                      </a:lnTo>
                      <a:lnTo>
                        <a:pt x="2053" y="115"/>
                      </a:lnTo>
                      <a:lnTo>
                        <a:pt x="2059" y="115"/>
                      </a:lnTo>
                      <a:lnTo>
                        <a:pt x="2064" y="115"/>
                      </a:lnTo>
                      <a:lnTo>
                        <a:pt x="2075" y="115"/>
                      </a:lnTo>
                      <a:lnTo>
                        <a:pt x="2081" y="115"/>
                      </a:lnTo>
                      <a:lnTo>
                        <a:pt x="2086" y="109"/>
                      </a:lnTo>
                      <a:lnTo>
                        <a:pt x="2092" y="109"/>
                      </a:lnTo>
                      <a:lnTo>
                        <a:pt x="2097" y="109"/>
                      </a:lnTo>
                      <a:lnTo>
                        <a:pt x="2103" y="109"/>
                      </a:lnTo>
                      <a:lnTo>
                        <a:pt x="2108" y="102"/>
                      </a:lnTo>
                      <a:lnTo>
                        <a:pt x="2114" y="102"/>
                      </a:lnTo>
                      <a:lnTo>
                        <a:pt x="2119" y="102"/>
                      </a:lnTo>
                      <a:lnTo>
                        <a:pt x="2125" y="95"/>
                      </a:lnTo>
                      <a:lnTo>
                        <a:pt x="2130" y="95"/>
                      </a:lnTo>
                      <a:lnTo>
                        <a:pt x="2135" y="88"/>
                      </a:lnTo>
                      <a:lnTo>
                        <a:pt x="2141" y="88"/>
                      </a:lnTo>
                      <a:lnTo>
                        <a:pt x="2152" y="81"/>
                      </a:lnTo>
                      <a:lnTo>
                        <a:pt x="2157" y="81"/>
                      </a:lnTo>
                      <a:lnTo>
                        <a:pt x="2163" y="75"/>
                      </a:lnTo>
                      <a:lnTo>
                        <a:pt x="2168" y="68"/>
                      </a:lnTo>
                      <a:lnTo>
                        <a:pt x="2174" y="61"/>
                      </a:lnTo>
                      <a:lnTo>
                        <a:pt x="2179" y="54"/>
                      </a:lnTo>
                      <a:lnTo>
                        <a:pt x="2185" y="47"/>
                      </a:lnTo>
                      <a:lnTo>
                        <a:pt x="2190" y="41"/>
                      </a:lnTo>
                      <a:lnTo>
                        <a:pt x="2196" y="34"/>
                      </a:lnTo>
                      <a:lnTo>
                        <a:pt x="2201" y="27"/>
                      </a:lnTo>
                      <a:lnTo>
                        <a:pt x="2207" y="20"/>
                      </a:lnTo>
                      <a:lnTo>
                        <a:pt x="2212" y="20"/>
                      </a:lnTo>
                      <a:lnTo>
                        <a:pt x="2223" y="13"/>
                      </a:lnTo>
                      <a:lnTo>
                        <a:pt x="2229" y="7"/>
                      </a:lnTo>
                      <a:lnTo>
                        <a:pt x="2234" y="7"/>
                      </a:lnTo>
                      <a:lnTo>
                        <a:pt x="2240" y="0"/>
                      </a:lnTo>
                      <a:lnTo>
                        <a:pt x="2245" y="0"/>
                      </a:lnTo>
                      <a:lnTo>
                        <a:pt x="2251" y="0"/>
                      </a:lnTo>
                      <a:lnTo>
                        <a:pt x="2256" y="0"/>
                      </a:lnTo>
                      <a:lnTo>
                        <a:pt x="2262" y="7"/>
                      </a:lnTo>
                      <a:lnTo>
                        <a:pt x="2267" y="7"/>
                      </a:lnTo>
                      <a:lnTo>
                        <a:pt x="2273" y="13"/>
                      </a:lnTo>
                      <a:lnTo>
                        <a:pt x="2278" y="20"/>
                      </a:lnTo>
                      <a:lnTo>
                        <a:pt x="2284" y="27"/>
                      </a:lnTo>
                      <a:lnTo>
                        <a:pt x="2289" y="34"/>
                      </a:lnTo>
                      <a:lnTo>
                        <a:pt x="2300" y="41"/>
                      </a:lnTo>
                      <a:lnTo>
                        <a:pt x="2306" y="47"/>
                      </a:lnTo>
                      <a:lnTo>
                        <a:pt x="2311" y="54"/>
                      </a:lnTo>
                      <a:lnTo>
                        <a:pt x="2317" y="61"/>
                      </a:lnTo>
                      <a:lnTo>
                        <a:pt x="2322" y="68"/>
                      </a:lnTo>
                      <a:lnTo>
                        <a:pt x="2328" y="75"/>
                      </a:lnTo>
                      <a:lnTo>
                        <a:pt x="2333" y="75"/>
                      </a:lnTo>
                      <a:lnTo>
                        <a:pt x="2339" y="81"/>
                      </a:lnTo>
                      <a:lnTo>
                        <a:pt x="2344" y="88"/>
                      </a:lnTo>
                      <a:lnTo>
                        <a:pt x="2350" y="95"/>
                      </a:lnTo>
                      <a:lnTo>
                        <a:pt x="2355" y="95"/>
                      </a:lnTo>
                      <a:lnTo>
                        <a:pt x="2361" y="102"/>
                      </a:lnTo>
                      <a:lnTo>
                        <a:pt x="2372" y="102"/>
                      </a:lnTo>
                      <a:lnTo>
                        <a:pt x="2377" y="109"/>
                      </a:lnTo>
                      <a:lnTo>
                        <a:pt x="2383" y="109"/>
                      </a:lnTo>
                      <a:lnTo>
                        <a:pt x="2388" y="115"/>
                      </a:lnTo>
                      <a:lnTo>
                        <a:pt x="2394" y="115"/>
                      </a:lnTo>
                      <a:lnTo>
                        <a:pt x="2399" y="115"/>
                      </a:lnTo>
                      <a:lnTo>
                        <a:pt x="2405" y="122"/>
                      </a:lnTo>
                      <a:lnTo>
                        <a:pt x="2410" y="122"/>
                      </a:lnTo>
                      <a:lnTo>
                        <a:pt x="2416" y="122"/>
                      </a:lnTo>
                      <a:lnTo>
                        <a:pt x="2421" y="122"/>
                      </a:lnTo>
                      <a:lnTo>
                        <a:pt x="2426" y="122"/>
                      </a:lnTo>
                      <a:lnTo>
                        <a:pt x="2432" y="122"/>
                      </a:lnTo>
                      <a:lnTo>
                        <a:pt x="2437" y="129"/>
                      </a:lnTo>
                      <a:lnTo>
                        <a:pt x="2448" y="129"/>
                      </a:lnTo>
                      <a:lnTo>
                        <a:pt x="2454" y="129"/>
                      </a:lnTo>
                      <a:lnTo>
                        <a:pt x="2459" y="129"/>
                      </a:lnTo>
                      <a:lnTo>
                        <a:pt x="2465" y="129"/>
                      </a:lnTo>
                      <a:lnTo>
                        <a:pt x="2470" y="129"/>
                      </a:lnTo>
                      <a:lnTo>
                        <a:pt x="2476" y="129"/>
                      </a:lnTo>
                      <a:lnTo>
                        <a:pt x="2481" y="129"/>
                      </a:lnTo>
                      <a:lnTo>
                        <a:pt x="2487" y="129"/>
                      </a:lnTo>
                      <a:lnTo>
                        <a:pt x="2492" y="129"/>
                      </a:lnTo>
                      <a:lnTo>
                        <a:pt x="2498" y="129"/>
                      </a:lnTo>
                      <a:lnTo>
                        <a:pt x="2503" y="129"/>
                      </a:lnTo>
                      <a:lnTo>
                        <a:pt x="2509" y="129"/>
                      </a:lnTo>
                      <a:lnTo>
                        <a:pt x="2520" y="129"/>
                      </a:lnTo>
                      <a:lnTo>
                        <a:pt x="2525" y="129"/>
                      </a:lnTo>
                      <a:lnTo>
                        <a:pt x="2531" y="122"/>
                      </a:lnTo>
                      <a:lnTo>
                        <a:pt x="2536" y="122"/>
                      </a:lnTo>
                      <a:lnTo>
                        <a:pt x="2542" y="122"/>
                      </a:lnTo>
                      <a:lnTo>
                        <a:pt x="2547" y="122"/>
                      </a:lnTo>
                      <a:lnTo>
                        <a:pt x="2553" y="122"/>
                      </a:lnTo>
                      <a:lnTo>
                        <a:pt x="2558" y="129"/>
                      </a:lnTo>
                      <a:lnTo>
                        <a:pt x="2564" y="129"/>
                      </a:lnTo>
                      <a:lnTo>
                        <a:pt x="2569" y="129"/>
                      </a:lnTo>
                      <a:lnTo>
                        <a:pt x="2575" y="129"/>
                      </a:lnTo>
                      <a:lnTo>
                        <a:pt x="2580" y="129"/>
                      </a:lnTo>
                      <a:lnTo>
                        <a:pt x="2586" y="129"/>
                      </a:lnTo>
                      <a:lnTo>
                        <a:pt x="2597" y="129"/>
                      </a:lnTo>
                      <a:lnTo>
                        <a:pt x="2602" y="129"/>
                      </a:lnTo>
                      <a:lnTo>
                        <a:pt x="2608" y="129"/>
                      </a:lnTo>
                      <a:lnTo>
                        <a:pt x="2613" y="129"/>
                      </a:lnTo>
                      <a:lnTo>
                        <a:pt x="2619" y="129"/>
                      </a:lnTo>
                      <a:lnTo>
                        <a:pt x="2624" y="129"/>
                      </a:lnTo>
                      <a:lnTo>
                        <a:pt x="2630" y="129"/>
                      </a:lnTo>
                      <a:lnTo>
                        <a:pt x="2635" y="129"/>
                      </a:lnTo>
                      <a:lnTo>
                        <a:pt x="2641" y="129"/>
                      </a:lnTo>
                      <a:lnTo>
                        <a:pt x="2646" y="122"/>
                      </a:lnTo>
                      <a:lnTo>
                        <a:pt x="2652" y="122"/>
                      </a:lnTo>
                      <a:lnTo>
                        <a:pt x="2657" y="122"/>
                      </a:lnTo>
                      <a:lnTo>
                        <a:pt x="2668" y="122"/>
                      </a:lnTo>
                    </a:path>
                  </a:pathLst>
                </a:custGeom>
                <a:noFill/>
                <a:ln w="7938">
                  <a:solidFill>
                    <a:srgbClr val="F3290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0" name="Freeform 22"/>
                <p:cNvSpPr>
                  <a:spLocks/>
                </p:cNvSpPr>
                <p:nvPr/>
              </p:nvSpPr>
              <p:spPr bwMode="auto">
                <a:xfrm>
                  <a:off x="2036" y="3728"/>
                  <a:ext cx="2668" cy="129"/>
                </a:xfrm>
                <a:custGeom>
                  <a:avLst/>
                  <a:gdLst>
                    <a:gd name="T0" fmla="*/ 38 w 2668"/>
                    <a:gd name="T1" fmla="*/ 122 h 129"/>
                    <a:gd name="T2" fmla="*/ 88 w 2668"/>
                    <a:gd name="T3" fmla="*/ 115 h 129"/>
                    <a:gd name="T4" fmla="*/ 131 w 2668"/>
                    <a:gd name="T5" fmla="*/ 115 h 129"/>
                    <a:gd name="T6" fmla="*/ 181 w 2668"/>
                    <a:gd name="T7" fmla="*/ 109 h 129"/>
                    <a:gd name="T8" fmla="*/ 230 w 2668"/>
                    <a:gd name="T9" fmla="*/ 102 h 129"/>
                    <a:gd name="T10" fmla="*/ 274 w 2668"/>
                    <a:gd name="T11" fmla="*/ 88 h 129"/>
                    <a:gd name="T12" fmla="*/ 324 w 2668"/>
                    <a:gd name="T13" fmla="*/ 81 h 129"/>
                    <a:gd name="T14" fmla="*/ 373 w 2668"/>
                    <a:gd name="T15" fmla="*/ 68 h 129"/>
                    <a:gd name="T16" fmla="*/ 417 w 2668"/>
                    <a:gd name="T17" fmla="*/ 54 h 129"/>
                    <a:gd name="T18" fmla="*/ 466 w 2668"/>
                    <a:gd name="T19" fmla="*/ 47 h 129"/>
                    <a:gd name="T20" fmla="*/ 510 w 2668"/>
                    <a:gd name="T21" fmla="*/ 41 h 129"/>
                    <a:gd name="T22" fmla="*/ 560 w 2668"/>
                    <a:gd name="T23" fmla="*/ 54 h 129"/>
                    <a:gd name="T24" fmla="*/ 609 w 2668"/>
                    <a:gd name="T25" fmla="*/ 54 h 129"/>
                    <a:gd name="T26" fmla="*/ 653 w 2668"/>
                    <a:gd name="T27" fmla="*/ 68 h 129"/>
                    <a:gd name="T28" fmla="*/ 702 w 2668"/>
                    <a:gd name="T29" fmla="*/ 75 h 129"/>
                    <a:gd name="T30" fmla="*/ 752 w 2668"/>
                    <a:gd name="T31" fmla="*/ 81 h 129"/>
                    <a:gd name="T32" fmla="*/ 796 w 2668"/>
                    <a:gd name="T33" fmla="*/ 95 h 129"/>
                    <a:gd name="T34" fmla="*/ 845 w 2668"/>
                    <a:gd name="T35" fmla="*/ 95 h 129"/>
                    <a:gd name="T36" fmla="*/ 895 w 2668"/>
                    <a:gd name="T37" fmla="*/ 95 h 129"/>
                    <a:gd name="T38" fmla="*/ 939 w 2668"/>
                    <a:gd name="T39" fmla="*/ 88 h 129"/>
                    <a:gd name="T40" fmla="*/ 988 w 2668"/>
                    <a:gd name="T41" fmla="*/ 75 h 129"/>
                    <a:gd name="T42" fmla="*/ 1037 w 2668"/>
                    <a:gd name="T43" fmla="*/ 47 h 129"/>
                    <a:gd name="T44" fmla="*/ 1081 w 2668"/>
                    <a:gd name="T45" fmla="*/ 47 h 129"/>
                    <a:gd name="T46" fmla="*/ 1131 w 2668"/>
                    <a:gd name="T47" fmla="*/ 81 h 129"/>
                    <a:gd name="T48" fmla="*/ 1175 w 2668"/>
                    <a:gd name="T49" fmla="*/ 102 h 129"/>
                    <a:gd name="T50" fmla="*/ 1224 w 2668"/>
                    <a:gd name="T51" fmla="*/ 109 h 129"/>
                    <a:gd name="T52" fmla="*/ 1273 w 2668"/>
                    <a:gd name="T53" fmla="*/ 115 h 129"/>
                    <a:gd name="T54" fmla="*/ 1317 w 2668"/>
                    <a:gd name="T55" fmla="*/ 109 h 129"/>
                    <a:gd name="T56" fmla="*/ 1367 w 2668"/>
                    <a:gd name="T57" fmla="*/ 102 h 129"/>
                    <a:gd name="T58" fmla="*/ 1416 w 2668"/>
                    <a:gd name="T59" fmla="*/ 102 h 129"/>
                    <a:gd name="T60" fmla="*/ 1460 w 2668"/>
                    <a:gd name="T61" fmla="*/ 102 h 129"/>
                    <a:gd name="T62" fmla="*/ 1510 w 2668"/>
                    <a:gd name="T63" fmla="*/ 102 h 129"/>
                    <a:gd name="T64" fmla="*/ 1559 w 2668"/>
                    <a:gd name="T65" fmla="*/ 95 h 129"/>
                    <a:gd name="T66" fmla="*/ 1603 w 2668"/>
                    <a:gd name="T67" fmla="*/ 102 h 129"/>
                    <a:gd name="T68" fmla="*/ 1652 w 2668"/>
                    <a:gd name="T69" fmla="*/ 109 h 129"/>
                    <a:gd name="T70" fmla="*/ 1696 w 2668"/>
                    <a:gd name="T71" fmla="*/ 115 h 129"/>
                    <a:gd name="T72" fmla="*/ 1746 w 2668"/>
                    <a:gd name="T73" fmla="*/ 115 h 129"/>
                    <a:gd name="T74" fmla="*/ 1795 w 2668"/>
                    <a:gd name="T75" fmla="*/ 115 h 129"/>
                    <a:gd name="T76" fmla="*/ 1839 w 2668"/>
                    <a:gd name="T77" fmla="*/ 122 h 129"/>
                    <a:gd name="T78" fmla="*/ 1888 w 2668"/>
                    <a:gd name="T79" fmla="*/ 129 h 129"/>
                    <a:gd name="T80" fmla="*/ 1938 w 2668"/>
                    <a:gd name="T81" fmla="*/ 129 h 129"/>
                    <a:gd name="T82" fmla="*/ 1982 w 2668"/>
                    <a:gd name="T83" fmla="*/ 129 h 129"/>
                    <a:gd name="T84" fmla="*/ 2031 w 2668"/>
                    <a:gd name="T85" fmla="*/ 122 h 129"/>
                    <a:gd name="T86" fmla="*/ 2081 w 2668"/>
                    <a:gd name="T87" fmla="*/ 115 h 129"/>
                    <a:gd name="T88" fmla="*/ 2125 w 2668"/>
                    <a:gd name="T89" fmla="*/ 95 h 129"/>
                    <a:gd name="T90" fmla="*/ 2174 w 2668"/>
                    <a:gd name="T91" fmla="*/ 61 h 129"/>
                    <a:gd name="T92" fmla="*/ 2223 w 2668"/>
                    <a:gd name="T93" fmla="*/ 13 h 129"/>
                    <a:gd name="T94" fmla="*/ 2267 w 2668"/>
                    <a:gd name="T95" fmla="*/ 7 h 129"/>
                    <a:gd name="T96" fmla="*/ 2317 w 2668"/>
                    <a:gd name="T97" fmla="*/ 61 h 129"/>
                    <a:gd name="T98" fmla="*/ 2361 w 2668"/>
                    <a:gd name="T99" fmla="*/ 102 h 129"/>
                    <a:gd name="T100" fmla="*/ 2410 w 2668"/>
                    <a:gd name="T101" fmla="*/ 122 h 129"/>
                    <a:gd name="T102" fmla="*/ 2459 w 2668"/>
                    <a:gd name="T103" fmla="*/ 129 h 129"/>
                    <a:gd name="T104" fmla="*/ 2503 w 2668"/>
                    <a:gd name="T105" fmla="*/ 129 h 129"/>
                    <a:gd name="T106" fmla="*/ 2553 w 2668"/>
                    <a:gd name="T107" fmla="*/ 122 h 129"/>
                    <a:gd name="T108" fmla="*/ 2602 w 2668"/>
                    <a:gd name="T109" fmla="*/ 129 h 129"/>
                    <a:gd name="T110" fmla="*/ 2646 w 2668"/>
                    <a:gd name="T111" fmla="*/ 12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68" h="129">
                      <a:moveTo>
                        <a:pt x="0" y="122"/>
                      </a:moveTo>
                      <a:lnTo>
                        <a:pt x="5" y="122"/>
                      </a:lnTo>
                      <a:lnTo>
                        <a:pt x="11" y="122"/>
                      </a:lnTo>
                      <a:lnTo>
                        <a:pt x="16" y="122"/>
                      </a:lnTo>
                      <a:lnTo>
                        <a:pt x="22" y="122"/>
                      </a:lnTo>
                      <a:lnTo>
                        <a:pt x="27" y="122"/>
                      </a:lnTo>
                      <a:lnTo>
                        <a:pt x="33" y="122"/>
                      </a:lnTo>
                      <a:lnTo>
                        <a:pt x="38" y="122"/>
                      </a:lnTo>
                      <a:lnTo>
                        <a:pt x="44" y="122"/>
                      </a:lnTo>
                      <a:lnTo>
                        <a:pt x="49" y="122"/>
                      </a:lnTo>
                      <a:lnTo>
                        <a:pt x="55" y="122"/>
                      </a:lnTo>
                      <a:lnTo>
                        <a:pt x="60" y="122"/>
                      </a:lnTo>
                      <a:lnTo>
                        <a:pt x="66" y="122"/>
                      </a:lnTo>
                      <a:lnTo>
                        <a:pt x="77" y="122"/>
                      </a:lnTo>
                      <a:lnTo>
                        <a:pt x="82" y="115"/>
                      </a:lnTo>
                      <a:lnTo>
                        <a:pt x="88" y="115"/>
                      </a:lnTo>
                      <a:lnTo>
                        <a:pt x="93" y="115"/>
                      </a:lnTo>
                      <a:lnTo>
                        <a:pt x="98" y="115"/>
                      </a:lnTo>
                      <a:lnTo>
                        <a:pt x="104" y="115"/>
                      </a:lnTo>
                      <a:lnTo>
                        <a:pt x="109" y="115"/>
                      </a:lnTo>
                      <a:lnTo>
                        <a:pt x="115" y="115"/>
                      </a:lnTo>
                      <a:lnTo>
                        <a:pt x="120" y="115"/>
                      </a:lnTo>
                      <a:lnTo>
                        <a:pt x="126" y="115"/>
                      </a:lnTo>
                      <a:lnTo>
                        <a:pt x="131" y="115"/>
                      </a:lnTo>
                      <a:lnTo>
                        <a:pt x="137" y="115"/>
                      </a:lnTo>
                      <a:lnTo>
                        <a:pt x="148" y="115"/>
                      </a:lnTo>
                      <a:lnTo>
                        <a:pt x="153" y="115"/>
                      </a:lnTo>
                      <a:lnTo>
                        <a:pt x="159" y="115"/>
                      </a:lnTo>
                      <a:lnTo>
                        <a:pt x="164" y="115"/>
                      </a:lnTo>
                      <a:lnTo>
                        <a:pt x="170" y="109"/>
                      </a:lnTo>
                      <a:lnTo>
                        <a:pt x="175" y="109"/>
                      </a:lnTo>
                      <a:lnTo>
                        <a:pt x="181" y="109"/>
                      </a:lnTo>
                      <a:lnTo>
                        <a:pt x="186" y="109"/>
                      </a:lnTo>
                      <a:lnTo>
                        <a:pt x="192" y="109"/>
                      </a:lnTo>
                      <a:lnTo>
                        <a:pt x="197" y="109"/>
                      </a:lnTo>
                      <a:lnTo>
                        <a:pt x="203" y="109"/>
                      </a:lnTo>
                      <a:lnTo>
                        <a:pt x="208" y="109"/>
                      </a:lnTo>
                      <a:lnTo>
                        <a:pt x="214" y="109"/>
                      </a:lnTo>
                      <a:lnTo>
                        <a:pt x="225" y="102"/>
                      </a:lnTo>
                      <a:lnTo>
                        <a:pt x="230" y="102"/>
                      </a:lnTo>
                      <a:lnTo>
                        <a:pt x="236" y="102"/>
                      </a:lnTo>
                      <a:lnTo>
                        <a:pt x="241" y="102"/>
                      </a:lnTo>
                      <a:lnTo>
                        <a:pt x="247" y="95"/>
                      </a:lnTo>
                      <a:lnTo>
                        <a:pt x="252" y="95"/>
                      </a:lnTo>
                      <a:lnTo>
                        <a:pt x="258" y="95"/>
                      </a:lnTo>
                      <a:lnTo>
                        <a:pt x="263" y="95"/>
                      </a:lnTo>
                      <a:lnTo>
                        <a:pt x="269" y="88"/>
                      </a:lnTo>
                      <a:lnTo>
                        <a:pt x="274" y="88"/>
                      </a:lnTo>
                      <a:lnTo>
                        <a:pt x="280" y="88"/>
                      </a:lnTo>
                      <a:lnTo>
                        <a:pt x="285" y="88"/>
                      </a:lnTo>
                      <a:lnTo>
                        <a:pt x="296" y="88"/>
                      </a:lnTo>
                      <a:lnTo>
                        <a:pt x="302" y="81"/>
                      </a:lnTo>
                      <a:lnTo>
                        <a:pt x="307" y="81"/>
                      </a:lnTo>
                      <a:lnTo>
                        <a:pt x="313" y="81"/>
                      </a:lnTo>
                      <a:lnTo>
                        <a:pt x="318" y="81"/>
                      </a:lnTo>
                      <a:lnTo>
                        <a:pt x="324" y="81"/>
                      </a:lnTo>
                      <a:lnTo>
                        <a:pt x="329" y="81"/>
                      </a:lnTo>
                      <a:lnTo>
                        <a:pt x="335" y="75"/>
                      </a:lnTo>
                      <a:lnTo>
                        <a:pt x="340" y="75"/>
                      </a:lnTo>
                      <a:lnTo>
                        <a:pt x="346" y="75"/>
                      </a:lnTo>
                      <a:lnTo>
                        <a:pt x="351" y="75"/>
                      </a:lnTo>
                      <a:lnTo>
                        <a:pt x="357" y="75"/>
                      </a:lnTo>
                      <a:lnTo>
                        <a:pt x="362" y="75"/>
                      </a:lnTo>
                      <a:lnTo>
                        <a:pt x="373" y="68"/>
                      </a:lnTo>
                      <a:lnTo>
                        <a:pt x="379" y="68"/>
                      </a:lnTo>
                      <a:lnTo>
                        <a:pt x="384" y="68"/>
                      </a:lnTo>
                      <a:lnTo>
                        <a:pt x="389" y="61"/>
                      </a:lnTo>
                      <a:lnTo>
                        <a:pt x="395" y="61"/>
                      </a:lnTo>
                      <a:lnTo>
                        <a:pt x="400" y="61"/>
                      </a:lnTo>
                      <a:lnTo>
                        <a:pt x="406" y="61"/>
                      </a:lnTo>
                      <a:lnTo>
                        <a:pt x="411" y="61"/>
                      </a:lnTo>
                      <a:lnTo>
                        <a:pt x="417" y="54"/>
                      </a:lnTo>
                      <a:lnTo>
                        <a:pt x="422" y="54"/>
                      </a:lnTo>
                      <a:lnTo>
                        <a:pt x="428" y="54"/>
                      </a:lnTo>
                      <a:lnTo>
                        <a:pt x="433" y="54"/>
                      </a:lnTo>
                      <a:lnTo>
                        <a:pt x="444" y="54"/>
                      </a:lnTo>
                      <a:lnTo>
                        <a:pt x="450" y="47"/>
                      </a:lnTo>
                      <a:lnTo>
                        <a:pt x="455" y="47"/>
                      </a:lnTo>
                      <a:lnTo>
                        <a:pt x="461" y="47"/>
                      </a:lnTo>
                      <a:lnTo>
                        <a:pt x="466" y="47"/>
                      </a:lnTo>
                      <a:lnTo>
                        <a:pt x="472" y="47"/>
                      </a:lnTo>
                      <a:lnTo>
                        <a:pt x="477" y="41"/>
                      </a:lnTo>
                      <a:lnTo>
                        <a:pt x="483" y="41"/>
                      </a:lnTo>
                      <a:lnTo>
                        <a:pt x="488" y="41"/>
                      </a:lnTo>
                      <a:lnTo>
                        <a:pt x="494" y="41"/>
                      </a:lnTo>
                      <a:lnTo>
                        <a:pt x="499" y="41"/>
                      </a:lnTo>
                      <a:lnTo>
                        <a:pt x="505" y="41"/>
                      </a:lnTo>
                      <a:lnTo>
                        <a:pt x="510" y="41"/>
                      </a:lnTo>
                      <a:lnTo>
                        <a:pt x="521" y="41"/>
                      </a:lnTo>
                      <a:lnTo>
                        <a:pt x="527" y="41"/>
                      </a:lnTo>
                      <a:lnTo>
                        <a:pt x="532" y="47"/>
                      </a:lnTo>
                      <a:lnTo>
                        <a:pt x="538" y="47"/>
                      </a:lnTo>
                      <a:lnTo>
                        <a:pt x="543" y="47"/>
                      </a:lnTo>
                      <a:lnTo>
                        <a:pt x="549" y="47"/>
                      </a:lnTo>
                      <a:lnTo>
                        <a:pt x="554" y="47"/>
                      </a:lnTo>
                      <a:lnTo>
                        <a:pt x="560" y="54"/>
                      </a:lnTo>
                      <a:lnTo>
                        <a:pt x="565" y="54"/>
                      </a:lnTo>
                      <a:lnTo>
                        <a:pt x="571" y="54"/>
                      </a:lnTo>
                      <a:lnTo>
                        <a:pt x="576" y="54"/>
                      </a:lnTo>
                      <a:lnTo>
                        <a:pt x="582" y="54"/>
                      </a:lnTo>
                      <a:lnTo>
                        <a:pt x="593" y="54"/>
                      </a:lnTo>
                      <a:lnTo>
                        <a:pt x="598" y="54"/>
                      </a:lnTo>
                      <a:lnTo>
                        <a:pt x="604" y="54"/>
                      </a:lnTo>
                      <a:lnTo>
                        <a:pt x="609" y="54"/>
                      </a:lnTo>
                      <a:lnTo>
                        <a:pt x="615" y="61"/>
                      </a:lnTo>
                      <a:lnTo>
                        <a:pt x="620" y="61"/>
                      </a:lnTo>
                      <a:lnTo>
                        <a:pt x="626" y="61"/>
                      </a:lnTo>
                      <a:lnTo>
                        <a:pt x="631" y="61"/>
                      </a:lnTo>
                      <a:lnTo>
                        <a:pt x="637" y="61"/>
                      </a:lnTo>
                      <a:lnTo>
                        <a:pt x="642" y="61"/>
                      </a:lnTo>
                      <a:lnTo>
                        <a:pt x="648" y="68"/>
                      </a:lnTo>
                      <a:lnTo>
                        <a:pt x="653" y="68"/>
                      </a:lnTo>
                      <a:lnTo>
                        <a:pt x="659" y="68"/>
                      </a:lnTo>
                      <a:lnTo>
                        <a:pt x="670" y="68"/>
                      </a:lnTo>
                      <a:lnTo>
                        <a:pt x="675" y="75"/>
                      </a:lnTo>
                      <a:lnTo>
                        <a:pt x="680" y="75"/>
                      </a:lnTo>
                      <a:lnTo>
                        <a:pt x="686" y="75"/>
                      </a:lnTo>
                      <a:lnTo>
                        <a:pt x="691" y="75"/>
                      </a:lnTo>
                      <a:lnTo>
                        <a:pt x="697" y="75"/>
                      </a:lnTo>
                      <a:lnTo>
                        <a:pt x="702" y="75"/>
                      </a:lnTo>
                      <a:lnTo>
                        <a:pt x="708" y="75"/>
                      </a:lnTo>
                      <a:lnTo>
                        <a:pt x="713" y="81"/>
                      </a:lnTo>
                      <a:lnTo>
                        <a:pt x="719" y="81"/>
                      </a:lnTo>
                      <a:lnTo>
                        <a:pt x="724" y="81"/>
                      </a:lnTo>
                      <a:lnTo>
                        <a:pt x="730" y="81"/>
                      </a:lnTo>
                      <a:lnTo>
                        <a:pt x="741" y="81"/>
                      </a:lnTo>
                      <a:lnTo>
                        <a:pt x="746" y="81"/>
                      </a:lnTo>
                      <a:lnTo>
                        <a:pt x="752" y="81"/>
                      </a:lnTo>
                      <a:lnTo>
                        <a:pt x="757" y="81"/>
                      </a:lnTo>
                      <a:lnTo>
                        <a:pt x="763" y="88"/>
                      </a:lnTo>
                      <a:lnTo>
                        <a:pt x="768" y="88"/>
                      </a:lnTo>
                      <a:lnTo>
                        <a:pt x="774" y="88"/>
                      </a:lnTo>
                      <a:lnTo>
                        <a:pt x="779" y="88"/>
                      </a:lnTo>
                      <a:lnTo>
                        <a:pt x="785" y="88"/>
                      </a:lnTo>
                      <a:lnTo>
                        <a:pt x="790" y="95"/>
                      </a:lnTo>
                      <a:lnTo>
                        <a:pt x="796" y="95"/>
                      </a:lnTo>
                      <a:lnTo>
                        <a:pt x="801" y="95"/>
                      </a:lnTo>
                      <a:lnTo>
                        <a:pt x="807" y="95"/>
                      </a:lnTo>
                      <a:lnTo>
                        <a:pt x="818" y="95"/>
                      </a:lnTo>
                      <a:lnTo>
                        <a:pt x="823" y="95"/>
                      </a:lnTo>
                      <a:lnTo>
                        <a:pt x="829" y="95"/>
                      </a:lnTo>
                      <a:lnTo>
                        <a:pt x="834" y="95"/>
                      </a:lnTo>
                      <a:lnTo>
                        <a:pt x="840" y="95"/>
                      </a:lnTo>
                      <a:lnTo>
                        <a:pt x="845" y="95"/>
                      </a:lnTo>
                      <a:lnTo>
                        <a:pt x="851" y="95"/>
                      </a:lnTo>
                      <a:lnTo>
                        <a:pt x="856" y="95"/>
                      </a:lnTo>
                      <a:lnTo>
                        <a:pt x="862" y="95"/>
                      </a:lnTo>
                      <a:lnTo>
                        <a:pt x="867" y="95"/>
                      </a:lnTo>
                      <a:lnTo>
                        <a:pt x="873" y="95"/>
                      </a:lnTo>
                      <a:lnTo>
                        <a:pt x="878" y="95"/>
                      </a:lnTo>
                      <a:lnTo>
                        <a:pt x="889" y="95"/>
                      </a:lnTo>
                      <a:lnTo>
                        <a:pt x="895" y="95"/>
                      </a:lnTo>
                      <a:lnTo>
                        <a:pt x="900" y="95"/>
                      </a:lnTo>
                      <a:lnTo>
                        <a:pt x="906" y="95"/>
                      </a:lnTo>
                      <a:lnTo>
                        <a:pt x="911" y="95"/>
                      </a:lnTo>
                      <a:lnTo>
                        <a:pt x="917" y="88"/>
                      </a:lnTo>
                      <a:lnTo>
                        <a:pt x="922" y="88"/>
                      </a:lnTo>
                      <a:lnTo>
                        <a:pt x="928" y="88"/>
                      </a:lnTo>
                      <a:lnTo>
                        <a:pt x="933" y="88"/>
                      </a:lnTo>
                      <a:lnTo>
                        <a:pt x="939" y="88"/>
                      </a:lnTo>
                      <a:lnTo>
                        <a:pt x="944" y="88"/>
                      </a:lnTo>
                      <a:lnTo>
                        <a:pt x="950" y="88"/>
                      </a:lnTo>
                      <a:lnTo>
                        <a:pt x="955" y="88"/>
                      </a:lnTo>
                      <a:lnTo>
                        <a:pt x="966" y="81"/>
                      </a:lnTo>
                      <a:lnTo>
                        <a:pt x="971" y="81"/>
                      </a:lnTo>
                      <a:lnTo>
                        <a:pt x="977" y="81"/>
                      </a:lnTo>
                      <a:lnTo>
                        <a:pt x="982" y="75"/>
                      </a:lnTo>
                      <a:lnTo>
                        <a:pt x="988" y="75"/>
                      </a:lnTo>
                      <a:lnTo>
                        <a:pt x="993" y="75"/>
                      </a:lnTo>
                      <a:lnTo>
                        <a:pt x="999" y="68"/>
                      </a:lnTo>
                      <a:lnTo>
                        <a:pt x="1004" y="68"/>
                      </a:lnTo>
                      <a:lnTo>
                        <a:pt x="1010" y="61"/>
                      </a:lnTo>
                      <a:lnTo>
                        <a:pt x="1015" y="54"/>
                      </a:lnTo>
                      <a:lnTo>
                        <a:pt x="1021" y="54"/>
                      </a:lnTo>
                      <a:lnTo>
                        <a:pt x="1026" y="47"/>
                      </a:lnTo>
                      <a:lnTo>
                        <a:pt x="1037" y="47"/>
                      </a:lnTo>
                      <a:lnTo>
                        <a:pt x="1043" y="47"/>
                      </a:lnTo>
                      <a:lnTo>
                        <a:pt x="1048" y="47"/>
                      </a:lnTo>
                      <a:lnTo>
                        <a:pt x="1054" y="47"/>
                      </a:lnTo>
                      <a:lnTo>
                        <a:pt x="1059" y="47"/>
                      </a:lnTo>
                      <a:lnTo>
                        <a:pt x="1065" y="47"/>
                      </a:lnTo>
                      <a:lnTo>
                        <a:pt x="1070" y="47"/>
                      </a:lnTo>
                      <a:lnTo>
                        <a:pt x="1076" y="47"/>
                      </a:lnTo>
                      <a:lnTo>
                        <a:pt x="1081" y="47"/>
                      </a:lnTo>
                      <a:lnTo>
                        <a:pt x="1087" y="54"/>
                      </a:lnTo>
                      <a:lnTo>
                        <a:pt x="1092" y="54"/>
                      </a:lnTo>
                      <a:lnTo>
                        <a:pt x="1098" y="61"/>
                      </a:lnTo>
                      <a:lnTo>
                        <a:pt x="1103" y="68"/>
                      </a:lnTo>
                      <a:lnTo>
                        <a:pt x="1114" y="68"/>
                      </a:lnTo>
                      <a:lnTo>
                        <a:pt x="1120" y="75"/>
                      </a:lnTo>
                      <a:lnTo>
                        <a:pt x="1125" y="81"/>
                      </a:lnTo>
                      <a:lnTo>
                        <a:pt x="1131" y="81"/>
                      </a:lnTo>
                      <a:lnTo>
                        <a:pt x="1136" y="88"/>
                      </a:lnTo>
                      <a:lnTo>
                        <a:pt x="1142" y="88"/>
                      </a:lnTo>
                      <a:lnTo>
                        <a:pt x="1147" y="95"/>
                      </a:lnTo>
                      <a:lnTo>
                        <a:pt x="1153" y="95"/>
                      </a:lnTo>
                      <a:lnTo>
                        <a:pt x="1158" y="95"/>
                      </a:lnTo>
                      <a:lnTo>
                        <a:pt x="1164" y="102"/>
                      </a:lnTo>
                      <a:lnTo>
                        <a:pt x="1169" y="102"/>
                      </a:lnTo>
                      <a:lnTo>
                        <a:pt x="1175" y="102"/>
                      </a:lnTo>
                      <a:lnTo>
                        <a:pt x="1186" y="102"/>
                      </a:lnTo>
                      <a:lnTo>
                        <a:pt x="1191" y="102"/>
                      </a:lnTo>
                      <a:lnTo>
                        <a:pt x="1197" y="102"/>
                      </a:lnTo>
                      <a:lnTo>
                        <a:pt x="1202" y="109"/>
                      </a:lnTo>
                      <a:lnTo>
                        <a:pt x="1208" y="109"/>
                      </a:lnTo>
                      <a:lnTo>
                        <a:pt x="1213" y="109"/>
                      </a:lnTo>
                      <a:lnTo>
                        <a:pt x="1219" y="109"/>
                      </a:lnTo>
                      <a:lnTo>
                        <a:pt x="1224" y="109"/>
                      </a:lnTo>
                      <a:lnTo>
                        <a:pt x="1230" y="109"/>
                      </a:lnTo>
                      <a:lnTo>
                        <a:pt x="1235" y="109"/>
                      </a:lnTo>
                      <a:lnTo>
                        <a:pt x="1241" y="109"/>
                      </a:lnTo>
                      <a:lnTo>
                        <a:pt x="1246" y="109"/>
                      </a:lnTo>
                      <a:lnTo>
                        <a:pt x="1252" y="109"/>
                      </a:lnTo>
                      <a:lnTo>
                        <a:pt x="1262" y="109"/>
                      </a:lnTo>
                      <a:lnTo>
                        <a:pt x="1268" y="109"/>
                      </a:lnTo>
                      <a:lnTo>
                        <a:pt x="1273" y="115"/>
                      </a:lnTo>
                      <a:lnTo>
                        <a:pt x="1279" y="115"/>
                      </a:lnTo>
                      <a:lnTo>
                        <a:pt x="1284" y="115"/>
                      </a:lnTo>
                      <a:lnTo>
                        <a:pt x="1290" y="115"/>
                      </a:lnTo>
                      <a:lnTo>
                        <a:pt x="1295" y="115"/>
                      </a:lnTo>
                      <a:lnTo>
                        <a:pt x="1301" y="109"/>
                      </a:lnTo>
                      <a:lnTo>
                        <a:pt x="1306" y="109"/>
                      </a:lnTo>
                      <a:lnTo>
                        <a:pt x="1312" y="109"/>
                      </a:lnTo>
                      <a:lnTo>
                        <a:pt x="1317" y="109"/>
                      </a:lnTo>
                      <a:lnTo>
                        <a:pt x="1323" y="109"/>
                      </a:lnTo>
                      <a:lnTo>
                        <a:pt x="1334" y="109"/>
                      </a:lnTo>
                      <a:lnTo>
                        <a:pt x="1339" y="109"/>
                      </a:lnTo>
                      <a:lnTo>
                        <a:pt x="1345" y="109"/>
                      </a:lnTo>
                      <a:lnTo>
                        <a:pt x="1350" y="109"/>
                      </a:lnTo>
                      <a:lnTo>
                        <a:pt x="1356" y="102"/>
                      </a:lnTo>
                      <a:lnTo>
                        <a:pt x="1361" y="102"/>
                      </a:lnTo>
                      <a:lnTo>
                        <a:pt x="1367" y="102"/>
                      </a:lnTo>
                      <a:lnTo>
                        <a:pt x="1372" y="102"/>
                      </a:lnTo>
                      <a:lnTo>
                        <a:pt x="1378" y="102"/>
                      </a:lnTo>
                      <a:lnTo>
                        <a:pt x="1383" y="102"/>
                      </a:lnTo>
                      <a:lnTo>
                        <a:pt x="1389" y="102"/>
                      </a:lnTo>
                      <a:lnTo>
                        <a:pt x="1394" y="102"/>
                      </a:lnTo>
                      <a:lnTo>
                        <a:pt x="1400" y="102"/>
                      </a:lnTo>
                      <a:lnTo>
                        <a:pt x="1411" y="102"/>
                      </a:lnTo>
                      <a:lnTo>
                        <a:pt x="1416" y="102"/>
                      </a:lnTo>
                      <a:lnTo>
                        <a:pt x="1422" y="102"/>
                      </a:lnTo>
                      <a:lnTo>
                        <a:pt x="1427" y="102"/>
                      </a:lnTo>
                      <a:lnTo>
                        <a:pt x="1433" y="102"/>
                      </a:lnTo>
                      <a:lnTo>
                        <a:pt x="1438" y="102"/>
                      </a:lnTo>
                      <a:lnTo>
                        <a:pt x="1444" y="102"/>
                      </a:lnTo>
                      <a:lnTo>
                        <a:pt x="1449" y="102"/>
                      </a:lnTo>
                      <a:lnTo>
                        <a:pt x="1455" y="102"/>
                      </a:lnTo>
                      <a:lnTo>
                        <a:pt x="1460" y="102"/>
                      </a:lnTo>
                      <a:lnTo>
                        <a:pt x="1466" y="102"/>
                      </a:lnTo>
                      <a:lnTo>
                        <a:pt x="1471" y="102"/>
                      </a:lnTo>
                      <a:lnTo>
                        <a:pt x="1482" y="102"/>
                      </a:lnTo>
                      <a:lnTo>
                        <a:pt x="1488" y="102"/>
                      </a:lnTo>
                      <a:lnTo>
                        <a:pt x="1493" y="102"/>
                      </a:lnTo>
                      <a:lnTo>
                        <a:pt x="1499" y="102"/>
                      </a:lnTo>
                      <a:lnTo>
                        <a:pt x="1504" y="102"/>
                      </a:lnTo>
                      <a:lnTo>
                        <a:pt x="1510" y="102"/>
                      </a:lnTo>
                      <a:lnTo>
                        <a:pt x="1515" y="102"/>
                      </a:lnTo>
                      <a:lnTo>
                        <a:pt x="1521" y="102"/>
                      </a:lnTo>
                      <a:lnTo>
                        <a:pt x="1526" y="102"/>
                      </a:lnTo>
                      <a:lnTo>
                        <a:pt x="1532" y="102"/>
                      </a:lnTo>
                      <a:lnTo>
                        <a:pt x="1537" y="102"/>
                      </a:lnTo>
                      <a:lnTo>
                        <a:pt x="1543" y="102"/>
                      </a:lnTo>
                      <a:lnTo>
                        <a:pt x="1548" y="102"/>
                      </a:lnTo>
                      <a:lnTo>
                        <a:pt x="1559" y="95"/>
                      </a:lnTo>
                      <a:lnTo>
                        <a:pt x="1564" y="102"/>
                      </a:lnTo>
                      <a:lnTo>
                        <a:pt x="1570" y="102"/>
                      </a:lnTo>
                      <a:lnTo>
                        <a:pt x="1575" y="102"/>
                      </a:lnTo>
                      <a:lnTo>
                        <a:pt x="1581" y="102"/>
                      </a:lnTo>
                      <a:lnTo>
                        <a:pt x="1586" y="102"/>
                      </a:lnTo>
                      <a:lnTo>
                        <a:pt x="1592" y="102"/>
                      </a:lnTo>
                      <a:lnTo>
                        <a:pt x="1597" y="102"/>
                      </a:lnTo>
                      <a:lnTo>
                        <a:pt x="1603" y="102"/>
                      </a:lnTo>
                      <a:lnTo>
                        <a:pt x="1608" y="102"/>
                      </a:lnTo>
                      <a:lnTo>
                        <a:pt x="1614" y="109"/>
                      </a:lnTo>
                      <a:lnTo>
                        <a:pt x="1619" y="109"/>
                      </a:lnTo>
                      <a:lnTo>
                        <a:pt x="1630" y="109"/>
                      </a:lnTo>
                      <a:lnTo>
                        <a:pt x="1636" y="109"/>
                      </a:lnTo>
                      <a:lnTo>
                        <a:pt x="1641" y="109"/>
                      </a:lnTo>
                      <a:lnTo>
                        <a:pt x="1647" y="109"/>
                      </a:lnTo>
                      <a:lnTo>
                        <a:pt x="1652" y="109"/>
                      </a:lnTo>
                      <a:lnTo>
                        <a:pt x="1658" y="109"/>
                      </a:lnTo>
                      <a:lnTo>
                        <a:pt x="1663" y="109"/>
                      </a:lnTo>
                      <a:lnTo>
                        <a:pt x="1669" y="109"/>
                      </a:lnTo>
                      <a:lnTo>
                        <a:pt x="1674" y="109"/>
                      </a:lnTo>
                      <a:lnTo>
                        <a:pt x="1680" y="109"/>
                      </a:lnTo>
                      <a:lnTo>
                        <a:pt x="1685" y="115"/>
                      </a:lnTo>
                      <a:lnTo>
                        <a:pt x="1691" y="115"/>
                      </a:lnTo>
                      <a:lnTo>
                        <a:pt x="1696" y="115"/>
                      </a:lnTo>
                      <a:lnTo>
                        <a:pt x="1707" y="115"/>
                      </a:lnTo>
                      <a:lnTo>
                        <a:pt x="1713" y="115"/>
                      </a:lnTo>
                      <a:lnTo>
                        <a:pt x="1718" y="115"/>
                      </a:lnTo>
                      <a:lnTo>
                        <a:pt x="1724" y="115"/>
                      </a:lnTo>
                      <a:lnTo>
                        <a:pt x="1729" y="115"/>
                      </a:lnTo>
                      <a:lnTo>
                        <a:pt x="1735" y="115"/>
                      </a:lnTo>
                      <a:lnTo>
                        <a:pt x="1740" y="115"/>
                      </a:lnTo>
                      <a:lnTo>
                        <a:pt x="1746" y="115"/>
                      </a:lnTo>
                      <a:lnTo>
                        <a:pt x="1751" y="115"/>
                      </a:lnTo>
                      <a:lnTo>
                        <a:pt x="1757" y="115"/>
                      </a:lnTo>
                      <a:lnTo>
                        <a:pt x="1762" y="115"/>
                      </a:lnTo>
                      <a:lnTo>
                        <a:pt x="1768" y="115"/>
                      </a:lnTo>
                      <a:lnTo>
                        <a:pt x="1779" y="115"/>
                      </a:lnTo>
                      <a:lnTo>
                        <a:pt x="1784" y="115"/>
                      </a:lnTo>
                      <a:lnTo>
                        <a:pt x="1790" y="115"/>
                      </a:lnTo>
                      <a:lnTo>
                        <a:pt x="1795" y="115"/>
                      </a:lnTo>
                      <a:lnTo>
                        <a:pt x="1801" y="122"/>
                      </a:lnTo>
                      <a:lnTo>
                        <a:pt x="1806" y="122"/>
                      </a:lnTo>
                      <a:lnTo>
                        <a:pt x="1812" y="122"/>
                      </a:lnTo>
                      <a:lnTo>
                        <a:pt x="1817" y="122"/>
                      </a:lnTo>
                      <a:lnTo>
                        <a:pt x="1823" y="122"/>
                      </a:lnTo>
                      <a:lnTo>
                        <a:pt x="1828" y="122"/>
                      </a:lnTo>
                      <a:lnTo>
                        <a:pt x="1834" y="122"/>
                      </a:lnTo>
                      <a:lnTo>
                        <a:pt x="1839" y="122"/>
                      </a:lnTo>
                      <a:lnTo>
                        <a:pt x="1844" y="122"/>
                      </a:lnTo>
                      <a:lnTo>
                        <a:pt x="1855" y="129"/>
                      </a:lnTo>
                      <a:lnTo>
                        <a:pt x="1861" y="129"/>
                      </a:lnTo>
                      <a:lnTo>
                        <a:pt x="1866" y="129"/>
                      </a:lnTo>
                      <a:lnTo>
                        <a:pt x="1872" y="129"/>
                      </a:lnTo>
                      <a:lnTo>
                        <a:pt x="1877" y="129"/>
                      </a:lnTo>
                      <a:lnTo>
                        <a:pt x="1883" y="129"/>
                      </a:lnTo>
                      <a:lnTo>
                        <a:pt x="1888" y="129"/>
                      </a:lnTo>
                      <a:lnTo>
                        <a:pt x="1894" y="129"/>
                      </a:lnTo>
                      <a:lnTo>
                        <a:pt x="1899" y="129"/>
                      </a:lnTo>
                      <a:lnTo>
                        <a:pt x="1905" y="129"/>
                      </a:lnTo>
                      <a:lnTo>
                        <a:pt x="1910" y="129"/>
                      </a:lnTo>
                      <a:lnTo>
                        <a:pt x="1916" y="129"/>
                      </a:lnTo>
                      <a:lnTo>
                        <a:pt x="1927" y="129"/>
                      </a:lnTo>
                      <a:lnTo>
                        <a:pt x="1932" y="129"/>
                      </a:lnTo>
                      <a:lnTo>
                        <a:pt x="1938" y="129"/>
                      </a:lnTo>
                      <a:lnTo>
                        <a:pt x="1943" y="129"/>
                      </a:lnTo>
                      <a:lnTo>
                        <a:pt x="1949" y="129"/>
                      </a:lnTo>
                      <a:lnTo>
                        <a:pt x="1954" y="129"/>
                      </a:lnTo>
                      <a:lnTo>
                        <a:pt x="1960" y="129"/>
                      </a:lnTo>
                      <a:lnTo>
                        <a:pt x="1965" y="129"/>
                      </a:lnTo>
                      <a:lnTo>
                        <a:pt x="1971" y="129"/>
                      </a:lnTo>
                      <a:lnTo>
                        <a:pt x="1976" y="129"/>
                      </a:lnTo>
                      <a:lnTo>
                        <a:pt x="1982" y="129"/>
                      </a:lnTo>
                      <a:lnTo>
                        <a:pt x="1987" y="129"/>
                      </a:lnTo>
                      <a:lnTo>
                        <a:pt x="1993" y="122"/>
                      </a:lnTo>
                      <a:lnTo>
                        <a:pt x="2004" y="122"/>
                      </a:lnTo>
                      <a:lnTo>
                        <a:pt x="2009" y="122"/>
                      </a:lnTo>
                      <a:lnTo>
                        <a:pt x="2015" y="122"/>
                      </a:lnTo>
                      <a:lnTo>
                        <a:pt x="2020" y="122"/>
                      </a:lnTo>
                      <a:lnTo>
                        <a:pt x="2026" y="122"/>
                      </a:lnTo>
                      <a:lnTo>
                        <a:pt x="2031" y="122"/>
                      </a:lnTo>
                      <a:lnTo>
                        <a:pt x="2037" y="122"/>
                      </a:lnTo>
                      <a:lnTo>
                        <a:pt x="2042" y="122"/>
                      </a:lnTo>
                      <a:lnTo>
                        <a:pt x="2048" y="122"/>
                      </a:lnTo>
                      <a:lnTo>
                        <a:pt x="2053" y="115"/>
                      </a:lnTo>
                      <a:lnTo>
                        <a:pt x="2059" y="115"/>
                      </a:lnTo>
                      <a:lnTo>
                        <a:pt x="2064" y="115"/>
                      </a:lnTo>
                      <a:lnTo>
                        <a:pt x="2075" y="115"/>
                      </a:lnTo>
                      <a:lnTo>
                        <a:pt x="2081" y="115"/>
                      </a:lnTo>
                      <a:lnTo>
                        <a:pt x="2086" y="109"/>
                      </a:lnTo>
                      <a:lnTo>
                        <a:pt x="2092" y="109"/>
                      </a:lnTo>
                      <a:lnTo>
                        <a:pt x="2097" y="109"/>
                      </a:lnTo>
                      <a:lnTo>
                        <a:pt x="2103" y="109"/>
                      </a:lnTo>
                      <a:lnTo>
                        <a:pt x="2108" y="102"/>
                      </a:lnTo>
                      <a:lnTo>
                        <a:pt x="2114" y="102"/>
                      </a:lnTo>
                      <a:lnTo>
                        <a:pt x="2119" y="102"/>
                      </a:lnTo>
                      <a:lnTo>
                        <a:pt x="2125" y="95"/>
                      </a:lnTo>
                      <a:lnTo>
                        <a:pt x="2130" y="95"/>
                      </a:lnTo>
                      <a:lnTo>
                        <a:pt x="2135" y="88"/>
                      </a:lnTo>
                      <a:lnTo>
                        <a:pt x="2141" y="88"/>
                      </a:lnTo>
                      <a:lnTo>
                        <a:pt x="2152" y="81"/>
                      </a:lnTo>
                      <a:lnTo>
                        <a:pt x="2157" y="81"/>
                      </a:lnTo>
                      <a:lnTo>
                        <a:pt x="2163" y="75"/>
                      </a:lnTo>
                      <a:lnTo>
                        <a:pt x="2168" y="68"/>
                      </a:lnTo>
                      <a:lnTo>
                        <a:pt x="2174" y="61"/>
                      </a:lnTo>
                      <a:lnTo>
                        <a:pt x="2179" y="54"/>
                      </a:lnTo>
                      <a:lnTo>
                        <a:pt x="2185" y="47"/>
                      </a:lnTo>
                      <a:lnTo>
                        <a:pt x="2190" y="41"/>
                      </a:lnTo>
                      <a:lnTo>
                        <a:pt x="2196" y="34"/>
                      </a:lnTo>
                      <a:lnTo>
                        <a:pt x="2201" y="27"/>
                      </a:lnTo>
                      <a:lnTo>
                        <a:pt x="2207" y="20"/>
                      </a:lnTo>
                      <a:lnTo>
                        <a:pt x="2212" y="20"/>
                      </a:lnTo>
                      <a:lnTo>
                        <a:pt x="2223" y="13"/>
                      </a:lnTo>
                      <a:lnTo>
                        <a:pt x="2229" y="7"/>
                      </a:lnTo>
                      <a:lnTo>
                        <a:pt x="2234" y="7"/>
                      </a:lnTo>
                      <a:lnTo>
                        <a:pt x="2240" y="0"/>
                      </a:lnTo>
                      <a:lnTo>
                        <a:pt x="2245" y="0"/>
                      </a:lnTo>
                      <a:lnTo>
                        <a:pt x="2251" y="0"/>
                      </a:lnTo>
                      <a:lnTo>
                        <a:pt x="2256" y="0"/>
                      </a:lnTo>
                      <a:lnTo>
                        <a:pt x="2262" y="7"/>
                      </a:lnTo>
                      <a:lnTo>
                        <a:pt x="2267" y="7"/>
                      </a:lnTo>
                      <a:lnTo>
                        <a:pt x="2273" y="13"/>
                      </a:lnTo>
                      <a:lnTo>
                        <a:pt x="2278" y="20"/>
                      </a:lnTo>
                      <a:lnTo>
                        <a:pt x="2284" y="27"/>
                      </a:lnTo>
                      <a:lnTo>
                        <a:pt x="2289" y="34"/>
                      </a:lnTo>
                      <a:lnTo>
                        <a:pt x="2300" y="41"/>
                      </a:lnTo>
                      <a:lnTo>
                        <a:pt x="2306" y="47"/>
                      </a:lnTo>
                      <a:lnTo>
                        <a:pt x="2311" y="54"/>
                      </a:lnTo>
                      <a:lnTo>
                        <a:pt x="2317" y="61"/>
                      </a:lnTo>
                      <a:lnTo>
                        <a:pt x="2322" y="68"/>
                      </a:lnTo>
                      <a:lnTo>
                        <a:pt x="2328" y="75"/>
                      </a:lnTo>
                      <a:lnTo>
                        <a:pt x="2333" y="75"/>
                      </a:lnTo>
                      <a:lnTo>
                        <a:pt x="2339" y="81"/>
                      </a:lnTo>
                      <a:lnTo>
                        <a:pt x="2344" y="88"/>
                      </a:lnTo>
                      <a:lnTo>
                        <a:pt x="2350" y="95"/>
                      </a:lnTo>
                      <a:lnTo>
                        <a:pt x="2355" y="95"/>
                      </a:lnTo>
                      <a:lnTo>
                        <a:pt x="2361" y="102"/>
                      </a:lnTo>
                      <a:lnTo>
                        <a:pt x="2372" y="102"/>
                      </a:lnTo>
                      <a:lnTo>
                        <a:pt x="2377" y="109"/>
                      </a:lnTo>
                      <a:lnTo>
                        <a:pt x="2383" y="109"/>
                      </a:lnTo>
                      <a:lnTo>
                        <a:pt x="2388" y="115"/>
                      </a:lnTo>
                      <a:lnTo>
                        <a:pt x="2394" y="115"/>
                      </a:lnTo>
                      <a:lnTo>
                        <a:pt x="2399" y="115"/>
                      </a:lnTo>
                      <a:lnTo>
                        <a:pt x="2405" y="122"/>
                      </a:lnTo>
                      <a:lnTo>
                        <a:pt x="2410" y="122"/>
                      </a:lnTo>
                      <a:lnTo>
                        <a:pt x="2416" y="122"/>
                      </a:lnTo>
                      <a:lnTo>
                        <a:pt x="2421" y="122"/>
                      </a:lnTo>
                      <a:lnTo>
                        <a:pt x="2426" y="122"/>
                      </a:lnTo>
                      <a:lnTo>
                        <a:pt x="2432" y="122"/>
                      </a:lnTo>
                      <a:lnTo>
                        <a:pt x="2437" y="129"/>
                      </a:lnTo>
                      <a:lnTo>
                        <a:pt x="2448" y="129"/>
                      </a:lnTo>
                      <a:lnTo>
                        <a:pt x="2454" y="129"/>
                      </a:lnTo>
                      <a:lnTo>
                        <a:pt x="2459" y="129"/>
                      </a:lnTo>
                      <a:lnTo>
                        <a:pt x="2465" y="129"/>
                      </a:lnTo>
                      <a:lnTo>
                        <a:pt x="2470" y="129"/>
                      </a:lnTo>
                      <a:lnTo>
                        <a:pt x="2476" y="129"/>
                      </a:lnTo>
                      <a:lnTo>
                        <a:pt x="2481" y="129"/>
                      </a:lnTo>
                      <a:lnTo>
                        <a:pt x="2487" y="129"/>
                      </a:lnTo>
                      <a:lnTo>
                        <a:pt x="2492" y="129"/>
                      </a:lnTo>
                      <a:lnTo>
                        <a:pt x="2498" y="129"/>
                      </a:lnTo>
                      <a:lnTo>
                        <a:pt x="2503" y="129"/>
                      </a:lnTo>
                      <a:lnTo>
                        <a:pt x="2509" y="129"/>
                      </a:lnTo>
                      <a:lnTo>
                        <a:pt x="2520" y="129"/>
                      </a:lnTo>
                      <a:lnTo>
                        <a:pt x="2525" y="129"/>
                      </a:lnTo>
                      <a:lnTo>
                        <a:pt x="2531" y="122"/>
                      </a:lnTo>
                      <a:lnTo>
                        <a:pt x="2536" y="122"/>
                      </a:lnTo>
                      <a:lnTo>
                        <a:pt x="2542" y="122"/>
                      </a:lnTo>
                      <a:lnTo>
                        <a:pt x="2547" y="122"/>
                      </a:lnTo>
                      <a:lnTo>
                        <a:pt x="2553" y="122"/>
                      </a:lnTo>
                      <a:lnTo>
                        <a:pt x="2558" y="129"/>
                      </a:lnTo>
                      <a:lnTo>
                        <a:pt x="2564" y="129"/>
                      </a:lnTo>
                      <a:lnTo>
                        <a:pt x="2569" y="129"/>
                      </a:lnTo>
                      <a:lnTo>
                        <a:pt x="2575" y="129"/>
                      </a:lnTo>
                      <a:lnTo>
                        <a:pt x="2580" y="129"/>
                      </a:lnTo>
                      <a:lnTo>
                        <a:pt x="2586" y="129"/>
                      </a:lnTo>
                      <a:lnTo>
                        <a:pt x="2597" y="129"/>
                      </a:lnTo>
                      <a:lnTo>
                        <a:pt x="2602" y="129"/>
                      </a:lnTo>
                      <a:lnTo>
                        <a:pt x="2608" y="129"/>
                      </a:lnTo>
                      <a:lnTo>
                        <a:pt x="2613" y="129"/>
                      </a:lnTo>
                      <a:lnTo>
                        <a:pt x="2619" y="129"/>
                      </a:lnTo>
                      <a:lnTo>
                        <a:pt x="2624" y="129"/>
                      </a:lnTo>
                      <a:lnTo>
                        <a:pt x="2630" y="129"/>
                      </a:lnTo>
                      <a:lnTo>
                        <a:pt x="2635" y="129"/>
                      </a:lnTo>
                      <a:lnTo>
                        <a:pt x="2641" y="129"/>
                      </a:lnTo>
                      <a:lnTo>
                        <a:pt x="2646" y="122"/>
                      </a:lnTo>
                      <a:lnTo>
                        <a:pt x="2652" y="122"/>
                      </a:lnTo>
                      <a:lnTo>
                        <a:pt x="2657" y="122"/>
                      </a:lnTo>
                      <a:lnTo>
                        <a:pt x="2668" y="122"/>
                      </a:lnTo>
                    </a:path>
                  </a:pathLst>
                </a:custGeom>
                <a:noFill/>
                <a:ln w="7938">
                  <a:solidFill>
                    <a:srgbClr val="F3290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1" name="Rectangle 23"/>
                <p:cNvSpPr>
                  <a:spLocks noChangeArrowheads="1"/>
                </p:cNvSpPr>
                <p:nvPr/>
              </p:nvSpPr>
              <p:spPr bwMode="auto">
                <a:xfrm>
                  <a:off x="2036" y="387"/>
                  <a:ext cx="3563" cy="3518"/>
                </a:xfrm>
                <a:prstGeom prst="rect">
                  <a:avLst/>
                </a:prstGeom>
                <a:noFill/>
                <a:ln w="7938">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2" name="Line 24"/>
                <p:cNvSpPr>
                  <a:spLocks noChangeShapeType="1"/>
                </p:cNvSpPr>
                <p:nvPr/>
              </p:nvSpPr>
              <p:spPr bwMode="auto">
                <a:xfrm>
                  <a:off x="2036" y="3905"/>
                  <a:ext cx="2668"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3" name="Line 25"/>
                <p:cNvSpPr>
                  <a:spLocks noChangeShapeType="1"/>
                </p:cNvSpPr>
                <p:nvPr/>
              </p:nvSpPr>
              <p:spPr bwMode="auto">
                <a:xfrm>
                  <a:off x="2036"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4" name="Line 26"/>
                <p:cNvSpPr>
                  <a:spLocks noChangeShapeType="1"/>
                </p:cNvSpPr>
                <p:nvPr/>
              </p:nvSpPr>
              <p:spPr bwMode="auto">
                <a:xfrm>
                  <a:off x="2091"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5" name="Line 27"/>
                <p:cNvSpPr>
                  <a:spLocks noChangeShapeType="1"/>
                </p:cNvSpPr>
                <p:nvPr/>
              </p:nvSpPr>
              <p:spPr bwMode="auto">
                <a:xfrm>
                  <a:off x="2151"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6" name="Line 28"/>
                <p:cNvSpPr>
                  <a:spLocks noChangeShapeType="1"/>
                </p:cNvSpPr>
                <p:nvPr/>
              </p:nvSpPr>
              <p:spPr bwMode="auto">
                <a:xfrm>
                  <a:off x="2211"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7" name="Line 29"/>
                <p:cNvSpPr>
                  <a:spLocks noChangeShapeType="1"/>
                </p:cNvSpPr>
                <p:nvPr/>
              </p:nvSpPr>
              <p:spPr bwMode="auto">
                <a:xfrm>
                  <a:off x="2272"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8" name="Line 30"/>
                <p:cNvSpPr>
                  <a:spLocks noChangeShapeType="1"/>
                </p:cNvSpPr>
                <p:nvPr/>
              </p:nvSpPr>
              <p:spPr bwMode="auto">
                <a:xfrm>
                  <a:off x="2332"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9" name="Line 31"/>
                <p:cNvSpPr>
                  <a:spLocks noChangeShapeType="1"/>
                </p:cNvSpPr>
                <p:nvPr/>
              </p:nvSpPr>
              <p:spPr bwMode="auto">
                <a:xfrm>
                  <a:off x="2387"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0" name="Line 32"/>
                <p:cNvSpPr>
                  <a:spLocks noChangeShapeType="1"/>
                </p:cNvSpPr>
                <p:nvPr/>
              </p:nvSpPr>
              <p:spPr bwMode="auto">
                <a:xfrm>
                  <a:off x="2447"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1" name="Line 33"/>
                <p:cNvSpPr>
                  <a:spLocks noChangeShapeType="1"/>
                </p:cNvSpPr>
                <p:nvPr/>
              </p:nvSpPr>
              <p:spPr bwMode="auto">
                <a:xfrm>
                  <a:off x="2508"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2" name="Line 34"/>
                <p:cNvSpPr>
                  <a:spLocks noChangeShapeType="1"/>
                </p:cNvSpPr>
                <p:nvPr/>
              </p:nvSpPr>
              <p:spPr bwMode="auto">
                <a:xfrm>
                  <a:off x="2568"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3" name="Line 35"/>
                <p:cNvSpPr>
                  <a:spLocks noChangeShapeType="1"/>
                </p:cNvSpPr>
                <p:nvPr/>
              </p:nvSpPr>
              <p:spPr bwMode="auto">
                <a:xfrm>
                  <a:off x="2629"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4" name="Line 36"/>
                <p:cNvSpPr>
                  <a:spLocks noChangeShapeType="1"/>
                </p:cNvSpPr>
                <p:nvPr/>
              </p:nvSpPr>
              <p:spPr bwMode="auto">
                <a:xfrm>
                  <a:off x="2684"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5" name="Line 37"/>
                <p:cNvSpPr>
                  <a:spLocks noChangeShapeType="1"/>
                </p:cNvSpPr>
                <p:nvPr/>
              </p:nvSpPr>
              <p:spPr bwMode="auto">
                <a:xfrm>
                  <a:off x="2744"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6" name="Line 38"/>
                <p:cNvSpPr>
                  <a:spLocks noChangeShapeType="1"/>
                </p:cNvSpPr>
                <p:nvPr/>
              </p:nvSpPr>
              <p:spPr bwMode="auto">
                <a:xfrm>
                  <a:off x="2804"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7" name="Line 39"/>
                <p:cNvSpPr>
                  <a:spLocks noChangeShapeType="1"/>
                </p:cNvSpPr>
                <p:nvPr/>
              </p:nvSpPr>
              <p:spPr bwMode="auto">
                <a:xfrm>
                  <a:off x="2865"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8" name="Line 40"/>
                <p:cNvSpPr>
                  <a:spLocks noChangeShapeType="1"/>
                </p:cNvSpPr>
                <p:nvPr/>
              </p:nvSpPr>
              <p:spPr bwMode="auto">
                <a:xfrm>
                  <a:off x="2925"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9" name="Line 41"/>
                <p:cNvSpPr>
                  <a:spLocks noChangeShapeType="1"/>
                </p:cNvSpPr>
                <p:nvPr/>
              </p:nvSpPr>
              <p:spPr bwMode="auto">
                <a:xfrm>
                  <a:off x="2980"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0" name="Line 42"/>
                <p:cNvSpPr>
                  <a:spLocks noChangeShapeType="1"/>
                </p:cNvSpPr>
                <p:nvPr/>
              </p:nvSpPr>
              <p:spPr bwMode="auto">
                <a:xfrm>
                  <a:off x="3040"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1" name="Line 43"/>
                <p:cNvSpPr>
                  <a:spLocks noChangeShapeType="1"/>
                </p:cNvSpPr>
                <p:nvPr/>
              </p:nvSpPr>
              <p:spPr bwMode="auto">
                <a:xfrm>
                  <a:off x="3101"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2" name="Line 44"/>
                <p:cNvSpPr>
                  <a:spLocks noChangeShapeType="1"/>
                </p:cNvSpPr>
                <p:nvPr/>
              </p:nvSpPr>
              <p:spPr bwMode="auto">
                <a:xfrm>
                  <a:off x="3161"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3" name="Line 45"/>
                <p:cNvSpPr>
                  <a:spLocks noChangeShapeType="1"/>
                </p:cNvSpPr>
                <p:nvPr/>
              </p:nvSpPr>
              <p:spPr bwMode="auto">
                <a:xfrm>
                  <a:off x="3222"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4" name="Line 46"/>
                <p:cNvSpPr>
                  <a:spLocks noChangeShapeType="1"/>
                </p:cNvSpPr>
                <p:nvPr/>
              </p:nvSpPr>
              <p:spPr bwMode="auto">
                <a:xfrm>
                  <a:off x="3277"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5" name="Line 47"/>
                <p:cNvSpPr>
                  <a:spLocks noChangeShapeType="1"/>
                </p:cNvSpPr>
                <p:nvPr/>
              </p:nvSpPr>
              <p:spPr bwMode="auto">
                <a:xfrm>
                  <a:off x="3337"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6" name="Line 48"/>
                <p:cNvSpPr>
                  <a:spLocks noChangeShapeType="1"/>
                </p:cNvSpPr>
                <p:nvPr/>
              </p:nvSpPr>
              <p:spPr bwMode="auto">
                <a:xfrm>
                  <a:off x="3397"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7" name="Line 49"/>
                <p:cNvSpPr>
                  <a:spLocks noChangeShapeType="1"/>
                </p:cNvSpPr>
                <p:nvPr/>
              </p:nvSpPr>
              <p:spPr bwMode="auto">
                <a:xfrm>
                  <a:off x="3458"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8" name="Line 50"/>
                <p:cNvSpPr>
                  <a:spLocks noChangeShapeType="1"/>
                </p:cNvSpPr>
                <p:nvPr/>
              </p:nvSpPr>
              <p:spPr bwMode="auto">
                <a:xfrm>
                  <a:off x="3518"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9" name="Line 51"/>
                <p:cNvSpPr>
                  <a:spLocks noChangeShapeType="1"/>
                </p:cNvSpPr>
                <p:nvPr/>
              </p:nvSpPr>
              <p:spPr bwMode="auto">
                <a:xfrm>
                  <a:off x="3573"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0" name="Line 52"/>
                <p:cNvSpPr>
                  <a:spLocks noChangeShapeType="1"/>
                </p:cNvSpPr>
                <p:nvPr/>
              </p:nvSpPr>
              <p:spPr bwMode="auto">
                <a:xfrm>
                  <a:off x="3633"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1" name="Line 53"/>
                <p:cNvSpPr>
                  <a:spLocks noChangeShapeType="1"/>
                </p:cNvSpPr>
                <p:nvPr/>
              </p:nvSpPr>
              <p:spPr bwMode="auto">
                <a:xfrm>
                  <a:off x="3694"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2" name="Line 54"/>
                <p:cNvSpPr>
                  <a:spLocks noChangeShapeType="1"/>
                </p:cNvSpPr>
                <p:nvPr/>
              </p:nvSpPr>
              <p:spPr bwMode="auto">
                <a:xfrm>
                  <a:off x="3754"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3" name="Line 55"/>
                <p:cNvSpPr>
                  <a:spLocks noChangeShapeType="1"/>
                </p:cNvSpPr>
                <p:nvPr/>
              </p:nvSpPr>
              <p:spPr bwMode="auto">
                <a:xfrm>
                  <a:off x="3815"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4" name="Line 56"/>
                <p:cNvSpPr>
                  <a:spLocks noChangeShapeType="1"/>
                </p:cNvSpPr>
                <p:nvPr/>
              </p:nvSpPr>
              <p:spPr bwMode="auto">
                <a:xfrm>
                  <a:off x="3870"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5" name="Line 57"/>
                <p:cNvSpPr>
                  <a:spLocks noChangeShapeType="1"/>
                </p:cNvSpPr>
                <p:nvPr/>
              </p:nvSpPr>
              <p:spPr bwMode="auto">
                <a:xfrm>
                  <a:off x="3930"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6" name="Line 58"/>
                <p:cNvSpPr>
                  <a:spLocks noChangeShapeType="1"/>
                </p:cNvSpPr>
                <p:nvPr/>
              </p:nvSpPr>
              <p:spPr bwMode="auto">
                <a:xfrm>
                  <a:off x="3990"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7" name="Line 59"/>
                <p:cNvSpPr>
                  <a:spLocks noChangeShapeType="1"/>
                </p:cNvSpPr>
                <p:nvPr/>
              </p:nvSpPr>
              <p:spPr bwMode="auto">
                <a:xfrm>
                  <a:off x="4051"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8" name="Line 60"/>
                <p:cNvSpPr>
                  <a:spLocks noChangeShapeType="1"/>
                </p:cNvSpPr>
                <p:nvPr/>
              </p:nvSpPr>
              <p:spPr bwMode="auto">
                <a:xfrm>
                  <a:off x="4111"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9" name="Line 61"/>
                <p:cNvSpPr>
                  <a:spLocks noChangeShapeType="1"/>
                </p:cNvSpPr>
                <p:nvPr/>
              </p:nvSpPr>
              <p:spPr bwMode="auto">
                <a:xfrm>
                  <a:off x="4166"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1" name="Line 62"/>
                <p:cNvSpPr>
                  <a:spLocks noChangeShapeType="1"/>
                </p:cNvSpPr>
                <p:nvPr/>
              </p:nvSpPr>
              <p:spPr bwMode="auto">
                <a:xfrm>
                  <a:off x="4226"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3" name="Line 63"/>
                <p:cNvSpPr>
                  <a:spLocks noChangeShapeType="1"/>
                </p:cNvSpPr>
                <p:nvPr/>
              </p:nvSpPr>
              <p:spPr bwMode="auto">
                <a:xfrm>
                  <a:off x="4287"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5" name="Line 64"/>
                <p:cNvSpPr>
                  <a:spLocks noChangeShapeType="1"/>
                </p:cNvSpPr>
                <p:nvPr/>
              </p:nvSpPr>
              <p:spPr bwMode="auto">
                <a:xfrm>
                  <a:off x="4347"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6" name="Line 65"/>
                <p:cNvSpPr>
                  <a:spLocks noChangeShapeType="1"/>
                </p:cNvSpPr>
                <p:nvPr/>
              </p:nvSpPr>
              <p:spPr bwMode="auto">
                <a:xfrm>
                  <a:off x="4408"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7" name="Line 66"/>
                <p:cNvSpPr>
                  <a:spLocks noChangeShapeType="1"/>
                </p:cNvSpPr>
                <p:nvPr/>
              </p:nvSpPr>
              <p:spPr bwMode="auto">
                <a:xfrm>
                  <a:off x="4462"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8" name="Line 67"/>
                <p:cNvSpPr>
                  <a:spLocks noChangeShapeType="1"/>
                </p:cNvSpPr>
                <p:nvPr/>
              </p:nvSpPr>
              <p:spPr bwMode="auto">
                <a:xfrm>
                  <a:off x="4523"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9" name="Line 68"/>
                <p:cNvSpPr>
                  <a:spLocks noChangeShapeType="1"/>
                </p:cNvSpPr>
                <p:nvPr/>
              </p:nvSpPr>
              <p:spPr bwMode="auto">
                <a:xfrm>
                  <a:off x="4583"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0" name="Line 69"/>
                <p:cNvSpPr>
                  <a:spLocks noChangeShapeType="1"/>
                </p:cNvSpPr>
                <p:nvPr/>
              </p:nvSpPr>
              <p:spPr bwMode="auto">
                <a:xfrm>
                  <a:off x="4644"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1" name="Line 70"/>
                <p:cNvSpPr>
                  <a:spLocks noChangeShapeType="1"/>
                </p:cNvSpPr>
                <p:nvPr/>
              </p:nvSpPr>
              <p:spPr bwMode="auto">
                <a:xfrm>
                  <a:off x="4704" y="3905"/>
                  <a:ext cx="0" cy="34"/>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2" name="Rectangle 71"/>
                <p:cNvSpPr>
                  <a:spLocks noChangeArrowheads="1"/>
                </p:cNvSpPr>
                <p:nvPr/>
              </p:nvSpPr>
              <p:spPr bwMode="auto">
                <a:xfrm>
                  <a:off x="1986" y="3966"/>
                  <a:ext cx="12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Times New Roman" panose="02020603050405020304" pitchFamily="18" charset="0"/>
                    </a:rPr>
                    <a:t>970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83" name="Line 72"/>
                <p:cNvSpPr>
                  <a:spLocks noChangeShapeType="1"/>
                </p:cNvSpPr>
                <p:nvPr/>
              </p:nvSpPr>
              <p:spPr bwMode="auto">
                <a:xfrm>
                  <a:off x="2036" y="3905"/>
                  <a:ext cx="0" cy="61"/>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4" name="Rectangle 73"/>
                <p:cNvSpPr>
                  <a:spLocks noChangeArrowheads="1"/>
                </p:cNvSpPr>
                <p:nvPr/>
              </p:nvSpPr>
              <p:spPr bwMode="auto">
                <a:xfrm>
                  <a:off x="2283" y="3966"/>
                  <a:ext cx="12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Times New Roman" panose="02020603050405020304" pitchFamily="18" charset="0"/>
                    </a:rPr>
                    <a:t>965</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85" name="Line 74"/>
                <p:cNvSpPr>
                  <a:spLocks noChangeShapeType="1"/>
                </p:cNvSpPr>
                <p:nvPr/>
              </p:nvSpPr>
              <p:spPr bwMode="auto">
                <a:xfrm>
                  <a:off x="2332" y="3905"/>
                  <a:ext cx="0" cy="61"/>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6" name="Rectangle 75"/>
                <p:cNvSpPr>
                  <a:spLocks noChangeArrowheads="1"/>
                </p:cNvSpPr>
                <p:nvPr/>
              </p:nvSpPr>
              <p:spPr bwMode="auto">
                <a:xfrm>
                  <a:off x="2579" y="3966"/>
                  <a:ext cx="12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Times New Roman" panose="02020603050405020304" pitchFamily="18" charset="0"/>
                    </a:rPr>
                    <a:t>960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87" name="Line 76"/>
                <p:cNvSpPr>
                  <a:spLocks noChangeShapeType="1"/>
                </p:cNvSpPr>
                <p:nvPr/>
              </p:nvSpPr>
              <p:spPr bwMode="auto">
                <a:xfrm>
                  <a:off x="2629" y="3905"/>
                  <a:ext cx="0" cy="61"/>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8" name="Rectangle 77"/>
                <p:cNvSpPr>
                  <a:spLocks noChangeArrowheads="1"/>
                </p:cNvSpPr>
                <p:nvPr/>
              </p:nvSpPr>
              <p:spPr bwMode="auto">
                <a:xfrm>
                  <a:off x="2876" y="3966"/>
                  <a:ext cx="12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Times New Roman" panose="02020603050405020304" pitchFamily="18" charset="0"/>
                    </a:rPr>
                    <a:t>955</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89" name="Line 78"/>
                <p:cNvSpPr>
                  <a:spLocks noChangeShapeType="1"/>
                </p:cNvSpPr>
                <p:nvPr/>
              </p:nvSpPr>
              <p:spPr bwMode="auto">
                <a:xfrm>
                  <a:off x="2925" y="3905"/>
                  <a:ext cx="0" cy="61"/>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0" name="Rectangle 79"/>
                <p:cNvSpPr>
                  <a:spLocks noChangeArrowheads="1"/>
                </p:cNvSpPr>
                <p:nvPr/>
              </p:nvSpPr>
              <p:spPr bwMode="auto">
                <a:xfrm>
                  <a:off x="3172" y="3966"/>
                  <a:ext cx="12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Times New Roman" panose="02020603050405020304" pitchFamily="18" charset="0"/>
                    </a:rPr>
                    <a:t>950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91" name="Line 80"/>
                <p:cNvSpPr>
                  <a:spLocks noChangeShapeType="1"/>
                </p:cNvSpPr>
                <p:nvPr/>
              </p:nvSpPr>
              <p:spPr bwMode="auto">
                <a:xfrm>
                  <a:off x="3222" y="3905"/>
                  <a:ext cx="0" cy="61"/>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2" name="Rectangle 81"/>
                <p:cNvSpPr>
                  <a:spLocks noChangeArrowheads="1"/>
                </p:cNvSpPr>
                <p:nvPr/>
              </p:nvSpPr>
              <p:spPr bwMode="auto">
                <a:xfrm>
                  <a:off x="3469" y="3966"/>
                  <a:ext cx="12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Times New Roman" panose="02020603050405020304" pitchFamily="18" charset="0"/>
                    </a:rPr>
                    <a:t>945</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93" name="Line 82"/>
                <p:cNvSpPr>
                  <a:spLocks noChangeShapeType="1"/>
                </p:cNvSpPr>
                <p:nvPr/>
              </p:nvSpPr>
              <p:spPr bwMode="auto">
                <a:xfrm>
                  <a:off x="3518" y="3905"/>
                  <a:ext cx="0" cy="61"/>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4" name="Rectangle 83"/>
                <p:cNvSpPr>
                  <a:spLocks noChangeArrowheads="1"/>
                </p:cNvSpPr>
                <p:nvPr/>
              </p:nvSpPr>
              <p:spPr bwMode="auto">
                <a:xfrm>
                  <a:off x="3765" y="3966"/>
                  <a:ext cx="12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Times New Roman" panose="02020603050405020304" pitchFamily="18" charset="0"/>
                    </a:rPr>
                    <a:t>940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95" name="Line 84"/>
                <p:cNvSpPr>
                  <a:spLocks noChangeShapeType="1"/>
                </p:cNvSpPr>
                <p:nvPr/>
              </p:nvSpPr>
              <p:spPr bwMode="auto">
                <a:xfrm>
                  <a:off x="3815" y="3905"/>
                  <a:ext cx="0" cy="61"/>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6" name="Rectangle 85"/>
                <p:cNvSpPr>
                  <a:spLocks noChangeArrowheads="1"/>
                </p:cNvSpPr>
                <p:nvPr/>
              </p:nvSpPr>
              <p:spPr bwMode="auto">
                <a:xfrm>
                  <a:off x="4062" y="3966"/>
                  <a:ext cx="12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Times New Roman" panose="02020603050405020304" pitchFamily="18" charset="0"/>
                    </a:rPr>
                    <a:t>935</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97" name="Line 86"/>
                <p:cNvSpPr>
                  <a:spLocks noChangeShapeType="1"/>
                </p:cNvSpPr>
                <p:nvPr/>
              </p:nvSpPr>
              <p:spPr bwMode="auto">
                <a:xfrm>
                  <a:off x="4111" y="3905"/>
                  <a:ext cx="0" cy="61"/>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8" name="Rectangle 87"/>
                <p:cNvSpPr>
                  <a:spLocks noChangeArrowheads="1"/>
                </p:cNvSpPr>
                <p:nvPr/>
              </p:nvSpPr>
              <p:spPr bwMode="auto">
                <a:xfrm>
                  <a:off x="4358" y="3966"/>
                  <a:ext cx="12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Times New Roman" panose="02020603050405020304" pitchFamily="18" charset="0"/>
                    </a:rPr>
                    <a:t>930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99" name="Line 88"/>
                <p:cNvSpPr>
                  <a:spLocks noChangeShapeType="1"/>
                </p:cNvSpPr>
                <p:nvPr/>
              </p:nvSpPr>
              <p:spPr bwMode="auto">
                <a:xfrm>
                  <a:off x="4408" y="3905"/>
                  <a:ext cx="0" cy="61"/>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0" name="Rectangle 89"/>
                <p:cNvSpPr>
                  <a:spLocks noChangeArrowheads="1"/>
                </p:cNvSpPr>
                <p:nvPr/>
              </p:nvSpPr>
              <p:spPr bwMode="auto">
                <a:xfrm>
                  <a:off x="4655" y="3966"/>
                  <a:ext cx="12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Times New Roman" panose="02020603050405020304" pitchFamily="18" charset="0"/>
                    </a:rPr>
                    <a:t>925</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01" name="Line 90"/>
                <p:cNvSpPr>
                  <a:spLocks noChangeShapeType="1"/>
                </p:cNvSpPr>
                <p:nvPr/>
              </p:nvSpPr>
              <p:spPr bwMode="auto">
                <a:xfrm>
                  <a:off x="4704" y="3905"/>
                  <a:ext cx="0" cy="61"/>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2" name="Rectangle 91"/>
                <p:cNvSpPr>
                  <a:spLocks noChangeArrowheads="1"/>
                </p:cNvSpPr>
                <p:nvPr/>
              </p:nvSpPr>
              <p:spPr bwMode="auto">
                <a:xfrm>
                  <a:off x="3101" y="4068"/>
                  <a:ext cx="5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000000"/>
                      </a:solidFill>
                      <a:effectLst/>
                      <a:latin typeface="Times New Roman" panose="02020603050405020304" pitchFamily="18" charset="0"/>
                    </a:rPr>
                    <a:t>Binding Energy (eV)</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203" name="Line 92"/>
                <p:cNvSpPr>
                  <a:spLocks noChangeShapeType="1"/>
                </p:cNvSpPr>
                <p:nvPr/>
              </p:nvSpPr>
              <p:spPr bwMode="auto">
                <a:xfrm flipV="1">
                  <a:off x="2036" y="1265"/>
                  <a:ext cx="0" cy="264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4" name="Rectangle 93"/>
                <p:cNvSpPr>
                  <a:spLocks noChangeArrowheads="1"/>
                </p:cNvSpPr>
                <p:nvPr/>
              </p:nvSpPr>
              <p:spPr bwMode="auto">
                <a:xfrm>
                  <a:off x="2036" y="1176"/>
                  <a:ext cx="13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Times New Roman" panose="02020603050405020304" pitchFamily="18" charset="0"/>
                    </a:rPr>
                    <a:t>x 10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05" name="Rectangle 94"/>
                <p:cNvSpPr>
                  <a:spLocks noChangeArrowheads="1"/>
                </p:cNvSpPr>
                <p:nvPr/>
              </p:nvSpPr>
              <p:spPr bwMode="auto">
                <a:xfrm>
                  <a:off x="2145" y="1128"/>
                  <a:ext cx="60"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Times New Roman" panose="02020603050405020304" pitchFamily="18" charset="0"/>
                    </a:rPr>
                    <a:t>4</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06" name="Line 95"/>
                <p:cNvSpPr>
                  <a:spLocks noChangeShapeType="1"/>
                </p:cNvSpPr>
                <p:nvPr/>
              </p:nvSpPr>
              <p:spPr bwMode="auto">
                <a:xfrm flipH="1">
                  <a:off x="2019" y="3850"/>
                  <a:ext cx="17"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7" name="Line 96"/>
                <p:cNvSpPr>
                  <a:spLocks noChangeShapeType="1"/>
                </p:cNvSpPr>
                <p:nvPr/>
              </p:nvSpPr>
              <p:spPr bwMode="auto">
                <a:xfrm flipH="1">
                  <a:off x="2019" y="3633"/>
                  <a:ext cx="17"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8" name="Line 97"/>
                <p:cNvSpPr>
                  <a:spLocks noChangeShapeType="1"/>
                </p:cNvSpPr>
                <p:nvPr/>
              </p:nvSpPr>
              <p:spPr bwMode="auto">
                <a:xfrm flipH="1">
                  <a:off x="2019" y="3415"/>
                  <a:ext cx="17"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9" name="Line 98"/>
                <p:cNvSpPr>
                  <a:spLocks noChangeShapeType="1"/>
                </p:cNvSpPr>
                <p:nvPr/>
              </p:nvSpPr>
              <p:spPr bwMode="auto">
                <a:xfrm flipH="1">
                  <a:off x="2019" y="3197"/>
                  <a:ext cx="17"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0" name="Line 99"/>
                <p:cNvSpPr>
                  <a:spLocks noChangeShapeType="1"/>
                </p:cNvSpPr>
                <p:nvPr/>
              </p:nvSpPr>
              <p:spPr bwMode="auto">
                <a:xfrm flipH="1">
                  <a:off x="2019" y="2972"/>
                  <a:ext cx="17"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1" name="Line 100"/>
                <p:cNvSpPr>
                  <a:spLocks noChangeShapeType="1"/>
                </p:cNvSpPr>
                <p:nvPr/>
              </p:nvSpPr>
              <p:spPr bwMode="auto">
                <a:xfrm flipH="1">
                  <a:off x="2019" y="2755"/>
                  <a:ext cx="17"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2" name="Line 101"/>
                <p:cNvSpPr>
                  <a:spLocks noChangeShapeType="1"/>
                </p:cNvSpPr>
                <p:nvPr/>
              </p:nvSpPr>
              <p:spPr bwMode="auto">
                <a:xfrm flipH="1">
                  <a:off x="2019" y="2537"/>
                  <a:ext cx="17"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3" name="Line 102"/>
                <p:cNvSpPr>
                  <a:spLocks noChangeShapeType="1"/>
                </p:cNvSpPr>
                <p:nvPr/>
              </p:nvSpPr>
              <p:spPr bwMode="auto">
                <a:xfrm flipH="1">
                  <a:off x="2019" y="2312"/>
                  <a:ext cx="17"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4" name="Line 103"/>
                <p:cNvSpPr>
                  <a:spLocks noChangeShapeType="1"/>
                </p:cNvSpPr>
                <p:nvPr/>
              </p:nvSpPr>
              <p:spPr bwMode="auto">
                <a:xfrm flipH="1">
                  <a:off x="2019" y="2095"/>
                  <a:ext cx="17"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5" name="Line 104"/>
                <p:cNvSpPr>
                  <a:spLocks noChangeShapeType="1"/>
                </p:cNvSpPr>
                <p:nvPr/>
              </p:nvSpPr>
              <p:spPr bwMode="auto">
                <a:xfrm flipH="1">
                  <a:off x="2019" y="1877"/>
                  <a:ext cx="17"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6" name="Line 105"/>
                <p:cNvSpPr>
                  <a:spLocks noChangeShapeType="1"/>
                </p:cNvSpPr>
                <p:nvPr/>
              </p:nvSpPr>
              <p:spPr bwMode="auto">
                <a:xfrm flipH="1">
                  <a:off x="2019" y="1659"/>
                  <a:ext cx="17"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7" name="Line 106"/>
                <p:cNvSpPr>
                  <a:spLocks noChangeShapeType="1"/>
                </p:cNvSpPr>
                <p:nvPr/>
              </p:nvSpPr>
              <p:spPr bwMode="auto">
                <a:xfrm flipH="1">
                  <a:off x="2019" y="1435"/>
                  <a:ext cx="17"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8" name="Line 107"/>
                <p:cNvSpPr>
                  <a:spLocks noChangeShapeType="1"/>
                </p:cNvSpPr>
                <p:nvPr/>
              </p:nvSpPr>
              <p:spPr bwMode="auto">
                <a:xfrm flipH="1">
                  <a:off x="2003" y="3850"/>
                  <a:ext cx="3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9" name="Rectangle 108"/>
                <p:cNvSpPr>
                  <a:spLocks noChangeArrowheads="1"/>
                </p:cNvSpPr>
                <p:nvPr/>
              </p:nvSpPr>
              <p:spPr bwMode="auto">
                <a:xfrm>
                  <a:off x="1970" y="3769"/>
                  <a:ext cx="60"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Times New Roman" panose="02020603050405020304" pitchFamily="18" charset="0"/>
                    </a:rPr>
                    <a:t>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20" name="Line 109"/>
                <p:cNvSpPr>
                  <a:spLocks noChangeShapeType="1"/>
                </p:cNvSpPr>
                <p:nvPr/>
              </p:nvSpPr>
              <p:spPr bwMode="auto">
                <a:xfrm flipH="1">
                  <a:off x="2003" y="3415"/>
                  <a:ext cx="3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1" name="Rectangle 110"/>
                <p:cNvSpPr>
                  <a:spLocks noChangeArrowheads="1"/>
                </p:cNvSpPr>
                <p:nvPr/>
              </p:nvSpPr>
              <p:spPr bwMode="auto">
                <a:xfrm>
                  <a:off x="1970" y="3333"/>
                  <a:ext cx="60"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Times New Roman" panose="02020603050405020304" pitchFamily="18" charset="0"/>
                    </a:rPr>
                    <a:t>2</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22" name="Line 111"/>
                <p:cNvSpPr>
                  <a:spLocks noChangeShapeType="1"/>
                </p:cNvSpPr>
                <p:nvPr/>
              </p:nvSpPr>
              <p:spPr bwMode="auto">
                <a:xfrm flipH="1">
                  <a:off x="2003" y="2972"/>
                  <a:ext cx="3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3" name="Rectangle 112"/>
                <p:cNvSpPr>
                  <a:spLocks noChangeArrowheads="1"/>
                </p:cNvSpPr>
                <p:nvPr/>
              </p:nvSpPr>
              <p:spPr bwMode="auto">
                <a:xfrm>
                  <a:off x="1970" y="2891"/>
                  <a:ext cx="60"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Times New Roman" panose="02020603050405020304" pitchFamily="18" charset="0"/>
                    </a:rPr>
                    <a:t>4</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24" name="Line 113"/>
                <p:cNvSpPr>
                  <a:spLocks noChangeShapeType="1"/>
                </p:cNvSpPr>
                <p:nvPr/>
              </p:nvSpPr>
              <p:spPr bwMode="auto">
                <a:xfrm flipH="1">
                  <a:off x="2003" y="2537"/>
                  <a:ext cx="3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5" name="Rectangle 114"/>
                <p:cNvSpPr>
                  <a:spLocks noChangeArrowheads="1"/>
                </p:cNvSpPr>
                <p:nvPr/>
              </p:nvSpPr>
              <p:spPr bwMode="auto">
                <a:xfrm>
                  <a:off x="1970" y="2455"/>
                  <a:ext cx="60"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Times New Roman" panose="02020603050405020304" pitchFamily="18" charset="0"/>
                    </a:rPr>
                    <a:t>6</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26" name="Line 115"/>
                <p:cNvSpPr>
                  <a:spLocks noChangeShapeType="1"/>
                </p:cNvSpPr>
                <p:nvPr/>
              </p:nvSpPr>
              <p:spPr bwMode="auto">
                <a:xfrm flipH="1">
                  <a:off x="2003" y="2095"/>
                  <a:ext cx="3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7" name="Rectangle 116"/>
                <p:cNvSpPr>
                  <a:spLocks noChangeArrowheads="1"/>
                </p:cNvSpPr>
                <p:nvPr/>
              </p:nvSpPr>
              <p:spPr bwMode="auto">
                <a:xfrm>
                  <a:off x="1970" y="2013"/>
                  <a:ext cx="60"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Times New Roman" panose="02020603050405020304" pitchFamily="18" charset="0"/>
                    </a:rPr>
                    <a:t>8</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28" name="Line 117"/>
                <p:cNvSpPr>
                  <a:spLocks noChangeShapeType="1"/>
                </p:cNvSpPr>
                <p:nvPr/>
              </p:nvSpPr>
              <p:spPr bwMode="auto">
                <a:xfrm flipH="1">
                  <a:off x="2003" y="1659"/>
                  <a:ext cx="33"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9" name="Rectangle 118"/>
                <p:cNvSpPr>
                  <a:spLocks noChangeArrowheads="1"/>
                </p:cNvSpPr>
                <p:nvPr/>
              </p:nvSpPr>
              <p:spPr bwMode="auto">
                <a:xfrm>
                  <a:off x="1937" y="1578"/>
                  <a:ext cx="93"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Times New Roman" panose="02020603050405020304" pitchFamily="18" charset="0"/>
                    </a:rPr>
                    <a:t>10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30" name="Rectangle 119"/>
                <p:cNvSpPr>
                  <a:spLocks noChangeArrowheads="1"/>
                </p:cNvSpPr>
                <p:nvPr/>
              </p:nvSpPr>
              <p:spPr bwMode="auto">
                <a:xfrm rot="5400000">
                  <a:off x="1716" y="1842"/>
                  <a:ext cx="143"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000000"/>
                      </a:solidFill>
                      <a:effectLst/>
                      <a:latin typeface="Times New Roman" panose="02020603050405020304" pitchFamily="18" charset="0"/>
                    </a:rPr>
                    <a:t>CPS</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grpSp>
          <p:sp>
            <p:nvSpPr>
              <p:cNvPr id="96" name="TextBox 387"/>
              <p:cNvSpPr txBox="1">
                <a:spLocks noChangeArrowheads="1"/>
              </p:cNvSpPr>
              <p:nvPr/>
            </p:nvSpPr>
            <p:spPr bwMode="auto">
              <a:xfrm rot="5400000">
                <a:off x="3612357" y="5746671"/>
                <a:ext cx="7921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pPr>
                <a:r>
                  <a:rPr lang="en-GB" altLang="en-US" sz="1000" dirty="0" smtClean="0">
                    <a:latin typeface="Calibri" panose="020F0502020204030204" pitchFamily="34" charset="0"/>
                  </a:rPr>
                  <a:t>Satellite</a:t>
                </a:r>
                <a:endParaRPr lang="en-GB" altLang="en-US" sz="1000" baseline="-25000" dirty="0">
                  <a:latin typeface="Calibri" panose="020F0502020204030204" pitchFamily="34" charset="0"/>
                </a:endParaRPr>
              </a:p>
            </p:txBody>
          </p:sp>
          <p:sp>
            <p:nvSpPr>
              <p:cNvPr id="97" name="TextBox 387"/>
              <p:cNvSpPr txBox="1">
                <a:spLocks noChangeArrowheads="1"/>
              </p:cNvSpPr>
              <p:nvPr/>
            </p:nvSpPr>
            <p:spPr bwMode="auto">
              <a:xfrm rot="5400000">
                <a:off x="6425478" y="5695458"/>
                <a:ext cx="7921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pPr>
                <a:r>
                  <a:rPr lang="en-GB" altLang="en-US" sz="1000" dirty="0">
                    <a:latin typeface="Calibri" panose="020F0502020204030204" pitchFamily="34" charset="0"/>
                  </a:rPr>
                  <a:t>Cu 2p</a:t>
                </a:r>
                <a:r>
                  <a:rPr lang="en-GB" altLang="en-US" sz="1000" baseline="-25000" dirty="0">
                    <a:latin typeface="Calibri" panose="020F0502020204030204" pitchFamily="34" charset="0"/>
                  </a:rPr>
                  <a:t>3/2</a:t>
                </a:r>
              </a:p>
            </p:txBody>
          </p:sp>
          <p:sp>
            <p:nvSpPr>
              <p:cNvPr id="98" name="TextBox 387"/>
              <p:cNvSpPr txBox="1">
                <a:spLocks noChangeArrowheads="1"/>
              </p:cNvSpPr>
              <p:nvPr/>
            </p:nvSpPr>
            <p:spPr bwMode="auto">
              <a:xfrm rot="5400000">
                <a:off x="4549776" y="5765628"/>
                <a:ext cx="7921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pPr>
                <a:r>
                  <a:rPr lang="en-GB" altLang="en-US" sz="1000" dirty="0">
                    <a:latin typeface="Calibri" panose="020F0502020204030204" pitchFamily="34" charset="0"/>
                  </a:rPr>
                  <a:t>Cu 2p</a:t>
                </a:r>
                <a:r>
                  <a:rPr lang="en-GB" altLang="en-US" sz="1000" baseline="-25000" dirty="0">
                    <a:latin typeface="Calibri" panose="020F0502020204030204" pitchFamily="34" charset="0"/>
                  </a:rPr>
                  <a:t>1/2</a:t>
                </a:r>
              </a:p>
            </p:txBody>
          </p:sp>
          <p:sp>
            <p:nvSpPr>
              <p:cNvPr id="99" name="TextBox 387"/>
              <p:cNvSpPr txBox="1">
                <a:spLocks noChangeArrowheads="1"/>
              </p:cNvSpPr>
              <p:nvPr/>
            </p:nvSpPr>
            <p:spPr bwMode="auto">
              <a:xfrm rot="5400000">
                <a:off x="5294312" y="5832102"/>
                <a:ext cx="7921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pPr>
                <a:r>
                  <a:rPr lang="en-GB" altLang="en-US" sz="1000" dirty="0" smtClean="0">
                    <a:latin typeface="Calibri" panose="020F0502020204030204" pitchFamily="34" charset="0"/>
                  </a:rPr>
                  <a:t>Satellite</a:t>
                </a:r>
                <a:endParaRPr lang="en-GB" altLang="en-US" sz="1000" baseline="-25000" dirty="0">
                  <a:latin typeface="Calibri" panose="020F0502020204030204" pitchFamily="34" charset="0"/>
                </a:endParaRPr>
              </a:p>
            </p:txBody>
          </p:sp>
          <p:sp>
            <p:nvSpPr>
              <p:cNvPr id="100" name="TextBox 99"/>
              <p:cNvSpPr txBox="1"/>
              <p:nvPr/>
            </p:nvSpPr>
            <p:spPr>
              <a:xfrm>
                <a:off x="3195528" y="5545834"/>
                <a:ext cx="832644" cy="461665"/>
              </a:xfrm>
              <a:prstGeom prst="rect">
                <a:avLst/>
              </a:prstGeom>
              <a:noFill/>
            </p:spPr>
            <p:txBody>
              <a:bodyPr wrap="square" rtlCol="0">
                <a:spAutoFit/>
              </a:bodyPr>
              <a:lstStyle/>
              <a:p>
                <a:r>
                  <a:rPr lang="en-GB" sz="1200" dirty="0" smtClean="0">
                    <a:solidFill>
                      <a:srgbClr val="FF0000"/>
                    </a:solidFill>
                  </a:rPr>
                  <a:t>Bulk Cu as received</a:t>
                </a:r>
                <a:endParaRPr lang="en-GB" sz="1200" dirty="0">
                  <a:solidFill>
                    <a:srgbClr val="FF0000"/>
                  </a:solidFill>
                </a:endParaRPr>
              </a:p>
            </p:txBody>
          </p:sp>
          <p:sp>
            <p:nvSpPr>
              <p:cNvPr id="101" name="TextBox 100"/>
              <p:cNvSpPr txBox="1"/>
              <p:nvPr/>
            </p:nvSpPr>
            <p:spPr>
              <a:xfrm>
                <a:off x="3277394" y="4888636"/>
                <a:ext cx="1156287" cy="461665"/>
              </a:xfrm>
              <a:prstGeom prst="rect">
                <a:avLst/>
              </a:prstGeom>
              <a:noFill/>
            </p:spPr>
            <p:txBody>
              <a:bodyPr wrap="square" rtlCol="0">
                <a:spAutoFit/>
              </a:bodyPr>
              <a:lstStyle/>
              <a:p>
                <a:r>
                  <a:rPr lang="en-GB" sz="1200" dirty="0" smtClean="0">
                    <a:solidFill>
                      <a:schemeClr val="accent6">
                        <a:lumMod val="50000"/>
                      </a:schemeClr>
                    </a:solidFill>
                  </a:rPr>
                  <a:t>Thin film Cu as received</a:t>
                </a:r>
                <a:endParaRPr lang="en-GB" sz="1200" dirty="0">
                  <a:solidFill>
                    <a:schemeClr val="accent6">
                      <a:lumMod val="50000"/>
                    </a:schemeClr>
                  </a:solidFill>
                </a:endParaRPr>
              </a:p>
            </p:txBody>
          </p:sp>
          <p:sp>
            <p:nvSpPr>
              <p:cNvPr id="102" name="TextBox 101"/>
              <p:cNvSpPr txBox="1"/>
              <p:nvPr/>
            </p:nvSpPr>
            <p:spPr>
              <a:xfrm>
                <a:off x="3298429" y="4353240"/>
                <a:ext cx="1903809" cy="461665"/>
              </a:xfrm>
              <a:prstGeom prst="rect">
                <a:avLst/>
              </a:prstGeom>
              <a:noFill/>
            </p:spPr>
            <p:txBody>
              <a:bodyPr wrap="square" rtlCol="0">
                <a:spAutoFit/>
              </a:bodyPr>
              <a:lstStyle/>
              <a:p>
                <a:r>
                  <a:rPr lang="en-GB" sz="1200" dirty="0" smtClean="0">
                    <a:solidFill>
                      <a:srgbClr val="7030A0"/>
                    </a:solidFill>
                  </a:rPr>
                  <a:t>Bulk Cu Ar+ sputter and post annealed 250°C</a:t>
                </a:r>
                <a:endParaRPr lang="en-GB" sz="1200" dirty="0">
                  <a:solidFill>
                    <a:srgbClr val="7030A0"/>
                  </a:solidFill>
                </a:endParaRPr>
              </a:p>
            </p:txBody>
          </p:sp>
          <p:sp>
            <p:nvSpPr>
              <p:cNvPr id="103" name="TextBox 102"/>
              <p:cNvSpPr txBox="1"/>
              <p:nvPr/>
            </p:nvSpPr>
            <p:spPr>
              <a:xfrm>
                <a:off x="3618706" y="3755976"/>
                <a:ext cx="2140744" cy="276999"/>
              </a:xfrm>
              <a:prstGeom prst="rect">
                <a:avLst/>
              </a:prstGeom>
              <a:noFill/>
            </p:spPr>
            <p:txBody>
              <a:bodyPr wrap="square" rtlCol="0">
                <a:spAutoFit/>
              </a:bodyPr>
              <a:lstStyle/>
              <a:p>
                <a:r>
                  <a:rPr lang="en-GB" sz="1200" dirty="0" smtClean="0">
                    <a:solidFill>
                      <a:srgbClr val="0070C0"/>
                    </a:solidFill>
                  </a:rPr>
                  <a:t>Thin film Cu annealed 250°C</a:t>
                </a:r>
                <a:endParaRPr lang="en-GB" sz="1200" dirty="0">
                  <a:solidFill>
                    <a:srgbClr val="0070C0"/>
                  </a:solidFill>
                </a:endParaRPr>
              </a:p>
            </p:txBody>
          </p:sp>
          <p:sp>
            <p:nvSpPr>
              <p:cNvPr id="104" name="TextBox 387"/>
              <p:cNvSpPr txBox="1">
                <a:spLocks noChangeArrowheads="1"/>
              </p:cNvSpPr>
              <p:nvPr/>
            </p:nvSpPr>
            <p:spPr bwMode="auto">
              <a:xfrm rot="5400000">
                <a:off x="6587331" y="4941809"/>
                <a:ext cx="7921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pPr>
                <a:r>
                  <a:rPr lang="en-GB" altLang="en-US" sz="1000" dirty="0">
                    <a:latin typeface="Calibri" panose="020F0502020204030204" pitchFamily="34" charset="0"/>
                  </a:rPr>
                  <a:t>Cu 2p</a:t>
                </a:r>
                <a:r>
                  <a:rPr lang="en-GB" altLang="en-US" sz="1000" baseline="-25000" dirty="0">
                    <a:latin typeface="Calibri" panose="020F0502020204030204" pitchFamily="34" charset="0"/>
                  </a:rPr>
                  <a:t>3/2</a:t>
                </a:r>
              </a:p>
            </p:txBody>
          </p:sp>
          <p:sp>
            <p:nvSpPr>
              <p:cNvPr id="105" name="TextBox 387"/>
              <p:cNvSpPr txBox="1">
                <a:spLocks noChangeArrowheads="1"/>
              </p:cNvSpPr>
              <p:nvPr/>
            </p:nvSpPr>
            <p:spPr bwMode="auto">
              <a:xfrm rot="5400000">
                <a:off x="4931568" y="4986259"/>
                <a:ext cx="7921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pPr>
                <a:r>
                  <a:rPr lang="en-GB" altLang="en-US" sz="1000" dirty="0">
                    <a:latin typeface="Calibri" panose="020F0502020204030204" pitchFamily="34" charset="0"/>
                  </a:rPr>
                  <a:t>Cu 2p</a:t>
                </a:r>
                <a:r>
                  <a:rPr lang="en-GB" altLang="en-US" sz="1000" baseline="-25000" dirty="0">
                    <a:latin typeface="Calibri" panose="020F0502020204030204" pitchFamily="34" charset="0"/>
                  </a:rPr>
                  <a:t>1/2</a:t>
                </a:r>
              </a:p>
            </p:txBody>
          </p:sp>
          <p:sp>
            <p:nvSpPr>
              <p:cNvPr id="106" name="TextBox 387"/>
              <p:cNvSpPr txBox="1">
                <a:spLocks noChangeArrowheads="1"/>
              </p:cNvSpPr>
              <p:nvPr/>
            </p:nvSpPr>
            <p:spPr bwMode="auto">
              <a:xfrm rot="5400000">
                <a:off x="5760911" y="5075159"/>
                <a:ext cx="7921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pPr>
                <a:r>
                  <a:rPr lang="en-GB" altLang="en-US" sz="1000" dirty="0" smtClean="0">
                    <a:latin typeface="Calibri" panose="020F0502020204030204" pitchFamily="34" charset="0"/>
                  </a:rPr>
                  <a:t>Satellite</a:t>
                </a:r>
                <a:endParaRPr lang="en-GB" altLang="en-US" sz="1000" baseline="-25000" dirty="0">
                  <a:latin typeface="Calibri" panose="020F0502020204030204" pitchFamily="34" charset="0"/>
                </a:endParaRPr>
              </a:p>
            </p:txBody>
          </p:sp>
          <p:sp>
            <p:nvSpPr>
              <p:cNvPr id="107" name="TextBox 387"/>
              <p:cNvSpPr txBox="1">
                <a:spLocks noChangeArrowheads="1"/>
              </p:cNvSpPr>
              <p:nvPr/>
            </p:nvSpPr>
            <p:spPr bwMode="auto">
              <a:xfrm rot="5400000">
                <a:off x="4132056" y="5090241"/>
                <a:ext cx="7921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pPr>
                <a:r>
                  <a:rPr lang="en-GB" altLang="en-US" sz="1000" dirty="0" smtClean="0">
                    <a:latin typeface="Calibri" panose="020F0502020204030204" pitchFamily="34" charset="0"/>
                  </a:rPr>
                  <a:t>Satellite</a:t>
                </a:r>
                <a:endParaRPr lang="en-GB" altLang="en-US" sz="1000" baseline="-25000" dirty="0">
                  <a:latin typeface="Calibri" panose="020F0502020204030204" pitchFamily="34" charset="0"/>
                </a:endParaRPr>
              </a:p>
            </p:txBody>
          </p:sp>
          <p:sp>
            <p:nvSpPr>
              <p:cNvPr id="108" name="TextBox 387"/>
              <p:cNvSpPr txBox="1">
                <a:spLocks noChangeArrowheads="1"/>
              </p:cNvSpPr>
              <p:nvPr/>
            </p:nvSpPr>
            <p:spPr bwMode="auto">
              <a:xfrm rot="5400000">
                <a:off x="7171531" y="1452484"/>
                <a:ext cx="7921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pPr>
                <a:r>
                  <a:rPr lang="en-GB" altLang="en-US" sz="1000" dirty="0">
                    <a:latin typeface="Calibri" panose="020F0502020204030204" pitchFamily="34" charset="0"/>
                  </a:rPr>
                  <a:t>Cu 2p</a:t>
                </a:r>
                <a:r>
                  <a:rPr lang="en-GB" altLang="en-US" sz="1000" baseline="-25000" dirty="0">
                    <a:latin typeface="Calibri" panose="020F0502020204030204" pitchFamily="34" charset="0"/>
                  </a:rPr>
                  <a:t>3/2</a:t>
                </a:r>
              </a:p>
            </p:txBody>
          </p:sp>
          <p:sp>
            <p:nvSpPr>
              <p:cNvPr id="109" name="TextBox 387"/>
              <p:cNvSpPr txBox="1">
                <a:spLocks noChangeArrowheads="1"/>
              </p:cNvSpPr>
              <p:nvPr/>
            </p:nvSpPr>
            <p:spPr bwMode="auto">
              <a:xfrm rot="5400000">
                <a:off x="5645943" y="3047812"/>
                <a:ext cx="7921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pPr>
                <a:r>
                  <a:rPr lang="en-GB" altLang="en-US" sz="1000" dirty="0">
                    <a:latin typeface="Calibri" panose="020F0502020204030204" pitchFamily="34" charset="0"/>
                  </a:rPr>
                  <a:t>Cu 2p</a:t>
                </a:r>
                <a:r>
                  <a:rPr lang="en-GB" altLang="en-US" sz="1000" baseline="-25000" dirty="0">
                    <a:latin typeface="Calibri" panose="020F0502020204030204" pitchFamily="34" charset="0"/>
                  </a:rPr>
                  <a:t>1/2</a:t>
                </a:r>
              </a:p>
            </p:txBody>
          </p:sp>
          <p:sp>
            <p:nvSpPr>
              <p:cNvPr id="110" name="TextBox 387"/>
              <p:cNvSpPr txBox="1">
                <a:spLocks noChangeArrowheads="1"/>
              </p:cNvSpPr>
              <p:nvPr/>
            </p:nvSpPr>
            <p:spPr bwMode="auto">
              <a:xfrm rot="5400000">
                <a:off x="6309519" y="3220164"/>
                <a:ext cx="7921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pPr>
                <a:r>
                  <a:rPr lang="en-GB" altLang="en-US" sz="1000" dirty="0">
                    <a:latin typeface="Calibri" panose="020F0502020204030204" pitchFamily="34" charset="0"/>
                  </a:rPr>
                  <a:t>Cu 2p</a:t>
                </a:r>
                <a:r>
                  <a:rPr lang="en-GB" altLang="en-US" sz="1000" baseline="-25000" dirty="0">
                    <a:latin typeface="Calibri" panose="020F0502020204030204" pitchFamily="34" charset="0"/>
                  </a:rPr>
                  <a:t>1/2</a:t>
                </a:r>
              </a:p>
            </p:txBody>
          </p:sp>
          <p:sp>
            <p:nvSpPr>
              <p:cNvPr id="111" name="TextBox 387"/>
              <p:cNvSpPr txBox="1">
                <a:spLocks noChangeArrowheads="1"/>
              </p:cNvSpPr>
              <p:nvPr/>
            </p:nvSpPr>
            <p:spPr bwMode="auto">
              <a:xfrm rot="5400000">
                <a:off x="7677151" y="2740184"/>
                <a:ext cx="7921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spcBef>
                    <a:spcPct val="0"/>
                  </a:spcBef>
                </a:pPr>
                <a:r>
                  <a:rPr lang="en-GB" altLang="en-US" sz="1000" dirty="0">
                    <a:latin typeface="Calibri" panose="020F0502020204030204" pitchFamily="34" charset="0"/>
                  </a:rPr>
                  <a:t>Cu 2p</a:t>
                </a:r>
                <a:r>
                  <a:rPr lang="en-GB" altLang="en-US" sz="1000" baseline="-25000" dirty="0">
                    <a:latin typeface="Calibri" panose="020F0502020204030204" pitchFamily="34" charset="0"/>
                  </a:rPr>
                  <a:t>3/2</a:t>
                </a:r>
              </a:p>
            </p:txBody>
          </p:sp>
        </p:grpSp>
        <p:sp>
          <p:nvSpPr>
            <p:cNvPr id="91" name="TextBox 90"/>
            <p:cNvSpPr txBox="1"/>
            <p:nvPr/>
          </p:nvSpPr>
          <p:spPr>
            <a:xfrm>
              <a:off x="7110412" y="5809077"/>
              <a:ext cx="1270000" cy="276999"/>
            </a:xfrm>
            <a:prstGeom prst="rect">
              <a:avLst/>
            </a:prstGeom>
            <a:noFill/>
          </p:spPr>
          <p:txBody>
            <a:bodyPr wrap="square" rtlCol="0">
              <a:spAutoFit/>
            </a:bodyPr>
            <a:lstStyle/>
            <a:p>
              <a:r>
                <a:rPr lang="en-GB" sz="1200" b="1" dirty="0" err="1" smtClean="0"/>
                <a:t>CuO</a:t>
              </a:r>
              <a:endParaRPr lang="en-GB" sz="1200" b="1" dirty="0"/>
            </a:p>
          </p:txBody>
        </p:sp>
        <p:sp>
          <p:nvSpPr>
            <p:cNvPr id="92" name="TextBox 91"/>
            <p:cNvSpPr txBox="1"/>
            <p:nvPr/>
          </p:nvSpPr>
          <p:spPr>
            <a:xfrm>
              <a:off x="7452220" y="5135939"/>
              <a:ext cx="1270000" cy="276999"/>
            </a:xfrm>
            <a:prstGeom prst="rect">
              <a:avLst/>
            </a:prstGeom>
            <a:noFill/>
          </p:spPr>
          <p:txBody>
            <a:bodyPr wrap="square" rtlCol="0">
              <a:spAutoFit/>
            </a:bodyPr>
            <a:lstStyle/>
            <a:p>
              <a:r>
                <a:rPr lang="en-GB" sz="1200" b="1" dirty="0" err="1" smtClean="0"/>
                <a:t>CuO</a:t>
              </a:r>
              <a:endParaRPr lang="en-GB" sz="1200" b="1" dirty="0"/>
            </a:p>
          </p:txBody>
        </p:sp>
        <p:sp>
          <p:nvSpPr>
            <p:cNvPr id="93" name="TextBox 92"/>
            <p:cNvSpPr txBox="1"/>
            <p:nvPr/>
          </p:nvSpPr>
          <p:spPr>
            <a:xfrm>
              <a:off x="7871619" y="4451113"/>
              <a:ext cx="1270000" cy="276999"/>
            </a:xfrm>
            <a:prstGeom prst="rect">
              <a:avLst/>
            </a:prstGeom>
            <a:noFill/>
          </p:spPr>
          <p:txBody>
            <a:bodyPr wrap="square" rtlCol="0">
              <a:spAutoFit/>
            </a:bodyPr>
            <a:lstStyle/>
            <a:p>
              <a:r>
                <a:rPr lang="en-GB" sz="1200" b="1" dirty="0" smtClean="0"/>
                <a:t>Cu</a:t>
              </a:r>
              <a:endParaRPr lang="en-GB" sz="1200" b="1" dirty="0"/>
            </a:p>
          </p:txBody>
        </p:sp>
        <p:sp>
          <p:nvSpPr>
            <p:cNvPr id="94" name="TextBox 93"/>
            <p:cNvSpPr txBox="1"/>
            <p:nvPr/>
          </p:nvSpPr>
          <p:spPr>
            <a:xfrm>
              <a:off x="8148639" y="3496789"/>
              <a:ext cx="1270000" cy="276999"/>
            </a:xfrm>
            <a:prstGeom prst="rect">
              <a:avLst/>
            </a:prstGeom>
            <a:noFill/>
          </p:spPr>
          <p:txBody>
            <a:bodyPr wrap="square" rtlCol="0">
              <a:spAutoFit/>
            </a:bodyPr>
            <a:lstStyle/>
            <a:p>
              <a:r>
                <a:rPr lang="en-GB" sz="1200" b="1" dirty="0" smtClean="0"/>
                <a:t>Cu</a:t>
              </a:r>
              <a:r>
                <a:rPr lang="en-GB" sz="1200" b="1" baseline="-25000" dirty="0" smtClean="0"/>
                <a:t>2</a:t>
              </a:r>
              <a:r>
                <a:rPr lang="en-GB" sz="1200" b="1" dirty="0" smtClean="0"/>
                <a:t>O</a:t>
              </a:r>
              <a:endParaRPr lang="en-GB" sz="1200" b="1" dirty="0"/>
            </a:p>
          </p:txBody>
        </p:sp>
      </p:grpSp>
      <p:graphicFrame>
        <p:nvGraphicFramePr>
          <p:cNvPr id="345" name="Table 344"/>
          <p:cNvGraphicFramePr>
            <a:graphicFrameLocks noGrp="1"/>
          </p:cNvGraphicFramePr>
          <p:nvPr>
            <p:extLst>
              <p:ext uri="{D42A27DB-BD31-4B8C-83A1-F6EECF244321}">
                <p14:modId xmlns:p14="http://schemas.microsoft.com/office/powerpoint/2010/main" val="1558933173"/>
              </p:ext>
            </p:extLst>
          </p:nvPr>
        </p:nvGraphicFramePr>
        <p:xfrm>
          <a:off x="3646676" y="884237"/>
          <a:ext cx="3311525" cy="892176"/>
        </p:xfrm>
        <a:graphic>
          <a:graphicData uri="http://schemas.openxmlformats.org/drawingml/2006/table">
            <a:tbl>
              <a:tblPr>
                <a:tableStyleId>{5C22544A-7EE6-4342-B048-85BDC9FD1C3A}</a:tableStyleId>
              </a:tblPr>
              <a:tblGrid>
                <a:gridCol w="738737"/>
                <a:gridCol w="1216927"/>
                <a:gridCol w="1355861"/>
              </a:tblGrid>
              <a:tr h="223044">
                <a:tc>
                  <a:txBody>
                    <a:bodyPr/>
                    <a:lstStyle/>
                    <a:p>
                      <a:pPr algn="ctr" fontAlgn="b"/>
                      <a:r>
                        <a:rPr lang="en-GB" sz="1400" u="none" strike="noStrike" dirty="0" smtClean="0">
                          <a:effectLst/>
                          <a:latin typeface="Calibri" panose="020F0502020204030204" pitchFamily="34" charset="0"/>
                          <a:cs typeface="Calibri" panose="020F0502020204030204" pitchFamily="34" charset="0"/>
                        </a:rPr>
                        <a:t>XPS</a:t>
                      </a:r>
                      <a:r>
                        <a:rPr lang="en-GB" sz="1400" u="none" strike="noStrike" dirty="0">
                          <a:effectLst/>
                          <a:latin typeface="Calibri" panose="020F0502020204030204" pitchFamily="34" charset="0"/>
                          <a:cs typeface="Calibri" panose="020F0502020204030204" pitchFamily="34" charset="0"/>
                        </a:rPr>
                        <a:t> </a:t>
                      </a:r>
                      <a:endParaRPr lang="en-GB" sz="1400" b="0" i="0" u="none" strike="noStrike" dirty="0">
                        <a:solidFill>
                          <a:srgbClr val="000000"/>
                        </a:solidFill>
                        <a:effectLst/>
                        <a:latin typeface="Calibri" panose="020F0502020204030204" pitchFamily="34" charset="0"/>
                        <a:cs typeface="Calibri" panose="020F0502020204030204" pitchFamily="34" charset="0"/>
                      </a:endParaRPr>
                    </a:p>
                  </a:txBody>
                  <a:tcPr marL="9523" marR="9523" marT="9529" marB="0" anchor="b">
                    <a:solidFill>
                      <a:schemeClr val="accent2">
                        <a:lumMod val="20000"/>
                        <a:lumOff val="80000"/>
                      </a:schemeClr>
                    </a:solidFill>
                  </a:tcPr>
                </a:tc>
                <a:tc>
                  <a:txBody>
                    <a:bodyPr/>
                    <a:lstStyle/>
                    <a:p>
                      <a:pPr algn="ctr" fontAlgn="b"/>
                      <a:r>
                        <a:rPr lang="en-GB" sz="1400" b="1" u="none" strike="noStrike" dirty="0" smtClean="0">
                          <a:effectLst/>
                          <a:latin typeface="Calibri" panose="020F0502020204030204" pitchFamily="34" charset="0"/>
                          <a:cs typeface="Calibri" panose="020F0502020204030204" pitchFamily="34" charset="0"/>
                        </a:rPr>
                        <a:t>Bulk (%)</a:t>
                      </a:r>
                      <a:endParaRPr lang="en-GB" sz="1400" b="1" i="0" u="none" strike="noStrike" dirty="0">
                        <a:solidFill>
                          <a:srgbClr val="000000"/>
                        </a:solidFill>
                        <a:effectLst/>
                        <a:latin typeface="Calibri" panose="020F0502020204030204" pitchFamily="34" charset="0"/>
                        <a:cs typeface="Calibri" panose="020F0502020204030204" pitchFamily="34" charset="0"/>
                      </a:endParaRPr>
                    </a:p>
                  </a:txBody>
                  <a:tcPr marL="9523" marR="9523" marT="9529" marB="0" anchor="b">
                    <a:solidFill>
                      <a:schemeClr val="accent2">
                        <a:lumMod val="20000"/>
                        <a:lumOff val="80000"/>
                      </a:schemeClr>
                    </a:solidFill>
                  </a:tcPr>
                </a:tc>
                <a:tc>
                  <a:txBody>
                    <a:bodyPr/>
                    <a:lstStyle/>
                    <a:p>
                      <a:pPr algn="ctr" fontAlgn="b"/>
                      <a:r>
                        <a:rPr lang="en-GB" sz="1400" b="1" u="none" strike="noStrike" dirty="0" smtClean="0">
                          <a:effectLst/>
                          <a:latin typeface="Calibri" panose="020F0502020204030204" pitchFamily="34" charset="0"/>
                          <a:cs typeface="Calibri" panose="020F0502020204030204" pitchFamily="34" charset="0"/>
                        </a:rPr>
                        <a:t>Thin</a:t>
                      </a:r>
                      <a:r>
                        <a:rPr lang="en-GB" sz="1400" b="1" u="none" strike="noStrike" baseline="0" dirty="0" smtClean="0">
                          <a:effectLst/>
                          <a:latin typeface="Calibri" panose="020F0502020204030204" pitchFamily="34" charset="0"/>
                          <a:cs typeface="Calibri" panose="020F0502020204030204" pitchFamily="34" charset="0"/>
                        </a:rPr>
                        <a:t> film</a:t>
                      </a:r>
                      <a:r>
                        <a:rPr lang="en-GB" sz="1400" b="1" u="none" strike="noStrike" dirty="0" smtClean="0">
                          <a:effectLst/>
                          <a:latin typeface="Calibri" panose="020F0502020204030204" pitchFamily="34" charset="0"/>
                          <a:cs typeface="Calibri" panose="020F0502020204030204" pitchFamily="34" charset="0"/>
                        </a:rPr>
                        <a:t>(%)</a:t>
                      </a:r>
                      <a:endParaRPr lang="en-GB" sz="1400" b="1" i="0" u="none" strike="noStrike" dirty="0">
                        <a:solidFill>
                          <a:srgbClr val="000000"/>
                        </a:solidFill>
                        <a:effectLst/>
                        <a:latin typeface="Calibri" panose="020F0502020204030204" pitchFamily="34" charset="0"/>
                        <a:cs typeface="Calibri" panose="020F0502020204030204" pitchFamily="34" charset="0"/>
                      </a:endParaRPr>
                    </a:p>
                  </a:txBody>
                  <a:tcPr marL="9523" marR="9523" marT="9529" marB="0" anchor="b">
                    <a:solidFill>
                      <a:schemeClr val="accent2">
                        <a:lumMod val="20000"/>
                        <a:lumOff val="80000"/>
                      </a:schemeClr>
                    </a:solidFill>
                  </a:tcPr>
                </a:tc>
              </a:tr>
              <a:tr h="223044">
                <a:tc>
                  <a:txBody>
                    <a:bodyPr/>
                    <a:lstStyle/>
                    <a:p>
                      <a:pPr algn="l" fontAlgn="b"/>
                      <a:r>
                        <a:rPr lang="en-GB" sz="1400" b="1" u="none" strike="noStrike" dirty="0">
                          <a:effectLst/>
                          <a:latin typeface="Calibri" panose="020F0502020204030204" pitchFamily="34" charset="0"/>
                          <a:cs typeface="Calibri" panose="020F0502020204030204" pitchFamily="34" charset="0"/>
                        </a:rPr>
                        <a:t>O 1s</a:t>
                      </a:r>
                      <a:endParaRPr lang="en-GB" sz="1400" b="1" i="0" u="none" strike="noStrike" dirty="0">
                        <a:solidFill>
                          <a:srgbClr val="000000"/>
                        </a:solidFill>
                        <a:effectLst/>
                        <a:latin typeface="Calibri" panose="020F0502020204030204" pitchFamily="34" charset="0"/>
                        <a:cs typeface="Calibri" panose="020F0502020204030204" pitchFamily="34" charset="0"/>
                      </a:endParaRPr>
                    </a:p>
                  </a:txBody>
                  <a:tcPr marL="9523" marR="9523" marT="9529" marB="0" anchor="b">
                    <a:solidFill>
                      <a:schemeClr val="accent2">
                        <a:lumMod val="40000"/>
                        <a:lumOff val="60000"/>
                      </a:schemeClr>
                    </a:solidFill>
                  </a:tcPr>
                </a:tc>
                <a:tc>
                  <a:txBody>
                    <a:bodyPr/>
                    <a:lstStyle/>
                    <a:p>
                      <a:pPr algn="ctr" fontAlgn="b"/>
                      <a:r>
                        <a:rPr lang="en-GB" sz="1400" u="none" strike="noStrike" dirty="0">
                          <a:effectLst/>
                          <a:latin typeface="Calibri" panose="020F0502020204030204" pitchFamily="34" charset="0"/>
                          <a:cs typeface="Calibri" panose="020F0502020204030204" pitchFamily="34" charset="0"/>
                        </a:rPr>
                        <a:t>6.1</a:t>
                      </a:r>
                      <a:endParaRPr lang="en-GB" sz="1400" b="0" i="0" u="none" strike="noStrike" dirty="0">
                        <a:solidFill>
                          <a:srgbClr val="000000"/>
                        </a:solidFill>
                        <a:effectLst/>
                        <a:latin typeface="Calibri" panose="020F0502020204030204" pitchFamily="34" charset="0"/>
                        <a:cs typeface="Calibri" panose="020F0502020204030204" pitchFamily="34" charset="0"/>
                      </a:endParaRPr>
                    </a:p>
                  </a:txBody>
                  <a:tcPr marL="9523" marR="9523" marT="9529" marB="0" anchor="b">
                    <a:solidFill>
                      <a:schemeClr val="accent2">
                        <a:lumMod val="20000"/>
                        <a:lumOff val="80000"/>
                      </a:schemeClr>
                    </a:solidFill>
                  </a:tcPr>
                </a:tc>
                <a:tc>
                  <a:txBody>
                    <a:bodyPr/>
                    <a:lstStyle/>
                    <a:p>
                      <a:pPr algn="ctr"/>
                      <a:r>
                        <a:rPr lang="en-GB" sz="1400" dirty="0" smtClean="0">
                          <a:latin typeface="Calibri" panose="020F0502020204030204" pitchFamily="34" charset="0"/>
                          <a:cs typeface="Calibri" panose="020F0502020204030204" pitchFamily="34" charset="0"/>
                        </a:rPr>
                        <a:t>17.943</a:t>
                      </a:r>
                      <a:endParaRPr lang="en-GB" sz="1400" dirty="0">
                        <a:latin typeface="Calibri" panose="020F0502020204030204" pitchFamily="34" charset="0"/>
                        <a:cs typeface="Calibri" panose="020F0502020204030204" pitchFamily="34" charset="0"/>
                      </a:endParaRPr>
                    </a:p>
                  </a:txBody>
                  <a:tcPr marL="9523" marR="9523" marT="9529" marB="0" anchor="b">
                    <a:solidFill>
                      <a:schemeClr val="accent2">
                        <a:lumMod val="20000"/>
                        <a:lumOff val="80000"/>
                      </a:schemeClr>
                    </a:solidFill>
                  </a:tcPr>
                </a:tc>
              </a:tr>
              <a:tr h="223044">
                <a:tc>
                  <a:txBody>
                    <a:bodyPr/>
                    <a:lstStyle/>
                    <a:p>
                      <a:pPr algn="l" fontAlgn="b"/>
                      <a:r>
                        <a:rPr lang="en-GB" sz="1400" b="1" u="none" strike="noStrike" dirty="0">
                          <a:effectLst/>
                          <a:latin typeface="Calibri" panose="020F0502020204030204" pitchFamily="34" charset="0"/>
                          <a:cs typeface="Calibri" panose="020F0502020204030204" pitchFamily="34" charset="0"/>
                        </a:rPr>
                        <a:t>C 1s</a:t>
                      </a:r>
                      <a:endParaRPr lang="en-GB" sz="1400" b="1" i="0" u="none" strike="noStrike" dirty="0">
                        <a:solidFill>
                          <a:srgbClr val="000000"/>
                        </a:solidFill>
                        <a:effectLst/>
                        <a:latin typeface="Calibri" panose="020F0502020204030204" pitchFamily="34" charset="0"/>
                        <a:cs typeface="Calibri" panose="020F0502020204030204" pitchFamily="34" charset="0"/>
                      </a:endParaRPr>
                    </a:p>
                  </a:txBody>
                  <a:tcPr marL="9523" marR="9523" marT="9529" marB="0" anchor="b">
                    <a:solidFill>
                      <a:schemeClr val="accent2">
                        <a:lumMod val="40000"/>
                        <a:lumOff val="60000"/>
                      </a:schemeClr>
                    </a:solidFill>
                  </a:tcPr>
                </a:tc>
                <a:tc>
                  <a:txBody>
                    <a:bodyPr/>
                    <a:lstStyle/>
                    <a:p>
                      <a:pPr algn="ctr" fontAlgn="b"/>
                      <a:r>
                        <a:rPr lang="en-GB" sz="1400" u="none" strike="noStrike" dirty="0">
                          <a:effectLst/>
                          <a:latin typeface="Calibri" panose="020F0502020204030204" pitchFamily="34" charset="0"/>
                          <a:cs typeface="Calibri" panose="020F0502020204030204" pitchFamily="34" charset="0"/>
                        </a:rPr>
                        <a:t>none</a:t>
                      </a:r>
                      <a:endParaRPr lang="en-GB" sz="1400" b="0" i="0" u="none" strike="noStrike" dirty="0">
                        <a:solidFill>
                          <a:srgbClr val="000000"/>
                        </a:solidFill>
                        <a:effectLst/>
                        <a:latin typeface="Calibri" panose="020F0502020204030204" pitchFamily="34" charset="0"/>
                        <a:cs typeface="Calibri" panose="020F0502020204030204" pitchFamily="34" charset="0"/>
                      </a:endParaRPr>
                    </a:p>
                  </a:txBody>
                  <a:tcPr marL="9523" marR="9523" marT="9529" marB="0" anchor="b">
                    <a:solidFill>
                      <a:schemeClr val="accent2">
                        <a:lumMod val="20000"/>
                        <a:lumOff val="80000"/>
                      </a:schemeClr>
                    </a:solidFill>
                  </a:tcPr>
                </a:tc>
                <a:tc>
                  <a:txBody>
                    <a:bodyPr/>
                    <a:lstStyle/>
                    <a:p>
                      <a:pPr algn="ctr"/>
                      <a:r>
                        <a:rPr lang="en-GB" sz="1400" dirty="0" smtClean="0">
                          <a:latin typeface="Calibri" panose="020F0502020204030204" pitchFamily="34" charset="0"/>
                          <a:cs typeface="Calibri" panose="020F0502020204030204" pitchFamily="34" charset="0"/>
                        </a:rPr>
                        <a:t>62.03</a:t>
                      </a:r>
                      <a:endParaRPr lang="en-GB" sz="1400" dirty="0">
                        <a:latin typeface="Calibri" panose="020F0502020204030204" pitchFamily="34" charset="0"/>
                        <a:cs typeface="Calibri" panose="020F0502020204030204" pitchFamily="34" charset="0"/>
                      </a:endParaRPr>
                    </a:p>
                  </a:txBody>
                  <a:tcPr marL="9523" marR="9523" marT="9529" marB="0" anchor="b">
                    <a:solidFill>
                      <a:schemeClr val="accent2">
                        <a:lumMod val="20000"/>
                        <a:lumOff val="80000"/>
                      </a:schemeClr>
                    </a:solidFill>
                  </a:tcPr>
                </a:tc>
              </a:tr>
              <a:tr h="223044">
                <a:tc>
                  <a:txBody>
                    <a:bodyPr/>
                    <a:lstStyle/>
                    <a:p>
                      <a:pPr algn="l" fontAlgn="b"/>
                      <a:r>
                        <a:rPr lang="en-GB" sz="1400" b="1" u="none" strike="noStrike" dirty="0" smtClean="0">
                          <a:effectLst/>
                          <a:latin typeface="Calibri" panose="020F0502020204030204" pitchFamily="34" charset="0"/>
                          <a:cs typeface="Calibri" panose="020F0502020204030204" pitchFamily="34" charset="0"/>
                        </a:rPr>
                        <a:t>Cu 2p</a:t>
                      </a:r>
                      <a:endParaRPr lang="en-GB" sz="1400" b="1" i="0" u="none" strike="noStrike" dirty="0">
                        <a:solidFill>
                          <a:srgbClr val="000000"/>
                        </a:solidFill>
                        <a:effectLst/>
                        <a:latin typeface="Calibri" panose="020F0502020204030204" pitchFamily="34" charset="0"/>
                        <a:cs typeface="Calibri" panose="020F0502020204030204" pitchFamily="34" charset="0"/>
                      </a:endParaRPr>
                    </a:p>
                  </a:txBody>
                  <a:tcPr marL="9523" marR="9523" marT="9529" marB="0" anchor="b">
                    <a:solidFill>
                      <a:schemeClr val="accent2">
                        <a:lumMod val="40000"/>
                        <a:lumOff val="60000"/>
                      </a:schemeClr>
                    </a:solidFill>
                  </a:tcPr>
                </a:tc>
                <a:tc>
                  <a:txBody>
                    <a:bodyPr/>
                    <a:lstStyle/>
                    <a:p>
                      <a:pPr algn="ctr" fontAlgn="b"/>
                      <a:r>
                        <a:rPr lang="en-GB" sz="1400" u="none" strike="noStrike" dirty="0">
                          <a:effectLst/>
                          <a:latin typeface="Calibri" panose="020F0502020204030204" pitchFamily="34" charset="0"/>
                          <a:cs typeface="Calibri" panose="020F0502020204030204" pitchFamily="34" charset="0"/>
                        </a:rPr>
                        <a:t>93.9</a:t>
                      </a:r>
                      <a:endParaRPr lang="en-GB" sz="1400" b="0" i="0" u="none" strike="noStrike" dirty="0">
                        <a:solidFill>
                          <a:srgbClr val="000000"/>
                        </a:solidFill>
                        <a:effectLst/>
                        <a:latin typeface="Calibri" panose="020F0502020204030204" pitchFamily="34" charset="0"/>
                        <a:cs typeface="Calibri" panose="020F0502020204030204" pitchFamily="34" charset="0"/>
                      </a:endParaRPr>
                    </a:p>
                  </a:txBody>
                  <a:tcPr marL="9523" marR="9523" marT="9529" marB="0" anchor="b">
                    <a:solidFill>
                      <a:schemeClr val="accent2">
                        <a:lumMod val="20000"/>
                        <a:lumOff val="80000"/>
                      </a:schemeClr>
                    </a:solidFill>
                  </a:tcPr>
                </a:tc>
                <a:tc>
                  <a:txBody>
                    <a:bodyPr/>
                    <a:lstStyle/>
                    <a:p>
                      <a:pPr algn="ctr"/>
                      <a:r>
                        <a:rPr lang="en-GB" sz="1400" dirty="0" smtClean="0">
                          <a:latin typeface="Calibri" panose="020F0502020204030204" pitchFamily="34" charset="0"/>
                          <a:cs typeface="Calibri" panose="020F0502020204030204" pitchFamily="34" charset="0"/>
                        </a:rPr>
                        <a:t>20.027</a:t>
                      </a:r>
                      <a:endParaRPr lang="en-GB" sz="1400" dirty="0">
                        <a:latin typeface="Calibri" panose="020F0502020204030204" pitchFamily="34" charset="0"/>
                        <a:cs typeface="Calibri" panose="020F0502020204030204" pitchFamily="34" charset="0"/>
                      </a:endParaRPr>
                    </a:p>
                  </a:txBody>
                  <a:tcPr marL="9523" marR="9523" marT="9529" marB="0" anchor="b">
                    <a:solidFill>
                      <a:schemeClr val="accent2">
                        <a:lumMod val="20000"/>
                        <a:lumOff val="80000"/>
                      </a:schemeClr>
                    </a:solidFill>
                  </a:tcPr>
                </a:tc>
              </a:tr>
            </a:tbl>
          </a:graphicData>
        </a:graphic>
      </p:graphicFrame>
    </p:spTree>
    <p:extLst>
      <p:ext uri="{BB962C8B-B14F-4D97-AF65-F5344CB8AC3E}">
        <p14:creationId xmlns:p14="http://schemas.microsoft.com/office/powerpoint/2010/main" val="8292294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2" name="Table 301"/>
          <p:cNvGraphicFramePr>
            <a:graphicFrameLocks noGrp="1"/>
          </p:cNvGraphicFramePr>
          <p:nvPr>
            <p:extLst>
              <p:ext uri="{D42A27DB-BD31-4B8C-83A1-F6EECF244321}">
                <p14:modId xmlns:p14="http://schemas.microsoft.com/office/powerpoint/2010/main" val="1740973265"/>
              </p:ext>
            </p:extLst>
          </p:nvPr>
        </p:nvGraphicFramePr>
        <p:xfrm>
          <a:off x="0" y="2881394"/>
          <a:ext cx="3070550" cy="2230356"/>
        </p:xfrm>
        <a:graphic>
          <a:graphicData uri="http://schemas.openxmlformats.org/drawingml/2006/table">
            <a:tbl>
              <a:tblPr firstRow="1" bandRow="1">
                <a:tableStyleId>{5C22544A-7EE6-4342-B048-85BDC9FD1C3A}</a:tableStyleId>
              </a:tblPr>
              <a:tblGrid>
                <a:gridCol w="1102051"/>
                <a:gridCol w="1031549"/>
                <a:gridCol w="936950"/>
              </a:tblGrid>
              <a:tr h="762120">
                <a:tc>
                  <a:txBody>
                    <a:bodyPr/>
                    <a:lstStyle/>
                    <a:p>
                      <a:endParaRPr lang="en-GB" sz="1800" dirty="0">
                        <a:latin typeface="Calibri" panose="020F0502020204030204" pitchFamily="34" charset="0"/>
                        <a:cs typeface="Calibri" panose="020F0502020204030204" pitchFamily="34" charset="0"/>
                      </a:endParaRPr>
                    </a:p>
                  </a:txBody>
                  <a:tcPr marL="91444" marR="91444" marT="45739" marB="45739">
                    <a:solidFill>
                      <a:schemeClr val="accent2">
                        <a:lumMod val="60000"/>
                        <a:lumOff val="40000"/>
                      </a:schemeClr>
                    </a:solidFill>
                  </a:tcPr>
                </a:tc>
                <a:tc>
                  <a:txBody>
                    <a:bodyPr/>
                    <a:lstStyle/>
                    <a:p>
                      <a:pPr algn="ctr"/>
                      <a:r>
                        <a:rPr lang="en-GB" sz="1800" b="1" dirty="0" smtClean="0">
                          <a:solidFill>
                            <a:schemeClr val="tx2">
                              <a:lumMod val="50000"/>
                            </a:schemeClr>
                          </a:solidFill>
                          <a:latin typeface="Calibri" panose="020F0502020204030204" pitchFamily="34" charset="0"/>
                          <a:cs typeface="Calibri" panose="020F0502020204030204" pitchFamily="34" charset="0"/>
                        </a:rPr>
                        <a:t>Work </a:t>
                      </a:r>
                    </a:p>
                    <a:p>
                      <a:pPr algn="ctr"/>
                      <a:r>
                        <a:rPr lang="en-GB" sz="1800" b="1" dirty="0" smtClean="0">
                          <a:solidFill>
                            <a:schemeClr val="tx2">
                              <a:lumMod val="50000"/>
                            </a:schemeClr>
                          </a:solidFill>
                          <a:latin typeface="Calibri" panose="020F0502020204030204" pitchFamily="34" charset="0"/>
                          <a:cs typeface="Calibri" panose="020F0502020204030204" pitchFamily="34" charset="0"/>
                        </a:rPr>
                        <a:t>function</a:t>
                      </a:r>
                      <a:r>
                        <a:rPr lang="en-GB" sz="1800" b="1" baseline="0" dirty="0" smtClean="0">
                          <a:solidFill>
                            <a:schemeClr val="tx2">
                              <a:lumMod val="50000"/>
                            </a:schemeClr>
                          </a:solidFill>
                          <a:latin typeface="Calibri" panose="020F0502020204030204" pitchFamily="34" charset="0"/>
                          <a:cs typeface="Calibri" panose="020F0502020204030204" pitchFamily="34" charset="0"/>
                        </a:rPr>
                        <a:t> (eV)</a:t>
                      </a:r>
                      <a:endParaRPr lang="en-GB" sz="1800" b="1" dirty="0">
                        <a:solidFill>
                          <a:schemeClr val="tx2">
                            <a:lumMod val="50000"/>
                          </a:schemeClr>
                        </a:solidFill>
                        <a:latin typeface="Calibri" panose="020F0502020204030204" pitchFamily="34" charset="0"/>
                        <a:cs typeface="Calibri" panose="020F0502020204030204" pitchFamily="34" charset="0"/>
                      </a:endParaRPr>
                    </a:p>
                  </a:txBody>
                  <a:tcPr marL="91444" marR="91444" marT="45739" marB="45739">
                    <a:solidFill>
                      <a:schemeClr val="accent2">
                        <a:lumMod val="60000"/>
                        <a:lumOff val="40000"/>
                      </a:schemeClr>
                    </a:solidFill>
                  </a:tcPr>
                </a:tc>
                <a:tc>
                  <a:txBody>
                    <a:bodyPr/>
                    <a:lstStyle/>
                    <a:p>
                      <a:pPr algn="ctr"/>
                      <a:r>
                        <a:rPr lang="en-GB" sz="1800" b="1" dirty="0" smtClean="0">
                          <a:solidFill>
                            <a:schemeClr val="tx2">
                              <a:lumMod val="50000"/>
                            </a:schemeClr>
                          </a:solidFill>
                          <a:latin typeface="Calibri" panose="020F0502020204030204" pitchFamily="34" charset="0"/>
                          <a:cs typeface="Calibri" panose="020F0502020204030204" pitchFamily="34" charset="0"/>
                        </a:rPr>
                        <a:t>QE</a:t>
                      </a:r>
                    </a:p>
                    <a:p>
                      <a:pPr algn="ctr"/>
                      <a:r>
                        <a:rPr lang="en-GB" sz="1800" b="1" dirty="0" smtClean="0">
                          <a:solidFill>
                            <a:schemeClr val="tx2">
                              <a:lumMod val="50000"/>
                            </a:schemeClr>
                          </a:solidFill>
                          <a:latin typeface="Calibri" panose="020F0502020204030204" pitchFamily="34" charset="0"/>
                          <a:cs typeface="Calibri" panose="020F0502020204030204" pitchFamily="34" charset="0"/>
                        </a:rPr>
                        <a:t>(%)</a:t>
                      </a:r>
                    </a:p>
                    <a:p>
                      <a:pPr algn="ctr"/>
                      <a:endParaRPr lang="en-GB" sz="1800" b="1" dirty="0">
                        <a:solidFill>
                          <a:schemeClr val="tx2">
                            <a:lumMod val="50000"/>
                          </a:schemeClr>
                        </a:solidFill>
                        <a:latin typeface="Calibri" panose="020F0502020204030204" pitchFamily="34" charset="0"/>
                        <a:cs typeface="Calibri" panose="020F0502020204030204" pitchFamily="34" charset="0"/>
                      </a:endParaRPr>
                    </a:p>
                  </a:txBody>
                  <a:tcPr marL="91444" marR="91444" marT="45739" marB="45739">
                    <a:solidFill>
                      <a:schemeClr val="accent2">
                        <a:lumMod val="60000"/>
                        <a:lumOff val="40000"/>
                      </a:schemeClr>
                    </a:solidFill>
                  </a:tcPr>
                </a:tc>
              </a:tr>
              <a:tr h="657959">
                <a:tc>
                  <a:txBody>
                    <a:bodyPr/>
                    <a:lstStyle/>
                    <a:p>
                      <a:r>
                        <a:rPr lang="en-GB" sz="1800" b="1" dirty="0" smtClean="0">
                          <a:solidFill>
                            <a:srgbClr val="FF0000"/>
                          </a:solidFill>
                          <a:latin typeface="Calibri" panose="020F0502020204030204" pitchFamily="34" charset="0"/>
                          <a:cs typeface="Calibri" panose="020F0502020204030204" pitchFamily="34" charset="0"/>
                        </a:rPr>
                        <a:t>Bulk</a:t>
                      </a:r>
                      <a:endParaRPr lang="en-GB" sz="1800" b="1" dirty="0">
                        <a:solidFill>
                          <a:srgbClr val="FF0000"/>
                        </a:solidFill>
                        <a:latin typeface="Calibri" panose="020F0502020204030204" pitchFamily="34" charset="0"/>
                        <a:cs typeface="Calibri" panose="020F0502020204030204" pitchFamily="34" charset="0"/>
                      </a:endParaRPr>
                    </a:p>
                  </a:txBody>
                  <a:tcPr marL="91444" marR="91444" marT="45739" marB="45739"/>
                </a:tc>
                <a:tc>
                  <a:txBody>
                    <a:bodyPr/>
                    <a:lstStyle/>
                    <a:p>
                      <a:pPr algn="ctr"/>
                      <a:r>
                        <a:rPr lang="en-GB" sz="1800" dirty="0" smtClean="0">
                          <a:latin typeface="Calibri" panose="020F0502020204030204" pitchFamily="34" charset="0"/>
                          <a:cs typeface="Calibri" panose="020F0502020204030204" pitchFamily="34" charset="0"/>
                        </a:rPr>
                        <a:t>4.7</a:t>
                      </a:r>
                      <a:endParaRPr lang="en-GB" sz="1800" dirty="0">
                        <a:latin typeface="Calibri" panose="020F0502020204030204" pitchFamily="34" charset="0"/>
                        <a:cs typeface="Calibri" panose="020F0502020204030204" pitchFamily="34" charset="0"/>
                      </a:endParaRPr>
                    </a:p>
                  </a:txBody>
                  <a:tcPr marL="91444" marR="91444" marT="45739" marB="45739"/>
                </a:tc>
                <a:tc>
                  <a:txBody>
                    <a:bodyPr/>
                    <a:lstStyle/>
                    <a:p>
                      <a:pPr algn="ctr"/>
                      <a:r>
                        <a:rPr lang="en-GB" sz="1800" dirty="0" smtClean="0">
                          <a:latin typeface="Calibri" panose="020F0502020204030204" pitchFamily="34" charset="0"/>
                          <a:cs typeface="Calibri" panose="020F0502020204030204" pitchFamily="34" charset="0"/>
                        </a:rPr>
                        <a:t>1.9E-4</a:t>
                      </a:r>
                      <a:endParaRPr lang="en-GB" sz="1800" dirty="0">
                        <a:latin typeface="Calibri" panose="020F0502020204030204" pitchFamily="34" charset="0"/>
                        <a:cs typeface="Calibri" panose="020F0502020204030204" pitchFamily="34" charset="0"/>
                      </a:endParaRPr>
                    </a:p>
                  </a:txBody>
                  <a:tcPr marL="91444" marR="91444" marT="45739" marB="45739"/>
                </a:tc>
              </a:tr>
              <a:tr h="657959">
                <a:tc>
                  <a:txBody>
                    <a:bodyPr/>
                    <a:lstStyle/>
                    <a:p>
                      <a:r>
                        <a:rPr lang="en-GB" sz="1800" b="1" dirty="0" smtClean="0">
                          <a:solidFill>
                            <a:srgbClr val="00B050"/>
                          </a:solidFill>
                          <a:latin typeface="Calibri" panose="020F0502020204030204" pitchFamily="34" charset="0"/>
                          <a:cs typeface="Calibri" panose="020F0502020204030204" pitchFamily="34" charset="0"/>
                        </a:rPr>
                        <a:t>Thin Film</a:t>
                      </a:r>
                      <a:endParaRPr lang="en-GB" sz="1800" b="1" dirty="0">
                        <a:solidFill>
                          <a:srgbClr val="00B050"/>
                        </a:solidFill>
                        <a:latin typeface="Calibri" panose="020F0502020204030204" pitchFamily="34" charset="0"/>
                        <a:cs typeface="Calibri" panose="020F0502020204030204" pitchFamily="34" charset="0"/>
                      </a:endParaRPr>
                    </a:p>
                  </a:txBody>
                  <a:tcPr marL="91444" marR="91444" marT="45739" marB="45739"/>
                </a:tc>
                <a:tc>
                  <a:txBody>
                    <a:bodyPr/>
                    <a:lstStyle/>
                    <a:p>
                      <a:pPr algn="ctr"/>
                      <a:r>
                        <a:rPr lang="en-GB" sz="1800" dirty="0" smtClean="0">
                          <a:latin typeface="Calibri" panose="020F0502020204030204" pitchFamily="34" charset="0"/>
                          <a:cs typeface="Calibri" panose="020F0502020204030204" pitchFamily="34" charset="0"/>
                        </a:rPr>
                        <a:t>4.8</a:t>
                      </a:r>
                      <a:endParaRPr lang="en-GB" sz="1800" dirty="0">
                        <a:latin typeface="Calibri" panose="020F0502020204030204" pitchFamily="34" charset="0"/>
                        <a:cs typeface="Calibri" panose="020F0502020204030204" pitchFamily="34" charset="0"/>
                      </a:endParaRPr>
                    </a:p>
                  </a:txBody>
                  <a:tcPr marL="91444" marR="91444" marT="45739" marB="45739"/>
                </a:tc>
                <a:tc>
                  <a:txBody>
                    <a:bodyPr/>
                    <a:lstStyle/>
                    <a:p>
                      <a:pPr algn="ctr"/>
                      <a:r>
                        <a:rPr lang="en-GB" sz="1800" dirty="0" smtClean="0">
                          <a:latin typeface="Calibri" panose="020F0502020204030204" pitchFamily="34" charset="0"/>
                          <a:cs typeface="Calibri" panose="020F0502020204030204" pitchFamily="34" charset="0"/>
                        </a:rPr>
                        <a:t>2.64E-4</a:t>
                      </a:r>
                      <a:endParaRPr lang="en-GB" sz="1800" dirty="0">
                        <a:latin typeface="Calibri" panose="020F0502020204030204" pitchFamily="34" charset="0"/>
                        <a:cs typeface="Calibri" panose="020F0502020204030204" pitchFamily="34" charset="0"/>
                      </a:endParaRPr>
                    </a:p>
                  </a:txBody>
                  <a:tcPr marL="91444" marR="91444" marT="45739" marB="45739"/>
                </a:tc>
              </a:tr>
            </a:tbl>
          </a:graphicData>
        </a:graphic>
      </p:graphicFrame>
      <p:sp>
        <p:nvSpPr>
          <p:cNvPr id="151" name="Rounded Rectangle 150"/>
          <p:cNvSpPr/>
          <p:nvPr/>
        </p:nvSpPr>
        <p:spPr>
          <a:xfrm>
            <a:off x="2133600" y="3839878"/>
            <a:ext cx="912813" cy="1114425"/>
          </a:xfrm>
          <a:prstGeom prst="roundRect">
            <a:avLst/>
          </a:prstGeom>
          <a:solidFill>
            <a:srgbClr val="FF0000">
              <a:alpha val="22000"/>
            </a:srgbClr>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rgbClr val="000000"/>
              </a:buClr>
              <a:buSzPct val="100000"/>
              <a:buFont typeface="Times New Roman" panose="02020603050405020304" pitchFamily="18" charset="0"/>
              <a:buNone/>
              <a:defRPr/>
            </a:pPr>
            <a:endParaRPr lang="en-GB"/>
          </a:p>
        </p:txBody>
      </p:sp>
      <p:sp>
        <p:nvSpPr>
          <p:cNvPr id="31802" name="TextBox 147"/>
          <p:cNvSpPr txBox="1">
            <a:spLocks noChangeArrowheads="1"/>
          </p:cNvSpPr>
          <p:nvPr/>
        </p:nvSpPr>
        <p:spPr bwMode="auto">
          <a:xfrm>
            <a:off x="8785225" y="6516688"/>
            <a:ext cx="466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1800">
                <a:solidFill>
                  <a:schemeClr val="bg1"/>
                </a:solidFill>
                <a:latin typeface="Arial" panose="020B0604020202020204" pitchFamily="34" charset="0"/>
              </a:rPr>
              <a:t>18</a:t>
            </a:r>
          </a:p>
        </p:txBody>
      </p:sp>
      <p:sp>
        <p:nvSpPr>
          <p:cNvPr id="149" name="Title 1"/>
          <p:cNvSpPr>
            <a:spLocks noGrp="1"/>
          </p:cNvSpPr>
          <p:nvPr>
            <p:ph type="title"/>
          </p:nvPr>
        </p:nvSpPr>
        <p:spPr>
          <a:xfrm>
            <a:off x="3047999" y="228600"/>
            <a:ext cx="6054725" cy="1020762"/>
          </a:xfrm>
        </p:spPr>
        <p:txBody>
          <a:bodyPr/>
          <a:lstStyle/>
          <a:p>
            <a:r>
              <a:rPr lang="en-GB" sz="3200" b="1" dirty="0" smtClean="0"/>
              <a:t>Nb thin film compared with bulk</a:t>
            </a:r>
            <a:endParaRPr lang="en-GB" sz="3200" b="1" dirty="0"/>
          </a:p>
        </p:txBody>
      </p:sp>
      <p:grpSp>
        <p:nvGrpSpPr>
          <p:cNvPr id="150" name="Group 149"/>
          <p:cNvGrpSpPr/>
          <p:nvPr/>
        </p:nvGrpSpPr>
        <p:grpSpPr>
          <a:xfrm>
            <a:off x="2819400" y="1219200"/>
            <a:ext cx="7070724" cy="5486400"/>
            <a:chOff x="2865438" y="685800"/>
            <a:chExt cx="7070724" cy="5486400"/>
          </a:xfrm>
        </p:grpSpPr>
        <p:grpSp>
          <p:nvGrpSpPr>
            <p:cNvPr id="152" name="Group 4"/>
            <p:cNvGrpSpPr>
              <a:grpSpLocks noChangeAspect="1"/>
            </p:cNvGrpSpPr>
            <p:nvPr/>
          </p:nvGrpSpPr>
          <p:grpSpPr bwMode="auto">
            <a:xfrm>
              <a:off x="2865438" y="685800"/>
              <a:ext cx="6340475" cy="5486400"/>
              <a:chOff x="1805" y="432"/>
              <a:chExt cx="3994" cy="3456"/>
            </a:xfrm>
          </p:grpSpPr>
          <p:sp>
            <p:nvSpPr>
              <p:cNvPr id="165" name="AutoShape 3"/>
              <p:cNvSpPr>
                <a:spLocks noChangeAspect="1" noChangeArrowheads="1" noTextEdit="1"/>
              </p:cNvSpPr>
              <p:nvPr/>
            </p:nvSpPr>
            <p:spPr bwMode="auto">
              <a:xfrm>
                <a:off x="1848" y="433"/>
                <a:ext cx="3951" cy="3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6" name="Rectangle 5"/>
              <p:cNvSpPr>
                <a:spLocks noChangeArrowheads="1"/>
              </p:cNvSpPr>
              <p:nvPr/>
            </p:nvSpPr>
            <p:spPr bwMode="auto">
              <a:xfrm>
                <a:off x="1881" y="3887"/>
                <a:ext cx="6"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67" name="Rectangle 6"/>
              <p:cNvSpPr>
                <a:spLocks noChangeArrowheads="1"/>
              </p:cNvSpPr>
              <p:nvPr/>
            </p:nvSpPr>
            <p:spPr bwMode="auto">
              <a:xfrm>
                <a:off x="3087" y="432"/>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68" name="Freeform 7"/>
              <p:cNvSpPr>
                <a:spLocks/>
              </p:cNvSpPr>
              <p:nvPr/>
            </p:nvSpPr>
            <p:spPr bwMode="auto">
              <a:xfrm>
                <a:off x="2089" y="836"/>
                <a:ext cx="3658" cy="963"/>
              </a:xfrm>
              <a:custGeom>
                <a:avLst/>
                <a:gdLst>
                  <a:gd name="T0" fmla="*/ 52 w 3658"/>
                  <a:gd name="T1" fmla="*/ 796 h 963"/>
                  <a:gd name="T2" fmla="*/ 127 w 3658"/>
                  <a:gd name="T3" fmla="*/ 802 h 963"/>
                  <a:gd name="T4" fmla="*/ 196 w 3658"/>
                  <a:gd name="T5" fmla="*/ 802 h 963"/>
                  <a:gd name="T6" fmla="*/ 271 w 3658"/>
                  <a:gd name="T7" fmla="*/ 802 h 963"/>
                  <a:gd name="T8" fmla="*/ 346 w 3658"/>
                  <a:gd name="T9" fmla="*/ 808 h 963"/>
                  <a:gd name="T10" fmla="*/ 415 w 3658"/>
                  <a:gd name="T11" fmla="*/ 808 h 963"/>
                  <a:gd name="T12" fmla="*/ 490 w 3658"/>
                  <a:gd name="T13" fmla="*/ 813 h 963"/>
                  <a:gd name="T14" fmla="*/ 565 w 3658"/>
                  <a:gd name="T15" fmla="*/ 819 h 963"/>
                  <a:gd name="T16" fmla="*/ 634 w 3658"/>
                  <a:gd name="T17" fmla="*/ 819 h 963"/>
                  <a:gd name="T18" fmla="*/ 709 w 3658"/>
                  <a:gd name="T19" fmla="*/ 825 h 963"/>
                  <a:gd name="T20" fmla="*/ 784 w 3658"/>
                  <a:gd name="T21" fmla="*/ 825 h 963"/>
                  <a:gd name="T22" fmla="*/ 854 w 3658"/>
                  <a:gd name="T23" fmla="*/ 825 h 963"/>
                  <a:gd name="T24" fmla="*/ 929 w 3658"/>
                  <a:gd name="T25" fmla="*/ 819 h 963"/>
                  <a:gd name="T26" fmla="*/ 1004 w 3658"/>
                  <a:gd name="T27" fmla="*/ 813 h 963"/>
                  <a:gd name="T28" fmla="*/ 1079 w 3658"/>
                  <a:gd name="T29" fmla="*/ 808 h 963"/>
                  <a:gd name="T30" fmla="*/ 1148 w 3658"/>
                  <a:gd name="T31" fmla="*/ 790 h 963"/>
                  <a:gd name="T32" fmla="*/ 1223 w 3658"/>
                  <a:gd name="T33" fmla="*/ 767 h 963"/>
                  <a:gd name="T34" fmla="*/ 1298 w 3658"/>
                  <a:gd name="T35" fmla="*/ 727 h 963"/>
                  <a:gd name="T36" fmla="*/ 1367 w 3658"/>
                  <a:gd name="T37" fmla="*/ 663 h 963"/>
                  <a:gd name="T38" fmla="*/ 1442 w 3658"/>
                  <a:gd name="T39" fmla="*/ 560 h 963"/>
                  <a:gd name="T40" fmla="*/ 1517 w 3658"/>
                  <a:gd name="T41" fmla="*/ 433 h 963"/>
                  <a:gd name="T42" fmla="*/ 1587 w 3658"/>
                  <a:gd name="T43" fmla="*/ 300 h 963"/>
                  <a:gd name="T44" fmla="*/ 1662 w 3658"/>
                  <a:gd name="T45" fmla="*/ 260 h 963"/>
                  <a:gd name="T46" fmla="*/ 1737 w 3658"/>
                  <a:gd name="T47" fmla="*/ 386 h 963"/>
                  <a:gd name="T48" fmla="*/ 1806 w 3658"/>
                  <a:gd name="T49" fmla="*/ 554 h 963"/>
                  <a:gd name="T50" fmla="*/ 1881 w 3658"/>
                  <a:gd name="T51" fmla="*/ 571 h 963"/>
                  <a:gd name="T52" fmla="*/ 1956 w 3658"/>
                  <a:gd name="T53" fmla="*/ 461 h 963"/>
                  <a:gd name="T54" fmla="*/ 2025 w 3658"/>
                  <a:gd name="T55" fmla="*/ 265 h 963"/>
                  <a:gd name="T56" fmla="*/ 2100 w 3658"/>
                  <a:gd name="T57" fmla="*/ 52 h 963"/>
                  <a:gd name="T58" fmla="*/ 2175 w 3658"/>
                  <a:gd name="T59" fmla="*/ 29 h 963"/>
                  <a:gd name="T60" fmla="*/ 2244 w 3658"/>
                  <a:gd name="T61" fmla="*/ 363 h 963"/>
                  <a:gd name="T62" fmla="*/ 2319 w 3658"/>
                  <a:gd name="T63" fmla="*/ 727 h 963"/>
                  <a:gd name="T64" fmla="*/ 2394 w 3658"/>
                  <a:gd name="T65" fmla="*/ 871 h 963"/>
                  <a:gd name="T66" fmla="*/ 2464 w 3658"/>
                  <a:gd name="T67" fmla="*/ 917 h 963"/>
                  <a:gd name="T68" fmla="*/ 2539 w 3658"/>
                  <a:gd name="T69" fmla="*/ 934 h 963"/>
                  <a:gd name="T70" fmla="*/ 2614 w 3658"/>
                  <a:gd name="T71" fmla="*/ 946 h 963"/>
                  <a:gd name="T72" fmla="*/ 2683 w 3658"/>
                  <a:gd name="T73" fmla="*/ 952 h 963"/>
                  <a:gd name="T74" fmla="*/ 2758 w 3658"/>
                  <a:gd name="T75" fmla="*/ 957 h 963"/>
                  <a:gd name="T76" fmla="*/ 2833 w 3658"/>
                  <a:gd name="T77" fmla="*/ 963 h 963"/>
                  <a:gd name="T78" fmla="*/ 2908 w 3658"/>
                  <a:gd name="T79" fmla="*/ 963 h 963"/>
                  <a:gd name="T80" fmla="*/ 2977 w 3658"/>
                  <a:gd name="T81" fmla="*/ 963 h 963"/>
                  <a:gd name="T82" fmla="*/ 3052 w 3658"/>
                  <a:gd name="T83" fmla="*/ 963 h 963"/>
                  <a:gd name="T84" fmla="*/ 3127 w 3658"/>
                  <a:gd name="T85" fmla="*/ 957 h 963"/>
                  <a:gd name="T86" fmla="*/ 3196 w 3658"/>
                  <a:gd name="T87" fmla="*/ 952 h 963"/>
                  <a:gd name="T88" fmla="*/ 3271 w 3658"/>
                  <a:gd name="T89" fmla="*/ 946 h 963"/>
                  <a:gd name="T90" fmla="*/ 3346 w 3658"/>
                  <a:gd name="T91" fmla="*/ 940 h 963"/>
                  <a:gd name="T92" fmla="*/ 3416 w 3658"/>
                  <a:gd name="T93" fmla="*/ 934 h 963"/>
                  <a:gd name="T94" fmla="*/ 3491 w 3658"/>
                  <a:gd name="T95" fmla="*/ 934 h 963"/>
                  <a:gd name="T96" fmla="*/ 3566 w 3658"/>
                  <a:gd name="T97" fmla="*/ 946 h 963"/>
                  <a:gd name="T98" fmla="*/ 3635 w 3658"/>
                  <a:gd name="T99" fmla="*/ 946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58" h="963">
                    <a:moveTo>
                      <a:pt x="0" y="802"/>
                    </a:moveTo>
                    <a:lnTo>
                      <a:pt x="17" y="796"/>
                    </a:lnTo>
                    <a:lnTo>
                      <a:pt x="34" y="796"/>
                    </a:lnTo>
                    <a:lnTo>
                      <a:pt x="52" y="796"/>
                    </a:lnTo>
                    <a:lnTo>
                      <a:pt x="69" y="802"/>
                    </a:lnTo>
                    <a:lnTo>
                      <a:pt x="86" y="796"/>
                    </a:lnTo>
                    <a:lnTo>
                      <a:pt x="109" y="796"/>
                    </a:lnTo>
                    <a:lnTo>
                      <a:pt x="127" y="802"/>
                    </a:lnTo>
                    <a:lnTo>
                      <a:pt x="144" y="802"/>
                    </a:lnTo>
                    <a:lnTo>
                      <a:pt x="161" y="802"/>
                    </a:lnTo>
                    <a:lnTo>
                      <a:pt x="179" y="802"/>
                    </a:lnTo>
                    <a:lnTo>
                      <a:pt x="196" y="802"/>
                    </a:lnTo>
                    <a:lnTo>
                      <a:pt x="219" y="802"/>
                    </a:lnTo>
                    <a:lnTo>
                      <a:pt x="236" y="802"/>
                    </a:lnTo>
                    <a:lnTo>
                      <a:pt x="254" y="802"/>
                    </a:lnTo>
                    <a:lnTo>
                      <a:pt x="271" y="802"/>
                    </a:lnTo>
                    <a:lnTo>
                      <a:pt x="288" y="802"/>
                    </a:lnTo>
                    <a:lnTo>
                      <a:pt x="306" y="802"/>
                    </a:lnTo>
                    <a:lnTo>
                      <a:pt x="329" y="802"/>
                    </a:lnTo>
                    <a:lnTo>
                      <a:pt x="346" y="808"/>
                    </a:lnTo>
                    <a:lnTo>
                      <a:pt x="363" y="808"/>
                    </a:lnTo>
                    <a:lnTo>
                      <a:pt x="381" y="808"/>
                    </a:lnTo>
                    <a:lnTo>
                      <a:pt x="398" y="802"/>
                    </a:lnTo>
                    <a:lnTo>
                      <a:pt x="415" y="808"/>
                    </a:lnTo>
                    <a:lnTo>
                      <a:pt x="438" y="808"/>
                    </a:lnTo>
                    <a:lnTo>
                      <a:pt x="456" y="813"/>
                    </a:lnTo>
                    <a:lnTo>
                      <a:pt x="473" y="808"/>
                    </a:lnTo>
                    <a:lnTo>
                      <a:pt x="490" y="813"/>
                    </a:lnTo>
                    <a:lnTo>
                      <a:pt x="508" y="813"/>
                    </a:lnTo>
                    <a:lnTo>
                      <a:pt x="525" y="819"/>
                    </a:lnTo>
                    <a:lnTo>
                      <a:pt x="548" y="813"/>
                    </a:lnTo>
                    <a:lnTo>
                      <a:pt x="565" y="819"/>
                    </a:lnTo>
                    <a:lnTo>
                      <a:pt x="583" y="819"/>
                    </a:lnTo>
                    <a:lnTo>
                      <a:pt x="600" y="819"/>
                    </a:lnTo>
                    <a:lnTo>
                      <a:pt x="617" y="819"/>
                    </a:lnTo>
                    <a:lnTo>
                      <a:pt x="634" y="819"/>
                    </a:lnTo>
                    <a:lnTo>
                      <a:pt x="658" y="819"/>
                    </a:lnTo>
                    <a:lnTo>
                      <a:pt x="675" y="819"/>
                    </a:lnTo>
                    <a:lnTo>
                      <a:pt x="692" y="819"/>
                    </a:lnTo>
                    <a:lnTo>
                      <a:pt x="709" y="825"/>
                    </a:lnTo>
                    <a:lnTo>
                      <a:pt x="727" y="819"/>
                    </a:lnTo>
                    <a:lnTo>
                      <a:pt x="744" y="819"/>
                    </a:lnTo>
                    <a:lnTo>
                      <a:pt x="767" y="825"/>
                    </a:lnTo>
                    <a:lnTo>
                      <a:pt x="784" y="825"/>
                    </a:lnTo>
                    <a:lnTo>
                      <a:pt x="802" y="825"/>
                    </a:lnTo>
                    <a:lnTo>
                      <a:pt x="819" y="825"/>
                    </a:lnTo>
                    <a:lnTo>
                      <a:pt x="836" y="819"/>
                    </a:lnTo>
                    <a:lnTo>
                      <a:pt x="854" y="825"/>
                    </a:lnTo>
                    <a:lnTo>
                      <a:pt x="877" y="825"/>
                    </a:lnTo>
                    <a:lnTo>
                      <a:pt x="894" y="825"/>
                    </a:lnTo>
                    <a:lnTo>
                      <a:pt x="911" y="819"/>
                    </a:lnTo>
                    <a:lnTo>
                      <a:pt x="929" y="819"/>
                    </a:lnTo>
                    <a:lnTo>
                      <a:pt x="946" y="819"/>
                    </a:lnTo>
                    <a:lnTo>
                      <a:pt x="969" y="813"/>
                    </a:lnTo>
                    <a:lnTo>
                      <a:pt x="986" y="813"/>
                    </a:lnTo>
                    <a:lnTo>
                      <a:pt x="1004" y="813"/>
                    </a:lnTo>
                    <a:lnTo>
                      <a:pt x="1021" y="808"/>
                    </a:lnTo>
                    <a:lnTo>
                      <a:pt x="1038" y="808"/>
                    </a:lnTo>
                    <a:lnTo>
                      <a:pt x="1056" y="808"/>
                    </a:lnTo>
                    <a:lnTo>
                      <a:pt x="1079" y="808"/>
                    </a:lnTo>
                    <a:lnTo>
                      <a:pt x="1096" y="802"/>
                    </a:lnTo>
                    <a:lnTo>
                      <a:pt x="1113" y="796"/>
                    </a:lnTo>
                    <a:lnTo>
                      <a:pt x="1131" y="796"/>
                    </a:lnTo>
                    <a:lnTo>
                      <a:pt x="1148" y="790"/>
                    </a:lnTo>
                    <a:lnTo>
                      <a:pt x="1165" y="784"/>
                    </a:lnTo>
                    <a:lnTo>
                      <a:pt x="1188" y="779"/>
                    </a:lnTo>
                    <a:lnTo>
                      <a:pt x="1206" y="773"/>
                    </a:lnTo>
                    <a:lnTo>
                      <a:pt x="1223" y="767"/>
                    </a:lnTo>
                    <a:lnTo>
                      <a:pt x="1240" y="761"/>
                    </a:lnTo>
                    <a:lnTo>
                      <a:pt x="1258" y="750"/>
                    </a:lnTo>
                    <a:lnTo>
                      <a:pt x="1275" y="738"/>
                    </a:lnTo>
                    <a:lnTo>
                      <a:pt x="1298" y="727"/>
                    </a:lnTo>
                    <a:lnTo>
                      <a:pt x="1315" y="715"/>
                    </a:lnTo>
                    <a:lnTo>
                      <a:pt x="1333" y="698"/>
                    </a:lnTo>
                    <a:lnTo>
                      <a:pt x="1350" y="681"/>
                    </a:lnTo>
                    <a:lnTo>
                      <a:pt x="1367" y="663"/>
                    </a:lnTo>
                    <a:lnTo>
                      <a:pt x="1385" y="640"/>
                    </a:lnTo>
                    <a:lnTo>
                      <a:pt x="1408" y="617"/>
                    </a:lnTo>
                    <a:lnTo>
                      <a:pt x="1425" y="588"/>
                    </a:lnTo>
                    <a:lnTo>
                      <a:pt x="1442" y="560"/>
                    </a:lnTo>
                    <a:lnTo>
                      <a:pt x="1460" y="531"/>
                    </a:lnTo>
                    <a:lnTo>
                      <a:pt x="1477" y="502"/>
                    </a:lnTo>
                    <a:lnTo>
                      <a:pt x="1494" y="467"/>
                    </a:lnTo>
                    <a:lnTo>
                      <a:pt x="1517" y="433"/>
                    </a:lnTo>
                    <a:lnTo>
                      <a:pt x="1535" y="398"/>
                    </a:lnTo>
                    <a:lnTo>
                      <a:pt x="1552" y="363"/>
                    </a:lnTo>
                    <a:lnTo>
                      <a:pt x="1569" y="329"/>
                    </a:lnTo>
                    <a:lnTo>
                      <a:pt x="1587" y="300"/>
                    </a:lnTo>
                    <a:lnTo>
                      <a:pt x="1604" y="271"/>
                    </a:lnTo>
                    <a:lnTo>
                      <a:pt x="1627" y="254"/>
                    </a:lnTo>
                    <a:lnTo>
                      <a:pt x="1644" y="248"/>
                    </a:lnTo>
                    <a:lnTo>
                      <a:pt x="1662" y="260"/>
                    </a:lnTo>
                    <a:lnTo>
                      <a:pt x="1679" y="277"/>
                    </a:lnTo>
                    <a:lnTo>
                      <a:pt x="1696" y="300"/>
                    </a:lnTo>
                    <a:lnTo>
                      <a:pt x="1713" y="340"/>
                    </a:lnTo>
                    <a:lnTo>
                      <a:pt x="1737" y="386"/>
                    </a:lnTo>
                    <a:lnTo>
                      <a:pt x="1754" y="433"/>
                    </a:lnTo>
                    <a:lnTo>
                      <a:pt x="1771" y="479"/>
                    </a:lnTo>
                    <a:lnTo>
                      <a:pt x="1789" y="513"/>
                    </a:lnTo>
                    <a:lnTo>
                      <a:pt x="1806" y="554"/>
                    </a:lnTo>
                    <a:lnTo>
                      <a:pt x="1829" y="571"/>
                    </a:lnTo>
                    <a:lnTo>
                      <a:pt x="1846" y="583"/>
                    </a:lnTo>
                    <a:lnTo>
                      <a:pt x="1864" y="577"/>
                    </a:lnTo>
                    <a:lnTo>
                      <a:pt x="1881" y="571"/>
                    </a:lnTo>
                    <a:lnTo>
                      <a:pt x="1898" y="554"/>
                    </a:lnTo>
                    <a:lnTo>
                      <a:pt x="1915" y="525"/>
                    </a:lnTo>
                    <a:lnTo>
                      <a:pt x="1939" y="496"/>
                    </a:lnTo>
                    <a:lnTo>
                      <a:pt x="1956" y="461"/>
                    </a:lnTo>
                    <a:lnTo>
                      <a:pt x="1973" y="415"/>
                    </a:lnTo>
                    <a:lnTo>
                      <a:pt x="1990" y="369"/>
                    </a:lnTo>
                    <a:lnTo>
                      <a:pt x="2008" y="317"/>
                    </a:lnTo>
                    <a:lnTo>
                      <a:pt x="2025" y="265"/>
                    </a:lnTo>
                    <a:lnTo>
                      <a:pt x="2048" y="208"/>
                    </a:lnTo>
                    <a:lnTo>
                      <a:pt x="2065" y="150"/>
                    </a:lnTo>
                    <a:lnTo>
                      <a:pt x="2083" y="98"/>
                    </a:lnTo>
                    <a:lnTo>
                      <a:pt x="2100" y="52"/>
                    </a:lnTo>
                    <a:lnTo>
                      <a:pt x="2117" y="17"/>
                    </a:lnTo>
                    <a:lnTo>
                      <a:pt x="2135" y="6"/>
                    </a:lnTo>
                    <a:lnTo>
                      <a:pt x="2158" y="0"/>
                    </a:lnTo>
                    <a:lnTo>
                      <a:pt x="2175" y="29"/>
                    </a:lnTo>
                    <a:lnTo>
                      <a:pt x="2192" y="87"/>
                    </a:lnTo>
                    <a:lnTo>
                      <a:pt x="2210" y="167"/>
                    </a:lnTo>
                    <a:lnTo>
                      <a:pt x="2227" y="260"/>
                    </a:lnTo>
                    <a:lnTo>
                      <a:pt x="2244" y="363"/>
                    </a:lnTo>
                    <a:lnTo>
                      <a:pt x="2267" y="467"/>
                    </a:lnTo>
                    <a:lnTo>
                      <a:pt x="2285" y="571"/>
                    </a:lnTo>
                    <a:lnTo>
                      <a:pt x="2302" y="663"/>
                    </a:lnTo>
                    <a:lnTo>
                      <a:pt x="2319" y="727"/>
                    </a:lnTo>
                    <a:lnTo>
                      <a:pt x="2337" y="779"/>
                    </a:lnTo>
                    <a:lnTo>
                      <a:pt x="2354" y="819"/>
                    </a:lnTo>
                    <a:lnTo>
                      <a:pt x="2377" y="854"/>
                    </a:lnTo>
                    <a:lnTo>
                      <a:pt x="2394" y="871"/>
                    </a:lnTo>
                    <a:lnTo>
                      <a:pt x="2412" y="882"/>
                    </a:lnTo>
                    <a:lnTo>
                      <a:pt x="2429" y="894"/>
                    </a:lnTo>
                    <a:lnTo>
                      <a:pt x="2446" y="911"/>
                    </a:lnTo>
                    <a:lnTo>
                      <a:pt x="2464" y="917"/>
                    </a:lnTo>
                    <a:lnTo>
                      <a:pt x="2487" y="923"/>
                    </a:lnTo>
                    <a:lnTo>
                      <a:pt x="2504" y="929"/>
                    </a:lnTo>
                    <a:lnTo>
                      <a:pt x="2521" y="934"/>
                    </a:lnTo>
                    <a:lnTo>
                      <a:pt x="2539" y="934"/>
                    </a:lnTo>
                    <a:lnTo>
                      <a:pt x="2556" y="940"/>
                    </a:lnTo>
                    <a:lnTo>
                      <a:pt x="2573" y="946"/>
                    </a:lnTo>
                    <a:lnTo>
                      <a:pt x="2596" y="946"/>
                    </a:lnTo>
                    <a:lnTo>
                      <a:pt x="2614" y="946"/>
                    </a:lnTo>
                    <a:lnTo>
                      <a:pt x="2631" y="946"/>
                    </a:lnTo>
                    <a:lnTo>
                      <a:pt x="2648" y="952"/>
                    </a:lnTo>
                    <a:lnTo>
                      <a:pt x="2666" y="952"/>
                    </a:lnTo>
                    <a:lnTo>
                      <a:pt x="2683" y="952"/>
                    </a:lnTo>
                    <a:lnTo>
                      <a:pt x="2706" y="957"/>
                    </a:lnTo>
                    <a:lnTo>
                      <a:pt x="2723" y="957"/>
                    </a:lnTo>
                    <a:lnTo>
                      <a:pt x="2741" y="957"/>
                    </a:lnTo>
                    <a:lnTo>
                      <a:pt x="2758" y="957"/>
                    </a:lnTo>
                    <a:lnTo>
                      <a:pt x="2775" y="957"/>
                    </a:lnTo>
                    <a:lnTo>
                      <a:pt x="2798" y="963"/>
                    </a:lnTo>
                    <a:lnTo>
                      <a:pt x="2816" y="963"/>
                    </a:lnTo>
                    <a:lnTo>
                      <a:pt x="2833" y="963"/>
                    </a:lnTo>
                    <a:lnTo>
                      <a:pt x="2850" y="963"/>
                    </a:lnTo>
                    <a:lnTo>
                      <a:pt x="2868" y="963"/>
                    </a:lnTo>
                    <a:lnTo>
                      <a:pt x="2885" y="963"/>
                    </a:lnTo>
                    <a:lnTo>
                      <a:pt x="2908" y="963"/>
                    </a:lnTo>
                    <a:lnTo>
                      <a:pt x="2925" y="963"/>
                    </a:lnTo>
                    <a:lnTo>
                      <a:pt x="2943" y="963"/>
                    </a:lnTo>
                    <a:lnTo>
                      <a:pt x="2960" y="963"/>
                    </a:lnTo>
                    <a:lnTo>
                      <a:pt x="2977" y="963"/>
                    </a:lnTo>
                    <a:lnTo>
                      <a:pt x="2994" y="963"/>
                    </a:lnTo>
                    <a:lnTo>
                      <a:pt x="3018" y="963"/>
                    </a:lnTo>
                    <a:lnTo>
                      <a:pt x="3035" y="963"/>
                    </a:lnTo>
                    <a:lnTo>
                      <a:pt x="3052" y="963"/>
                    </a:lnTo>
                    <a:lnTo>
                      <a:pt x="3070" y="963"/>
                    </a:lnTo>
                    <a:lnTo>
                      <a:pt x="3087" y="963"/>
                    </a:lnTo>
                    <a:lnTo>
                      <a:pt x="3104" y="957"/>
                    </a:lnTo>
                    <a:lnTo>
                      <a:pt x="3127" y="957"/>
                    </a:lnTo>
                    <a:lnTo>
                      <a:pt x="3145" y="957"/>
                    </a:lnTo>
                    <a:lnTo>
                      <a:pt x="3162" y="957"/>
                    </a:lnTo>
                    <a:lnTo>
                      <a:pt x="3179" y="957"/>
                    </a:lnTo>
                    <a:lnTo>
                      <a:pt x="3196" y="952"/>
                    </a:lnTo>
                    <a:lnTo>
                      <a:pt x="3214" y="952"/>
                    </a:lnTo>
                    <a:lnTo>
                      <a:pt x="3237" y="952"/>
                    </a:lnTo>
                    <a:lnTo>
                      <a:pt x="3254" y="946"/>
                    </a:lnTo>
                    <a:lnTo>
                      <a:pt x="3271" y="946"/>
                    </a:lnTo>
                    <a:lnTo>
                      <a:pt x="3289" y="946"/>
                    </a:lnTo>
                    <a:lnTo>
                      <a:pt x="3306" y="940"/>
                    </a:lnTo>
                    <a:lnTo>
                      <a:pt x="3323" y="940"/>
                    </a:lnTo>
                    <a:lnTo>
                      <a:pt x="3346" y="940"/>
                    </a:lnTo>
                    <a:lnTo>
                      <a:pt x="3364" y="934"/>
                    </a:lnTo>
                    <a:lnTo>
                      <a:pt x="3381" y="934"/>
                    </a:lnTo>
                    <a:lnTo>
                      <a:pt x="3398" y="934"/>
                    </a:lnTo>
                    <a:lnTo>
                      <a:pt x="3416" y="934"/>
                    </a:lnTo>
                    <a:lnTo>
                      <a:pt x="3433" y="929"/>
                    </a:lnTo>
                    <a:lnTo>
                      <a:pt x="3456" y="934"/>
                    </a:lnTo>
                    <a:lnTo>
                      <a:pt x="3473" y="934"/>
                    </a:lnTo>
                    <a:lnTo>
                      <a:pt x="3491" y="934"/>
                    </a:lnTo>
                    <a:lnTo>
                      <a:pt x="3508" y="940"/>
                    </a:lnTo>
                    <a:lnTo>
                      <a:pt x="3525" y="940"/>
                    </a:lnTo>
                    <a:lnTo>
                      <a:pt x="3543" y="946"/>
                    </a:lnTo>
                    <a:lnTo>
                      <a:pt x="3566" y="946"/>
                    </a:lnTo>
                    <a:lnTo>
                      <a:pt x="3583" y="952"/>
                    </a:lnTo>
                    <a:lnTo>
                      <a:pt x="3600" y="952"/>
                    </a:lnTo>
                    <a:lnTo>
                      <a:pt x="3618" y="952"/>
                    </a:lnTo>
                    <a:lnTo>
                      <a:pt x="3635" y="946"/>
                    </a:lnTo>
                    <a:lnTo>
                      <a:pt x="3658" y="946"/>
                    </a:lnTo>
                  </a:path>
                </a:pathLst>
              </a:custGeom>
              <a:noFill/>
              <a:ln w="9525">
                <a:solidFill>
                  <a:srgbClr val="0000C8"/>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9" name="Freeform 8"/>
              <p:cNvSpPr>
                <a:spLocks/>
              </p:cNvSpPr>
              <p:nvPr/>
            </p:nvSpPr>
            <p:spPr bwMode="auto">
              <a:xfrm>
                <a:off x="2089" y="1672"/>
                <a:ext cx="3658" cy="485"/>
              </a:xfrm>
              <a:custGeom>
                <a:avLst/>
                <a:gdLst>
                  <a:gd name="T0" fmla="*/ 52 w 3658"/>
                  <a:gd name="T1" fmla="*/ 381 h 485"/>
                  <a:gd name="T2" fmla="*/ 127 w 3658"/>
                  <a:gd name="T3" fmla="*/ 387 h 485"/>
                  <a:gd name="T4" fmla="*/ 196 w 3658"/>
                  <a:gd name="T5" fmla="*/ 387 h 485"/>
                  <a:gd name="T6" fmla="*/ 271 w 3658"/>
                  <a:gd name="T7" fmla="*/ 387 h 485"/>
                  <a:gd name="T8" fmla="*/ 346 w 3658"/>
                  <a:gd name="T9" fmla="*/ 387 h 485"/>
                  <a:gd name="T10" fmla="*/ 415 w 3658"/>
                  <a:gd name="T11" fmla="*/ 381 h 485"/>
                  <a:gd name="T12" fmla="*/ 490 w 3658"/>
                  <a:gd name="T13" fmla="*/ 381 h 485"/>
                  <a:gd name="T14" fmla="*/ 565 w 3658"/>
                  <a:gd name="T15" fmla="*/ 381 h 485"/>
                  <a:gd name="T16" fmla="*/ 634 w 3658"/>
                  <a:gd name="T17" fmla="*/ 381 h 485"/>
                  <a:gd name="T18" fmla="*/ 709 w 3658"/>
                  <a:gd name="T19" fmla="*/ 375 h 485"/>
                  <a:gd name="T20" fmla="*/ 784 w 3658"/>
                  <a:gd name="T21" fmla="*/ 369 h 485"/>
                  <a:gd name="T22" fmla="*/ 854 w 3658"/>
                  <a:gd name="T23" fmla="*/ 369 h 485"/>
                  <a:gd name="T24" fmla="*/ 929 w 3658"/>
                  <a:gd name="T25" fmla="*/ 358 h 485"/>
                  <a:gd name="T26" fmla="*/ 1004 w 3658"/>
                  <a:gd name="T27" fmla="*/ 346 h 485"/>
                  <a:gd name="T28" fmla="*/ 1079 w 3658"/>
                  <a:gd name="T29" fmla="*/ 335 h 485"/>
                  <a:gd name="T30" fmla="*/ 1148 w 3658"/>
                  <a:gd name="T31" fmla="*/ 306 h 485"/>
                  <a:gd name="T32" fmla="*/ 1223 w 3658"/>
                  <a:gd name="T33" fmla="*/ 266 h 485"/>
                  <a:gd name="T34" fmla="*/ 1298 w 3658"/>
                  <a:gd name="T35" fmla="*/ 220 h 485"/>
                  <a:gd name="T36" fmla="*/ 1367 w 3658"/>
                  <a:gd name="T37" fmla="*/ 156 h 485"/>
                  <a:gd name="T38" fmla="*/ 1442 w 3658"/>
                  <a:gd name="T39" fmla="*/ 104 h 485"/>
                  <a:gd name="T40" fmla="*/ 1517 w 3658"/>
                  <a:gd name="T41" fmla="*/ 75 h 485"/>
                  <a:gd name="T42" fmla="*/ 1587 w 3658"/>
                  <a:gd name="T43" fmla="*/ 81 h 485"/>
                  <a:gd name="T44" fmla="*/ 1662 w 3658"/>
                  <a:gd name="T45" fmla="*/ 110 h 485"/>
                  <a:gd name="T46" fmla="*/ 1737 w 3658"/>
                  <a:gd name="T47" fmla="*/ 127 h 485"/>
                  <a:gd name="T48" fmla="*/ 1806 w 3658"/>
                  <a:gd name="T49" fmla="*/ 127 h 485"/>
                  <a:gd name="T50" fmla="*/ 1881 w 3658"/>
                  <a:gd name="T51" fmla="*/ 81 h 485"/>
                  <a:gd name="T52" fmla="*/ 1956 w 3658"/>
                  <a:gd name="T53" fmla="*/ 29 h 485"/>
                  <a:gd name="T54" fmla="*/ 2025 w 3658"/>
                  <a:gd name="T55" fmla="*/ 12 h 485"/>
                  <a:gd name="T56" fmla="*/ 2100 w 3658"/>
                  <a:gd name="T57" fmla="*/ 52 h 485"/>
                  <a:gd name="T58" fmla="*/ 2175 w 3658"/>
                  <a:gd name="T59" fmla="*/ 156 h 485"/>
                  <a:gd name="T60" fmla="*/ 2244 w 3658"/>
                  <a:gd name="T61" fmla="*/ 266 h 485"/>
                  <a:gd name="T62" fmla="*/ 2319 w 3658"/>
                  <a:gd name="T63" fmla="*/ 375 h 485"/>
                  <a:gd name="T64" fmla="*/ 2394 w 3658"/>
                  <a:gd name="T65" fmla="*/ 433 h 485"/>
                  <a:gd name="T66" fmla="*/ 2464 w 3658"/>
                  <a:gd name="T67" fmla="*/ 462 h 485"/>
                  <a:gd name="T68" fmla="*/ 2539 w 3658"/>
                  <a:gd name="T69" fmla="*/ 473 h 485"/>
                  <a:gd name="T70" fmla="*/ 2614 w 3658"/>
                  <a:gd name="T71" fmla="*/ 479 h 485"/>
                  <a:gd name="T72" fmla="*/ 2683 w 3658"/>
                  <a:gd name="T73" fmla="*/ 479 h 485"/>
                  <a:gd name="T74" fmla="*/ 2758 w 3658"/>
                  <a:gd name="T75" fmla="*/ 485 h 485"/>
                  <a:gd name="T76" fmla="*/ 2833 w 3658"/>
                  <a:gd name="T77" fmla="*/ 485 h 485"/>
                  <a:gd name="T78" fmla="*/ 2908 w 3658"/>
                  <a:gd name="T79" fmla="*/ 485 h 485"/>
                  <a:gd name="T80" fmla="*/ 2977 w 3658"/>
                  <a:gd name="T81" fmla="*/ 485 h 485"/>
                  <a:gd name="T82" fmla="*/ 3052 w 3658"/>
                  <a:gd name="T83" fmla="*/ 485 h 485"/>
                  <a:gd name="T84" fmla="*/ 3127 w 3658"/>
                  <a:gd name="T85" fmla="*/ 479 h 485"/>
                  <a:gd name="T86" fmla="*/ 3196 w 3658"/>
                  <a:gd name="T87" fmla="*/ 479 h 485"/>
                  <a:gd name="T88" fmla="*/ 3271 w 3658"/>
                  <a:gd name="T89" fmla="*/ 479 h 485"/>
                  <a:gd name="T90" fmla="*/ 3346 w 3658"/>
                  <a:gd name="T91" fmla="*/ 473 h 485"/>
                  <a:gd name="T92" fmla="*/ 3416 w 3658"/>
                  <a:gd name="T93" fmla="*/ 473 h 485"/>
                  <a:gd name="T94" fmla="*/ 3491 w 3658"/>
                  <a:gd name="T95" fmla="*/ 473 h 485"/>
                  <a:gd name="T96" fmla="*/ 3566 w 3658"/>
                  <a:gd name="T97" fmla="*/ 473 h 485"/>
                  <a:gd name="T98" fmla="*/ 3635 w 3658"/>
                  <a:gd name="T99" fmla="*/ 47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58" h="485">
                    <a:moveTo>
                      <a:pt x="0" y="393"/>
                    </a:moveTo>
                    <a:lnTo>
                      <a:pt x="17" y="387"/>
                    </a:lnTo>
                    <a:lnTo>
                      <a:pt x="34" y="387"/>
                    </a:lnTo>
                    <a:lnTo>
                      <a:pt x="52" y="381"/>
                    </a:lnTo>
                    <a:lnTo>
                      <a:pt x="69" y="387"/>
                    </a:lnTo>
                    <a:lnTo>
                      <a:pt x="86" y="387"/>
                    </a:lnTo>
                    <a:lnTo>
                      <a:pt x="109" y="387"/>
                    </a:lnTo>
                    <a:lnTo>
                      <a:pt x="127" y="387"/>
                    </a:lnTo>
                    <a:lnTo>
                      <a:pt x="144" y="387"/>
                    </a:lnTo>
                    <a:lnTo>
                      <a:pt x="161" y="387"/>
                    </a:lnTo>
                    <a:lnTo>
                      <a:pt x="179" y="387"/>
                    </a:lnTo>
                    <a:lnTo>
                      <a:pt x="196" y="387"/>
                    </a:lnTo>
                    <a:lnTo>
                      <a:pt x="219" y="387"/>
                    </a:lnTo>
                    <a:lnTo>
                      <a:pt x="236" y="387"/>
                    </a:lnTo>
                    <a:lnTo>
                      <a:pt x="254" y="387"/>
                    </a:lnTo>
                    <a:lnTo>
                      <a:pt x="271" y="387"/>
                    </a:lnTo>
                    <a:lnTo>
                      <a:pt x="288" y="381"/>
                    </a:lnTo>
                    <a:lnTo>
                      <a:pt x="306" y="387"/>
                    </a:lnTo>
                    <a:lnTo>
                      <a:pt x="329" y="387"/>
                    </a:lnTo>
                    <a:lnTo>
                      <a:pt x="346" y="387"/>
                    </a:lnTo>
                    <a:lnTo>
                      <a:pt x="363" y="387"/>
                    </a:lnTo>
                    <a:lnTo>
                      <a:pt x="381" y="387"/>
                    </a:lnTo>
                    <a:lnTo>
                      <a:pt x="398" y="387"/>
                    </a:lnTo>
                    <a:lnTo>
                      <a:pt x="415" y="381"/>
                    </a:lnTo>
                    <a:lnTo>
                      <a:pt x="438" y="381"/>
                    </a:lnTo>
                    <a:lnTo>
                      <a:pt x="456" y="387"/>
                    </a:lnTo>
                    <a:lnTo>
                      <a:pt x="473" y="381"/>
                    </a:lnTo>
                    <a:lnTo>
                      <a:pt x="490" y="381"/>
                    </a:lnTo>
                    <a:lnTo>
                      <a:pt x="508" y="381"/>
                    </a:lnTo>
                    <a:lnTo>
                      <a:pt x="525" y="381"/>
                    </a:lnTo>
                    <a:lnTo>
                      <a:pt x="548" y="387"/>
                    </a:lnTo>
                    <a:lnTo>
                      <a:pt x="565" y="381"/>
                    </a:lnTo>
                    <a:lnTo>
                      <a:pt x="583" y="381"/>
                    </a:lnTo>
                    <a:lnTo>
                      <a:pt x="600" y="375"/>
                    </a:lnTo>
                    <a:lnTo>
                      <a:pt x="617" y="381"/>
                    </a:lnTo>
                    <a:lnTo>
                      <a:pt x="634" y="381"/>
                    </a:lnTo>
                    <a:lnTo>
                      <a:pt x="658" y="381"/>
                    </a:lnTo>
                    <a:lnTo>
                      <a:pt x="675" y="381"/>
                    </a:lnTo>
                    <a:lnTo>
                      <a:pt x="692" y="375"/>
                    </a:lnTo>
                    <a:lnTo>
                      <a:pt x="709" y="375"/>
                    </a:lnTo>
                    <a:lnTo>
                      <a:pt x="727" y="375"/>
                    </a:lnTo>
                    <a:lnTo>
                      <a:pt x="744" y="375"/>
                    </a:lnTo>
                    <a:lnTo>
                      <a:pt x="767" y="375"/>
                    </a:lnTo>
                    <a:lnTo>
                      <a:pt x="784" y="369"/>
                    </a:lnTo>
                    <a:lnTo>
                      <a:pt x="802" y="369"/>
                    </a:lnTo>
                    <a:lnTo>
                      <a:pt x="819" y="369"/>
                    </a:lnTo>
                    <a:lnTo>
                      <a:pt x="836" y="369"/>
                    </a:lnTo>
                    <a:lnTo>
                      <a:pt x="854" y="369"/>
                    </a:lnTo>
                    <a:lnTo>
                      <a:pt x="877" y="364"/>
                    </a:lnTo>
                    <a:lnTo>
                      <a:pt x="894" y="364"/>
                    </a:lnTo>
                    <a:lnTo>
                      <a:pt x="911" y="358"/>
                    </a:lnTo>
                    <a:lnTo>
                      <a:pt x="929" y="358"/>
                    </a:lnTo>
                    <a:lnTo>
                      <a:pt x="946" y="358"/>
                    </a:lnTo>
                    <a:lnTo>
                      <a:pt x="969" y="352"/>
                    </a:lnTo>
                    <a:lnTo>
                      <a:pt x="986" y="346"/>
                    </a:lnTo>
                    <a:lnTo>
                      <a:pt x="1004" y="346"/>
                    </a:lnTo>
                    <a:lnTo>
                      <a:pt x="1021" y="346"/>
                    </a:lnTo>
                    <a:lnTo>
                      <a:pt x="1038" y="341"/>
                    </a:lnTo>
                    <a:lnTo>
                      <a:pt x="1056" y="335"/>
                    </a:lnTo>
                    <a:lnTo>
                      <a:pt x="1079" y="335"/>
                    </a:lnTo>
                    <a:lnTo>
                      <a:pt x="1096" y="329"/>
                    </a:lnTo>
                    <a:lnTo>
                      <a:pt x="1113" y="318"/>
                    </a:lnTo>
                    <a:lnTo>
                      <a:pt x="1131" y="312"/>
                    </a:lnTo>
                    <a:lnTo>
                      <a:pt x="1148" y="306"/>
                    </a:lnTo>
                    <a:lnTo>
                      <a:pt x="1165" y="300"/>
                    </a:lnTo>
                    <a:lnTo>
                      <a:pt x="1188" y="289"/>
                    </a:lnTo>
                    <a:lnTo>
                      <a:pt x="1206" y="277"/>
                    </a:lnTo>
                    <a:lnTo>
                      <a:pt x="1223" y="266"/>
                    </a:lnTo>
                    <a:lnTo>
                      <a:pt x="1240" y="254"/>
                    </a:lnTo>
                    <a:lnTo>
                      <a:pt x="1258" y="243"/>
                    </a:lnTo>
                    <a:lnTo>
                      <a:pt x="1275" y="231"/>
                    </a:lnTo>
                    <a:lnTo>
                      <a:pt x="1298" y="220"/>
                    </a:lnTo>
                    <a:lnTo>
                      <a:pt x="1315" y="202"/>
                    </a:lnTo>
                    <a:lnTo>
                      <a:pt x="1333" y="191"/>
                    </a:lnTo>
                    <a:lnTo>
                      <a:pt x="1350" y="173"/>
                    </a:lnTo>
                    <a:lnTo>
                      <a:pt x="1367" y="156"/>
                    </a:lnTo>
                    <a:lnTo>
                      <a:pt x="1385" y="145"/>
                    </a:lnTo>
                    <a:lnTo>
                      <a:pt x="1408" y="127"/>
                    </a:lnTo>
                    <a:lnTo>
                      <a:pt x="1425" y="121"/>
                    </a:lnTo>
                    <a:lnTo>
                      <a:pt x="1442" y="104"/>
                    </a:lnTo>
                    <a:lnTo>
                      <a:pt x="1460" y="98"/>
                    </a:lnTo>
                    <a:lnTo>
                      <a:pt x="1477" y="87"/>
                    </a:lnTo>
                    <a:lnTo>
                      <a:pt x="1494" y="75"/>
                    </a:lnTo>
                    <a:lnTo>
                      <a:pt x="1517" y="75"/>
                    </a:lnTo>
                    <a:lnTo>
                      <a:pt x="1535" y="75"/>
                    </a:lnTo>
                    <a:lnTo>
                      <a:pt x="1552" y="75"/>
                    </a:lnTo>
                    <a:lnTo>
                      <a:pt x="1569" y="81"/>
                    </a:lnTo>
                    <a:lnTo>
                      <a:pt x="1587" y="81"/>
                    </a:lnTo>
                    <a:lnTo>
                      <a:pt x="1604" y="93"/>
                    </a:lnTo>
                    <a:lnTo>
                      <a:pt x="1627" y="104"/>
                    </a:lnTo>
                    <a:lnTo>
                      <a:pt x="1644" y="110"/>
                    </a:lnTo>
                    <a:lnTo>
                      <a:pt x="1662" y="110"/>
                    </a:lnTo>
                    <a:lnTo>
                      <a:pt x="1679" y="116"/>
                    </a:lnTo>
                    <a:lnTo>
                      <a:pt x="1696" y="121"/>
                    </a:lnTo>
                    <a:lnTo>
                      <a:pt x="1713" y="127"/>
                    </a:lnTo>
                    <a:lnTo>
                      <a:pt x="1737" y="127"/>
                    </a:lnTo>
                    <a:lnTo>
                      <a:pt x="1754" y="127"/>
                    </a:lnTo>
                    <a:lnTo>
                      <a:pt x="1771" y="133"/>
                    </a:lnTo>
                    <a:lnTo>
                      <a:pt x="1789" y="133"/>
                    </a:lnTo>
                    <a:lnTo>
                      <a:pt x="1806" y="127"/>
                    </a:lnTo>
                    <a:lnTo>
                      <a:pt x="1829" y="116"/>
                    </a:lnTo>
                    <a:lnTo>
                      <a:pt x="1846" y="110"/>
                    </a:lnTo>
                    <a:lnTo>
                      <a:pt x="1864" y="93"/>
                    </a:lnTo>
                    <a:lnTo>
                      <a:pt x="1881" y="81"/>
                    </a:lnTo>
                    <a:lnTo>
                      <a:pt x="1898" y="70"/>
                    </a:lnTo>
                    <a:lnTo>
                      <a:pt x="1915" y="52"/>
                    </a:lnTo>
                    <a:lnTo>
                      <a:pt x="1939" y="35"/>
                    </a:lnTo>
                    <a:lnTo>
                      <a:pt x="1956" y="29"/>
                    </a:lnTo>
                    <a:lnTo>
                      <a:pt x="1973" y="12"/>
                    </a:lnTo>
                    <a:lnTo>
                      <a:pt x="1990" y="6"/>
                    </a:lnTo>
                    <a:lnTo>
                      <a:pt x="2008" y="0"/>
                    </a:lnTo>
                    <a:lnTo>
                      <a:pt x="2025" y="12"/>
                    </a:lnTo>
                    <a:lnTo>
                      <a:pt x="2048" y="12"/>
                    </a:lnTo>
                    <a:lnTo>
                      <a:pt x="2065" y="23"/>
                    </a:lnTo>
                    <a:lnTo>
                      <a:pt x="2083" y="35"/>
                    </a:lnTo>
                    <a:lnTo>
                      <a:pt x="2100" y="52"/>
                    </a:lnTo>
                    <a:lnTo>
                      <a:pt x="2117" y="75"/>
                    </a:lnTo>
                    <a:lnTo>
                      <a:pt x="2135" y="98"/>
                    </a:lnTo>
                    <a:lnTo>
                      <a:pt x="2158" y="121"/>
                    </a:lnTo>
                    <a:lnTo>
                      <a:pt x="2175" y="156"/>
                    </a:lnTo>
                    <a:lnTo>
                      <a:pt x="2192" y="179"/>
                    </a:lnTo>
                    <a:lnTo>
                      <a:pt x="2210" y="208"/>
                    </a:lnTo>
                    <a:lnTo>
                      <a:pt x="2227" y="237"/>
                    </a:lnTo>
                    <a:lnTo>
                      <a:pt x="2244" y="266"/>
                    </a:lnTo>
                    <a:lnTo>
                      <a:pt x="2267" y="294"/>
                    </a:lnTo>
                    <a:lnTo>
                      <a:pt x="2285" y="323"/>
                    </a:lnTo>
                    <a:lnTo>
                      <a:pt x="2302" y="346"/>
                    </a:lnTo>
                    <a:lnTo>
                      <a:pt x="2319" y="375"/>
                    </a:lnTo>
                    <a:lnTo>
                      <a:pt x="2337" y="393"/>
                    </a:lnTo>
                    <a:lnTo>
                      <a:pt x="2354" y="410"/>
                    </a:lnTo>
                    <a:lnTo>
                      <a:pt x="2377" y="421"/>
                    </a:lnTo>
                    <a:lnTo>
                      <a:pt x="2394" y="433"/>
                    </a:lnTo>
                    <a:lnTo>
                      <a:pt x="2412" y="444"/>
                    </a:lnTo>
                    <a:lnTo>
                      <a:pt x="2429" y="450"/>
                    </a:lnTo>
                    <a:lnTo>
                      <a:pt x="2446" y="456"/>
                    </a:lnTo>
                    <a:lnTo>
                      <a:pt x="2464" y="462"/>
                    </a:lnTo>
                    <a:lnTo>
                      <a:pt x="2487" y="468"/>
                    </a:lnTo>
                    <a:lnTo>
                      <a:pt x="2504" y="468"/>
                    </a:lnTo>
                    <a:lnTo>
                      <a:pt x="2521" y="473"/>
                    </a:lnTo>
                    <a:lnTo>
                      <a:pt x="2539" y="473"/>
                    </a:lnTo>
                    <a:lnTo>
                      <a:pt x="2556" y="473"/>
                    </a:lnTo>
                    <a:lnTo>
                      <a:pt x="2573" y="479"/>
                    </a:lnTo>
                    <a:lnTo>
                      <a:pt x="2596" y="479"/>
                    </a:lnTo>
                    <a:lnTo>
                      <a:pt x="2614" y="479"/>
                    </a:lnTo>
                    <a:lnTo>
                      <a:pt x="2631" y="479"/>
                    </a:lnTo>
                    <a:lnTo>
                      <a:pt x="2648" y="479"/>
                    </a:lnTo>
                    <a:lnTo>
                      <a:pt x="2666" y="479"/>
                    </a:lnTo>
                    <a:lnTo>
                      <a:pt x="2683" y="479"/>
                    </a:lnTo>
                    <a:lnTo>
                      <a:pt x="2706" y="479"/>
                    </a:lnTo>
                    <a:lnTo>
                      <a:pt x="2723" y="479"/>
                    </a:lnTo>
                    <a:lnTo>
                      <a:pt x="2741" y="485"/>
                    </a:lnTo>
                    <a:lnTo>
                      <a:pt x="2758" y="485"/>
                    </a:lnTo>
                    <a:lnTo>
                      <a:pt x="2775" y="479"/>
                    </a:lnTo>
                    <a:lnTo>
                      <a:pt x="2798" y="485"/>
                    </a:lnTo>
                    <a:lnTo>
                      <a:pt x="2816" y="485"/>
                    </a:lnTo>
                    <a:lnTo>
                      <a:pt x="2833" y="485"/>
                    </a:lnTo>
                    <a:lnTo>
                      <a:pt x="2850" y="485"/>
                    </a:lnTo>
                    <a:lnTo>
                      <a:pt x="2868" y="485"/>
                    </a:lnTo>
                    <a:lnTo>
                      <a:pt x="2885" y="485"/>
                    </a:lnTo>
                    <a:lnTo>
                      <a:pt x="2908" y="485"/>
                    </a:lnTo>
                    <a:lnTo>
                      <a:pt x="2925" y="485"/>
                    </a:lnTo>
                    <a:lnTo>
                      <a:pt x="2943" y="485"/>
                    </a:lnTo>
                    <a:lnTo>
                      <a:pt x="2960" y="485"/>
                    </a:lnTo>
                    <a:lnTo>
                      <a:pt x="2977" y="485"/>
                    </a:lnTo>
                    <a:lnTo>
                      <a:pt x="2994" y="485"/>
                    </a:lnTo>
                    <a:lnTo>
                      <a:pt x="3018" y="485"/>
                    </a:lnTo>
                    <a:lnTo>
                      <a:pt x="3035" y="485"/>
                    </a:lnTo>
                    <a:lnTo>
                      <a:pt x="3052" y="485"/>
                    </a:lnTo>
                    <a:lnTo>
                      <a:pt x="3070" y="479"/>
                    </a:lnTo>
                    <a:lnTo>
                      <a:pt x="3087" y="485"/>
                    </a:lnTo>
                    <a:lnTo>
                      <a:pt x="3104" y="479"/>
                    </a:lnTo>
                    <a:lnTo>
                      <a:pt x="3127" y="479"/>
                    </a:lnTo>
                    <a:lnTo>
                      <a:pt x="3145" y="479"/>
                    </a:lnTo>
                    <a:lnTo>
                      <a:pt x="3162" y="479"/>
                    </a:lnTo>
                    <a:lnTo>
                      <a:pt x="3179" y="479"/>
                    </a:lnTo>
                    <a:lnTo>
                      <a:pt x="3196" y="479"/>
                    </a:lnTo>
                    <a:lnTo>
                      <a:pt x="3214" y="473"/>
                    </a:lnTo>
                    <a:lnTo>
                      <a:pt x="3237" y="479"/>
                    </a:lnTo>
                    <a:lnTo>
                      <a:pt x="3254" y="473"/>
                    </a:lnTo>
                    <a:lnTo>
                      <a:pt x="3271" y="479"/>
                    </a:lnTo>
                    <a:lnTo>
                      <a:pt x="3289" y="473"/>
                    </a:lnTo>
                    <a:lnTo>
                      <a:pt x="3306" y="473"/>
                    </a:lnTo>
                    <a:lnTo>
                      <a:pt x="3323" y="473"/>
                    </a:lnTo>
                    <a:lnTo>
                      <a:pt x="3346" y="473"/>
                    </a:lnTo>
                    <a:lnTo>
                      <a:pt x="3364" y="473"/>
                    </a:lnTo>
                    <a:lnTo>
                      <a:pt x="3381" y="473"/>
                    </a:lnTo>
                    <a:lnTo>
                      <a:pt x="3398" y="473"/>
                    </a:lnTo>
                    <a:lnTo>
                      <a:pt x="3416" y="473"/>
                    </a:lnTo>
                    <a:lnTo>
                      <a:pt x="3433" y="473"/>
                    </a:lnTo>
                    <a:lnTo>
                      <a:pt x="3456" y="473"/>
                    </a:lnTo>
                    <a:lnTo>
                      <a:pt x="3473" y="473"/>
                    </a:lnTo>
                    <a:lnTo>
                      <a:pt x="3491" y="473"/>
                    </a:lnTo>
                    <a:lnTo>
                      <a:pt x="3508" y="473"/>
                    </a:lnTo>
                    <a:lnTo>
                      <a:pt x="3525" y="473"/>
                    </a:lnTo>
                    <a:lnTo>
                      <a:pt x="3543" y="473"/>
                    </a:lnTo>
                    <a:lnTo>
                      <a:pt x="3566" y="473"/>
                    </a:lnTo>
                    <a:lnTo>
                      <a:pt x="3583" y="473"/>
                    </a:lnTo>
                    <a:lnTo>
                      <a:pt x="3600" y="473"/>
                    </a:lnTo>
                    <a:lnTo>
                      <a:pt x="3618" y="473"/>
                    </a:lnTo>
                    <a:lnTo>
                      <a:pt x="3635" y="473"/>
                    </a:lnTo>
                    <a:lnTo>
                      <a:pt x="3658" y="468"/>
                    </a:lnTo>
                  </a:path>
                </a:pathLst>
              </a:custGeom>
              <a:noFill/>
              <a:ln w="9525">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0" name="Freeform 9"/>
              <p:cNvSpPr>
                <a:spLocks/>
              </p:cNvSpPr>
              <p:nvPr/>
            </p:nvSpPr>
            <p:spPr bwMode="auto">
              <a:xfrm>
                <a:off x="2089" y="1972"/>
                <a:ext cx="3658" cy="537"/>
              </a:xfrm>
              <a:custGeom>
                <a:avLst/>
                <a:gdLst>
                  <a:gd name="T0" fmla="*/ 52 w 3658"/>
                  <a:gd name="T1" fmla="*/ 416 h 537"/>
                  <a:gd name="T2" fmla="*/ 127 w 3658"/>
                  <a:gd name="T3" fmla="*/ 416 h 537"/>
                  <a:gd name="T4" fmla="*/ 196 w 3658"/>
                  <a:gd name="T5" fmla="*/ 416 h 537"/>
                  <a:gd name="T6" fmla="*/ 271 w 3658"/>
                  <a:gd name="T7" fmla="*/ 416 h 537"/>
                  <a:gd name="T8" fmla="*/ 346 w 3658"/>
                  <a:gd name="T9" fmla="*/ 416 h 537"/>
                  <a:gd name="T10" fmla="*/ 415 w 3658"/>
                  <a:gd name="T11" fmla="*/ 416 h 537"/>
                  <a:gd name="T12" fmla="*/ 490 w 3658"/>
                  <a:gd name="T13" fmla="*/ 410 h 537"/>
                  <a:gd name="T14" fmla="*/ 565 w 3658"/>
                  <a:gd name="T15" fmla="*/ 410 h 537"/>
                  <a:gd name="T16" fmla="*/ 634 w 3658"/>
                  <a:gd name="T17" fmla="*/ 404 h 537"/>
                  <a:gd name="T18" fmla="*/ 709 w 3658"/>
                  <a:gd name="T19" fmla="*/ 398 h 537"/>
                  <a:gd name="T20" fmla="*/ 784 w 3658"/>
                  <a:gd name="T21" fmla="*/ 398 h 537"/>
                  <a:gd name="T22" fmla="*/ 854 w 3658"/>
                  <a:gd name="T23" fmla="*/ 387 h 537"/>
                  <a:gd name="T24" fmla="*/ 929 w 3658"/>
                  <a:gd name="T25" fmla="*/ 375 h 537"/>
                  <a:gd name="T26" fmla="*/ 1004 w 3658"/>
                  <a:gd name="T27" fmla="*/ 358 h 537"/>
                  <a:gd name="T28" fmla="*/ 1079 w 3658"/>
                  <a:gd name="T29" fmla="*/ 335 h 537"/>
                  <a:gd name="T30" fmla="*/ 1148 w 3658"/>
                  <a:gd name="T31" fmla="*/ 294 h 537"/>
                  <a:gd name="T32" fmla="*/ 1223 w 3658"/>
                  <a:gd name="T33" fmla="*/ 242 h 537"/>
                  <a:gd name="T34" fmla="*/ 1298 w 3658"/>
                  <a:gd name="T35" fmla="*/ 185 h 537"/>
                  <a:gd name="T36" fmla="*/ 1367 w 3658"/>
                  <a:gd name="T37" fmla="*/ 127 h 537"/>
                  <a:gd name="T38" fmla="*/ 1442 w 3658"/>
                  <a:gd name="T39" fmla="*/ 81 h 537"/>
                  <a:gd name="T40" fmla="*/ 1517 w 3658"/>
                  <a:gd name="T41" fmla="*/ 69 h 537"/>
                  <a:gd name="T42" fmla="*/ 1587 w 3658"/>
                  <a:gd name="T43" fmla="*/ 93 h 537"/>
                  <a:gd name="T44" fmla="*/ 1662 w 3658"/>
                  <a:gd name="T45" fmla="*/ 116 h 537"/>
                  <a:gd name="T46" fmla="*/ 1737 w 3658"/>
                  <a:gd name="T47" fmla="*/ 110 h 537"/>
                  <a:gd name="T48" fmla="*/ 1806 w 3658"/>
                  <a:gd name="T49" fmla="*/ 87 h 537"/>
                  <a:gd name="T50" fmla="*/ 1881 w 3658"/>
                  <a:gd name="T51" fmla="*/ 35 h 537"/>
                  <a:gd name="T52" fmla="*/ 1956 w 3658"/>
                  <a:gd name="T53" fmla="*/ 6 h 537"/>
                  <a:gd name="T54" fmla="*/ 2025 w 3658"/>
                  <a:gd name="T55" fmla="*/ 35 h 537"/>
                  <a:gd name="T56" fmla="*/ 2100 w 3658"/>
                  <a:gd name="T57" fmla="*/ 127 h 537"/>
                  <a:gd name="T58" fmla="*/ 2175 w 3658"/>
                  <a:gd name="T59" fmla="*/ 248 h 537"/>
                  <a:gd name="T60" fmla="*/ 2244 w 3658"/>
                  <a:gd name="T61" fmla="*/ 381 h 537"/>
                  <a:gd name="T62" fmla="*/ 2319 w 3658"/>
                  <a:gd name="T63" fmla="*/ 479 h 537"/>
                  <a:gd name="T64" fmla="*/ 2394 w 3658"/>
                  <a:gd name="T65" fmla="*/ 514 h 537"/>
                  <a:gd name="T66" fmla="*/ 2464 w 3658"/>
                  <a:gd name="T67" fmla="*/ 525 h 537"/>
                  <a:gd name="T68" fmla="*/ 2539 w 3658"/>
                  <a:gd name="T69" fmla="*/ 531 h 537"/>
                  <a:gd name="T70" fmla="*/ 2614 w 3658"/>
                  <a:gd name="T71" fmla="*/ 537 h 537"/>
                  <a:gd name="T72" fmla="*/ 2683 w 3658"/>
                  <a:gd name="T73" fmla="*/ 537 h 537"/>
                  <a:gd name="T74" fmla="*/ 2758 w 3658"/>
                  <a:gd name="T75" fmla="*/ 537 h 537"/>
                  <a:gd name="T76" fmla="*/ 2833 w 3658"/>
                  <a:gd name="T77" fmla="*/ 537 h 537"/>
                  <a:gd name="T78" fmla="*/ 2908 w 3658"/>
                  <a:gd name="T79" fmla="*/ 537 h 537"/>
                  <a:gd name="T80" fmla="*/ 2977 w 3658"/>
                  <a:gd name="T81" fmla="*/ 537 h 537"/>
                  <a:gd name="T82" fmla="*/ 3052 w 3658"/>
                  <a:gd name="T83" fmla="*/ 537 h 537"/>
                  <a:gd name="T84" fmla="*/ 3127 w 3658"/>
                  <a:gd name="T85" fmla="*/ 531 h 537"/>
                  <a:gd name="T86" fmla="*/ 3196 w 3658"/>
                  <a:gd name="T87" fmla="*/ 525 h 537"/>
                  <a:gd name="T88" fmla="*/ 3271 w 3658"/>
                  <a:gd name="T89" fmla="*/ 525 h 537"/>
                  <a:gd name="T90" fmla="*/ 3346 w 3658"/>
                  <a:gd name="T91" fmla="*/ 525 h 537"/>
                  <a:gd name="T92" fmla="*/ 3416 w 3658"/>
                  <a:gd name="T93" fmla="*/ 525 h 537"/>
                  <a:gd name="T94" fmla="*/ 3491 w 3658"/>
                  <a:gd name="T95" fmla="*/ 525 h 537"/>
                  <a:gd name="T96" fmla="*/ 3566 w 3658"/>
                  <a:gd name="T97" fmla="*/ 525 h 537"/>
                  <a:gd name="T98" fmla="*/ 3635 w 3658"/>
                  <a:gd name="T99" fmla="*/ 519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58" h="537">
                    <a:moveTo>
                      <a:pt x="0" y="421"/>
                    </a:moveTo>
                    <a:lnTo>
                      <a:pt x="17" y="421"/>
                    </a:lnTo>
                    <a:lnTo>
                      <a:pt x="34" y="416"/>
                    </a:lnTo>
                    <a:lnTo>
                      <a:pt x="52" y="416"/>
                    </a:lnTo>
                    <a:lnTo>
                      <a:pt x="69" y="416"/>
                    </a:lnTo>
                    <a:lnTo>
                      <a:pt x="86" y="416"/>
                    </a:lnTo>
                    <a:lnTo>
                      <a:pt x="109" y="416"/>
                    </a:lnTo>
                    <a:lnTo>
                      <a:pt x="127" y="416"/>
                    </a:lnTo>
                    <a:lnTo>
                      <a:pt x="144" y="421"/>
                    </a:lnTo>
                    <a:lnTo>
                      <a:pt x="161" y="421"/>
                    </a:lnTo>
                    <a:lnTo>
                      <a:pt x="179" y="416"/>
                    </a:lnTo>
                    <a:lnTo>
                      <a:pt x="196" y="416"/>
                    </a:lnTo>
                    <a:lnTo>
                      <a:pt x="219" y="421"/>
                    </a:lnTo>
                    <a:lnTo>
                      <a:pt x="236" y="416"/>
                    </a:lnTo>
                    <a:lnTo>
                      <a:pt x="254" y="416"/>
                    </a:lnTo>
                    <a:lnTo>
                      <a:pt x="271" y="416"/>
                    </a:lnTo>
                    <a:lnTo>
                      <a:pt x="288" y="416"/>
                    </a:lnTo>
                    <a:lnTo>
                      <a:pt x="306" y="416"/>
                    </a:lnTo>
                    <a:lnTo>
                      <a:pt x="329" y="416"/>
                    </a:lnTo>
                    <a:lnTo>
                      <a:pt x="346" y="416"/>
                    </a:lnTo>
                    <a:lnTo>
                      <a:pt x="363" y="416"/>
                    </a:lnTo>
                    <a:lnTo>
                      <a:pt x="381" y="410"/>
                    </a:lnTo>
                    <a:lnTo>
                      <a:pt x="398" y="416"/>
                    </a:lnTo>
                    <a:lnTo>
                      <a:pt x="415" y="416"/>
                    </a:lnTo>
                    <a:lnTo>
                      <a:pt x="438" y="410"/>
                    </a:lnTo>
                    <a:lnTo>
                      <a:pt x="456" y="416"/>
                    </a:lnTo>
                    <a:lnTo>
                      <a:pt x="473" y="416"/>
                    </a:lnTo>
                    <a:lnTo>
                      <a:pt x="490" y="410"/>
                    </a:lnTo>
                    <a:lnTo>
                      <a:pt x="508" y="410"/>
                    </a:lnTo>
                    <a:lnTo>
                      <a:pt x="525" y="410"/>
                    </a:lnTo>
                    <a:lnTo>
                      <a:pt x="548" y="410"/>
                    </a:lnTo>
                    <a:lnTo>
                      <a:pt x="565" y="410"/>
                    </a:lnTo>
                    <a:lnTo>
                      <a:pt x="583" y="410"/>
                    </a:lnTo>
                    <a:lnTo>
                      <a:pt x="600" y="410"/>
                    </a:lnTo>
                    <a:lnTo>
                      <a:pt x="617" y="404"/>
                    </a:lnTo>
                    <a:lnTo>
                      <a:pt x="634" y="404"/>
                    </a:lnTo>
                    <a:lnTo>
                      <a:pt x="658" y="404"/>
                    </a:lnTo>
                    <a:lnTo>
                      <a:pt x="675" y="404"/>
                    </a:lnTo>
                    <a:lnTo>
                      <a:pt x="692" y="404"/>
                    </a:lnTo>
                    <a:lnTo>
                      <a:pt x="709" y="398"/>
                    </a:lnTo>
                    <a:lnTo>
                      <a:pt x="727" y="398"/>
                    </a:lnTo>
                    <a:lnTo>
                      <a:pt x="744" y="404"/>
                    </a:lnTo>
                    <a:lnTo>
                      <a:pt x="767" y="398"/>
                    </a:lnTo>
                    <a:lnTo>
                      <a:pt x="784" y="398"/>
                    </a:lnTo>
                    <a:lnTo>
                      <a:pt x="802" y="392"/>
                    </a:lnTo>
                    <a:lnTo>
                      <a:pt x="819" y="392"/>
                    </a:lnTo>
                    <a:lnTo>
                      <a:pt x="836" y="387"/>
                    </a:lnTo>
                    <a:lnTo>
                      <a:pt x="854" y="387"/>
                    </a:lnTo>
                    <a:lnTo>
                      <a:pt x="877" y="381"/>
                    </a:lnTo>
                    <a:lnTo>
                      <a:pt x="894" y="381"/>
                    </a:lnTo>
                    <a:lnTo>
                      <a:pt x="911" y="381"/>
                    </a:lnTo>
                    <a:lnTo>
                      <a:pt x="929" y="375"/>
                    </a:lnTo>
                    <a:lnTo>
                      <a:pt x="946" y="369"/>
                    </a:lnTo>
                    <a:lnTo>
                      <a:pt x="969" y="369"/>
                    </a:lnTo>
                    <a:lnTo>
                      <a:pt x="986" y="369"/>
                    </a:lnTo>
                    <a:lnTo>
                      <a:pt x="1004" y="358"/>
                    </a:lnTo>
                    <a:lnTo>
                      <a:pt x="1021" y="352"/>
                    </a:lnTo>
                    <a:lnTo>
                      <a:pt x="1038" y="352"/>
                    </a:lnTo>
                    <a:lnTo>
                      <a:pt x="1056" y="341"/>
                    </a:lnTo>
                    <a:lnTo>
                      <a:pt x="1079" y="335"/>
                    </a:lnTo>
                    <a:lnTo>
                      <a:pt x="1096" y="323"/>
                    </a:lnTo>
                    <a:lnTo>
                      <a:pt x="1113" y="317"/>
                    </a:lnTo>
                    <a:lnTo>
                      <a:pt x="1131" y="306"/>
                    </a:lnTo>
                    <a:lnTo>
                      <a:pt x="1148" y="294"/>
                    </a:lnTo>
                    <a:lnTo>
                      <a:pt x="1165" y="283"/>
                    </a:lnTo>
                    <a:lnTo>
                      <a:pt x="1188" y="271"/>
                    </a:lnTo>
                    <a:lnTo>
                      <a:pt x="1206" y="254"/>
                    </a:lnTo>
                    <a:lnTo>
                      <a:pt x="1223" y="242"/>
                    </a:lnTo>
                    <a:lnTo>
                      <a:pt x="1240" y="231"/>
                    </a:lnTo>
                    <a:lnTo>
                      <a:pt x="1258" y="214"/>
                    </a:lnTo>
                    <a:lnTo>
                      <a:pt x="1275" y="196"/>
                    </a:lnTo>
                    <a:lnTo>
                      <a:pt x="1298" y="185"/>
                    </a:lnTo>
                    <a:lnTo>
                      <a:pt x="1315" y="162"/>
                    </a:lnTo>
                    <a:lnTo>
                      <a:pt x="1333" y="150"/>
                    </a:lnTo>
                    <a:lnTo>
                      <a:pt x="1350" y="139"/>
                    </a:lnTo>
                    <a:lnTo>
                      <a:pt x="1367" y="127"/>
                    </a:lnTo>
                    <a:lnTo>
                      <a:pt x="1385" y="116"/>
                    </a:lnTo>
                    <a:lnTo>
                      <a:pt x="1408" y="98"/>
                    </a:lnTo>
                    <a:lnTo>
                      <a:pt x="1425" y="93"/>
                    </a:lnTo>
                    <a:lnTo>
                      <a:pt x="1442" y="81"/>
                    </a:lnTo>
                    <a:lnTo>
                      <a:pt x="1460" y="75"/>
                    </a:lnTo>
                    <a:lnTo>
                      <a:pt x="1477" y="75"/>
                    </a:lnTo>
                    <a:lnTo>
                      <a:pt x="1494" y="75"/>
                    </a:lnTo>
                    <a:lnTo>
                      <a:pt x="1517" y="69"/>
                    </a:lnTo>
                    <a:lnTo>
                      <a:pt x="1535" y="69"/>
                    </a:lnTo>
                    <a:lnTo>
                      <a:pt x="1552" y="75"/>
                    </a:lnTo>
                    <a:lnTo>
                      <a:pt x="1569" y="81"/>
                    </a:lnTo>
                    <a:lnTo>
                      <a:pt x="1587" y="93"/>
                    </a:lnTo>
                    <a:lnTo>
                      <a:pt x="1604" y="98"/>
                    </a:lnTo>
                    <a:lnTo>
                      <a:pt x="1627" y="104"/>
                    </a:lnTo>
                    <a:lnTo>
                      <a:pt x="1644" y="104"/>
                    </a:lnTo>
                    <a:lnTo>
                      <a:pt x="1662" y="116"/>
                    </a:lnTo>
                    <a:lnTo>
                      <a:pt x="1679" y="116"/>
                    </a:lnTo>
                    <a:lnTo>
                      <a:pt x="1696" y="116"/>
                    </a:lnTo>
                    <a:lnTo>
                      <a:pt x="1713" y="110"/>
                    </a:lnTo>
                    <a:lnTo>
                      <a:pt x="1737" y="110"/>
                    </a:lnTo>
                    <a:lnTo>
                      <a:pt x="1754" y="104"/>
                    </a:lnTo>
                    <a:lnTo>
                      <a:pt x="1771" y="110"/>
                    </a:lnTo>
                    <a:lnTo>
                      <a:pt x="1789" y="98"/>
                    </a:lnTo>
                    <a:lnTo>
                      <a:pt x="1806" y="87"/>
                    </a:lnTo>
                    <a:lnTo>
                      <a:pt x="1829" y="75"/>
                    </a:lnTo>
                    <a:lnTo>
                      <a:pt x="1846" y="58"/>
                    </a:lnTo>
                    <a:lnTo>
                      <a:pt x="1864" y="52"/>
                    </a:lnTo>
                    <a:lnTo>
                      <a:pt x="1881" y="35"/>
                    </a:lnTo>
                    <a:lnTo>
                      <a:pt x="1898" y="29"/>
                    </a:lnTo>
                    <a:lnTo>
                      <a:pt x="1915" y="18"/>
                    </a:lnTo>
                    <a:lnTo>
                      <a:pt x="1939" y="6"/>
                    </a:lnTo>
                    <a:lnTo>
                      <a:pt x="1956" y="6"/>
                    </a:lnTo>
                    <a:lnTo>
                      <a:pt x="1973" y="0"/>
                    </a:lnTo>
                    <a:lnTo>
                      <a:pt x="1990" y="12"/>
                    </a:lnTo>
                    <a:lnTo>
                      <a:pt x="2008" y="18"/>
                    </a:lnTo>
                    <a:lnTo>
                      <a:pt x="2025" y="35"/>
                    </a:lnTo>
                    <a:lnTo>
                      <a:pt x="2048" y="52"/>
                    </a:lnTo>
                    <a:lnTo>
                      <a:pt x="2065" y="75"/>
                    </a:lnTo>
                    <a:lnTo>
                      <a:pt x="2083" y="98"/>
                    </a:lnTo>
                    <a:lnTo>
                      <a:pt x="2100" y="127"/>
                    </a:lnTo>
                    <a:lnTo>
                      <a:pt x="2117" y="156"/>
                    </a:lnTo>
                    <a:lnTo>
                      <a:pt x="2135" y="185"/>
                    </a:lnTo>
                    <a:lnTo>
                      <a:pt x="2158" y="219"/>
                    </a:lnTo>
                    <a:lnTo>
                      <a:pt x="2175" y="248"/>
                    </a:lnTo>
                    <a:lnTo>
                      <a:pt x="2192" y="283"/>
                    </a:lnTo>
                    <a:lnTo>
                      <a:pt x="2210" y="312"/>
                    </a:lnTo>
                    <a:lnTo>
                      <a:pt x="2227" y="346"/>
                    </a:lnTo>
                    <a:lnTo>
                      <a:pt x="2244" y="381"/>
                    </a:lnTo>
                    <a:lnTo>
                      <a:pt x="2267" y="416"/>
                    </a:lnTo>
                    <a:lnTo>
                      <a:pt x="2285" y="439"/>
                    </a:lnTo>
                    <a:lnTo>
                      <a:pt x="2302" y="462"/>
                    </a:lnTo>
                    <a:lnTo>
                      <a:pt x="2319" y="479"/>
                    </a:lnTo>
                    <a:lnTo>
                      <a:pt x="2337" y="490"/>
                    </a:lnTo>
                    <a:lnTo>
                      <a:pt x="2354" y="496"/>
                    </a:lnTo>
                    <a:lnTo>
                      <a:pt x="2377" y="508"/>
                    </a:lnTo>
                    <a:lnTo>
                      <a:pt x="2394" y="514"/>
                    </a:lnTo>
                    <a:lnTo>
                      <a:pt x="2412" y="514"/>
                    </a:lnTo>
                    <a:lnTo>
                      <a:pt x="2429" y="519"/>
                    </a:lnTo>
                    <a:lnTo>
                      <a:pt x="2446" y="525"/>
                    </a:lnTo>
                    <a:lnTo>
                      <a:pt x="2464" y="525"/>
                    </a:lnTo>
                    <a:lnTo>
                      <a:pt x="2487" y="531"/>
                    </a:lnTo>
                    <a:lnTo>
                      <a:pt x="2504" y="531"/>
                    </a:lnTo>
                    <a:lnTo>
                      <a:pt x="2521" y="531"/>
                    </a:lnTo>
                    <a:lnTo>
                      <a:pt x="2539" y="531"/>
                    </a:lnTo>
                    <a:lnTo>
                      <a:pt x="2556" y="537"/>
                    </a:lnTo>
                    <a:lnTo>
                      <a:pt x="2573" y="531"/>
                    </a:lnTo>
                    <a:lnTo>
                      <a:pt x="2596" y="537"/>
                    </a:lnTo>
                    <a:lnTo>
                      <a:pt x="2614" y="537"/>
                    </a:lnTo>
                    <a:lnTo>
                      <a:pt x="2631" y="537"/>
                    </a:lnTo>
                    <a:lnTo>
                      <a:pt x="2648" y="537"/>
                    </a:lnTo>
                    <a:lnTo>
                      <a:pt x="2666" y="537"/>
                    </a:lnTo>
                    <a:lnTo>
                      <a:pt x="2683" y="537"/>
                    </a:lnTo>
                    <a:lnTo>
                      <a:pt x="2706" y="537"/>
                    </a:lnTo>
                    <a:lnTo>
                      <a:pt x="2723" y="537"/>
                    </a:lnTo>
                    <a:lnTo>
                      <a:pt x="2741" y="537"/>
                    </a:lnTo>
                    <a:lnTo>
                      <a:pt x="2758" y="537"/>
                    </a:lnTo>
                    <a:lnTo>
                      <a:pt x="2775" y="537"/>
                    </a:lnTo>
                    <a:lnTo>
                      <a:pt x="2798" y="537"/>
                    </a:lnTo>
                    <a:lnTo>
                      <a:pt x="2816" y="537"/>
                    </a:lnTo>
                    <a:lnTo>
                      <a:pt x="2833" y="537"/>
                    </a:lnTo>
                    <a:lnTo>
                      <a:pt x="2850" y="537"/>
                    </a:lnTo>
                    <a:lnTo>
                      <a:pt x="2868" y="537"/>
                    </a:lnTo>
                    <a:lnTo>
                      <a:pt x="2885" y="537"/>
                    </a:lnTo>
                    <a:lnTo>
                      <a:pt x="2908" y="537"/>
                    </a:lnTo>
                    <a:lnTo>
                      <a:pt x="2925" y="537"/>
                    </a:lnTo>
                    <a:lnTo>
                      <a:pt x="2943" y="537"/>
                    </a:lnTo>
                    <a:lnTo>
                      <a:pt x="2960" y="537"/>
                    </a:lnTo>
                    <a:lnTo>
                      <a:pt x="2977" y="537"/>
                    </a:lnTo>
                    <a:lnTo>
                      <a:pt x="2994" y="537"/>
                    </a:lnTo>
                    <a:lnTo>
                      <a:pt x="3018" y="531"/>
                    </a:lnTo>
                    <a:lnTo>
                      <a:pt x="3035" y="537"/>
                    </a:lnTo>
                    <a:lnTo>
                      <a:pt x="3052" y="537"/>
                    </a:lnTo>
                    <a:lnTo>
                      <a:pt x="3070" y="531"/>
                    </a:lnTo>
                    <a:lnTo>
                      <a:pt x="3087" y="531"/>
                    </a:lnTo>
                    <a:lnTo>
                      <a:pt x="3104" y="531"/>
                    </a:lnTo>
                    <a:lnTo>
                      <a:pt x="3127" y="531"/>
                    </a:lnTo>
                    <a:lnTo>
                      <a:pt x="3145" y="531"/>
                    </a:lnTo>
                    <a:lnTo>
                      <a:pt x="3162" y="525"/>
                    </a:lnTo>
                    <a:lnTo>
                      <a:pt x="3179" y="525"/>
                    </a:lnTo>
                    <a:lnTo>
                      <a:pt x="3196" y="525"/>
                    </a:lnTo>
                    <a:lnTo>
                      <a:pt x="3214" y="525"/>
                    </a:lnTo>
                    <a:lnTo>
                      <a:pt x="3237" y="525"/>
                    </a:lnTo>
                    <a:lnTo>
                      <a:pt x="3254" y="525"/>
                    </a:lnTo>
                    <a:lnTo>
                      <a:pt x="3271" y="525"/>
                    </a:lnTo>
                    <a:lnTo>
                      <a:pt x="3289" y="525"/>
                    </a:lnTo>
                    <a:lnTo>
                      <a:pt x="3306" y="525"/>
                    </a:lnTo>
                    <a:lnTo>
                      <a:pt x="3323" y="525"/>
                    </a:lnTo>
                    <a:lnTo>
                      <a:pt x="3346" y="525"/>
                    </a:lnTo>
                    <a:lnTo>
                      <a:pt x="3364" y="525"/>
                    </a:lnTo>
                    <a:lnTo>
                      <a:pt x="3381" y="525"/>
                    </a:lnTo>
                    <a:lnTo>
                      <a:pt x="3398" y="525"/>
                    </a:lnTo>
                    <a:lnTo>
                      <a:pt x="3416" y="525"/>
                    </a:lnTo>
                    <a:lnTo>
                      <a:pt x="3433" y="525"/>
                    </a:lnTo>
                    <a:lnTo>
                      <a:pt x="3456" y="525"/>
                    </a:lnTo>
                    <a:lnTo>
                      <a:pt x="3473" y="525"/>
                    </a:lnTo>
                    <a:lnTo>
                      <a:pt x="3491" y="525"/>
                    </a:lnTo>
                    <a:lnTo>
                      <a:pt x="3508" y="525"/>
                    </a:lnTo>
                    <a:lnTo>
                      <a:pt x="3525" y="525"/>
                    </a:lnTo>
                    <a:lnTo>
                      <a:pt x="3543" y="525"/>
                    </a:lnTo>
                    <a:lnTo>
                      <a:pt x="3566" y="525"/>
                    </a:lnTo>
                    <a:lnTo>
                      <a:pt x="3583" y="525"/>
                    </a:lnTo>
                    <a:lnTo>
                      <a:pt x="3600" y="519"/>
                    </a:lnTo>
                    <a:lnTo>
                      <a:pt x="3618" y="519"/>
                    </a:lnTo>
                    <a:lnTo>
                      <a:pt x="3635" y="519"/>
                    </a:lnTo>
                    <a:lnTo>
                      <a:pt x="3658" y="525"/>
                    </a:lnTo>
                  </a:path>
                </a:pathLst>
              </a:custGeom>
              <a:noFill/>
              <a:ln w="9525">
                <a:solidFill>
                  <a:srgbClr val="00C8C8"/>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1" name="Freeform 10"/>
              <p:cNvSpPr>
                <a:spLocks/>
              </p:cNvSpPr>
              <p:nvPr/>
            </p:nvSpPr>
            <p:spPr bwMode="auto">
              <a:xfrm>
                <a:off x="2089" y="2664"/>
                <a:ext cx="3658" cy="283"/>
              </a:xfrm>
              <a:custGeom>
                <a:avLst/>
                <a:gdLst>
                  <a:gd name="T0" fmla="*/ 52 w 3658"/>
                  <a:gd name="T1" fmla="*/ 231 h 283"/>
                  <a:gd name="T2" fmla="*/ 127 w 3658"/>
                  <a:gd name="T3" fmla="*/ 231 h 283"/>
                  <a:gd name="T4" fmla="*/ 196 w 3658"/>
                  <a:gd name="T5" fmla="*/ 231 h 283"/>
                  <a:gd name="T6" fmla="*/ 271 w 3658"/>
                  <a:gd name="T7" fmla="*/ 231 h 283"/>
                  <a:gd name="T8" fmla="*/ 346 w 3658"/>
                  <a:gd name="T9" fmla="*/ 237 h 283"/>
                  <a:gd name="T10" fmla="*/ 415 w 3658"/>
                  <a:gd name="T11" fmla="*/ 237 h 283"/>
                  <a:gd name="T12" fmla="*/ 490 w 3658"/>
                  <a:gd name="T13" fmla="*/ 243 h 283"/>
                  <a:gd name="T14" fmla="*/ 565 w 3658"/>
                  <a:gd name="T15" fmla="*/ 243 h 283"/>
                  <a:gd name="T16" fmla="*/ 634 w 3658"/>
                  <a:gd name="T17" fmla="*/ 243 h 283"/>
                  <a:gd name="T18" fmla="*/ 709 w 3658"/>
                  <a:gd name="T19" fmla="*/ 243 h 283"/>
                  <a:gd name="T20" fmla="*/ 784 w 3658"/>
                  <a:gd name="T21" fmla="*/ 243 h 283"/>
                  <a:gd name="T22" fmla="*/ 854 w 3658"/>
                  <a:gd name="T23" fmla="*/ 243 h 283"/>
                  <a:gd name="T24" fmla="*/ 929 w 3658"/>
                  <a:gd name="T25" fmla="*/ 243 h 283"/>
                  <a:gd name="T26" fmla="*/ 1004 w 3658"/>
                  <a:gd name="T27" fmla="*/ 237 h 283"/>
                  <a:gd name="T28" fmla="*/ 1079 w 3658"/>
                  <a:gd name="T29" fmla="*/ 237 h 283"/>
                  <a:gd name="T30" fmla="*/ 1148 w 3658"/>
                  <a:gd name="T31" fmla="*/ 225 h 283"/>
                  <a:gd name="T32" fmla="*/ 1223 w 3658"/>
                  <a:gd name="T33" fmla="*/ 214 h 283"/>
                  <a:gd name="T34" fmla="*/ 1298 w 3658"/>
                  <a:gd name="T35" fmla="*/ 202 h 283"/>
                  <a:gd name="T36" fmla="*/ 1367 w 3658"/>
                  <a:gd name="T37" fmla="*/ 173 h 283"/>
                  <a:gd name="T38" fmla="*/ 1442 w 3658"/>
                  <a:gd name="T39" fmla="*/ 145 h 283"/>
                  <a:gd name="T40" fmla="*/ 1517 w 3658"/>
                  <a:gd name="T41" fmla="*/ 104 h 283"/>
                  <a:gd name="T42" fmla="*/ 1587 w 3658"/>
                  <a:gd name="T43" fmla="*/ 75 h 283"/>
                  <a:gd name="T44" fmla="*/ 1662 w 3658"/>
                  <a:gd name="T45" fmla="*/ 81 h 283"/>
                  <a:gd name="T46" fmla="*/ 1737 w 3658"/>
                  <a:gd name="T47" fmla="*/ 133 h 283"/>
                  <a:gd name="T48" fmla="*/ 1806 w 3658"/>
                  <a:gd name="T49" fmla="*/ 168 h 283"/>
                  <a:gd name="T50" fmla="*/ 1881 w 3658"/>
                  <a:gd name="T51" fmla="*/ 150 h 283"/>
                  <a:gd name="T52" fmla="*/ 1956 w 3658"/>
                  <a:gd name="T53" fmla="*/ 110 h 283"/>
                  <a:gd name="T54" fmla="*/ 2025 w 3658"/>
                  <a:gd name="T55" fmla="*/ 46 h 283"/>
                  <a:gd name="T56" fmla="*/ 2100 w 3658"/>
                  <a:gd name="T57" fmla="*/ 0 h 283"/>
                  <a:gd name="T58" fmla="*/ 2175 w 3658"/>
                  <a:gd name="T59" fmla="*/ 41 h 283"/>
                  <a:gd name="T60" fmla="*/ 2244 w 3658"/>
                  <a:gd name="T61" fmla="*/ 162 h 283"/>
                  <a:gd name="T62" fmla="*/ 2319 w 3658"/>
                  <a:gd name="T63" fmla="*/ 237 h 283"/>
                  <a:gd name="T64" fmla="*/ 2394 w 3658"/>
                  <a:gd name="T65" fmla="*/ 266 h 283"/>
                  <a:gd name="T66" fmla="*/ 2464 w 3658"/>
                  <a:gd name="T67" fmla="*/ 271 h 283"/>
                  <a:gd name="T68" fmla="*/ 2539 w 3658"/>
                  <a:gd name="T69" fmla="*/ 283 h 283"/>
                  <a:gd name="T70" fmla="*/ 2614 w 3658"/>
                  <a:gd name="T71" fmla="*/ 283 h 283"/>
                  <a:gd name="T72" fmla="*/ 2683 w 3658"/>
                  <a:gd name="T73" fmla="*/ 283 h 283"/>
                  <a:gd name="T74" fmla="*/ 2758 w 3658"/>
                  <a:gd name="T75" fmla="*/ 283 h 283"/>
                  <a:gd name="T76" fmla="*/ 2833 w 3658"/>
                  <a:gd name="T77" fmla="*/ 283 h 283"/>
                  <a:gd name="T78" fmla="*/ 2908 w 3658"/>
                  <a:gd name="T79" fmla="*/ 283 h 283"/>
                  <a:gd name="T80" fmla="*/ 2977 w 3658"/>
                  <a:gd name="T81" fmla="*/ 283 h 283"/>
                  <a:gd name="T82" fmla="*/ 3052 w 3658"/>
                  <a:gd name="T83" fmla="*/ 283 h 283"/>
                  <a:gd name="T84" fmla="*/ 3127 w 3658"/>
                  <a:gd name="T85" fmla="*/ 283 h 283"/>
                  <a:gd name="T86" fmla="*/ 3196 w 3658"/>
                  <a:gd name="T87" fmla="*/ 277 h 283"/>
                  <a:gd name="T88" fmla="*/ 3271 w 3658"/>
                  <a:gd name="T89" fmla="*/ 277 h 283"/>
                  <a:gd name="T90" fmla="*/ 3346 w 3658"/>
                  <a:gd name="T91" fmla="*/ 277 h 283"/>
                  <a:gd name="T92" fmla="*/ 3416 w 3658"/>
                  <a:gd name="T93" fmla="*/ 277 h 283"/>
                  <a:gd name="T94" fmla="*/ 3491 w 3658"/>
                  <a:gd name="T95" fmla="*/ 277 h 283"/>
                  <a:gd name="T96" fmla="*/ 3566 w 3658"/>
                  <a:gd name="T97" fmla="*/ 277 h 283"/>
                  <a:gd name="T98" fmla="*/ 3635 w 3658"/>
                  <a:gd name="T99" fmla="*/ 277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58" h="283">
                    <a:moveTo>
                      <a:pt x="0" y="231"/>
                    </a:moveTo>
                    <a:lnTo>
                      <a:pt x="17" y="231"/>
                    </a:lnTo>
                    <a:lnTo>
                      <a:pt x="34" y="231"/>
                    </a:lnTo>
                    <a:lnTo>
                      <a:pt x="52" y="231"/>
                    </a:lnTo>
                    <a:lnTo>
                      <a:pt x="69" y="231"/>
                    </a:lnTo>
                    <a:lnTo>
                      <a:pt x="86" y="237"/>
                    </a:lnTo>
                    <a:lnTo>
                      <a:pt x="109" y="231"/>
                    </a:lnTo>
                    <a:lnTo>
                      <a:pt x="127" y="231"/>
                    </a:lnTo>
                    <a:lnTo>
                      <a:pt x="144" y="237"/>
                    </a:lnTo>
                    <a:lnTo>
                      <a:pt x="161" y="237"/>
                    </a:lnTo>
                    <a:lnTo>
                      <a:pt x="179" y="237"/>
                    </a:lnTo>
                    <a:lnTo>
                      <a:pt x="196" y="231"/>
                    </a:lnTo>
                    <a:lnTo>
                      <a:pt x="219" y="231"/>
                    </a:lnTo>
                    <a:lnTo>
                      <a:pt x="236" y="237"/>
                    </a:lnTo>
                    <a:lnTo>
                      <a:pt x="254" y="237"/>
                    </a:lnTo>
                    <a:lnTo>
                      <a:pt x="271" y="231"/>
                    </a:lnTo>
                    <a:lnTo>
                      <a:pt x="288" y="237"/>
                    </a:lnTo>
                    <a:lnTo>
                      <a:pt x="306" y="237"/>
                    </a:lnTo>
                    <a:lnTo>
                      <a:pt x="329" y="237"/>
                    </a:lnTo>
                    <a:lnTo>
                      <a:pt x="346" y="237"/>
                    </a:lnTo>
                    <a:lnTo>
                      <a:pt x="363" y="237"/>
                    </a:lnTo>
                    <a:lnTo>
                      <a:pt x="381" y="237"/>
                    </a:lnTo>
                    <a:lnTo>
                      <a:pt x="398" y="237"/>
                    </a:lnTo>
                    <a:lnTo>
                      <a:pt x="415" y="237"/>
                    </a:lnTo>
                    <a:lnTo>
                      <a:pt x="438" y="237"/>
                    </a:lnTo>
                    <a:lnTo>
                      <a:pt x="456" y="237"/>
                    </a:lnTo>
                    <a:lnTo>
                      <a:pt x="473" y="237"/>
                    </a:lnTo>
                    <a:lnTo>
                      <a:pt x="490" y="243"/>
                    </a:lnTo>
                    <a:lnTo>
                      <a:pt x="508" y="243"/>
                    </a:lnTo>
                    <a:lnTo>
                      <a:pt x="525" y="243"/>
                    </a:lnTo>
                    <a:lnTo>
                      <a:pt x="548" y="243"/>
                    </a:lnTo>
                    <a:lnTo>
                      <a:pt x="565" y="243"/>
                    </a:lnTo>
                    <a:lnTo>
                      <a:pt x="583" y="243"/>
                    </a:lnTo>
                    <a:lnTo>
                      <a:pt x="600" y="243"/>
                    </a:lnTo>
                    <a:lnTo>
                      <a:pt x="617" y="243"/>
                    </a:lnTo>
                    <a:lnTo>
                      <a:pt x="634" y="243"/>
                    </a:lnTo>
                    <a:lnTo>
                      <a:pt x="658" y="243"/>
                    </a:lnTo>
                    <a:lnTo>
                      <a:pt x="675" y="243"/>
                    </a:lnTo>
                    <a:lnTo>
                      <a:pt x="692" y="243"/>
                    </a:lnTo>
                    <a:lnTo>
                      <a:pt x="709" y="243"/>
                    </a:lnTo>
                    <a:lnTo>
                      <a:pt x="727" y="243"/>
                    </a:lnTo>
                    <a:lnTo>
                      <a:pt x="744" y="243"/>
                    </a:lnTo>
                    <a:lnTo>
                      <a:pt x="767" y="243"/>
                    </a:lnTo>
                    <a:lnTo>
                      <a:pt x="784" y="243"/>
                    </a:lnTo>
                    <a:lnTo>
                      <a:pt x="802" y="243"/>
                    </a:lnTo>
                    <a:lnTo>
                      <a:pt x="819" y="243"/>
                    </a:lnTo>
                    <a:lnTo>
                      <a:pt x="836" y="243"/>
                    </a:lnTo>
                    <a:lnTo>
                      <a:pt x="854" y="243"/>
                    </a:lnTo>
                    <a:lnTo>
                      <a:pt x="877" y="243"/>
                    </a:lnTo>
                    <a:lnTo>
                      <a:pt x="894" y="243"/>
                    </a:lnTo>
                    <a:lnTo>
                      <a:pt x="911" y="243"/>
                    </a:lnTo>
                    <a:lnTo>
                      <a:pt x="929" y="243"/>
                    </a:lnTo>
                    <a:lnTo>
                      <a:pt x="946" y="237"/>
                    </a:lnTo>
                    <a:lnTo>
                      <a:pt x="969" y="237"/>
                    </a:lnTo>
                    <a:lnTo>
                      <a:pt x="986" y="237"/>
                    </a:lnTo>
                    <a:lnTo>
                      <a:pt x="1004" y="237"/>
                    </a:lnTo>
                    <a:lnTo>
                      <a:pt x="1021" y="237"/>
                    </a:lnTo>
                    <a:lnTo>
                      <a:pt x="1038" y="237"/>
                    </a:lnTo>
                    <a:lnTo>
                      <a:pt x="1056" y="231"/>
                    </a:lnTo>
                    <a:lnTo>
                      <a:pt x="1079" y="237"/>
                    </a:lnTo>
                    <a:lnTo>
                      <a:pt x="1096" y="231"/>
                    </a:lnTo>
                    <a:lnTo>
                      <a:pt x="1113" y="231"/>
                    </a:lnTo>
                    <a:lnTo>
                      <a:pt x="1131" y="231"/>
                    </a:lnTo>
                    <a:lnTo>
                      <a:pt x="1148" y="225"/>
                    </a:lnTo>
                    <a:lnTo>
                      <a:pt x="1165" y="225"/>
                    </a:lnTo>
                    <a:lnTo>
                      <a:pt x="1188" y="225"/>
                    </a:lnTo>
                    <a:lnTo>
                      <a:pt x="1206" y="220"/>
                    </a:lnTo>
                    <a:lnTo>
                      <a:pt x="1223" y="214"/>
                    </a:lnTo>
                    <a:lnTo>
                      <a:pt x="1240" y="214"/>
                    </a:lnTo>
                    <a:lnTo>
                      <a:pt x="1258" y="208"/>
                    </a:lnTo>
                    <a:lnTo>
                      <a:pt x="1275" y="208"/>
                    </a:lnTo>
                    <a:lnTo>
                      <a:pt x="1298" y="202"/>
                    </a:lnTo>
                    <a:lnTo>
                      <a:pt x="1315" y="196"/>
                    </a:lnTo>
                    <a:lnTo>
                      <a:pt x="1333" y="191"/>
                    </a:lnTo>
                    <a:lnTo>
                      <a:pt x="1350" y="185"/>
                    </a:lnTo>
                    <a:lnTo>
                      <a:pt x="1367" y="173"/>
                    </a:lnTo>
                    <a:lnTo>
                      <a:pt x="1385" y="173"/>
                    </a:lnTo>
                    <a:lnTo>
                      <a:pt x="1408" y="162"/>
                    </a:lnTo>
                    <a:lnTo>
                      <a:pt x="1425" y="156"/>
                    </a:lnTo>
                    <a:lnTo>
                      <a:pt x="1442" y="145"/>
                    </a:lnTo>
                    <a:lnTo>
                      <a:pt x="1460" y="133"/>
                    </a:lnTo>
                    <a:lnTo>
                      <a:pt x="1477" y="127"/>
                    </a:lnTo>
                    <a:lnTo>
                      <a:pt x="1494" y="116"/>
                    </a:lnTo>
                    <a:lnTo>
                      <a:pt x="1517" y="104"/>
                    </a:lnTo>
                    <a:lnTo>
                      <a:pt x="1535" y="93"/>
                    </a:lnTo>
                    <a:lnTo>
                      <a:pt x="1552" y="81"/>
                    </a:lnTo>
                    <a:lnTo>
                      <a:pt x="1569" y="75"/>
                    </a:lnTo>
                    <a:lnTo>
                      <a:pt x="1587" y="75"/>
                    </a:lnTo>
                    <a:lnTo>
                      <a:pt x="1604" y="70"/>
                    </a:lnTo>
                    <a:lnTo>
                      <a:pt x="1627" y="70"/>
                    </a:lnTo>
                    <a:lnTo>
                      <a:pt x="1644" y="75"/>
                    </a:lnTo>
                    <a:lnTo>
                      <a:pt x="1662" y="81"/>
                    </a:lnTo>
                    <a:lnTo>
                      <a:pt x="1679" y="93"/>
                    </a:lnTo>
                    <a:lnTo>
                      <a:pt x="1696" y="110"/>
                    </a:lnTo>
                    <a:lnTo>
                      <a:pt x="1713" y="121"/>
                    </a:lnTo>
                    <a:lnTo>
                      <a:pt x="1737" y="133"/>
                    </a:lnTo>
                    <a:lnTo>
                      <a:pt x="1754" y="145"/>
                    </a:lnTo>
                    <a:lnTo>
                      <a:pt x="1771" y="156"/>
                    </a:lnTo>
                    <a:lnTo>
                      <a:pt x="1789" y="162"/>
                    </a:lnTo>
                    <a:lnTo>
                      <a:pt x="1806" y="168"/>
                    </a:lnTo>
                    <a:lnTo>
                      <a:pt x="1829" y="168"/>
                    </a:lnTo>
                    <a:lnTo>
                      <a:pt x="1846" y="162"/>
                    </a:lnTo>
                    <a:lnTo>
                      <a:pt x="1864" y="162"/>
                    </a:lnTo>
                    <a:lnTo>
                      <a:pt x="1881" y="150"/>
                    </a:lnTo>
                    <a:lnTo>
                      <a:pt x="1898" y="145"/>
                    </a:lnTo>
                    <a:lnTo>
                      <a:pt x="1915" y="139"/>
                    </a:lnTo>
                    <a:lnTo>
                      <a:pt x="1939" y="121"/>
                    </a:lnTo>
                    <a:lnTo>
                      <a:pt x="1956" y="110"/>
                    </a:lnTo>
                    <a:lnTo>
                      <a:pt x="1973" y="98"/>
                    </a:lnTo>
                    <a:lnTo>
                      <a:pt x="1990" y="81"/>
                    </a:lnTo>
                    <a:lnTo>
                      <a:pt x="2008" y="64"/>
                    </a:lnTo>
                    <a:lnTo>
                      <a:pt x="2025" y="46"/>
                    </a:lnTo>
                    <a:lnTo>
                      <a:pt x="2048" y="29"/>
                    </a:lnTo>
                    <a:lnTo>
                      <a:pt x="2065" y="18"/>
                    </a:lnTo>
                    <a:lnTo>
                      <a:pt x="2083" y="6"/>
                    </a:lnTo>
                    <a:lnTo>
                      <a:pt x="2100" y="0"/>
                    </a:lnTo>
                    <a:lnTo>
                      <a:pt x="2117" y="0"/>
                    </a:lnTo>
                    <a:lnTo>
                      <a:pt x="2135" y="6"/>
                    </a:lnTo>
                    <a:lnTo>
                      <a:pt x="2158" y="23"/>
                    </a:lnTo>
                    <a:lnTo>
                      <a:pt x="2175" y="41"/>
                    </a:lnTo>
                    <a:lnTo>
                      <a:pt x="2192" y="70"/>
                    </a:lnTo>
                    <a:lnTo>
                      <a:pt x="2210" y="98"/>
                    </a:lnTo>
                    <a:lnTo>
                      <a:pt x="2227" y="133"/>
                    </a:lnTo>
                    <a:lnTo>
                      <a:pt x="2244" y="162"/>
                    </a:lnTo>
                    <a:lnTo>
                      <a:pt x="2267" y="191"/>
                    </a:lnTo>
                    <a:lnTo>
                      <a:pt x="2285" y="208"/>
                    </a:lnTo>
                    <a:lnTo>
                      <a:pt x="2302" y="225"/>
                    </a:lnTo>
                    <a:lnTo>
                      <a:pt x="2319" y="237"/>
                    </a:lnTo>
                    <a:lnTo>
                      <a:pt x="2337" y="248"/>
                    </a:lnTo>
                    <a:lnTo>
                      <a:pt x="2354" y="254"/>
                    </a:lnTo>
                    <a:lnTo>
                      <a:pt x="2377" y="260"/>
                    </a:lnTo>
                    <a:lnTo>
                      <a:pt x="2394" y="266"/>
                    </a:lnTo>
                    <a:lnTo>
                      <a:pt x="2412" y="266"/>
                    </a:lnTo>
                    <a:lnTo>
                      <a:pt x="2429" y="271"/>
                    </a:lnTo>
                    <a:lnTo>
                      <a:pt x="2446" y="271"/>
                    </a:lnTo>
                    <a:lnTo>
                      <a:pt x="2464" y="271"/>
                    </a:lnTo>
                    <a:lnTo>
                      <a:pt x="2487" y="277"/>
                    </a:lnTo>
                    <a:lnTo>
                      <a:pt x="2504" y="277"/>
                    </a:lnTo>
                    <a:lnTo>
                      <a:pt x="2521" y="277"/>
                    </a:lnTo>
                    <a:lnTo>
                      <a:pt x="2539" y="283"/>
                    </a:lnTo>
                    <a:lnTo>
                      <a:pt x="2556" y="277"/>
                    </a:lnTo>
                    <a:lnTo>
                      <a:pt x="2573" y="283"/>
                    </a:lnTo>
                    <a:lnTo>
                      <a:pt x="2596" y="277"/>
                    </a:lnTo>
                    <a:lnTo>
                      <a:pt x="2614" y="283"/>
                    </a:lnTo>
                    <a:lnTo>
                      <a:pt x="2631" y="283"/>
                    </a:lnTo>
                    <a:lnTo>
                      <a:pt x="2648" y="283"/>
                    </a:lnTo>
                    <a:lnTo>
                      <a:pt x="2666" y="283"/>
                    </a:lnTo>
                    <a:lnTo>
                      <a:pt x="2683" y="283"/>
                    </a:lnTo>
                    <a:lnTo>
                      <a:pt x="2706" y="283"/>
                    </a:lnTo>
                    <a:lnTo>
                      <a:pt x="2723" y="283"/>
                    </a:lnTo>
                    <a:lnTo>
                      <a:pt x="2741" y="283"/>
                    </a:lnTo>
                    <a:lnTo>
                      <a:pt x="2758" y="283"/>
                    </a:lnTo>
                    <a:lnTo>
                      <a:pt x="2775" y="283"/>
                    </a:lnTo>
                    <a:lnTo>
                      <a:pt x="2798" y="283"/>
                    </a:lnTo>
                    <a:lnTo>
                      <a:pt x="2816" y="283"/>
                    </a:lnTo>
                    <a:lnTo>
                      <a:pt x="2833" y="283"/>
                    </a:lnTo>
                    <a:lnTo>
                      <a:pt x="2850" y="283"/>
                    </a:lnTo>
                    <a:lnTo>
                      <a:pt x="2868" y="283"/>
                    </a:lnTo>
                    <a:lnTo>
                      <a:pt x="2885" y="283"/>
                    </a:lnTo>
                    <a:lnTo>
                      <a:pt x="2908" y="283"/>
                    </a:lnTo>
                    <a:lnTo>
                      <a:pt x="2925" y="283"/>
                    </a:lnTo>
                    <a:lnTo>
                      <a:pt x="2943" y="283"/>
                    </a:lnTo>
                    <a:lnTo>
                      <a:pt x="2960" y="283"/>
                    </a:lnTo>
                    <a:lnTo>
                      <a:pt x="2977" y="283"/>
                    </a:lnTo>
                    <a:lnTo>
                      <a:pt x="2994" y="283"/>
                    </a:lnTo>
                    <a:lnTo>
                      <a:pt x="3018" y="283"/>
                    </a:lnTo>
                    <a:lnTo>
                      <a:pt x="3035" y="283"/>
                    </a:lnTo>
                    <a:lnTo>
                      <a:pt x="3052" y="283"/>
                    </a:lnTo>
                    <a:lnTo>
                      <a:pt x="3070" y="283"/>
                    </a:lnTo>
                    <a:lnTo>
                      <a:pt x="3087" y="283"/>
                    </a:lnTo>
                    <a:lnTo>
                      <a:pt x="3104" y="283"/>
                    </a:lnTo>
                    <a:lnTo>
                      <a:pt x="3127" y="283"/>
                    </a:lnTo>
                    <a:lnTo>
                      <a:pt x="3145" y="283"/>
                    </a:lnTo>
                    <a:lnTo>
                      <a:pt x="3162" y="283"/>
                    </a:lnTo>
                    <a:lnTo>
                      <a:pt x="3179" y="277"/>
                    </a:lnTo>
                    <a:lnTo>
                      <a:pt x="3196" y="277"/>
                    </a:lnTo>
                    <a:lnTo>
                      <a:pt x="3214" y="277"/>
                    </a:lnTo>
                    <a:lnTo>
                      <a:pt x="3237" y="277"/>
                    </a:lnTo>
                    <a:lnTo>
                      <a:pt x="3254" y="277"/>
                    </a:lnTo>
                    <a:lnTo>
                      <a:pt x="3271" y="277"/>
                    </a:lnTo>
                    <a:lnTo>
                      <a:pt x="3289" y="277"/>
                    </a:lnTo>
                    <a:lnTo>
                      <a:pt x="3306" y="277"/>
                    </a:lnTo>
                    <a:lnTo>
                      <a:pt x="3323" y="277"/>
                    </a:lnTo>
                    <a:lnTo>
                      <a:pt x="3346" y="277"/>
                    </a:lnTo>
                    <a:lnTo>
                      <a:pt x="3364" y="277"/>
                    </a:lnTo>
                    <a:lnTo>
                      <a:pt x="3381" y="271"/>
                    </a:lnTo>
                    <a:lnTo>
                      <a:pt x="3398" y="277"/>
                    </a:lnTo>
                    <a:lnTo>
                      <a:pt x="3416" y="277"/>
                    </a:lnTo>
                    <a:lnTo>
                      <a:pt x="3433" y="277"/>
                    </a:lnTo>
                    <a:lnTo>
                      <a:pt x="3456" y="277"/>
                    </a:lnTo>
                    <a:lnTo>
                      <a:pt x="3473" y="277"/>
                    </a:lnTo>
                    <a:lnTo>
                      <a:pt x="3491" y="277"/>
                    </a:lnTo>
                    <a:lnTo>
                      <a:pt x="3508" y="277"/>
                    </a:lnTo>
                    <a:lnTo>
                      <a:pt x="3525" y="277"/>
                    </a:lnTo>
                    <a:lnTo>
                      <a:pt x="3543" y="277"/>
                    </a:lnTo>
                    <a:lnTo>
                      <a:pt x="3566" y="277"/>
                    </a:lnTo>
                    <a:lnTo>
                      <a:pt x="3583" y="277"/>
                    </a:lnTo>
                    <a:lnTo>
                      <a:pt x="3600" y="283"/>
                    </a:lnTo>
                    <a:lnTo>
                      <a:pt x="3618" y="277"/>
                    </a:lnTo>
                    <a:lnTo>
                      <a:pt x="3635" y="277"/>
                    </a:lnTo>
                    <a:lnTo>
                      <a:pt x="3658" y="277"/>
                    </a:lnTo>
                  </a:path>
                </a:pathLst>
              </a:custGeom>
              <a:noFill/>
              <a:ln w="9525">
                <a:solidFill>
                  <a:srgbClr val="C800C8"/>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2" name="Freeform 11"/>
              <p:cNvSpPr>
                <a:spLocks/>
              </p:cNvSpPr>
              <p:nvPr/>
            </p:nvSpPr>
            <p:spPr bwMode="auto">
              <a:xfrm>
                <a:off x="2089" y="2872"/>
                <a:ext cx="3658" cy="409"/>
              </a:xfrm>
              <a:custGeom>
                <a:avLst/>
                <a:gdLst>
                  <a:gd name="T0" fmla="*/ 52 w 3658"/>
                  <a:gd name="T1" fmla="*/ 340 h 409"/>
                  <a:gd name="T2" fmla="*/ 127 w 3658"/>
                  <a:gd name="T3" fmla="*/ 340 h 409"/>
                  <a:gd name="T4" fmla="*/ 196 w 3658"/>
                  <a:gd name="T5" fmla="*/ 340 h 409"/>
                  <a:gd name="T6" fmla="*/ 271 w 3658"/>
                  <a:gd name="T7" fmla="*/ 334 h 409"/>
                  <a:gd name="T8" fmla="*/ 346 w 3658"/>
                  <a:gd name="T9" fmla="*/ 317 h 409"/>
                  <a:gd name="T10" fmla="*/ 415 w 3658"/>
                  <a:gd name="T11" fmla="*/ 288 h 409"/>
                  <a:gd name="T12" fmla="*/ 490 w 3658"/>
                  <a:gd name="T13" fmla="*/ 231 h 409"/>
                  <a:gd name="T14" fmla="*/ 565 w 3658"/>
                  <a:gd name="T15" fmla="*/ 161 h 409"/>
                  <a:gd name="T16" fmla="*/ 634 w 3658"/>
                  <a:gd name="T17" fmla="*/ 110 h 409"/>
                  <a:gd name="T18" fmla="*/ 709 w 3658"/>
                  <a:gd name="T19" fmla="*/ 138 h 409"/>
                  <a:gd name="T20" fmla="*/ 784 w 3658"/>
                  <a:gd name="T21" fmla="*/ 213 h 409"/>
                  <a:gd name="T22" fmla="*/ 854 w 3658"/>
                  <a:gd name="T23" fmla="*/ 254 h 409"/>
                  <a:gd name="T24" fmla="*/ 929 w 3658"/>
                  <a:gd name="T25" fmla="*/ 236 h 409"/>
                  <a:gd name="T26" fmla="*/ 1004 w 3658"/>
                  <a:gd name="T27" fmla="*/ 161 h 409"/>
                  <a:gd name="T28" fmla="*/ 1079 w 3658"/>
                  <a:gd name="T29" fmla="*/ 52 h 409"/>
                  <a:gd name="T30" fmla="*/ 1148 w 3658"/>
                  <a:gd name="T31" fmla="*/ 0 h 409"/>
                  <a:gd name="T32" fmla="*/ 1223 w 3658"/>
                  <a:gd name="T33" fmla="*/ 69 h 409"/>
                  <a:gd name="T34" fmla="*/ 1298 w 3658"/>
                  <a:gd name="T35" fmla="*/ 185 h 409"/>
                  <a:gd name="T36" fmla="*/ 1367 w 3658"/>
                  <a:gd name="T37" fmla="*/ 277 h 409"/>
                  <a:gd name="T38" fmla="*/ 1442 w 3658"/>
                  <a:gd name="T39" fmla="*/ 311 h 409"/>
                  <a:gd name="T40" fmla="*/ 1517 w 3658"/>
                  <a:gd name="T41" fmla="*/ 317 h 409"/>
                  <a:gd name="T42" fmla="*/ 1587 w 3658"/>
                  <a:gd name="T43" fmla="*/ 317 h 409"/>
                  <a:gd name="T44" fmla="*/ 1662 w 3658"/>
                  <a:gd name="T45" fmla="*/ 323 h 409"/>
                  <a:gd name="T46" fmla="*/ 1737 w 3658"/>
                  <a:gd name="T47" fmla="*/ 334 h 409"/>
                  <a:gd name="T48" fmla="*/ 1806 w 3658"/>
                  <a:gd name="T49" fmla="*/ 352 h 409"/>
                  <a:gd name="T50" fmla="*/ 1881 w 3658"/>
                  <a:gd name="T51" fmla="*/ 363 h 409"/>
                  <a:gd name="T52" fmla="*/ 1956 w 3658"/>
                  <a:gd name="T53" fmla="*/ 358 h 409"/>
                  <a:gd name="T54" fmla="*/ 2025 w 3658"/>
                  <a:gd name="T55" fmla="*/ 346 h 409"/>
                  <a:gd name="T56" fmla="*/ 2100 w 3658"/>
                  <a:gd name="T57" fmla="*/ 334 h 409"/>
                  <a:gd name="T58" fmla="*/ 2175 w 3658"/>
                  <a:gd name="T59" fmla="*/ 334 h 409"/>
                  <a:gd name="T60" fmla="*/ 2244 w 3658"/>
                  <a:gd name="T61" fmla="*/ 358 h 409"/>
                  <a:gd name="T62" fmla="*/ 2319 w 3658"/>
                  <a:gd name="T63" fmla="*/ 375 h 409"/>
                  <a:gd name="T64" fmla="*/ 2394 w 3658"/>
                  <a:gd name="T65" fmla="*/ 381 h 409"/>
                  <a:gd name="T66" fmla="*/ 2464 w 3658"/>
                  <a:gd name="T67" fmla="*/ 386 h 409"/>
                  <a:gd name="T68" fmla="*/ 2539 w 3658"/>
                  <a:gd name="T69" fmla="*/ 386 h 409"/>
                  <a:gd name="T70" fmla="*/ 2614 w 3658"/>
                  <a:gd name="T71" fmla="*/ 392 h 409"/>
                  <a:gd name="T72" fmla="*/ 2683 w 3658"/>
                  <a:gd name="T73" fmla="*/ 392 h 409"/>
                  <a:gd name="T74" fmla="*/ 2758 w 3658"/>
                  <a:gd name="T75" fmla="*/ 386 h 409"/>
                  <a:gd name="T76" fmla="*/ 2833 w 3658"/>
                  <a:gd name="T77" fmla="*/ 381 h 409"/>
                  <a:gd name="T78" fmla="*/ 2908 w 3658"/>
                  <a:gd name="T79" fmla="*/ 375 h 409"/>
                  <a:gd name="T80" fmla="*/ 2977 w 3658"/>
                  <a:gd name="T81" fmla="*/ 381 h 409"/>
                  <a:gd name="T82" fmla="*/ 3052 w 3658"/>
                  <a:gd name="T83" fmla="*/ 386 h 409"/>
                  <a:gd name="T84" fmla="*/ 3127 w 3658"/>
                  <a:gd name="T85" fmla="*/ 392 h 409"/>
                  <a:gd name="T86" fmla="*/ 3196 w 3658"/>
                  <a:gd name="T87" fmla="*/ 392 h 409"/>
                  <a:gd name="T88" fmla="*/ 3271 w 3658"/>
                  <a:gd name="T89" fmla="*/ 392 h 409"/>
                  <a:gd name="T90" fmla="*/ 3346 w 3658"/>
                  <a:gd name="T91" fmla="*/ 398 h 409"/>
                  <a:gd name="T92" fmla="*/ 3416 w 3658"/>
                  <a:gd name="T93" fmla="*/ 398 h 409"/>
                  <a:gd name="T94" fmla="*/ 3491 w 3658"/>
                  <a:gd name="T95" fmla="*/ 404 h 409"/>
                  <a:gd name="T96" fmla="*/ 3566 w 3658"/>
                  <a:gd name="T97" fmla="*/ 404 h 409"/>
                  <a:gd name="T98" fmla="*/ 3635 w 3658"/>
                  <a:gd name="T99" fmla="*/ 409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58" h="409">
                    <a:moveTo>
                      <a:pt x="0" y="346"/>
                    </a:moveTo>
                    <a:lnTo>
                      <a:pt x="17" y="340"/>
                    </a:lnTo>
                    <a:lnTo>
                      <a:pt x="34" y="340"/>
                    </a:lnTo>
                    <a:lnTo>
                      <a:pt x="52" y="340"/>
                    </a:lnTo>
                    <a:lnTo>
                      <a:pt x="69" y="340"/>
                    </a:lnTo>
                    <a:lnTo>
                      <a:pt x="86" y="340"/>
                    </a:lnTo>
                    <a:lnTo>
                      <a:pt x="109" y="340"/>
                    </a:lnTo>
                    <a:lnTo>
                      <a:pt x="127" y="340"/>
                    </a:lnTo>
                    <a:lnTo>
                      <a:pt x="144" y="340"/>
                    </a:lnTo>
                    <a:lnTo>
                      <a:pt x="161" y="340"/>
                    </a:lnTo>
                    <a:lnTo>
                      <a:pt x="179" y="340"/>
                    </a:lnTo>
                    <a:lnTo>
                      <a:pt x="196" y="340"/>
                    </a:lnTo>
                    <a:lnTo>
                      <a:pt x="219" y="340"/>
                    </a:lnTo>
                    <a:lnTo>
                      <a:pt x="236" y="340"/>
                    </a:lnTo>
                    <a:lnTo>
                      <a:pt x="254" y="340"/>
                    </a:lnTo>
                    <a:lnTo>
                      <a:pt x="271" y="334"/>
                    </a:lnTo>
                    <a:lnTo>
                      <a:pt x="288" y="334"/>
                    </a:lnTo>
                    <a:lnTo>
                      <a:pt x="306" y="329"/>
                    </a:lnTo>
                    <a:lnTo>
                      <a:pt x="329" y="323"/>
                    </a:lnTo>
                    <a:lnTo>
                      <a:pt x="346" y="317"/>
                    </a:lnTo>
                    <a:lnTo>
                      <a:pt x="363" y="317"/>
                    </a:lnTo>
                    <a:lnTo>
                      <a:pt x="381" y="306"/>
                    </a:lnTo>
                    <a:lnTo>
                      <a:pt x="398" y="300"/>
                    </a:lnTo>
                    <a:lnTo>
                      <a:pt x="415" y="288"/>
                    </a:lnTo>
                    <a:lnTo>
                      <a:pt x="438" y="277"/>
                    </a:lnTo>
                    <a:lnTo>
                      <a:pt x="456" y="265"/>
                    </a:lnTo>
                    <a:lnTo>
                      <a:pt x="473" y="254"/>
                    </a:lnTo>
                    <a:lnTo>
                      <a:pt x="490" y="231"/>
                    </a:lnTo>
                    <a:lnTo>
                      <a:pt x="508" y="213"/>
                    </a:lnTo>
                    <a:lnTo>
                      <a:pt x="525" y="196"/>
                    </a:lnTo>
                    <a:lnTo>
                      <a:pt x="548" y="179"/>
                    </a:lnTo>
                    <a:lnTo>
                      <a:pt x="565" y="161"/>
                    </a:lnTo>
                    <a:lnTo>
                      <a:pt x="583" y="144"/>
                    </a:lnTo>
                    <a:lnTo>
                      <a:pt x="600" y="133"/>
                    </a:lnTo>
                    <a:lnTo>
                      <a:pt x="617" y="115"/>
                    </a:lnTo>
                    <a:lnTo>
                      <a:pt x="634" y="110"/>
                    </a:lnTo>
                    <a:lnTo>
                      <a:pt x="658" y="115"/>
                    </a:lnTo>
                    <a:lnTo>
                      <a:pt x="675" y="121"/>
                    </a:lnTo>
                    <a:lnTo>
                      <a:pt x="692" y="127"/>
                    </a:lnTo>
                    <a:lnTo>
                      <a:pt x="709" y="138"/>
                    </a:lnTo>
                    <a:lnTo>
                      <a:pt x="727" y="156"/>
                    </a:lnTo>
                    <a:lnTo>
                      <a:pt x="744" y="173"/>
                    </a:lnTo>
                    <a:lnTo>
                      <a:pt x="767" y="196"/>
                    </a:lnTo>
                    <a:lnTo>
                      <a:pt x="784" y="213"/>
                    </a:lnTo>
                    <a:lnTo>
                      <a:pt x="802" y="225"/>
                    </a:lnTo>
                    <a:lnTo>
                      <a:pt x="819" y="242"/>
                    </a:lnTo>
                    <a:lnTo>
                      <a:pt x="836" y="248"/>
                    </a:lnTo>
                    <a:lnTo>
                      <a:pt x="854" y="254"/>
                    </a:lnTo>
                    <a:lnTo>
                      <a:pt x="877" y="254"/>
                    </a:lnTo>
                    <a:lnTo>
                      <a:pt x="894" y="248"/>
                    </a:lnTo>
                    <a:lnTo>
                      <a:pt x="911" y="248"/>
                    </a:lnTo>
                    <a:lnTo>
                      <a:pt x="929" y="236"/>
                    </a:lnTo>
                    <a:lnTo>
                      <a:pt x="946" y="219"/>
                    </a:lnTo>
                    <a:lnTo>
                      <a:pt x="969" y="202"/>
                    </a:lnTo>
                    <a:lnTo>
                      <a:pt x="986" y="185"/>
                    </a:lnTo>
                    <a:lnTo>
                      <a:pt x="1004" y="161"/>
                    </a:lnTo>
                    <a:lnTo>
                      <a:pt x="1021" y="133"/>
                    </a:lnTo>
                    <a:lnTo>
                      <a:pt x="1038" y="104"/>
                    </a:lnTo>
                    <a:lnTo>
                      <a:pt x="1056" y="81"/>
                    </a:lnTo>
                    <a:lnTo>
                      <a:pt x="1079" y="52"/>
                    </a:lnTo>
                    <a:lnTo>
                      <a:pt x="1096" y="35"/>
                    </a:lnTo>
                    <a:lnTo>
                      <a:pt x="1113" y="17"/>
                    </a:lnTo>
                    <a:lnTo>
                      <a:pt x="1131" y="6"/>
                    </a:lnTo>
                    <a:lnTo>
                      <a:pt x="1148" y="0"/>
                    </a:lnTo>
                    <a:lnTo>
                      <a:pt x="1165" y="6"/>
                    </a:lnTo>
                    <a:lnTo>
                      <a:pt x="1188" y="23"/>
                    </a:lnTo>
                    <a:lnTo>
                      <a:pt x="1206" y="40"/>
                    </a:lnTo>
                    <a:lnTo>
                      <a:pt x="1223" y="69"/>
                    </a:lnTo>
                    <a:lnTo>
                      <a:pt x="1240" y="98"/>
                    </a:lnTo>
                    <a:lnTo>
                      <a:pt x="1258" y="133"/>
                    </a:lnTo>
                    <a:lnTo>
                      <a:pt x="1275" y="161"/>
                    </a:lnTo>
                    <a:lnTo>
                      <a:pt x="1298" y="185"/>
                    </a:lnTo>
                    <a:lnTo>
                      <a:pt x="1315" y="213"/>
                    </a:lnTo>
                    <a:lnTo>
                      <a:pt x="1333" y="242"/>
                    </a:lnTo>
                    <a:lnTo>
                      <a:pt x="1350" y="260"/>
                    </a:lnTo>
                    <a:lnTo>
                      <a:pt x="1367" y="277"/>
                    </a:lnTo>
                    <a:lnTo>
                      <a:pt x="1385" y="288"/>
                    </a:lnTo>
                    <a:lnTo>
                      <a:pt x="1408" y="294"/>
                    </a:lnTo>
                    <a:lnTo>
                      <a:pt x="1425" y="306"/>
                    </a:lnTo>
                    <a:lnTo>
                      <a:pt x="1442" y="311"/>
                    </a:lnTo>
                    <a:lnTo>
                      <a:pt x="1460" y="317"/>
                    </a:lnTo>
                    <a:lnTo>
                      <a:pt x="1477" y="317"/>
                    </a:lnTo>
                    <a:lnTo>
                      <a:pt x="1494" y="323"/>
                    </a:lnTo>
                    <a:lnTo>
                      <a:pt x="1517" y="317"/>
                    </a:lnTo>
                    <a:lnTo>
                      <a:pt x="1535" y="323"/>
                    </a:lnTo>
                    <a:lnTo>
                      <a:pt x="1552" y="329"/>
                    </a:lnTo>
                    <a:lnTo>
                      <a:pt x="1569" y="329"/>
                    </a:lnTo>
                    <a:lnTo>
                      <a:pt x="1587" y="317"/>
                    </a:lnTo>
                    <a:lnTo>
                      <a:pt x="1604" y="329"/>
                    </a:lnTo>
                    <a:lnTo>
                      <a:pt x="1627" y="329"/>
                    </a:lnTo>
                    <a:lnTo>
                      <a:pt x="1644" y="329"/>
                    </a:lnTo>
                    <a:lnTo>
                      <a:pt x="1662" y="323"/>
                    </a:lnTo>
                    <a:lnTo>
                      <a:pt x="1679" y="334"/>
                    </a:lnTo>
                    <a:lnTo>
                      <a:pt x="1696" y="340"/>
                    </a:lnTo>
                    <a:lnTo>
                      <a:pt x="1713" y="340"/>
                    </a:lnTo>
                    <a:lnTo>
                      <a:pt x="1737" y="334"/>
                    </a:lnTo>
                    <a:lnTo>
                      <a:pt x="1754" y="352"/>
                    </a:lnTo>
                    <a:lnTo>
                      <a:pt x="1771" y="352"/>
                    </a:lnTo>
                    <a:lnTo>
                      <a:pt x="1789" y="358"/>
                    </a:lnTo>
                    <a:lnTo>
                      <a:pt x="1806" y="352"/>
                    </a:lnTo>
                    <a:lnTo>
                      <a:pt x="1829" y="363"/>
                    </a:lnTo>
                    <a:lnTo>
                      <a:pt x="1846" y="363"/>
                    </a:lnTo>
                    <a:lnTo>
                      <a:pt x="1864" y="363"/>
                    </a:lnTo>
                    <a:lnTo>
                      <a:pt x="1881" y="363"/>
                    </a:lnTo>
                    <a:lnTo>
                      <a:pt x="1898" y="358"/>
                    </a:lnTo>
                    <a:lnTo>
                      <a:pt x="1915" y="358"/>
                    </a:lnTo>
                    <a:lnTo>
                      <a:pt x="1939" y="358"/>
                    </a:lnTo>
                    <a:lnTo>
                      <a:pt x="1956" y="358"/>
                    </a:lnTo>
                    <a:lnTo>
                      <a:pt x="1973" y="352"/>
                    </a:lnTo>
                    <a:lnTo>
                      <a:pt x="1990" y="352"/>
                    </a:lnTo>
                    <a:lnTo>
                      <a:pt x="2008" y="352"/>
                    </a:lnTo>
                    <a:lnTo>
                      <a:pt x="2025" y="346"/>
                    </a:lnTo>
                    <a:lnTo>
                      <a:pt x="2048" y="340"/>
                    </a:lnTo>
                    <a:lnTo>
                      <a:pt x="2065" y="340"/>
                    </a:lnTo>
                    <a:lnTo>
                      <a:pt x="2083" y="334"/>
                    </a:lnTo>
                    <a:lnTo>
                      <a:pt x="2100" y="334"/>
                    </a:lnTo>
                    <a:lnTo>
                      <a:pt x="2117" y="334"/>
                    </a:lnTo>
                    <a:lnTo>
                      <a:pt x="2135" y="334"/>
                    </a:lnTo>
                    <a:lnTo>
                      <a:pt x="2158" y="334"/>
                    </a:lnTo>
                    <a:lnTo>
                      <a:pt x="2175" y="334"/>
                    </a:lnTo>
                    <a:lnTo>
                      <a:pt x="2192" y="340"/>
                    </a:lnTo>
                    <a:lnTo>
                      <a:pt x="2210" y="346"/>
                    </a:lnTo>
                    <a:lnTo>
                      <a:pt x="2227" y="352"/>
                    </a:lnTo>
                    <a:lnTo>
                      <a:pt x="2244" y="358"/>
                    </a:lnTo>
                    <a:lnTo>
                      <a:pt x="2267" y="363"/>
                    </a:lnTo>
                    <a:lnTo>
                      <a:pt x="2285" y="369"/>
                    </a:lnTo>
                    <a:lnTo>
                      <a:pt x="2302" y="375"/>
                    </a:lnTo>
                    <a:lnTo>
                      <a:pt x="2319" y="375"/>
                    </a:lnTo>
                    <a:lnTo>
                      <a:pt x="2337" y="375"/>
                    </a:lnTo>
                    <a:lnTo>
                      <a:pt x="2354" y="381"/>
                    </a:lnTo>
                    <a:lnTo>
                      <a:pt x="2377" y="381"/>
                    </a:lnTo>
                    <a:lnTo>
                      <a:pt x="2394" y="381"/>
                    </a:lnTo>
                    <a:lnTo>
                      <a:pt x="2412" y="381"/>
                    </a:lnTo>
                    <a:lnTo>
                      <a:pt x="2429" y="381"/>
                    </a:lnTo>
                    <a:lnTo>
                      <a:pt x="2446" y="381"/>
                    </a:lnTo>
                    <a:lnTo>
                      <a:pt x="2464" y="386"/>
                    </a:lnTo>
                    <a:lnTo>
                      <a:pt x="2487" y="386"/>
                    </a:lnTo>
                    <a:lnTo>
                      <a:pt x="2504" y="386"/>
                    </a:lnTo>
                    <a:lnTo>
                      <a:pt x="2521" y="386"/>
                    </a:lnTo>
                    <a:lnTo>
                      <a:pt x="2539" y="386"/>
                    </a:lnTo>
                    <a:lnTo>
                      <a:pt x="2556" y="392"/>
                    </a:lnTo>
                    <a:lnTo>
                      <a:pt x="2573" y="386"/>
                    </a:lnTo>
                    <a:lnTo>
                      <a:pt x="2596" y="392"/>
                    </a:lnTo>
                    <a:lnTo>
                      <a:pt x="2614" y="392"/>
                    </a:lnTo>
                    <a:lnTo>
                      <a:pt x="2631" y="392"/>
                    </a:lnTo>
                    <a:lnTo>
                      <a:pt x="2648" y="392"/>
                    </a:lnTo>
                    <a:lnTo>
                      <a:pt x="2666" y="392"/>
                    </a:lnTo>
                    <a:lnTo>
                      <a:pt x="2683" y="392"/>
                    </a:lnTo>
                    <a:lnTo>
                      <a:pt x="2706" y="392"/>
                    </a:lnTo>
                    <a:lnTo>
                      <a:pt x="2723" y="386"/>
                    </a:lnTo>
                    <a:lnTo>
                      <a:pt x="2741" y="386"/>
                    </a:lnTo>
                    <a:lnTo>
                      <a:pt x="2758" y="386"/>
                    </a:lnTo>
                    <a:lnTo>
                      <a:pt x="2775" y="381"/>
                    </a:lnTo>
                    <a:lnTo>
                      <a:pt x="2798" y="381"/>
                    </a:lnTo>
                    <a:lnTo>
                      <a:pt x="2816" y="381"/>
                    </a:lnTo>
                    <a:lnTo>
                      <a:pt x="2833" y="381"/>
                    </a:lnTo>
                    <a:lnTo>
                      <a:pt x="2850" y="375"/>
                    </a:lnTo>
                    <a:lnTo>
                      <a:pt x="2868" y="375"/>
                    </a:lnTo>
                    <a:lnTo>
                      <a:pt x="2885" y="375"/>
                    </a:lnTo>
                    <a:lnTo>
                      <a:pt x="2908" y="375"/>
                    </a:lnTo>
                    <a:lnTo>
                      <a:pt x="2925" y="375"/>
                    </a:lnTo>
                    <a:lnTo>
                      <a:pt x="2943" y="375"/>
                    </a:lnTo>
                    <a:lnTo>
                      <a:pt x="2960" y="375"/>
                    </a:lnTo>
                    <a:lnTo>
                      <a:pt x="2977" y="381"/>
                    </a:lnTo>
                    <a:lnTo>
                      <a:pt x="2994" y="381"/>
                    </a:lnTo>
                    <a:lnTo>
                      <a:pt x="3018" y="381"/>
                    </a:lnTo>
                    <a:lnTo>
                      <a:pt x="3035" y="381"/>
                    </a:lnTo>
                    <a:lnTo>
                      <a:pt x="3052" y="386"/>
                    </a:lnTo>
                    <a:lnTo>
                      <a:pt x="3070" y="392"/>
                    </a:lnTo>
                    <a:lnTo>
                      <a:pt x="3087" y="392"/>
                    </a:lnTo>
                    <a:lnTo>
                      <a:pt x="3104" y="392"/>
                    </a:lnTo>
                    <a:lnTo>
                      <a:pt x="3127" y="392"/>
                    </a:lnTo>
                    <a:lnTo>
                      <a:pt x="3145" y="392"/>
                    </a:lnTo>
                    <a:lnTo>
                      <a:pt x="3162" y="392"/>
                    </a:lnTo>
                    <a:lnTo>
                      <a:pt x="3179" y="398"/>
                    </a:lnTo>
                    <a:lnTo>
                      <a:pt x="3196" y="392"/>
                    </a:lnTo>
                    <a:lnTo>
                      <a:pt x="3214" y="392"/>
                    </a:lnTo>
                    <a:lnTo>
                      <a:pt x="3237" y="392"/>
                    </a:lnTo>
                    <a:lnTo>
                      <a:pt x="3254" y="392"/>
                    </a:lnTo>
                    <a:lnTo>
                      <a:pt x="3271" y="392"/>
                    </a:lnTo>
                    <a:lnTo>
                      <a:pt x="3289" y="392"/>
                    </a:lnTo>
                    <a:lnTo>
                      <a:pt x="3306" y="392"/>
                    </a:lnTo>
                    <a:lnTo>
                      <a:pt x="3323" y="392"/>
                    </a:lnTo>
                    <a:lnTo>
                      <a:pt x="3346" y="398"/>
                    </a:lnTo>
                    <a:lnTo>
                      <a:pt x="3364" y="398"/>
                    </a:lnTo>
                    <a:lnTo>
                      <a:pt x="3381" y="398"/>
                    </a:lnTo>
                    <a:lnTo>
                      <a:pt x="3398" y="398"/>
                    </a:lnTo>
                    <a:lnTo>
                      <a:pt x="3416" y="398"/>
                    </a:lnTo>
                    <a:lnTo>
                      <a:pt x="3433" y="398"/>
                    </a:lnTo>
                    <a:lnTo>
                      <a:pt x="3456" y="398"/>
                    </a:lnTo>
                    <a:lnTo>
                      <a:pt x="3473" y="398"/>
                    </a:lnTo>
                    <a:lnTo>
                      <a:pt x="3491" y="404"/>
                    </a:lnTo>
                    <a:lnTo>
                      <a:pt x="3508" y="404"/>
                    </a:lnTo>
                    <a:lnTo>
                      <a:pt x="3525" y="404"/>
                    </a:lnTo>
                    <a:lnTo>
                      <a:pt x="3543" y="404"/>
                    </a:lnTo>
                    <a:lnTo>
                      <a:pt x="3566" y="404"/>
                    </a:lnTo>
                    <a:lnTo>
                      <a:pt x="3583" y="404"/>
                    </a:lnTo>
                    <a:lnTo>
                      <a:pt x="3600" y="404"/>
                    </a:lnTo>
                    <a:lnTo>
                      <a:pt x="3618" y="404"/>
                    </a:lnTo>
                    <a:lnTo>
                      <a:pt x="3635" y="409"/>
                    </a:lnTo>
                    <a:lnTo>
                      <a:pt x="3658" y="404"/>
                    </a:lnTo>
                  </a:path>
                </a:pathLst>
              </a:custGeom>
              <a:noFill/>
              <a:ln w="9525">
                <a:solidFill>
                  <a:srgbClr val="808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3" name="Freeform 12"/>
              <p:cNvSpPr>
                <a:spLocks/>
              </p:cNvSpPr>
              <p:nvPr/>
            </p:nvSpPr>
            <p:spPr bwMode="auto">
              <a:xfrm>
                <a:off x="2089" y="2976"/>
                <a:ext cx="3658" cy="496"/>
              </a:xfrm>
              <a:custGeom>
                <a:avLst/>
                <a:gdLst>
                  <a:gd name="T0" fmla="*/ 52 w 3658"/>
                  <a:gd name="T1" fmla="*/ 427 h 496"/>
                  <a:gd name="T2" fmla="*/ 127 w 3658"/>
                  <a:gd name="T3" fmla="*/ 427 h 496"/>
                  <a:gd name="T4" fmla="*/ 196 w 3658"/>
                  <a:gd name="T5" fmla="*/ 432 h 496"/>
                  <a:gd name="T6" fmla="*/ 271 w 3658"/>
                  <a:gd name="T7" fmla="*/ 432 h 496"/>
                  <a:gd name="T8" fmla="*/ 346 w 3658"/>
                  <a:gd name="T9" fmla="*/ 432 h 496"/>
                  <a:gd name="T10" fmla="*/ 415 w 3658"/>
                  <a:gd name="T11" fmla="*/ 432 h 496"/>
                  <a:gd name="T12" fmla="*/ 490 w 3658"/>
                  <a:gd name="T13" fmla="*/ 438 h 496"/>
                  <a:gd name="T14" fmla="*/ 565 w 3658"/>
                  <a:gd name="T15" fmla="*/ 432 h 496"/>
                  <a:gd name="T16" fmla="*/ 634 w 3658"/>
                  <a:gd name="T17" fmla="*/ 427 h 496"/>
                  <a:gd name="T18" fmla="*/ 709 w 3658"/>
                  <a:gd name="T19" fmla="*/ 415 h 496"/>
                  <a:gd name="T20" fmla="*/ 784 w 3658"/>
                  <a:gd name="T21" fmla="*/ 369 h 496"/>
                  <a:gd name="T22" fmla="*/ 854 w 3658"/>
                  <a:gd name="T23" fmla="*/ 277 h 496"/>
                  <a:gd name="T24" fmla="*/ 929 w 3658"/>
                  <a:gd name="T25" fmla="*/ 179 h 496"/>
                  <a:gd name="T26" fmla="*/ 1004 w 3658"/>
                  <a:gd name="T27" fmla="*/ 156 h 496"/>
                  <a:gd name="T28" fmla="*/ 1079 w 3658"/>
                  <a:gd name="T29" fmla="*/ 242 h 496"/>
                  <a:gd name="T30" fmla="*/ 1148 w 3658"/>
                  <a:gd name="T31" fmla="*/ 334 h 496"/>
                  <a:gd name="T32" fmla="*/ 1223 w 3658"/>
                  <a:gd name="T33" fmla="*/ 369 h 496"/>
                  <a:gd name="T34" fmla="*/ 1298 w 3658"/>
                  <a:gd name="T35" fmla="*/ 317 h 496"/>
                  <a:gd name="T36" fmla="*/ 1367 w 3658"/>
                  <a:gd name="T37" fmla="*/ 184 h 496"/>
                  <a:gd name="T38" fmla="*/ 1442 w 3658"/>
                  <a:gd name="T39" fmla="*/ 23 h 496"/>
                  <a:gd name="T40" fmla="*/ 1517 w 3658"/>
                  <a:gd name="T41" fmla="*/ 23 h 496"/>
                  <a:gd name="T42" fmla="*/ 1587 w 3658"/>
                  <a:gd name="T43" fmla="*/ 179 h 496"/>
                  <a:gd name="T44" fmla="*/ 1662 w 3658"/>
                  <a:gd name="T45" fmla="*/ 334 h 496"/>
                  <a:gd name="T46" fmla="*/ 1737 w 3658"/>
                  <a:gd name="T47" fmla="*/ 404 h 496"/>
                  <a:gd name="T48" fmla="*/ 1806 w 3658"/>
                  <a:gd name="T49" fmla="*/ 432 h 496"/>
                  <a:gd name="T50" fmla="*/ 1881 w 3658"/>
                  <a:gd name="T51" fmla="*/ 444 h 496"/>
                  <a:gd name="T52" fmla="*/ 1956 w 3658"/>
                  <a:gd name="T53" fmla="*/ 450 h 496"/>
                  <a:gd name="T54" fmla="*/ 2025 w 3658"/>
                  <a:gd name="T55" fmla="*/ 455 h 496"/>
                  <a:gd name="T56" fmla="*/ 2100 w 3658"/>
                  <a:gd name="T57" fmla="*/ 467 h 496"/>
                  <a:gd name="T58" fmla="*/ 2175 w 3658"/>
                  <a:gd name="T59" fmla="*/ 473 h 496"/>
                  <a:gd name="T60" fmla="*/ 2244 w 3658"/>
                  <a:gd name="T61" fmla="*/ 473 h 496"/>
                  <a:gd name="T62" fmla="*/ 2319 w 3658"/>
                  <a:gd name="T63" fmla="*/ 461 h 496"/>
                  <a:gd name="T64" fmla="*/ 2394 w 3658"/>
                  <a:gd name="T65" fmla="*/ 450 h 496"/>
                  <a:gd name="T66" fmla="*/ 2464 w 3658"/>
                  <a:gd name="T67" fmla="*/ 444 h 496"/>
                  <a:gd name="T68" fmla="*/ 2539 w 3658"/>
                  <a:gd name="T69" fmla="*/ 450 h 496"/>
                  <a:gd name="T70" fmla="*/ 2614 w 3658"/>
                  <a:gd name="T71" fmla="*/ 461 h 496"/>
                  <a:gd name="T72" fmla="*/ 2683 w 3658"/>
                  <a:gd name="T73" fmla="*/ 467 h 496"/>
                  <a:gd name="T74" fmla="*/ 2758 w 3658"/>
                  <a:gd name="T75" fmla="*/ 461 h 496"/>
                  <a:gd name="T76" fmla="*/ 2833 w 3658"/>
                  <a:gd name="T77" fmla="*/ 450 h 496"/>
                  <a:gd name="T78" fmla="*/ 2908 w 3658"/>
                  <a:gd name="T79" fmla="*/ 444 h 496"/>
                  <a:gd name="T80" fmla="*/ 2977 w 3658"/>
                  <a:gd name="T81" fmla="*/ 432 h 496"/>
                  <a:gd name="T82" fmla="*/ 3052 w 3658"/>
                  <a:gd name="T83" fmla="*/ 432 h 496"/>
                  <a:gd name="T84" fmla="*/ 3127 w 3658"/>
                  <a:gd name="T85" fmla="*/ 455 h 496"/>
                  <a:gd name="T86" fmla="*/ 3196 w 3658"/>
                  <a:gd name="T87" fmla="*/ 467 h 496"/>
                  <a:gd name="T88" fmla="*/ 3271 w 3658"/>
                  <a:gd name="T89" fmla="*/ 467 h 496"/>
                  <a:gd name="T90" fmla="*/ 3346 w 3658"/>
                  <a:gd name="T91" fmla="*/ 467 h 496"/>
                  <a:gd name="T92" fmla="*/ 3416 w 3658"/>
                  <a:gd name="T93" fmla="*/ 479 h 496"/>
                  <a:gd name="T94" fmla="*/ 3491 w 3658"/>
                  <a:gd name="T95" fmla="*/ 484 h 496"/>
                  <a:gd name="T96" fmla="*/ 3566 w 3658"/>
                  <a:gd name="T97" fmla="*/ 490 h 496"/>
                  <a:gd name="T98" fmla="*/ 3635 w 3658"/>
                  <a:gd name="T99" fmla="*/ 496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58" h="496">
                    <a:moveTo>
                      <a:pt x="0" y="427"/>
                    </a:moveTo>
                    <a:lnTo>
                      <a:pt x="17" y="427"/>
                    </a:lnTo>
                    <a:lnTo>
                      <a:pt x="34" y="427"/>
                    </a:lnTo>
                    <a:lnTo>
                      <a:pt x="52" y="427"/>
                    </a:lnTo>
                    <a:lnTo>
                      <a:pt x="69" y="427"/>
                    </a:lnTo>
                    <a:lnTo>
                      <a:pt x="86" y="432"/>
                    </a:lnTo>
                    <a:lnTo>
                      <a:pt x="109" y="427"/>
                    </a:lnTo>
                    <a:lnTo>
                      <a:pt x="127" y="427"/>
                    </a:lnTo>
                    <a:lnTo>
                      <a:pt x="144" y="427"/>
                    </a:lnTo>
                    <a:lnTo>
                      <a:pt x="161" y="427"/>
                    </a:lnTo>
                    <a:lnTo>
                      <a:pt x="179" y="432"/>
                    </a:lnTo>
                    <a:lnTo>
                      <a:pt x="196" y="432"/>
                    </a:lnTo>
                    <a:lnTo>
                      <a:pt x="219" y="432"/>
                    </a:lnTo>
                    <a:lnTo>
                      <a:pt x="236" y="432"/>
                    </a:lnTo>
                    <a:lnTo>
                      <a:pt x="254" y="432"/>
                    </a:lnTo>
                    <a:lnTo>
                      <a:pt x="271" y="432"/>
                    </a:lnTo>
                    <a:lnTo>
                      <a:pt x="288" y="432"/>
                    </a:lnTo>
                    <a:lnTo>
                      <a:pt x="306" y="432"/>
                    </a:lnTo>
                    <a:lnTo>
                      <a:pt x="329" y="432"/>
                    </a:lnTo>
                    <a:lnTo>
                      <a:pt x="346" y="432"/>
                    </a:lnTo>
                    <a:lnTo>
                      <a:pt x="363" y="432"/>
                    </a:lnTo>
                    <a:lnTo>
                      <a:pt x="381" y="438"/>
                    </a:lnTo>
                    <a:lnTo>
                      <a:pt x="398" y="432"/>
                    </a:lnTo>
                    <a:lnTo>
                      <a:pt x="415" y="432"/>
                    </a:lnTo>
                    <a:lnTo>
                      <a:pt x="438" y="432"/>
                    </a:lnTo>
                    <a:lnTo>
                      <a:pt x="456" y="432"/>
                    </a:lnTo>
                    <a:lnTo>
                      <a:pt x="473" y="432"/>
                    </a:lnTo>
                    <a:lnTo>
                      <a:pt x="490" y="438"/>
                    </a:lnTo>
                    <a:lnTo>
                      <a:pt x="508" y="432"/>
                    </a:lnTo>
                    <a:lnTo>
                      <a:pt x="525" y="432"/>
                    </a:lnTo>
                    <a:lnTo>
                      <a:pt x="548" y="432"/>
                    </a:lnTo>
                    <a:lnTo>
                      <a:pt x="565" y="432"/>
                    </a:lnTo>
                    <a:lnTo>
                      <a:pt x="583" y="432"/>
                    </a:lnTo>
                    <a:lnTo>
                      <a:pt x="600" y="432"/>
                    </a:lnTo>
                    <a:lnTo>
                      <a:pt x="617" y="427"/>
                    </a:lnTo>
                    <a:lnTo>
                      <a:pt x="634" y="427"/>
                    </a:lnTo>
                    <a:lnTo>
                      <a:pt x="658" y="427"/>
                    </a:lnTo>
                    <a:lnTo>
                      <a:pt x="675" y="427"/>
                    </a:lnTo>
                    <a:lnTo>
                      <a:pt x="692" y="421"/>
                    </a:lnTo>
                    <a:lnTo>
                      <a:pt x="709" y="415"/>
                    </a:lnTo>
                    <a:lnTo>
                      <a:pt x="727" y="404"/>
                    </a:lnTo>
                    <a:lnTo>
                      <a:pt x="744" y="392"/>
                    </a:lnTo>
                    <a:lnTo>
                      <a:pt x="767" y="386"/>
                    </a:lnTo>
                    <a:lnTo>
                      <a:pt x="784" y="369"/>
                    </a:lnTo>
                    <a:lnTo>
                      <a:pt x="802" y="352"/>
                    </a:lnTo>
                    <a:lnTo>
                      <a:pt x="819" y="329"/>
                    </a:lnTo>
                    <a:lnTo>
                      <a:pt x="836" y="305"/>
                    </a:lnTo>
                    <a:lnTo>
                      <a:pt x="854" y="277"/>
                    </a:lnTo>
                    <a:lnTo>
                      <a:pt x="877" y="254"/>
                    </a:lnTo>
                    <a:lnTo>
                      <a:pt x="894" y="225"/>
                    </a:lnTo>
                    <a:lnTo>
                      <a:pt x="911" y="202"/>
                    </a:lnTo>
                    <a:lnTo>
                      <a:pt x="929" y="179"/>
                    </a:lnTo>
                    <a:lnTo>
                      <a:pt x="946" y="161"/>
                    </a:lnTo>
                    <a:lnTo>
                      <a:pt x="969" y="150"/>
                    </a:lnTo>
                    <a:lnTo>
                      <a:pt x="986" y="150"/>
                    </a:lnTo>
                    <a:lnTo>
                      <a:pt x="1004" y="156"/>
                    </a:lnTo>
                    <a:lnTo>
                      <a:pt x="1021" y="167"/>
                    </a:lnTo>
                    <a:lnTo>
                      <a:pt x="1038" y="184"/>
                    </a:lnTo>
                    <a:lnTo>
                      <a:pt x="1056" y="213"/>
                    </a:lnTo>
                    <a:lnTo>
                      <a:pt x="1079" y="242"/>
                    </a:lnTo>
                    <a:lnTo>
                      <a:pt x="1096" y="271"/>
                    </a:lnTo>
                    <a:lnTo>
                      <a:pt x="1113" y="288"/>
                    </a:lnTo>
                    <a:lnTo>
                      <a:pt x="1131" y="311"/>
                    </a:lnTo>
                    <a:lnTo>
                      <a:pt x="1148" y="334"/>
                    </a:lnTo>
                    <a:lnTo>
                      <a:pt x="1165" y="352"/>
                    </a:lnTo>
                    <a:lnTo>
                      <a:pt x="1188" y="363"/>
                    </a:lnTo>
                    <a:lnTo>
                      <a:pt x="1206" y="369"/>
                    </a:lnTo>
                    <a:lnTo>
                      <a:pt x="1223" y="369"/>
                    </a:lnTo>
                    <a:lnTo>
                      <a:pt x="1240" y="363"/>
                    </a:lnTo>
                    <a:lnTo>
                      <a:pt x="1258" y="357"/>
                    </a:lnTo>
                    <a:lnTo>
                      <a:pt x="1275" y="340"/>
                    </a:lnTo>
                    <a:lnTo>
                      <a:pt x="1298" y="317"/>
                    </a:lnTo>
                    <a:lnTo>
                      <a:pt x="1315" y="294"/>
                    </a:lnTo>
                    <a:lnTo>
                      <a:pt x="1333" y="259"/>
                    </a:lnTo>
                    <a:lnTo>
                      <a:pt x="1350" y="219"/>
                    </a:lnTo>
                    <a:lnTo>
                      <a:pt x="1367" y="184"/>
                    </a:lnTo>
                    <a:lnTo>
                      <a:pt x="1385" y="138"/>
                    </a:lnTo>
                    <a:lnTo>
                      <a:pt x="1408" y="92"/>
                    </a:lnTo>
                    <a:lnTo>
                      <a:pt x="1425" y="57"/>
                    </a:lnTo>
                    <a:lnTo>
                      <a:pt x="1442" y="23"/>
                    </a:lnTo>
                    <a:lnTo>
                      <a:pt x="1460" y="6"/>
                    </a:lnTo>
                    <a:lnTo>
                      <a:pt x="1477" y="0"/>
                    </a:lnTo>
                    <a:lnTo>
                      <a:pt x="1494" y="6"/>
                    </a:lnTo>
                    <a:lnTo>
                      <a:pt x="1517" y="23"/>
                    </a:lnTo>
                    <a:lnTo>
                      <a:pt x="1535" y="52"/>
                    </a:lnTo>
                    <a:lnTo>
                      <a:pt x="1552" y="92"/>
                    </a:lnTo>
                    <a:lnTo>
                      <a:pt x="1569" y="138"/>
                    </a:lnTo>
                    <a:lnTo>
                      <a:pt x="1587" y="179"/>
                    </a:lnTo>
                    <a:lnTo>
                      <a:pt x="1604" y="225"/>
                    </a:lnTo>
                    <a:lnTo>
                      <a:pt x="1627" y="265"/>
                    </a:lnTo>
                    <a:lnTo>
                      <a:pt x="1644" y="300"/>
                    </a:lnTo>
                    <a:lnTo>
                      <a:pt x="1662" y="334"/>
                    </a:lnTo>
                    <a:lnTo>
                      <a:pt x="1679" y="357"/>
                    </a:lnTo>
                    <a:lnTo>
                      <a:pt x="1696" y="380"/>
                    </a:lnTo>
                    <a:lnTo>
                      <a:pt x="1713" y="392"/>
                    </a:lnTo>
                    <a:lnTo>
                      <a:pt x="1737" y="404"/>
                    </a:lnTo>
                    <a:lnTo>
                      <a:pt x="1754" y="415"/>
                    </a:lnTo>
                    <a:lnTo>
                      <a:pt x="1771" y="421"/>
                    </a:lnTo>
                    <a:lnTo>
                      <a:pt x="1789" y="427"/>
                    </a:lnTo>
                    <a:lnTo>
                      <a:pt x="1806" y="432"/>
                    </a:lnTo>
                    <a:lnTo>
                      <a:pt x="1829" y="438"/>
                    </a:lnTo>
                    <a:lnTo>
                      <a:pt x="1846" y="438"/>
                    </a:lnTo>
                    <a:lnTo>
                      <a:pt x="1864" y="438"/>
                    </a:lnTo>
                    <a:lnTo>
                      <a:pt x="1881" y="444"/>
                    </a:lnTo>
                    <a:lnTo>
                      <a:pt x="1898" y="444"/>
                    </a:lnTo>
                    <a:lnTo>
                      <a:pt x="1915" y="444"/>
                    </a:lnTo>
                    <a:lnTo>
                      <a:pt x="1939" y="450"/>
                    </a:lnTo>
                    <a:lnTo>
                      <a:pt x="1956" y="450"/>
                    </a:lnTo>
                    <a:lnTo>
                      <a:pt x="1973" y="450"/>
                    </a:lnTo>
                    <a:lnTo>
                      <a:pt x="1990" y="455"/>
                    </a:lnTo>
                    <a:lnTo>
                      <a:pt x="2008" y="455"/>
                    </a:lnTo>
                    <a:lnTo>
                      <a:pt x="2025" y="455"/>
                    </a:lnTo>
                    <a:lnTo>
                      <a:pt x="2048" y="461"/>
                    </a:lnTo>
                    <a:lnTo>
                      <a:pt x="2065" y="467"/>
                    </a:lnTo>
                    <a:lnTo>
                      <a:pt x="2083" y="467"/>
                    </a:lnTo>
                    <a:lnTo>
                      <a:pt x="2100" y="467"/>
                    </a:lnTo>
                    <a:lnTo>
                      <a:pt x="2117" y="467"/>
                    </a:lnTo>
                    <a:lnTo>
                      <a:pt x="2135" y="467"/>
                    </a:lnTo>
                    <a:lnTo>
                      <a:pt x="2158" y="467"/>
                    </a:lnTo>
                    <a:lnTo>
                      <a:pt x="2175" y="473"/>
                    </a:lnTo>
                    <a:lnTo>
                      <a:pt x="2192" y="467"/>
                    </a:lnTo>
                    <a:lnTo>
                      <a:pt x="2210" y="467"/>
                    </a:lnTo>
                    <a:lnTo>
                      <a:pt x="2227" y="467"/>
                    </a:lnTo>
                    <a:lnTo>
                      <a:pt x="2244" y="473"/>
                    </a:lnTo>
                    <a:lnTo>
                      <a:pt x="2267" y="467"/>
                    </a:lnTo>
                    <a:lnTo>
                      <a:pt x="2285" y="467"/>
                    </a:lnTo>
                    <a:lnTo>
                      <a:pt x="2302" y="461"/>
                    </a:lnTo>
                    <a:lnTo>
                      <a:pt x="2319" y="461"/>
                    </a:lnTo>
                    <a:lnTo>
                      <a:pt x="2337" y="455"/>
                    </a:lnTo>
                    <a:lnTo>
                      <a:pt x="2354" y="455"/>
                    </a:lnTo>
                    <a:lnTo>
                      <a:pt x="2377" y="450"/>
                    </a:lnTo>
                    <a:lnTo>
                      <a:pt x="2394" y="450"/>
                    </a:lnTo>
                    <a:lnTo>
                      <a:pt x="2412" y="444"/>
                    </a:lnTo>
                    <a:lnTo>
                      <a:pt x="2429" y="444"/>
                    </a:lnTo>
                    <a:lnTo>
                      <a:pt x="2446" y="438"/>
                    </a:lnTo>
                    <a:lnTo>
                      <a:pt x="2464" y="444"/>
                    </a:lnTo>
                    <a:lnTo>
                      <a:pt x="2487" y="444"/>
                    </a:lnTo>
                    <a:lnTo>
                      <a:pt x="2504" y="444"/>
                    </a:lnTo>
                    <a:lnTo>
                      <a:pt x="2521" y="444"/>
                    </a:lnTo>
                    <a:lnTo>
                      <a:pt x="2539" y="450"/>
                    </a:lnTo>
                    <a:lnTo>
                      <a:pt x="2556" y="455"/>
                    </a:lnTo>
                    <a:lnTo>
                      <a:pt x="2573" y="455"/>
                    </a:lnTo>
                    <a:lnTo>
                      <a:pt x="2596" y="461"/>
                    </a:lnTo>
                    <a:lnTo>
                      <a:pt x="2614" y="461"/>
                    </a:lnTo>
                    <a:lnTo>
                      <a:pt x="2631" y="461"/>
                    </a:lnTo>
                    <a:lnTo>
                      <a:pt x="2648" y="461"/>
                    </a:lnTo>
                    <a:lnTo>
                      <a:pt x="2666" y="467"/>
                    </a:lnTo>
                    <a:lnTo>
                      <a:pt x="2683" y="467"/>
                    </a:lnTo>
                    <a:lnTo>
                      <a:pt x="2706" y="461"/>
                    </a:lnTo>
                    <a:lnTo>
                      <a:pt x="2723" y="461"/>
                    </a:lnTo>
                    <a:lnTo>
                      <a:pt x="2741" y="450"/>
                    </a:lnTo>
                    <a:lnTo>
                      <a:pt x="2758" y="461"/>
                    </a:lnTo>
                    <a:lnTo>
                      <a:pt x="2775" y="455"/>
                    </a:lnTo>
                    <a:lnTo>
                      <a:pt x="2798" y="450"/>
                    </a:lnTo>
                    <a:lnTo>
                      <a:pt x="2816" y="444"/>
                    </a:lnTo>
                    <a:lnTo>
                      <a:pt x="2833" y="450"/>
                    </a:lnTo>
                    <a:lnTo>
                      <a:pt x="2850" y="438"/>
                    </a:lnTo>
                    <a:lnTo>
                      <a:pt x="2868" y="450"/>
                    </a:lnTo>
                    <a:lnTo>
                      <a:pt x="2885" y="444"/>
                    </a:lnTo>
                    <a:lnTo>
                      <a:pt x="2908" y="444"/>
                    </a:lnTo>
                    <a:lnTo>
                      <a:pt x="2925" y="444"/>
                    </a:lnTo>
                    <a:lnTo>
                      <a:pt x="2943" y="444"/>
                    </a:lnTo>
                    <a:lnTo>
                      <a:pt x="2960" y="444"/>
                    </a:lnTo>
                    <a:lnTo>
                      <a:pt x="2977" y="432"/>
                    </a:lnTo>
                    <a:lnTo>
                      <a:pt x="2994" y="444"/>
                    </a:lnTo>
                    <a:lnTo>
                      <a:pt x="3018" y="444"/>
                    </a:lnTo>
                    <a:lnTo>
                      <a:pt x="3035" y="444"/>
                    </a:lnTo>
                    <a:lnTo>
                      <a:pt x="3052" y="432"/>
                    </a:lnTo>
                    <a:lnTo>
                      <a:pt x="3070" y="444"/>
                    </a:lnTo>
                    <a:lnTo>
                      <a:pt x="3087" y="450"/>
                    </a:lnTo>
                    <a:lnTo>
                      <a:pt x="3104" y="455"/>
                    </a:lnTo>
                    <a:lnTo>
                      <a:pt x="3127" y="455"/>
                    </a:lnTo>
                    <a:lnTo>
                      <a:pt x="3145" y="461"/>
                    </a:lnTo>
                    <a:lnTo>
                      <a:pt x="3162" y="467"/>
                    </a:lnTo>
                    <a:lnTo>
                      <a:pt x="3179" y="467"/>
                    </a:lnTo>
                    <a:lnTo>
                      <a:pt x="3196" y="467"/>
                    </a:lnTo>
                    <a:lnTo>
                      <a:pt x="3214" y="467"/>
                    </a:lnTo>
                    <a:lnTo>
                      <a:pt x="3237" y="467"/>
                    </a:lnTo>
                    <a:lnTo>
                      <a:pt x="3254" y="467"/>
                    </a:lnTo>
                    <a:lnTo>
                      <a:pt x="3271" y="467"/>
                    </a:lnTo>
                    <a:lnTo>
                      <a:pt x="3289" y="467"/>
                    </a:lnTo>
                    <a:lnTo>
                      <a:pt x="3306" y="467"/>
                    </a:lnTo>
                    <a:lnTo>
                      <a:pt x="3323" y="467"/>
                    </a:lnTo>
                    <a:lnTo>
                      <a:pt x="3346" y="467"/>
                    </a:lnTo>
                    <a:lnTo>
                      <a:pt x="3364" y="473"/>
                    </a:lnTo>
                    <a:lnTo>
                      <a:pt x="3381" y="473"/>
                    </a:lnTo>
                    <a:lnTo>
                      <a:pt x="3398" y="473"/>
                    </a:lnTo>
                    <a:lnTo>
                      <a:pt x="3416" y="479"/>
                    </a:lnTo>
                    <a:lnTo>
                      <a:pt x="3433" y="479"/>
                    </a:lnTo>
                    <a:lnTo>
                      <a:pt x="3456" y="479"/>
                    </a:lnTo>
                    <a:lnTo>
                      <a:pt x="3473" y="479"/>
                    </a:lnTo>
                    <a:lnTo>
                      <a:pt x="3491" y="484"/>
                    </a:lnTo>
                    <a:lnTo>
                      <a:pt x="3508" y="484"/>
                    </a:lnTo>
                    <a:lnTo>
                      <a:pt x="3525" y="484"/>
                    </a:lnTo>
                    <a:lnTo>
                      <a:pt x="3543" y="484"/>
                    </a:lnTo>
                    <a:lnTo>
                      <a:pt x="3566" y="490"/>
                    </a:lnTo>
                    <a:lnTo>
                      <a:pt x="3583" y="490"/>
                    </a:lnTo>
                    <a:lnTo>
                      <a:pt x="3600" y="490"/>
                    </a:lnTo>
                    <a:lnTo>
                      <a:pt x="3618" y="490"/>
                    </a:lnTo>
                    <a:lnTo>
                      <a:pt x="3635" y="496"/>
                    </a:lnTo>
                    <a:lnTo>
                      <a:pt x="3658" y="490"/>
                    </a:lnTo>
                  </a:path>
                </a:pathLst>
              </a:custGeom>
              <a:noFill/>
              <a:ln w="9525">
                <a:solidFill>
                  <a:srgbClr val="F3290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4" name="Rectangle 13"/>
              <p:cNvSpPr>
                <a:spLocks noChangeArrowheads="1"/>
              </p:cNvSpPr>
              <p:nvPr/>
            </p:nvSpPr>
            <p:spPr bwMode="auto">
              <a:xfrm>
                <a:off x="2089" y="680"/>
                <a:ext cx="3658" cy="2982"/>
              </a:xfrm>
              <a:prstGeom prst="rect">
                <a:avLst/>
              </a:prstGeom>
              <a:noFill/>
              <a:ln w="9525">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5" name="Line 14"/>
              <p:cNvSpPr>
                <a:spLocks noChangeShapeType="1"/>
              </p:cNvSpPr>
              <p:nvPr/>
            </p:nvSpPr>
            <p:spPr bwMode="auto">
              <a:xfrm flipV="1">
                <a:off x="2089" y="2474"/>
                <a:ext cx="0" cy="1188"/>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6" name="Rectangle 15"/>
              <p:cNvSpPr>
                <a:spLocks noChangeArrowheads="1"/>
              </p:cNvSpPr>
              <p:nvPr/>
            </p:nvSpPr>
            <p:spPr bwMode="auto">
              <a:xfrm>
                <a:off x="2089" y="2399"/>
                <a:ext cx="133"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anose="02020603050405020304" pitchFamily="18" charset="0"/>
                  </a:rPr>
                  <a:t>x 10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77" name="Rectangle 16"/>
              <p:cNvSpPr>
                <a:spLocks noChangeArrowheads="1"/>
              </p:cNvSpPr>
              <p:nvPr/>
            </p:nvSpPr>
            <p:spPr bwMode="auto">
              <a:xfrm>
                <a:off x="2204" y="2359"/>
                <a:ext cx="52"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anose="02020603050405020304" pitchFamily="18" charset="0"/>
                  </a:rPr>
                  <a:t>3</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78" name="Line 17"/>
              <p:cNvSpPr>
                <a:spLocks noChangeShapeType="1"/>
              </p:cNvSpPr>
              <p:nvPr/>
            </p:nvSpPr>
            <p:spPr bwMode="auto">
              <a:xfrm flipH="1">
                <a:off x="2071" y="3622"/>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9" name="Line 18"/>
              <p:cNvSpPr>
                <a:spLocks noChangeShapeType="1"/>
              </p:cNvSpPr>
              <p:nvPr/>
            </p:nvSpPr>
            <p:spPr bwMode="auto">
              <a:xfrm flipH="1">
                <a:off x="2071" y="3581"/>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0" name="Line 19"/>
              <p:cNvSpPr>
                <a:spLocks noChangeShapeType="1"/>
              </p:cNvSpPr>
              <p:nvPr/>
            </p:nvSpPr>
            <p:spPr bwMode="auto">
              <a:xfrm flipH="1">
                <a:off x="2071" y="3541"/>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1" name="Line 20"/>
              <p:cNvSpPr>
                <a:spLocks noChangeShapeType="1"/>
              </p:cNvSpPr>
              <p:nvPr/>
            </p:nvSpPr>
            <p:spPr bwMode="auto">
              <a:xfrm flipH="1">
                <a:off x="2071" y="3501"/>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2" name="Line 21"/>
              <p:cNvSpPr>
                <a:spLocks noChangeShapeType="1"/>
              </p:cNvSpPr>
              <p:nvPr/>
            </p:nvSpPr>
            <p:spPr bwMode="auto">
              <a:xfrm flipH="1">
                <a:off x="2071" y="3460"/>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3" name="Line 22"/>
              <p:cNvSpPr>
                <a:spLocks noChangeShapeType="1"/>
              </p:cNvSpPr>
              <p:nvPr/>
            </p:nvSpPr>
            <p:spPr bwMode="auto">
              <a:xfrm flipH="1">
                <a:off x="2071" y="3420"/>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4" name="Line 23"/>
              <p:cNvSpPr>
                <a:spLocks noChangeShapeType="1"/>
              </p:cNvSpPr>
              <p:nvPr/>
            </p:nvSpPr>
            <p:spPr bwMode="auto">
              <a:xfrm flipH="1">
                <a:off x="2071" y="3374"/>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5" name="Line 24"/>
              <p:cNvSpPr>
                <a:spLocks noChangeShapeType="1"/>
              </p:cNvSpPr>
              <p:nvPr/>
            </p:nvSpPr>
            <p:spPr bwMode="auto">
              <a:xfrm flipH="1">
                <a:off x="2071" y="3333"/>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6" name="Line 25"/>
              <p:cNvSpPr>
                <a:spLocks noChangeShapeType="1"/>
              </p:cNvSpPr>
              <p:nvPr/>
            </p:nvSpPr>
            <p:spPr bwMode="auto">
              <a:xfrm flipH="1">
                <a:off x="2071" y="3293"/>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7" name="Line 26"/>
              <p:cNvSpPr>
                <a:spLocks noChangeShapeType="1"/>
              </p:cNvSpPr>
              <p:nvPr/>
            </p:nvSpPr>
            <p:spPr bwMode="auto">
              <a:xfrm flipH="1">
                <a:off x="2071" y="3253"/>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8" name="Line 27"/>
              <p:cNvSpPr>
                <a:spLocks noChangeShapeType="1"/>
              </p:cNvSpPr>
              <p:nvPr/>
            </p:nvSpPr>
            <p:spPr bwMode="auto">
              <a:xfrm flipH="1">
                <a:off x="2071" y="3212"/>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9" name="Line 28"/>
              <p:cNvSpPr>
                <a:spLocks noChangeShapeType="1"/>
              </p:cNvSpPr>
              <p:nvPr/>
            </p:nvSpPr>
            <p:spPr bwMode="auto">
              <a:xfrm flipH="1">
                <a:off x="2071" y="3172"/>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0" name="Line 29"/>
              <p:cNvSpPr>
                <a:spLocks noChangeShapeType="1"/>
              </p:cNvSpPr>
              <p:nvPr/>
            </p:nvSpPr>
            <p:spPr bwMode="auto">
              <a:xfrm flipH="1">
                <a:off x="2071" y="3132"/>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1" name="Line 30"/>
              <p:cNvSpPr>
                <a:spLocks noChangeShapeType="1"/>
              </p:cNvSpPr>
              <p:nvPr/>
            </p:nvSpPr>
            <p:spPr bwMode="auto">
              <a:xfrm flipH="1">
                <a:off x="2071" y="3085"/>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2" name="Line 31"/>
              <p:cNvSpPr>
                <a:spLocks noChangeShapeType="1"/>
              </p:cNvSpPr>
              <p:nvPr/>
            </p:nvSpPr>
            <p:spPr bwMode="auto">
              <a:xfrm flipH="1">
                <a:off x="2071" y="3045"/>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3" name="Line 32"/>
              <p:cNvSpPr>
                <a:spLocks noChangeShapeType="1"/>
              </p:cNvSpPr>
              <p:nvPr/>
            </p:nvSpPr>
            <p:spPr bwMode="auto">
              <a:xfrm flipH="1">
                <a:off x="2071" y="3005"/>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4" name="Line 33"/>
              <p:cNvSpPr>
                <a:spLocks noChangeShapeType="1"/>
              </p:cNvSpPr>
              <p:nvPr/>
            </p:nvSpPr>
            <p:spPr bwMode="auto">
              <a:xfrm flipH="1">
                <a:off x="2071" y="2964"/>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5" name="Line 34"/>
              <p:cNvSpPr>
                <a:spLocks noChangeShapeType="1"/>
              </p:cNvSpPr>
              <p:nvPr/>
            </p:nvSpPr>
            <p:spPr bwMode="auto">
              <a:xfrm flipH="1">
                <a:off x="2071" y="2924"/>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6" name="Line 35"/>
              <p:cNvSpPr>
                <a:spLocks noChangeShapeType="1"/>
              </p:cNvSpPr>
              <p:nvPr/>
            </p:nvSpPr>
            <p:spPr bwMode="auto">
              <a:xfrm flipH="1">
                <a:off x="2071" y="2884"/>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7" name="Line 36"/>
              <p:cNvSpPr>
                <a:spLocks noChangeShapeType="1"/>
              </p:cNvSpPr>
              <p:nvPr/>
            </p:nvSpPr>
            <p:spPr bwMode="auto">
              <a:xfrm flipH="1">
                <a:off x="2071" y="2837"/>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8" name="Line 37"/>
              <p:cNvSpPr>
                <a:spLocks noChangeShapeType="1"/>
              </p:cNvSpPr>
              <p:nvPr/>
            </p:nvSpPr>
            <p:spPr bwMode="auto">
              <a:xfrm flipH="1">
                <a:off x="2071" y="2797"/>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9" name="Line 38"/>
              <p:cNvSpPr>
                <a:spLocks noChangeShapeType="1"/>
              </p:cNvSpPr>
              <p:nvPr/>
            </p:nvSpPr>
            <p:spPr bwMode="auto">
              <a:xfrm flipH="1">
                <a:off x="2071" y="2757"/>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0" name="Line 39"/>
              <p:cNvSpPr>
                <a:spLocks noChangeShapeType="1"/>
              </p:cNvSpPr>
              <p:nvPr/>
            </p:nvSpPr>
            <p:spPr bwMode="auto">
              <a:xfrm flipH="1">
                <a:off x="2071" y="2716"/>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1" name="Line 40"/>
              <p:cNvSpPr>
                <a:spLocks noChangeShapeType="1"/>
              </p:cNvSpPr>
              <p:nvPr/>
            </p:nvSpPr>
            <p:spPr bwMode="auto">
              <a:xfrm flipH="1">
                <a:off x="2071" y="2676"/>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2" name="Line 41"/>
              <p:cNvSpPr>
                <a:spLocks noChangeShapeType="1"/>
              </p:cNvSpPr>
              <p:nvPr/>
            </p:nvSpPr>
            <p:spPr bwMode="auto">
              <a:xfrm flipH="1">
                <a:off x="2071" y="2636"/>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3" name="Line 42"/>
              <p:cNvSpPr>
                <a:spLocks noChangeShapeType="1"/>
              </p:cNvSpPr>
              <p:nvPr/>
            </p:nvSpPr>
            <p:spPr bwMode="auto">
              <a:xfrm flipH="1">
                <a:off x="2071" y="2595"/>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4" name="Line 43"/>
              <p:cNvSpPr>
                <a:spLocks noChangeShapeType="1"/>
              </p:cNvSpPr>
              <p:nvPr/>
            </p:nvSpPr>
            <p:spPr bwMode="auto">
              <a:xfrm flipH="1">
                <a:off x="2071" y="2549"/>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5" name="Line 44"/>
              <p:cNvSpPr>
                <a:spLocks noChangeShapeType="1"/>
              </p:cNvSpPr>
              <p:nvPr/>
            </p:nvSpPr>
            <p:spPr bwMode="auto">
              <a:xfrm flipH="1">
                <a:off x="2071" y="2509"/>
                <a:ext cx="1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6" name="Line 45"/>
              <p:cNvSpPr>
                <a:spLocks noChangeShapeType="1"/>
              </p:cNvSpPr>
              <p:nvPr/>
            </p:nvSpPr>
            <p:spPr bwMode="auto">
              <a:xfrm flipH="1">
                <a:off x="2054" y="3501"/>
                <a:ext cx="3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7" name="Rectangle 46"/>
              <p:cNvSpPr>
                <a:spLocks noChangeArrowheads="1"/>
              </p:cNvSpPr>
              <p:nvPr/>
            </p:nvSpPr>
            <p:spPr bwMode="auto">
              <a:xfrm>
                <a:off x="2019" y="3431"/>
                <a:ext cx="52"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anose="02020603050405020304" pitchFamily="18" charset="0"/>
                  </a:rPr>
                  <a:t>5</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08" name="Line 47"/>
              <p:cNvSpPr>
                <a:spLocks noChangeShapeType="1"/>
              </p:cNvSpPr>
              <p:nvPr/>
            </p:nvSpPr>
            <p:spPr bwMode="auto">
              <a:xfrm flipH="1">
                <a:off x="2054" y="3293"/>
                <a:ext cx="3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9" name="Rectangle 48"/>
              <p:cNvSpPr>
                <a:spLocks noChangeArrowheads="1"/>
              </p:cNvSpPr>
              <p:nvPr/>
            </p:nvSpPr>
            <p:spPr bwMode="auto">
              <a:xfrm>
                <a:off x="1985" y="3224"/>
                <a:ext cx="8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anose="02020603050405020304" pitchFamily="18" charset="0"/>
                  </a:rPr>
                  <a:t>10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10" name="Line 49"/>
              <p:cNvSpPr>
                <a:spLocks noChangeShapeType="1"/>
              </p:cNvSpPr>
              <p:nvPr/>
            </p:nvSpPr>
            <p:spPr bwMode="auto">
              <a:xfrm flipH="1">
                <a:off x="2054" y="3085"/>
                <a:ext cx="3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1" name="Rectangle 50"/>
              <p:cNvSpPr>
                <a:spLocks noChangeArrowheads="1"/>
              </p:cNvSpPr>
              <p:nvPr/>
            </p:nvSpPr>
            <p:spPr bwMode="auto">
              <a:xfrm>
                <a:off x="1985" y="3016"/>
                <a:ext cx="8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anose="02020603050405020304" pitchFamily="18" charset="0"/>
                  </a:rPr>
                  <a:t>15</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12" name="Line 51"/>
              <p:cNvSpPr>
                <a:spLocks noChangeShapeType="1"/>
              </p:cNvSpPr>
              <p:nvPr/>
            </p:nvSpPr>
            <p:spPr bwMode="auto">
              <a:xfrm flipH="1">
                <a:off x="2054" y="2884"/>
                <a:ext cx="3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3" name="Rectangle 52"/>
              <p:cNvSpPr>
                <a:spLocks noChangeArrowheads="1"/>
              </p:cNvSpPr>
              <p:nvPr/>
            </p:nvSpPr>
            <p:spPr bwMode="auto">
              <a:xfrm>
                <a:off x="1985" y="2814"/>
                <a:ext cx="8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anose="02020603050405020304" pitchFamily="18" charset="0"/>
                  </a:rPr>
                  <a:t>20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14" name="Line 53"/>
              <p:cNvSpPr>
                <a:spLocks noChangeShapeType="1"/>
              </p:cNvSpPr>
              <p:nvPr/>
            </p:nvSpPr>
            <p:spPr bwMode="auto">
              <a:xfrm flipH="1">
                <a:off x="2054" y="2676"/>
                <a:ext cx="3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5" name="Rectangle 54"/>
              <p:cNvSpPr>
                <a:spLocks noChangeArrowheads="1"/>
              </p:cNvSpPr>
              <p:nvPr/>
            </p:nvSpPr>
            <p:spPr bwMode="auto">
              <a:xfrm>
                <a:off x="1985" y="2607"/>
                <a:ext cx="8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anose="02020603050405020304" pitchFamily="18" charset="0"/>
                  </a:rPr>
                  <a:t>25</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16" name="Rectangle 55"/>
              <p:cNvSpPr>
                <a:spLocks noChangeArrowheads="1"/>
              </p:cNvSpPr>
              <p:nvPr/>
            </p:nvSpPr>
            <p:spPr bwMode="auto">
              <a:xfrm rot="5400000">
                <a:off x="1779" y="3158"/>
                <a:ext cx="133"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anose="02020603050405020304" pitchFamily="18" charset="0"/>
                  </a:rPr>
                  <a:t>CPS</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17" name="Line 56"/>
              <p:cNvSpPr>
                <a:spLocks noChangeShapeType="1"/>
              </p:cNvSpPr>
              <p:nvPr/>
            </p:nvSpPr>
            <p:spPr bwMode="auto">
              <a:xfrm>
                <a:off x="2089" y="3662"/>
                <a:ext cx="3658"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8" name="Line 57"/>
              <p:cNvSpPr>
                <a:spLocks noChangeShapeType="1"/>
              </p:cNvSpPr>
              <p:nvPr/>
            </p:nvSpPr>
            <p:spPr bwMode="auto">
              <a:xfrm>
                <a:off x="2089"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9" name="Line 58"/>
              <p:cNvSpPr>
                <a:spLocks noChangeShapeType="1"/>
              </p:cNvSpPr>
              <p:nvPr/>
            </p:nvSpPr>
            <p:spPr bwMode="auto">
              <a:xfrm>
                <a:off x="2175"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0" name="Line 59"/>
              <p:cNvSpPr>
                <a:spLocks noChangeShapeType="1"/>
              </p:cNvSpPr>
              <p:nvPr/>
            </p:nvSpPr>
            <p:spPr bwMode="auto">
              <a:xfrm>
                <a:off x="2268"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1" name="Line 60"/>
              <p:cNvSpPr>
                <a:spLocks noChangeShapeType="1"/>
              </p:cNvSpPr>
              <p:nvPr/>
            </p:nvSpPr>
            <p:spPr bwMode="auto">
              <a:xfrm>
                <a:off x="2360"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2" name="Line 61"/>
              <p:cNvSpPr>
                <a:spLocks noChangeShapeType="1"/>
              </p:cNvSpPr>
              <p:nvPr/>
            </p:nvSpPr>
            <p:spPr bwMode="auto">
              <a:xfrm>
                <a:off x="2452"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3" name="Line 62"/>
              <p:cNvSpPr>
                <a:spLocks noChangeShapeType="1"/>
              </p:cNvSpPr>
              <p:nvPr/>
            </p:nvSpPr>
            <p:spPr bwMode="auto">
              <a:xfrm>
                <a:off x="2545"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4" name="Line 63"/>
              <p:cNvSpPr>
                <a:spLocks noChangeShapeType="1"/>
              </p:cNvSpPr>
              <p:nvPr/>
            </p:nvSpPr>
            <p:spPr bwMode="auto">
              <a:xfrm>
                <a:off x="2637"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5" name="Line 64"/>
              <p:cNvSpPr>
                <a:spLocks noChangeShapeType="1"/>
              </p:cNvSpPr>
              <p:nvPr/>
            </p:nvSpPr>
            <p:spPr bwMode="auto">
              <a:xfrm>
                <a:off x="2723"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6" name="Line 65"/>
              <p:cNvSpPr>
                <a:spLocks noChangeShapeType="1"/>
              </p:cNvSpPr>
              <p:nvPr/>
            </p:nvSpPr>
            <p:spPr bwMode="auto">
              <a:xfrm>
                <a:off x="2816"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7" name="Line 66"/>
              <p:cNvSpPr>
                <a:spLocks noChangeShapeType="1"/>
              </p:cNvSpPr>
              <p:nvPr/>
            </p:nvSpPr>
            <p:spPr bwMode="auto">
              <a:xfrm>
                <a:off x="2908"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8" name="Line 67"/>
              <p:cNvSpPr>
                <a:spLocks noChangeShapeType="1"/>
              </p:cNvSpPr>
              <p:nvPr/>
            </p:nvSpPr>
            <p:spPr bwMode="auto">
              <a:xfrm>
                <a:off x="3000"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9" name="Line 68"/>
              <p:cNvSpPr>
                <a:spLocks noChangeShapeType="1"/>
              </p:cNvSpPr>
              <p:nvPr/>
            </p:nvSpPr>
            <p:spPr bwMode="auto">
              <a:xfrm>
                <a:off x="3093"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0" name="Line 69"/>
              <p:cNvSpPr>
                <a:spLocks noChangeShapeType="1"/>
              </p:cNvSpPr>
              <p:nvPr/>
            </p:nvSpPr>
            <p:spPr bwMode="auto">
              <a:xfrm>
                <a:off x="3185"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1" name="Line 70"/>
              <p:cNvSpPr>
                <a:spLocks noChangeShapeType="1"/>
              </p:cNvSpPr>
              <p:nvPr/>
            </p:nvSpPr>
            <p:spPr bwMode="auto">
              <a:xfrm>
                <a:off x="3277"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2" name="Line 71"/>
              <p:cNvSpPr>
                <a:spLocks noChangeShapeType="1"/>
              </p:cNvSpPr>
              <p:nvPr/>
            </p:nvSpPr>
            <p:spPr bwMode="auto">
              <a:xfrm>
                <a:off x="3364"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3" name="Line 72"/>
              <p:cNvSpPr>
                <a:spLocks noChangeShapeType="1"/>
              </p:cNvSpPr>
              <p:nvPr/>
            </p:nvSpPr>
            <p:spPr bwMode="auto">
              <a:xfrm>
                <a:off x="3456"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4" name="Line 73"/>
              <p:cNvSpPr>
                <a:spLocks noChangeShapeType="1"/>
              </p:cNvSpPr>
              <p:nvPr/>
            </p:nvSpPr>
            <p:spPr bwMode="auto">
              <a:xfrm>
                <a:off x="3549"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5" name="Line 74"/>
              <p:cNvSpPr>
                <a:spLocks noChangeShapeType="1"/>
              </p:cNvSpPr>
              <p:nvPr/>
            </p:nvSpPr>
            <p:spPr bwMode="auto">
              <a:xfrm>
                <a:off x="3641"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6" name="Line 75"/>
              <p:cNvSpPr>
                <a:spLocks noChangeShapeType="1"/>
              </p:cNvSpPr>
              <p:nvPr/>
            </p:nvSpPr>
            <p:spPr bwMode="auto">
              <a:xfrm>
                <a:off x="3733"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7" name="Line 76"/>
              <p:cNvSpPr>
                <a:spLocks noChangeShapeType="1"/>
              </p:cNvSpPr>
              <p:nvPr/>
            </p:nvSpPr>
            <p:spPr bwMode="auto">
              <a:xfrm>
                <a:off x="3826"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8" name="Line 77"/>
              <p:cNvSpPr>
                <a:spLocks noChangeShapeType="1"/>
              </p:cNvSpPr>
              <p:nvPr/>
            </p:nvSpPr>
            <p:spPr bwMode="auto">
              <a:xfrm>
                <a:off x="3918"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9" name="Line 78"/>
              <p:cNvSpPr>
                <a:spLocks noChangeShapeType="1"/>
              </p:cNvSpPr>
              <p:nvPr/>
            </p:nvSpPr>
            <p:spPr bwMode="auto">
              <a:xfrm>
                <a:off x="4004"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40" name="Line 79"/>
              <p:cNvSpPr>
                <a:spLocks noChangeShapeType="1"/>
              </p:cNvSpPr>
              <p:nvPr/>
            </p:nvSpPr>
            <p:spPr bwMode="auto">
              <a:xfrm>
                <a:off x="4097"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41" name="Line 80"/>
              <p:cNvSpPr>
                <a:spLocks noChangeShapeType="1"/>
              </p:cNvSpPr>
              <p:nvPr/>
            </p:nvSpPr>
            <p:spPr bwMode="auto">
              <a:xfrm>
                <a:off x="4189"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42" name="Line 81"/>
              <p:cNvSpPr>
                <a:spLocks noChangeShapeType="1"/>
              </p:cNvSpPr>
              <p:nvPr/>
            </p:nvSpPr>
            <p:spPr bwMode="auto">
              <a:xfrm>
                <a:off x="4281"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43" name="Line 82"/>
              <p:cNvSpPr>
                <a:spLocks noChangeShapeType="1"/>
              </p:cNvSpPr>
              <p:nvPr/>
            </p:nvSpPr>
            <p:spPr bwMode="auto">
              <a:xfrm>
                <a:off x="4374"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44" name="Line 83"/>
              <p:cNvSpPr>
                <a:spLocks noChangeShapeType="1"/>
              </p:cNvSpPr>
              <p:nvPr/>
            </p:nvSpPr>
            <p:spPr bwMode="auto">
              <a:xfrm>
                <a:off x="4466"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45" name="Line 84"/>
              <p:cNvSpPr>
                <a:spLocks noChangeShapeType="1"/>
              </p:cNvSpPr>
              <p:nvPr/>
            </p:nvSpPr>
            <p:spPr bwMode="auto">
              <a:xfrm>
                <a:off x="4553"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46" name="Line 85"/>
              <p:cNvSpPr>
                <a:spLocks noChangeShapeType="1"/>
              </p:cNvSpPr>
              <p:nvPr/>
            </p:nvSpPr>
            <p:spPr bwMode="auto">
              <a:xfrm>
                <a:off x="4645"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47" name="Line 86"/>
              <p:cNvSpPr>
                <a:spLocks noChangeShapeType="1"/>
              </p:cNvSpPr>
              <p:nvPr/>
            </p:nvSpPr>
            <p:spPr bwMode="auto">
              <a:xfrm>
                <a:off x="4737"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48" name="Line 87"/>
              <p:cNvSpPr>
                <a:spLocks noChangeShapeType="1"/>
              </p:cNvSpPr>
              <p:nvPr/>
            </p:nvSpPr>
            <p:spPr bwMode="auto">
              <a:xfrm>
                <a:off x="4830"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49" name="Line 88"/>
              <p:cNvSpPr>
                <a:spLocks noChangeShapeType="1"/>
              </p:cNvSpPr>
              <p:nvPr/>
            </p:nvSpPr>
            <p:spPr bwMode="auto">
              <a:xfrm>
                <a:off x="4922"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0" name="Line 89"/>
              <p:cNvSpPr>
                <a:spLocks noChangeShapeType="1"/>
              </p:cNvSpPr>
              <p:nvPr/>
            </p:nvSpPr>
            <p:spPr bwMode="auto">
              <a:xfrm>
                <a:off x="5014"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1" name="Line 90"/>
              <p:cNvSpPr>
                <a:spLocks noChangeShapeType="1"/>
              </p:cNvSpPr>
              <p:nvPr/>
            </p:nvSpPr>
            <p:spPr bwMode="auto">
              <a:xfrm>
                <a:off x="5107"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2" name="Line 91"/>
              <p:cNvSpPr>
                <a:spLocks noChangeShapeType="1"/>
              </p:cNvSpPr>
              <p:nvPr/>
            </p:nvSpPr>
            <p:spPr bwMode="auto">
              <a:xfrm>
                <a:off x="5193"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3" name="Line 92"/>
              <p:cNvSpPr>
                <a:spLocks noChangeShapeType="1"/>
              </p:cNvSpPr>
              <p:nvPr/>
            </p:nvSpPr>
            <p:spPr bwMode="auto">
              <a:xfrm>
                <a:off x="5285"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4" name="Line 93"/>
              <p:cNvSpPr>
                <a:spLocks noChangeShapeType="1"/>
              </p:cNvSpPr>
              <p:nvPr/>
            </p:nvSpPr>
            <p:spPr bwMode="auto">
              <a:xfrm>
                <a:off x="5378"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5" name="Line 94"/>
              <p:cNvSpPr>
                <a:spLocks noChangeShapeType="1"/>
              </p:cNvSpPr>
              <p:nvPr/>
            </p:nvSpPr>
            <p:spPr bwMode="auto">
              <a:xfrm>
                <a:off x="5470"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6" name="Line 95"/>
              <p:cNvSpPr>
                <a:spLocks noChangeShapeType="1"/>
              </p:cNvSpPr>
              <p:nvPr/>
            </p:nvSpPr>
            <p:spPr bwMode="auto">
              <a:xfrm>
                <a:off x="5562"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7" name="Line 96"/>
              <p:cNvSpPr>
                <a:spLocks noChangeShapeType="1"/>
              </p:cNvSpPr>
              <p:nvPr/>
            </p:nvSpPr>
            <p:spPr bwMode="auto">
              <a:xfrm>
                <a:off x="5655"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8" name="Line 97"/>
              <p:cNvSpPr>
                <a:spLocks noChangeShapeType="1"/>
              </p:cNvSpPr>
              <p:nvPr/>
            </p:nvSpPr>
            <p:spPr bwMode="auto">
              <a:xfrm>
                <a:off x="5747" y="3662"/>
                <a:ext cx="0" cy="29"/>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9" name="Rectangle 98"/>
              <p:cNvSpPr>
                <a:spLocks noChangeArrowheads="1"/>
              </p:cNvSpPr>
              <p:nvPr/>
            </p:nvSpPr>
            <p:spPr bwMode="auto">
              <a:xfrm>
                <a:off x="2216" y="3714"/>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anose="02020603050405020304" pitchFamily="18" charset="0"/>
                  </a:rPr>
                  <a:t>214</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60" name="Line 99"/>
              <p:cNvSpPr>
                <a:spLocks noChangeShapeType="1"/>
              </p:cNvSpPr>
              <p:nvPr/>
            </p:nvSpPr>
            <p:spPr bwMode="auto">
              <a:xfrm>
                <a:off x="2268" y="3662"/>
                <a:ext cx="0" cy="52"/>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61" name="Rectangle 100"/>
              <p:cNvSpPr>
                <a:spLocks noChangeArrowheads="1"/>
              </p:cNvSpPr>
              <p:nvPr/>
            </p:nvSpPr>
            <p:spPr bwMode="auto">
              <a:xfrm>
                <a:off x="2585" y="3714"/>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anose="02020603050405020304" pitchFamily="18" charset="0"/>
                  </a:rPr>
                  <a:t>212</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62" name="Line 101"/>
              <p:cNvSpPr>
                <a:spLocks noChangeShapeType="1"/>
              </p:cNvSpPr>
              <p:nvPr/>
            </p:nvSpPr>
            <p:spPr bwMode="auto">
              <a:xfrm>
                <a:off x="2637" y="3662"/>
                <a:ext cx="0" cy="52"/>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63" name="Rectangle 102"/>
              <p:cNvSpPr>
                <a:spLocks noChangeArrowheads="1"/>
              </p:cNvSpPr>
              <p:nvPr/>
            </p:nvSpPr>
            <p:spPr bwMode="auto">
              <a:xfrm>
                <a:off x="2948" y="3714"/>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anose="02020603050405020304" pitchFamily="18" charset="0"/>
                  </a:rPr>
                  <a:t>210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64" name="Line 103"/>
              <p:cNvSpPr>
                <a:spLocks noChangeShapeType="1"/>
              </p:cNvSpPr>
              <p:nvPr/>
            </p:nvSpPr>
            <p:spPr bwMode="auto">
              <a:xfrm>
                <a:off x="3000" y="3662"/>
                <a:ext cx="0" cy="52"/>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65" name="Rectangle 104"/>
              <p:cNvSpPr>
                <a:spLocks noChangeArrowheads="1"/>
              </p:cNvSpPr>
              <p:nvPr/>
            </p:nvSpPr>
            <p:spPr bwMode="auto">
              <a:xfrm>
                <a:off x="3312" y="3714"/>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anose="02020603050405020304" pitchFamily="18" charset="0"/>
                  </a:rPr>
                  <a:t>208</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66" name="Line 105"/>
              <p:cNvSpPr>
                <a:spLocks noChangeShapeType="1"/>
              </p:cNvSpPr>
              <p:nvPr/>
            </p:nvSpPr>
            <p:spPr bwMode="auto">
              <a:xfrm>
                <a:off x="3364" y="3662"/>
                <a:ext cx="0" cy="52"/>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67" name="Rectangle 106"/>
              <p:cNvSpPr>
                <a:spLocks noChangeArrowheads="1"/>
              </p:cNvSpPr>
              <p:nvPr/>
            </p:nvSpPr>
            <p:spPr bwMode="auto">
              <a:xfrm>
                <a:off x="3681" y="3714"/>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anose="02020603050405020304" pitchFamily="18" charset="0"/>
                  </a:rPr>
                  <a:t>206</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68" name="Line 107"/>
              <p:cNvSpPr>
                <a:spLocks noChangeShapeType="1"/>
              </p:cNvSpPr>
              <p:nvPr/>
            </p:nvSpPr>
            <p:spPr bwMode="auto">
              <a:xfrm>
                <a:off x="3733" y="3662"/>
                <a:ext cx="0" cy="52"/>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69" name="Rectangle 108"/>
              <p:cNvSpPr>
                <a:spLocks noChangeArrowheads="1"/>
              </p:cNvSpPr>
              <p:nvPr/>
            </p:nvSpPr>
            <p:spPr bwMode="auto">
              <a:xfrm>
                <a:off x="4045" y="3714"/>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anose="02020603050405020304" pitchFamily="18" charset="0"/>
                  </a:rPr>
                  <a:t>204</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70" name="Line 109"/>
              <p:cNvSpPr>
                <a:spLocks noChangeShapeType="1"/>
              </p:cNvSpPr>
              <p:nvPr/>
            </p:nvSpPr>
            <p:spPr bwMode="auto">
              <a:xfrm>
                <a:off x="4097" y="3662"/>
                <a:ext cx="0" cy="52"/>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71" name="Rectangle 110"/>
              <p:cNvSpPr>
                <a:spLocks noChangeArrowheads="1"/>
              </p:cNvSpPr>
              <p:nvPr/>
            </p:nvSpPr>
            <p:spPr bwMode="auto">
              <a:xfrm>
                <a:off x="4414" y="3714"/>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anose="02020603050405020304" pitchFamily="18" charset="0"/>
                  </a:rPr>
                  <a:t>202</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72" name="Line 111"/>
              <p:cNvSpPr>
                <a:spLocks noChangeShapeType="1"/>
              </p:cNvSpPr>
              <p:nvPr/>
            </p:nvSpPr>
            <p:spPr bwMode="auto">
              <a:xfrm>
                <a:off x="4466" y="3662"/>
                <a:ext cx="0" cy="52"/>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73" name="Rectangle 112"/>
              <p:cNvSpPr>
                <a:spLocks noChangeArrowheads="1"/>
              </p:cNvSpPr>
              <p:nvPr/>
            </p:nvSpPr>
            <p:spPr bwMode="auto">
              <a:xfrm>
                <a:off x="4778" y="3714"/>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anose="02020603050405020304" pitchFamily="18" charset="0"/>
                  </a:rPr>
                  <a:t>200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74" name="Line 113"/>
              <p:cNvSpPr>
                <a:spLocks noChangeShapeType="1"/>
              </p:cNvSpPr>
              <p:nvPr/>
            </p:nvSpPr>
            <p:spPr bwMode="auto">
              <a:xfrm>
                <a:off x="4830" y="3662"/>
                <a:ext cx="0" cy="52"/>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75" name="Rectangle 114"/>
              <p:cNvSpPr>
                <a:spLocks noChangeArrowheads="1"/>
              </p:cNvSpPr>
              <p:nvPr/>
            </p:nvSpPr>
            <p:spPr bwMode="auto">
              <a:xfrm>
                <a:off x="5141" y="3714"/>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anose="02020603050405020304" pitchFamily="18" charset="0"/>
                  </a:rPr>
                  <a:t>198</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76" name="Line 115"/>
              <p:cNvSpPr>
                <a:spLocks noChangeShapeType="1"/>
              </p:cNvSpPr>
              <p:nvPr/>
            </p:nvSpPr>
            <p:spPr bwMode="auto">
              <a:xfrm>
                <a:off x="5193" y="3662"/>
                <a:ext cx="0" cy="52"/>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77" name="Rectangle 116"/>
              <p:cNvSpPr>
                <a:spLocks noChangeArrowheads="1"/>
              </p:cNvSpPr>
              <p:nvPr/>
            </p:nvSpPr>
            <p:spPr bwMode="auto">
              <a:xfrm>
                <a:off x="5510" y="3714"/>
                <a:ext cx="11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anose="02020603050405020304" pitchFamily="18" charset="0"/>
                  </a:rPr>
                  <a:t>196</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78" name="Line 117"/>
              <p:cNvSpPr>
                <a:spLocks noChangeShapeType="1"/>
              </p:cNvSpPr>
              <p:nvPr/>
            </p:nvSpPr>
            <p:spPr bwMode="auto">
              <a:xfrm>
                <a:off x="5562" y="3662"/>
                <a:ext cx="0" cy="52"/>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79" name="Rectangle 118"/>
              <p:cNvSpPr>
                <a:spLocks noChangeArrowheads="1"/>
              </p:cNvSpPr>
              <p:nvPr/>
            </p:nvSpPr>
            <p:spPr bwMode="auto">
              <a:xfrm>
                <a:off x="3635" y="3801"/>
                <a:ext cx="548"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Times New Roman" panose="02020603050405020304" pitchFamily="18" charset="0"/>
                  </a:rPr>
                  <a:t>Binding Energy (eV)</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grpSp>
        <p:sp>
          <p:nvSpPr>
            <p:cNvPr id="153" name="TextBox 152"/>
            <p:cNvSpPr txBox="1"/>
            <p:nvPr/>
          </p:nvSpPr>
          <p:spPr>
            <a:xfrm>
              <a:off x="3919538" y="5183233"/>
              <a:ext cx="1270000" cy="276999"/>
            </a:xfrm>
            <a:prstGeom prst="rect">
              <a:avLst/>
            </a:prstGeom>
            <a:noFill/>
          </p:spPr>
          <p:txBody>
            <a:bodyPr wrap="square" rtlCol="0">
              <a:spAutoFit/>
            </a:bodyPr>
            <a:lstStyle/>
            <a:p>
              <a:r>
                <a:rPr lang="en-GB" sz="1200" b="1" dirty="0" smtClean="0"/>
                <a:t>Nb</a:t>
              </a:r>
              <a:r>
                <a:rPr lang="en-GB" sz="1200" b="1" baseline="-25000" dirty="0" smtClean="0"/>
                <a:t>2</a:t>
              </a:r>
              <a:r>
                <a:rPr lang="en-GB" sz="1200" b="1" dirty="0" smtClean="0"/>
                <a:t>O</a:t>
              </a:r>
              <a:r>
                <a:rPr lang="en-GB" sz="1200" b="1" baseline="-25000" dirty="0" smtClean="0"/>
                <a:t>5</a:t>
              </a:r>
              <a:endParaRPr lang="en-GB" sz="1200" b="1" baseline="-25000" dirty="0"/>
            </a:p>
          </p:txBody>
        </p:sp>
        <p:sp>
          <p:nvSpPr>
            <p:cNvPr id="154" name="TextBox 153"/>
            <p:cNvSpPr txBox="1"/>
            <p:nvPr/>
          </p:nvSpPr>
          <p:spPr>
            <a:xfrm>
              <a:off x="7795418" y="5238751"/>
              <a:ext cx="2140744" cy="276999"/>
            </a:xfrm>
            <a:prstGeom prst="rect">
              <a:avLst/>
            </a:prstGeom>
            <a:noFill/>
          </p:spPr>
          <p:txBody>
            <a:bodyPr wrap="square" rtlCol="0">
              <a:spAutoFit/>
            </a:bodyPr>
            <a:lstStyle/>
            <a:p>
              <a:r>
                <a:rPr lang="en-GB" sz="1200" dirty="0" smtClean="0">
                  <a:solidFill>
                    <a:srgbClr val="FF0000"/>
                  </a:solidFill>
                </a:rPr>
                <a:t>Bulk </a:t>
              </a:r>
              <a:r>
                <a:rPr lang="en-GB" sz="1200" dirty="0" err="1" smtClean="0">
                  <a:solidFill>
                    <a:srgbClr val="FF0000"/>
                  </a:solidFill>
                </a:rPr>
                <a:t>Nb</a:t>
              </a:r>
              <a:r>
                <a:rPr lang="en-GB" sz="1200" dirty="0" smtClean="0">
                  <a:solidFill>
                    <a:srgbClr val="FF0000"/>
                  </a:solidFill>
                </a:rPr>
                <a:t> as received</a:t>
              </a:r>
              <a:endParaRPr lang="en-GB" sz="1200" dirty="0">
                <a:solidFill>
                  <a:srgbClr val="FF0000"/>
                </a:solidFill>
              </a:endParaRPr>
            </a:p>
          </p:txBody>
        </p:sp>
        <p:sp>
          <p:nvSpPr>
            <p:cNvPr id="155" name="TextBox 154"/>
            <p:cNvSpPr txBox="1"/>
            <p:nvPr/>
          </p:nvSpPr>
          <p:spPr>
            <a:xfrm>
              <a:off x="7502924" y="4929188"/>
              <a:ext cx="2140744" cy="276999"/>
            </a:xfrm>
            <a:prstGeom prst="rect">
              <a:avLst/>
            </a:prstGeom>
            <a:noFill/>
          </p:spPr>
          <p:txBody>
            <a:bodyPr wrap="square" rtlCol="0">
              <a:spAutoFit/>
            </a:bodyPr>
            <a:lstStyle/>
            <a:p>
              <a:r>
                <a:rPr lang="en-GB" sz="1200" dirty="0" smtClean="0">
                  <a:solidFill>
                    <a:schemeClr val="accent6">
                      <a:lumMod val="50000"/>
                    </a:schemeClr>
                  </a:solidFill>
                </a:rPr>
                <a:t>Thin film </a:t>
              </a:r>
              <a:r>
                <a:rPr lang="en-GB" sz="1200" dirty="0" err="1" smtClean="0">
                  <a:solidFill>
                    <a:schemeClr val="accent6">
                      <a:lumMod val="50000"/>
                    </a:schemeClr>
                  </a:solidFill>
                </a:rPr>
                <a:t>Nb</a:t>
              </a:r>
              <a:r>
                <a:rPr lang="en-GB" sz="1200" dirty="0" smtClean="0">
                  <a:solidFill>
                    <a:schemeClr val="accent6">
                      <a:lumMod val="50000"/>
                    </a:schemeClr>
                  </a:solidFill>
                </a:rPr>
                <a:t> as received</a:t>
              </a:r>
              <a:endParaRPr lang="en-GB" sz="1200" dirty="0">
                <a:solidFill>
                  <a:schemeClr val="accent6">
                    <a:lumMod val="50000"/>
                  </a:schemeClr>
                </a:solidFill>
              </a:endParaRPr>
            </a:p>
          </p:txBody>
        </p:sp>
        <p:sp>
          <p:nvSpPr>
            <p:cNvPr id="156" name="TextBox 155"/>
            <p:cNvSpPr txBox="1"/>
            <p:nvPr/>
          </p:nvSpPr>
          <p:spPr>
            <a:xfrm>
              <a:off x="7767640" y="4468811"/>
              <a:ext cx="1546224" cy="276999"/>
            </a:xfrm>
            <a:prstGeom prst="rect">
              <a:avLst/>
            </a:prstGeom>
            <a:noFill/>
          </p:spPr>
          <p:txBody>
            <a:bodyPr wrap="square" rtlCol="0">
              <a:spAutoFit/>
            </a:bodyPr>
            <a:lstStyle/>
            <a:p>
              <a:r>
                <a:rPr lang="en-GB" sz="1200" dirty="0" smtClean="0">
                  <a:solidFill>
                    <a:srgbClr val="7030A0"/>
                  </a:solidFill>
                </a:rPr>
                <a:t>Bulk </a:t>
              </a:r>
              <a:r>
                <a:rPr lang="en-GB" sz="1200" dirty="0" err="1" smtClean="0">
                  <a:solidFill>
                    <a:srgbClr val="7030A0"/>
                  </a:solidFill>
                </a:rPr>
                <a:t>Nb</a:t>
              </a:r>
              <a:r>
                <a:rPr lang="en-GB" sz="1200" dirty="0" smtClean="0">
                  <a:solidFill>
                    <a:srgbClr val="7030A0"/>
                  </a:solidFill>
                </a:rPr>
                <a:t> </a:t>
              </a:r>
              <a:r>
                <a:rPr lang="en-GB" sz="1200" dirty="0" err="1" smtClean="0">
                  <a:solidFill>
                    <a:srgbClr val="7030A0"/>
                  </a:solidFill>
                </a:rPr>
                <a:t>Ar</a:t>
              </a:r>
              <a:r>
                <a:rPr lang="en-GB" sz="1200" baseline="30000" dirty="0" smtClean="0">
                  <a:solidFill>
                    <a:srgbClr val="7030A0"/>
                  </a:solidFill>
                </a:rPr>
                <a:t>+</a:t>
              </a:r>
              <a:r>
                <a:rPr lang="en-GB" sz="1200" dirty="0" smtClean="0">
                  <a:solidFill>
                    <a:srgbClr val="7030A0"/>
                  </a:solidFill>
                </a:rPr>
                <a:t> sputter</a:t>
              </a:r>
              <a:endParaRPr lang="en-GB" sz="1200" dirty="0">
                <a:solidFill>
                  <a:srgbClr val="7030A0"/>
                </a:solidFill>
              </a:endParaRPr>
            </a:p>
          </p:txBody>
        </p:sp>
        <p:sp>
          <p:nvSpPr>
            <p:cNvPr id="157" name="TextBox 156"/>
            <p:cNvSpPr txBox="1"/>
            <p:nvPr/>
          </p:nvSpPr>
          <p:spPr>
            <a:xfrm>
              <a:off x="7242969" y="3782110"/>
              <a:ext cx="2140744" cy="276999"/>
            </a:xfrm>
            <a:prstGeom prst="rect">
              <a:avLst/>
            </a:prstGeom>
            <a:noFill/>
          </p:spPr>
          <p:txBody>
            <a:bodyPr wrap="square" rtlCol="0">
              <a:spAutoFit/>
            </a:bodyPr>
            <a:lstStyle/>
            <a:p>
              <a:r>
                <a:rPr lang="en-GB" sz="1200" dirty="0" smtClean="0">
                  <a:solidFill>
                    <a:srgbClr val="0070C0"/>
                  </a:solidFill>
                </a:rPr>
                <a:t>Thin film </a:t>
              </a:r>
              <a:r>
                <a:rPr lang="en-GB" sz="1200" dirty="0" err="1" smtClean="0">
                  <a:solidFill>
                    <a:srgbClr val="0070C0"/>
                  </a:solidFill>
                </a:rPr>
                <a:t>Nb</a:t>
              </a:r>
              <a:r>
                <a:rPr lang="en-GB" sz="1200" dirty="0" smtClean="0">
                  <a:solidFill>
                    <a:srgbClr val="0070C0"/>
                  </a:solidFill>
                </a:rPr>
                <a:t> annealed 250°C</a:t>
              </a:r>
              <a:endParaRPr lang="en-GB" sz="1200" dirty="0">
                <a:solidFill>
                  <a:srgbClr val="0070C0"/>
                </a:solidFill>
              </a:endParaRPr>
            </a:p>
          </p:txBody>
        </p:sp>
        <p:sp>
          <p:nvSpPr>
            <p:cNvPr id="158" name="TextBox 157"/>
            <p:cNvSpPr txBox="1"/>
            <p:nvPr/>
          </p:nvSpPr>
          <p:spPr>
            <a:xfrm>
              <a:off x="7242969" y="3210610"/>
              <a:ext cx="2140744" cy="276999"/>
            </a:xfrm>
            <a:prstGeom prst="rect">
              <a:avLst/>
            </a:prstGeom>
            <a:noFill/>
          </p:spPr>
          <p:txBody>
            <a:bodyPr wrap="square" rtlCol="0">
              <a:spAutoFit/>
            </a:bodyPr>
            <a:lstStyle/>
            <a:p>
              <a:r>
                <a:rPr lang="en-GB" sz="1200" dirty="0" smtClean="0">
                  <a:solidFill>
                    <a:srgbClr val="015B12"/>
                  </a:solidFill>
                </a:rPr>
                <a:t>Thin film </a:t>
              </a:r>
              <a:r>
                <a:rPr lang="en-GB" sz="1200" dirty="0" err="1" smtClean="0">
                  <a:solidFill>
                    <a:srgbClr val="015B12"/>
                  </a:solidFill>
                </a:rPr>
                <a:t>Nb</a:t>
              </a:r>
              <a:r>
                <a:rPr lang="en-GB" sz="1200" dirty="0" smtClean="0">
                  <a:solidFill>
                    <a:srgbClr val="015B12"/>
                  </a:solidFill>
                </a:rPr>
                <a:t> annealed 300°C</a:t>
              </a:r>
              <a:endParaRPr lang="en-GB" sz="1200" dirty="0">
                <a:solidFill>
                  <a:srgbClr val="015B12"/>
                </a:solidFill>
              </a:endParaRPr>
            </a:p>
          </p:txBody>
        </p:sp>
        <p:sp>
          <p:nvSpPr>
            <p:cNvPr id="159" name="TextBox 158"/>
            <p:cNvSpPr txBox="1"/>
            <p:nvPr/>
          </p:nvSpPr>
          <p:spPr>
            <a:xfrm>
              <a:off x="7547769" y="2613710"/>
              <a:ext cx="2140744" cy="276999"/>
            </a:xfrm>
            <a:prstGeom prst="rect">
              <a:avLst/>
            </a:prstGeom>
            <a:noFill/>
          </p:spPr>
          <p:txBody>
            <a:bodyPr wrap="square" rtlCol="0">
              <a:spAutoFit/>
            </a:bodyPr>
            <a:lstStyle/>
            <a:p>
              <a:r>
                <a:rPr lang="en-GB" sz="1200" dirty="0" smtClean="0">
                  <a:solidFill>
                    <a:srgbClr val="002060"/>
                  </a:solidFill>
                </a:rPr>
                <a:t>Thin film </a:t>
              </a:r>
              <a:r>
                <a:rPr lang="en-GB" sz="1200" dirty="0" err="1" smtClean="0">
                  <a:solidFill>
                    <a:srgbClr val="002060"/>
                  </a:solidFill>
                </a:rPr>
                <a:t>Nb</a:t>
              </a:r>
              <a:r>
                <a:rPr lang="en-GB" sz="1200" dirty="0" smtClean="0">
                  <a:solidFill>
                    <a:srgbClr val="002060"/>
                  </a:solidFill>
                </a:rPr>
                <a:t> </a:t>
              </a:r>
              <a:r>
                <a:rPr lang="en-GB" sz="1200" dirty="0" err="1" smtClean="0">
                  <a:solidFill>
                    <a:srgbClr val="002060"/>
                  </a:solidFill>
                </a:rPr>
                <a:t>Ar</a:t>
              </a:r>
              <a:r>
                <a:rPr lang="en-GB" sz="1200" baseline="30000" dirty="0" smtClean="0">
                  <a:solidFill>
                    <a:srgbClr val="002060"/>
                  </a:solidFill>
                </a:rPr>
                <a:t>+</a:t>
              </a:r>
              <a:r>
                <a:rPr lang="en-GB" sz="1200" dirty="0" smtClean="0">
                  <a:solidFill>
                    <a:srgbClr val="002060"/>
                  </a:solidFill>
                </a:rPr>
                <a:t> sputter</a:t>
              </a:r>
              <a:endParaRPr lang="en-GB" sz="1200" dirty="0">
                <a:solidFill>
                  <a:srgbClr val="002060"/>
                </a:solidFill>
              </a:endParaRPr>
            </a:p>
          </p:txBody>
        </p:sp>
        <p:sp>
          <p:nvSpPr>
            <p:cNvPr id="160" name="TextBox 159"/>
            <p:cNvSpPr txBox="1"/>
            <p:nvPr/>
          </p:nvSpPr>
          <p:spPr>
            <a:xfrm>
              <a:off x="3484563" y="4813108"/>
              <a:ext cx="1270000" cy="276999"/>
            </a:xfrm>
            <a:prstGeom prst="rect">
              <a:avLst/>
            </a:prstGeom>
            <a:noFill/>
          </p:spPr>
          <p:txBody>
            <a:bodyPr wrap="square" rtlCol="0">
              <a:spAutoFit/>
            </a:bodyPr>
            <a:lstStyle/>
            <a:p>
              <a:r>
                <a:rPr lang="en-GB" sz="1200" b="1" dirty="0" smtClean="0"/>
                <a:t>Nb</a:t>
              </a:r>
              <a:r>
                <a:rPr lang="en-GB" sz="1200" b="1" baseline="-25000" dirty="0" smtClean="0"/>
                <a:t>2</a:t>
              </a:r>
              <a:r>
                <a:rPr lang="en-GB" sz="1200" b="1" dirty="0" smtClean="0"/>
                <a:t>O</a:t>
              </a:r>
              <a:r>
                <a:rPr lang="en-GB" sz="1200" b="1" baseline="-25000" dirty="0" smtClean="0"/>
                <a:t>5</a:t>
              </a:r>
              <a:endParaRPr lang="en-GB" sz="1200" b="1" baseline="-25000" dirty="0"/>
            </a:p>
          </p:txBody>
        </p:sp>
        <p:sp>
          <p:nvSpPr>
            <p:cNvPr id="161" name="TextBox 160"/>
            <p:cNvSpPr txBox="1"/>
            <p:nvPr/>
          </p:nvSpPr>
          <p:spPr>
            <a:xfrm>
              <a:off x="6011069" y="4064715"/>
              <a:ext cx="1270000" cy="276999"/>
            </a:xfrm>
            <a:prstGeom prst="rect">
              <a:avLst/>
            </a:prstGeom>
            <a:noFill/>
          </p:spPr>
          <p:txBody>
            <a:bodyPr wrap="square" rtlCol="0">
              <a:spAutoFit/>
            </a:bodyPr>
            <a:lstStyle/>
            <a:p>
              <a:r>
                <a:rPr lang="en-GB" sz="1200" b="1" dirty="0" err="1" smtClean="0"/>
                <a:t>NbO</a:t>
              </a:r>
              <a:endParaRPr lang="en-GB" sz="1200" b="1" baseline="-25000" dirty="0"/>
            </a:p>
          </p:txBody>
        </p:sp>
        <p:sp>
          <p:nvSpPr>
            <p:cNvPr id="162" name="TextBox 161"/>
            <p:cNvSpPr txBox="1"/>
            <p:nvPr/>
          </p:nvSpPr>
          <p:spPr>
            <a:xfrm>
              <a:off x="5527676" y="2946402"/>
              <a:ext cx="1270000" cy="276999"/>
            </a:xfrm>
            <a:prstGeom prst="rect">
              <a:avLst/>
            </a:prstGeom>
            <a:noFill/>
          </p:spPr>
          <p:txBody>
            <a:bodyPr wrap="square" rtlCol="0">
              <a:spAutoFit/>
            </a:bodyPr>
            <a:lstStyle/>
            <a:p>
              <a:r>
                <a:rPr lang="en-GB" sz="1200" b="1" dirty="0" err="1" smtClean="0"/>
                <a:t>NbO</a:t>
              </a:r>
              <a:r>
                <a:rPr lang="en-GB" sz="1200" b="1" dirty="0" smtClean="0"/>
                <a:t> and NbO</a:t>
              </a:r>
              <a:r>
                <a:rPr lang="en-GB" sz="1200" b="1" baseline="-25000" dirty="0" smtClean="0"/>
                <a:t>2</a:t>
              </a:r>
              <a:endParaRPr lang="en-GB" sz="1200" b="1" baseline="-25000" dirty="0"/>
            </a:p>
          </p:txBody>
        </p:sp>
        <p:sp>
          <p:nvSpPr>
            <p:cNvPr id="163" name="TextBox 162"/>
            <p:cNvSpPr txBox="1"/>
            <p:nvPr/>
          </p:nvSpPr>
          <p:spPr>
            <a:xfrm>
              <a:off x="6037264" y="1325562"/>
              <a:ext cx="1270000" cy="276999"/>
            </a:xfrm>
            <a:prstGeom prst="rect">
              <a:avLst/>
            </a:prstGeom>
            <a:noFill/>
          </p:spPr>
          <p:txBody>
            <a:bodyPr wrap="square" rtlCol="0">
              <a:spAutoFit/>
            </a:bodyPr>
            <a:lstStyle/>
            <a:p>
              <a:r>
                <a:rPr lang="en-GB" sz="1200" b="1" dirty="0" err="1" smtClean="0"/>
                <a:t>Nb</a:t>
              </a:r>
              <a:endParaRPr lang="en-GB" sz="1200" b="1" baseline="-25000" dirty="0"/>
            </a:p>
          </p:txBody>
        </p:sp>
        <p:sp>
          <p:nvSpPr>
            <p:cNvPr id="164" name="TextBox 163"/>
            <p:cNvSpPr txBox="1"/>
            <p:nvPr/>
          </p:nvSpPr>
          <p:spPr>
            <a:xfrm>
              <a:off x="5603876" y="2463802"/>
              <a:ext cx="1270000" cy="276999"/>
            </a:xfrm>
            <a:prstGeom prst="rect">
              <a:avLst/>
            </a:prstGeom>
            <a:noFill/>
          </p:spPr>
          <p:txBody>
            <a:bodyPr wrap="square" rtlCol="0">
              <a:spAutoFit/>
            </a:bodyPr>
            <a:lstStyle/>
            <a:p>
              <a:r>
                <a:rPr lang="en-GB" sz="1200" b="1" dirty="0" err="1" smtClean="0"/>
                <a:t>NbO</a:t>
              </a:r>
              <a:r>
                <a:rPr lang="en-GB" sz="1200" b="1" dirty="0" smtClean="0"/>
                <a:t> and NbO</a:t>
              </a:r>
              <a:r>
                <a:rPr lang="en-GB" sz="1200" b="1" baseline="-25000" dirty="0" smtClean="0"/>
                <a:t>2</a:t>
              </a:r>
              <a:endParaRPr lang="en-GB" sz="1200" b="1" baseline="-25000" dirty="0"/>
            </a:p>
          </p:txBody>
        </p:sp>
      </p:grpSp>
      <p:graphicFrame>
        <p:nvGraphicFramePr>
          <p:cNvPr id="280" name="Table 279"/>
          <p:cNvGraphicFramePr>
            <a:graphicFrameLocks noGrp="1"/>
          </p:cNvGraphicFramePr>
          <p:nvPr>
            <p:extLst>
              <p:ext uri="{D42A27DB-BD31-4B8C-83A1-F6EECF244321}">
                <p14:modId xmlns:p14="http://schemas.microsoft.com/office/powerpoint/2010/main" val="3559511115"/>
              </p:ext>
            </p:extLst>
          </p:nvPr>
        </p:nvGraphicFramePr>
        <p:xfrm>
          <a:off x="2500313" y="1698624"/>
          <a:ext cx="2909887" cy="892176"/>
        </p:xfrm>
        <a:graphic>
          <a:graphicData uri="http://schemas.openxmlformats.org/drawingml/2006/table">
            <a:tbl>
              <a:tblPr>
                <a:tableStyleId>{5C22544A-7EE6-4342-B048-85BDC9FD1C3A}</a:tableStyleId>
              </a:tblPr>
              <a:tblGrid>
                <a:gridCol w="706326"/>
                <a:gridCol w="1000955"/>
                <a:gridCol w="1202606"/>
              </a:tblGrid>
              <a:tr h="223044">
                <a:tc>
                  <a:txBody>
                    <a:bodyPr/>
                    <a:lstStyle/>
                    <a:p>
                      <a:pPr algn="ctr" fontAlgn="b"/>
                      <a:r>
                        <a:rPr lang="en-GB" sz="1400" u="none" strike="noStrike" dirty="0" smtClean="0">
                          <a:effectLst/>
                          <a:latin typeface="Calibri" panose="020F0502020204030204" pitchFamily="34" charset="0"/>
                          <a:cs typeface="Calibri" panose="020F0502020204030204" pitchFamily="34" charset="0"/>
                        </a:rPr>
                        <a:t>XPS</a:t>
                      </a:r>
                      <a:r>
                        <a:rPr lang="en-GB" sz="1400" u="none" strike="noStrike" dirty="0">
                          <a:effectLst/>
                          <a:latin typeface="Calibri" panose="020F0502020204030204" pitchFamily="34" charset="0"/>
                          <a:cs typeface="Calibri" panose="020F0502020204030204" pitchFamily="34" charset="0"/>
                        </a:rPr>
                        <a:t> </a:t>
                      </a:r>
                      <a:endParaRPr lang="en-GB" sz="1400" b="0" i="0" u="none" strike="noStrike" dirty="0">
                        <a:solidFill>
                          <a:srgbClr val="000000"/>
                        </a:solidFill>
                        <a:effectLst/>
                        <a:latin typeface="Calibri" panose="020F0502020204030204" pitchFamily="34" charset="0"/>
                        <a:cs typeface="Calibri" panose="020F0502020204030204" pitchFamily="34" charset="0"/>
                      </a:endParaRPr>
                    </a:p>
                  </a:txBody>
                  <a:tcPr marL="9524" marR="9524" marT="9522" marB="0" anchor="b">
                    <a:solidFill>
                      <a:schemeClr val="accent2">
                        <a:lumMod val="20000"/>
                        <a:lumOff val="80000"/>
                      </a:schemeClr>
                    </a:solidFill>
                  </a:tcPr>
                </a:tc>
                <a:tc>
                  <a:txBody>
                    <a:bodyPr/>
                    <a:lstStyle/>
                    <a:p>
                      <a:pPr algn="ctr" fontAlgn="b"/>
                      <a:r>
                        <a:rPr lang="en-GB" sz="1400" b="1" u="none" strike="noStrike" dirty="0" smtClean="0">
                          <a:solidFill>
                            <a:srgbClr val="FF0000"/>
                          </a:solidFill>
                          <a:effectLst/>
                          <a:latin typeface="Calibri" panose="020F0502020204030204" pitchFamily="34" charset="0"/>
                          <a:cs typeface="Calibri" panose="020F0502020204030204" pitchFamily="34" charset="0"/>
                        </a:rPr>
                        <a:t>Bulk (%)</a:t>
                      </a:r>
                      <a:endParaRPr lang="en-GB" sz="1400" b="1" i="0" u="none" strike="noStrike" dirty="0">
                        <a:solidFill>
                          <a:srgbClr val="FF0000"/>
                        </a:solidFill>
                        <a:effectLst/>
                        <a:latin typeface="Calibri" panose="020F0502020204030204" pitchFamily="34" charset="0"/>
                        <a:cs typeface="Calibri" panose="020F0502020204030204" pitchFamily="34" charset="0"/>
                      </a:endParaRPr>
                    </a:p>
                  </a:txBody>
                  <a:tcPr marL="9524" marR="9524" marT="9522" marB="0" anchor="b">
                    <a:solidFill>
                      <a:schemeClr val="accent2">
                        <a:lumMod val="20000"/>
                        <a:lumOff val="80000"/>
                      </a:schemeClr>
                    </a:solidFill>
                  </a:tcPr>
                </a:tc>
                <a:tc>
                  <a:txBody>
                    <a:bodyPr/>
                    <a:lstStyle/>
                    <a:p>
                      <a:pPr algn="ctr" fontAlgn="b"/>
                      <a:r>
                        <a:rPr lang="en-GB" sz="1400" b="1" u="none" strike="noStrike" dirty="0" smtClean="0">
                          <a:solidFill>
                            <a:srgbClr val="00B050"/>
                          </a:solidFill>
                          <a:effectLst/>
                          <a:latin typeface="Calibri" panose="020F0502020204030204" pitchFamily="34" charset="0"/>
                          <a:cs typeface="Calibri" panose="020F0502020204030204" pitchFamily="34" charset="0"/>
                        </a:rPr>
                        <a:t>Thin</a:t>
                      </a:r>
                      <a:r>
                        <a:rPr lang="en-GB" sz="1400" b="1" u="none" strike="noStrike" baseline="0" dirty="0" smtClean="0">
                          <a:solidFill>
                            <a:srgbClr val="00B050"/>
                          </a:solidFill>
                          <a:effectLst/>
                          <a:latin typeface="Calibri" panose="020F0502020204030204" pitchFamily="34" charset="0"/>
                          <a:cs typeface="Calibri" panose="020F0502020204030204" pitchFamily="34" charset="0"/>
                        </a:rPr>
                        <a:t> film</a:t>
                      </a:r>
                      <a:r>
                        <a:rPr lang="en-GB" sz="1400" b="1" u="none" strike="noStrike" dirty="0" smtClean="0">
                          <a:solidFill>
                            <a:srgbClr val="00B050"/>
                          </a:solidFill>
                          <a:effectLst/>
                          <a:latin typeface="Calibri" panose="020F0502020204030204" pitchFamily="34" charset="0"/>
                          <a:cs typeface="Calibri" panose="020F0502020204030204" pitchFamily="34" charset="0"/>
                        </a:rPr>
                        <a:t>(%)</a:t>
                      </a:r>
                      <a:endParaRPr lang="en-GB" sz="1400" b="1" i="0" u="none" strike="noStrike" dirty="0">
                        <a:solidFill>
                          <a:srgbClr val="00B050"/>
                        </a:solidFill>
                        <a:effectLst/>
                        <a:latin typeface="Calibri" panose="020F0502020204030204" pitchFamily="34" charset="0"/>
                        <a:cs typeface="Calibri" panose="020F0502020204030204" pitchFamily="34" charset="0"/>
                      </a:endParaRPr>
                    </a:p>
                  </a:txBody>
                  <a:tcPr marL="9524" marR="9524" marT="9522" marB="0" anchor="b">
                    <a:solidFill>
                      <a:schemeClr val="accent2">
                        <a:lumMod val="20000"/>
                        <a:lumOff val="80000"/>
                      </a:schemeClr>
                    </a:solidFill>
                  </a:tcPr>
                </a:tc>
              </a:tr>
              <a:tr h="223044">
                <a:tc>
                  <a:txBody>
                    <a:bodyPr/>
                    <a:lstStyle/>
                    <a:p>
                      <a:pPr algn="l" fontAlgn="b"/>
                      <a:r>
                        <a:rPr lang="en-GB" sz="1400" b="1" u="none" strike="noStrike" dirty="0">
                          <a:effectLst/>
                          <a:latin typeface="Calibri" panose="020F0502020204030204" pitchFamily="34" charset="0"/>
                          <a:cs typeface="Calibri" panose="020F0502020204030204" pitchFamily="34" charset="0"/>
                        </a:rPr>
                        <a:t>O 1s</a:t>
                      </a:r>
                      <a:endParaRPr lang="en-GB" sz="1400" b="1" i="0" u="none" strike="noStrike" dirty="0">
                        <a:solidFill>
                          <a:srgbClr val="000000"/>
                        </a:solidFill>
                        <a:effectLst/>
                        <a:latin typeface="Calibri" panose="020F0502020204030204" pitchFamily="34" charset="0"/>
                        <a:cs typeface="Calibri" panose="020F0502020204030204" pitchFamily="34" charset="0"/>
                      </a:endParaRPr>
                    </a:p>
                  </a:txBody>
                  <a:tcPr marL="9524" marR="9524" marT="9522" marB="0" anchor="b">
                    <a:solidFill>
                      <a:schemeClr val="accent2">
                        <a:lumMod val="40000"/>
                        <a:lumOff val="60000"/>
                      </a:schemeClr>
                    </a:solidFill>
                  </a:tcPr>
                </a:tc>
                <a:tc>
                  <a:txBody>
                    <a:bodyPr/>
                    <a:lstStyle/>
                    <a:p>
                      <a:pPr algn="ctr" fontAlgn="b"/>
                      <a:r>
                        <a:rPr lang="en-GB" sz="1400" b="0" i="0" u="none" strike="noStrike" dirty="0" smtClean="0">
                          <a:solidFill>
                            <a:srgbClr val="FF0000"/>
                          </a:solidFill>
                          <a:effectLst/>
                          <a:latin typeface="Calibri" panose="020F0502020204030204" pitchFamily="34" charset="0"/>
                          <a:cs typeface="Calibri" panose="020F0502020204030204" pitchFamily="34" charset="0"/>
                        </a:rPr>
                        <a:t>16.24</a:t>
                      </a:r>
                      <a:endParaRPr lang="en-GB" sz="1400" b="0" i="0" u="none" strike="noStrike" dirty="0">
                        <a:solidFill>
                          <a:srgbClr val="FF0000"/>
                        </a:solidFill>
                        <a:effectLst/>
                        <a:latin typeface="Calibri" panose="020F0502020204030204" pitchFamily="34" charset="0"/>
                        <a:cs typeface="Calibri" panose="020F0502020204030204" pitchFamily="34" charset="0"/>
                      </a:endParaRPr>
                    </a:p>
                  </a:txBody>
                  <a:tcPr marL="9524" marR="9524" marT="9522" marB="0" anchor="b">
                    <a:solidFill>
                      <a:schemeClr val="accent2">
                        <a:lumMod val="20000"/>
                        <a:lumOff val="80000"/>
                      </a:schemeClr>
                    </a:solidFill>
                  </a:tcPr>
                </a:tc>
                <a:tc>
                  <a:txBody>
                    <a:bodyPr/>
                    <a:lstStyle/>
                    <a:p>
                      <a:pPr algn="ctr" fontAlgn="b"/>
                      <a:r>
                        <a:rPr lang="en-GB" sz="1400" u="none" strike="noStrike" dirty="0">
                          <a:solidFill>
                            <a:srgbClr val="00B050"/>
                          </a:solidFill>
                          <a:effectLst/>
                          <a:latin typeface="Calibri" panose="020F0502020204030204" pitchFamily="34" charset="0"/>
                          <a:cs typeface="Calibri" panose="020F0502020204030204" pitchFamily="34" charset="0"/>
                        </a:rPr>
                        <a:t>9.57</a:t>
                      </a:r>
                      <a:endParaRPr lang="en-GB" sz="1400" b="0" i="0" u="none" strike="noStrike" dirty="0">
                        <a:solidFill>
                          <a:srgbClr val="00B050"/>
                        </a:solidFill>
                        <a:effectLst/>
                        <a:latin typeface="Calibri" panose="020F0502020204030204" pitchFamily="34" charset="0"/>
                        <a:cs typeface="Calibri" panose="020F0502020204030204" pitchFamily="34" charset="0"/>
                      </a:endParaRPr>
                    </a:p>
                  </a:txBody>
                  <a:tcPr marL="9524" marR="9524" marT="9522" marB="0" anchor="b">
                    <a:solidFill>
                      <a:schemeClr val="accent2">
                        <a:lumMod val="20000"/>
                        <a:lumOff val="80000"/>
                      </a:schemeClr>
                    </a:solidFill>
                  </a:tcPr>
                </a:tc>
              </a:tr>
              <a:tr h="223044">
                <a:tc>
                  <a:txBody>
                    <a:bodyPr/>
                    <a:lstStyle/>
                    <a:p>
                      <a:pPr algn="l" fontAlgn="b"/>
                      <a:r>
                        <a:rPr lang="en-GB" sz="1400" b="1" u="none" strike="noStrike" dirty="0">
                          <a:effectLst/>
                          <a:latin typeface="Calibri" panose="020F0502020204030204" pitchFamily="34" charset="0"/>
                          <a:cs typeface="Calibri" panose="020F0502020204030204" pitchFamily="34" charset="0"/>
                        </a:rPr>
                        <a:t>C 1s</a:t>
                      </a:r>
                      <a:endParaRPr lang="en-GB" sz="1400" b="1" i="0" u="none" strike="noStrike" dirty="0">
                        <a:solidFill>
                          <a:srgbClr val="000000"/>
                        </a:solidFill>
                        <a:effectLst/>
                        <a:latin typeface="Calibri" panose="020F0502020204030204" pitchFamily="34" charset="0"/>
                        <a:cs typeface="Calibri" panose="020F0502020204030204" pitchFamily="34" charset="0"/>
                      </a:endParaRPr>
                    </a:p>
                  </a:txBody>
                  <a:tcPr marL="9524" marR="9524" marT="9522" marB="0" anchor="b">
                    <a:solidFill>
                      <a:schemeClr val="accent2">
                        <a:lumMod val="40000"/>
                        <a:lumOff val="60000"/>
                      </a:schemeClr>
                    </a:solidFill>
                  </a:tcPr>
                </a:tc>
                <a:tc>
                  <a:txBody>
                    <a:bodyPr/>
                    <a:lstStyle/>
                    <a:p>
                      <a:pPr algn="ctr" fontAlgn="b"/>
                      <a:r>
                        <a:rPr lang="en-GB" sz="1400" b="0" i="0" u="none" strike="noStrike" dirty="0" smtClean="0">
                          <a:solidFill>
                            <a:srgbClr val="FF0000"/>
                          </a:solidFill>
                          <a:effectLst/>
                          <a:latin typeface="Calibri" panose="020F0502020204030204" pitchFamily="34" charset="0"/>
                          <a:cs typeface="Calibri" panose="020F0502020204030204" pitchFamily="34" charset="0"/>
                        </a:rPr>
                        <a:t>20.98</a:t>
                      </a:r>
                      <a:endParaRPr lang="en-GB" sz="1400" b="0" i="0" u="none" strike="noStrike" dirty="0">
                        <a:solidFill>
                          <a:srgbClr val="FF0000"/>
                        </a:solidFill>
                        <a:effectLst/>
                        <a:latin typeface="Calibri" panose="020F0502020204030204" pitchFamily="34" charset="0"/>
                        <a:cs typeface="Calibri" panose="020F0502020204030204" pitchFamily="34" charset="0"/>
                      </a:endParaRPr>
                    </a:p>
                  </a:txBody>
                  <a:tcPr marL="9524" marR="9524" marT="9522" marB="0" anchor="b">
                    <a:solidFill>
                      <a:schemeClr val="accent2">
                        <a:lumMod val="20000"/>
                        <a:lumOff val="80000"/>
                      </a:schemeClr>
                    </a:solidFill>
                  </a:tcPr>
                </a:tc>
                <a:tc>
                  <a:txBody>
                    <a:bodyPr/>
                    <a:lstStyle/>
                    <a:p>
                      <a:pPr algn="ctr" fontAlgn="b"/>
                      <a:r>
                        <a:rPr lang="en-GB" sz="1400" u="none" strike="noStrike" dirty="0">
                          <a:solidFill>
                            <a:srgbClr val="00B050"/>
                          </a:solidFill>
                          <a:effectLst/>
                          <a:latin typeface="Calibri" panose="020F0502020204030204" pitchFamily="34" charset="0"/>
                          <a:cs typeface="Calibri" panose="020F0502020204030204" pitchFamily="34" charset="0"/>
                        </a:rPr>
                        <a:t>none</a:t>
                      </a:r>
                      <a:endParaRPr lang="en-GB" sz="1400" b="0" i="0" u="none" strike="noStrike" dirty="0">
                        <a:solidFill>
                          <a:srgbClr val="00B050"/>
                        </a:solidFill>
                        <a:effectLst/>
                        <a:latin typeface="Calibri" panose="020F0502020204030204" pitchFamily="34" charset="0"/>
                        <a:cs typeface="Calibri" panose="020F0502020204030204" pitchFamily="34" charset="0"/>
                      </a:endParaRPr>
                    </a:p>
                  </a:txBody>
                  <a:tcPr marL="9524" marR="9524" marT="9522" marB="0" anchor="b">
                    <a:solidFill>
                      <a:schemeClr val="accent2">
                        <a:lumMod val="20000"/>
                        <a:lumOff val="80000"/>
                      </a:schemeClr>
                    </a:solidFill>
                  </a:tcPr>
                </a:tc>
              </a:tr>
              <a:tr h="223044">
                <a:tc>
                  <a:txBody>
                    <a:bodyPr/>
                    <a:lstStyle/>
                    <a:p>
                      <a:pPr algn="l" fontAlgn="b"/>
                      <a:r>
                        <a:rPr lang="en-GB" sz="1400" b="1" u="none" strike="noStrike" dirty="0" err="1">
                          <a:effectLst/>
                          <a:latin typeface="Calibri" panose="020F0502020204030204" pitchFamily="34" charset="0"/>
                          <a:cs typeface="Calibri" panose="020F0502020204030204" pitchFamily="34" charset="0"/>
                        </a:rPr>
                        <a:t>Nb</a:t>
                      </a:r>
                      <a:r>
                        <a:rPr lang="en-GB" sz="1400" b="1" u="none" strike="noStrike" dirty="0">
                          <a:effectLst/>
                          <a:latin typeface="Calibri" panose="020F0502020204030204" pitchFamily="34" charset="0"/>
                          <a:cs typeface="Calibri" panose="020F0502020204030204" pitchFamily="34" charset="0"/>
                        </a:rPr>
                        <a:t> 3p</a:t>
                      </a:r>
                      <a:endParaRPr lang="en-GB" sz="1400" b="1" i="0" u="none" strike="noStrike" dirty="0">
                        <a:solidFill>
                          <a:srgbClr val="000000"/>
                        </a:solidFill>
                        <a:effectLst/>
                        <a:latin typeface="Calibri" panose="020F0502020204030204" pitchFamily="34" charset="0"/>
                        <a:cs typeface="Calibri" panose="020F0502020204030204" pitchFamily="34" charset="0"/>
                      </a:endParaRPr>
                    </a:p>
                  </a:txBody>
                  <a:tcPr marL="9524" marR="9524" marT="9522" marB="0" anchor="b">
                    <a:solidFill>
                      <a:schemeClr val="accent2">
                        <a:lumMod val="40000"/>
                        <a:lumOff val="60000"/>
                      </a:schemeClr>
                    </a:solidFill>
                  </a:tcPr>
                </a:tc>
                <a:tc>
                  <a:txBody>
                    <a:bodyPr/>
                    <a:lstStyle/>
                    <a:p>
                      <a:pPr algn="ctr" fontAlgn="b"/>
                      <a:r>
                        <a:rPr lang="en-GB" sz="1400" b="0" i="0" u="none" strike="noStrike" dirty="0" smtClean="0">
                          <a:solidFill>
                            <a:srgbClr val="FF0000"/>
                          </a:solidFill>
                          <a:effectLst/>
                          <a:latin typeface="Calibri" panose="020F0502020204030204" pitchFamily="34" charset="0"/>
                          <a:cs typeface="Calibri" panose="020F0502020204030204" pitchFamily="34" charset="0"/>
                        </a:rPr>
                        <a:t>62.78</a:t>
                      </a:r>
                      <a:endParaRPr lang="en-GB" sz="1400" b="0" i="0" u="none" strike="noStrike" dirty="0">
                        <a:solidFill>
                          <a:srgbClr val="FF0000"/>
                        </a:solidFill>
                        <a:effectLst/>
                        <a:latin typeface="Calibri" panose="020F0502020204030204" pitchFamily="34" charset="0"/>
                        <a:cs typeface="Calibri" panose="020F0502020204030204" pitchFamily="34" charset="0"/>
                      </a:endParaRPr>
                    </a:p>
                  </a:txBody>
                  <a:tcPr marL="9524" marR="9524" marT="9522" marB="0" anchor="b">
                    <a:solidFill>
                      <a:schemeClr val="accent2">
                        <a:lumMod val="20000"/>
                        <a:lumOff val="80000"/>
                      </a:schemeClr>
                    </a:solidFill>
                  </a:tcPr>
                </a:tc>
                <a:tc>
                  <a:txBody>
                    <a:bodyPr/>
                    <a:lstStyle/>
                    <a:p>
                      <a:pPr algn="ctr" fontAlgn="b"/>
                      <a:r>
                        <a:rPr lang="en-GB" sz="1400" u="none" strike="noStrike" dirty="0">
                          <a:solidFill>
                            <a:srgbClr val="00B050"/>
                          </a:solidFill>
                          <a:effectLst/>
                          <a:latin typeface="Calibri" panose="020F0502020204030204" pitchFamily="34" charset="0"/>
                          <a:cs typeface="Calibri" panose="020F0502020204030204" pitchFamily="34" charset="0"/>
                        </a:rPr>
                        <a:t>90.43</a:t>
                      </a:r>
                      <a:endParaRPr lang="en-GB" sz="1400" b="0" i="0" u="none" strike="noStrike" dirty="0">
                        <a:solidFill>
                          <a:srgbClr val="00B050"/>
                        </a:solidFill>
                        <a:effectLst/>
                        <a:latin typeface="Calibri" panose="020F0502020204030204" pitchFamily="34" charset="0"/>
                        <a:cs typeface="Calibri" panose="020F0502020204030204" pitchFamily="34" charset="0"/>
                      </a:endParaRPr>
                    </a:p>
                  </a:txBody>
                  <a:tcPr marL="9524" marR="9524" marT="9522" marB="0" anchor="b">
                    <a:solidFill>
                      <a:schemeClr val="accent2">
                        <a:lumMod val="20000"/>
                        <a:lumOff val="80000"/>
                      </a:schemeClr>
                    </a:solidFill>
                  </a:tcPr>
                </a:tc>
              </a:tr>
            </a:tbl>
          </a:graphicData>
        </a:graphic>
      </p:graphicFrame>
    </p:spTree>
    <p:extLst>
      <p:ext uri="{BB962C8B-B14F-4D97-AF65-F5344CB8AC3E}">
        <p14:creationId xmlns:p14="http://schemas.microsoft.com/office/powerpoint/2010/main" val="12447865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Diagram 11"/>
          <p:cNvGraphicFramePr/>
          <p:nvPr/>
        </p:nvGraphicFramePr>
        <p:xfrm>
          <a:off x="0" y="0"/>
          <a:ext cx="0" cy="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2776" name="Right Arrow 1"/>
          <p:cNvSpPr>
            <a:spLocks noChangeArrowheads="1"/>
          </p:cNvSpPr>
          <p:nvPr/>
        </p:nvSpPr>
        <p:spPr bwMode="auto">
          <a:xfrm>
            <a:off x="179388" y="3406775"/>
            <a:ext cx="8785225" cy="576263"/>
          </a:xfrm>
          <a:prstGeom prst="rightArrow">
            <a:avLst>
              <a:gd name="adj1" fmla="val 50000"/>
              <a:gd name="adj2" fmla="val 50041"/>
            </a:avLst>
          </a:prstGeom>
          <a:gradFill rotWithShape="1">
            <a:gsLst>
              <a:gs pos="0">
                <a:srgbClr val="8FDEA0"/>
              </a:gs>
              <a:gs pos="50000">
                <a:srgbClr val="BCE9C5"/>
              </a:gs>
              <a:gs pos="100000">
                <a:srgbClr val="DFF3E3"/>
              </a:gs>
            </a:gsLst>
            <a:lin ang="81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en-US" altLang="en-US"/>
          </a:p>
        </p:txBody>
      </p:sp>
      <p:sp>
        <p:nvSpPr>
          <p:cNvPr id="32777" name="TextBox 4"/>
          <p:cNvSpPr txBox="1">
            <a:spLocks noChangeArrowheads="1"/>
          </p:cNvSpPr>
          <p:nvPr/>
        </p:nvSpPr>
        <p:spPr bwMode="auto">
          <a:xfrm>
            <a:off x="95934" y="4290932"/>
            <a:ext cx="1732866" cy="1200329"/>
          </a:xfrm>
          <a:prstGeom prst="rect">
            <a:avLst/>
          </a:prstGeom>
          <a:solidFill>
            <a:srgbClr val="60C99C">
              <a:alpha val="2313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GB" altLang="en-US" dirty="0" smtClean="0">
                <a:solidFill>
                  <a:schemeClr val="tx1"/>
                </a:solidFill>
                <a:latin typeface="Calibri" panose="020F0502020204030204" pitchFamily="34" charset="0"/>
              </a:rPr>
              <a:t>Produce and investigate </a:t>
            </a:r>
            <a:r>
              <a:rPr lang="en-GB" altLang="en-US" b="1" dirty="0" smtClean="0">
                <a:solidFill>
                  <a:schemeClr val="tx1"/>
                </a:solidFill>
                <a:latin typeface="Calibri" panose="020F0502020204030204" pitchFamily="34" charset="0"/>
              </a:rPr>
              <a:t>metal </a:t>
            </a:r>
            <a:r>
              <a:rPr lang="en-GB" altLang="en-US" b="1" dirty="0" smtClean="0">
                <a:latin typeface="Calibri" panose="020F0502020204030204" pitchFamily="34" charset="0"/>
              </a:rPr>
              <a:t>t</a:t>
            </a:r>
            <a:r>
              <a:rPr lang="en-GB" altLang="en-US" b="1" dirty="0" smtClean="0">
                <a:solidFill>
                  <a:schemeClr val="tx1"/>
                </a:solidFill>
                <a:latin typeface="Calibri" panose="020F0502020204030204" pitchFamily="34" charset="0"/>
              </a:rPr>
              <a:t>hin </a:t>
            </a:r>
            <a:r>
              <a:rPr lang="en-GB" altLang="en-US" b="1" dirty="0" smtClean="0">
                <a:latin typeface="Calibri" panose="020F0502020204030204" pitchFamily="34" charset="0"/>
              </a:rPr>
              <a:t>f</a:t>
            </a:r>
            <a:r>
              <a:rPr lang="en-GB" altLang="en-US" b="1" dirty="0" smtClean="0">
                <a:solidFill>
                  <a:schemeClr val="tx1"/>
                </a:solidFill>
                <a:latin typeface="Calibri" panose="020F0502020204030204" pitchFamily="34" charset="0"/>
              </a:rPr>
              <a:t>ilm </a:t>
            </a:r>
            <a:r>
              <a:rPr lang="en-GB" altLang="en-US" dirty="0" smtClean="0">
                <a:solidFill>
                  <a:schemeClr val="tx1"/>
                </a:solidFill>
                <a:latin typeface="Calibri" panose="020F0502020204030204" pitchFamily="34" charset="0"/>
              </a:rPr>
              <a:t>photocathodes</a:t>
            </a:r>
            <a:endParaRPr lang="en-GB" altLang="en-US" dirty="0">
              <a:solidFill>
                <a:schemeClr val="tx1"/>
              </a:solidFill>
              <a:latin typeface="Calibri" panose="020F0502020204030204" pitchFamily="34" charset="0"/>
            </a:endParaRPr>
          </a:p>
        </p:txBody>
      </p:sp>
      <p:sp>
        <p:nvSpPr>
          <p:cNvPr id="32778" name="TextBox 15"/>
          <p:cNvSpPr txBox="1">
            <a:spLocks noChangeArrowheads="1"/>
          </p:cNvSpPr>
          <p:nvPr/>
        </p:nvSpPr>
        <p:spPr bwMode="auto">
          <a:xfrm>
            <a:off x="1447800" y="1847671"/>
            <a:ext cx="1676400" cy="1200329"/>
          </a:xfrm>
          <a:prstGeom prst="rect">
            <a:avLst/>
          </a:prstGeom>
          <a:solidFill>
            <a:srgbClr val="60C99C">
              <a:alpha val="2313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GB" altLang="en-US" b="1" dirty="0">
                <a:latin typeface="Calibri" panose="020F0502020204030204" pitchFamily="34" charset="0"/>
              </a:rPr>
              <a:t>I</a:t>
            </a:r>
            <a:r>
              <a:rPr lang="en-GB" altLang="en-US" b="1" dirty="0" smtClean="0">
                <a:solidFill>
                  <a:schemeClr val="tx1"/>
                </a:solidFill>
                <a:latin typeface="Calibri" panose="020F0502020204030204" pitchFamily="34" charset="0"/>
              </a:rPr>
              <a:t>nvestigate </a:t>
            </a:r>
            <a:r>
              <a:rPr lang="en-GB" altLang="en-US" b="1" dirty="0">
                <a:latin typeface="Calibri" panose="020F0502020204030204" pitchFamily="34" charset="0"/>
              </a:rPr>
              <a:t>s</a:t>
            </a:r>
            <a:r>
              <a:rPr lang="en-GB" altLang="en-US" b="1" dirty="0" smtClean="0">
                <a:solidFill>
                  <a:schemeClr val="tx1"/>
                </a:solidFill>
                <a:latin typeface="Calibri" panose="020F0502020204030204" pitchFamily="34" charset="0"/>
              </a:rPr>
              <a:t>ingle crystal photocathodes (</a:t>
            </a:r>
            <a:r>
              <a:rPr lang="en-GB" altLang="en-US" dirty="0" smtClean="0">
                <a:solidFill>
                  <a:schemeClr val="tx1"/>
                </a:solidFill>
                <a:latin typeface="Calibri" panose="020F0502020204030204" pitchFamily="34" charset="0"/>
              </a:rPr>
              <a:t>Cu and </a:t>
            </a:r>
            <a:r>
              <a:rPr lang="en-GB" altLang="en-US" dirty="0">
                <a:solidFill>
                  <a:schemeClr val="tx1"/>
                </a:solidFill>
                <a:latin typeface="Calibri" panose="020F0502020204030204" pitchFamily="34" charset="0"/>
              </a:rPr>
              <a:t>others)</a:t>
            </a:r>
          </a:p>
        </p:txBody>
      </p:sp>
      <p:sp>
        <p:nvSpPr>
          <p:cNvPr id="32779" name="TextBox 16"/>
          <p:cNvSpPr txBox="1">
            <a:spLocks noChangeArrowheads="1"/>
          </p:cNvSpPr>
          <p:nvPr/>
        </p:nvSpPr>
        <p:spPr bwMode="auto">
          <a:xfrm>
            <a:off x="3035567" y="4271963"/>
            <a:ext cx="1603108" cy="1754326"/>
          </a:xfrm>
          <a:prstGeom prst="rect">
            <a:avLst/>
          </a:prstGeom>
          <a:solidFill>
            <a:srgbClr val="60C99C">
              <a:alpha val="2313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GB" altLang="en-US" dirty="0">
                <a:solidFill>
                  <a:schemeClr val="tx1"/>
                </a:solidFill>
                <a:latin typeface="Calibri" panose="020F0502020204030204" pitchFamily="34" charset="0"/>
              </a:rPr>
              <a:t>Modify </a:t>
            </a:r>
            <a:r>
              <a:rPr lang="en-GB" altLang="en-US" dirty="0" smtClean="0">
                <a:solidFill>
                  <a:schemeClr val="tx1"/>
                </a:solidFill>
                <a:latin typeface="Calibri" panose="020F0502020204030204" pitchFamily="34" charset="0"/>
              </a:rPr>
              <a:t>ESCALAB-II to accept</a:t>
            </a:r>
            <a:r>
              <a:rPr lang="en-GB" altLang="en-US" b="1" dirty="0" smtClean="0">
                <a:solidFill>
                  <a:schemeClr val="tx1"/>
                </a:solidFill>
                <a:latin typeface="Calibri" panose="020F0502020204030204" pitchFamily="34" charset="0"/>
              </a:rPr>
              <a:t> DESY/INFN </a:t>
            </a:r>
            <a:r>
              <a:rPr lang="en-GB" altLang="en-US" dirty="0" smtClean="0">
                <a:solidFill>
                  <a:schemeClr val="tx1"/>
                </a:solidFill>
                <a:latin typeface="Calibri" panose="020F0502020204030204" pitchFamily="34" charset="0"/>
              </a:rPr>
              <a:t>plug based</a:t>
            </a:r>
            <a:r>
              <a:rPr lang="en-GB" altLang="en-US" b="1" dirty="0" smtClean="0">
                <a:solidFill>
                  <a:schemeClr val="tx1"/>
                </a:solidFill>
                <a:latin typeface="Calibri" panose="020F0502020204030204" pitchFamily="34" charset="0"/>
              </a:rPr>
              <a:t> </a:t>
            </a:r>
            <a:r>
              <a:rPr lang="en-GB" altLang="en-US" dirty="0" smtClean="0">
                <a:solidFill>
                  <a:schemeClr val="tx1"/>
                </a:solidFill>
                <a:latin typeface="Calibri" panose="020F0502020204030204" pitchFamily="34" charset="0"/>
              </a:rPr>
              <a:t>photocathodes </a:t>
            </a:r>
            <a:endParaRPr lang="en-GB" altLang="en-US" dirty="0">
              <a:solidFill>
                <a:schemeClr val="tx1"/>
              </a:solidFill>
              <a:latin typeface="Calibri" panose="020F0502020204030204" pitchFamily="34" charset="0"/>
            </a:endParaRPr>
          </a:p>
        </p:txBody>
      </p:sp>
      <p:sp>
        <p:nvSpPr>
          <p:cNvPr id="32780" name="TextBox 17"/>
          <p:cNvSpPr txBox="1">
            <a:spLocks noChangeArrowheads="1"/>
          </p:cNvSpPr>
          <p:nvPr/>
        </p:nvSpPr>
        <p:spPr bwMode="auto">
          <a:xfrm>
            <a:off x="4638675" y="1676400"/>
            <a:ext cx="2447925" cy="1477328"/>
          </a:xfrm>
          <a:prstGeom prst="rect">
            <a:avLst/>
          </a:prstGeom>
          <a:solidFill>
            <a:srgbClr val="60C99C">
              <a:alpha val="2313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GB" altLang="en-US" b="1" dirty="0">
                <a:solidFill>
                  <a:schemeClr val="tx1"/>
                </a:solidFill>
                <a:latin typeface="Calibri" panose="020F0502020204030204" pitchFamily="34" charset="0"/>
              </a:rPr>
              <a:t>Transverse </a:t>
            </a:r>
            <a:r>
              <a:rPr lang="en-GB" altLang="en-US" b="1" dirty="0" smtClean="0">
                <a:solidFill>
                  <a:schemeClr val="tx1"/>
                </a:solidFill>
                <a:latin typeface="Calibri" panose="020F0502020204030204" pitchFamily="34" charset="0"/>
              </a:rPr>
              <a:t>and longitudinal energy spread </a:t>
            </a:r>
            <a:r>
              <a:rPr lang="en-GB" altLang="en-US" dirty="0" smtClean="0">
                <a:solidFill>
                  <a:schemeClr val="tx1"/>
                </a:solidFill>
                <a:latin typeface="Calibri" panose="020F0502020204030204" pitchFamily="34" charset="0"/>
              </a:rPr>
              <a:t>measurements </a:t>
            </a:r>
            <a:r>
              <a:rPr lang="en-GB" altLang="en-US" dirty="0">
                <a:solidFill>
                  <a:schemeClr val="tx1"/>
                </a:solidFill>
                <a:latin typeface="Calibri" panose="020F0502020204030204" pitchFamily="34" charset="0"/>
              </a:rPr>
              <a:t>from metal photocathodes</a:t>
            </a:r>
          </a:p>
        </p:txBody>
      </p:sp>
      <p:cxnSp>
        <p:nvCxnSpPr>
          <p:cNvPr id="32781" name="Straight Arrow Connector 14"/>
          <p:cNvCxnSpPr>
            <a:cxnSpLocks noChangeShapeType="1"/>
          </p:cNvCxnSpPr>
          <p:nvPr/>
        </p:nvCxnSpPr>
        <p:spPr bwMode="auto">
          <a:xfrm>
            <a:off x="990600" y="3856154"/>
            <a:ext cx="0" cy="426921"/>
          </a:xfrm>
          <a:prstGeom prst="straightConnector1">
            <a:avLst/>
          </a:prstGeom>
          <a:noFill/>
          <a:ln w="9525" algn="ctr">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782" name="Straight Arrow Connector 21"/>
          <p:cNvCxnSpPr>
            <a:cxnSpLocks noChangeShapeType="1"/>
          </p:cNvCxnSpPr>
          <p:nvPr/>
        </p:nvCxnSpPr>
        <p:spPr bwMode="auto">
          <a:xfrm flipV="1">
            <a:off x="2295525" y="3063875"/>
            <a:ext cx="0" cy="485775"/>
          </a:xfrm>
          <a:prstGeom prst="straightConnector1">
            <a:avLst/>
          </a:prstGeom>
          <a:noFill/>
          <a:ln w="9525" algn="ctr">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783" name="Straight Arrow Connector 23"/>
          <p:cNvCxnSpPr>
            <a:cxnSpLocks noChangeShapeType="1"/>
          </p:cNvCxnSpPr>
          <p:nvPr/>
        </p:nvCxnSpPr>
        <p:spPr bwMode="auto">
          <a:xfrm flipV="1">
            <a:off x="5862638" y="3167063"/>
            <a:ext cx="0" cy="382587"/>
          </a:xfrm>
          <a:prstGeom prst="straightConnector1">
            <a:avLst/>
          </a:prstGeom>
          <a:noFill/>
          <a:ln w="9525" algn="ctr">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784" name="Straight Arrow Connector 25"/>
          <p:cNvCxnSpPr>
            <a:cxnSpLocks noChangeShapeType="1"/>
            <a:endCxn id="32779" idx="0"/>
          </p:cNvCxnSpPr>
          <p:nvPr/>
        </p:nvCxnSpPr>
        <p:spPr bwMode="auto">
          <a:xfrm>
            <a:off x="3824851" y="3851293"/>
            <a:ext cx="12270" cy="420670"/>
          </a:xfrm>
          <a:prstGeom prst="straightConnector1">
            <a:avLst/>
          </a:prstGeom>
          <a:noFill/>
          <a:ln w="9525" algn="ctr">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Title 1"/>
          <p:cNvSpPr>
            <a:spLocks noGrp="1"/>
          </p:cNvSpPr>
          <p:nvPr>
            <p:ph type="title"/>
          </p:nvPr>
        </p:nvSpPr>
        <p:spPr>
          <a:xfrm>
            <a:off x="3048000" y="274638"/>
            <a:ext cx="5638800" cy="1020762"/>
          </a:xfrm>
        </p:spPr>
        <p:txBody>
          <a:bodyPr/>
          <a:lstStyle/>
          <a:p>
            <a:r>
              <a:rPr lang="en-GB" sz="4400" b="1" dirty="0" smtClean="0"/>
              <a:t>Future Plans</a:t>
            </a:r>
            <a:endParaRPr lang="en-GB" sz="4400" b="1" dirty="0"/>
          </a:p>
        </p:txBody>
      </p:sp>
      <p:sp>
        <p:nvSpPr>
          <p:cNvPr id="21" name="TextBox 4"/>
          <p:cNvSpPr txBox="1">
            <a:spLocks noChangeArrowheads="1"/>
          </p:cNvSpPr>
          <p:nvPr/>
        </p:nvSpPr>
        <p:spPr bwMode="auto">
          <a:xfrm>
            <a:off x="6870700" y="4286071"/>
            <a:ext cx="1739900" cy="923330"/>
          </a:xfrm>
          <a:prstGeom prst="rect">
            <a:avLst/>
          </a:prstGeom>
          <a:solidFill>
            <a:srgbClr val="60C99C">
              <a:alpha val="2313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GB" altLang="en-US" dirty="0" smtClean="0">
                <a:solidFill>
                  <a:schemeClr val="tx1"/>
                </a:solidFill>
                <a:latin typeface="Calibri" panose="020F0502020204030204" pitchFamily="34" charset="0"/>
              </a:rPr>
              <a:t>Test metal photocathodes in </a:t>
            </a:r>
            <a:r>
              <a:rPr lang="en-GB" altLang="en-US" b="1" dirty="0" smtClean="0">
                <a:solidFill>
                  <a:schemeClr val="tx1"/>
                </a:solidFill>
                <a:latin typeface="Calibri" panose="020F0502020204030204" pitchFamily="34" charset="0"/>
              </a:rPr>
              <a:t>VELA/CLARA</a:t>
            </a:r>
            <a:endParaRPr lang="en-GB" altLang="en-US" b="1" dirty="0">
              <a:solidFill>
                <a:schemeClr val="tx1"/>
              </a:solidFill>
              <a:latin typeface="Calibri" panose="020F0502020204030204" pitchFamily="34" charset="0"/>
            </a:endParaRPr>
          </a:p>
        </p:txBody>
      </p:sp>
      <p:cxnSp>
        <p:nvCxnSpPr>
          <p:cNvPr id="22" name="Straight Arrow Connector 14"/>
          <p:cNvCxnSpPr>
            <a:cxnSpLocks noChangeShapeType="1"/>
          </p:cNvCxnSpPr>
          <p:nvPr/>
        </p:nvCxnSpPr>
        <p:spPr bwMode="auto">
          <a:xfrm>
            <a:off x="7701866" y="3851293"/>
            <a:ext cx="0" cy="426921"/>
          </a:xfrm>
          <a:prstGeom prst="straightConnector1">
            <a:avLst/>
          </a:prstGeom>
          <a:noFill/>
          <a:ln w="9525" algn="ctr">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369209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78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278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77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78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277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278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278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7" grpId="0" animBg="1"/>
      <p:bldP spid="32778" grpId="0" animBg="1"/>
      <p:bldP spid="32779" grpId="0" animBg="1"/>
      <p:bldP spid="32780" grpId="0" animBg="1"/>
      <p:bldP spid="2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1447800"/>
            <a:ext cx="5578065" cy="30869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2" name="Diagram 11"/>
          <p:cNvGraphicFramePr/>
          <p:nvPr/>
        </p:nvGraphicFramePr>
        <p:xfrm>
          <a:off x="0" y="0"/>
          <a:ext cx="0" cy="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Title 1"/>
          <p:cNvSpPr>
            <a:spLocks noGrp="1"/>
          </p:cNvSpPr>
          <p:nvPr>
            <p:ph type="title"/>
          </p:nvPr>
        </p:nvSpPr>
        <p:spPr>
          <a:xfrm>
            <a:off x="3048000" y="274638"/>
            <a:ext cx="5638800" cy="1020762"/>
          </a:xfrm>
        </p:spPr>
        <p:txBody>
          <a:bodyPr/>
          <a:lstStyle/>
          <a:p>
            <a:r>
              <a:rPr lang="en-GB" sz="4400" b="1" dirty="0" smtClean="0"/>
              <a:t>Future Plans</a:t>
            </a:r>
            <a:endParaRPr lang="en-GB" sz="4400" b="1" dirty="0"/>
          </a:p>
        </p:txBody>
      </p:sp>
      <p:pic>
        <p:nvPicPr>
          <p:cNvPr id="32773" name="Picture 6"/>
          <p:cNvPicPr>
            <a:picLocks noChangeAspect="1" noChangeArrowheads="1"/>
          </p:cNvPicPr>
          <p:nvPr/>
        </p:nvPicPr>
        <p:blipFill>
          <a:blip r:embed="rId8">
            <a:extLst>
              <a:ext uri="{28A0092B-C50C-407E-A947-70E740481C1C}">
                <a14:useLocalDpi xmlns:a14="http://schemas.microsoft.com/office/drawing/2010/main" val="0"/>
              </a:ext>
            </a:extLst>
          </a:blip>
          <a:srcRect l="38885" t="9491" r="39784" b="9364"/>
          <a:stretch>
            <a:fillRect/>
          </a:stretch>
        </p:blipFill>
        <p:spPr bwMode="auto">
          <a:xfrm>
            <a:off x="590104" y="2367308"/>
            <a:ext cx="804863" cy="1509948"/>
          </a:xfrm>
          <a:prstGeom prst="rect">
            <a:avLst/>
          </a:prstGeom>
          <a:noFill/>
          <a:ln>
            <a:noFill/>
          </a:ln>
          <a:effectLst/>
          <a:extLst>
            <a:ext uri="{909E8E84-426E-40DD-AFC4-6F175D3DCCD1}">
              <a14:hiddenFill xmlns:a14="http://schemas.microsoft.com/office/drawing/2010/main">
                <a:blipFill dpi="0" rotWithShape="0">
                  <a:blip/>
                  <a:srcRect l="38885" t="9491" r="39784" b="9364"/>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 name="Text Box 7"/>
          <p:cNvSpPr txBox="1">
            <a:spLocks noChangeArrowheads="1"/>
          </p:cNvSpPr>
          <p:nvPr/>
        </p:nvSpPr>
        <p:spPr bwMode="auto">
          <a:xfrm>
            <a:off x="1428304" y="2793433"/>
            <a:ext cx="1676400"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WenQuanYi Micro Hei" charset="0"/>
                <a:cs typeface="WenQuanYi Micro Hei" charset="0"/>
              </a:defRPr>
            </a:lvl9pPr>
          </a:lstStyle>
          <a:p>
            <a:pPr eaLnBrk="1" hangingPunct="1">
              <a:buSzPct val="100000"/>
              <a:defRPr/>
            </a:pPr>
            <a:r>
              <a:rPr lang="en-GB" altLang="en-US" sz="2000" b="1" i="1" dirty="0" smtClean="0">
                <a:solidFill>
                  <a:srgbClr val="000000"/>
                </a:solidFill>
                <a:effectLst>
                  <a:outerShdw blurRad="38100" dist="38100" dir="2700000" algn="tl">
                    <a:srgbClr val="000000">
                      <a:alpha val="43137"/>
                    </a:srgbClr>
                  </a:outerShdw>
                </a:effectLst>
                <a:latin typeface="Calibri" panose="020F0502020204030204" pitchFamily="34" charset="0"/>
                <a:cs typeface="Arial" panose="020B0604020202020204" pitchFamily="34" charset="0"/>
              </a:rPr>
              <a:t>DESY / INFN puck design</a:t>
            </a:r>
          </a:p>
        </p:txBody>
      </p:sp>
      <p:sp>
        <p:nvSpPr>
          <p:cNvPr id="3" name="TextBox 2"/>
          <p:cNvSpPr txBox="1"/>
          <p:nvPr/>
        </p:nvSpPr>
        <p:spPr>
          <a:xfrm>
            <a:off x="2205648" y="1828800"/>
            <a:ext cx="2642638" cy="830997"/>
          </a:xfrm>
          <a:prstGeom prst="rect">
            <a:avLst/>
          </a:prstGeom>
          <a:noFill/>
        </p:spPr>
        <p:txBody>
          <a:bodyPr wrap="square" rtlCol="0">
            <a:spAutoFit/>
          </a:bodyPr>
          <a:lstStyle/>
          <a:p>
            <a:pPr algn="ctr"/>
            <a:r>
              <a:rPr lang="en-GB" sz="2400" dirty="0" smtClean="0"/>
              <a:t>ESCALAB upgrade later this year</a:t>
            </a:r>
            <a:endParaRPr lang="en-GB" sz="2400" dirty="0"/>
          </a:p>
        </p:txBody>
      </p:sp>
      <p:pic>
        <p:nvPicPr>
          <p:cNvPr id="9" name="Picture 9"/>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17621" y="4038600"/>
            <a:ext cx="3873379" cy="2563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4848286" y="4907340"/>
            <a:ext cx="3713887" cy="1569660"/>
          </a:xfrm>
          <a:prstGeom prst="rect">
            <a:avLst/>
          </a:prstGeom>
          <a:noFill/>
        </p:spPr>
        <p:txBody>
          <a:bodyPr wrap="square" rtlCol="0">
            <a:spAutoFit/>
          </a:bodyPr>
          <a:lstStyle/>
          <a:p>
            <a:pPr algn="ctr"/>
            <a:r>
              <a:rPr lang="en-GB" sz="2400" dirty="0" smtClean="0"/>
              <a:t>High repetition rate gun with photocathode transfer facility to be commissioned  2016</a:t>
            </a:r>
            <a:endParaRPr lang="en-GB" sz="2400" dirty="0"/>
          </a:p>
        </p:txBody>
      </p:sp>
    </p:spTree>
    <p:extLst>
      <p:ext uri="{BB962C8B-B14F-4D97-AF65-F5344CB8AC3E}">
        <p14:creationId xmlns:p14="http://schemas.microsoft.com/office/powerpoint/2010/main" val="34763074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Diagram 11"/>
          <p:cNvGraphicFramePr/>
          <p:nvPr/>
        </p:nvGraphicFramePr>
        <p:xfrm>
          <a:off x="0" y="0"/>
          <a:ext cx="0" cy="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 name="Title 1"/>
          <p:cNvSpPr>
            <a:spLocks noGrp="1"/>
          </p:cNvSpPr>
          <p:nvPr>
            <p:ph type="title"/>
          </p:nvPr>
        </p:nvSpPr>
        <p:spPr>
          <a:xfrm>
            <a:off x="3048000" y="274638"/>
            <a:ext cx="5638800" cy="1020762"/>
          </a:xfrm>
        </p:spPr>
        <p:txBody>
          <a:bodyPr/>
          <a:lstStyle/>
          <a:p>
            <a:r>
              <a:rPr lang="en-GB" sz="4400" b="1" dirty="0" smtClean="0"/>
              <a:t>Conclusions</a:t>
            </a:r>
            <a:endParaRPr lang="en-GB" sz="4400" b="1" dirty="0"/>
          </a:p>
        </p:txBody>
      </p:sp>
      <p:sp>
        <p:nvSpPr>
          <p:cNvPr id="9" name="Rectangle 3"/>
          <p:cNvSpPr>
            <a:spLocks noChangeArrowheads="1"/>
          </p:cNvSpPr>
          <p:nvPr/>
        </p:nvSpPr>
        <p:spPr bwMode="auto">
          <a:xfrm>
            <a:off x="63353" y="1762542"/>
            <a:ext cx="9090025"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50000"/>
              </a:spcBef>
              <a:buFont typeface="Arial" panose="020B0604020202020204" pitchFamily="34" charset="0"/>
              <a:buChar char="•"/>
            </a:pPr>
            <a:r>
              <a:rPr lang="en-GB" altLang="en-US" b="1" dirty="0" smtClean="0">
                <a:latin typeface="Calibri" panose="020F0502020204030204" pitchFamily="34" charset="0"/>
              </a:rPr>
              <a:t>New results for O</a:t>
            </a:r>
            <a:r>
              <a:rPr lang="en-GB" altLang="en-US" b="1" baseline="-25000" dirty="0" smtClean="0">
                <a:latin typeface="Calibri" panose="020F0502020204030204" pitchFamily="34" charset="0"/>
              </a:rPr>
              <a:t>2</a:t>
            </a:r>
            <a:r>
              <a:rPr lang="en-GB" altLang="en-US" b="1" dirty="0" smtClean="0">
                <a:latin typeface="Calibri" panose="020F0502020204030204" pitchFamily="34" charset="0"/>
              </a:rPr>
              <a:t> and Ar plasma cleaned photocathodes</a:t>
            </a:r>
          </a:p>
          <a:p>
            <a:pPr algn="l">
              <a:spcBef>
                <a:spcPct val="50000"/>
              </a:spcBef>
              <a:buFont typeface="Arial" panose="020B0604020202020204" pitchFamily="34" charset="0"/>
              <a:buChar char="•"/>
            </a:pPr>
            <a:r>
              <a:rPr lang="en-GB" altLang="en-US" b="1" dirty="0" smtClean="0">
                <a:latin typeface="Calibri" panose="020F0502020204030204" pitchFamily="34" charset="0"/>
              </a:rPr>
              <a:t>Preliminary results for Cu and Nb thin film photocathodes</a:t>
            </a:r>
          </a:p>
          <a:p>
            <a:pPr algn="l">
              <a:spcBef>
                <a:spcPct val="50000"/>
              </a:spcBef>
              <a:buFont typeface="Arial" panose="020B0604020202020204" pitchFamily="34" charset="0"/>
              <a:buChar char="•"/>
            </a:pPr>
            <a:r>
              <a:rPr lang="en-GB" altLang="en-US" b="1" dirty="0" smtClean="0">
                <a:latin typeface="Calibri" panose="020F0502020204030204" pitchFamily="34" charset="0"/>
              </a:rPr>
              <a:t>Progress with design work for ESCALAB upgrade</a:t>
            </a:r>
          </a:p>
          <a:p>
            <a:pPr algn="l">
              <a:spcBef>
                <a:spcPct val="50000"/>
              </a:spcBef>
              <a:buFont typeface="Arial" panose="020B0604020202020204" pitchFamily="34" charset="0"/>
              <a:buChar char="•"/>
            </a:pPr>
            <a:endParaRPr lang="en-GB" altLang="en-US" b="1" dirty="0">
              <a:latin typeface="Calibri" panose="020F0502020204030204" pitchFamily="34" charset="0"/>
            </a:endParaRPr>
          </a:p>
        </p:txBody>
      </p:sp>
      <p:sp>
        <p:nvSpPr>
          <p:cNvPr id="4" name="TextBox 3"/>
          <p:cNvSpPr txBox="1"/>
          <p:nvPr/>
        </p:nvSpPr>
        <p:spPr>
          <a:xfrm>
            <a:off x="63353" y="5473005"/>
            <a:ext cx="9004447" cy="954107"/>
          </a:xfrm>
          <a:prstGeom prst="rect">
            <a:avLst/>
          </a:prstGeom>
          <a:noFill/>
        </p:spPr>
        <p:txBody>
          <a:bodyPr wrap="square" rtlCol="0">
            <a:spAutoFit/>
          </a:bodyPr>
          <a:lstStyle/>
          <a:p>
            <a:r>
              <a:rPr lang="en-GB" sz="1400" dirty="0" smtClean="0"/>
              <a:t>For Further Information: - </a:t>
            </a:r>
          </a:p>
          <a:p>
            <a:r>
              <a:rPr lang="en-GB" sz="1400" dirty="0" smtClean="0"/>
              <a:t>DELIVERABLE REPORT: 12.4, </a:t>
            </a:r>
            <a:r>
              <a:rPr lang="en-GB" sz="1400" i="1" dirty="0" smtClean="0"/>
              <a:t>‘SCIENTIFIC </a:t>
            </a:r>
            <a:r>
              <a:rPr lang="en-GB" sz="1400" i="1" dirty="0"/>
              <a:t>REPORT ON PHOTOCATHODE </a:t>
            </a:r>
            <a:r>
              <a:rPr lang="en-GB" sz="1400" i="1" dirty="0" smtClean="0"/>
              <a:t>R&amp;D’</a:t>
            </a:r>
          </a:p>
          <a:p>
            <a:r>
              <a:rPr lang="en-GB" sz="1400" dirty="0" smtClean="0"/>
              <a:t>MILESTONE REPORT: MS75, </a:t>
            </a:r>
            <a:r>
              <a:rPr lang="en-GB" sz="1400" i="1" dirty="0" smtClean="0"/>
              <a:t>‘INVESTIGATION </a:t>
            </a:r>
            <a:r>
              <a:rPr lang="en-GB" sz="1400" i="1" dirty="0"/>
              <a:t>OF QUANTUM YIELD AND ENERGY SPECTRUM OF THE ELECTRONS, EMITTED FROM THE METAL </a:t>
            </a:r>
            <a:r>
              <a:rPr lang="en-GB" sz="1400" i="1" dirty="0" smtClean="0"/>
              <a:t>PHOTOCATHODE’ </a:t>
            </a:r>
            <a:endParaRPr lang="en-GB" sz="1400" i="1" dirty="0"/>
          </a:p>
        </p:txBody>
      </p:sp>
      <p:sp>
        <p:nvSpPr>
          <p:cNvPr id="13" name="Rectangle 3"/>
          <p:cNvSpPr>
            <a:spLocks noChangeArrowheads="1"/>
          </p:cNvSpPr>
          <p:nvPr/>
        </p:nvSpPr>
        <p:spPr bwMode="auto">
          <a:xfrm>
            <a:off x="63351" y="3429000"/>
            <a:ext cx="909002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50000"/>
              </a:spcBef>
              <a:buFont typeface="Arial" panose="020B0604020202020204" pitchFamily="34" charset="0"/>
              <a:buChar char="•"/>
            </a:pPr>
            <a:r>
              <a:rPr lang="en-GB" altLang="en-US" b="1" dirty="0" smtClean="0">
                <a:latin typeface="Calibri" panose="020F0502020204030204" pitchFamily="34" charset="0"/>
              </a:rPr>
              <a:t>Commissioning of High Repetition Rate gun in February 2016</a:t>
            </a:r>
          </a:p>
          <a:p>
            <a:pPr algn="l">
              <a:spcBef>
                <a:spcPct val="50000"/>
              </a:spcBef>
              <a:buFont typeface="Arial" panose="020B0604020202020204" pitchFamily="34" charset="0"/>
              <a:buChar char="•"/>
            </a:pPr>
            <a:endParaRPr lang="en-GB" altLang="en-US" b="1" dirty="0">
              <a:latin typeface="Calibri" panose="020F0502020204030204" pitchFamily="34" charset="0"/>
            </a:endParaRPr>
          </a:p>
        </p:txBody>
      </p:sp>
    </p:spTree>
    <p:extLst>
      <p:ext uri="{BB962C8B-B14F-4D97-AF65-F5344CB8AC3E}">
        <p14:creationId xmlns:p14="http://schemas.microsoft.com/office/powerpoint/2010/main" val="1133662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179388" y="1698625"/>
            <a:ext cx="8496300" cy="432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gn="ct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ts val="500"/>
              </a:spcBef>
              <a:buClrTx/>
              <a:buFontTx/>
              <a:buNone/>
            </a:pPr>
            <a:endParaRPr lang="en-US" altLang="en-US" sz="2000" b="1" dirty="0" smtClean="0"/>
          </a:p>
          <a:p>
            <a:pPr algn="l" eaLnBrk="1" hangingPunct="1">
              <a:spcBef>
                <a:spcPts val="500"/>
              </a:spcBef>
              <a:buClrTx/>
              <a:buFontTx/>
              <a:buNone/>
            </a:pPr>
            <a:r>
              <a:rPr lang="en-US" altLang="en-US" sz="2000" b="1" dirty="0" smtClean="0"/>
              <a:t>STFC </a:t>
            </a:r>
            <a:r>
              <a:rPr lang="en-US" altLang="en-US" sz="2000" b="1" dirty="0" err="1" smtClean="0"/>
              <a:t>ASTeC</a:t>
            </a:r>
            <a:endParaRPr lang="en-US" altLang="en-US" sz="2000" b="1" dirty="0" smtClean="0"/>
          </a:p>
          <a:p>
            <a:pPr algn="l" eaLnBrk="1" hangingPunct="1">
              <a:spcBef>
                <a:spcPts val="500"/>
              </a:spcBef>
              <a:buClrTx/>
              <a:buFontTx/>
              <a:buNone/>
            </a:pPr>
            <a:r>
              <a:rPr lang="en-US" altLang="en-US" sz="2000" dirty="0" err="1" smtClean="0"/>
              <a:t>Deepa</a:t>
            </a:r>
            <a:r>
              <a:rPr lang="en-US" altLang="en-US" sz="2000" dirty="0" smtClean="0"/>
              <a:t> </a:t>
            </a:r>
            <a:r>
              <a:rPr lang="en-US" altLang="en-US" sz="2000" dirty="0" err="1" smtClean="0"/>
              <a:t>Angal</a:t>
            </a:r>
            <a:r>
              <a:rPr lang="en-US" altLang="en-US" sz="2000" dirty="0" smtClean="0"/>
              <a:t>-Kalinin, Boris </a:t>
            </a:r>
            <a:r>
              <a:rPr lang="en-US" altLang="en-US" sz="2000" dirty="0" err="1" smtClean="0"/>
              <a:t>Militsyn</a:t>
            </a:r>
            <a:r>
              <a:rPr lang="en-US" altLang="en-US" sz="2000" dirty="0" smtClean="0"/>
              <a:t>, Lee Jones, Joe Herbert, Tim </a:t>
            </a:r>
            <a:r>
              <a:rPr lang="en-US" altLang="en-US" sz="2000" dirty="0" err="1" smtClean="0"/>
              <a:t>Noakes</a:t>
            </a:r>
            <a:r>
              <a:rPr lang="en-US" altLang="en-US" sz="2000" dirty="0" smtClean="0"/>
              <a:t>, Reza </a:t>
            </a:r>
            <a:r>
              <a:rPr lang="en-US" altLang="en-US" sz="2000" dirty="0" err="1" smtClean="0"/>
              <a:t>Valizadeh</a:t>
            </a:r>
            <a:r>
              <a:rPr lang="en-US" altLang="en-US" sz="2000" dirty="0" smtClean="0"/>
              <a:t>, Keith Middleman, Mark </a:t>
            </a:r>
            <a:r>
              <a:rPr lang="en-US" altLang="en-US" sz="2000" dirty="0" err="1" smtClean="0"/>
              <a:t>Surman</a:t>
            </a:r>
            <a:endParaRPr lang="en-US" altLang="en-US" sz="2000" dirty="0" smtClean="0"/>
          </a:p>
          <a:p>
            <a:pPr algn="l" eaLnBrk="1" hangingPunct="1">
              <a:spcBef>
                <a:spcPts val="500"/>
              </a:spcBef>
              <a:buClrTx/>
              <a:buFontTx/>
              <a:buNone/>
            </a:pPr>
            <a:endParaRPr lang="en-US" altLang="en-US" sz="2000" dirty="0"/>
          </a:p>
          <a:p>
            <a:pPr algn="l" eaLnBrk="1" hangingPunct="1">
              <a:spcBef>
                <a:spcPts val="500"/>
              </a:spcBef>
              <a:buClrTx/>
              <a:buFontTx/>
              <a:buNone/>
            </a:pPr>
            <a:r>
              <a:rPr lang="en-US" altLang="en-US" sz="2000" b="1" dirty="0" err="1"/>
              <a:t>Daresbury</a:t>
            </a:r>
            <a:r>
              <a:rPr lang="en-US" altLang="en-US" sz="2000" b="1" dirty="0"/>
              <a:t> Technology Department</a:t>
            </a:r>
          </a:p>
          <a:p>
            <a:pPr algn="l" eaLnBrk="1" hangingPunct="1">
              <a:spcBef>
                <a:spcPts val="500"/>
              </a:spcBef>
              <a:buClrTx/>
              <a:buFontTx/>
              <a:buNone/>
            </a:pPr>
            <a:r>
              <a:rPr lang="en-US" altLang="en-US" sz="2000" dirty="0"/>
              <a:t>Ryan Cash and Barry Fell</a:t>
            </a:r>
          </a:p>
          <a:p>
            <a:pPr algn="l" eaLnBrk="1" hangingPunct="1">
              <a:spcBef>
                <a:spcPts val="500"/>
              </a:spcBef>
              <a:buClrTx/>
              <a:buFontTx/>
              <a:buNone/>
            </a:pPr>
            <a:endParaRPr lang="en-US" altLang="en-US" sz="2000" dirty="0"/>
          </a:p>
          <a:p>
            <a:pPr algn="l" eaLnBrk="1" hangingPunct="1">
              <a:spcBef>
                <a:spcPts val="500"/>
              </a:spcBef>
              <a:buClrTx/>
              <a:buFontTx/>
              <a:buNone/>
            </a:pPr>
            <a:r>
              <a:rPr lang="en-US" altLang="en-US" sz="2000" b="1" dirty="0"/>
              <a:t>Loughborough University</a:t>
            </a:r>
          </a:p>
          <a:p>
            <a:pPr algn="l" eaLnBrk="1" hangingPunct="1">
              <a:spcBef>
                <a:spcPts val="500"/>
              </a:spcBef>
              <a:buClrTx/>
              <a:buFontTx/>
              <a:buNone/>
            </a:pPr>
            <a:r>
              <a:rPr lang="en-US" altLang="en-US" sz="2000" dirty="0"/>
              <a:t>Mike Cropper</a:t>
            </a:r>
          </a:p>
          <a:p>
            <a:pPr algn="l" eaLnBrk="1" hangingPunct="1">
              <a:spcBef>
                <a:spcPts val="500"/>
              </a:spcBef>
              <a:buClrTx/>
              <a:buFontTx/>
              <a:buNone/>
            </a:pPr>
            <a:endParaRPr lang="en-US" altLang="en-US" sz="2000" dirty="0"/>
          </a:p>
          <a:p>
            <a:pPr algn="l" eaLnBrk="1" hangingPunct="1">
              <a:spcBef>
                <a:spcPts val="500"/>
              </a:spcBef>
              <a:buClrTx/>
              <a:buFontTx/>
              <a:buNone/>
            </a:pPr>
            <a:endParaRPr lang="en-US" altLang="en-US" sz="2000" dirty="0"/>
          </a:p>
        </p:txBody>
      </p:sp>
      <p:pic>
        <p:nvPicPr>
          <p:cNvPr id="35844" name="Picture 5" descr="http://www.azonetwork.com/Themes/Standard/Images/Testimonial-Logos/Loughborough-Universit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2000" y="3581400"/>
            <a:ext cx="2616200"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3048000" y="274638"/>
            <a:ext cx="5638800" cy="1020762"/>
          </a:xfrm>
          <a:prstGeom prst="rect">
            <a:avLst/>
          </a:prstGeom>
        </p:spPr>
        <p:txBody>
          <a:bodyPr/>
          <a:lstStyle>
            <a:lvl1pPr algn="ctr" defTabSz="914400" rtl="0" eaLnBrk="1" latinLnBrk="0" hangingPunct="1">
              <a:spcBef>
                <a:spcPct val="0"/>
              </a:spcBef>
              <a:buNone/>
              <a:defRPr sz="3800" kern="1200">
                <a:solidFill>
                  <a:schemeClr val="tx1">
                    <a:lumMod val="75000"/>
                  </a:schemeClr>
                </a:solidFill>
                <a:latin typeface="+mj-lt"/>
                <a:ea typeface="+mj-ea"/>
                <a:cs typeface="+mj-cs"/>
              </a:defRPr>
            </a:lvl1pPr>
          </a:lstStyle>
          <a:p>
            <a:r>
              <a:rPr lang="en-GB" sz="4400" b="1" dirty="0" smtClean="0"/>
              <a:t>Acknowledgements</a:t>
            </a:r>
            <a:endParaRPr lang="en-GB" sz="4400" b="1" dirty="0"/>
          </a:p>
        </p:txBody>
      </p:sp>
      <p:sp>
        <p:nvSpPr>
          <p:cNvPr id="3" name="TextBox 2"/>
          <p:cNvSpPr txBox="1"/>
          <p:nvPr/>
        </p:nvSpPr>
        <p:spPr>
          <a:xfrm>
            <a:off x="179388" y="5867400"/>
            <a:ext cx="5916612" cy="769441"/>
          </a:xfrm>
          <a:prstGeom prst="rect">
            <a:avLst/>
          </a:prstGeom>
          <a:noFill/>
        </p:spPr>
        <p:txBody>
          <a:bodyPr wrap="square" rtlCol="0">
            <a:spAutoFit/>
          </a:bodyPr>
          <a:lstStyle/>
          <a:p>
            <a:r>
              <a:rPr lang="en-GB" sz="4400" dirty="0" smtClean="0"/>
              <a:t>Thank you for listening!</a:t>
            </a:r>
            <a:endParaRPr lang="en-GB" sz="4400" dirty="0"/>
          </a:p>
        </p:txBody>
      </p:sp>
      <p:pic>
        <p:nvPicPr>
          <p:cNvPr id="2052" name="Picture 4" descr="C:\Users\blm43\Documents\Courses and  Lectures\My Lectures\Contributions\Logo - ASTeC STFC (Poster).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11952" y="4706112"/>
            <a:ext cx="3355848" cy="780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358503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749975642"/>
              </p:ext>
            </p:extLst>
          </p:nvPr>
        </p:nvGraphicFramePr>
        <p:xfrm>
          <a:off x="15875" y="1447800"/>
          <a:ext cx="9128125" cy="4645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1"/>
          <p:cNvSpPr txBox="1">
            <a:spLocks/>
          </p:cNvSpPr>
          <p:nvPr/>
        </p:nvSpPr>
        <p:spPr>
          <a:xfrm>
            <a:off x="3048000" y="274638"/>
            <a:ext cx="5638800" cy="10207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b="1" kern="1200">
                <a:solidFill>
                  <a:schemeClr val="tx1">
                    <a:lumMod val="75000"/>
                  </a:schemeClr>
                </a:solidFill>
                <a:latin typeface="+mj-lt"/>
                <a:ea typeface="+mj-ea"/>
                <a:cs typeface="+mj-cs"/>
              </a:defRPr>
            </a:lvl1pPr>
          </a:lstStyle>
          <a:p>
            <a:r>
              <a:rPr lang="en-GB" dirty="0" smtClean="0"/>
              <a:t>Overview</a:t>
            </a:r>
            <a:endParaRPr lang="en-GB" dirty="0"/>
          </a:p>
        </p:txBody>
      </p:sp>
    </p:spTree>
    <p:extLst>
      <p:ext uri="{BB962C8B-B14F-4D97-AF65-F5344CB8AC3E}">
        <p14:creationId xmlns:p14="http://schemas.microsoft.com/office/powerpoint/2010/main" val="165229609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5" descr="http://www.azonetwork.com/Themes/Standard/Images/Testimonial-Logos/Loughborough-Universit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75" y="6243638"/>
            <a:ext cx="2616200"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Rectangle 9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indent="457200" algn="ctr">
              <a:spcBef>
                <a:spcPct val="20000"/>
              </a:spcBef>
              <a:tabLst>
                <a:tab pos="457200" algn="l"/>
              </a:tabLst>
              <a:defRPr sz="2400">
                <a:solidFill>
                  <a:schemeClr val="tx1"/>
                </a:solidFill>
                <a:latin typeface="Lucida Sans" panose="020B0602030504020204" pitchFamily="34" charset="0"/>
              </a:defRPr>
            </a:lvl1pPr>
            <a:lvl2pPr marL="742950" indent="-285750">
              <a:spcBef>
                <a:spcPct val="20000"/>
              </a:spcBef>
              <a:buChar char="–"/>
              <a:tabLst>
                <a:tab pos="457200" algn="l"/>
              </a:tabLst>
              <a:defRPr sz="2800">
                <a:solidFill>
                  <a:schemeClr val="tx1"/>
                </a:solidFill>
                <a:latin typeface="Lucida Sans" panose="020B0602030504020204" pitchFamily="34" charset="0"/>
              </a:defRPr>
            </a:lvl2pPr>
            <a:lvl3pPr marL="1143000" indent="-228600">
              <a:spcBef>
                <a:spcPct val="20000"/>
              </a:spcBef>
              <a:buChar char="•"/>
              <a:tabLst>
                <a:tab pos="457200" algn="l"/>
              </a:tabLst>
              <a:defRPr sz="2400">
                <a:solidFill>
                  <a:schemeClr val="tx1"/>
                </a:solidFill>
                <a:latin typeface="Lucida Sans" panose="020B0602030504020204" pitchFamily="34" charset="0"/>
              </a:defRPr>
            </a:lvl3pPr>
            <a:lvl4pPr marL="1600200" indent="-228600">
              <a:spcBef>
                <a:spcPct val="20000"/>
              </a:spcBef>
              <a:buChar char="–"/>
              <a:tabLst>
                <a:tab pos="457200" algn="l"/>
              </a:tabLst>
              <a:defRPr sz="2000">
                <a:solidFill>
                  <a:schemeClr val="tx1"/>
                </a:solidFill>
                <a:latin typeface="Lucida Sans" panose="020B0602030504020204" pitchFamily="34" charset="0"/>
              </a:defRPr>
            </a:lvl4pPr>
            <a:lvl5pPr marL="2057400" indent="-228600">
              <a:spcBef>
                <a:spcPct val="20000"/>
              </a:spcBef>
              <a:buChar char="»"/>
              <a:tabLst>
                <a:tab pos="457200" algn="l"/>
              </a:tabLst>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tabLst>
                <a:tab pos="457200" algn="l"/>
              </a:tabLst>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tabLst>
                <a:tab pos="457200" algn="l"/>
              </a:tabLst>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tabLst>
                <a:tab pos="457200" algn="l"/>
              </a:tabLst>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tabLst>
                <a:tab pos="457200" algn="l"/>
              </a:tabLst>
              <a:defRPr sz="2000">
                <a:solidFill>
                  <a:schemeClr val="tx1"/>
                </a:solidFill>
                <a:latin typeface="Lucida Sans" panose="020B0602030504020204" pitchFamily="34" charset="0"/>
              </a:defRPr>
            </a:lvl9pPr>
          </a:lstStyle>
          <a:p>
            <a:pPr algn="just">
              <a:spcBef>
                <a:spcPct val="0"/>
              </a:spcBef>
            </a:pPr>
            <a:endParaRPr lang="en-US" altLang="en-US" sz="1800">
              <a:latin typeface="Arial" panose="020B0604020202020204" pitchFamily="34" charset="0"/>
            </a:endParaRPr>
          </a:p>
        </p:txBody>
      </p:sp>
      <p:grpSp>
        <p:nvGrpSpPr>
          <p:cNvPr id="20485" name="Group 11"/>
          <p:cNvGrpSpPr>
            <a:grpSpLocks/>
          </p:cNvGrpSpPr>
          <p:nvPr/>
        </p:nvGrpSpPr>
        <p:grpSpPr bwMode="auto">
          <a:xfrm>
            <a:off x="4733925" y="1125538"/>
            <a:ext cx="4159250" cy="2938462"/>
            <a:chOff x="4733682" y="1124744"/>
            <a:chExt cx="4158798" cy="2939519"/>
          </a:xfrm>
        </p:grpSpPr>
        <p:cxnSp>
          <p:nvCxnSpPr>
            <p:cNvPr id="20500" name="Straight Connector 85"/>
            <p:cNvCxnSpPr>
              <a:cxnSpLocks noChangeShapeType="1"/>
            </p:cNvCxnSpPr>
            <p:nvPr/>
          </p:nvCxnSpPr>
          <p:spPr bwMode="auto">
            <a:xfrm>
              <a:off x="6082380" y="3858627"/>
              <a:ext cx="28101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cxnSp>
        <p:cxnSp>
          <p:nvCxnSpPr>
            <p:cNvPr id="20501" name="Straight Connector 86"/>
            <p:cNvCxnSpPr>
              <a:cxnSpLocks noChangeShapeType="1"/>
            </p:cNvCxnSpPr>
            <p:nvPr/>
          </p:nvCxnSpPr>
          <p:spPr bwMode="auto">
            <a:xfrm>
              <a:off x="6082380" y="3193540"/>
              <a:ext cx="28101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cxnSp>
        <p:sp>
          <p:nvSpPr>
            <p:cNvPr id="20502" name="Oval 89"/>
            <p:cNvSpPr>
              <a:spLocks noChangeArrowheads="1"/>
            </p:cNvSpPr>
            <p:nvPr/>
          </p:nvSpPr>
          <p:spPr bwMode="auto">
            <a:xfrm>
              <a:off x="6981668" y="3747804"/>
              <a:ext cx="224783" cy="204867"/>
            </a:xfrm>
            <a:prstGeom prst="ellipse">
              <a:avLst/>
            </a:prstGeom>
            <a:solidFill>
              <a:srgbClr val="FFFFFF"/>
            </a:solidFill>
            <a:ln w="25400">
              <a:solidFill>
                <a:srgbClr val="385D8A"/>
              </a:solidFill>
              <a:round/>
              <a:headEnd/>
              <a:tailEnd/>
            </a:ln>
          </p:spPr>
          <p:txBody>
            <a:bodyPr anchor="ct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1200">
                  <a:latin typeface="Times New Roman" panose="02020603050405020304" pitchFamily="18" charset="0"/>
                  <a:cs typeface="Times New Roman" panose="02020603050405020304" pitchFamily="18" charset="0"/>
                </a:rPr>
                <a:t> </a:t>
              </a:r>
              <a:endParaRPr lang="en-GB" altLang="en-US" sz="1200">
                <a:latin typeface="Times New Roman" panose="02020603050405020304" pitchFamily="18" charset="0"/>
                <a:cs typeface="Times New Roman" panose="02020603050405020304" pitchFamily="18" charset="0"/>
              </a:endParaRPr>
            </a:p>
          </p:txBody>
        </p:sp>
        <p:sp>
          <p:nvSpPr>
            <p:cNvPr id="20503" name="Oval 90"/>
            <p:cNvSpPr>
              <a:spLocks noChangeArrowheads="1"/>
            </p:cNvSpPr>
            <p:nvPr/>
          </p:nvSpPr>
          <p:spPr bwMode="auto">
            <a:xfrm>
              <a:off x="7768565" y="3747804"/>
              <a:ext cx="224783" cy="204867"/>
            </a:xfrm>
            <a:prstGeom prst="ellipse">
              <a:avLst/>
            </a:prstGeom>
            <a:solidFill>
              <a:srgbClr val="0070C0"/>
            </a:solidFill>
            <a:ln w="25400">
              <a:solidFill>
                <a:srgbClr val="385D8A"/>
              </a:solidFill>
              <a:round/>
              <a:headEnd/>
              <a:tailEnd/>
            </a:ln>
          </p:spPr>
          <p:txBody>
            <a:bodyPr anchor="ct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1200">
                  <a:latin typeface="Times New Roman" panose="02020603050405020304" pitchFamily="18" charset="0"/>
                  <a:cs typeface="Times New Roman" panose="02020603050405020304" pitchFamily="18" charset="0"/>
                </a:rPr>
                <a:t> </a:t>
              </a:r>
              <a:endParaRPr lang="en-GB" altLang="en-US" sz="1200">
                <a:latin typeface="Times New Roman" panose="02020603050405020304" pitchFamily="18" charset="0"/>
                <a:cs typeface="Times New Roman" panose="02020603050405020304" pitchFamily="18" charset="0"/>
              </a:endParaRPr>
            </a:p>
          </p:txBody>
        </p:sp>
        <p:grpSp>
          <p:nvGrpSpPr>
            <p:cNvPr id="20504" name="Group 91"/>
            <p:cNvGrpSpPr>
              <a:grpSpLocks/>
            </p:cNvGrpSpPr>
            <p:nvPr/>
          </p:nvGrpSpPr>
          <p:grpSpPr bwMode="auto">
            <a:xfrm>
              <a:off x="6082380" y="2098095"/>
              <a:ext cx="2810100" cy="430513"/>
              <a:chOff x="8640" y="10164"/>
              <a:chExt cx="18002" cy="2796"/>
            </a:xfrm>
          </p:grpSpPr>
          <p:cxnSp>
            <p:nvCxnSpPr>
              <p:cNvPr id="20527" name="Straight Connector 116"/>
              <p:cNvCxnSpPr>
                <a:cxnSpLocks noChangeShapeType="1"/>
              </p:cNvCxnSpPr>
              <p:nvPr/>
            </p:nvCxnSpPr>
            <p:spPr bwMode="auto">
              <a:xfrm>
                <a:off x="8640" y="11605"/>
                <a:ext cx="4321"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cxnSp>
          <p:cxnSp>
            <p:nvCxnSpPr>
              <p:cNvPr id="20528" name="Straight Connector 117"/>
              <p:cNvCxnSpPr>
                <a:cxnSpLocks noChangeShapeType="1"/>
              </p:cNvCxnSpPr>
              <p:nvPr/>
            </p:nvCxnSpPr>
            <p:spPr bwMode="auto">
              <a:xfrm flipV="1">
                <a:off x="12961" y="10164"/>
                <a:ext cx="2160" cy="144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cxnSp>
          <p:cxnSp>
            <p:nvCxnSpPr>
              <p:cNvPr id="20529" name="Straight Connector 118"/>
              <p:cNvCxnSpPr>
                <a:cxnSpLocks noChangeShapeType="1"/>
              </p:cNvCxnSpPr>
              <p:nvPr/>
            </p:nvCxnSpPr>
            <p:spPr bwMode="auto">
              <a:xfrm>
                <a:off x="12961" y="11605"/>
                <a:ext cx="2160" cy="135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cxnSp>
          <p:cxnSp>
            <p:nvCxnSpPr>
              <p:cNvPr id="20530" name="Straight Connector 119"/>
              <p:cNvCxnSpPr>
                <a:cxnSpLocks noChangeShapeType="1"/>
              </p:cNvCxnSpPr>
              <p:nvPr/>
            </p:nvCxnSpPr>
            <p:spPr bwMode="auto">
              <a:xfrm flipH="1">
                <a:off x="15205" y="12961"/>
                <a:ext cx="11437"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cxnSp>
          <p:cxnSp>
            <p:nvCxnSpPr>
              <p:cNvPr id="20531" name="Straight Connector 120"/>
              <p:cNvCxnSpPr>
                <a:cxnSpLocks noChangeShapeType="1"/>
              </p:cNvCxnSpPr>
              <p:nvPr/>
            </p:nvCxnSpPr>
            <p:spPr bwMode="auto">
              <a:xfrm flipH="1">
                <a:off x="15121" y="10164"/>
                <a:ext cx="11521"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cxnSp>
        </p:grpSp>
        <p:grpSp>
          <p:nvGrpSpPr>
            <p:cNvPr id="20505" name="Group 92"/>
            <p:cNvGrpSpPr>
              <a:grpSpLocks/>
            </p:cNvGrpSpPr>
            <p:nvPr/>
          </p:nvGrpSpPr>
          <p:grpSpPr bwMode="auto">
            <a:xfrm>
              <a:off x="4733682" y="1641878"/>
              <a:ext cx="2247986" cy="2105927"/>
              <a:chOff x="0" y="7200"/>
              <a:chExt cx="14401" cy="13681"/>
            </a:xfrm>
          </p:grpSpPr>
          <p:cxnSp>
            <p:nvCxnSpPr>
              <p:cNvPr id="20521" name="Curved Connector 110"/>
              <p:cNvCxnSpPr>
                <a:cxnSpLocks noChangeShapeType="1"/>
              </p:cNvCxnSpPr>
              <p:nvPr/>
            </p:nvCxnSpPr>
            <p:spPr bwMode="auto">
              <a:xfrm>
                <a:off x="10801" y="18002"/>
                <a:ext cx="3600" cy="2880"/>
              </a:xfrm>
              <a:prstGeom prst="curvedConnector3">
                <a:avLst>
                  <a:gd name="adj1" fmla="val 50000"/>
                </a:avLst>
              </a:prstGeom>
              <a:noFill/>
              <a:ln w="19050">
                <a:solidFill>
                  <a:srgbClr val="00B0F0"/>
                </a:solidFill>
                <a:round/>
                <a:headEnd/>
                <a:tailEnd type="arrow" w="med" len="med"/>
              </a:ln>
              <a:extLst>
                <a:ext uri="{909E8E84-426E-40DD-AFC4-6F175D3DCCD1}">
                  <a14:hiddenFill xmlns:a14="http://schemas.microsoft.com/office/drawing/2010/main">
                    <a:noFill/>
                  </a14:hiddenFill>
                </a:ext>
              </a:extLst>
            </p:spPr>
          </p:cxnSp>
          <p:cxnSp>
            <p:nvCxnSpPr>
              <p:cNvPr id="20522" name="Curved Connector 111"/>
              <p:cNvCxnSpPr>
                <a:cxnSpLocks noChangeShapeType="1"/>
              </p:cNvCxnSpPr>
              <p:nvPr/>
            </p:nvCxnSpPr>
            <p:spPr bwMode="auto">
              <a:xfrm>
                <a:off x="8640" y="15883"/>
                <a:ext cx="2161" cy="2119"/>
              </a:xfrm>
              <a:prstGeom prst="curvedConnector3">
                <a:avLst>
                  <a:gd name="adj1" fmla="val 50000"/>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0523" name="Curved Connector 112"/>
              <p:cNvCxnSpPr>
                <a:cxnSpLocks noChangeShapeType="1"/>
              </p:cNvCxnSpPr>
              <p:nvPr/>
            </p:nvCxnSpPr>
            <p:spPr bwMode="auto">
              <a:xfrm>
                <a:off x="6480" y="13681"/>
                <a:ext cx="2160" cy="2118"/>
              </a:xfrm>
              <a:prstGeom prst="curvedConnector3">
                <a:avLst>
                  <a:gd name="adj1" fmla="val 50000"/>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0524" name="Curved Connector 113"/>
              <p:cNvCxnSpPr>
                <a:cxnSpLocks noChangeShapeType="1"/>
              </p:cNvCxnSpPr>
              <p:nvPr/>
            </p:nvCxnSpPr>
            <p:spPr bwMode="auto">
              <a:xfrm>
                <a:off x="4320" y="11563"/>
                <a:ext cx="2160" cy="2118"/>
              </a:xfrm>
              <a:prstGeom prst="curvedConnector3">
                <a:avLst>
                  <a:gd name="adj1" fmla="val 50000"/>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0525" name="Curved Connector 114"/>
              <p:cNvCxnSpPr>
                <a:cxnSpLocks noChangeShapeType="1"/>
              </p:cNvCxnSpPr>
              <p:nvPr/>
            </p:nvCxnSpPr>
            <p:spPr bwMode="auto">
              <a:xfrm>
                <a:off x="2160" y="9361"/>
                <a:ext cx="2160" cy="2118"/>
              </a:xfrm>
              <a:prstGeom prst="curvedConnector3">
                <a:avLst>
                  <a:gd name="adj1" fmla="val 50000"/>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0526" name="Curved Connector 115"/>
              <p:cNvCxnSpPr>
                <a:cxnSpLocks noChangeShapeType="1"/>
              </p:cNvCxnSpPr>
              <p:nvPr/>
            </p:nvCxnSpPr>
            <p:spPr bwMode="auto">
              <a:xfrm>
                <a:off x="0" y="7200"/>
                <a:ext cx="2160" cy="2119"/>
              </a:xfrm>
              <a:prstGeom prst="curvedConnector3">
                <a:avLst>
                  <a:gd name="adj1" fmla="val 50000"/>
                </a:avLst>
              </a:prstGeom>
              <a:noFill/>
              <a:ln w="19050">
                <a:solidFill>
                  <a:srgbClr val="00B0F0"/>
                </a:solidFill>
                <a:round/>
                <a:headEnd/>
                <a:tailEnd/>
              </a:ln>
              <a:extLst>
                <a:ext uri="{909E8E84-426E-40DD-AFC4-6F175D3DCCD1}">
                  <a14:hiddenFill xmlns:a14="http://schemas.microsoft.com/office/drawing/2010/main">
                    <a:noFill/>
                  </a14:hiddenFill>
                </a:ext>
              </a:extLst>
            </p:spPr>
          </p:cxnSp>
        </p:grpSp>
        <p:sp>
          <p:nvSpPr>
            <p:cNvPr id="20506" name="Oval 93"/>
            <p:cNvSpPr>
              <a:spLocks noChangeArrowheads="1"/>
            </p:cNvSpPr>
            <p:nvPr/>
          </p:nvSpPr>
          <p:spPr bwMode="auto">
            <a:xfrm>
              <a:off x="6981668" y="3082718"/>
              <a:ext cx="224783" cy="205021"/>
            </a:xfrm>
            <a:prstGeom prst="ellipse">
              <a:avLst/>
            </a:prstGeom>
            <a:solidFill>
              <a:srgbClr val="0070C0"/>
            </a:solidFill>
            <a:ln w="25400">
              <a:solidFill>
                <a:srgbClr val="385D8A"/>
              </a:solidFill>
              <a:round/>
              <a:headEnd/>
              <a:tailEnd/>
            </a:ln>
          </p:spPr>
          <p:txBody>
            <a:bodyPr anchor="ct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1200">
                  <a:latin typeface="Times New Roman" panose="02020603050405020304" pitchFamily="18" charset="0"/>
                  <a:cs typeface="Times New Roman" panose="02020603050405020304" pitchFamily="18" charset="0"/>
                </a:rPr>
                <a:t> </a:t>
              </a:r>
              <a:endParaRPr lang="en-GB" altLang="en-US" sz="1200">
                <a:latin typeface="Times New Roman" panose="02020603050405020304" pitchFamily="18" charset="0"/>
                <a:cs typeface="Times New Roman" panose="02020603050405020304" pitchFamily="18" charset="0"/>
              </a:endParaRPr>
            </a:p>
          </p:txBody>
        </p:sp>
        <p:sp>
          <p:nvSpPr>
            <p:cNvPr id="20507" name="Oval 94"/>
            <p:cNvSpPr>
              <a:spLocks noChangeArrowheads="1"/>
            </p:cNvSpPr>
            <p:nvPr/>
          </p:nvSpPr>
          <p:spPr bwMode="auto">
            <a:xfrm>
              <a:off x="7768565" y="3082718"/>
              <a:ext cx="224783" cy="205021"/>
            </a:xfrm>
            <a:prstGeom prst="ellipse">
              <a:avLst/>
            </a:prstGeom>
            <a:solidFill>
              <a:srgbClr val="0070C0"/>
            </a:solidFill>
            <a:ln w="25400">
              <a:solidFill>
                <a:srgbClr val="385D8A"/>
              </a:solidFill>
              <a:round/>
              <a:headEnd/>
              <a:tailEnd/>
            </a:ln>
          </p:spPr>
          <p:txBody>
            <a:bodyPr anchor="ct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1200">
                  <a:latin typeface="Times New Roman" panose="02020603050405020304" pitchFamily="18" charset="0"/>
                  <a:cs typeface="Times New Roman" panose="02020603050405020304" pitchFamily="18" charset="0"/>
                </a:rPr>
                <a:t> </a:t>
              </a:r>
              <a:endParaRPr lang="en-GB" altLang="en-US" sz="1200">
                <a:latin typeface="Times New Roman" panose="02020603050405020304" pitchFamily="18" charset="0"/>
                <a:cs typeface="Times New Roman" panose="02020603050405020304" pitchFamily="18" charset="0"/>
              </a:endParaRPr>
            </a:p>
          </p:txBody>
        </p:sp>
        <p:sp>
          <p:nvSpPr>
            <p:cNvPr id="20508" name="Oval 95"/>
            <p:cNvSpPr>
              <a:spLocks noChangeArrowheads="1"/>
            </p:cNvSpPr>
            <p:nvPr/>
          </p:nvSpPr>
          <p:spPr bwMode="auto">
            <a:xfrm>
              <a:off x="7543782" y="2417786"/>
              <a:ext cx="224783" cy="205021"/>
            </a:xfrm>
            <a:prstGeom prst="ellipse">
              <a:avLst/>
            </a:prstGeom>
            <a:solidFill>
              <a:srgbClr val="0070C0"/>
            </a:solidFill>
            <a:ln w="25400">
              <a:solidFill>
                <a:srgbClr val="385D8A"/>
              </a:solidFill>
              <a:round/>
              <a:headEnd/>
              <a:tailEnd/>
            </a:ln>
          </p:spPr>
          <p:txBody>
            <a:bodyPr anchor="ct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1200">
                  <a:latin typeface="Times New Roman" panose="02020603050405020304" pitchFamily="18" charset="0"/>
                  <a:cs typeface="Times New Roman" panose="02020603050405020304" pitchFamily="18" charset="0"/>
                </a:rPr>
                <a:t> </a:t>
              </a:r>
              <a:endParaRPr lang="en-GB" altLang="en-US" sz="1200">
                <a:latin typeface="Times New Roman" panose="02020603050405020304" pitchFamily="18" charset="0"/>
                <a:cs typeface="Times New Roman" panose="02020603050405020304" pitchFamily="18" charset="0"/>
              </a:endParaRPr>
            </a:p>
          </p:txBody>
        </p:sp>
        <p:sp>
          <p:nvSpPr>
            <p:cNvPr id="20509" name="Oval 96"/>
            <p:cNvSpPr>
              <a:spLocks noChangeArrowheads="1"/>
            </p:cNvSpPr>
            <p:nvPr/>
          </p:nvSpPr>
          <p:spPr bwMode="auto">
            <a:xfrm>
              <a:off x="7993348" y="2417786"/>
              <a:ext cx="224783" cy="205021"/>
            </a:xfrm>
            <a:prstGeom prst="ellipse">
              <a:avLst/>
            </a:prstGeom>
            <a:solidFill>
              <a:srgbClr val="0070C0"/>
            </a:solidFill>
            <a:ln w="25400">
              <a:solidFill>
                <a:srgbClr val="385D8A"/>
              </a:solidFill>
              <a:round/>
              <a:headEnd/>
              <a:tailEnd/>
            </a:ln>
          </p:spPr>
          <p:txBody>
            <a:bodyPr anchor="ct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1200">
                  <a:latin typeface="Times New Roman" panose="02020603050405020304" pitchFamily="18" charset="0"/>
                  <a:cs typeface="Times New Roman" panose="02020603050405020304" pitchFamily="18" charset="0"/>
                </a:rPr>
                <a:t> </a:t>
              </a:r>
              <a:endParaRPr lang="en-GB" altLang="en-US" sz="1200">
                <a:latin typeface="Times New Roman" panose="02020603050405020304" pitchFamily="18" charset="0"/>
                <a:cs typeface="Times New Roman" panose="02020603050405020304" pitchFamily="18" charset="0"/>
              </a:endParaRPr>
            </a:p>
          </p:txBody>
        </p:sp>
        <p:sp>
          <p:nvSpPr>
            <p:cNvPr id="20510" name="Oval 97"/>
            <p:cNvSpPr>
              <a:spLocks noChangeArrowheads="1"/>
            </p:cNvSpPr>
            <p:nvPr/>
          </p:nvSpPr>
          <p:spPr bwMode="auto">
            <a:xfrm>
              <a:off x="7206451" y="1974498"/>
              <a:ext cx="224783" cy="204867"/>
            </a:xfrm>
            <a:prstGeom prst="ellipse">
              <a:avLst/>
            </a:prstGeom>
            <a:solidFill>
              <a:srgbClr val="0070C0"/>
            </a:solidFill>
            <a:ln w="25400">
              <a:solidFill>
                <a:srgbClr val="385D8A"/>
              </a:solidFill>
              <a:round/>
              <a:headEnd/>
              <a:tailEnd/>
            </a:ln>
          </p:spPr>
          <p:txBody>
            <a:bodyPr anchor="ct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1200">
                  <a:latin typeface="Times New Roman" panose="02020603050405020304" pitchFamily="18" charset="0"/>
                  <a:cs typeface="Times New Roman" panose="02020603050405020304" pitchFamily="18" charset="0"/>
                </a:rPr>
                <a:t> </a:t>
              </a:r>
              <a:endParaRPr lang="en-GB" altLang="en-US" sz="1200">
                <a:latin typeface="Times New Roman" panose="02020603050405020304" pitchFamily="18" charset="0"/>
                <a:cs typeface="Times New Roman" panose="02020603050405020304" pitchFamily="18" charset="0"/>
              </a:endParaRPr>
            </a:p>
          </p:txBody>
        </p:sp>
        <p:sp>
          <p:nvSpPr>
            <p:cNvPr id="20511" name="Oval 98"/>
            <p:cNvSpPr>
              <a:spLocks noChangeArrowheads="1"/>
            </p:cNvSpPr>
            <p:nvPr/>
          </p:nvSpPr>
          <p:spPr bwMode="auto">
            <a:xfrm>
              <a:off x="7656173" y="1974498"/>
              <a:ext cx="224783" cy="204867"/>
            </a:xfrm>
            <a:prstGeom prst="ellipse">
              <a:avLst/>
            </a:prstGeom>
            <a:solidFill>
              <a:srgbClr val="0070C0"/>
            </a:solidFill>
            <a:ln w="25400">
              <a:solidFill>
                <a:srgbClr val="385D8A"/>
              </a:solidFill>
              <a:round/>
              <a:headEnd/>
              <a:tailEnd/>
            </a:ln>
          </p:spPr>
          <p:txBody>
            <a:bodyPr anchor="ct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1200">
                  <a:latin typeface="Times New Roman" panose="02020603050405020304" pitchFamily="18" charset="0"/>
                  <a:cs typeface="Times New Roman" panose="02020603050405020304" pitchFamily="18" charset="0"/>
                </a:rPr>
                <a:t> </a:t>
              </a:r>
              <a:endParaRPr lang="en-GB" altLang="en-US" sz="1200">
                <a:latin typeface="Times New Roman" panose="02020603050405020304" pitchFamily="18" charset="0"/>
                <a:cs typeface="Times New Roman" panose="02020603050405020304" pitchFamily="18" charset="0"/>
              </a:endParaRPr>
            </a:p>
          </p:txBody>
        </p:sp>
        <p:sp>
          <p:nvSpPr>
            <p:cNvPr id="20512" name="Oval 99"/>
            <p:cNvSpPr>
              <a:spLocks noChangeArrowheads="1"/>
            </p:cNvSpPr>
            <p:nvPr/>
          </p:nvSpPr>
          <p:spPr bwMode="auto">
            <a:xfrm>
              <a:off x="8105739" y="1974498"/>
              <a:ext cx="224783" cy="204867"/>
            </a:xfrm>
            <a:prstGeom prst="ellipse">
              <a:avLst/>
            </a:prstGeom>
            <a:solidFill>
              <a:srgbClr val="0070C0"/>
            </a:solidFill>
            <a:ln w="25400">
              <a:solidFill>
                <a:srgbClr val="385D8A"/>
              </a:solidFill>
              <a:round/>
              <a:headEnd/>
              <a:tailEnd/>
            </a:ln>
          </p:spPr>
          <p:txBody>
            <a:bodyPr anchor="ct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1200">
                  <a:latin typeface="Times New Roman" panose="02020603050405020304" pitchFamily="18" charset="0"/>
                  <a:cs typeface="Times New Roman" panose="02020603050405020304" pitchFamily="18" charset="0"/>
                </a:rPr>
                <a:t> </a:t>
              </a:r>
              <a:endParaRPr lang="en-GB" altLang="en-US" sz="1200">
                <a:latin typeface="Times New Roman" panose="02020603050405020304" pitchFamily="18" charset="0"/>
                <a:cs typeface="Times New Roman" panose="02020603050405020304" pitchFamily="18" charset="0"/>
              </a:endParaRPr>
            </a:p>
          </p:txBody>
        </p:sp>
        <p:sp>
          <p:nvSpPr>
            <p:cNvPr id="20513" name="Oval 100"/>
            <p:cNvSpPr>
              <a:spLocks noChangeArrowheads="1"/>
            </p:cNvSpPr>
            <p:nvPr/>
          </p:nvSpPr>
          <p:spPr bwMode="auto">
            <a:xfrm>
              <a:off x="8555305" y="1974498"/>
              <a:ext cx="224783" cy="204867"/>
            </a:xfrm>
            <a:prstGeom prst="ellipse">
              <a:avLst/>
            </a:prstGeom>
            <a:solidFill>
              <a:srgbClr val="0070C0"/>
            </a:solidFill>
            <a:ln w="25400">
              <a:solidFill>
                <a:srgbClr val="385D8A"/>
              </a:solidFill>
              <a:round/>
              <a:headEnd/>
              <a:tailEnd/>
            </a:ln>
          </p:spPr>
          <p:txBody>
            <a:bodyPr anchor="ct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1200">
                  <a:latin typeface="Times New Roman" panose="02020603050405020304" pitchFamily="18" charset="0"/>
                  <a:cs typeface="Times New Roman" panose="02020603050405020304" pitchFamily="18" charset="0"/>
                </a:rPr>
                <a:t> </a:t>
              </a:r>
              <a:endParaRPr lang="en-GB" altLang="en-US" sz="1200">
                <a:latin typeface="Times New Roman" panose="02020603050405020304" pitchFamily="18" charset="0"/>
                <a:cs typeface="Times New Roman" panose="02020603050405020304" pitchFamily="18" charset="0"/>
              </a:endParaRPr>
            </a:p>
          </p:txBody>
        </p:sp>
        <p:sp>
          <p:nvSpPr>
            <p:cNvPr id="20514" name="TextBox 41"/>
            <p:cNvSpPr txBox="1">
              <a:spLocks noChangeArrowheads="1"/>
            </p:cNvSpPr>
            <p:nvPr/>
          </p:nvSpPr>
          <p:spPr bwMode="auto">
            <a:xfrm>
              <a:off x="5632814" y="3637136"/>
              <a:ext cx="674037" cy="427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200" b="1">
                  <a:solidFill>
                    <a:srgbClr val="000000"/>
                  </a:solidFill>
                  <a:latin typeface="Calibri" panose="020F0502020204030204" pitchFamily="34" charset="0"/>
                  <a:ea typeface="Times New Roman" panose="02020603050405020304" pitchFamily="18" charset="0"/>
                  <a:cs typeface="Calibri" panose="020F0502020204030204" pitchFamily="34" charset="0"/>
                </a:rPr>
                <a:t>1s</a:t>
              </a:r>
              <a:endParaRPr lang="en-GB" altLang="en-US" sz="1200">
                <a:latin typeface="Times New Roman" panose="02020603050405020304" pitchFamily="18" charset="0"/>
                <a:ea typeface="Times New Roman" panose="02020603050405020304" pitchFamily="18" charset="0"/>
                <a:cs typeface="Calibri" panose="020F0502020204030204" pitchFamily="34" charset="0"/>
              </a:endParaRPr>
            </a:p>
          </p:txBody>
        </p:sp>
        <p:sp>
          <p:nvSpPr>
            <p:cNvPr id="20515" name="TextBox 62"/>
            <p:cNvSpPr txBox="1">
              <a:spLocks noChangeArrowheads="1"/>
            </p:cNvSpPr>
            <p:nvPr/>
          </p:nvSpPr>
          <p:spPr bwMode="auto">
            <a:xfrm>
              <a:off x="5632814" y="2971434"/>
              <a:ext cx="674037" cy="427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200" b="1">
                  <a:solidFill>
                    <a:srgbClr val="000000"/>
                  </a:solidFill>
                  <a:latin typeface="Calibri" panose="020F0502020204030204" pitchFamily="34" charset="0"/>
                  <a:ea typeface="Times New Roman" panose="02020603050405020304" pitchFamily="18" charset="0"/>
                  <a:cs typeface="Calibri" panose="020F0502020204030204" pitchFamily="34" charset="0"/>
                </a:rPr>
                <a:t>2s</a:t>
              </a:r>
              <a:endParaRPr lang="en-GB" altLang="en-US" sz="1200">
                <a:latin typeface="Times New Roman" panose="02020603050405020304" pitchFamily="18" charset="0"/>
                <a:ea typeface="Times New Roman" panose="02020603050405020304" pitchFamily="18" charset="0"/>
                <a:cs typeface="Calibri" panose="020F0502020204030204" pitchFamily="34" charset="0"/>
              </a:endParaRPr>
            </a:p>
          </p:txBody>
        </p:sp>
        <p:sp>
          <p:nvSpPr>
            <p:cNvPr id="20516" name="TextBox 63"/>
            <p:cNvSpPr txBox="1">
              <a:spLocks noChangeArrowheads="1"/>
            </p:cNvSpPr>
            <p:nvPr/>
          </p:nvSpPr>
          <p:spPr bwMode="auto">
            <a:xfrm>
              <a:off x="5632814" y="2102559"/>
              <a:ext cx="674037" cy="427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200" b="1">
                  <a:solidFill>
                    <a:srgbClr val="000000"/>
                  </a:solidFill>
                  <a:latin typeface="Calibri" panose="020F0502020204030204" pitchFamily="34" charset="0"/>
                  <a:ea typeface="Times New Roman" panose="02020603050405020304" pitchFamily="18" charset="0"/>
                  <a:cs typeface="Calibri" panose="020F0502020204030204" pitchFamily="34" charset="0"/>
                </a:rPr>
                <a:t>2p</a:t>
              </a:r>
              <a:endParaRPr lang="en-GB" altLang="en-US" sz="1200">
                <a:latin typeface="Times New Roman" panose="02020603050405020304" pitchFamily="18" charset="0"/>
                <a:ea typeface="Times New Roman" panose="02020603050405020304" pitchFamily="18" charset="0"/>
                <a:cs typeface="Calibri" panose="020F0502020204030204" pitchFamily="34" charset="0"/>
              </a:endParaRPr>
            </a:p>
          </p:txBody>
        </p:sp>
        <p:cxnSp>
          <p:nvCxnSpPr>
            <p:cNvPr id="20517" name="Straight Arrow Connector 106"/>
            <p:cNvCxnSpPr>
              <a:cxnSpLocks noChangeShapeType="1"/>
            </p:cNvCxnSpPr>
            <p:nvPr/>
          </p:nvCxnSpPr>
          <p:spPr bwMode="auto">
            <a:xfrm flipV="1">
              <a:off x="7206451" y="1441409"/>
              <a:ext cx="1108023" cy="2195574"/>
            </a:xfrm>
            <a:prstGeom prst="straightConnector1">
              <a:avLst/>
            </a:prstGeom>
            <a:noFill/>
            <a:ln w="19050">
              <a:solidFill>
                <a:srgbClr val="595959"/>
              </a:solidFill>
              <a:round/>
              <a:headEnd/>
              <a:tailEnd type="arrow" w="med" len="med"/>
            </a:ln>
            <a:extLst>
              <a:ext uri="{909E8E84-426E-40DD-AFC4-6F175D3DCCD1}">
                <a14:hiddenFill xmlns:a14="http://schemas.microsoft.com/office/drawing/2010/main">
                  <a:noFill/>
                </a14:hiddenFill>
              </a:ext>
            </a:extLst>
          </p:spPr>
        </p:cxnSp>
        <p:sp>
          <p:nvSpPr>
            <p:cNvPr id="20518" name="TextBox 70"/>
            <p:cNvSpPr txBox="1">
              <a:spLocks noChangeArrowheads="1"/>
            </p:cNvSpPr>
            <p:nvPr/>
          </p:nvSpPr>
          <p:spPr bwMode="auto">
            <a:xfrm>
              <a:off x="4790190" y="1548294"/>
              <a:ext cx="900069" cy="467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600" b="1">
                  <a:solidFill>
                    <a:srgbClr val="000000"/>
                  </a:solidFill>
                  <a:latin typeface="Calibri" panose="020F0502020204030204" pitchFamily="34" charset="0"/>
                  <a:ea typeface="Times New Roman" panose="02020603050405020304" pitchFamily="18" charset="0"/>
                  <a:cs typeface="Calibri" panose="020F0502020204030204" pitchFamily="34" charset="0"/>
                </a:rPr>
                <a:t>X-ray</a:t>
              </a:r>
              <a:endParaRPr lang="en-GB" altLang="en-US" sz="1600">
                <a:latin typeface="Times New Roman" panose="02020603050405020304" pitchFamily="18" charset="0"/>
                <a:ea typeface="Times New Roman" panose="02020603050405020304" pitchFamily="18" charset="0"/>
                <a:cs typeface="Calibri" panose="020F0502020204030204" pitchFamily="34" charset="0"/>
              </a:endParaRPr>
            </a:p>
          </p:txBody>
        </p:sp>
        <p:sp>
          <p:nvSpPr>
            <p:cNvPr id="20519" name="TextBox 71"/>
            <p:cNvSpPr txBox="1">
              <a:spLocks noChangeArrowheads="1"/>
            </p:cNvSpPr>
            <p:nvPr/>
          </p:nvSpPr>
          <p:spPr bwMode="auto">
            <a:xfrm>
              <a:off x="6966376" y="1124744"/>
              <a:ext cx="1911280" cy="460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600" b="1">
                  <a:solidFill>
                    <a:srgbClr val="000000"/>
                  </a:solidFill>
                  <a:latin typeface="Calibri" panose="020F0502020204030204" pitchFamily="34" charset="0"/>
                  <a:ea typeface="Times New Roman" panose="02020603050405020304" pitchFamily="18" charset="0"/>
                  <a:cs typeface="Calibri" panose="020F0502020204030204" pitchFamily="34" charset="0"/>
                </a:rPr>
                <a:t>Photoelectron</a:t>
              </a:r>
              <a:endParaRPr lang="en-GB" altLang="en-US" sz="1600">
                <a:latin typeface="Times New Roman" panose="02020603050405020304" pitchFamily="18" charset="0"/>
                <a:ea typeface="Times New Roman" panose="02020603050405020304" pitchFamily="18" charset="0"/>
                <a:cs typeface="Calibri" panose="020F0502020204030204" pitchFamily="34" charset="0"/>
              </a:endParaRPr>
            </a:p>
          </p:txBody>
        </p:sp>
        <p:sp>
          <p:nvSpPr>
            <p:cNvPr id="20520" name="Oval 109"/>
            <p:cNvSpPr>
              <a:spLocks noChangeArrowheads="1"/>
            </p:cNvSpPr>
            <p:nvPr/>
          </p:nvSpPr>
          <p:spPr bwMode="auto">
            <a:xfrm>
              <a:off x="8274170" y="1215837"/>
              <a:ext cx="224783" cy="204867"/>
            </a:xfrm>
            <a:prstGeom prst="ellipse">
              <a:avLst/>
            </a:prstGeom>
            <a:solidFill>
              <a:srgbClr val="0070C0"/>
            </a:solidFill>
            <a:ln w="25400">
              <a:solidFill>
                <a:srgbClr val="385D8A"/>
              </a:solidFill>
              <a:round/>
              <a:headEnd/>
              <a:tailEnd/>
            </a:ln>
          </p:spPr>
          <p:txBody>
            <a:bodyPr anchor="ct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US" altLang="en-US" sz="1200">
                  <a:latin typeface="Times New Roman" panose="02020603050405020304" pitchFamily="18" charset="0"/>
                  <a:cs typeface="Times New Roman" panose="02020603050405020304" pitchFamily="18" charset="0"/>
                </a:rPr>
                <a:t> </a:t>
              </a:r>
              <a:endParaRPr lang="en-GB" altLang="en-US" sz="1200">
                <a:latin typeface="Times New Roman" panose="02020603050405020304" pitchFamily="18" charset="0"/>
                <a:cs typeface="Times New Roman" panose="02020603050405020304" pitchFamily="18" charset="0"/>
              </a:endParaRPr>
            </a:p>
          </p:txBody>
        </p:sp>
      </p:grpSp>
      <p:sp>
        <p:nvSpPr>
          <p:cNvPr id="20486" name="Rectangle 114"/>
          <p:cNvSpPr>
            <a:spLocks noChangeArrowheads="1"/>
          </p:cNvSpPr>
          <p:nvPr/>
        </p:nvSpPr>
        <p:spPr bwMode="auto">
          <a:xfrm>
            <a:off x="45720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endParaRPr lang="en-GB" altLang="en-US" sz="1800">
              <a:latin typeface="Arial" panose="020B0604020202020204" pitchFamily="34" charset="0"/>
            </a:endParaRPr>
          </a:p>
        </p:txBody>
      </p:sp>
      <p:sp>
        <p:nvSpPr>
          <p:cNvPr id="13312" name="TextBox 13311"/>
          <p:cNvSpPr txBox="1"/>
          <p:nvPr/>
        </p:nvSpPr>
        <p:spPr>
          <a:xfrm>
            <a:off x="360363" y="1274763"/>
            <a:ext cx="4140200" cy="2646362"/>
          </a:xfrm>
          <a:prstGeom prst="rect">
            <a:avLst/>
          </a:prstGeom>
          <a:noFill/>
        </p:spPr>
        <p:txBody>
          <a:bodyPr>
            <a:spAutoFit/>
          </a:bodyPr>
          <a:lstStyle/>
          <a:p>
            <a:pPr>
              <a:defRPr/>
            </a:pPr>
            <a:r>
              <a:rPr lang="en-US" sz="2000" b="1" dirty="0">
                <a:latin typeface="Calibri" panose="020F0502020204030204" pitchFamily="34" charset="0"/>
              </a:rPr>
              <a:t>XPS process:</a:t>
            </a:r>
          </a:p>
          <a:p>
            <a:pPr>
              <a:defRPr/>
            </a:pPr>
            <a:endParaRPr lang="en-GB" sz="2000" b="1" dirty="0">
              <a:latin typeface="Calibri" panose="020F0502020204030204" pitchFamily="34" charset="0"/>
            </a:endParaRPr>
          </a:p>
          <a:p>
            <a:pPr marL="285750" indent="-285750">
              <a:buFont typeface="Arial" panose="020B0604020202020204" pitchFamily="34" charset="0"/>
              <a:buChar char="•"/>
              <a:defRPr/>
            </a:pPr>
            <a:r>
              <a:rPr lang="en-US" dirty="0">
                <a:latin typeface="Calibri" panose="020F0502020204030204" pitchFamily="34" charset="0"/>
              </a:rPr>
              <a:t>Sample surface illuminated with X-Rays</a:t>
            </a:r>
          </a:p>
          <a:p>
            <a:pPr>
              <a:defRPr/>
            </a:pPr>
            <a:r>
              <a:rPr lang="en-US" dirty="0">
                <a:latin typeface="Calibri" panose="020F0502020204030204" pitchFamily="34" charset="0"/>
              </a:rPr>
              <a:t> </a:t>
            </a:r>
          </a:p>
          <a:p>
            <a:pPr marL="285750" indent="-285750">
              <a:buFont typeface="Arial" panose="020B0604020202020204" pitchFamily="34" charset="0"/>
              <a:buChar char="•"/>
              <a:defRPr/>
            </a:pPr>
            <a:r>
              <a:rPr lang="en-US" dirty="0">
                <a:latin typeface="Calibri" panose="020F0502020204030204" pitchFamily="34" charset="0"/>
              </a:rPr>
              <a:t>X-Rays absorbed within 10 nm of sample</a:t>
            </a:r>
          </a:p>
          <a:p>
            <a:pPr marL="285750" indent="-285750">
              <a:buFont typeface="Arial" panose="020B0604020202020204" pitchFamily="34" charset="0"/>
              <a:buChar char="•"/>
              <a:defRPr/>
            </a:pPr>
            <a:endParaRPr lang="en-GB" dirty="0">
              <a:latin typeface="Calibri" panose="020F0502020204030204" pitchFamily="34" charset="0"/>
            </a:endParaRPr>
          </a:p>
          <a:p>
            <a:pPr marL="285750" indent="-285750">
              <a:buFont typeface="Arial" panose="020B0604020202020204" pitchFamily="34" charset="0"/>
              <a:buChar char="•"/>
              <a:defRPr/>
            </a:pPr>
            <a:r>
              <a:rPr lang="en-US" dirty="0">
                <a:latin typeface="Calibri" panose="020F0502020204030204" pitchFamily="34" charset="0"/>
              </a:rPr>
              <a:t>Core level electrons are emitted</a:t>
            </a:r>
            <a:endParaRPr lang="en-GB" dirty="0">
              <a:latin typeface="Calibri" panose="020F0502020204030204" pitchFamily="34" charset="0"/>
            </a:endParaRPr>
          </a:p>
          <a:p>
            <a:pPr>
              <a:defRPr/>
            </a:pPr>
            <a:endParaRPr lang="en-GB" dirty="0">
              <a:latin typeface="Calibri" panose="020F0502020204030204" pitchFamily="34" charset="0"/>
            </a:endParaRPr>
          </a:p>
        </p:txBody>
      </p:sp>
      <p:sp>
        <p:nvSpPr>
          <p:cNvPr id="18440" name="TextBox 13312"/>
          <p:cNvSpPr txBox="1">
            <a:spLocks noChangeArrowheads="1"/>
          </p:cNvSpPr>
          <p:nvPr/>
        </p:nvSpPr>
        <p:spPr bwMode="auto">
          <a:xfrm>
            <a:off x="360363" y="3573463"/>
            <a:ext cx="47164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buFontTx/>
              <a:buChar char="•"/>
            </a:pPr>
            <a:r>
              <a:rPr lang="en-US" altLang="en-US" sz="1800">
                <a:latin typeface="Calibri" panose="020F0502020204030204" pitchFamily="34" charset="0"/>
              </a:rPr>
              <a:t>Measure E</a:t>
            </a:r>
            <a:r>
              <a:rPr lang="en-US" altLang="en-US" sz="1800" baseline="-25000">
                <a:latin typeface="Calibri" panose="020F0502020204030204" pitchFamily="34" charset="0"/>
              </a:rPr>
              <a:t>k </a:t>
            </a:r>
            <a:r>
              <a:rPr lang="en-US" altLang="en-US" sz="1800">
                <a:latin typeface="Calibri" panose="020F0502020204030204" pitchFamily="34" charset="0"/>
              </a:rPr>
              <a:t>of photoelectrons</a:t>
            </a:r>
          </a:p>
          <a:p>
            <a:pPr algn="l">
              <a:spcBef>
                <a:spcPct val="0"/>
              </a:spcBef>
              <a:buFontTx/>
              <a:buChar char="•"/>
            </a:pPr>
            <a:endParaRPr lang="en-US" altLang="en-US" sz="1800">
              <a:latin typeface="Calibri" panose="020F0502020204030204" pitchFamily="34" charset="0"/>
            </a:endParaRPr>
          </a:p>
          <a:p>
            <a:pPr algn="l">
              <a:spcBef>
                <a:spcPct val="0"/>
              </a:spcBef>
              <a:buFontTx/>
              <a:buChar char="•"/>
            </a:pPr>
            <a:r>
              <a:rPr lang="en-US" altLang="en-US" sz="1800">
                <a:latin typeface="Calibri" panose="020F0502020204030204" pitchFamily="34" charset="0"/>
              </a:rPr>
              <a:t>Corresponding E</a:t>
            </a:r>
            <a:r>
              <a:rPr lang="en-US" altLang="en-US" sz="1800" baseline="-25000">
                <a:latin typeface="Calibri" panose="020F0502020204030204" pitchFamily="34" charset="0"/>
              </a:rPr>
              <a:t>b</a:t>
            </a:r>
            <a:r>
              <a:rPr lang="en-US" altLang="en-US" sz="1800">
                <a:latin typeface="Calibri" panose="020F0502020204030204" pitchFamily="34" charset="0"/>
              </a:rPr>
              <a:t> is deduced:</a:t>
            </a:r>
            <a:endParaRPr lang="en-GB" altLang="en-US" sz="1800">
              <a:latin typeface="Calibri" panose="020F0502020204030204" pitchFamily="34" charset="0"/>
            </a:endParaRPr>
          </a:p>
          <a:p>
            <a:pPr algn="l">
              <a:spcBef>
                <a:spcPct val="0"/>
              </a:spcBef>
              <a:buFontTx/>
              <a:buChar char="•"/>
            </a:pPr>
            <a:endParaRPr lang="en-US" altLang="en-US" sz="1800">
              <a:latin typeface="Calibri" panose="020F0502020204030204" pitchFamily="34" charset="0"/>
            </a:endParaRPr>
          </a:p>
        </p:txBody>
      </p:sp>
      <p:sp>
        <p:nvSpPr>
          <p:cNvPr id="18441" name="Rectangle 13313"/>
          <p:cNvSpPr>
            <a:spLocks noChangeArrowheads="1"/>
          </p:cNvSpPr>
          <p:nvPr/>
        </p:nvSpPr>
        <p:spPr bwMode="auto">
          <a:xfrm>
            <a:off x="4427538" y="4221163"/>
            <a:ext cx="448945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buFontTx/>
              <a:buChar char="•"/>
            </a:pPr>
            <a:r>
              <a:rPr lang="en-US" altLang="en-US" sz="1800">
                <a:latin typeface="Calibri" panose="020F0502020204030204" pitchFamily="34" charset="0"/>
              </a:rPr>
              <a:t>E</a:t>
            </a:r>
            <a:r>
              <a:rPr lang="en-US" altLang="en-US" sz="1800" baseline="-25000">
                <a:latin typeface="Calibri" panose="020F0502020204030204" pitchFamily="34" charset="0"/>
              </a:rPr>
              <a:t>b </a:t>
            </a:r>
            <a:r>
              <a:rPr lang="en-US" altLang="en-US" sz="1800">
                <a:latin typeface="Calibri" panose="020F0502020204030204" pitchFamily="34" charset="0"/>
              </a:rPr>
              <a:t>for core level electrons are unique for each chemical species </a:t>
            </a:r>
          </a:p>
          <a:p>
            <a:pPr algn="l">
              <a:spcBef>
                <a:spcPct val="0"/>
              </a:spcBef>
              <a:buFontTx/>
              <a:buChar char="•"/>
            </a:pPr>
            <a:endParaRPr lang="en-US" altLang="en-US" sz="1800">
              <a:latin typeface="Calibri" panose="020F0502020204030204" pitchFamily="34" charset="0"/>
            </a:endParaRPr>
          </a:p>
          <a:p>
            <a:pPr algn="l">
              <a:spcBef>
                <a:spcPct val="0"/>
              </a:spcBef>
              <a:buFontTx/>
              <a:buChar char="•"/>
            </a:pPr>
            <a:r>
              <a:rPr lang="en-US" altLang="en-US" sz="1800">
                <a:latin typeface="Calibri" panose="020F0502020204030204" pitchFamily="34" charset="0"/>
              </a:rPr>
              <a:t>Therefore spectrum represents surface composition</a:t>
            </a:r>
            <a:endParaRPr lang="en-GB" altLang="en-US" sz="1800">
              <a:latin typeface="Calibri" panose="020F0502020204030204" pitchFamily="34" charset="0"/>
            </a:endParaRPr>
          </a:p>
        </p:txBody>
      </p:sp>
      <p:sp>
        <p:nvSpPr>
          <p:cNvPr id="13315" name="Rectangle 13314"/>
          <p:cNvSpPr/>
          <p:nvPr/>
        </p:nvSpPr>
        <p:spPr>
          <a:xfrm>
            <a:off x="755650" y="4508500"/>
            <a:ext cx="2663825" cy="76200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dirty="0" err="1">
                <a:solidFill>
                  <a:schemeClr val="tx1">
                    <a:lumMod val="95000"/>
                    <a:lumOff val="5000"/>
                  </a:schemeClr>
                </a:solidFill>
                <a:latin typeface="Calibri" panose="020F0502020204030204" pitchFamily="34" charset="0"/>
              </a:rPr>
              <a:t>E</a:t>
            </a:r>
            <a:r>
              <a:rPr lang="en-US" sz="2800" baseline="-25000" dirty="0" err="1">
                <a:solidFill>
                  <a:schemeClr val="tx1">
                    <a:lumMod val="95000"/>
                    <a:lumOff val="5000"/>
                  </a:schemeClr>
                </a:solidFill>
                <a:latin typeface="Calibri" panose="020F0502020204030204" pitchFamily="34" charset="0"/>
              </a:rPr>
              <a:t>k</a:t>
            </a:r>
            <a:r>
              <a:rPr lang="en-US" sz="2800" dirty="0">
                <a:solidFill>
                  <a:schemeClr val="tx1">
                    <a:lumMod val="95000"/>
                    <a:lumOff val="5000"/>
                  </a:schemeClr>
                </a:solidFill>
                <a:latin typeface="Calibri" panose="020F0502020204030204" pitchFamily="34" charset="0"/>
              </a:rPr>
              <a:t> = </a:t>
            </a:r>
            <a:r>
              <a:rPr lang="en-US" sz="2800" dirty="0" err="1">
                <a:solidFill>
                  <a:schemeClr val="tx1">
                    <a:lumMod val="95000"/>
                    <a:lumOff val="5000"/>
                  </a:schemeClr>
                </a:solidFill>
                <a:latin typeface="Calibri" panose="020F0502020204030204" pitchFamily="34" charset="0"/>
              </a:rPr>
              <a:t>hν</a:t>
            </a:r>
            <a:r>
              <a:rPr lang="en-US" sz="2800" dirty="0">
                <a:solidFill>
                  <a:schemeClr val="tx1">
                    <a:lumMod val="95000"/>
                    <a:lumOff val="5000"/>
                  </a:schemeClr>
                </a:solidFill>
                <a:latin typeface="Calibri" panose="020F0502020204030204" pitchFamily="34" charset="0"/>
              </a:rPr>
              <a:t> – </a:t>
            </a:r>
            <a:r>
              <a:rPr lang="en-US" sz="2800" dirty="0" err="1">
                <a:solidFill>
                  <a:schemeClr val="tx1">
                    <a:lumMod val="95000"/>
                    <a:lumOff val="5000"/>
                  </a:schemeClr>
                </a:solidFill>
                <a:latin typeface="Calibri" panose="020F0502020204030204" pitchFamily="34" charset="0"/>
              </a:rPr>
              <a:t>E</a:t>
            </a:r>
            <a:r>
              <a:rPr lang="en-US" sz="2800" baseline="-25000" dirty="0" err="1">
                <a:solidFill>
                  <a:schemeClr val="tx1">
                    <a:lumMod val="95000"/>
                    <a:lumOff val="5000"/>
                  </a:schemeClr>
                </a:solidFill>
                <a:latin typeface="Calibri" panose="020F0502020204030204" pitchFamily="34" charset="0"/>
              </a:rPr>
              <a:t>b</a:t>
            </a:r>
            <a:r>
              <a:rPr lang="en-US" sz="2800" dirty="0">
                <a:solidFill>
                  <a:schemeClr val="tx1">
                    <a:lumMod val="95000"/>
                    <a:lumOff val="5000"/>
                  </a:schemeClr>
                </a:solidFill>
                <a:latin typeface="Calibri" panose="020F0502020204030204" pitchFamily="34" charset="0"/>
              </a:rPr>
              <a:t> – </a:t>
            </a:r>
            <a:r>
              <a:rPr lang="en-US" sz="2800" dirty="0" err="1">
                <a:solidFill>
                  <a:schemeClr val="tx1">
                    <a:lumMod val="95000"/>
                    <a:lumOff val="5000"/>
                  </a:schemeClr>
                </a:solidFill>
                <a:latin typeface="Calibri" panose="020F0502020204030204" pitchFamily="34" charset="0"/>
              </a:rPr>
              <a:t>ɸ</a:t>
            </a:r>
            <a:r>
              <a:rPr lang="en-US" sz="2800" baseline="-25000" dirty="0" err="1">
                <a:solidFill>
                  <a:schemeClr val="tx1">
                    <a:lumMod val="95000"/>
                    <a:lumOff val="5000"/>
                  </a:schemeClr>
                </a:solidFill>
                <a:latin typeface="Calibri" panose="020F0502020204030204" pitchFamily="34" charset="0"/>
              </a:rPr>
              <a:t>s</a:t>
            </a:r>
            <a:endParaRPr lang="en-GB" sz="2800" baseline="-25000" dirty="0">
              <a:solidFill>
                <a:schemeClr val="tx1">
                  <a:lumMod val="95000"/>
                  <a:lumOff val="5000"/>
                </a:schemeClr>
              </a:solidFill>
              <a:latin typeface="Calibri" panose="020F0502020204030204" pitchFamily="34" charset="0"/>
            </a:endParaRPr>
          </a:p>
        </p:txBody>
      </p:sp>
      <p:cxnSp>
        <p:nvCxnSpPr>
          <p:cNvPr id="3" name="Straight Arrow Connector 2"/>
          <p:cNvCxnSpPr/>
          <p:nvPr/>
        </p:nvCxnSpPr>
        <p:spPr>
          <a:xfrm flipV="1">
            <a:off x="755650" y="5157788"/>
            <a:ext cx="215900" cy="3587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a:spLocks noChangeArrowheads="1"/>
          </p:cNvSpPr>
          <p:nvPr/>
        </p:nvSpPr>
        <p:spPr bwMode="auto">
          <a:xfrm>
            <a:off x="231775" y="5300663"/>
            <a:ext cx="6683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200">
                <a:latin typeface="Calibri" panose="020F0502020204030204" pitchFamily="34" charset="0"/>
              </a:rPr>
              <a:t>Kinetic Energy</a:t>
            </a:r>
          </a:p>
        </p:txBody>
      </p:sp>
      <p:cxnSp>
        <p:nvCxnSpPr>
          <p:cNvPr id="8" name="Straight Arrow Connector 7"/>
          <p:cNvCxnSpPr/>
          <p:nvPr/>
        </p:nvCxnSpPr>
        <p:spPr>
          <a:xfrm flipV="1">
            <a:off x="1692275" y="5157788"/>
            <a:ext cx="0" cy="3587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p:cNvSpPr txBox="1">
            <a:spLocks noChangeArrowheads="1"/>
          </p:cNvSpPr>
          <p:nvPr/>
        </p:nvSpPr>
        <p:spPr bwMode="auto">
          <a:xfrm>
            <a:off x="1403350" y="5453063"/>
            <a:ext cx="6683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200">
                <a:latin typeface="Calibri" panose="020F0502020204030204" pitchFamily="34" charset="0"/>
              </a:rPr>
              <a:t>X-Ray Energy</a:t>
            </a:r>
          </a:p>
        </p:txBody>
      </p:sp>
      <p:cxnSp>
        <p:nvCxnSpPr>
          <p:cNvPr id="54" name="Straight Arrow Connector 53"/>
          <p:cNvCxnSpPr/>
          <p:nvPr/>
        </p:nvCxnSpPr>
        <p:spPr>
          <a:xfrm flipV="1">
            <a:off x="2411413" y="5157788"/>
            <a:ext cx="0" cy="3587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5" name="TextBox 54"/>
          <p:cNvSpPr txBox="1">
            <a:spLocks noChangeArrowheads="1"/>
          </p:cNvSpPr>
          <p:nvPr/>
        </p:nvSpPr>
        <p:spPr bwMode="auto">
          <a:xfrm>
            <a:off x="2124075" y="5453063"/>
            <a:ext cx="6667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200">
                <a:latin typeface="Calibri" panose="020F0502020204030204" pitchFamily="34" charset="0"/>
              </a:rPr>
              <a:t>Binding Energy</a:t>
            </a:r>
          </a:p>
        </p:txBody>
      </p:sp>
      <p:cxnSp>
        <p:nvCxnSpPr>
          <p:cNvPr id="10" name="Straight Arrow Connector 9"/>
          <p:cNvCxnSpPr/>
          <p:nvPr/>
        </p:nvCxnSpPr>
        <p:spPr>
          <a:xfrm flipH="1" flipV="1">
            <a:off x="3132138" y="5157788"/>
            <a:ext cx="144462" cy="3587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9" name="TextBox 58"/>
          <p:cNvSpPr txBox="1">
            <a:spLocks noChangeArrowheads="1"/>
          </p:cNvSpPr>
          <p:nvPr/>
        </p:nvSpPr>
        <p:spPr bwMode="auto">
          <a:xfrm>
            <a:off x="3203575" y="5300663"/>
            <a:ext cx="10810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200">
                <a:latin typeface="Calibri" panose="020F0502020204030204" pitchFamily="34" charset="0"/>
              </a:rPr>
              <a:t>Spectrometer work function</a:t>
            </a:r>
          </a:p>
        </p:txBody>
      </p:sp>
      <p:sp>
        <p:nvSpPr>
          <p:cNvPr id="20499" name="TextBox 50"/>
          <p:cNvSpPr txBox="1">
            <a:spLocks noChangeArrowheads="1"/>
          </p:cNvSpPr>
          <p:nvPr/>
        </p:nvSpPr>
        <p:spPr bwMode="auto">
          <a:xfrm>
            <a:off x="8785225" y="6516688"/>
            <a:ext cx="466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800">
                <a:solidFill>
                  <a:schemeClr val="bg1"/>
                </a:solidFill>
                <a:latin typeface="Arial" panose="020B0604020202020204" pitchFamily="34" charset="0"/>
              </a:rPr>
              <a:t>9</a:t>
            </a:r>
          </a:p>
        </p:txBody>
      </p:sp>
      <p:sp>
        <p:nvSpPr>
          <p:cNvPr id="52" name="Title 1"/>
          <p:cNvSpPr txBox="1">
            <a:spLocks/>
          </p:cNvSpPr>
          <p:nvPr/>
        </p:nvSpPr>
        <p:spPr>
          <a:xfrm>
            <a:off x="3048000" y="274638"/>
            <a:ext cx="5638800" cy="1020762"/>
          </a:xfrm>
          <a:prstGeom prst="rect">
            <a:avLst/>
          </a:prstGeom>
        </p:spPr>
        <p:txBody>
          <a:bodyPr/>
          <a:lstStyle>
            <a:lvl1pPr algn="ctr" defTabSz="914400" rtl="0" eaLnBrk="1" latinLnBrk="0" hangingPunct="1">
              <a:spcBef>
                <a:spcPct val="0"/>
              </a:spcBef>
              <a:buNone/>
              <a:defRPr sz="3800" kern="1200">
                <a:solidFill>
                  <a:schemeClr val="tx1">
                    <a:lumMod val="75000"/>
                  </a:schemeClr>
                </a:solidFill>
                <a:latin typeface="+mj-lt"/>
                <a:ea typeface="+mj-ea"/>
                <a:cs typeface="+mj-cs"/>
              </a:defRPr>
            </a:lvl1pPr>
          </a:lstStyle>
          <a:p>
            <a:r>
              <a:rPr lang="en-GB" sz="4400" b="1" dirty="0" smtClean="0"/>
              <a:t>XPS</a:t>
            </a:r>
            <a:endParaRPr lang="en-GB" sz="4400" b="1" dirty="0"/>
          </a:p>
        </p:txBody>
      </p:sp>
    </p:spTree>
    <p:extLst>
      <p:ext uri="{BB962C8B-B14F-4D97-AF65-F5344CB8AC3E}">
        <p14:creationId xmlns:p14="http://schemas.microsoft.com/office/powerpoint/2010/main" val="27477358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312">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3312">
                                            <p:txEl>
                                              <p:pRg st="4" end="4"/>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3312">
                                            <p:txEl>
                                              <p:pRg st="6" end="6"/>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3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8440"/>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84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0" grpId="0"/>
      <p:bldP spid="18441" grpId="0"/>
      <p:bldP spid="13315" grpId="0" animBg="1"/>
      <p:bldP spid="6" grpId="0"/>
      <p:bldP spid="53" grpId="0"/>
      <p:bldP spid="55" grpId="0"/>
      <p:bldP spid="5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1" name="Picture 5" descr="http://www.azonetwork.com/Themes/Standard/Images/Testimonial-Logos/Loughborough-Universit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75" y="6257925"/>
            <a:ext cx="2616200"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2" name="Rectangle 9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indent="457200" algn="ctr">
              <a:spcBef>
                <a:spcPct val="20000"/>
              </a:spcBef>
              <a:tabLst>
                <a:tab pos="457200" algn="l"/>
              </a:tabLst>
              <a:defRPr sz="2400">
                <a:solidFill>
                  <a:schemeClr val="tx1"/>
                </a:solidFill>
                <a:latin typeface="Lucida Sans" panose="020B0602030504020204" pitchFamily="34" charset="0"/>
              </a:defRPr>
            </a:lvl1pPr>
            <a:lvl2pPr marL="742950" indent="-285750">
              <a:spcBef>
                <a:spcPct val="20000"/>
              </a:spcBef>
              <a:buChar char="–"/>
              <a:tabLst>
                <a:tab pos="457200" algn="l"/>
              </a:tabLst>
              <a:defRPr sz="2800">
                <a:solidFill>
                  <a:schemeClr val="tx1"/>
                </a:solidFill>
                <a:latin typeface="Lucida Sans" panose="020B0602030504020204" pitchFamily="34" charset="0"/>
              </a:defRPr>
            </a:lvl2pPr>
            <a:lvl3pPr marL="1143000" indent="-228600">
              <a:spcBef>
                <a:spcPct val="20000"/>
              </a:spcBef>
              <a:buChar char="•"/>
              <a:tabLst>
                <a:tab pos="457200" algn="l"/>
              </a:tabLst>
              <a:defRPr sz="2400">
                <a:solidFill>
                  <a:schemeClr val="tx1"/>
                </a:solidFill>
                <a:latin typeface="Lucida Sans" panose="020B0602030504020204" pitchFamily="34" charset="0"/>
              </a:defRPr>
            </a:lvl3pPr>
            <a:lvl4pPr marL="1600200" indent="-228600">
              <a:spcBef>
                <a:spcPct val="20000"/>
              </a:spcBef>
              <a:buChar char="–"/>
              <a:tabLst>
                <a:tab pos="457200" algn="l"/>
              </a:tabLst>
              <a:defRPr sz="2000">
                <a:solidFill>
                  <a:schemeClr val="tx1"/>
                </a:solidFill>
                <a:latin typeface="Lucida Sans" panose="020B0602030504020204" pitchFamily="34" charset="0"/>
              </a:defRPr>
            </a:lvl4pPr>
            <a:lvl5pPr marL="2057400" indent="-228600">
              <a:spcBef>
                <a:spcPct val="20000"/>
              </a:spcBef>
              <a:buChar char="»"/>
              <a:tabLst>
                <a:tab pos="457200" algn="l"/>
              </a:tabLst>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tabLst>
                <a:tab pos="457200" algn="l"/>
              </a:tabLst>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tabLst>
                <a:tab pos="457200" algn="l"/>
              </a:tabLst>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tabLst>
                <a:tab pos="457200" algn="l"/>
              </a:tabLst>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tabLst>
                <a:tab pos="457200" algn="l"/>
              </a:tabLst>
              <a:defRPr sz="2000">
                <a:solidFill>
                  <a:schemeClr val="tx1"/>
                </a:solidFill>
                <a:latin typeface="Lucida Sans" panose="020B0602030504020204" pitchFamily="34" charset="0"/>
              </a:defRPr>
            </a:lvl9pPr>
          </a:lstStyle>
          <a:p>
            <a:pPr algn="just">
              <a:spcBef>
                <a:spcPct val="0"/>
              </a:spcBef>
            </a:pPr>
            <a:endParaRPr lang="en-US" altLang="en-US" sz="1800">
              <a:latin typeface="Arial" panose="020B0604020202020204" pitchFamily="34" charset="0"/>
            </a:endParaRPr>
          </a:p>
        </p:txBody>
      </p:sp>
      <p:sp>
        <p:nvSpPr>
          <p:cNvPr id="37893" name="Rectangle 114"/>
          <p:cNvSpPr>
            <a:spLocks noChangeArrowheads="1"/>
          </p:cNvSpPr>
          <p:nvPr/>
        </p:nvSpPr>
        <p:spPr bwMode="auto">
          <a:xfrm>
            <a:off x="45720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endParaRPr lang="en-GB" altLang="en-US" sz="1800">
              <a:latin typeface="Arial" panose="020B0604020202020204" pitchFamily="34" charset="0"/>
            </a:endParaRPr>
          </a:p>
        </p:txBody>
      </p:sp>
      <p:sp>
        <p:nvSpPr>
          <p:cNvPr id="5" name="Rectangle 4"/>
          <p:cNvSpPr/>
          <p:nvPr/>
        </p:nvSpPr>
        <p:spPr>
          <a:xfrm>
            <a:off x="15875" y="5661025"/>
            <a:ext cx="2590800" cy="51911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ts val="0"/>
              </a:spcAft>
              <a:defRPr/>
            </a:pPr>
            <a:r>
              <a:rPr lang="en-US" sz="2200" dirty="0" err="1">
                <a:solidFill>
                  <a:schemeClr val="tx1">
                    <a:lumMod val="95000"/>
                    <a:lumOff val="5000"/>
                  </a:schemeClr>
                </a:solidFill>
                <a:latin typeface="Calibri" panose="020F0502020204030204" pitchFamily="34" charset="0"/>
                <a:ea typeface="Times New Roman" panose="02020603050405020304" pitchFamily="18" charset="0"/>
                <a:cs typeface="Calibri" panose="020F0502020204030204" pitchFamily="34" charset="0"/>
              </a:rPr>
              <a:t>eV</a:t>
            </a:r>
            <a:r>
              <a:rPr lang="en-US" sz="2200" baseline="-25000" dirty="0" err="1">
                <a:solidFill>
                  <a:schemeClr val="tx1">
                    <a:lumMod val="95000"/>
                    <a:lumOff val="5000"/>
                  </a:schemeClr>
                </a:solidFill>
                <a:latin typeface="Calibri" panose="020F0502020204030204" pitchFamily="34" charset="0"/>
                <a:ea typeface="Times New Roman" panose="02020603050405020304" pitchFamily="18" charset="0"/>
                <a:cs typeface="Calibri" panose="020F0502020204030204" pitchFamily="34" charset="0"/>
              </a:rPr>
              <a:t>CPD</a:t>
            </a:r>
            <a:r>
              <a:rPr lang="en-US" sz="2200" dirty="0">
                <a:solidFill>
                  <a:schemeClr val="tx1">
                    <a:lumMod val="95000"/>
                    <a:lumOff val="5000"/>
                  </a:schemeClr>
                </a:solidFill>
                <a:latin typeface="Calibri" panose="020F0502020204030204" pitchFamily="34" charset="0"/>
                <a:ea typeface="Times New Roman" panose="02020603050405020304" pitchFamily="18" charset="0"/>
                <a:cs typeface="Calibri" panose="020F0502020204030204" pitchFamily="34" charset="0"/>
              </a:rPr>
              <a:t>= </a:t>
            </a:r>
            <a:r>
              <a:rPr lang="en-US" sz="2200" dirty="0" err="1">
                <a:solidFill>
                  <a:schemeClr val="tx1">
                    <a:lumMod val="95000"/>
                    <a:lumOff val="5000"/>
                  </a:schemeClr>
                </a:solidFill>
                <a:latin typeface="Calibri" panose="020F0502020204030204" pitchFamily="34" charset="0"/>
                <a:ea typeface="Times New Roman" panose="02020603050405020304" pitchFamily="18" charset="0"/>
                <a:cs typeface="Calibri" panose="020F0502020204030204" pitchFamily="34" charset="0"/>
              </a:rPr>
              <a:t>φ</a:t>
            </a:r>
            <a:r>
              <a:rPr lang="en-US" sz="2200" baseline="-25000" dirty="0" err="1">
                <a:solidFill>
                  <a:schemeClr val="tx1">
                    <a:lumMod val="95000"/>
                    <a:lumOff val="5000"/>
                  </a:schemeClr>
                </a:solidFill>
                <a:latin typeface="Calibri" panose="020F0502020204030204" pitchFamily="34" charset="0"/>
                <a:ea typeface="Times New Roman" panose="02020603050405020304" pitchFamily="18" charset="0"/>
                <a:cs typeface="Calibri" panose="020F0502020204030204" pitchFamily="34" charset="0"/>
              </a:rPr>
              <a:t>probe</a:t>
            </a:r>
            <a:r>
              <a:rPr lang="en-US" sz="2200" dirty="0">
                <a:solidFill>
                  <a:schemeClr val="tx1">
                    <a:lumMod val="95000"/>
                    <a:lumOff val="5000"/>
                  </a:schemeClr>
                </a:solidFill>
                <a:latin typeface="Calibri" panose="020F0502020204030204" pitchFamily="34" charset="0"/>
                <a:ea typeface="Times New Roman" panose="02020603050405020304" pitchFamily="18" charset="0"/>
                <a:cs typeface="Calibri" panose="020F0502020204030204" pitchFamily="34" charset="0"/>
              </a:rPr>
              <a:t> - </a:t>
            </a:r>
            <a:r>
              <a:rPr lang="en-US" sz="2200" dirty="0" err="1">
                <a:solidFill>
                  <a:schemeClr val="tx1">
                    <a:lumMod val="95000"/>
                    <a:lumOff val="5000"/>
                  </a:schemeClr>
                </a:solidFill>
                <a:latin typeface="Calibri" panose="020F0502020204030204" pitchFamily="34" charset="0"/>
                <a:ea typeface="Times New Roman" panose="02020603050405020304" pitchFamily="18" charset="0"/>
                <a:cs typeface="Calibri" panose="020F0502020204030204" pitchFamily="34" charset="0"/>
              </a:rPr>
              <a:t>φ</a:t>
            </a:r>
            <a:r>
              <a:rPr lang="en-US" sz="2200" baseline="-25000" dirty="0" err="1">
                <a:solidFill>
                  <a:schemeClr val="tx1">
                    <a:lumMod val="95000"/>
                    <a:lumOff val="5000"/>
                  </a:schemeClr>
                </a:solidFill>
                <a:latin typeface="Calibri" panose="020F0502020204030204" pitchFamily="34" charset="0"/>
                <a:ea typeface="Times New Roman" panose="02020603050405020304" pitchFamily="18" charset="0"/>
                <a:cs typeface="Calibri" panose="020F0502020204030204" pitchFamily="34" charset="0"/>
              </a:rPr>
              <a:t>sample</a:t>
            </a:r>
            <a:endParaRPr lang="en-GB" sz="2200" dirty="0">
              <a:solidFill>
                <a:schemeClr val="tx1">
                  <a:lumMod val="95000"/>
                  <a:lumOff val="5000"/>
                </a:schemeClr>
              </a:solidFill>
              <a:latin typeface="Calibri" panose="020F0502020204030204" pitchFamily="34" charset="0"/>
              <a:ea typeface="Times New Roman" panose="02020603050405020304" pitchFamily="18" charset="0"/>
            </a:endParaRPr>
          </a:p>
        </p:txBody>
      </p:sp>
      <p:grpSp>
        <p:nvGrpSpPr>
          <p:cNvPr id="21524" name="Group 21523"/>
          <p:cNvGrpSpPr>
            <a:grpSpLocks/>
          </p:cNvGrpSpPr>
          <p:nvPr/>
        </p:nvGrpSpPr>
        <p:grpSpPr bwMode="auto">
          <a:xfrm>
            <a:off x="2632075" y="1347788"/>
            <a:ext cx="3524250" cy="3206750"/>
            <a:chOff x="2632075" y="1347733"/>
            <a:chExt cx="3524250" cy="3206679"/>
          </a:xfrm>
        </p:grpSpPr>
        <p:sp>
          <p:nvSpPr>
            <p:cNvPr id="8" name="TextBox 7"/>
            <p:cNvSpPr txBox="1"/>
            <p:nvPr/>
          </p:nvSpPr>
          <p:spPr>
            <a:xfrm>
              <a:off x="2730500" y="1347733"/>
              <a:ext cx="3425825" cy="1200123"/>
            </a:xfrm>
            <a:prstGeom prst="rect">
              <a:avLst/>
            </a:prstGeom>
            <a:noFill/>
            <a:ln>
              <a:solidFill>
                <a:schemeClr val="tx1">
                  <a:lumMod val="75000"/>
                  <a:lumOff val="25000"/>
                </a:schemeClr>
              </a:solidFill>
            </a:ln>
          </p:spPr>
          <p:txBody>
            <a:bodyPr>
              <a:spAutoFit/>
            </a:bodyPr>
            <a:lstStyle/>
            <a:p>
              <a:pPr marL="285750" indent="-285750">
                <a:buFont typeface="Arial" panose="020B0604020202020204" pitchFamily="34" charset="0"/>
                <a:buChar char="•"/>
                <a:defRPr/>
              </a:pPr>
              <a:r>
                <a:rPr lang="en-US" dirty="0">
                  <a:latin typeface="Calibri" panose="020F0502020204030204" pitchFamily="34" charset="0"/>
                  <a:ea typeface="Times New Roman" panose="02020603050405020304" pitchFamily="18" charset="0"/>
                  <a:cs typeface="Calibri" panose="020F0502020204030204" pitchFamily="34" charset="0"/>
                </a:rPr>
                <a:t>Result is a periodic flow of charge around the circuit, and thus a varying voltage</a:t>
              </a:r>
              <a:endParaRPr lang="en-US" dirty="0">
                <a:latin typeface="Calibri" panose="020F0502020204030204" pitchFamily="34" charset="0"/>
              </a:endParaRPr>
            </a:p>
            <a:p>
              <a:pPr marL="285750" indent="-285750">
                <a:buFont typeface="Arial" panose="020B0604020202020204" pitchFamily="34" charset="0"/>
                <a:buChar char="•"/>
                <a:defRPr/>
              </a:pPr>
              <a:r>
                <a:rPr lang="en-US" dirty="0">
                  <a:latin typeface="Calibri" panose="020F0502020204030204" pitchFamily="34" charset="0"/>
                </a:rPr>
                <a:t>Output signal is periodic (V</a:t>
              </a:r>
              <a:r>
                <a:rPr lang="en-US" baseline="-25000" dirty="0">
                  <a:latin typeface="Calibri" panose="020F0502020204030204" pitchFamily="34" charset="0"/>
                </a:rPr>
                <a:t>s</a:t>
              </a:r>
              <a:r>
                <a:rPr lang="en-US" dirty="0">
                  <a:latin typeface="Calibri" panose="020F0502020204030204" pitchFamily="34" charset="0"/>
                </a:rPr>
                <a:t>)</a:t>
              </a:r>
              <a:endParaRPr lang="en-GB" dirty="0"/>
            </a:p>
          </p:txBody>
        </p:sp>
        <p:pic>
          <p:nvPicPr>
            <p:cNvPr id="37927" name="Picture 14" descr="http://www.kelvinprobe.info/images/KP-Signal-vs-Tim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2075" y="2699298"/>
              <a:ext cx="3479542" cy="1855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1527" name="Group 21526"/>
          <p:cNvGrpSpPr>
            <a:grpSpLocks/>
          </p:cNvGrpSpPr>
          <p:nvPr/>
        </p:nvGrpSpPr>
        <p:grpSpPr bwMode="auto">
          <a:xfrm>
            <a:off x="15875" y="1341438"/>
            <a:ext cx="2659063" cy="4319587"/>
            <a:chOff x="15874" y="1340768"/>
            <a:chExt cx="2659698" cy="4320480"/>
          </a:xfrm>
        </p:grpSpPr>
        <p:sp>
          <p:nvSpPr>
            <p:cNvPr id="37907" name="TextBox 50"/>
            <p:cNvSpPr txBox="1">
              <a:spLocks noChangeArrowheads="1"/>
            </p:cNvSpPr>
            <p:nvPr/>
          </p:nvSpPr>
          <p:spPr bwMode="auto">
            <a:xfrm>
              <a:off x="1108135" y="5248179"/>
              <a:ext cx="1136068" cy="413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400">
                  <a:latin typeface="Calibri" panose="020F0502020204030204" pitchFamily="34" charset="0"/>
                </a:rPr>
                <a:t>Sample</a:t>
              </a:r>
            </a:p>
          </p:txBody>
        </p:sp>
        <p:grpSp>
          <p:nvGrpSpPr>
            <p:cNvPr id="37908" name="Group 21522"/>
            <p:cNvGrpSpPr>
              <a:grpSpLocks/>
            </p:cNvGrpSpPr>
            <p:nvPr/>
          </p:nvGrpSpPr>
          <p:grpSpPr bwMode="auto">
            <a:xfrm>
              <a:off x="15874" y="1340768"/>
              <a:ext cx="2659698" cy="3943412"/>
              <a:chOff x="15874" y="1340768"/>
              <a:chExt cx="2659698" cy="3943412"/>
            </a:xfrm>
          </p:grpSpPr>
          <p:sp>
            <p:nvSpPr>
              <p:cNvPr id="7" name="TextBox 6"/>
              <p:cNvSpPr txBox="1"/>
              <p:nvPr/>
            </p:nvSpPr>
            <p:spPr>
              <a:xfrm>
                <a:off x="34929" y="1340768"/>
                <a:ext cx="2572364" cy="2032420"/>
              </a:xfrm>
              <a:prstGeom prst="rect">
                <a:avLst/>
              </a:prstGeom>
              <a:noFill/>
              <a:ln>
                <a:solidFill>
                  <a:schemeClr val="tx1">
                    <a:lumMod val="75000"/>
                    <a:lumOff val="25000"/>
                  </a:schemeClr>
                </a:solidFill>
              </a:ln>
            </p:spPr>
            <p:txBody>
              <a:bodyPr>
                <a:spAutoFit/>
              </a:bodyPr>
              <a:lstStyle/>
              <a:p>
                <a:pPr marL="285750" indent="-285750">
                  <a:buFont typeface="Arial" panose="020B0604020202020204" pitchFamily="34" charset="0"/>
                  <a:buChar char="•"/>
                  <a:defRPr/>
                </a:pPr>
                <a:r>
                  <a:rPr lang="en-US" dirty="0">
                    <a:latin typeface="Calibri" panose="020F0502020204030204" pitchFamily="34" charset="0"/>
                    <a:ea typeface="Times New Roman" panose="02020603050405020304" pitchFamily="18" charset="0"/>
                    <a:cs typeface="Calibri" panose="020F0502020204030204" pitchFamily="34" charset="0"/>
                  </a:rPr>
                  <a:t>Probe set to vibrate upon close contact with sample surface</a:t>
                </a:r>
              </a:p>
              <a:p>
                <a:pPr marL="285750" indent="-285750">
                  <a:buFont typeface="Arial" panose="020B0604020202020204" pitchFamily="34" charset="0"/>
                  <a:buChar char="•"/>
                  <a:defRPr/>
                </a:pPr>
                <a:endParaRPr lang="en-US" dirty="0">
                  <a:latin typeface="Calibri" panose="020F0502020204030204" pitchFamily="34" charset="0"/>
                  <a:ea typeface="Times New Roman" panose="02020603050405020304" pitchFamily="18" charset="0"/>
                  <a:cs typeface="Calibri" panose="020F0502020204030204" pitchFamily="34" charset="0"/>
                </a:endParaRPr>
              </a:p>
              <a:p>
                <a:pPr marL="285750" indent="-285750">
                  <a:buFont typeface="Arial" panose="020B0604020202020204" pitchFamily="34" charset="0"/>
                  <a:buChar char="•"/>
                  <a:defRPr/>
                </a:pPr>
                <a:endParaRPr lang="en-US" dirty="0">
                  <a:latin typeface="Calibri" panose="020F0502020204030204" pitchFamily="34" charset="0"/>
                  <a:ea typeface="Times New Roman" panose="02020603050405020304" pitchFamily="18" charset="0"/>
                  <a:cs typeface="Calibri" panose="020F0502020204030204" pitchFamily="34" charset="0"/>
                </a:endParaRPr>
              </a:p>
              <a:p>
                <a:pPr marL="285750" indent="-285750">
                  <a:buFont typeface="Arial" panose="020B0604020202020204" pitchFamily="34" charset="0"/>
                  <a:buChar char="•"/>
                  <a:defRPr/>
                </a:pPr>
                <a:endParaRPr lang="en-US" dirty="0">
                  <a:latin typeface="Calibri" panose="020F0502020204030204" pitchFamily="34" charset="0"/>
                  <a:ea typeface="Times New Roman" panose="02020603050405020304" pitchFamily="18" charset="0"/>
                  <a:cs typeface="Calibri" panose="020F0502020204030204" pitchFamily="34" charset="0"/>
                </a:endParaRPr>
              </a:p>
              <a:p>
                <a:pPr marL="285750" indent="-285750">
                  <a:buFont typeface="Arial" panose="020B0604020202020204" pitchFamily="34" charset="0"/>
                  <a:buChar char="•"/>
                  <a:defRPr/>
                </a:pPr>
                <a:r>
                  <a:rPr lang="en-US" dirty="0">
                    <a:latin typeface="Calibri" panose="020F0502020204030204" pitchFamily="34" charset="0"/>
                    <a:ea typeface="Times New Roman" panose="02020603050405020304" pitchFamily="18" charset="0"/>
                    <a:cs typeface="Calibri" panose="020F0502020204030204" pitchFamily="34" charset="0"/>
                  </a:rPr>
                  <a:t>As d varies, so does C</a:t>
                </a:r>
              </a:p>
            </p:txBody>
          </p:sp>
          <p:sp>
            <p:nvSpPr>
              <p:cNvPr id="16" name="TextBox 15"/>
              <p:cNvSpPr txBox="1">
                <a:spLocks noRot="1" noChangeAspect="1" noMove="1" noResize="1" noEditPoints="1" noAdjustHandles="1" noChangeArrowheads="1" noChangeShapeType="1" noTextEdit="1"/>
              </p:cNvSpPr>
              <p:nvPr/>
            </p:nvSpPr>
            <p:spPr>
              <a:xfrm>
                <a:off x="515154" y="2348880"/>
                <a:ext cx="1473801" cy="584327"/>
              </a:xfrm>
              <a:prstGeom prst="rect">
                <a:avLst/>
              </a:prstGeom>
              <a:blipFill rotWithShape="0">
                <a:blip r:embed="rId5"/>
                <a:stretch>
                  <a:fillRect/>
                </a:stretch>
              </a:blipFill>
              <a:ln>
                <a:solidFill>
                  <a:schemeClr val="tx1"/>
                </a:solidFill>
              </a:ln>
            </p:spPr>
            <p:txBody>
              <a:bodyPr/>
              <a:lstStyle/>
              <a:p>
                <a:pPr>
                  <a:defRPr/>
                </a:pPr>
                <a:r>
                  <a:rPr lang="en-GB">
                    <a:noFill/>
                  </a:rPr>
                  <a:t> </a:t>
                </a:r>
              </a:p>
            </p:txBody>
          </p:sp>
          <p:sp>
            <p:nvSpPr>
              <p:cNvPr id="13" name="Rectangle 12"/>
              <p:cNvSpPr/>
              <p:nvPr/>
            </p:nvSpPr>
            <p:spPr>
              <a:xfrm>
                <a:off x="217535" y="4733956"/>
                <a:ext cx="1424327" cy="1667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4" name="Rectangle 23"/>
              <p:cNvSpPr/>
              <p:nvPr/>
            </p:nvSpPr>
            <p:spPr>
              <a:xfrm>
                <a:off x="485886" y="4076595"/>
                <a:ext cx="870158" cy="173074"/>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cxnSp>
            <p:nvCxnSpPr>
              <p:cNvPr id="23" name="Straight Connector 22"/>
              <p:cNvCxnSpPr>
                <a:stCxn id="24" idx="0"/>
              </p:cNvCxnSpPr>
              <p:nvPr/>
            </p:nvCxnSpPr>
            <p:spPr>
              <a:xfrm flipV="1">
                <a:off x="920965" y="3766969"/>
                <a:ext cx="0" cy="30962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flipV="1">
                <a:off x="930492" y="3765381"/>
                <a:ext cx="692315"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flipV="1">
                <a:off x="1305232" y="3766969"/>
                <a:ext cx="6923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flipV="1">
                <a:off x="1660917" y="4829226"/>
                <a:ext cx="693904"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flipV="1">
                <a:off x="1641862" y="3766969"/>
                <a:ext cx="6939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1543414" y="3920988"/>
                <a:ext cx="0" cy="46047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505" name="Straight Arrow Connector 21504"/>
              <p:cNvCxnSpPr/>
              <p:nvPr/>
            </p:nvCxnSpPr>
            <p:spPr>
              <a:xfrm>
                <a:off x="268347" y="3849536"/>
                <a:ext cx="342982" cy="15560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512" name="Straight Arrow Connector 21511"/>
              <p:cNvCxnSpPr/>
              <p:nvPr/>
            </p:nvCxnSpPr>
            <p:spPr>
              <a:xfrm flipH="1" flipV="1">
                <a:off x="1151208" y="4926084"/>
                <a:ext cx="52400" cy="35884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921" name="TextBox 21512"/>
              <p:cNvSpPr txBox="1">
                <a:spLocks noChangeArrowheads="1"/>
              </p:cNvSpPr>
              <p:nvPr/>
            </p:nvSpPr>
            <p:spPr bwMode="auto">
              <a:xfrm>
                <a:off x="15874" y="3591995"/>
                <a:ext cx="1136068" cy="413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400">
                    <a:latin typeface="Calibri" panose="020F0502020204030204" pitchFamily="34" charset="0"/>
                  </a:rPr>
                  <a:t>Probe</a:t>
                </a:r>
              </a:p>
            </p:txBody>
          </p:sp>
          <p:cxnSp>
            <p:nvCxnSpPr>
              <p:cNvPr id="21515" name="Straight Connector 21514"/>
              <p:cNvCxnSpPr/>
              <p:nvPr/>
            </p:nvCxnSpPr>
            <p:spPr>
              <a:xfrm flipV="1">
                <a:off x="2335766" y="3816192"/>
                <a:ext cx="0" cy="10130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2016602" y="4152811"/>
                <a:ext cx="590691" cy="4223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chemeClr val="tx1"/>
                    </a:solidFill>
                    <a:latin typeface="Calibri" panose="020F0502020204030204" pitchFamily="34" charset="0"/>
                  </a:rPr>
                  <a:t>V</a:t>
                </a:r>
                <a:r>
                  <a:rPr lang="en-GB" sz="1600" baseline="-25000" dirty="0">
                    <a:solidFill>
                      <a:schemeClr val="tx1"/>
                    </a:solidFill>
                    <a:latin typeface="Calibri" panose="020F0502020204030204" pitchFamily="34" charset="0"/>
                  </a:rPr>
                  <a:t>s</a:t>
                </a:r>
              </a:p>
            </p:txBody>
          </p:sp>
          <p:sp>
            <p:nvSpPr>
              <p:cNvPr id="37924" name="TextBox 21515"/>
              <p:cNvSpPr txBox="1">
                <a:spLocks noChangeArrowheads="1"/>
              </p:cNvSpPr>
              <p:nvPr/>
            </p:nvSpPr>
            <p:spPr bwMode="auto">
              <a:xfrm>
                <a:off x="323528" y="4538705"/>
                <a:ext cx="2136020" cy="330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000">
                    <a:latin typeface="Arial" panose="020B0604020202020204" pitchFamily="34" charset="0"/>
                  </a:rPr>
                  <a:t>+++++++++++++++</a:t>
                </a:r>
              </a:p>
            </p:txBody>
          </p:sp>
          <p:sp>
            <p:nvSpPr>
              <p:cNvPr id="37925" name="TextBox 54"/>
              <p:cNvSpPr txBox="1">
                <a:spLocks noChangeArrowheads="1"/>
              </p:cNvSpPr>
              <p:nvPr/>
            </p:nvSpPr>
            <p:spPr bwMode="auto">
              <a:xfrm>
                <a:off x="539552" y="4178665"/>
                <a:ext cx="2136020" cy="330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000">
                    <a:latin typeface="Arial" panose="020B0604020202020204" pitchFamily="34" charset="0"/>
                  </a:rPr>
                  <a:t>- - - - - - - - -</a:t>
                </a:r>
              </a:p>
            </p:txBody>
          </p:sp>
        </p:grpSp>
      </p:grpSp>
      <p:grpSp>
        <p:nvGrpSpPr>
          <p:cNvPr id="21526" name="Group 21525"/>
          <p:cNvGrpSpPr>
            <a:grpSpLocks/>
          </p:cNvGrpSpPr>
          <p:nvPr/>
        </p:nvGrpSpPr>
        <p:grpSpPr bwMode="auto">
          <a:xfrm>
            <a:off x="6194425" y="1341438"/>
            <a:ext cx="2949575" cy="3671887"/>
            <a:chOff x="6194218" y="1340768"/>
            <a:chExt cx="2949782" cy="3672408"/>
          </a:xfrm>
        </p:grpSpPr>
        <p:pic>
          <p:nvPicPr>
            <p:cNvPr id="37905" name="Picture 16" descr="http://www.kelvinprobe.info/images/KP-Signal-PtP-vs-Backing-Potential.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94218" y="3298655"/>
              <a:ext cx="2933373" cy="1714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TextBox 58"/>
            <p:cNvSpPr txBox="1"/>
            <p:nvPr/>
          </p:nvSpPr>
          <p:spPr>
            <a:xfrm>
              <a:off x="6259311" y="1340768"/>
              <a:ext cx="2884689" cy="1754436"/>
            </a:xfrm>
            <a:prstGeom prst="rect">
              <a:avLst/>
            </a:prstGeom>
            <a:noFill/>
            <a:ln>
              <a:solidFill>
                <a:schemeClr val="tx1">
                  <a:lumMod val="75000"/>
                  <a:lumOff val="25000"/>
                </a:schemeClr>
              </a:solidFill>
            </a:ln>
          </p:spPr>
          <p:txBody>
            <a:bodyPr>
              <a:spAutoFit/>
            </a:bodyPr>
            <a:lstStyle/>
            <a:p>
              <a:pPr marL="285750" indent="-285750">
                <a:buFont typeface="Arial" panose="020B0604020202020204" pitchFamily="34" charset="0"/>
                <a:buChar char="•"/>
                <a:defRPr/>
              </a:pPr>
              <a:r>
                <a:rPr lang="en-GB" dirty="0" err="1">
                  <a:latin typeface="Calibri" panose="020F0502020204030204" pitchFamily="34" charset="0"/>
                </a:rPr>
                <a:t>V</a:t>
              </a:r>
              <a:r>
                <a:rPr lang="en-GB" baseline="-25000" dirty="0" err="1">
                  <a:latin typeface="Calibri" panose="020F0502020204030204" pitchFamily="34" charset="0"/>
                </a:rPr>
                <a:t>b</a:t>
              </a:r>
              <a:r>
                <a:rPr lang="en-GB" dirty="0">
                  <a:latin typeface="Calibri" panose="020F0502020204030204" pitchFamily="34" charset="0"/>
                </a:rPr>
                <a:t> is set to a range of potentials and a plot of </a:t>
              </a:r>
              <a:r>
                <a:rPr lang="en-GB" dirty="0" err="1">
                  <a:latin typeface="Calibri" panose="020F0502020204030204" pitchFamily="34" charset="0"/>
                </a:rPr>
                <a:t>V</a:t>
              </a:r>
              <a:r>
                <a:rPr lang="en-GB" baseline="-25000" dirty="0" err="1">
                  <a:latin typeface="Calibri" panose="020F0502020204030204" pitchFamily="34" charset="0"/>
                </a:rPr>
                <a:t>ptp</a:t>
              </a:r>
              <a:r>
                <a:rPr lang="en-GB" dirty="0">
                  <a:latin typeface="Calibri" panose="020F0502020204030204" pitchFamily="34" charset="0"/>
                </a:rPr>
                <a:t> verses </a:t>
              </a:r>
              <a:r>
                <a:rPr lang="en-GB" dirty="0" err="1">
                  <a:latin typeface="Calibri" panose="020F0502020204030204" pitchFamily="34" charset="0"/>
                </a:rPr>
                <a:t>V</a:t>
              </a:r>
              <a:r>
                <a:rPr lang="en-GB" baseline="-25000" dirty="0" err="1">
                  <a:latin typeface="Calibri" panose="020F0502020204030204" pitchFamily="34" charset="0"/>
                </a:rPr>
                <a:t>b</a:t>
              </a:r>
              <a:r>
                <a:rPr lang="en-GB" dirty="0">
                  <a:latin typeface="Calibri" panose="020F0502020204030204" pitchFamily="34" charset="0"/>
                </a:rPr>
                <a:t> is made. </a:t>
              </a:r>
            </a:p>
            <a:p>
              <a:pPr marL="285750" indent="-285750">
                <a:buFont typeface="Arial" panose="020B0604020202020204" pitchFamily="34" charset="0"/>
                <a:buChar char="•"/>
                <a:defRPr/>
              </a:pPr>
              <a:r>
                <a:rPr lang="en-GB" dirty="0">
                  <a:latin typeface="Calibri" panose="020F0502020204030204" pitchFamily="34" charset="0"/>
                </a:rPr>
                <a:t>When </a:t>
              </a:r>
              <a:r>
                <a:rPr lang="en-GB" dirty="0" err="1">
                  <a:latin typeface="Calibri" panose="020F0502020204030204" pitchFamily="34" charset="0"/>
                </a:rPr>
                <a:t>V</a:t>
              </a:r>
              <a:r>
                <a:rPr lang="en-GB" baseline="-25000" dirty="0" err="1">
                  <a:latin typeface="Calibri" panose="020F0502020204030204" pitchFamily="34" charset="0"/>
                </a:rPr>
                <a:t>ptp</a:t>
              </a:r>
              <a:r>
                <a:rPr lang="en-GB" dirty="0">
                  <a:latin typeface="Calibri" panose="020F0502020204030204" pitchFamily="34" charset="0"/>
                </a:rPr>
                <a:t> = 0 the V</a:t>
              </a:r>
              <a:r>
                <a:rPr lang="en-GB" baseline="-25000" dirty="0">
                  <a:latin typeface="Calibri" panose="020F0502020204030204" pitchFamily="34" charset="0"/>
                </a:rPr>
                <a:t>CPD</a:t>
              </a:r>
              <a:r>
                <a:rPr lang="en-GB" dirty="0">
                  <a:latin typeface="Calibri" panose="020F0502020204030204" pitchFamily="34" charset="0"/>
                </a:rPr>
                <a:t> of the surface is equal and opposite to V</a:t>
              </a:r>
              <a:r>
                <a:rPr lang="en-GB" baseline="-25000" dirty="0">
                  <a:latin typeface="Calibri" panose="020F0502020204030204" pitchFamily="34" charset="0"/>
                </a:rPr>
                <a:t>b</a:t>
              </a:r>
              <a:r>
                <a:rPr lang="en-GB" dirty="0">
                  <a:latin typeface="Calibri" panose="020F0502020204030204" pitchFamily="34" charset="0"/>
                </a:rPr>
                <a:t>.</a:t>
              </a:r>
            </a:p>
          </p:txBody>
        </p:sp>
      </p:grpSp>
      <p:grpSp>
        <p:nvGrpSpPr>
          <p:cNvPr id="21525" name="Group 21524"/>
          <p:cNvGrpSpPr>
            <a:grpSpLocks/>
          </p:cNvGrpSpPr>
          <p:nvPr/>
        </p:nvGrpSpPr>
        <p:grpSpPr bwMode="auto">
          <a:xfrm>
            <a:off x="2859088" y="4800600"/>
            <a:ext cx="2936875" cy="1382713"/>
            <a:chOff x="2859868" y="4800360"/>
            <a:chExt cx="2936268" cy="1383528"/>
          </a:xfrm>
        </p:grpSpPr>
        <p:sp>
          <p:nvSpPr>
            <p:cNvPr id="10" name="TextBox 9"/>
            <p:cNvSpPr txBox="1">
              <a:spLocks noRot="1" noChangeAspect="1" noMove="1" noResize="1" noEditPoints="1" noAdjustHandles="1" noChangeArrowheads="1" noChangeShapeType="1" noTextEdit="1"/>
            </p:cNvSpPr>
            <p:nvPr/>
          </p:nvSpPr>
          <p:spPr>
            <a:xfrm>
              <a:off x="3295437" y="4800360"/>
              <a:ext cx="2295950" cy="331437"/>
            </a:xfrm>
            <a:prstGeom prst="rect">
              <a:avLst/>
            </a:prstGeom>
            <a:blipFill rotWithShape="0">
              <a:blip r:embed="rId7"/>
              <a:stretch>
                <a:fillRect l="-1587" r="-3439" b="-22807"/>
              </a:stretch>
            </a:blipFill>
            <a:ln>
              <a:solidFill>
                <a:schemeClr val="tx1"/>
              </a:solidFill>
            </a:ln>
          </p:spPr>
          <p:txBody>
            <a:bodyPr/>
            <a:lstStyle/>
            <a:p>
              <a:pPr>
                <a:defRPr/>
              </a:pPr>
              <a:r>
                <a:rPr lang="en-GB">
                  <a:noFill/>
                </a:rPr>
                <a:t> </a:t>
              </a:r>
            </a:p>
          </p:txBody>
        </p:sp>
        <p:cxnSp>
          <p:nvCxnSpPr>
            <p:cNvPr id="60" name="Straight Arrow Connector 59"/>
            <p:cNvCxnSpPr/>
            <p:nvPr/>
          </p:nvCxnSpPr>
          <p:spPr>
            <a:xfrm flipV="1">
              <a:off x="3428076" y="5230827"/>
              <a:ext cx="136497" cy="35898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902" name="TextBox 61"/>
            <p:cNvSpPr txBox="1">
              <a:spLocks noChangeArrowheads="1"/>
            </p:cNvSpPr>
            <p:nvPr/>
          </p:nvSpPr>
          <p:spPr bwMode="auto">
            <a:xfrm>
              <a:off x="2859868" y="5445224"/>
              <a:ext cx="113606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spcBef>
                  <a:spcPct val="0"/>
                </a:spcBef>
              </a:pPr>
              <a:r>
                <a:rPr lang="en-GB" altLang="en-US" sz="1400">
                  <a:latin typeface="Calibri" panose="020F0502020204030204" pitchFamily="34" charset="0"/>
                </a:rPr>
                <a:t>Peak to peak voltgae</a:t>
              </a:r>
            </a:p>
          </p:txBody>
        </p:sp>
        <p:sp>
          <p:nvSpPr>
            <p:cNvPr id="37903" name="TextBox 62"/>
            <p:cNvSpPr txBox="1">
              <a:spLocks noChangeArrowheads="1"/>
            </p:cNvSpPr>
            <p:nvPr/>
          </p:nvSpPr>
          <p:spPr bwMode="auto">
            <a:xfrm>
              <a:off x="4464496" y="5445224"/>
              <a:ext cx="133164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spcBef>
                  <a:spcPct val="0"/>
                </a:spcBef>
              </a:pPr>
              <a:r>
                <a:rPr lang="en-GB" altLang="en-US" sz="1400" dirty="0">
                  <a:latin typeface="Calibri" panose="020F0502020204030204" pitchFamily="34" charset="0"/>
                </a:rPr>
                <a:t>Externally applied backing potential</a:t>
              </a:r>
            </a:p>
          </p:txBody>
        </p:sp>
        <p:cxnSp>
          <p:nvCxnSpPr>
            <p:cNvPr id="64" name="Straight Arrow Connector 63"/>
            <p:cNvCxnSpPr/>
            <p:nvPr/>
          </p:nvCxnSpPr>
          <p:spPr>
            <a:xfrm flipH="1" flipV="1">
              <a:off x="5240626" y="5159346"/>
              <a:ext cx="50790" cy="35739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7899" name="TextBox 40"/>
          <p:cNvSpPr txBox="1">
            <a:spLocks noChangeArrowheads="1"/>
          </p:cNvSpPr>
          <p:nvPr/>
        </p:nvSpPr>
        <p:spPr bwMode="auto">
          <a:xfrm>
            <a:off x="8785225" y="6516688"/>
            <a:ext cx="466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800">
                <a:solidFill>
                  <a:schemeClr val="bg1"/>
                </a:solidFill>
                <a:latin typeface="Arial" panose="020B0604020202020204" pitchFamily="34" charset="0"/>
              </a:rPr>
              <a:t>21</a:t>
            </a:r>
          </a:p>
        </p:txBody>
      </p:sp>
      <p:sp>
        <p:nvSpPr>
          <p:cNvPr id="41" name="Title 1"/>
          <p:cNvSpPr txBox="1">
            <a:spLocks/>
          </p:cNvSpPr>
          <p:nvPr/>
        </p:nvSpPr>
        <p:spPr>
          <a:xfrm>
            <a:off x="3048000" y="274638"/>
            <a:ext cx="5638800" cy="1020762"/>
          </a:xfrm>
          <a:prstGeom prst="rect">
            <a:avLst/>
          </a:prstGeom>
        </p:spPr>
        <p:txBody>
          <a:bodyPr/>
          <a:lstStyle>
            <a:lvl1pPr algn="ctr" defTabSz="914400" rtl="0" eaLnBrk="1" latinLnBrk="0" hangingPunct="1">
              <a:spcBef>
                <a:spcPct val="0"/>
              </a:spcBef>
              <a:buNone/>
              <a:defRPr sz="3800" kern="1200">
                <a:solidFill>
                  <a:schemeClr val="tx1">
                    <a:lumMod val="75000"/>
                  </a:schemeClr>
                </a:solidFill>
                <a:latin typeface="+mj-lt"/>
                <a:ea typeface="+mj-ea"/>
                <a:cs typeface="+mj-cs"/>
              </a:defRPr>
            </a:lvl1pPr>
          </a:lstStyle>
          <a:p>
            <a:r>
              <a:rPr lang="en-GB" sz="4400" b="1" dirty="0" smtClean="0"/>
              <a:t>Kelvin Probe</a:t>
            </a:r>
            <a:endParaRPr lang="en-GB" sz="4400" b="1" dirty="0"/>
          </a:p>
        </p:txBody>
      </p:sp>
    </p:spTree>
    <p:extLst>
      <p:ext uri="{BB962C8B-B14F-4D97-AF65-F5344CB8AC3E}">
        <p14:creationId xmlns:p14="http://schemas.microsoft.com/office/powerpoint/2010/main" val="28893236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152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152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152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15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9" name="Picture 5" descr="http://www.azonetwork.com/Themes/Standard/Images/Testimonial-Logos/Loughborough-Universit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75" y="6243638"/>
            <a:ext cx="2616200"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Rectangle 9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indent="457200" algn="ctr">
              <a:spcBef>
                <a:spcPct val="20000"/>
              </a:spcBef>
              <a:tabLst>
                <a:tab pos="457200" algn="l"/>
              </a:tabLst>
              <a:defRPr sz="2400">
                <a:solidFill>
                  <a:schemeClr val="tx1"/>
                </a:solidFill>
                <a:latin typeface="Lucida Sans" panose="020B0602030504020204" pitchFamily="34" charset="0"/>
              </a:defRPr>
            </a:lvl1pPr>
            <a:lvl2pPr marL="742950" indent="-285750">
              <a:spcBef>
                <a:spcPct val="20000"/>
              </a:spcBef>
              <a:buChar char="–"/>
              <a:tabLst>
                <a:tab pos="457200" algn="l"/>
              </a:tabLst>
              <a:defRPr sz="2800">
                <a:solidFill>
                  <a:schemeClr val="tx1"/>
                </a:solidFill>
                <a:latin typeface="Lucida Sans" panose="020B0602030504020204" pitchFamily="34" charset="0"/>
              </a:defRPr>
            </a:lvl2pPr>
            <a:lvl3pPr marL="1143000" indent="-228600">
              <a:spcBef>
                <a:spcPct val="20000"/>
              </a:spcBef>
              <a:buChar char="•"/>
              <a:tabLst>
                <a:tab pos="457200" algn="l"/>
              </a:tabLst>
              <a:defRPr sz="2400">
                <a:solidFill>
                  <a:schemeClr val="tx1"/>
                </a:solidFill>
                <a:latin typeface="Lucida Sans" panose="020B0602030504020204" pitchFamily="34" charset="0"/>
              </a:defRPr>
            </a:lvl3pPr>
            <a:lvl4pPr marL="1600200" indent="-228600">
              <a:spcBef>
                <a:spcPct val="20000"/>
              </a:spcBef>
              <a:buChar char="–"/>
              <a:tabLst>
                <a:tab pos="457200" algn="l"/>
              </a:tabLst>
              <a:defRPr sz="2000">
                <a:solidFill>
                  <a:schemeClr val="tx1"/>
                </a:solidFill>
                <a:latin typeface="Lucida Sans" panose="020B0602030504020204" pitchFamily="34" charset="0"/>
              </a:defRPr>
            </a:lvl4pPr>
            <a:lvl5pPr marL="2057400" indent="-228600">
              <a:spcBef>
                <a:spcPct val="20000"/>
              </a:spcBef>
              <a:buChar char="»"/>
              <a:tabLst>
                <a:tab pos="457200" algn="l"/>
              </a:tabLst>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tabLst>
                <a:tab pos="457200" algn="l"/>
              </a:tabLst>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tabLst>
                <a:tab pos="457200" algn="l"/>
              </a:tabLst>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tabLst>
                <a:tab pos="457200" algn="l"/>
              </a:tabLst>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tabLst>
                <a:tab pos="457200" algn="l"/>
              </a:tabLst>
              <a:defRPr sz="2000">
                <a:solidFill>
                  <a:schemeClr val="tx1"/>
                </a:solidFill>
                <a:latin typeface="Lucida Sans" panose="020B0602030504020204" pitchFamily="34" charset="0"/>
              </a:defRPr>
            </a:lvl9pPr>
          </a:lstStyle>
          <a:p>
            <a:pPr algn="just">
              <a:spcBef>
                <a:spcPct val="0"/>
              </a:spcBef>
            </a:pPr>
            <a:endParaRPr lang="en-US" altLang="en-US" sz="1800">
              <a:latin typeface="Arial" panose="020B0604020202020204" pitchFamily="34" charset="0"/>
            </a:endParaRPr>
          </a:p>
        </p:txBody>
      </p:sp>
      <p:sp>
        <p:nvSpPr>
          <p:cNvPr id="24581" name="Rectangle 114"/>
          <p:cNvSpPr>
            <a:spLocks noChangeArrowheads="1"/>
          </p:cNvSpPr>
          <p:nvPr/>
        </p:nvSpPr>
        <p:spPr bwMode="auto">
          <a:xfrm>
            <a:off x="45720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endParaRPr lang="en-GB" altLang="en-US" sz="1800">
              <a:latin typeface="Arial" panose="020B0604020202020204" pitchFamily="34" charset="0"/>
            </a:endParaRPr>
          </a:p>
        </p:txBody>
      </p:sp>
      <p:sp>
        <p:nvSpPr>
          <p:cNvPr id="3" name="TextBox 2"/>
          <p:cNvSpPr txBox="1"/>
          <p:nvPr/>
        </p:nvSpPr>
        <p:spPr>
          <a:xfrm>
            <a:off x="34925" y="1125538"/>
            <a:ext cx="5651500" cy="3693319"/>
          </a:xfrm>
          <a:prstGeom prst="rect">
            <a:avLst/>
          </a:prstGeom>
          <a:noFill/>
        </p:spPr>
        <p:txBody>
          <a:bodyPr>
            <a:spAutoFit/>
          </a:bodyPr>
          <a:lstStyle/>
          <a:p>
            <a:pPr marL="285750" indent="-285750">
              <a:buFont typeface="Arial" panose="020B0604020202020204" pitchFamily="34" charset="0"/>
              <a:buChar char="•"/>
              <a:defRPr/>
            </a:pPr>
            <a:r>
              <a:rPr lang="en-US" dirty="0">
                <a:latin typeface="Calibri" panose="020F0502020204030204" pitchFamily="34" charset="0"/>
              </a:rPr>
              <a:t>QE is the average photoelectric yield per incident photon. </a:t>
            </a:r>
          </a:p>
          <a:p>
            <a:pPr marL="285750" indent="-285750">
              <a:buFont typeface="Arial" panose="020B0604020202020204" pitchFamily="34" charset="0"/>
              <a:buChar char="•"/>
              <a:defRPr/>
            </a:pPr>
            <a:endParaRPr lang="en-US" dirty="0">
              <a:latin typeface="Calibri" panose="020F0502020204030204" pitchFamily="34" charset="0"/>
            </a:endParaRPr>
          </a:p>
          <a:p>
            <a:pPr marL="285750" indent="-285750">
              <a:buFont typeface="Arial" panose="020B0604020202020204" pitchFamily="34" charset="0"/>
              <a:buChar char="•"/>
              <a:defRPr/>
            </a:pPr>
            <a:r>
              <a:rPr lang="en-GB" dirty="0">
                <a:latin typeface="Calibri" panose="020F0502020204030204" pitchFamily="34" charset="0"/>
              </a:rPr>
              <a:t>QE measurements comprise </a:t>
            </a:r>
          </a:p>
          <a:p>
            <a:pPr marL="742950" lvl="1" indent="-285750">
              <a:buFont typeface="Arial" panose="020B0604020202020204" pitchFamily="34" charset="0"/>
              <a:buChar char="•"/>
              <a:defRPr/>
            </a:pPr>
            <a:r>
              <a:rPr lang="en-GB" dirty="0">
                <a:latin typeface="Calibri" panose="020F0502020204030204" pitchFamily="34" charset="0"/>
              </a:rPr>
              <a:t>a LED source giving 265 nm (4.65 eV) light and a pico-ammeter to measure drain current. </a:t>
            </a:r>
            <a:endParaRPr lang="en-GB" dirty="0" smtClean="0">
              <a:latin typeface="Calibri" panose="020F0502020204030204" pitchFamily="34" charset="0"/>
            </a:endParaRPr>
          </a:p>
          <a:p>
            <a:pPr marL="742950" lvl="1" indent="-285750">
              <a:buFont typeface="Arial" panose="020B0604020202020204" pitchFamily="34" charset="0"/>
              <a:buChar char="•"/>
              <a:defRPr/>
            </a:pPr>
            <a:r>
              <a:rPr lang="en-GB" altLang="en-US" dirty="0">
                <a:latin typeface="Calibri" panose="020F0502020204030204" pitchFamily="34" charset="0"/>
              </a:rPr>
              <a:t>a UV LASER source which offers higher intensity at 266 nm  </a:t>
            </a:r>
            <a:endParaRPr lang="en-GB" dirty="0">
              <a:latin typeface="Calibri" panose="020F0502020204030204" pitchFamily="34" charset="0"/>
            </a:endParaRPr>
          </a:p>
          <a:p>
            <a:pPr marL="742950" lvl="1" indent="-285750">
              <a:buFont typeface="Arial" panose="020B0604020202020204" pitchFamily="34" charset="0"/>
              <a:buChar char="•"/>
              <a:defRPr/>
            </a:pPr>
            <a:r>
              <a:rPr lang="en-GB" dirty="0">
                <a:latin typeface="Calibri" panose="020F0502020204030204" pitchFamily="34" charset="0"/>
              </a:rPr>
              <a:t>Photodiode used to measure LED </a:t>
            </a:r>
            <a:r>
              <a:rPr lang="en-GB" dirty="0" smtClean="0">
                <a:latin typeface="Calibri" panose="020F0502020204030204" pitchFamily="34" charset="0"/>
              </a:rPr>
              <a:t>power</a:t>
            </a:r>
          </a:p>
          <a:p>
            <a:pPr marL="742950" lvl="1" indent="-285750">
              <a:buFont typeface="Arial" panose="020B0604020202020204" pitchFamily="34" charset="0"/>
              <a:buChar char="•"/>
              <a:defRPr/>
            </a:pPr>
            <a:endParaRPr lang="en-GB" dirty="0">
              <a:latin typeface="Calibri" panose="020F0502020204030204" pitchFamily="34" charset="0"/>
            </a:endParaRPr>
          </a:p>
          <a:p>
            <a:pPr marL="285750" indent="-285750">
              <a:buFont typeface="Arial" panose="020B0604020202020204" pitchFamily="34" charset="0"/>
              <a:buChar char="•"/>
              <a:defRPr/>
            </a:pPr>
            <a:r>
              <a:rPr lang="en-GB" dirty="0">
                <a:latin typeface="Calibri" panose="020F0502020204030204" pitchFamily="34" charset="0"/>
              </a:rPr>
              <a:t>QE suggests how much current can be extracted from a cathode and as such is an indication of the potential beam current. </a:t>
            </a:r>
          </a:p>
        </p:txBody>
      </p:sp>
      <p:sp>
        <p:nvSpPr>
          <p:cNvPr id="8" name="Oval 7"/>
          <p:cNvSpPr/>
          <p:nvPr/>
        </p:nvSpPr>
        <p:spPr bwMode="auto">
          <a:xfrm>
            <a:off x="6156325" y="3068960"/>
            <a:ext cx="373476" cy="369120"/>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3" name="Oval 42"/>
          <p:cNvSpPr/>
          <p:nvPr/>
        </p:nvSpPr>
        <p:spPr bwMode="auto">
          <a:xfrm>
            <a:off x="6532837" y="3068960"/>
            <a:ext cx="373476" cy="369120"/>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4" name="Oval 43"/>
          <p:cNvSpPr/>
          <p:nvPr/>
        </p:nvSpPr>
        <p:spPr bwMode="auto">
          <a:xfrm>
            <a:off x="6906314" y="3068960"/>
            <a:ext cx="373476" cy="369120"/>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5" name="Oval 44"/>
          <p:cNvSpPr/>
          <p:nvPr/>
        </p:nvSpPr>
        <p:spPr bwMode="auto">
          <a:xfrm>
            <a:off x="7282827" y="3068960"/>
            <a:ext cx="373476" cy="369120"/>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6" name="Oval 45"/>
          <p:cNvSpPr/>
          <p:nvPr/>
        </p:nvSpPr>
        <p:spPr bwMode="auto">
          <a:xfrm>
            <a:off x="7645470" y="3068960"/>
            <a:ext cx="373476" cy="369120"/>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7" name="Oval 46"/>
          <p:cNvSpPr/>
          <p:nvPr/>
        </p:nvSpPr>
        <p:spPr bwMode="auto">
          <a:xfrm>
            <a:off x="8021983" y="3068960"/>
            <a:ext cx="373476" cy="369120"/>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0" name="Straight Arrow Connector 9"/>
          <p:cNvCxnSpPr/>
          <p:nvPr/>
        </p:nvCxnSpPr>
        <p:spPr bwMode="auto">
          <a:xfrm>
            <a:off x="6308725" y="1462088"/>
            <a:ext cx="915988" cy="1517650"/>
          </a:xfrm>
          <a:prstGeom prst="straightConnector1">
            <a:avLst/>
          </a:prstGeom>
          <a:ln w="762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bwMode="auto">
          <a:xfrm flipV="1">
            <a:off x="7224713" y="1847850"/>
            <a:ext cx="936625" cy="1131888"/>
          </a:xfrm>
          <a:prstGeom prst="straightConnector1">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bwMode="auto">
          <a:xfrm flipV="1">
            <a:off x="7196138" y="2141538"/>
            <a:ext cx="1020762" cy="857250"/>
          </a:xfrm>
          <a:prstGeom prst="straightConnector1">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bwMode="auto">
          <a:xfrm flipV="1">
            <a:off x="7196138" y="2252663"/>
            <a:ext cx="1198562" cy="746125"/>
          </a:xfrm>
          <a:prstGeom prst="straightConnector1">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bwMode="auto">
          <a:xfrm flipV="1">
            <a:off x="7196138" y="1792288"/>
            <a:ext cx="750887" cy="1206500"/>
          </a:xfrm>
          <a:prstGeom prst="straightConnector1">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bwMode="auto">
          <a:xfrm flipV="1">
            <a:off x="7194550" y="1836738"/>
            <a:ext cx="534988" cy="1171575"/>
          </a:xfrm>
          <a:prstGeom prst="straightConnector1">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bwMode="auto">
          <a:xfrm>
            <a:off x="6156325" y="1125538"/>
            <a:ext cx="596900" cy="473075"/>
          </a:xfrm>
          <a:prstGeom prst="rect">
            <a:avLst/>
          </a:prstGeom>
          <a:noFill/>
        </p:spPr>
        <p:txBody>
          <a:bodyPr>
            <a:spAutoFit/>
          </a:bodyPr>
          <a:lstStyle/>
          <a:p>
            <a:pPr>
              <a:defRPr/>
            </a:pPr>
            <a:r>
              <a:rPr lang="en-GB" dirty="0"/>
              <a:t>h</a:t>
            </a:r>
            <a:r>
              <a:rPr lang="en-US" dirty="0">
                <a:solidFill>
                  <a:schemeClr val="tx1">
                    <a:lumMod val="95000"/>
                    <a:lumOff val="5000"/>
                  </a:schemeClr>
                </a:solidFill>
                <a:latin typeface="Calibri" panose="020F0502020204030204" pitchFamily="34" charset="0"/>
              </a:rPr>
              <a:t>ν</a:t>
            </a:r>
            <a:endParaRPr lang="en-GB" dirty="0"/>
          </a:p>
        </p:txBody>
      </p:sp>
      <p:sp>
        <p:nvSpPr>
          <p:cNvPr id="24609" name="TextBox 72"/>
          <p:cNvSpPr txBox="1">
            <a:spLocks noChangeArrowheads="1"/>
          </p:cNvSpPr>
          <p:nvPr/>
        </p:nvSpPr>
        <p:spPr bwMode="auto">
          <a:xfrm>
            <a:off x="8223250" y="2251075"/>
            <a:ext cx="5969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200">
                <a:latin typeface="Calibri" panose="020F0502020204030204" pitchFamily="34" charset="0"/>
              </a:rPr>
              <a:t>e</a:t>
            </a:r>
            <a:r>
              <a:rPr lang="en-GB" altLang="en-US" sz="1200" baseline="30000">
                <a:latin typeface="Calibri" panose="020F0502020204030204" pitchFamily="34" charset="0"/>
              </a:rPr>
              <a:t>-</a:t>
            </a:r>
          </a:p>
        </p:txBody>
      </p:sp>
      <p:sp>
        <p:nvSpPr>
          <p:cNvPr id="24610" name="TextBox 73"/>
          <p:cNvSpPr txBox="1">
            <a:spLocks noChangeArrowheads="1"/>
          </p:cNvSpPr>
          <p:nvPr/>
        </p:nvSpPr>
        <p:spPr bwMode="auto">
          <a:xfrm>
            <a:off x="8151813" y="1984375"/>
            <a:ext cx="596900"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200">
                <a:latin typeface="Calibri" panose="020F0502020204030204" pitchFamily="34" charset="0"/>
              </a:rPr>
              <a:t>e</a:t>
            </a:r>
            <a:r>
              <a:rPr lang="en-GB" altLang="en-US" sz="1200" baseline="30000">
                <a:latin typeface="Calibri" panose="020F0502020204030204" pitchFamily="34" charset="0"/>
              </a:rPr>
              <a:t>-</a:t>
            </a:r>
          </a:p>
        </p:txBody>
      </p:sp>
      <p:sp>
        <p:nvSpPr>
          <p:cNvPr id="24611" name="TextBox 75"/>
          <p:cNvSpPr txBox="1">
            <a:spLocks noChangeArrowheads="1"/>
          </p:cNvSpPr>
          <p:nvPr/>
        </p:nvSpPr>
        <p:spPr bwMode="auto">
          <a:xfrm>
            <a:off x="8080375" y="1706563"/>
            <a:ext cx="59531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200">
                <a:latin typeface="Calibri" panose="020F0502020204030204" pitchFamily="34" charset="0"/>
              </a:rPr>
              <a:t>e</a:t>
            </a:r>
            <a:r>
              <a:rPr lang="en-GB" altLang="en-US" sz="1200" baseline="30000">
                <a:latin typeface="Calibri" panose="020F0502020204030204" pitchFamily="34" charset="0"/>
              </a:rPr>
              <a:t>-</a:t>
            </a:r>
          </a:p>
        </p:txBody>
      </p:sp>
      <p:sp>
        <p:nvSpPr>
          <p:cNvPr id="24612" name="TextBox 76"/>
          <p:cNvSpPr txBox="1">
            <a:spLocks noChangeArrowheads="1"/>
          </p:cNvSpPr>
          <p:nvPr/>
        </p:nvSpPr>
        <p:spPr bwMode="auto">
          <a:xfrm>
            <a:off x="7864475" y="1603375"/>
            <a:ext cx="59531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200">
                <a:latin typeface="Calibri" panose="020F0502020204030204" pitchFamily="34" charset="0"/>
              </a:rPr>
              <a:t>e</a:t>
            </a:r>
            <a:r>
              <a:rPr lang="en-GB" altLang="en-US" sz="1200" baseline="30000">
                <a:latin typeface="Calibri" panose="020F0502020204030204" pitchFamily="34" charset="0"/>
              </a:rPr>
              <a:t>-</a:t>
            </a:r>
          </a:p>
        </p:txBody>
      </p:sp>
      <p:sp>
        <p:nvSpPr>
          <p:cNvPr id="24613" name="TextBox 77"/>
          <p:cNvSpPr txBox="1">
            <a:spLocks noChangeArrowheads="1"/>
          </p:cNvSpPr>
          <p:nvPr/>
        </p:nvSpPr>
        <p:spPr bwMode="auto">
          <a:xfrm>
            <a:off x="7570788" y="1614488"/>
            <a:ext cx="59531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200">
                <a:latin typeface="Calibri" panose="020F0502020204030204" pitchFamily="34" charset="0"/>
              </a:rPr>
              <a:t>e</a:t>
            </a:r>
            <a:r>
              <a:rPr lang="en-GB" altLang="en-US" sz="1200" baseline="30000">
                <a:latin typeface="Calibri" panose="020F0502020204030204" pitchFamily="34" charset="0"/>
              </a:rPr>
              <a:t>-</a:t>
            </a:r>
          </a:p>
        </p:txBody>
      </p:sp>
      <p:sp>
        <p:nvSpPr>
          <p:cNvPr id="85" name="TextBox 84"/>
          <p:cNvSpPr txBox="1"/>
          <p:nvPr/>
        </p:nvSpPr>
        <p:spPr>
          <a:xfrm>
            <a:off x="-2606" y="4641838"/>
            <a:ext cx="5651500" cy="1476375"/>
          </a:xfrm>
          <a:prstGeom prst="rect">
            <a:avLst/>
          </a:prstGeom>
          <a:noFill/>
        </p:spPr>
        <p:txBody>
          <a:bodyPr>
            <a:spAutoFit/>
          </a:bodyPr>
          <a:lstStyle/>
          <a:p>
            <a:pPr marL="285750" indent="-285750">
              <a:buFont typeface="Arial" panose="020B0604020202020204" pitchFamily="34" charset="0"/>
              <a:buChar char="•"/>
              <a:defRPr/>
            </a:pPr>
            <a:endParaRPr lang="en-GB" dirty="0">
              <a:latin typeface="Calibri" panose="020F0502020204030204" pitchFamily="34" charset="0"/>
            </a:endParaRPr>
          </a:p>
          <a:p>
            <a:pPr marL="285750" indent="-285750">
              <a:buFont typeface="Arial" panose="020B0604020202020204" pitchFamily="34" charset="0"/>
              <a:buChar char="•"/>
              <a:defRPr/>
            </a:pPr>
            <a:r>
              <a:rPr lang="en-GB" dirty="0">
                <a:latin typeface="Calibri" panose="020F0502020204030204" pitchFamily="34" charset="0"/>
              </a:rPr>
              <a:t>This property is unique to each photocathode material and is a function of the laser wavelength and the photocurrent produced. </a:t>
            </a:r>
          </a:p>
          <a:p>
            <a:pPr>
              <a:defRPr/>
            </a:pPr>
            <a:endParaRPr lang="en-GB" dirty="0">
              <a:latin typeface="Calibri" panose="020F0502020204030204" pitchFamily="34" charset="0"/>
            </a:endParaRPr>
          </a:p>
        </p:txBody>
      </p:sp>
      <p:sp>
        <p:nvSpPr>
          <p:cNvPr id="86" name="TextBox 85"/>
          <p:cNvSpPr txBox="1">
            <a:spLocks noRot="1" noChangeAspect="1" noMove="1" noResize="1" noEditPoints="1" noAdjustHandles="1" noChangeArrowheads="1" noChangeShapeType="1" noTextEdit="1"/>
          </p:cNvSpPr>
          <p:nvPr/>
        </p:nvSpPr>
        <p:spPr>
          <a:xfrm>
            <a:off x="5983696" y="4625252"/>
            <a:ext cx="2592288" cy="531940"/>
          </a:xfrm>
          <a:prstGeom prst="rect">
            <a:avLst/>
          </a:prstGeom>
          <a:blipFill rotWithShape="0">
            <a:blip r:embed="rId4"/>
            <a:stretch>
              <a:fillRect b="-15217"/>
            </a:stretch>
          </a:blipFill>
          <a:ln w="28575">
            <a:solidFill>
              <a:schemeClr val="accent1">
                <a:lumMod val="75000"/>
              </a:schemeClr>
            </a:solidFill>
          </a:ln>
        </p:spPr>
        <p:txBody>
          <a:bodyPr/>
          <a:lstStyle/>
          <a:p>
            <a:pPr>
              <a:defRPr/>
            </a:pPr>
            <a:r>
              <a:rPr lang="en-GB">
                <a:noFill/>
              </a:rPr>
              <a:t> </a:t>
            </a:r>
          </a:p>
        </p:txBody>
      </p:sp>
      <p:sp>
        <p:nvSpPr>
          <p:cNvPr id="2" name="Rectangle 1"/>
          <p:cNvSpPr/>
          <p:nvPr/>
        </p:nvSpPr>
        <p:spPr>
          <a:xfrm>
            <a:off x="5983288" y="2997200"/>
            <a:ext cx="2609850" cy="563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4617" name="TextBox 28"/>
          <p:cNvSpPr txBox="1">
            <a:spLocks noChangeArrowheads="1"/>
          </p:cNvSpPr>
          <p:nvPr/>
        </p:nvSpPr>
        <p:spPr bwMode="auto">
          <a:xfrm>
            <a:off x="8785225" y="6516688"/>
            <a:ext cx="466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a:spcBef>
                <a:spcPct val="0"/>
              </a:spcBef>
            </a:pPr>
            <a:r>
              <a:rPr lang="en-GB" altLang="en-US" sz="1800">
                <a:solidFill>
                  <a:schemeClr val="bg1"/>
                </a:solidFill>
                <a:latin typeface="Arial" panose="020B0604020202020204" pitchFamily="34" charset="0"/>
              </a:rPr>
              <a:t>11</a:t>
            </a:r>
          </a:p>
        </p:txBody>
      </p:sp>
      <p:sp>
        <p:nvSpPr>
          <p:cNvPr id="30" name="Title 1"/>
          <p:cNvSpPr txBox="1">
            <a:spLocks/>
          </p:cNvSpPr>
          <p:nvPr/>
        </p:nvSpPr>
        <p:spPr>
          <a:xfrm>
            <a:off x="3048000" y="274638"/>
            <a:ext cx="5638800" cy="1020762"/>
          </a:xfrm>
          <a:prstGeom prst="rect">
            <a:avLst/>
          </a:prstGeom>
        </p:spPr>
        <p:txBody>
          <a:bodyPr/>
          <a:lstStyle>
            <a:lvl1pPr algn="ctr" defTabSz="914400" rtl="0" eaLnBrk="1" latinLnBrk="0" hangingPunct="1">
              <a:spcBef>
                <a:spcPct val="0"/>
              </a:spcBef>
              <a:buNone/>
              <a:defRPr sz="3800" kern="1200">
                <a:solidFill>
                  <a:schemeClr val="tx1">
                    <a:lumMod val="75000"/>
                  </a:schemeClr>
                </a:solidFill>
                <a:latin typeface="+mj-lt"/>
                <a:ea typeface="+mj-ea"/>
                <a:cs typeface="+mj-cs"/>
              </a:defRPr>
            </a:lvl1pPr>
          </a:lstStyle>
          <a:p>
            <a:r>
              <a:rPr lang="en-GB" sz="4400" b="1" dirty="0" smtClean="0"/>
              <a:t>QE</a:t>
            </a:r>
            <a:endParaRPr lang="en-GB" sz="4400" b="1" dirty="0"/>
          </a:p>
        </p:txBody>
      </p:sp>
    </p:spTree>
    <p:extLst>
      <p:ext uri="{BB962C8B-B14F-4D97-AF65-F5344CB8AC3E}">
        <p14:creationId xmlns:p14="http://schemas.microsoft.com/office/powerpoint/2010/main" val="12541403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0" descr="http://www.stfc.ac.uk/ASTeC/resources/image/jpg/EBTF_Layout.jpg"/>
          <p:cNvPicPr>
            <a:picLocks noChangeAspect="1" noChangeArrowheads="1"/>
          </p:cNvPicPr>
          <p:nvPr/>
        </p:nvPicPr>
        <p:blipFill>
          <a:blip r:embed="rId3" cstate="print">
            <a:extLst>
              <a:ext uri="{28A0092B-C50C-407E-A947-70E740481C1C}">
                <a14:useLocalDpi xmlns:a14="http://schemas.microsoft.com/office/drawing/2010/main" val="0"/>
              </a:ext>
            </a:extLst>
          </a:blip>
          <a:srcRect t="6996" b="9048"/>
          <a:stretch>
            <a:fillRect/>
          </a:stretch>
        </p:blipFill>
        <p:spPr bwMode="auto">
          <a:xfrm>
            <a:off x="0" y="1580134"/>
            <a:ext cx="3429000" cy="1791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1"/>
          <p:cNvSpPr txBox="1">
            <a:spLocks noChangeArrowheads="1"/>
          </p:cNvSpPr>
          <p:nvPr/>
        </p:nvSpPr>
        <p:spPr bwMode="auto">
          <a:xfrm>
            <a:off x="914400" y="1349375"/>
            <a:ext cx="14589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b="1" dirty="0">
                <a:solidFill>
                  <a:schemeClr val="tx1"/>
                </a:solidFill>
                <a:latin typeface="Calibri" panose="020F0502020204030204" pitchFamily="34" charset="0"/>
              </a:rPr>
              <a:t>VELA</a:t>
            </a:r>
          </a:p>
        </p:txBody>
      </p:sp>
      <p:sp>
        <p:nvSpPr>
          <p:cNvPr id="22" name="Content Placeholder 2"/>
          <p:cNvSpPr txBox="1">
            <a:spLocks/>
          </p:cNvSpPr>
          <p:nvPr/>
        </p:nvSpPr>
        <p:spPr bwMode="auto">
          <a:xfrm>
            <a:off x="3581400" y="1465288"/>
            <a:ext cx="5562599"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20000"/>
              </a:spcBef>
              <a:buFontTx/>
              <a:buChar char="•"/>
            </a:pPr>
            <a:r>
              <a:rPr lang="en-GB" altLang="en-US" sz="2200" dirty="0" err="1" smtClean="0">
                <a:solidFill>
                  <a:schemeClr val="tx1"/>
                </a:solidFill>
                <a:latin typeface="Calibri" panose="020F0502020204030204" pitchFamily="34" charset="0"/>
              </a:rPr>
              <a:t>Photoinjector</a:t>
            </a:r>
            <a:r>
              <a:rPr lang="en-GB" altLang="en-US" sz="2200" dirty="0" smtClean="0">
                <a:solidFill>
                  <a:schemeClr val="tx1"/>
                </a:solidFill>
                <a:latin typeface="Calibri" panose="020F0502020204030204" pitchFamily="34" charset="0"/>
              </a:rPr>
              <a:t> </a:t>
            </a:r>
            <a:r>
              <a:rPr lang="en-GB" altLang="en-US" sz="2200" dirty="0">
                <a:solidFill>
                  <a:schemeClr val="tx1"/>
                </a:solidFill>
                <a:latin typeface="Calibri" panose="020F0502020204030204" pitchFamily="34" charset="0"/>
              </a:rPr>
              <a:t>consists of 2.5 cell S-band RF gun</a:t>
            </a:r>
          </a:p>
          <a:p>
            <a:pPr algn="l" eaLnBrk="1" hangingPunct="1">
              <a:spcBef>
                <a:spcPct val="20000"/>
              </a:spcBef>
              <a:buFontTx/>
              <a:buChar char="•"/>
            </a:pPr>
            <a:r>
              <a:rPr lang="en-GB" altLang="en-US" sz="2200" dirty="0">
                <a:solidFill>
                  <a:schemeClr val="tx1"/>
                </a:solidFill>
                <a:latin typeface="Calibri" panose="020F0502020204030204" pitchFamily="34" charset="0"/>
              </a:rPr>
              <a:t>Cu </a:t>
            </a:r>
            <a:r>
              <a:rPr lang="en-GB" altLang="en-US" sz="2200" dirty="0" smtClean="0">
                <a:solidFill>
                  <a:schemeClr val="tx1"/>
                </a:solidFill>
                <a:latin typeface="Calibri" panose="020F0502020204030204" pitchFamily="34" charset="0"/>
              </a:rPr>
              <a:t>photocathode: </a:t>
            </a:r>
          </a:p>
          <a:p>
            <a:pPr marL="0" indent="0" algn="l" eaLnBrk="1" hangingPunct="1">
              <a:spcBef>
                <a:spcPct val="20000"/>
              </a:spcBef>
            </a:pPr>
            <a:r>
              <a:rPr lang="en-GB" altLang="en-US" sz="2200" dirty="0">
                <a:solidFill>
                  <a:schemeClr val="tx1"/>
                </a:solidFill>
                <a:latin typeface="Calibri" panose="020F0502020204030204" pitchFamily="34" charset="0"/>
              </a:rPr>
              <a:t>	</a:t>
            </a:r>
            <a:r>
              <a:rPr lang="en-GB" altLang="en-US" sz="2200" b="1" dirty="0" smtClean="0">
                <a:solidFill>
                  <a:schemeClr val="tx1"/>
                </a:solidFill>
                <a:latin typeface="Calibri" panose="020F0502020204030204" pitchFamily="34" charset="0"/>
              </a:rPr>
              <a:t>Quantum Efficiency = 1 x 10</a:t>
            </a:r>
            <a:r>
              <a:rPr lang="en-GB" altLang="en-US" sz="2200" b="1" baseline="30000" dirty="0" smtClean="0">
                <a:solidFill>
                  <a:schemeClr val="tx1"/>
                </a:solidFill>
                <a:latin typeface="Calibri" panose="020F0502020204030204" pitchFamily="34" charset="0"/>
              </a:rPr>
              <a:t>-5</a:t>
            </a:r>
            <a:endParaRPr lang="en-GB" altLang="en-US" sz="2200" b="1" baseline="30000" dirty="0">
              <a:solidFill>
                <a:schemeClr val="tx1"/>
              </a:solidFill>
              <a:latin typeface="Calibri" panose="020F0502020204030204" pitchFamily="34" charset="0"/>
            </a:endParaRPr>
          </a:p>
        </p:txBody>
      </p:sp>
      <p:sp>
        <p:nvSpPr>
          <p:cNvPr id="23" name="Title 1"/>
          <p:cNvSpPr txBox="1">
            <a:spLocks/>
          </p:cNvSpPr>
          <p:nvPr/>
        </p:nvSpPr>
        <p:spPr>
          <a:xfrm>
            <a:off x="3200400" y="228600"/>
            <a:ext cx="5638800" cy="10207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b="1" kern="1200">
                <a:solidFill>
                  <a:schemeClr val="tx1">
                    <a:lumMod val="75000"/>
                  </a:schemeClr>
                </a:solidFill>
                <a:latin typeface="+mj-lt"/>
                <a:ea typeface="+mj-ea"/>
                <a:cs typeface="+mj-cs"/>
              </a:defRPr>
            </a:lvl1pPr>
          </a:lstStyle>
          <a:p>
            <a:r>
              <a:rPr lang="en-GB" dirty="0" smtClean="0"/>
              <a:t>Motivations</a:t>
            </a:r>
            <a:endParaRPr lang="en-GB" dirty="0"/>
          </a:p>
        </p:txBody>
      </p:sp>
      <p:grpSp>
        <p:nvGrpSpPr>
          <p:cNvPr id="28" name="Group 27"/>
          <p:cNvGrpSpPr/>
          <p:nvPr/>
        </p:nvGrpSpPr>
        <p:grpSpPr>
          <a:xfrm>
            <a:off x="2590800" y="2656879"/>
            <a:ext cx="6553199" cy="4201121"/>
            <a:chOff x="2590800" y="2656879"/>
            <a:chExt cx="6553199" cy="4201121"/>
          </a:xfrm>
        </p:grpSpPr>
        <p:pic>
          <p:nvPicPr>
            <p:cNvPr id="24" name="Picture 2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3357335"/>
              <a:ext cx="6295292" cy="3500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own Arrow 2"/>
            <p:cNvSpPr/>
            <p:nvPr/>
          </p:nvSpPr>
          <p:spPr>
            <a:xfrm rot="18958023">
              <a:off x="3787508" y="2656879"/>
              <a:ext cx="533400" cy="20492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1"/>
            <p:cNvSpPr txBox="1">
              <a:spLocks noChangeArrowheads="1"/>
            </p:cNvSpPr>
            <p:nvPr/>
          </p:nvSpPr>
          <p:spPr bwMode="auto">
            <a:xfrm>
              <a:off x="5917918" y="3397831"/>
              <a:ext cx="14589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b="1" dirty="0" smtClean="0">
                  <a:solidFill>
                    <a:srgbClr val="FF0000"/>
                  </a:solidFill>
                  <a:latin typeface="Calibri" panose="020F0502020204030204" pitchFamily="34" charset="0"/>
                </a:rPr>
                <a:t>CLARA</a:t>
              </a:r>
              <a:endParaRPr lang="en-GB" altLang="en-US" b="1" dirty="0">
                <a:solidFill>
                  <a:srgbClr val="FF0000"/>
                </a:solidFill>
                <a:latin typeface="Calibri" panose="020F0502020204030204" pitchFamily="34" charset="0"/>
              </a:endParaRPr>
            </a:p>
          </p:txBody>
        </p:sp>
        <p:sp>
          <p:nvSpPr>
            <p:cNvPr id="27" name="Content Placeholder 2"/>
            <p:cNvSpPr txBox="1">
              <a:spLocks/>
            </p:cNvSpPr>
            <p:nvPr/>
          </p:nvSpPr>
          <p:spPr bwMode="auto">
            <a:xfrm>
              <a:off x="6096000" y="5147629"/>
              <a:ext cx="3047999" cy="129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buClr>
                  <a:srgbClr val="000000"/>
                </a:buClr>
                <a:buSzPct val="100000"/>
                <a:buFontTx/>
                <a:buChar char="•"/>
                <a:defRPr/>
              </a:pPr>
              <a:r>
                <a:rPr lang="en-GB" altLang="en-US" dirty="0" smtClean="0">
                  <a:solidFill>
                    <a:srgbClr val="FF0000"/>
                  </a:solidFill>
                  <a:latin typeface="Calibri" panose="020F0502020204030204" pitchFamily="34" charset="0"/>
                </a:rPr>
                <a:t>1.5 cell high repetition rate gun</a:t>
              </a:r>
            </a:p>
            <a:p>
              <a:pPr algn="l" eaLnBrk="1" hangingPunct="1">
                <a:buClr>
                  <a:srgbClr val="000000"/>
                </a:buClr>
                <a:buSzPct val="100000"/>
                <a:buFontTx/>
                <a:buChar char="•"/>
                <a:defRPr/>
              </a:pPr>
              <a:r>
                <a:rPr lang="en-GB" altLang="en-US" dirty="0" smtClean="0">
                  <a:solidFill>
                    <a:srgbClr val="FF0000"/>
                  </a:solidFill>
                  <a:latin typeface="Calibri" panose="020F0502020204030204" pitchFamily="34" charset="0"/>
                </a:rPr>
                <a:t>Interchangeable photocathode</a:t>
              </a:r>
            </a:p>
          </p:txBody>
        </p:sp>
      </p:grpSp>
      <p:sp>
        <p:nvSpPr>
          <p:cNvPr id="19" name="Content Placeholder 2"/>
          <p:cNvSpPr txBox="1">
            <a:spLocks/>
          </p:cNvSpPr>
          <p:nvPr/>
        </p:nvSpPr>
        <p:spPr bwMode="auto">
          <a:xfrm>
            <a:off x="-76200" y="3505200"/>
            <a:ext cx="3581400" cy="129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ctr">
              <a:spcBef>
                <a:spcPct val="20000"/>
              </a:spcBef>
              <a:defRPr sz="2400">
                <a:solidFill>
                  <a:schemeClr val="tx1"/>
                </a:solidFill>
                <a:latin typeface="Lucida Sans" panose="020B0602030504020204" pitchFamily="34" charset="0"/>
              </a:defRPr>
            </a:lvl1pPr>
            <a:lvl2pPr marL="742950" indent="-285750">
              <a:spcBef>
                <a:spcPct val="20000"/>
              </a:spcBef>
              <a:buChar char="–"/>
              <a:defRPr sz="2800">
                <a:solidFill>
                  <a:schemeClr val="tx1"/>
                </a:solidFill>
                <a:latin typeface="Lucida Sans" panose="020B0602030504020204" pitchFamily="34" charset="0"/>
              </a:defRPr>
            </a:lvl2pPr>
            <a:lvl3pPr marL="1143000" indent="-228600">
              <a:spcBef>
                <a:spcPct val="20000"/>
              </a:spcBef>
              <a:buChar char="•"/>
              <a:defRPr sz="2400">
                <a:solidFill>
                  <a:schemeClr val="tx1"/>
                </a:solidFill>
                <a:latin typeface="Lucida Sans" panose="020B0602030504020204" pitchFamily="34" charset="0"/>
              </a:defRPr>
            </a:lvl3pPr>
            <a:lvl4pPr marL="1600200" indent="-228600">
              <a:spcBef>
                <a:spcPct val="20000"/>
              </a:spcBef>
              <a:buChar char="–"/>
              <a:defRPr sz="2000">
                <a:solidFill>
                  <a:schemeClr val="tx1"/>
                </a:solidFill>
                <a:latin typeface="Lucida Sans" panose="020B0602030504020204" pitchFamily="34" charset="0"/>
              </a:defRPr>
            </a:lvl4pPr>
            <a:lvl5pPr marL="2057400" indent="-228600">
              <a:spcBef>
                <a:spcPct val="20000"/>
              </a:spcBef>
              <a:buChar char="»"/>
              <a:defRPr sz="2000">
                <a:solidFill>
                  <a:schemeClr val="tx1"/>
                </a:solidFill>
                <a:latin typeface="Lucida Sans" panose="020B0602030504020204" pitchFamily="34" charset="0"/>
              </a:defRPr>
            </a:lvl5pPr>
            <a:lvl6pPr marL="2514600" indent="-228600" eaLnBrk="0" fontAlgn="base" hangingPunct="0">
              <a:spcBef>
                <a:spcPct val="20000"/>
              </a:spcBef>
              <a:spcAft>
                <a:spcPct val="0"/>
              </a:spcAft>
              <a:buChar char="»"/>
              <a:defRPr sz="2000">
                <a:solidFill>
                  <a:schemeClr val="tx1"/>
                </a:solidFill>
                <a:latin typeface="Lucida Sans" panose="020B0602030504020204" pitchFamily="34" charset="0"/>
              </a:defRPr>
            </a:lvl6pPr>
            <a:lvl7pPr marL="2971800" indent="-228600" eaLnBrk="0" fontAlgn="base" hangingPunct="0">
              <a:spcBef>
                <a:spcPct val="20000"/>
              </a:spcBef>
              <a:spcAft>
                <a:spcPct val="0"/>
              </a:spcAft>
              <a:buChar char="»"/>
              <a:defRPr sz="2000">
                <a:solidFill>
                  <a:schemeClr val="tx1"/>
                </a:solidFill>
                <a:latin typeface="Lucida Sans" panose="020B0602030504020204" pitchFamily="34" charset="0"/>
              </a:defRPr>
            </a:lvl7pPr>
            <a:lvl8pPr marL="3429000" indent="-228600" eaLnBrk="0" fontAlgn="base" hangingPunct="0">
              <a:spcBef>
                <a:spcPct val="20000"/>
              </a:spcBef>
              <a:spcAft>
                <a:spcPct val="0"/>
              </a:spcAft>
              <a:buChar char="»"/>
              <a:defRPr sz="2000">
                <a:solidFill>
                  <a:schemeClr val="tx1"/>
                </a:solidFill>
                <a:latin typeface="Lucida Sans" panose="020B0602030504020204" pitchFamily="34" charset="0"/>
              </a:defRPr>
            </a:lvl8pPr>
            <a:lvl9pPr marL="3886200" indent="-228600" eaLnBrk="0" fontAlgn="base" hangingPunct="0">
              <a:spcBef>
                <a:spcPct val="20000"/>
              </a:spcBef>
              <a:spcAft>
                <a:spcPct val="0"/>
              </a:spcAft>
              <a:buChar char="»"/>
              <a:defRPr sz="2000">
                <a:solidFill>
                  <a:schemeClr val="tx1"/>
                </a:solidFill>
                <a:latin typeface="Lucida Sans" panose="020B0602030504020204" pitchFamily="34" charset="0"/>
              </a:defRPr>
            </a:lvl9pPr>
          </a:lstStyle>
          <a:p>
            <a:pPr algn="l" eaLnBrk="1" hangingPunct="1">
              <a:buClr>
                <a:srgbClr val="000000"/>
              </a:buClr>
              <a:buSzPct val="100000"/>
              <a:buFontTx/>
              <a:buChar char="•"/>
              <a:defRPr/>
            </a:pPr>
            <a:r>
              <a:rPr lang="en-GB" altLang="en-US" dirty="0" smtClean="0">
                <a:solidFill>
                  <a:srgbClr val="FF0000"/>
                </a:solidFill>
                <a:latin typeface="Calibri" panose="020F0502020204030204" pitchFamily="34" charset="0"/>
              </a:rPr>
              <a:t>Interest in investigating </a:t>
            </a:r>
            <a:r>
              <a:rPr lang="en-GB" altLang="en-US" b="1" i="1" dirty="0" smtClean="0">
                <a:solidFill>
                  <a:srgbClr val="FF0000"/>
                </a:solidFill>
                <a:latin typeface="Calibri" panose="020F0502020204030204" pitchFamily="34" charset="0"/>
              </a:rPr>
              <a:t>alternative metal to copper </a:t>
            </a:r>
          </a:p>
          <a:p>
            <a:pPr algn="l" eaLnBrk="1" hangingPunct="1">
              <a:buClr>
                <a:srgbClr val="000000"/>
              </a:buClr>
              <a:buSzPct val="100000"/>
              <a:buFontTx/>
              <a:buChar char="•"/>
              <a:defRPr/>
            </a:pPr>
            <a:r>
              <a:rPr lang="en-GB" kern="0" dirty="0" smtClean="0">
                <a:solidFill>
                  <a:srgbClr val="FF0000"/>
                </a:solidFill>
                <a:latin typeface="Calibri" panose="020F0502020204030204" pitchFamily="34" charset="0"/>
              </a:rPr>
              <a:t>Investigate applicability of metals to </a:t>
            </a:r>
            <a:r>
              <a:rPr lang="en-GB" b="1" i="1" kern="0" dirty="0" smtClean="0">
                <a:solidFill>
                  <a:srgbClr val="FF0000"/>
                </a:solidFill>
                <a:latin typeface="Calibri" panose="020F0502020204030204" pitchFamily="34" charset="0"/>
              </a:rPr>
              <a:t>deliver ultra high brightness beams</a:t>
            </a:r>
            <a:endParaRPr lang="en-GB" altLang="en-US" b="1" i="1" dirty="0" smtClean="0">
              <a:solidFill>
                <a:srgbClr val="FF0000"/>
              </a:solidFill>
              <a:latin typeface="Calibri" panose="020F0502020204030204" pitchFamily="34" charset="0"/>
            </a:endParaRPr>
          </a:p>
        </p:txBody>
      </p:sp>
    </p:spTree>
    <p:extLst>
      <p:ext uri="{BB962C8B-B14F-4D97-AF65-F5344CB8AC3E}">
        <p14:creationId xmlns:p14="http://schemas.microsoft.com/office/powerpoint/2010/main" val="3425469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0825" y="2163763"/>
            <a:ext cx="3479800" cy="2032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Text Box 6"/>
          <p:cNvSpPr txBox="1">
            <a:spLocks noChangeArrowheads="1"/>
          </p:cNvSpPr>
          <p:nvPr/>
        </p:nvSpPr>
        <p:spPr bwMode="auto">
          <a:xfrm>
            <a:off x="3851275" y="2119313"/>
            <a:ext cx="2305050" cy="925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lgn="ct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buClrTx/>
              <a:buFontTx/>
              <a:buNone/>
            </a:pPr>
            <a:r>
              <a:rPr lang="en-US" altLang="en-US" sz="1800" b="1">
                <a:latin typeface="Calibri" panose="020F0502020204030204" pitchFamily="34" charset="0"/>
              </a:rPr>
              <a:t>SAPI</a:t>
            </a:r>
            <a:r>
              <a:rPr lang="en-US" altLang="en-US" sz="1800">
                <a:latin typeface="Calibri" panose="020F0502020204030204" pitchFamily="34" charset="0"/>
              </a:rPr>
              <a:t> - Surface Analysis/Preparation Installation</a:t>
            </a:r>
          </a:p>
        </p:txBody>
      </p:sp>
      <p:pic>
        <p:nvPicPr>
          <p:cNvPr id="7" name="Picture 5"/>
          <p:cNvPicPr>
            <a:picLocks noChangeAspect="1" noChangeArrowheads="1"/>
          </p:cNvPicPr>
          <p:nvPr/>
        </p:nvPicPr>
        <p:blipFill>
          <a:blip r:embed="rId4">
            <a:extLst>
              <a:ext uri="{28A0092B-C50C-407E-A947-70E740481C1C}">
                <a14:useLocalDpi xmlns:a14="http://schemas.microsoft.com/office/drawing/2010/main" val="0"/>
              </a:ext>
            </a:extLst>
          </a:blip>
          <a:srcRect t="19693"/>
          <a:stretch>
            <a:fillRect/>
          </a:stretch>
        </p:blipFill>
        <p:spPr bwMode="auto">
          <a:xfrm>
            <a:off x="6516688" y="2060575"/>
            <a:ext cx="2159000" cy="3086100"/>
          </a:xfrm>
          <a:prstGeom prst="rect">
            <a:avLst/>
          </a:prstGeom>
          <a:noFill/>
          <a:ln>
            <a:noFill/>
          </a:ln>
          <a:effectLst/>
          <a:extLst>
            <a:ext uri="{909E8E84-426E-40DD-AFC4-6F175D3DCCD1}">
              <a14:hiddenFill xmlns:a14="http://schemas.microsoft.com/office/drawing/2010/main">
                <a:blipFill dpi="0" rotWithShape="0">
                  <a:blip/>
                  <a:srcRect t="19693"/>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Text Box 7"/>
          <p:cNvSpPr txBox="1">
            <a:spLocks noChangeArrowheads="1"/>
          </p:cNvSpPr>
          <p:nvPr/>
        </p:nvSpPr>
        <p:spPr bwMode="auto">
          <a:xfrm>
            <a:off x="6372225" y="5230813"/>
            <a:ext cx="2663825" cy="642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lgn="ct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buClrTx/>
              <a:buFontTx/>
              <a:buNone/>
            </a:pPr>
            <a:r>
              <a:rPr lang="en-US" altLang="en-US" sz="1800" b="1">
                <a:latin typeface="Calibri" panose="020F0502020204030204" pitchFamily="34" charset="0"/>
              </a:rPr>
              <a:t>ESCALAB-II</a:t>
            </a:r>
            <a:r>
              <a:rPr lang="en-US" altLang="en-US" sz="1800">
                <a:latin typeface="Calibri" panose="020F0502020204030204" pitchFamily="34" charset="0"/>
              </a:rPr>
              <a:t> – Surface analysis facility</a:t>
            </a:r>
          </a:p>
        </p:txBody>
      </p:sp>
      <p:pic>
        <p:nvPicPr>
          <p:cNvPr id="9" name="Picture 1"/>
          <p:cNvPicPr>
            <a:picLocks noChangeAspect="1" noChangeArrowheads="1"/>
          </p:cNvPicPr>
          <p:nvPr/>
        </p:nvPicPr>
        <p:blipFill>
          <a:blip r:embed="rId5" cstate="print">
            <a:extLst>
              <a:ext uri="{28A0092B-C50C-407E-A947-70E740481C1C}">
                <a14:useLocalDpi xmlns:a14="http://schemas.microsoft.com/office/drawing/2010/main" val="0"/>
              </a:ext>
            </a:extLst>
          </a:blip>
          <a:srcRect l="22882" t="14368" r="14738" b="7970"/>
          <a:stretch>
            <a:fillRect/>
          </a:stretch>
        </p:blipFill>
        <p:spPr bwMode="auto">
          <a:xfrm>
            <a:off x="2771775" y="3848100"/>
            <a:ext cx="3227388" cy="2335213"/>
          </a:xfrm>
          <a:prstGeom prst="rect">
            <a:avLst/>
          </a:prstGeom>
          <a:noFill/>
          <a:ln>
            <a:noFill/>
          </a:ln>
          <a:effectLst/>
          <a:extLst>
            <a:ext uri="{909E8E84-426E-40DD-AFC4-6F175D3DCCD1}">
              <a14:hiddenFill xmlns:a14="http://schemas.microsoft.com/office/drawing/2010/main">
                <a:blipFill dpi="0" rotWithShape="0">
                  <a:blip/>
                  <a:srcRect l="22882" t="14368" r="14738" b="7970"/>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Text Box 8"/>
          <p:cNvSpPr txBox="1">
            <a:spLocks noChangeArrowheads="1"/>
          </p:cNvSpPr>
          <p:nvPr/>
        </p:nvSpPr>
        <p:spPr bwMode="auto">
          <a:xfrm>
            <a:off x="290513" y="5414963"/>
            <a:ext cx="2805112" cy="917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lgn="ct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buClrTx/>
              <a:buFontTx/>
              <a:buNone/>
            </a:pPr>
            <a:r>
              <a:rPr lang="en-US" altLang="en-US" sz="1800" b="1" dirty="0">
                <a:latin typeface="Calibri" panose="020F0502020204030204" pitchFamily="34" charset="0"/>
              </a:rPr>
              <a:t>TESS</a:t>
            </a:r>
            <a:r>
              <a:rPr lang="en-US" altLang="en-US" sz="1800" dirty="0">
                <a:latin typeface="Calibri" panose="020F0502020204030204" pitchFamily="34" charset="0"/>
              </a:rPr>
              <a:t> – Transverse Electron Energy Spread spectrometer</a:t>
            </a:r>
          </a:p>
        </p:txBody>
      </p:sp>
      <p:sp>
        <p:nvSpPr>
          <p:cNvPr id="11" name="Title 1"/>
          <p:cNvSpPr>
            <a:spLocks noGrp="1"/>
          </p:cNvSpPr>
          <p:nvPr>
            <p:ph type="title"/>
          </p:nvPr>
        </p:nvSpPr>
        <p:spPr>
          <a:xfrm>
            <a:off x="3048000" y="274638"/>
            <a:ext cx="5638800" cy="1020762"/>
          </a:xfrm>
        </p:spPr>
        <p:txBody>
          <a:bodyPr/>
          <a:lstStyle/>
          <a:p>
            <a:r>
              <a:rPr lang="en-GB" sz="4400" b="1" dirty="0" smtClean="0"/>
              <a:t>Photocathode Research Equipment</a:t>
            </a:r>
            <a:endParaRPr lang="en-GB" sz="4400" b="1" dirty="0"/>
          </a:p>
        </p:txBody>
      </p:sp>
    </p:spTree>
    <p:extLst>
      <p:ext uri="{BB962C8B-B14F-4D97-AF65-F5344CB8AC3E}">
        <p14:creationId xmlns:p14="http://schemas.microsoft.com/office/powerpoint/2010/main" val="13385974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1"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53" presetClass="entr" presetSubtype="16"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53" presetClass="entr" presetSubtype="16"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1" presetClass="entr" presetSubtype="0" fill="hold" grpId="0" nodeType="withEffect">
                                  <p:stCondLst>
                                    <p:cond delay="0"/>
                                  </p:stCondLst>
                                  <p:childTnLst>
                                    <p:set>
                                      <p:cBhvr>
                                        <p:cTn id="29" dur="1" fill="hold">
                                          <p:stCondLst>
                                            <p:cond delay="749"/>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3048000" y="274638"/>
            <a:ext cx="5638800" cy="1020762"/>
          </a:xfrm>
        </p:spPr>
        <p:txBody>
          <a:bodyPr/>
          <a:lstStyle/>
          <a:p>
            <a:r>
              <a:rPr lang="en-GB" sz="4400" b="1" dirty="0" smtClean="0"/>
              <a:t>Photocathode Research Techniques</a:t>
            </a:r>
            <a:endParaRPr lang="en-GB" sz="4400" b="1" dirty="0"/>
          </a:p>
        </p:txBody>
      </p:sp>
      <p:grpSp>
        <p:nvGrpSpPr>
          <p:cNvPr id="5" name="Group 4"/>
          <p:cNvGrpSpPr>
            <a:grpSpLocks/>
          </p:cNvGrpSpPr>
          <p:nvPr/>
        </p:nvGrpSpPr>
        <p:grpSpPr bwMode="auto">
          <a:xfrm>
            <a:off x="74613" y="2576513"/>
            <a:ext cx="3284537" cy="3976687"/>
            <a:chOff x="87313" y="1125538"/>
            <a:chExt cx="4394200" cy="4824412"/>
          </a:xfrm>
        </p:grpSpPr>
        <p:sp>
          <p:nvSpPr>
            <p:cNvPr id="6" name="Rounded Rectangle 5"/>
            <p:cNvSpPr/>
            <p:nvPr/>
          </p:nvSpPr>
          <p:spPr>
            <a:xfrm>
              <a:off x="87313" y="1125538"/>
              <a:ext cx="4394200" cy="4824412"/>
            </a:xfrm>
            <a:prstGeom prst="roundRec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rgbClr val="000000"/>
                </a:buClr>
                <a:buSzPct val="100000"/>
                <a:buFont typeface="Times New Roman" panose="02020603050405020304" pitchFamily="18" charset="0"/>
                <a:buNone/>
                <a:defRPr/>
              </a:pPr>
              <a:endParaRPr lang="en-GB"/>
            </a:p>
          </p:txBody>
        </p:sp>
        <p:grpSp>
          <p:nvGrpSpPr>
            <p:cNvPr id="7" name="Group 12"/>
            <p:cNvGrpSpPr>
              <a:grpSpLocks/>
            </p:cNvGrpSpPr>
            <p:nvPr/>
          </p:nvGrpSpPr>
          <p:grpSpPr bwMode="auto">
            <a:xfrm>
              <a:off x="663575" y="1474923"/>
              <a:ext cx="3655892" cy="2027716"/>
              <a:chOff x="664220" y="1449529"/>
              <a:chExt cx="4303578" cy="2259826"/>
            </a:xfrm>
          </p:grpSpPr>
          <p:sp>
            <p:nvSpPr>
              <p:cNvPr id="10" name="TextBox 71"/>
              <p:cNvSpPr txBox="1">
                <a:spLocks noChangeArrowheads="1"/>
              </p:cNvSpPr>
              <p:nvPr/>
            </p:nvSpPr>
            <p:spPr bwMode="auto">
              <a:xfrm>
                <a:off x="2986561" y="1449529"/>
                <a:ext cx="1981237" cy="332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1000" b="1">
                    <a:latin typeface="Calibri" panose="020F0502020204030204" pitchFamily="34" charset="0"/>
                    <a:ea typeface="Times New Roman" panose="02020603050405020304" pitchFamily="18" charset="0"/>
                    <a:cs typeface="Calibri" panose="020F0502020204030204" pitchFamily="34" charset="0"/>
                  </a:rPr>
                  <a:t>Photoelectron</a:t>
                </a:r>
                <a:endParaRPr lang="en-GB" altLang="en-US" sz="1000">
                  <a:solidFill>
                    <a:schemeClr val="tx1"/>
                  </a:solidFill>
                  <a:latin typeface="Times New Roman" panose="02020603050405020304" pitchFamily="18" charset="0"/>
                  <a:ea typeface="Times New Roman" panose="02020603050405020304" pitchFamily="18" charset="0"/>
                  <a:cs typeface="Calibri" panose="020F0502020204030204" pitchFamily="34" charset="0"/>
                </a:endParaRPr>
              </a:p>
            </p:txBody>
          </p:sp>
          <p:grpSp>
            <p:nvGrpSpPr>
              <p:cNvPr id="14" name="Group 6"/>
              <p:cNvGrpSpPr>
                <a:grpSpLocks/>
              </p:cNvGrpSpPr>
              <p:nvPr/>
            </p:nvGrpSpPr>
            <p:grpSpPr bwMode="auto">
              <a:xfrm>
                <a:off x="664220" y="1755042"/>
                <a:ext cx="3115692" cy="1954313"/>
                <a:chOff x="179512" y="1755042"/>
                <a:chExt cx="3115692" cy="1954313"/>
              </a:xfrm>
            </p:grpSpPr>
            <p:cxnSp>
              <p:nvCxnSpPr>
                <p:cNvPr id="15" name="Straight Connector 85"/>
                <p:cNvCxnSpPr>
                  <a:cxnSpLocks noChangeShapeType="1"/>
                </p:cNvCxnSpPr>
                <p:nvPr/>
              </p:nvCxnSpPr>
              <p:spPr bwMode="auto">
                <a:xfrm>
                  <a:off x="1189931" y="3642200"/>
                  <a:ext cx="2105273"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cxnSp>
            <p:cxnSp>
              <p:nvCxnSpPr>
                <p:cNvPr id="16" name="Straight Connector 86"/>
                <p:cNvCxnSpPr>
                  <a:cxnSpLocks noChangeShapeType="1"/>
                </p:cNvCxnSpPr>
                <p:nvPr/>
              </p:nvCxnSpPr>
              <p:spPr bwMode="auto">
                <a:xfrm>
                  <a:off x="1189931" y="3167276"/>
                  <a:ext cx="2105273"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cxnSp>
            <p:sp>
              <p:nvSpPr>
                <p:cNvPr id="17" name="Oval 89"/>
                <p:cNvSpPr>
                  <a:spLocks noChangeArrowheads="1"/>
                </p:cNvSpPr>
                <p:nvPr/>
              </p:nvSpPr>
              <p:spPr bwMode="auto">
                <a:xfrm>
                  <a:off x="1863660" y="3563064"/>
                  <a:ext cx="168403" cy="146291"/>
                </a:xfrm>
                <a:prstGeom prst="ellipse">
                  <a:avLst/>
                </a:prstGeom>
                <a:solidFill>
                  <a:srgbClr val="FFFFFF"/>
                </a:solidFill>
                <a:ln w="25400">
                  <a:solidFill>
                    <a:srgbClr val="385D8A"/>
                  </a:solidFill>
                  <a:round/>
                  <a:headEnd/>
                  <a:tailEnd/>
                </a:ln>
              </p:spPr>
              <p:txBody>
                <a:bodyPr anchor="ct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US" altLang="en-US" sz="1200">
                      <a:solidFill>
                        <a:schemeClr val="tx1"/>
                      </a:solidFill>
                      <a:latin typeface="Times New Roman" panose="02020603050405020304" pitchFamily="18" charset="0"/>
                      <a:cs typeface="Times New Roman" panose="02020603050405020304" pitchFamily="18" charset="0"/>
                    </a:rPr>
                    <a:t> </a:t>
                  </a:r>
                  <a:endParaRPr lang="en-GB" altLang="en-US" sz="1200">
                    <a:solidFill>
                      <a:schemeClr val="tx1"/>
                    </a:solidFill>
                    <a:latin typeface="Times New Roman" panose="02020603050405020304" pitchFamily="18" charset="0"/>
                    <a:cs typeface="Times New Roman" panose="02020603050405020304" pitchFamily="18" charset="0"/>
                  </a:endParaRPr>
                </a:p>
              </p:txBody>
            </p:sp>
            <p:sp>
              <p:nvSpPr>
                <p:cNvPr id="18" name="Oval 90"/>
                <p:cNvSpPr>
                  <a:spLocks noChangeArrowheads="1"/>
                </p:cNvSpPr>
                <p:nvPr/>
              </p:nvSpPr>
              <p:spPr bwMode="auto">
                <a:xfrm>
                  <a:off x="2453188" y="3563064"/>
                  <a:ext cx="168403" cy="146291"/>
                </a:xfrm>
                <a:prstGeom prst="ellipse">
                  <a:avLst/>
                </a:prstGeom>
                <a:solidFill>
                  <a:srgbClr val="0070C0"/>
                </a:solidFill>
                <a:ln w="25400">
                  <a:solidFill>
                    <a:srgbClr val="385D8A"/>
                  </a:solidFill>
                  <a:round/>
                  <a:headEnd/>
                  <a:tailEnd/>
                </a:ln>
              </p:spPr>
              <p:txBody>
                <a:bodyPr anchor="ct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US" altLang="en-US" sz="1200">
                      <a:solidFill>
                        <a:schemeClr val="tx1"/>
                      </a:solidFill>
                      <a:latin typeface="Times New Roman" panose="02020603050405020304" pitchFamily="18" charset="0"/>
                      <a:cs typeface="Times New Roman" panose="02020603050405020304" pitchFamily="18" charset="0"/>
                    </a:rPr>
                    <a:t> </a:t>
                  </a:r>
                  <a:endParaRPr lang="en-GB" altLang="en-US" sz="1200">
                    <a:solidFill>
                      <a:schemeClr val="tx1"/>
                    </a:solidFill>
                    <a:latin typeface="Times New Roman" panose="02020603050405020304" pitchFamily="18" charset="0"/>
                    <a:cs typeface="Times New Roman" panose="02020603050405020304" pitchFamily="18" charset="0"/>
                  </a:endParaRPr>
                </a:p>
              </p:txBody>
            </p:sp>
            <p:grpSp>
              <p:nvGrpSpPr>
                <p:cNvPr id="19" name="Group 91"/>
                <p:cNvGrpSpPr>
                  <a:grpSpLocks/>
                </p:cNvGrpSpPr>
                <p:nvPr/>
              </p:nvGrpSpPr>
              <p:grpSpPr bwMode="auto">
                <a:xfrm>
                  <a:off x="1189931" y="2385043"/>
                  <a:ext cx="2105273" cy="307420"/>
                  <a:chOff x="8640" y="10164"/>
                  <a:chExt cx="18002" cy="2796"/>
                </a:xfrm>
              </p:grpSpPr>
              <p:cxnSp>
                <p:nvCxnSpPr>
                  <p:cNvPr id="41" name="Straight Connector 116"/>
                  <p:cNvCxnSpPr>
                    <a:cxnSpLocks noChangeShapeType="1"/>
                  </p:cNvCxnSpPr>
                  <p:nvPr/>
                </p:nvCxnSpPr>
                <p:spPr bwMode="auto">
                  <a:xfrm>
                    <a:off x="8640" y="11605"/>
                    <a:ext cx="4321"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cxnSp>
              <p:cxnSp>
                <p:nvCxnSpPr>
                  <p:cNvPr id="42" name="Straight Connector 117"/>
                  <p:cNvCxnSpPr>
                    <a:cxnSpLocks noChangeShapeType="1"/>
                  </p:cNvCxnSpPr>
                  <p:nvPr/>
                </p:nvCxnSpPr>
                <p:spPr bwMode="auto">
                  <a:xfrm flipV="1">
                    <a:off x="12961" y="10164"/>
                    <a:ext cx="2160" cy="144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cxnSp>
              <p:cxnSp>
                <p:nvCxnSpPr>
                  <p:cNvPr id="43" name="Straight Connector 118"/>
                  <p:cNvCxnSpPr>
                    <a:cxnSpLocks noChangeShapeType="1"/>
                  </p:cNvCxnSpPr>
                  <p:nvPr/>
                </p:nvCxnSpPr>
                <p:spPr bwMode="auto">
                  <a:xfrm>
                    <a:off x="12961" y="11605"/>
                    <a:ext cx="2160" cy="135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cxnSp>
              <p:cxnSp>
                <p:nvCxnSpPr>
                  <p:cNvPr id="44" name="Straight Connector 119"/>
                  <p:cNvCxnSpPr>
                    <a:cxnSpLocks noChangeShapeType="1"/>
                  </p:cNvCxnSpPr>
                  <p:nvPr/>
                </p:nvCxnSpPr>
                <p:spPr bwMode="auto">
                  <a:xfrm flipH="1">
                    <a:off x="15205" y="12961"/>
                    <a:ext cx="11437"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cxnSp>
              <p:cxnSp>
                <p:nvCxnSpPr>
                  <p:cNvPr id="45" name="Straight Connector 120"/>
                  <p:cNvCxnSpPr>
                    <a:cxnSpLocks noChangeShapeType="1"/>
                  </p:cNvCxnSpPr>
                  <p:nvPr/>
                </p:nvCxnSpPr>
                <p:spPr bwMode="auto">
                  <a:xfrm flipH="1">
                    <a:off x="15121" y="10164"/>
                    <a:ext cx="11521"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cxnSp>
            </p:grpSp>
            <p:grpSp>
              <p:nvGrpSpPr>
                <p:cNvPr id="20" name="Group 92"/>
                <p:cNvGrpSpPr>
                  <a:grpSpLocks/>
                </p:cNvGrpSpPr>
                <p:nvPr/>
              </p:nvGrpSpPr>
              <p:grpSpPr bwMode="auto">
                <a:xfrm>
                  <a:off x="179512" y="2059268"/>
                  <a:ext cx="1684148" cy="1503905"/>
                  <a:chOff x="0" y="7200"/>
                  <a:chExt cx="14401" cy="13682"/>
                </a:xfrm>
              </p:grpSpPr>
              <p:cxnSp>
                <p:nvCxnSpPr>
                  <p:cNvPr id="35" name="Curved Connector 110"/>
                  <p:cNvCxnSpPr>
                    <a:cxnSpLocks noChangeShapeType="1"/>
                  </p:cNvCxnSpPr>
                  <p:nvPr/>
                </p:nvCxnSpPr>
                <p:spPr bwMode="auto">
                  <a:xfrm>
                    <a:off x="10801" y="18002"/>
                    <a:ext cx="3600" cy="2880"/>
                  </a:xfrm>
                  <a:prstGeom prst="curvedConnector3">
                    <a:avLst>
                      <a:gd name="adj1" fmla="val 50000"/>
                    </a:avLst>
                  </a:prstGeom>
                  <a:noFill/>
                  <a:ln w="28575">
                    <a:solidFill>
                      <a:srgbClr val="00B0F0"/>
                    </a:solidFill>
                    <a:round/>
                    <a:headEnd/>
                    <a:tailEnd type="arrow" w="med" len="med"/>
                  </a:ln>
                  <a:extLst>
                    <a:ext uri="{909E8E84-426E-40DD-AFC4-6F175D3DCCD1}">
                      <a14:hiddenFill xmlns:a14="http://schemas.microsoft.com/office/drawing/2010/main">
                        <a:noFill/>
                      </a14:hiddenFill>
                    </a:ext>
                  </a:extLst>
                </p:spPr>
              </p:cxnSp>
              <p:cxnSp>
                <p:nvCxnSpPr>
                  <p:cNvPr id="36" name="Curved Connector 111"/>
                  <p:cNvCxnSpPr>
                    <a:cxnSpLocks noChangeShapeType="1"/>
                  </p:cNvCxnSpPr>
                  <p:nvPr/>
                </p:nvCxnSpPr>
                <p:spPr bwMode="auto">
                  <a:xfrm>
                    <a:off x="8640" y="15883"/>
                    <a:ext cx="2161" cy="2119"/>
                  </a:xfrm>
                  <a:prstGeom prst="curvedConnector3">
                    <a:avLst>
                      <a:gd name="adj1" fmla="val 50000"/>
                    </a:avLst>
                  </a:prstGeom>
                  <a:noFill/>
                  <a:ln w="28575">
                    <a:solidFill>
                      <a:srgbClr val="00B0F0"/>
                    </a:solidFill>
                    <a:round/>
                    <a:headEnd/>
                    <a:tailEnd/>
                  </a:ln>
                  <a:extLst>
                    <a:ext uri="{909E8E84-426E-40DD-AFC4-6F175D3DCCD1}">
                      <a14:hiddenFill xmlns:a14="http://schemas.microsoft.com/office/drawing/2010/main">
                        <a:noFill/>
                      </a14:hiddenFill>
                    </a:ext>
                  </a:extLst>
                </p:spPr>
              </p:cxnSp>
              <p:cxnSp>
                <p:nvCxnSpPr>
                  <p:cNvPr id="37" name="Curved Connector 112"/>
                  <p:cNvCxnSpPr>
                    <a:cxnSpLocks noChangeShapeType="1"/>
                  </p:cNvCxnSpPr>
                  <p:nvPr/>
                </p:nvCxnSpPr>
                <p:spPr bwMode="auto">
                  <a:xfrm>
                    <a:off x="6480" y="13681"/>
                    <a:ext cx="2160" cy="2118"/>
                  </a:xfrm>
                  <a:prstGeom prst="curvedConnector3">
                    <a:avLst>
                      <a:gd name="adj1" fmla="val 50000"/>
                    </a:avLst>
                  </a:prstGeom>
                  <a:noFill/>
                  <a:ln w="28575">
                    <a:solidFill>
                      <a:srgbClr val="00B0F0"/>
                    </a:solidFill>
                    <a:round/>
                    <a:headEnd/>
                    <a:tailEnd/>
                  </a:ln>
                  <a:extLst>
                    <a:ext uri="{909E8E84-426E-40DD-AFC4-6F175D3DCCD1}">
                      <a14:hiddenFill xmlns:a14="http://schemas.microsoft.com/office/drawing/2010/main">
                        <a:noFill/>
                      </a14:hiddenFill>
                    </a:ext>
                  </a:extLst>
                </p:spPr>
              </p:cxnSp>
              <p:cxnSp>
                <p:nvCxnSpPr>
                  <p:cNvPr id="38" name="Curved Connector 113"/>
                  <p:cNvCxnSpPr>
                    <a:cxnSpLocks noChangeShapeType="1"/>
                  </p:cNvCxnSpPr>
                  <p:nvPr/>
                </p:nvCxnSpPr>
                <p:spPr bwMode="auto">
                  <a:xfrm>
                    <a:off x="4320" y="11563"/>
                    <a:ext cx="2160" cy="2118"/>
                  </a:xfrm>
                  <a:prstGeom prst="curvedConnector3">
                    <a:avLst>
                      <a:gd name="adj1" fmla="val 50000"/>
                    </a:avLst>
                  </a:prstGeom>
                  <a:noFill/>
                  <a:ln w="28575">
                    <a:solidFill>
                      <a:srgbClr val="00B0F0"/>
                    </a:solidFill>
                    <a:round/>
                    <a:headEnd/>
                    <a:tailEnd/>
                  </a:ln>
                  <a:extLst>
                    <a:ext uri="{909E8E84-426E-40DD-AFC4-6F175D3DCCD1}">
                      <a14:hiddenFill xmlns:a14="http://schemas.microsoft.com/office/drawing/2010/main">
                        <a:noFill/>
                      </a14:hiddenFill>
                    </a:ext>
                  </a:extLst>
                </p:spPr>
              </p:cxnSp>
              <p:cxnSp>
                <p:nvCxnSpPr>
                  <p:cNvPr id="39" name="Curved Connector 114"/>
                  <p:cNvCxnSpPr>
                    <a:cxnSpLocks noChangeShapeType="1"/>
                  </p:cNvCxnSpPr>
                  <p:nvPr/>
                </p:nvCxnSpPr>
                <p:spPr bwMode="auto">
                  <a:xfrm>
                    <a:off x="2160" y="9361"/>
                    <a:ext cx="2160" cy="2118"/>
                  </a:xfrm>
                  <a:prstGeom prst="curvedConnector3">
                    <a:avLst>
                      <a:gd name="adj1" fmla="val 50000"/>
                    </a:avLst>
                  </a:prstGeom>
                  <a:noFill/>
                  <a:ln w="28575">
                    <a:solidFill>
                      <a:srgbClr val="00B0F0"/>
                    </a:solidFill>
                    <a:round/>
                    <a:headEnd/>
                    <a:tailEnd/>
                  </a:ln>
                  <a:extLst>
                    <a:ext uri="{909E8E84-426E-40DD-AFC4-6F175D3DCCD1}">
                      <a14:hiddenFill xmlns:a14="http://schemas.microsoft.com/office/drawing/2010/main">
                        <a:noFill/>
                      </a14:hiddenFill>
                    </a:ext>
                  </a:extLst>
                </p:spPr>
              </p:cxnSp>
              <p:cxnSp>
                <p:nvCxnSpPr>
                  <p:cNvPr id="40" name="Curved Connector 115"/>
                  <p:cNvCxnSpPr>
                    <a:cxnSpLocks noChangeShapeType="1"/>
                  </p:cNvCxnSpPr>
                  <p:nvPr/>
                </p:nvCxnSpPr>
                <p:spPr bwMode="auto">
                  <a:xfrm>
                    <a:off x="0" y="7200"/>
                    <a:ext cx="2160" cy="2119"/>
                  </a:xfrm>
                  <a:prstGeom prst="curvedConnector3">
                    <a:avLst>
                      <a:gd name="adj1" fmla="val 50000"/>
                    </a:avLst>
                  </a:prstGeom>
                  <a:noFill/>
                  <a:ln w="28575">
                    <a:solidFill>
                      <a:srgbClr val="00B0F0"/>
                    </a:solidFill>
                    <a:round/>
                    <a:headEnd/>
                    <a:tailEnd/>
                  </a:ln>
                  <a:extLst>
                    <a:ext uri="{909E8E84-426E-40DD-AFC4-6F175D3DCCD1}">
                      <a14:hiddenFill xmlns:a14="http://schemas.microsoft.com/office/drawing/2010/main">
                        <a:noFill/>
                      </a14:hiddenFill>
                    </a:ext>
                  </a:extLst>
                </p:spPr>
              </p:cxnSp>
            </p:grpSp>
            <p:sp>
              <p:nvSpPr>
                <p:cNvPr id="21" name="Oval 93"/>
                <p:cNvSpPr>
                  <a:spLocks noChangeArrowheads="1"/>
                </p:cNvSpPr>
                <p:nvPr/>
              </p:nvSpPr>
              <p:spPr bwMode="auto">
                <a:xfrm>
                  <a:off x="1863660" y="3088140"/>
                  <a:ext cx="168403" cy="146401"/>
                </a:xfrm>
                <a:prstGeom prst="ellipse">
                  <a:avLst/>
                </a:prstGeom>
                <a:solidFill>
                  <a:srgbClr val="0070C0"/>
                </a:solidFill>
                <a:ln w="25400">
                  <a:solidFill>
                    <a:srgbClr val="385D8A"/>
                  </a:solidFill>
                  <a:round/>
                  <a:headEnd/>
                  <a:tailEnd/>
                </a:ln>
              </p:spPr>
              <p:txBody>
                <a:bodyPr anchor="ct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US" altLang="en-US" sz="1200">
                      <a:solidFill>
                        <a:schemeClr val="tx1"/>
                      </a:solidFill>
                      <a:latin typeface="Times New Roman" panose="02020603050405020304" pitchFamily="18" charset="0"/>
                      <a:cs typeface="Times New Roman" panose="02020603050405020304" pitchFamily="18" charset="0"/>
                    </a:rPr>
                    <a:t> </a:t>
                  </a:r>
                  <a:endParaRPr lang="en-GB" altLang="en-US" sz="1200">
                    <a:solidFill>
                      <a:schemeClr val="tx1"/>
                    </a:solidFill>
                    <a:latin typeface="Times New Roman" panose="02020603050405020304" pitchFamily="18" charset="0"/>
                    <a:cs typeface="Times New Roman" panose="02020603050405020304" pitchFamily="18" charset="0"/>
                  </a:endParaRPr>
                </a:p>
              </p:txBody>
            </p:sp>
            <p:sp>
              <p:nvSpPr>
                <p:cNvPr id="22" name="Oval 94"/>
                <p:cNvSpPr>
                  <a:spLocks noChangeArrowheads="1"/>
                </p:cNvSpPr>
                <p:nvPr/>
              </p:nvSpPr>
              <p:spPr bwMode="auto">
                <a:xfrm>
                  <a:off x="2453188" y="3088140"/>
                  <a:ext cx="168403" cy="146401"/>
                </a:xfrm>
                <a:prstGeom prst="ellipse">
                  <a:avLst/>
                </a:prstGeom>
                <a:solidFill>
                  <a:srgbClr val="0070C0"/>
                </a:solidFill>
                <a:ln w="25400">
                  <a:solidFill>
                    <a:srgbClr val="385D8A"/>
                  </a:solidFill>
                  <a:round/>
                  <a:headEnd/>
                  <a:tailEnd/>
                </a:ln>
              </p:spPr>
              <p:txBody>
                <a:bodyPr anchor="ct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US" altLang="en-US" sz="1200">
                      <a:solidFill>
                        <a:schemeClr val="tx1"/>
                      </a:solidFill>
                      <a:latin typeface="Times New Roman" panose="02020603050405020304" pitchFamily="18" charset="0"/>
                      <a:cs typeface="Times New Roman" panose="02020603050405020304" pitchFamily="18" charset="0"/>
                    </a:rPr>
                    <a:t> </a:t>
                  </a:r>
                  <a:endParaRPr lang="en-GB" altLang="en-US" sz="1200">
                    <a:solidFill>
                      <a:schemeClr val="tx1"/>
                    </a:solidFill>
                    <a:latin typeface="Times New Roman" panose="02020603050405020304" pitchFamily="18" charset="0"/>
                    <a:cs typeface="Times New Roman" panose="02020603050405020304" pitchFamily="18" charset="0"/>
                  </a:endParaRPr>
                </a:p>
              </p:txBody>
            </p:sp>
            <p:sp>
              <p:nvSpPr>
                <p:cNvPr id="23" name="Oval 95"/>
                <p:cNvSpPr>
                  <a:spLocks noChangeArrowheads="1"/>
                </p:cNvSpPr>
                <p:nvPr/>
              </p:nvSpPr>
              <p:spPr bwMode="auto">
                <a:xfrm>
                  <a:off x="2284785" y="2613327"/>
                  <a:ext cx="168403" cy="146401"/>
                </a:xfrm>
                <a:prstGeom prst="ellipse">
                  <a:avLst/>
                </a:prstGeom>
                <a:solidFill>
                  <a:srgbClr val="0070C0"/>
                </a:solidFill>
                <a:ln w="25400">
                  <a:solidFill>
                    <a:srgbClr val="385D8A"/>
                  </a:solidFill>
                  <a:round/>
                  <a:headEnd/>
                  <a:tailEnd/>
                </a:ln>
              </p:spPr>
              <p:txBody>
                <a:bodyPr anchor="ct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US" altLang="en-US" sz="1200">
                      <a:solidFill>
                        <a:schemeClr val="tx1"/>
                      </a:solidFill>
                      <a:latin typeface="Times New Roman" panose="02020603050405020304" pitchFamily="18" charset="0"/>
                      <a:cs typeface="Times New Roman" panose="02020603050405020304" pitchFamily="18" charset="0"/>
                    </a:rPr>
                    <a:t> </a:t>
                  </a:r>
                  <a:endParaRPr lang="en-GB" altLang="en-US" sz="1200">
                    <a:solidFill>
                      <a:schemeClr val="tx1"/>
                    </a:solidFill>
                    <a:latin typeface="Times New Roman" panose="02020603050405020304" pitchFamily="18" charset="0"/>
                    <a:cs typeface="Times New Roman" panose="02020603050405020304" pitchFamily="18" charset="0"/>
                  </a:endParaRPr>
                </a:p>
              </p:txBody>
            </p:sp>
            <p:sp>
              <p:nvSpPr>
                <p:cNvPr id="24" name="Oval 96"/>
                <p:cNvSpPr>
                  <a:spLocks noChangeArrowheads="1"/>
                </p:cNvSpPr>
                <p:nvPr/>
              </p:nvSpPr>
              <p:spPr bwMode="auto">
                <a:xfrm>
                  <a:off x="2621591" y="2613327"/>
                  <a:ext cx="168403" cy="146401"/>
                </a:xfrm>
                <a:prstGeom prst="ellipse">
                  <a:avLst/>
                </a:prstGeom>
                <a:solidFill>
                  <a:srgbClr val="0070C0"/>
                </a:solidFill>
                <a:ln w="25400">
                  <a:solidFill>
                    <a:srgbClr val="385D8A"/>
                  </a:solidFill>
                  <a:round/>
                  <a:headEnd/>
                  <a:tailEnd/>
                </a:ln>
              </p:spPr>
              <p:txBody>
                <a:bodyPr anchor="ct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US" altLang="en-US" sz="1200">
                      <a:solidFill>
                        <a:schemeClr val="tx1"/>
                      </a:solidFill>
                      <a:latin typeface="Times New Roman" panose="02020603050405020304" pitchFamily="18" charset="0"/>
                      <a:cs typeface="Times New Roman" panose="02020603050405020304" pitchFamily="18" charset="0"/>
                    </a:rPr>
                    <a:t> </a:t>
                  </a:r>
                  <a:endParaRPr lang="en-GB" altLang="en-US" sz="1200">
                    <a:solidFill>
                      <a:schemeClr val="tx1"/>
                    </a:solidFill>
                    <a:latin typeface="Times New Roman" panose="02020603050405020304" pitchFamily="18" charset="0"/>
                    <a:cs typeface="Times New Roman" panose="02020603050405020304" pitchFamily="18" charset="0"/>
                  </a:endParaRPr>
                </a:p>
              </p:txBody>
            </p:sp>
            <p:sp>
              <p:nvSpPr>
                <p:cNvPr id="25" name="Oval 97"/>
                <p:cNvSpPr>
                  <a:spLocks noChangeArrowheads="1"/>
                </p:cNvSpPr>
                <p:nvPr/>
              </p:nvSpPr>
              <p:spPr bwMode="auto">
                <a:xfrm>
                  <a:off x="2032063" y="2296785"/>
                  <a:ext cx="168403" cy="146291"/>
                </a:xfrm>
                <a:prstGeom prst="ellipse">
                  <a:avLst/>
                </a:prstGeom>
                <a:solidFill>
                  <a:srgbClr val="0070C0"/>
                </a:solidFill>
                <a:ln w="25400">
                  <a:solidFill>
                    <a:srgbClr val="385D8A"/>
                  </a:solidFill>
                  <a:round/>
                  <a:headEnd/>
                  <a:tailEnd/>
                </a:ln>
              </p:spPr>
              <p:txBody>
                <a:bodyPr anchor="ct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US" altLang="en-US" sz="1200">
                      <a:solidFill>
                        <a:schemeClr val="tx1"/>
                      </a:solidFill>
                      <a:latin typeface="Times New Roman" panose="02020603050405020304" pitchFamily="18" charset="0"/>
                      <a:cs typeface="Times New Roman" panose="02020603050405020304" pitchFamily="18" charset="0"/>
                    </a:rPr>
                    <a:t> </a:t>
                  </a:r>
                  <a:endParaRPr lang="en-GB" altLang="en-US" sz="1200">
                    <a:solidFill>
                      <a:schemeClr val="tx1"/>
                    </a:solidFill>
                    <a:latin typeface="Times New Roman" panose="02020603050405020304" pitchFamily="18" charset="0"/>
                    <a:cs typeface="Times New Roman" panose="02020603050405020304" pitchFamily="18" charset="0"/>
                  </a:endParaRPr>
                </a:p>
              </p:txBody>
            </p:sp>
            <p:sp>
              <p:nvSpPr>
                <p:cNvPr id="26" name="Oval 98"/>
                <p:cNvSpPr>
                  <a:spLocks noChangeArrowheads="1"/>
                </p:cNvSpPr>
                <p:nvPr/>
              </p:nvSpPr>
              <p:spPr bwMode="auto">
                <a:xfrm>
                  <a:off x="2368986" y="2296785"/>
                  <a:ext cx="168403" cy="146291"/>
                </a:xfrm>
                <a:prstGeom prst="ellipse">
                  <a:avLst/>
                </a:prstGeom>
                <a:solidFill>
                  <a:srgbClr val="0070C0"/>
                </a:solidFill>
                <a:ln w="25400">
                  <a:solidFill>
                    <a:srgbClr val="385D8A"/>
                  </a:solidFill>
                  <a:round/>
                  <a:headEnd/>
                  <a:tailEnd/>
                </a:ln>
              </p:spPr>
              <p:txBody>
                <a:bodyPr anchor="ct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US" altLang="en-US" sz="1200">
                      <a:solidFill>
                        <a:schemeClr val="tx1"/>
                      </a:solidFill>
                      <a:latin typeface="Times New Roman" panose="02020603050405020304" pitchFamily="18" charset="0"/>
                      <a:cs typeface="Times New Roman" panose="02020603050405020304" pitchFamily="18" charset="0"/>
                    </a:rPr>
                    <a:t> </a:t>
                  </a:r>
                  <a:endParaRPr lang="en-GB" altLang="en-US" sz="1200">
                    <a:solidFill>
                      <a:schemeClr val="tx1"/>
                    </a:solidFill>
                    <a:latin typeface="Times New Roman" panose="02020603050405020304" pitchFamily="18" charset="0"/>
                    <a:cs typeface="Times New Roman" panose="02020603050405020304" pitchFamily="18" charset="0"/>
                  </a:endParaRPr>
                </a:p>
              </p:txBody>
            </p:sp>
            <p:sp>
              <p:nvSpPr>
                <p:cNvPr id="27" name="Oval 99"/>
                <p:cNvSpPr>
                  <a:spLocks noChangeArrowheads="1"/>
                </p:cNvSpPr>
                <p:nvPr/>
              </p:nvSpPr>
              <p:spPr bwMode="auto">
                <a:xfrm>
                  <a:off x="2705793" y="2296785"/>
                  <a:ext cx="168403" cy="146291"/>
                </a:xfrm>
                <a:prstGeom prst="ellipse">
                  <a:avLst/>
                </a:prstGeom>
                <a:solidFill>
                  <a:srgbClr val="0070C0"/>
                </a:solidFill>
                <a:ln w="25400">
                  <a:solidFill>
                    <a:srgbClr val="385D8A"/>
                  </a:solidFill>
                  <a:round/>
                  <a:headEnd/>
                  <a:tailEnd/>
                </a:ln>
              </p:spPr>
              <p:txBody>
                <a:bodyPr anchor="ct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US" altLang="en-US" sz="1200">
                      <a:solidFill>
                        <a:schemeClr val="tx1"/>
                      </a:solidFill>
                      <a:latin typeface="Times New Roman" panose="02020603050405020304" pitchFamily="18" charset="0"/>
                      <a:cs typeface="Times New Roman" panose="02020603050405020304" pitchFamily="18" charset="0"/>
                    </a:rPr>
                    <a:t> </a:t>
                  </a:r>
                  <a:endParaRPr lang="en-GB" altLang="en-US" sz="1200">
                    <a:solidFill>
                      <a:schemeClr val="tx1"/>
                    </a:solidFill>
                    <a:latin typeface="Times New Roman" panose="02020603050405020304" pitchFamily="18" charset="0"/>
                    <a:cs typeface="Times New Roman" panose="02020603050405020304" pitchFamily="18" charset="0"/>
                  </a:endParaRPr>
                </a:p>
              </p:txBody>
            </p:sp>
            <p:sp>
              <p:nvSpPr>
                <p:cNvPr id="28" name="Oval 100"/>
                <p:cNvSpPr>
                  <a:spLocks noChangeArrowheads="1"/>
                </p:cNvSpPr>
                <p:nvPr/>
              </p:nvSpPr>
              <p:spPr bwMode="auto">
                <a:xfrm>
                  <a:off x="3042599" y="2296785"/>
                  <a:ext cx="168403" cy="146291"/>
                </a:xfrm>
                <a:prstGeom prst="ellipse">
                  <a:avLst/>
                </a:prstGeom>
                <a:solidFill>
                  <a:srgbClr val="0070C0"/>
                </a:solidFill>
                <a:ln w="25400">
                  <a:solidFill>
                    <a:srgbClr val="385D8A"/>
                  </a:solidFill>
                  <a:round/>
                  <a:headEnd/>
                  <a:tailEnd/>
                </a:ln>
              </p:spPr>
              <p:txBody>
                <a:bodyPr anchor="ct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US" altLang="en-US" sz="1200">
                      <a:solidFill>
                        <a:schemeClr val="tx1"/>
                      </a:solidFill>
                      <a:latin typeface="Times New Roman" panose="02020603050405020304" pitchFamily="18" charset="0"/>
                      <a:cs typeface="Times New Roman" panose="02020603050405020304" pitchFamily="18" charset="0"/>
                    </a:rPr>
                    <a:t> </a:t>
                  </a:r>
                  <a:endParaRPr lang="en-GB" altLang="en-US" sz="1200">
                    <a:solidFill>
                      <a:schemeClr val="tx1"/>
                    </a:solidFill>
                    <a:latin typeface="Times New Roman" panose="02020603050405020304" pitchFamily="18" charset="0"/>
                    <a:cs typeface="Times New Roman" panose="02020603050405020304" pitchFamily="18" charset="0"/>
                  </a:endParaRPr>
                </a:p>
              </p:txBody>
            </p:sp>
            <p:sp>
              <p:nvSpPr>
                <p:cNvPr id="29" name="TextBox 41"/>
                <p:cNvSpPr txBox="1">
                  <a:spLocks noChangeArrowheads="1"/>
                </p:cNvSpPr>
                <p:nvPr/>
              </p:nvSpPr>
              <p:spPr bwMode="auto">
                <a:xfrm>
                  <a:off x="853123" y="3326070"/>
                  <a:ext cx="815260" cy="37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1200" b="1">
                      <a:latin typeface="Calibri" panose="020F0502020204030204" pitchFamily="34" charset="0"/>
                      <a:ea typeface="Times New Roman" panose="02020603050405020304" pitchFamily="18" charset="0"/>
                      <a:cs typeface="Calibri" panose="020F0502020204030204" pitchFamily="34" charset="0"/>
                    </a:rPr>
                    <a:t>1s</a:t>
                  </a:r>
                  <a:endParaRPr lang="en-GB" altLang="en-US" sz="1200">
                    <a:solidFill>
                      <a:schemeClr val="tx1"/>
                    </a:solidFill>
                    <a:latin typeface="Times New Roman" panose="02020603050405020304" pitchFamily="18" charset="0"/>
                    <a:ea typeface="Times New Roman" panose="02020603050405020304" pitchFamily="18" charset="0"/>
                    <a:cs typeface="Calibri" panose="020F0502020204030204" pitchFamily="34" charset="0"/>
                  </a:endParaRPr>
                </a:p>
              </p:txBody>
            </p:sp>
            <p:sp>
              <p:nvSpPr>
                <p:cNvPr id="30" name="TextBox 62"/>
                <p:cNvSpPr txBox="1">
                  <a:spLocks noChangeArrowheads="1"/>
                </p:cNvSpPr>
                <p:nvPr/>
              </p:nvSpPr>
              <p:spPr bwMode="auto">
                <a:xfrm>
                  <a:off x="918984" y="2839346"/>
                  <a:ext cx="838916" cy="37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1200" b="1">
                      <a:latin typeface="Calibri" panose="020F0502020204030204" pitchFamily="34" charset="0"/>
                      <a:ea typeface="Times New Roman" panose="02020603050405020304" pitchFamily="18" charset="0"/>
                      <a:cs typeface="Calibri" panose="020F0502020204030204" pitchFamily="34" charset="0"/>
                    </a:rPr>
                    <a:t>2s</a:t>
                  </a:r>
                  <a:endParaRPr lang="en-GB" altLang="en-US" sz="1200">
                    <a:solidFill>
                      <a:schemeClr val="tx1"/>
                    </a:solidFill>
                    <a:latin typeface="Times New Roman" panose="02020603050405020304" pitchFamily="18" charset="0"/>
                    <a:ea typeface="Times New Roman" panose="02020603050405020304" pitchFamily="18" charset="0"/>
                    <a:cs typeface="Calibri" panose="020F0502020204030204" pitchFamily="34" charset="0"/>
                  </a:endParaRPr>
                </a:p>
              </p:txBody>
            </p:sp>
            <p:sp>
              <p:nvSpPr>
                <p:cNvPr id="31" name="TextBox 63"/>
                <p:cNvSpPr txBox="1">
                  <a:spLocks noChangeArrowheads="1"/>
                </p:cNvSpPr>
                <p:nvPr/>
              </p:nvSpPr>
              <p:spPr bwMode="auto">
                <a:xfrm>
                  <a:off x="853124" y="2255278"/>
                  <a:ext cx="1049951" cy="37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1200" b="1">
                      <a:latin typeface="Calibri" panose="020F0502020204030204" pitchFamily="34" charset="0"/>
                      <a:ea typeface="Times New Roman" panose="02020603050405020304" pitchFamily="18" charset="0"/>
                      <a:cs typeface="Calibri" panose="020F0502020204030204" pitchFamily="34" charset="0"/>
                    </a:rPr>
                    <a:t>2p</a:t>
                  </a:r>
                  <a:endParaRPr lang="en-GB" altLang="en-US" sz="1200">
                    <a:solidFill>
                      <a:schemeClr val="tx1"/>
                    </a:solidFill>
                    <a:latin typeface="Times New Roman" panose="02020603050405020304" pitchFamily="18" charset="0"/>
                    <a:ea typeface="Times New Roman" panose="02020603050405020304" pitchFamily="18" charset="0"/>
                    <a:cs typeface="Calibri" panose="020F0502020204030204" pitchFamily="34" charset="0"/>
                  </a:endParaRPr>
                </a:p>
              </p:txBody>
            </p:sp>
            <p:cxnSp>
              <p:nvCxnSpPr>
                <p:cNvPr id="32" name="Straight Arrow Connector 106"/>
                <p:cNvCxnSpPr>
                  <a:cxnSpLocks noChangeShapeType="1"/>
                </p:cNvCxnSpPr>
                <p:nvPr/>
              </p:nvCxnSpPr>
              <p:spPr bwMode="auto">
                <a:xfrm flipV="1">
                  <a:off x="2032063" y="1916118"/>
                  <a:ext cx="830110" cy="1567811"/>
                </a:xfrm>
                <a:prstGeom prst="straightConnector1">
                  <a:avLst/>
                </a:prstGeom>
                <a:noFill/>
                <a:ln w="28575">
                  <a:solidFill>
                    <a:srgbClr val="FF0000"/>
                  </a:solidFill>
                  <a:round/>
                  <a:headEnd/>
                  <a:tailEnd type="arrow" w="med" len="med"/>
                </a:ln>
                <a:extLst>
                  <a:ext uri="{909E8E84-426E-40DD-AFC4-6F175D3DCCD1}">
                    <a14:hiddenFill xmlns:a14="http://schemas.microsoft.com/office/drawing/2010/main">
                      <a:noFill/>
                    </a14:hiddenFill>
                  </a:ext>
                </a:extLst>
              </p:spPr>
            </p:cxnSp>
            <p:sp>
              <p:nvSpPr>
                <p:cNvPr id="33" name="TextBox 70"/>
                <p:cNvSpPr txBox="1">
                  <a:spLocks noChangeArrowheads="1"/>
                </p:cNvSpPr>
                <p:nvPr/>
              </p:nvSpPr>
              <p:spPr bwMode="auto">
                <a:xfrm>
                  <a:off x="221847" y="1886635"/>
                  <a:ext cx="1024823" cy="332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1000" b="1">
                      <a:latin typeface="Calibri" panose="020F0502020204030204" pitchFamily="34" charset="0"/>
                      <a:ea typeface="Times New Roman" panose="02020603050405020304" pitchFamily="18" charset="0"/>
                      <a:cs typeface="Calibri" panose="020F0502020204030204" pitchFamily="34" charset="0"/>
                    </a:rPr>
                    <a:t>X-ray</a:t>
                  </a:r>
                  <a:endParaRPr lang="en-GB" altLang="en-US" sz="1000">
                    <a:solidFill>
                      <a:schemeClr val="tx1"/>
                    </a:solidFill>
                    <a:latin typeface="Times New Roman" panose="02020603050405020304" pitchFamily="18" charset="0"/>
                    <a:ea typeface="Times New Roman" panose="02020603050405020304" pitchFamily="18" charset="0"/>
                    <a:cs typeface="Calibri" panose="020F0502020204030204" pitchFamily="34" charset="0"/>
                  </a:endParaRPr>
                </a:p>
              </p:txBody>
            </p:sp>
            <p:sp>
              <p:nvSpPr>
                <p:cNvPr id="34" name="Oval 109"/>
                <p:cNvSpPr>
                  <a:spLocks noChangeArrowheads="1"/>
                </p:cNvSpPr>
                <p:nvPr/>
              </p:nvSpPr>
              <p:spPr bwMode="auto">
                <a:xfrm>
                  <a:off x="2831978" y="1755042"/>
                  <a:ext cx="168403" cy="146291"/>
                </a:xfrm>
                <a:prstGeom prst="ellipse">
                  <a:avLst/>
                </a:prstGeom>
                <a:solidFill>
                  <a:srgbClr val="0070C0"/>
                </a:solidFill>
                <a:ln w="25400">
                  <a:solidFill>
                    <a:srgbClr val="385D8A"/>
                  </a:solidFill>
                  <a:round/>
                  <a:headEnd/>
                  <a:tailEnd/>
                </a:ln>
              </p:spPr>
              <p:txBody>
                <a:bodyPr anchor="ct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US" altLang="en-US" sz="1200">
                      <a:solidFill>
                        <a:schemeClr val="tx1"/>
                      </a:solidFill>
                      <a:latin typeface="Times New Roman" panose="02020603050405020304" pitchFamily="18" charset="0"/>
                      <a:cs typeface="Times New Roman" panose="02020603050405020304" pitchFamily="18" charset="0"/>
                    </a:rPr>
                    <a:t> </a:t>
                  </a:r>
                  <a:endParaRPr lang="en-GB" altLang="en-US" sz="1200">
                    <a:solidFill>
                      <a:schemeClr val="tx1"/>
                    </a:solidFill>
                    <a:latin typeface="Times New Roman" panose="02020603050405020304" pitchFamily="18" charset="0"/>
                    <a:cs typeface="Times New Roman" panose="02020603050405020304" pitchFamily="18" charset="0"/>
                  </a:endParaRPr>
                </a:p>
              </p:txBody>
            </p:sp>
          </p:grpSp>
        </p:grpSp>
        <p:sp>
          <p:nvSpPr>
            <p:cNvPr id="8" name="TextBox 13311"/>
            <p:cNvSpPr txBox="1">
              <a:spLocks noChangeArrowheads="1"/>
            </p:cNvSpPr>
            <p:nvPr/>
          </p:nvSpPr>
          <p:spPr bwMode="auto">
            <a:xfrm>
              <a:off x="1937986" y="1209675"/>
              <a:ext cx="1234588"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US" altLang="en-US" sz="2000" b="1">
                  <a:solidFill>
                    <a:schemeClr val="tx1"/>
                  </a:solidFill>
                  <a:latin typeface="Calibri" panose="020F0502020204030204" pitchFamily="34" charset="0"/>
                </a:rPr>
                <a:t>XPS</a:t>
              </a:r>
            </a:p>
            <a:p>
              <a:pPr algn="l" eaLnBrk="1" hangingPunct="1">
                <a:spcBef>
                  <a:spcPct val="0"/>
                </a:spcBef>
              </a:pPr>
              <a:endParaRPr lang="en-GB" altLang="en-US" sz="2000" b="1">
                <a:solidFill>
                  <a:schemeClr val="tx1"/>
                </a:solidFill>
                <a:latin typeface="Calibri" panose="020F0502020204030204" pitchFamily="34" charset="0"/>
              </a:endParaRPr>
            </a:p>
          </p:txBody>
        </p:sp>
        <p:pic>
          <p:nvPicPr>
            <p:cNvPr id="9" name="Picture 11"/>
            <p:cNvPicPr>
              <a:picLocks noChangeAspect="1"/>
            </p:cNvPicPr>
            <p:nvPr/>
          </p:nvPicPr>
          <p:blipFill>
            <a:blip r:embed="rId3">
              <a:extLst>
                <a:ext uri="{28A0092B-C50C-407E-A947-70E740481C1C}">
                  <a14:useLocalDpi xmlns:a14="http://schemas.microsoft.com/office/drawing/2010/main" val="0"/>
                </a:ext>
              </a:extLst>
            </a:blip>
            <a:srcRect b="12169"/>
            <a:stretch>
              <a:fillRect/>
            </a:stretch>
          </p:blipFill>
          <p:spPr bwMode="auto">
            <a:xfrm>
              <a:off x="649091" y="3645024"/>
              <a:ext cx="3155980" cy="2078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6" name="Group 45"/>
          <p:cNvGrpSpPr>
            <a:grpSpLocks/>
          </p:cNvGrpSpPr>
          <p:nvPr/>
        </p:nvGrpSpPr>
        <p:grpSpPr bwMode="auto">
          <a:xfrm>
            <a:off x="2843213" y="2070100"/>
            <a:ext cx="3379787" cy="3962400"/>
            <a:chOff x="4482426" y="2186060"/>
            <a:chExt cx="3379250" cy="3962385"/>
          </a:xfrm>
        </p:grpSpPr>
        <p:sp>
          <p:nvSpPr>
            <p:cNvPr id="47" name="Rounded Rectangle 46"/>
            <p:cNvSpPr/>
            <p:nvPr/>
          </p:nvSpPr>
          <p:spPr>
            <a:xfrm>
              <a:off x="4482426" y="2186060"/>
              <a:ext cx="3379250" cy="3962385"/>
            </a:xfrm>
            <a:prstGeom prst="roundRec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rgbClr val="000000"/>
                </a:buClr>
                <a:buSzPct val="100000"/>
                <a:buFont typeface="Times New Roman" panose="02020603050405020304" pitchFamily="18" charset="0"/>
                <a:buNone/>
                <a:defRPr/>
              </a:pPr>
              <a:endParaRPr lang="en-GB"/>
            </a:p>
          </p:txBody>
        </p:sp>
        <p:sp>
          <p:nvSpPr>
            <p:cNvPr id="48" name="TextBox 56"/>
            <p:cNvSpPr txBox="1">
              <a:spLocks noChangeArrowheads="1"/>
            </p:cNvSpPr>
            <p:nvPr/>
          </p:nvSpPr>
          <p:spPr bwMode="auto">
            <a:xfrm>
              <a:off x="5346756" y="2244733"/>
              <a:ext cx="1600892" cy="440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US" altLang="en-US" sz="2000" b="1">
                  <a:solidFill>
                    <a:schemeClr val="tx1"/>
                  </a:solidFill>
                  <a:latin typeface="Calibri" panose="020F0502020204030204" pitchFamily="34" charset="0"/>
                </a:rPr>
                <a:t>Kelvin Probe</a:t>
              </a:r>
              <a:endParaRPr lang="en-GB" altLang="en-US" sz="2000" b="1">
                <a:solidFill>
                  <a:schemeClr val="tx1"/>
                </a:solidFill>
                <a:latin typeface="Calibri" panose="020F0502020204030204" pitchFamily="34" charset="0"/>
              </a:endParaRPr>
            </a:p>
          </p:txBody>
        </p:sp>
        <p:pic>
          <p:nvPicPr>
            <p:cNvPr id="49" name="Picture 4"/>
            <p:cNvPicPr>
              <a:picLocks noChangeAspect="1"/>
            </p:cNvPicPr>
            <p:nvPr/>
          </p:nvPicPr>
          <p:blipFill>
            <a:blip r:embed="rId4" cstate="print">
              <a:extLst>
                <a:ext uri="{28A0092B-C50C-407E-A947-70E740481C1C}">
                  <a14:useLocalDpi xmlns:a14="http://schemas.microsoft.com/office/drawing/2010/main" val="0"/>
                </a:ext>
              </a:extLst>
            </a:blip>
            <a:srcRect t="32480" r="54617" b="30833"/>
            <a:stretch>
              <a:fillRect/>
            </a:stretch>
          </p:blipFill>
          <p:spPr bwMode="auto">
            <a:xfrm>
              <a:off x="5004048" y="4653136"/>
              <a:ext cx="2149433" cy="104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0" name="Group 5"/>
            <p:cNvGrpSpPr>
              <a:grpSpLocks/>
            </p:cNvGrpSpPr>
            <p:nvPr/>
          </p:nvGrpSpPr>
          <p:grpSpPr bwMode="auto">
            <a:xfrm>
              <a:off x="5190672" y="2924944"/>
              <a:ext cx="1993110" cy="1698911"/>
              <a:chOff x="5004048" y="2492896"/>
              <a:chExt cx="2590801" cy="2068825"/>
            </a:xfrm>
          </p:grpSpPr>
          <p:sp>
            <p:nvSpPr>
              <p:cNvPr id="51" name="TextBox 50"/>
              <p:cNvSpPr txBox="1">
                <a:spLocks noChangeArrowheads="1"/>
              </p:cNvSpPr>
              <p:nvPr/>
            </p:nvSpPr>
            <p:spPr bwMode="auto">
              <a:xfrm>
                <a:off x="6096048" y="4148737"/>
                <a:ext cx="1135797" cy="412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1400">
                    <a:solidFill>
                      <a:schemeClr val="tx1"/>
                    </a:solidFill>
                    <a:latin typeface="Calibri" panose="020F0502020204030204" pitchFamily="34" charset="0"/>
                  </a:rPr>
                  <a:t>Sample</a:t>
                </a:r>
              </a:p>
            </p:txBody>
          </p:sp>
          <p:sp>
            <p:nvSpPr>
              <p:cNvPr id="52" name="Rectangle 51"/>
              <p:cNvSpPr/>
              <p:nvPr/>
            </p:nvSpPr>
            <p:spPr bwMode="auto">
              <a:xfrm>
                <a:off x="5205810" y="3634535"/>
                <a:ext cx="1423628" cy="1662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rgbClr val="000000"/>
                  </a:buClr>
                  <a:buSzPct val="100000"/>
                  <a:buFont typeface="Times New Roman" panose="02020603050405020304" pitchFamily="18" charset="0"/>
                  <a:buNone/>
                  <a:defRPr/>
                </a:pPr>
                <a:endParaRPr lang="en-GB"/>
              </a:p>
            </p:txBody>
          </p:sp>
          <p:sp>
            <p:nvSpPr>
              <p:cNvPr id="53" name="Rectangle 52"/>
              <p:cNvSpPr/>
              <p:nvPr/>
            </p:nvSpPr>
            <p:spPr bwMode="auto">
              <a:xfrm>
                <a:off x="5474030" y="2977265"/>
                <a:ext cx="870683" cy="172051"/>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rgbClr val="000000"/>
                  </a:buClr>
                  <a:buSzPct val="100000"/>
                  <a:buFont typeface="Times New Roman" panose="02020603050405020304" pitchFamily="18" charset="0"/>
                  <a:buNone/>
                  <a:defRPr/>
                </a:pPr>
                <a:endParaRPr lang="en-GB" dirty="0"/>
              </a:p>
            </p:txBody>
          </p:sp>
          <p:cxnSp>
            <p:nvCxnSpPr>
              <p:cNvPr id="54" name="Straight Connector 53"/>
              <p:cNvCxnSpPr>
                <a:stCxn id="53" idx="0"/>
              </p:cNvCxnSpPr>
              <p:nvPr/>
            </p:nvCxnSpPr>
            <p:spPr bwMode="auto">
              <a:xfrm flipV="1">
                <a:off x="5909371" y="2666028"/>
                <a:ext cx="0" cy="31123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bwMode="auto">
              <a:xfrm flipH="1" flipV="1">
                <a:off x="5917624" y="2666028"/>
                <a:ext cx="693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auto">
              <a:xfrm flipH="1" flipV="1">
                <a:off x="6293131" y="2666028"/>
                <a:ext cx="69118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auto">
              <a:xfrm flipH="1" flipV="1">
                <a:off x="6648007" y="3729260"/>
                <a:ext cx="695309" cy="193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bwMode="auto">
              <a:xfrm flipH="1" flipV="1">
                <a:off x="6629438" y="2666028"/>
                <a:ext cx="693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bwMode="auto">
              <a:xfrm flipV="1">
                <a:off x="6530403" y="2820680"/>
                <a:ext cx="0" cy="462022"/>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bwMode="auto">
              <a:xfrm>
                <a:off x="5255328" y="2749153"/>
                <a:ext cx="344559" cy="15658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bwMode="auto">
              <a:xfrm flipH="1" flipV="1">
                <a:off x="6138390" y="3825918"/>
                <a:ext cx="53644" cy="3595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2" name="TextBox 21512"/>
              <p:cNvSpPr txBox="1">
                <a:spLocks noChangeArrowheads="1"/>
              </p:cNvSpPr>
              <p:nvPr/>
            </p:nvSpPr>
            <p:spPr bwMode="auto">
              <a:xfrm>
                <a:off x="5004048" y="2492896"/>
                <a:ext cx="1135797" cy="412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1400">
                    <a:solidFill>
                      <a:schemeClr val="tx1"/>
                    </a:solidFill>
                    <a:latin typeface="Calibri" panose="020F0502020204030204" pitchFamily="34" charset="0"/>
                  </a:rPr>
                  <a:t>Probe</a:t>
                </a:r>
              </a:p>
            </p:txBody>
          </p:sp>
          <p:cxnSp>
            <p:nvCxnSpPr>
              <p:cNvPr id="63" name="Straight Connector 62"/>
              <p:cNvCxnSpPr/>
              <p:nvPr/>
            </p:nvCxnSpPr>
            <p:spPr bwMode="auto">
              <a:xfrm flipV="1">
                <a:off x="7322683" y="2716290"/>
                <a:ext cx="0" cy="10129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Rectangle 63"/>
              <p:cNvSpPr/>
              <p:nvPr/>
            </p:nvSpPr>
            <p:spPr bwMode="auto">
              <a:xfrm>
                <a:off x="7004946" y="3052658"/>
                <a:ext cx="590084" cy="4233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rgbClr val="000000"/>
                  </a:buClr>
                  <a:buSzPct val="100000"/>
                  <a:buFont typeface="Times New Roman" panose="02020603050405020304" pitchFamily="18" charset="0"/>
                  <a:buNone/>
                  <a:defRPr/>
                </a:pPr>
                <a:r>
                  <a:rPr lang="en-GB" sz="1600" dirty="0">
                    <a:solidFill>
                      <a:schemeClr val="tx1"/>
                    </a:solidFill>
                    <a:latin typeface="Calibri" panose="020F0502020204030204" pitchFamily="34" charset="0"/>
                  </a:rPr>
                  <a:t>V</a:t>
                </a:r>
                <a:r>
                  <a:rPr lang="en-GB" sz="1600" baseline="-25000" dirty="0">
                    <a:solidFill>
                      <a:schemeClr val="tx1"/>
                    </a:solidFill>
                    <a:latin typeface="Calibri" panose="020F0502020204030204" pitchFamily="34" charset="0"/>
                  </a:rPr>
                  <a:t>s</a:t>
                </a:r>
              </a:p>
            </p:txBody>
          </p:sp>
          <p:sp>
            <p:nvSpPr>
              <p:cNvPr id="65" name="TextBox 21515"/>
              <p:cNvSpPr txBox="1">
                <a:spLocks noChangeArrowheads="1"/>
              </p:cNvSpPr>
              <p:nvPr/>
            </p:nvSpPr>
            <p:spPr bwMode="auto">
              <a:xfrm>
                <a:off x="5042264" y="3369763"/>
                <a:ext cx="2135510" cy="33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1000">
                    <a:solidFill>
                      <a:schemeClr val="tx1"/>
                    </a:solidFill>
                    <a:latin typeface="Arial" panose="020B0604020202020204" pitchFamily="34" charset="0"/>
                  </a:rPr>
                  <a:t>+++++++++++++++</a:t>
                </a:r>
              </a:p>
            </p:txBody>
          </p:sp>
          <p:sp>
            <p:nvSpPr>
              <p:cNvPr id="66" name="TextBox 54"/>
              <p:cNvSpPr txBox="1">
                <a:spLocks noChangeArrowheads="1"/>
              </p:cNvSpPr>
              <p:nvPr/>
            </p:nvSpPr>
            <p:spPr bwMode="auto">
              <a:xfrm>
                <a:off x="5323069" y="3079445"/>
                <a:ext cx="2135509" cy="33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1000">
                    <a:solidFill>
                      <a:schemeClr val="tx1"/>
                    </a:solidFill>
                    <a:latin typeface="Arial" panose="020B0604020202020204" pitchFamily="34" charset="0"/>
                  </a:rPr>
                  <a:t>- - - - - - - - -</a:t>
                </a:r>
              </a:p>
            </p:txBody>
          </p:sp>
        </p:grpSp>
      </p:grpSp>
      <p:grpSp>
        <p:nvGrpSpPr>
          <p:cNvPr id="67" name="Group 66"/>
          <p:cNvGrpSpPr>
            <a:grpSpLocks/>
          </p:cNvGrpSpPr>
          <p:nvPr/>
        </p:nvGrpSpPr>
        <p:grpSpPr bwMode="auto">
          <a:xfrm>
            <a:off x="5724525" y="1493838"/>
            <a:ext cx="3378200" cy="3962400"/>
            <a:chOff x="5724128" y="1122799"/>
            <a:chExt cx="3379250" cy="3962385"/>
          </a:xfrm>
        </p:grpSpPr>
        <p:grpSp>
          <p:nvGrpSpPr>
            <p:cNvPr id="68" name="Group 6"/>
            <p:cNvGrpSpPr>
              <a:grpSpLocks/>
            </p:cNvGrpSpPr>
            <p:nvPr/>
          </p:nvGrpSpPr>
          <p:grpSpPr bwMode="auto">
            <a:xfrm>
              <a:off x="5724128" y="1122799"/>
              <a:ext cx="3379250" cy="3962385"/>
              <a:chOff x="5724128" y="1122799"/>
              <a:chExt cx="3379250" cy="3962385"/>
            </a:xfrm>
          </p:grpSpPr>
          <p:sp>
            <p:nvSpPr>
              <p:cNvPr id="70" name="Rounded Rectangle 69"/>
              <p:cNvSpPr/>
              <p:nvPr/>
            </p:nvSpPr>
            <p:spPr>
              <a:xfrm>
                <a:off x="5724128" y="1122799"/>
                <a:ext cx="3379250" cy="3962385"/>
              </a:xfrm>
              <a:prstGeom prst="roundRec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rgbClr val="000000"/>
                  </a:buClr>
                  <a:buSzPct val="100000"/>
                  <a:buFont typeface="Times New Roman" panose="02020603050405020304" pitchFamily="18" charset="0"/>
                  <a:buNone/>
                  <a:defRPr/>
                </a:pPr>
                <a:endParaRPr lang="en-GB"/>
              </a:p>
            </p:txBody>
          </p:sp>
          <p:sp>
            <p:nvSpPr>
              <p:cNvPr id="71" name="TextBox 77"/>
              <p:cNvSpPr txBox="1">
                <a:spLocks noChangeArrowheads="1"/>
              </p:cNvSpPr>
              <p:nvPr/>
            </p:nvSpPr>
            <p:spPr bwMode="auto">
              <a:xfrm>
                <a:off x="6613307" y="1240470"/>
                <a:ext cx="16008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eaLnBrk="1" hangingPunct="1">
                  <a:spcBef>
                    <a:spcPct val="0"/>
                  </a:spcBef>
                </a:pPr>
                <a:r>
                  <a:rPr lang="en-US" altLang="en-US" sz="2000" b="1">
                    <a:solidFill>
                      <a:schemeClr val="tx1"/>
                    </a:solidFill>
                    <a:latin typeface="Calibri" panose="020F0502020204030204" pitchFamily="34" charset="0"/>
                  </a:rPr>
                  <a:t>QE</a:t>
                </a:r>
                <a:endParaRPr lang="en-GB" altLang="en-US" sz="2000" b="1">
                  <a:solidFill>
                    <a:schemeClr val="tx1"/>
                  </a:solidFill>
                  <a:latin typeface="Calibri" panose="020F0502020204030204" pitchFamily="34" charset="0"/>
                </a:endParaRPr>
              </a:p>
            </p:txBody>
          </p:sp>
          <p:grpSp>
            <p:nvGrpSpPr>
              <p:cNvPr id="72" name="Group 5"/>
              <p:cNvGrpSpPr>
                <a:grpSpLocks/>
              </p:cNvGrpSpPr>
              <p:nvPr/>
            </p:nvGrpSpPr>
            <p:grpSpPr bwMode="auto">
              <a:xfrm>
                <a:off x="6445879" y="1509713"/>
                <a:ext cx="2072741" cy="1438038"/>
                <a:chOff x="107950" y="4356100"/>
                <a:chExt cx="2836863" cy="1809750"/>
              </a:xfrm>
            </p:grpSpPr>
            <p:cxnSp>
              <p:nvCxnSpPr>
                <p:cNvPr id="73" name="Straight Arrow Connector 72"/>
                <p:cNvCxnSpPr/>
                <p:nvPr/>
              </p:nvCxnSpPr>
              <p:spPr bwMode="auto">
                <a:xfrm>
                  <a:off x="435038" y="4356647"/>
                  <a:ext cx="915006" cy="1518358"/>
                </a:xfrm>
                <a:prstGeom prst="straightConnector1">
                  <a:avLst/>
                </a:prstGeom>
                <a:ln w="762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bwMode="auto">
                <a:xfrm flipV="1">
                  <a:off x="1350044" y="4742230"/>
                  <a:ext cx="936741" cy="1132775"/>
                </a:xfrm>
                <a:prstGeom prst="straightConnector1">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bwMode="auto">
                <a:xfrm flipV="1">
                  <a:off x="1321790" y="5035913"/>
                  <a:ext cx="1019329" cy="857072"/>
                </a:xfrm>
                <a:prstGeom prst="straightConnector1">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bwMode="auto">
                <a:xfrm flipV="1">
                  <a:off x="1321790" y="5147792"/>
                  <a:ext cx="1197549" cy="745193"/>
                </a:xfrm>
                <a:prstGeom prst="straightConnector1">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bwMode="auto">
                <a:xfrm flipV="1">
                  <a:off x="1321790" y="4686290"/>
                  <a:ext cx="749826" cy="1206695"/>
                </a:xfrm>
                <a:prstGeom prst="straightConnector1">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bwMode="auto">
                <a:xfrm flipV="1">
                  <a:off x="1319616" y="4732241"/>
                  <a:ext cx="534659" cy="1170734"/>
                </a:xfrm>
                <a:prstGeom prst="straightConnector1">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9" name="TextBox 86"/>
                <p:cNvSpPr txBox="1">
                  <a:spLocks noChangeArrowheads="1"/>
                </p:cNvSpPr>
                <p:nvPr/>
              </p:nvSpPr>
              <p:spPr bwMode="auto">
                <a:xfrm>
                  <a:off x="180748" y="4468526"/>
                  <a:ext cx="595515" cy="47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Clr>
                      <a:srgbClr val="000000"/>
                    </a:buClr>
                    <a:buSzPct val="100000"/>
                    <a:buFont typeface="Times New Roman" panose="02020603050405020304" pitchFamily="18" charset="0"/>
                    <a:buNone/>
                  </a:pPr>
                  <a:r>
                    <a:rPr lang="en-GB" altLang="en-US"/>
                    <a:t>h</a:t>
                  </a:r>
                  <a:r>
                    <a:rPr lang="en-US" altLang="en-US">
                      <a:solidFill>
                        <a:srgbClr val="0D0D0D"/>
                      </a:solidFill>
                      <a:latin typeface="Calibri" panose="020F0502020204030204" pitchFamily="34" charset="0"/>
                    </a:rPr>
                    <a:t>ν</a:t>
                  </a:r>
                  <a:endParaRPr lang="en-GB" altLang="en-US"/>
                </a:p>
              </p:txBody>
            </p:sp>
            <p:sp>
              <p:nvSpPr>
                <p:cNvPr id="80" name="TextBox 72"/>
                <p:cNvSpPr txBox="1">
                  <a:spLocks noChangeArrowheads="1"/>
                </p:cNvSpPr>
                <p:nvPr/>
              </p:nvSpPr>
              <p:spPr bwMode="auto">
                <a:xfrm>
                  <a:off x="2347913" y="5145088"/>
                  <a:ext cx="5969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1200">
                      <a:solidFill>
                        <a:schemeClr val="tx1"/>
                      </a:solidFill>
                      <a:latin typeface="Calibri" panose="020F0502020204030204" pitchFamily="34" charset="0"/>
                    </a:rPr>
                    <a:t>e</a:t>
                  </a:r>
                  <a:r>
                    <a:rPr lang="en-GB" altLang="en-US" sz="1200" baseline="30000">
                      <a:solidFill>
                        <a:schemeClr val="tx1"/>
                      </a:solidFill>
                      <a:latin typeface="Calibri" panose="020F0502020204030204" pitchFamily="34" charset="0"/>
                    </a:rPr>
                    <a:t>-</a:t>
                  </a:r>
                </a:p>
              </p:txBody>
            </p:sp>
            <p:sp>
              <p:nvSpPr>
                <p:cNvPr id="81" name="TextBox 73"/>
                <p:cNvSpPr txBox="1">
                  <a:spLocks noChangeArrowheads="1"/>
                </p:cNvSpPr>
                <p:nvPr/>
              </p:nvSpPr>
              <p:spPr bwMode="auto">
                <a:xfrm>
                  <a:off x="2276475" y="4878388"/>
                  <a:ext cx="596900" cy="35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1200">
                      <a:solidFill>
                        <a:schemeClr val="tx1"/>
                      </a:solidFill>
                      <a:latin typeface="Calibri" panose="020F0502020204030204" pitchFamily="34" charset="0"/>
                    </a:rPr>
                    <a:t>e</a:t>
                  </a:r>
                  <a:r>
                    <a:rPr lang="en-GB" altLang="en-US" sz="1200" baseline="30000">
                      <a:solidFill>
                        <a:schemeClr val="tx1"/>
                      </a:solidFill>
                      <a:latin typeface="Calibri" panose="020F0502020204030204" pitchFamily="34" charset="0"/>
                    </a:rPr>
                    <a:t>-</a:t>
                  </a:r>
                </a:p>
              </p:txBody>
            </p:sp>
            <p:sp>
              <p:nvSpPr>
                <p:cNvPr id="82" name="TextBox 75"/>
                <p:cNvSpPr txBox="1">
                  <a:spLocks noChangeArrowheads="1"/>
                </p:cNvSpPr>
                <p:nvPr/>
              </p:nvSpPr>
              <p:spPr bwMode="auto">
                <a:xfrm>
                  <a:off x="2205038" y="4600575"/>
                  <a:ext cx="59531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1200">
                      <a:solidFill>
                        <a:schemeClr val="tx1"/>
                      </a:solidFill>
                      <a:latin typeface="Calibri" panose="020F0502020204030204" pitchFamily="34" charset="0"/>
                    </a:rPr>
                    <a:t>e</a:t>
                  </a:r>
                  <a:r>
                    <a:rPr lang="en-GB" altLang="en-US" sz="1200" baseline="30000">
                      <a:solidFill>
                        <a:schemeClr val="tx1"/>
                      </a:solidFill>
                      <a:latin typeface="Calibri" panose="020F0502020204030204" pitchFamily="34" charset="0"/>
                    </a:rPr>
                    <a:t>-</a:t>
                  </a:r>
                </a:p>
              </p:txBody>
            </p:sp>
            <p:sp>
              <p:nvSpPr>
                <p:cNvPr id="83" name="TextBox 76"/>
                <p:cNvSpPr txBox="1">
                  <a:spLocks noChangeArrowheads="1"/>
                </p:cNvSpPr>
                <p:nvPr/>
              </p:nvSpPr>
              <p:spPr bwMode="auto">
                <a:xfrm>
                  <a:off x="1989138" y="4497388"/>
                  <a:ext cx="595312"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1200">
                      <a:solidFill>
                        <a:schemeClr val="tx1"/>
                      </a:solidFill>
                      <a:latin typeface="Calibri" panose="020F0502020204030204" pitchFamily="34" charset="0"/>
                    </a:rPr>
                    <a:t>e</a:t>
                  </a:r>
                  <a:r>
                    <a:rPr lang="en-GB" altLang="en-US" sz="1200" baseline="30000">
                      <a:solidFill>
                        <a:schemeClr val="tx1"/>
                      </a:solidFill>
                      <a:latin typeface="Calibri" panose="020F0502020204030204" pitchFamily="34" charset="0"/>
                    </a:rPr>
                    <a:t>-</a:t>
                  </a:r>
                </a:p>
              </p:txBody>
            </p:sp>
            <p:sp>
              <p:nvSpPr>
                <p:cNvPr id="84" name="TextBox 77"/>
                <p:cNvSpPr txBox="1">
                  <a:spLocks noChangeArrowheads="1"/>
                </p:cNvSpPr>
                <p:nvPr/>
              </p:nvSpPr>
              <p:spPr bwMode="auto">
                <a:xfrm>
                  <a:off x="1695450" y="4508500"/>
                  <a:ext cx="59531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1200">
                      <a:solidFill>
                        <a:schemeClr val="tx1"/>
                      </a:solidFill>
                      <a:latin typeface="Calibri" panose="020F0502020204030204" pitchFamily="34" charset="0"/>
                    </a:rPr>
                    <a:t>e</a:t>
                  </a:r>
                  <a:r>
                    <a:rPr lang="en-GB" altLang="en-US" sz="1200" baseline="30000">
                      <a:solidFill>
                        <a:schemeClr val="tx1"/>
                      </a:solidFill>
                      <a:latin typeface="Calibri" panose="020F0502020204030204" pitchFamily="34" charset="0"/>
                    </a:rPr>
                    <a:t>-</a:t>
                  </a:r>
                </a:p>
              </p:txBody>
            </p:sp>
            <p:sp>
              <p:nvSpPr>
                <p:cNvPr id="85" name="Rectangle 84"/>
                <p:cNvSpPr/>
                <p:nvPr/>
              </p:nvSpPr>
              <p:spPr>
                <a:xfrm>
                  <a:off x="109026" y="5892985"/>
                  <a:ext cx="2610267" cy="2737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rgbClr val="000000"/>
                    </a:buClr>
                    <a:buSzPct val="100000"/>
                    <a:buFont typeface="Times New Roman" panose="02020603050405020304" pitchFamily="18" charset="0"/>
                    <a:buNone/>
                    <a:defRPr/>
                  </a:pPr>
                  <a:endParaRPr lang="en-GB"/>
                </a:p>
              </p:txBody>
            </p:sp>
          </p:grpSp>
        </p:grpSp>
        <p:pic>
          <p:nvPicPr>
            <p:cNvPr id="69" name="Picture 2" descr="UV Laser 0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00741" y="3197651"/>
              <a:ext cx="2181225"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566910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63016" y="1429226"/>
          <a:ext cx="9049987"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1"/>
          <p:cNvSpPr>
            <a:spLocks noGrp="1"/>
          </p:cNvSpPr>
          <p:nvPr>
            <p:ph type="title"/>
          </p:nvPr>
        </p:nvSpPr>
        <p:spPr>
          <a:xfrm>
            <a:off x="3048000" y="228600"/>
            <a:ext cx="5638800" cy="1020762"/>
          </a:xfrm>
        </p:spPr>
        <p:txBody>
          <a:bodyPr/>
          <a:lstStyle/>
          <a:p>
            <a:r>
              <a:rPr lang="en-GB" sz="4400" b="1" dirty="0" smtClean="0"/>
              <a:t>Photocathode Research Techniques</a:t>
            </a:r>
            <a:endParaRPr lang="en-GB" sz="4400" b="1" dirty="0"/>
          </a:p>
        </p:txBody>
      </p:sp>
    </p:spTree>
    <p:extLst>
      <p:ext uri="{BB962C8B-B14F-4D97-AF65-F5344CB8AC3E}">
        <p14:creationId xmlns:p14="http://schemas.microsoft.com/office/powerpoint/2010/main" val="37923496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TextBox 17"/>
          <p:cNvSpPr txBox="1">
            <a:spLocks noChangeArrowheads="1"/>
          </p:cNvSpPr>
          <p:nvPr/>
        </p:nvSpPr>
        <p:spPr bwMode="auto">
          <a:xfrm>
            <a:off x="8785225" y="6516688"/>
            <a:ext cx="466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1800">
                <a:solidFill>
                  <a:schemeClr val="bg1"/>
                </a:solidFill>
                <a:latin typeface="Arial" panose="020B0604020202020204" pitchFamily="34" charset="0"/>
              </a:rPr>
              <a:t>11</a:t>
            </a:r>
          </a:p>
        </p:txBody>
      </p:sp>
      <p:sp>
        <p:nvSpPr>
          <p:cNvPr id="2" name="TextBox 1"/>
          <p:cNvSpPr txBox="1">
            <a:spLocks noChangeArrowheads="1"/>
          </p:cNvSpPr>
          <p:nvPr/>
        </p:nvSpPr>
        <p:spPr bwMode="auto">
          <a:xfrm>
            <a:off x="6254827" y="1564709"/>
            <a:ext cx="280828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Clr>
                <a:srgbClr val="000000"/>
              </a:buClr>
              <a:buSzPct val="100000"/>
              <a:buFont typeface="Times New Roman" panose="02020603050405020304" pitchFamily="18" charset="0"/>
              <a:buNone/>
            </a:pPr>
            <a:r>
              <a:rPr lang="en-GB" altLang="en-US" dirty="0" smtClean="0">
                <a:latin typeface="Calibri" panose="020F0502020204030204" pitchFamily="34" charset="0"/>
              </a:rPr>
              <a:t>1</a:t>
            </a:r>
            <a:r>
              <a:rPr lang="en-GB" altLang="en-US" baseline="30000" dirty="0" smtClean="0">
                <a:latin typeface="Calibri" panose="020F0502020204030204" pitchFamily="34" charset="0"/>
              </a:rPr>
              <a:t>st</a:t>
            </a:r>
            <a:r>
              <a:rPr lang="en-GB" altLang="en-US" dirty="0" smtClean="0">
                <a:latin typeface="Calibri" panose="020F0502020204030204" pitchFamily="34" charset="0"/>
              </a:rPr>
              <a:t> Experiment Aim:</a:t>
            </a:r>
          </a:p>
          <a:p>
            <a:pPr eaLnBrk="1" hangingPunct="1">
              <a:buClr>
                <a:srgbClr val="000000"/>
              </a:buClr>
              <a:buSzPct val="100000"/>
              <a:buFont typeface="Times New Roman" panose="02020603050405020304" pitchFamily="18" charset="0"/>
              <a:buNone/>
            </a:pPr>
            <a:r>
              <a:rPr lang="en-GB" altLang="en-US" b="1" dirty="0">
                <a:latin typeface="Calibri" panose="020F0502020204030204" pitchFamily="34" charset="0"/>
              </a:rPr>
              <a:t>T</a:t>
            </a:r>
            <a:r>
              <a:rPr lang="en-GB" altLang="en-US" b="1" dirty="0" smtClean="0">
                <a:latin typeface="Calibri" panose="020F0502020204030204" pitchFamily="34" charset="0"/>
              </a:rPr>
              <a:t>o identify metal photocathodes </a:t>
            </a:r>
            <a:r>
              <a:rPr lang="en-GB" altLang="en-US" b="1" dirty="0">
                <a:latin typeface="Calibri" panose="020F0502020204030204" pitchFamily="34" charset="0"/>
              </a:rPr>
              <a:t>with reasonable </a:t>
            </a:r>
            <a:r>
              <a:rPr lang="en-GB" altLang="en-US" b="1" dirty="0" smtClean="0">
                <a:latin typeface="Calibri" panose="020F0502020204030204" pitchFamily="34" charset="0"/>
              </a:rPr>
              <a:t>QE</a:t>
            </a:r>
            <a:endParaRPr lang="en-GB" altLang="en-US" dirty="0">
              <a:latin typeface="Calibri" panose="020F0502020204030204" pitchFamily="34" charset="0"/>
            </a:endParaRPr>
          </a:p>
          <a:p>
            <a:pPr eaLnBrk="1" hangingPunct="1">
              <a:buClr>
                <a:srgbClr val="000000"/>
              </a:buClr>
              <a:buSzPct val="100000"/>
              <a:buFont typeface="Times New Roman" panose="02020603050405020304" pitchFamily="18" charset="0"/>
              <a:buNone/>
            </a:pPr>
            <a:endParaRPr lang="en-GB" altLang="en-US" dirty="0">
              <a:latin typeface="Calibri" panose="020F0502020204030204" pitchFamily="34" charset="0"/>
            </a:endParaRPr>
          </a:p>
        </p:txBody>
      </p:sp>
      <p:sp>
        <p:nvSpPr>
          <p:cNvPr id="21" name="Content Placeholder 2"/>
          <p:cNvSpPr>
            <a:spLocks noGrp="1"/>
          </p:cNvSpPr>
          <p:nvPr>
            <p:ph idx="1"/>
          </p:nvPr>
        </p:nvSpPr>
        <p:spPr>
          <a:xfrm>
            <a:off x="6218315" y="3269515"/>
            <a:ext cx="2881312" cy="2521685"/>
          </a:xfrm>
        </p:spPr>
        <p:txBody>
          <a:bodyPr>
            <a:normAutofit/>
          </a:bodyPr>
          <a:lstStyle/>
          <a:p>
            <a:pPr marL="0" indent="0">
              <a:buNone/>
              <a:defRPr/>
            </a:pPr>
            <a:r>
              <a:rPr lang="en-GB" sz="1800" dirty="0" smtClean="0">
                <a:latin typeface="Calibri" panose="020F0502020204030204" pitchFamily="34" charset="0"/>
              </a:rPr>
              <a:t>A survey of a 10 bulk metals, chosen because:</a:t>
            </a:r>
          </a:p>
          <a:p>
            <a:pPr marL="0" indent="0">
              <a:buNone/>
              <a:defRPr/>
            </a:pPr>
            <a:endParaRPr lang="en-GB" sz="1800" dirty="0" smtClean="0">
              <a:latin typeface="Calibri" panose="020F0502020204030204" pitchFamily="34" charset="0"/>
            </a:endParaRPr>
          </a:p>
          <a:p>
            <a:pPr marL="457200" indent="-457200" algn="l">
              <a:buFont typeface="Arial" panose="020B0604020202020204" pitchFamily="34" charset="0"/>
              <a:buChar char="•"/>
              <a:defRPr/>
            </a:pPr>
            <a:r>
              <a:rPr lang="en-GB" sz="1800" b="1" dirty="0" smtClean="0">
                <a:latin typeface="Calibri" panose="020F0502020204030204" pitchFamily="34" charset="0"/>
              </a:rPr>
              <a:t>Widely used in </a:t>
            </a:r>
            <a:r>
              <a:rPr lang="en-GB" sz="1800" b="1" dirty="0" err="1" smtClean="0">
                <a:latin typeface="Calibri" panose="020F0502020204030204" pitchFamily="34" charset="0"/>
              </a:rPr>
              <a:t>photoinjectors</a:t>
            </a:r>
            <a:endParaRPr lang="en-GB" sz="1800" b="1" dirty="0" smtClean="0">
              <a:latin typeface="Calibri" panose="020F0502020204030204" pitchFamily="34" charset="0"/>
            </a:endParaRPr>
          </a:p>
          <a:p>
            <a:pPr marL="457200" indent="-457200" algn="l">
              <a:buFont typeface="Arial" panose="020B0604020202020204" pitchFamily="34" charset="0"/>
              <a:buChar char="•"/>
              <a:defRPr/>
            </a:pPr>
            <a:r>
              <a:rPr lang="en-GB" sz="1800" b="1" dirty="0" smtClean="0">
                <a:latin typeface="Calibri" panose="020F0502020204030204" pitchFamily="34" charset="0"/>
              </a:rPr>
              <a:t>Low </a:t>
            </a:r>
            <a:r>
              <a:rPr lang="en-GB" sz="1800" b="1" dirty="0" smtClean="0">
                <a:latin typeface="Calibri" panose="020F0502020204030204" pitchFamily="34" charset="0"/>
                <a:sym typeface="Symbol"/>
              </a:rPr>
              <a:t>work function</a:t>
            </a:r>
          </a:p>
          <a:p>
            <a:pPr marL="457200" indent="-457200" algn="l">
              <a:buFont typeface="Arial" panose="020B0604020202020204" pitchFamily="34" charset="0"/>
              <a:buChar char="•"/>
              <a:defRPr/>
            </a:pPr>
            <a:r>
              <a:rPr lang="en-GB" sz="1800" b="1" dirty="0" smtClean="0">
                <a:latin typeface="Calibri" panose="020F0502020204030204" pitchFamily="34" charset="0"/>
                <a:sym typeface="Symbol"/>
              </a:rPr>
              <a:t>Vacuum compatibility</a:t>
            </a:r>
          </a:p>
          <a:p>
            <a:pPr>
              <a:defRPr/>
            </a:pPr>
            <a:endParaRPr lang="en-GB" sz="1800" dirty="0">
              <a:latin typeface="Calibri" panose="020F0502020204030204" pitchFamily="34" charset="0"/>
            </a:endParaRPr>
          </a:p>
        </p:txBody>
      </p:sp>
      <p:sp>
        <p:nvSpPr>
          <p:cNvPr id="20" name="Title 1"/>
          <p:cNvSpPr>
            <a:spLocks noGrp="1"/>
          </p:cNvSpPr>
          <p:nvPr>
            <p:ph type="title"/>
          </p:nvPr>
        </p:nvSpPr>
        <p:spPr>
          <a:xfrm>
            <a:off x="3048000" y="274638"/>
            <a:ext cx="6096000" cy="1020762"/>
          </a:xfrm>
        </p:spPr>
        <p:txBody>
          <a:bodyPr/>
          <a:lstStyle/>
          <a:p>
            <a:r>
              <a:rPr lang="en-GB" sz="4400" b="1" dirty="0" smtClean="0"/>
              <a:t>Experimental Procedure</a:t>
            </a:r>
            <a:endParaRPr lang="en-GB" sz="4400" b="1" dirty="0"/>
          </a:p>
        </p:txBody>
      </p:sp>
      <p:grpSp>
        <p:nvGrpSpPr>
          <p:cNvPr id="4" name="Group 3"/>
          <p:cNvGrpSpPr/>
          <p:nvPr/>
        </p:nvGrpSpPr>
        <p:grpSpPr>
          <a:xfrm>
            <a:off x="0" y="1381125"/>
            <a:ext cx="6156325" cy="5400675"/>
            <a:chOff x="0" y="1381125"/>
            <a:chExt cx="6156325" cy="5400675"/>
          </a:xfrm>
        </p:grpSpPr>
        <p:grpSp>
          <p:nvGrpSpPr>
            <p:cNvPr id="20483" name="Group 5"/>
            <p:cNvGrpSpPr>
              <a:grpSpLocks/>
            </p:cNvGrpSpPr>
            <p:nvPr/>
          </p:nvGrpSpPr>
          <p:grpSpPr bwMode="auto">
            <a:xfrm>
              <a:off x="0" y="1381125"/>
              <a:ext cx="6156325" cy="5400675"/>
              <a:chOff x="0" y="1052507"/>
              <a:chExt cx="6156177" cy="5400829"/>
            </a:xfrm>
          </p:grpSpPr>
          <p:pic>
            <p:nvPicPr>
              <p:cNvPr id="20492" name="Picture 2"/>
              <p:cNvPicPr>
                <a:picLocks noChangeAspect="1" noChangeArrowheads="1"/>
              </p:cNvPicPr>
              <p:nvPr/>
            </p:nvPicPr>
            <p:blipFill>
              <a:blip r:embed="rId3">
                <a:extLst>
                  <a:ext uri="{28A0092B-C50C-407E-A947-70E740481C1C}">
                    <a14:useLocalDpi xmlns:a14="http://schemas.microsoft.com/office/drawing/2010/main" val="0"/>
                  </a:ext>
                </a:extLst>
              </a:blip>
              <a:srcRect l="19281" t="38870" r="36183" b="12575"/>
              <a:stretch>
                <a:fillRect/>
              </a:stretch>
            </p:blipFill>
            <p:spPr bwMode="auto">
              <a:xfrm>
                <a:off x="0" y="1052507"/>
                <a:ext cx="6156176" cy="54008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493" name="TextBox 9"/>
              <p:cNvSpPr txBox="1">
                <a:spLocks noChangeArrowheads="1"/>
              </p:cNvSpPr>
              <p:nvPr/>
            </p:nvSpPr>
            <p:spPr bwMode="auto">
              <a:xfrm>
                <a:off x="4604047" y="5934075"/>
                <a:ext cx="140811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800">
                    <a:solidFill>
                      <a:srgbClr val="FF0000"/>
                    </a:solidFill>
                    <a:latin typeface="Arial" panose="020B0604020202020204" pitchFamily="34" charset="0"/>
                  </a:rPr>
                  <a:t>Zirconium</a:t>
                </a:r>
              </a:p>
            </p:txBody>
          </p:sp>
          <p:sp>
            <p:nvSpPr>
              <p:cNvPr id="11" name="TextBox 10"/>
              <p:cNvSpPr txBox="1"/>
              <p:nvPr/>
            </p:nvSpPr>
            <p:spPr bwMode="auto">
              <a:xfrm>
                <a:off x="4749686" y="5718302"/>
                <a:ext cx="1262033" cy="215906"/>
              </a:xfrm>
              <a:prstGeom prst="rect">
                <a:avLst/>
              </a:prstGeom>
              <a:noFill/>
            </p:spPr>
            <p:txBody>
              <a:bodyPr>
                <a:spAutoFit/>
              </a:bodyPr>
              <a:lstStyle/>
              <a:p>
                <a:pPr eaLnBrk="1" hangingPunct="1">
                  <a:buClr>
                    <a:srgbClr val="000000"/>
                  </a:buClr>
                  <a:buSzPct val="100000"/>
                  <a:buFont typeface="Times New Roman" panose="02020603050405020304" pitchFamily="18" charset="0"/>
                  <a:buNone/>
                  <a:defRPr/>
                </a:pPr>
                <a:r>
                  <a:rPr lang="en-GB" sz="800" dirty="0">
                    <a:solidFill>
                      <a:schemeClr val="accent3">
                        <a:lumMod val="50000"/>
                      </a:schemeClr>
                    </a:solidFill>
                  </a:rPr>
                  <a:t>Vanadium</a:t>
                </a:r>
              </a:p>
            </p:txBody>
          </p:sp>
          <p:sp>
            <p:nvSpPr>
              <p:cNvPr id="20495" name="TextBox 11"/>
              <p:cNvSpPr txBox="1">
                <a:spLocks noChangeArrowheads="1"/>
              </p:cNvSpPr>
              <p:nvPr/>
            </p:nvSpPr>
            <p:spPr bwMode="auto">
              <a:xfrm>
                <a:off x="4893667" y="5445225"/>
                <a:ext cx="111849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800">
                    <a:solidFill>
                      <a:srgbClr val="BB15A3"/>
                    </a:solidFill>
                    <a:latin typeface="Arial" panose="020B0604020202020204" pitchFamily="34" charset="0"/>
                  </a:rPr>
                  <a:t>Titanium</a:t>
                </a:r>
              </a:p>
            </p:txBody>
          </p:sp>
          <p:sp>
            <p:nvSpPr>
              <p:cNvPr id="20496" name="TextBox 12"/>
              <p:cNvSpPr txBox="1">
                <a:spLocks noChangeArrowheads="1"/>
              </p:cNvSpPr>
              <p:nvPr/>
            </p:nvSpPr>
            <p:spPr bwMode="auto">
              <a:xfrm>
                <a:off x="5076057" y="5229200"/>
                <a:ext cx="9361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800">
                    <a:solidFill>
                      <a:srgbClr val="00B0F0"/>
                    </a:solidFill>
                    <a:latin typeface="Arial" panose="020B0604020202020204" pitchFamily="34" charset="0"/>
                  </a:rPr>
                  <a:t>Lead</a:t>
                </a:r>
              </a:p>
            </p:txBody>
          </p:sp>
          <p:sp>
            <p:nvSpPr>
              <p:cNvPr id="20497" name="TextBox 13"/>
              <p:cNvSpPr txBox="1">
                <a:spLocks noChangeArrowheads="1"/>
              </p:cNvSpPr>
              <p:nvPr/>
            </p:nvSpPr>
            <p:spPr bwMode="auto">
              <a:xfrm>
                <a:off x="5186363" y="4954662"/>
                <a:ext cx="8257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800">
                    <a:solidFill>
                      <a:srgbClr val="339933"/>
                    </a:solidFill>
                    <a:latin typeface="Arial" panose="020B0604020202020204" pitchFamily="34" charset="0"/>
                  </a:rPr>
                  <a:t>Niobium</a:t>
                </a:r>
              </a:p>
            </p:txBody>
          </p:sp>
          <p:sp>
            <p:nvSpPr>
              <p:cNvPr id="20498" name="TextBox 14"/>
              <p:cNvSpPr txBox="1">
                <a:spLocks noChangeArrowheads="1"/>
              </p:cNvSpPr>
              <p:nvPr/>
            </p:nvSpPr>
            <p:spPr bwMode="auto">
              <a:xfrm>
                <a:off x="5308103" y="4734193"/>
                <a:ext cx="84807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800">
                    <a:solidFill>
                      <a:srgbClr val="0000CC"/>
                    </a:solidFill>
                    <a:latin typeface="Arial" panose="020B0604020202020204" pitchFamily="34" charset="0"/>
                  </a:rPr>
                  <a:t>Magnesium</a:t>
                </a:r>
              </a:p>
            </p:txBody>
          </p:sp>
          <p:sp>
            <p:nvSpPr>
              <p:cNvPr id="20499" name="TextBox 15"/>
              <p:cNvSpPr txBox="1">
                <a:spLocks noChangeArrowheads="1"/>
              </p:cNvSpPr>
              <p:nvPr/>
            </p:nvSpPr>
            <p:spPr bwMode="auto">
              <a:xfrm>
                <a:off x="5488919" y="4323676"/>
                <a:ext cx="66725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800">
                    <a:solidFill>
                      <a:schemeClr val="tx1"/>
                    </a:solidFill>
                    <a:latin typeface="Arial" panose="020B0604020202020204" pitchFamily="34" charset="0"/>
                  </a:rPr>
                  <a:t>Aluminium</a:t>
                </a:r>
              </a:p>
            </p:txBody>
          </p:sp>
          <p:sp>
            <p:nvSpPr>
              <p:cNvPr id="20500" name="TextBox 16"/>
              <p:cNvSpPr txBox="1">
                <a:spLocks noChangeArrowheads="1"/>
              </p:cNvSpPr>
              <p:nvPr/>
            </p:nvSpPr>
            <p:spPr bwMode="auto">
              <a:xfrm>
                <a:off x="5272953" y="3675978"/>
                <a:ext cx="73920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800">
                    <a:solidFill>
                      <a:srgbClr val="663300"/>
                    </a:solidFill>
                    <a:latin typeface="Arial" panose="020B0604020202020204" pitchFamily="34" charset="0"/>
                  </a:rPr>
                  <a:t>Silver</a:t>
                </a:r>
              </a:p>
            </p:txBody>
          </p:sp>
        </p:grpSp>
        <p:sp>
          <p:nvSpPr>
            <p:cNvPr id="3" name="TextBox 2"/>
            <p:cNvSpPr txBox="1"/>
            <p:nvPr/>
          </p:nvSpPr>
          <p:spPr>
            <a:xfrm>
              <a:off x="381000" y="1531203"/>
              <a:ext cx="1752600" cy="830997"/>
            </a:xfrm>
            <a:prstGeom prst="rect">
              <a:avLst/>
            </a:prstGeom>
            <a:solidFill>
              <a:schemeClr val="tx2">
                <a:lumMod val="50000"/>
              </a:schemeClr>
            </a:solidFill>
          </p:spPr>
          <p:txBody>
            <a:bodyPr wrap="square" rtlCol="0">
              <a:spAutoFit/>
            </a:bodyPr>
            <a:lstStyle/>
            <a:p>
              <a:r>
                <a:rPr lang="en-GB" sz="1600" dirty="0" smtClean="0">
                  <a:solidFill>
                    <a:schemeClr val="bg1"/>
                  </a:solidFill>
                </a:rPr>
                <a:t>XPS survey spectra for cleaned metal photocathodes</a:t>
              </a:r>
              <a:endParaRPr lang="en-GB" sz="1600" dirty="0">
                <a:solidFill>
                  <a:schemeClr val="bg1"/>
                </a:solidFill>
              </a:endParaRPr>
            </a:p>
          </p:txBody>
        </p:sp>
      </p:grpSp>
    </p:spTree>
    <p:extLst>
      <p:ext uri="{BB962C8B-B14F-4D97-AF65-F5344CB8AC3E}">
        <p14:creationId xmlns:p14="http://schemas.microsoft.com/office/powerpoint/2010/main" val="3659143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631756696"/>
              </p:ext>
            </p:extLst>
          </p:nvPr>
        </p:nvGraphicFramePr>
        <p:xfrm>
          <a:off x="36513" y="1598612"/>
          <a:ext cx="4459287" cy="4441790"/>
        </p:xfrm>
        <a:graphic>
          <a:graphicData uri="http://schemas.openxmlformats.org/drawingml/2006/table">
            <a:tbl>
              <a:tblPr firstRow="1" bandRow="1">
                <a:tableStyleId>{5C22544A-7EE6-4342-B048-85BDC9FD1C3A}</a:tableStyleId>
              </a:tblPr>
              <a:tblGrid>
                <a:gridCol w="1050015"/>
                <a:gridCol w="770428"/>
                <a:gridCol w="1417659"/>
                <a:gridCol w="1221185"/>
              </a:tblGrid>
              <a:tr h="706122">
                <a:tc>
                  <a:txBody>
                    <a:bodyPr/>
                    <a:lstStyle/>
                    <a:p>
                      <a:r>
                        <a:rPr lang="en-GB" sz="1400" dirty="0" smtClean="0">
                          <a:solidFill>
                            <a:schemeClr val="bg1"/>
                          </a:solidFill>
                          <a:latin typeface="Calibri" panose="020F0502020204030204" pitchFamily="34" charset="0"/>
                        </a:rPr>
                        <a:t>Metal</a:t>
                      </a:r>
                      <a:endParaRPr lang="en-GB" sz="1400" dirty="0">
                        <a:solidFill>
                          <a:schemeClr val="bg1"/>
                        </a:solidFill>
                        <a:latin typeface="Calibri" panose="020F0502020204030204" pitchFamily="34" charset="0"/>
                      </a:endParaRPr>
                    </a:p>
                  </a:txBody>
                  <a:tcPr marL="91461" marR="91461" marT="45700" marB="45700"/>
                </a:tc>
                <a:tc>
                  <a:txBody>
                    <a:bodyPr/>
                    <a:lstStyle/>
                    <a:p>
                      <a:r>
                        <a:rPr lang="en-GB" sz="1400" dirty="0" smtClean="0">
                          <a:solidFill>
                            <a:schemeClr val="bg1"/>
                          </a:solidFill>
                          <a:latin typeface="Calibri" panose="020F0502020204030204" pitchFamily="34" charset="0"/>
                        </a:rPr>
                        <a:t>QE (%)</a:t>
                      </a:r>
                      <a:endParaRPr lang="en-GB" sz="1400" dirty="0">
                        <a:solidFill>
                          <a:schemeClr val="bg1"/>
                        </a:solidFill>
                        <a:latin typeface="Calibri" panose="020F0502020204030204" pitchFamily="34" charset="0"/>
                      </a:endParaRPr>
                    </a:p>
                  </a:txBody>
                  <a:tcPr marL="91461" marR="91461" marT="45700" marB="4570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bg1"/>
                          </a:solidFill>
                          <a:latin typeface="Calibri" panose="020F0502020204030204" pitchFamily="34" charset="0"/>
                        </a:rPr>
                        <a:t>XPS for sample surface(%)</a:t>
                      </a:r>
                    </a:p>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bg1"/>
                          </a:solidFill>
                          <a:latin typeface="Calibri" panose="020F0502020204030204" pitchFamily="34" charset="0"/>
                        </a:rPr>
                        <a:t>O 1s</a:t>
                      </a:r>
                      <a:r>
                        <a:rPr lang="en-GB" sz="1400" baseline="0" dirty="0" smtClean="0">
                          <a:solidFill>
                            <a:schemeClr val="bg1"/>
                          </a:solidFill>
                          <a:latin typeface="Calibri" panose="020F0502020204030204" pitchFamily="34" charset="0"/>
                        </a:rPr>
                        <a:t>              C 1s</a:t>
                      </a:r>
                    </a:p>
                  </a:txBody>
                  <a:tcPr marL="91461" marR="91461" marT="45700" marB="4570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bg1"/>
                          </a:solidFill>
                          <a:latin typeface="Calibri" panose="020F0502020204030204" pitchFamily="34" charset="0"/>
                          <a:sym typeface="Symbol"/>
                        </a:rPr>
                        <a:t>Work Function</a:t>
                      </a:r>
                      <a:endParaRPr lang="en-GB" sz="1400" dirty="0" smtClean="0">
                        <a:solidFill>
                          <a:schemeClr val="bg1"/>
                        </a:solidFill>
                        <a:latin typeface="Calibri" panose="020F0502020204030204" pitchFamily="34" charset="0"/>
                      </a:endParaRPr>
                    </a:p>
                    <a:p>
                      <a:r>
                        <a:rPr lang="en-GB" sz="1400" dirty="0" smtClean="0">
                          <a:solidFill>
                            <a:schemeClr val="bg1"/>
                          </a:solidFill>
                          <a:latin typeface="Calibri" panose="020F0502020204030204" pitchFamily="34" charset="0"/>
                        </a:rPr>
                        <a:t>(eV) </a:t>
                      </a:r>
                      <a:endParaRPr lang="en-GB" sz="1400" dirty="0">
                        <a:solidFill>
                          <a:schemeClr val="bg1"/>
                        </a:solidFill>
                        <a:latin typeface="Calibri" panose="020F0502020204030204" pitchFamily="34" charset="0"/>
                      </a:endParaRPr>
                    </a:p>
                  </a:txBody>
                  <a:tcPr marL="91461" marR="91461" marT="45700" marB="45700"/>
                </a:tc>
              </a:tr>
              <a:tr h="731478">
                <a:tc>
                  <a:txBody>
                    <a:bodyPr/>
                    <a:lstStyle/>
                    <a:p>
                      <a:r>
                        <a:rPr lang="en-GB" sz="1400" b="1" dirty="0" smtClean="0">
                          <a:latin typeface="Calibri" panose="020F0502020204030204" pitchFamily="34" charset="0"/>
                        </a:rPr>
                        <a:t>Al</a:t>
                      </a:r>
                    </a:p>
                    <a:p>
                      <a:r>
                        <a:rPr lang="en-GB" sz="1400" dirty="0" smtClean="0">
                          <a:latin typeface="Calibri" panose="020F0502020204030204" pitchFamily="34" charset="0"/>
                        </a:rPr>
                        <a:t> Received</a:t>
                      </a:r>
                    </a:p>
                    <a:p>
                      <a:r>
                        <a:rPr lang="en-GB" sz="1400" dirty="0" smtClean="0">
                          <a:latin typeface="Calibri" panose="020F0502020204030204" pitchFamily="34" charset="0"/>
                        </a:rPr>
                        <a:t> </a:t>
                      </a:r>
                      <a:r>
                        <a:rPr lang="en-GB" sz="1400" dirty="0" err="1" smtClean="0">
                          <a:latin typeface="Calibri" panose="020F0502020204030204" pitchFamily="34" charset="0"/>
                        </a:rPr>
                        <a:t>Ar</a:t>
                      </a:r>
                      <a:r>
                        <a:rPr lang="en-GB" sz="1400" baseline="30000" dirty="0" smtClean="0">
                          <a:latin typeface="Calibri" panose="020F0502020204030204" pitchFamily="34" charset="0"/>
                        </a:rPr>
                        <a:t>+</a:t>
                      </a:r>
                      <a:r>
                        <a:rPr lang="en-GB" sz="1400" baseline="0" dirty="0" smtClean="0">
                          <a:latin typeface="Calibri" panose="020F0502020204030204" pitchFamily="34" charset="0"/>
                        </a:rPr>
                        <a:t> sputter</a:t>
                      </a:r>
                      <a:endParaRPr lang="en-GB" sz="1400" dirty="0" smtClean="0">
                        <a:latin typeface="Calibri" panose="020F0502020204030204" pitchFamily="34" charset="0"/>
                      </a:endParaRPr>
                    </a:p>
                  </a:txBody>
                  <a:tcPr marL="91461" marR="91461" marT="45700" marB="45700"/>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9.5E-6</a:t>
                      </a:r>
                    </a:p>
                    <a:p>
                      <a:r>
                        <a:rPr lang="en-GB" sz="1400" dirty="0" smtClean="0">
                          <a:latin typeface="Calibri" panose="020F0502020204030204" pitchFamily="34" charset="0"/>
                        </a:rPr>
                        <a:t>2.2E-5</a:t>
                      </a:r>
                      <a:endParaRPr lang="en-GB" sz="1400" dirty="0">
                        <a:latin typeface="Calibri" panose="020F0502020204030204" pitchFamily="34" charset="0"/>
                      </a:endParaRPr>
                    </a:p>
                  </a:txBody>
                  <a:tcPr marL="91461" marR="91461" marT="45700" marB="45700"/>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36.8             38.3</a:t>
                      </a:r>
                    </a:p>
                    <a:p>
                      <a:r>
                        <a:rPr lang="en-GB" sz="1400" dirty="0" smtClean="0">
                          <a:latin typeface="Calibri" panose="020F0502020204030204" pitchFamily="34" charset="0"/>
                        </a:rPr>
                        <a:t>13.4             17.4</a:t>
                      </a:r>
                      <a:endParaRPr lang="en-GB" sz="1400" dirty="0">
                        <a:latin typeface="Calibri" panose="020F0502020204030204" pitchFamily="34" charset="0"/>
                      </a:endParaRPr>
                    </a:p>
                  </a:txBody>
                  <a:tcPr marL="91461" marR="91461" marT="45700" marB="45700"/>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4.0</a:t>
                      </a:r>
                    </a:p>
                    <a:p>
                      <a:r>
                        <a:rPr lang="en-GB" sz="1400" dirty="0" smtClean="0">
                          <a:latin typeface="Calibri" panose="020F0502020204030204" pitchFamily="34" charset="0"/>
                        </a:rPr>
                        <a:t>4.9</a:t>
                      </a:r>
                      <a:endParaRPr lang="en-GB" sz="1400" dirty="0">
                        <a:latin typeface="Calibri" panose="020F0502020204030204" pitchFamily="34" charset="0"/>
                      </a:endParaRPr>
                    </a:p>
                  </a:txBody>
                  <a:tcPr marL="91461" marR="91461" marT="45700" marB="45700"/>
                </a:tc>
              </a:tr>
              <a:tr h="731478">
                <a:tc>
                  <a:txBody>
                    <a:bodyPr/>
                    <a:lstStyle/>
                    <a:p>
                      <a:r>
                        <a:rPr lang="en-GB" sz="1400" b="1" dirty="0" smtClean="0">
                          <a:latin typeface="Calibri" panose="020F0502020204030204" pitchFamily="34" charset="0"/>
                        </a:rPr>
                        <a:t>Ag</a:t>
                      </a:r>
                    </a:p>
                    <a:p>
                      <a:r>
                        <a:rPr lang="en-GB" sz="1400" dirty="0" smtClean="0">
                          <a:latin typeface="Calibri" panose="020F0502020204030204" pitchFamily="34" charset="0"/>
                        </a:rPr>
                        <a:t> Received</a:t>
                      </a:r>
                    </a:p>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Calibri" panose="020F0502020204030204" pitchFamily="34" charset="0"/>
                        </a:rPr>
                        <a:t> </a:t>
                      </a:r>
                      <a:r>
                        <a:rPr lang="en-GB" sz="1400" dirty="0" err="1" smtClean="0">
                          <a:latin typeface="Calibri" panose="020F0502020204030204" pitchFamily="34" charset="0"/>
                        </a:rPr>
                        <a:t>Ar</a:t>
                      </a:r>
                      <a:r>
                        <a:rPr lang="en-GB" sz="1400" baseline="30000" dirty="0" smtClean="0">
                          <a:latin typeface="Calibri" panose="020F0502020204030204" pitchFamily="34" charset="0"/>
                        </a:rPr>
                        <a:t>+</a:t>
                      </a:r>
                      <a:r>
                        <a:rPr lang="en-GB" sz="1400" baseline="0" dirty="0" smtClean="0">
                          <a:latin typeface="Calibri" panose="020F0502020204030204" pitchFamily="34" charset="0"/>
                        </a:rPr>
                        <a:t> sputter</a:t>
                      </a:r>
                      <a:endParaRPr lang="en-GB" sz="1400" dirty="0" smtClean="0">
                        <a:latin typeface="Calibri" panose="020F0502020204030204" pitchFamily="34" charset="0"/>
                      </a:endParaRPr>
                    </a:p>
                  </a:txBody>
                  <a:tcPr marL="91461" marR="91461" marT="45700" marB="45700"/>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8.5E-6</a:t>
                      </a:r>
                    </a:p>
                    <a:p>
                      <a:r>
                        <a:rPr lang="en-GB" sz="1400" dirty="0" smtClean="0">
                          <a:latin typeface="Calibri" panose="020F0502020204030204" pitchFamily="34" charset="0"/>
                        </a:rPr>
                        <a:t>5.1E-5</a:t>
                      </a:r>
                    </a:p>
                  </a:txBody>
                  <a:tcPr marL="91461" marR="91461" marT="45700" marB="45700"/>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  0                59.4</a:t>
                      </a:r>
                    </a:p>
                    <a:p>
                      <a:r>
                        <a:rPr lang="en-GB" sz="1400" dirty="0" smtClean="0">
                          <a:latin typeface="Calibri" panose="020F0502020204030204" pitchFamily="34" charset="0"/>
                        </a:rPr>
                        <a:t>  0                   0</a:t>
                      </a:r>
                    </a:p>
                  </a:txBody>
                  <a:tcPr marL="91461" marR="91461" marT="45700" marB="45700"/>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5.1</a:t>
                      </a:r>
                    </a:p>
                    <a:p>
                      <a:r>
                        <a:rPr lang="en-GB" sz="1400" dirty="0" smtClean="0">
                          <a:latin typeface="Calibri" panose="020F0502020204030204" pitchFamily="34" charset="0"/>
                        </a:rPr>
                        <a:t>5.1</a:t>
                      </a:r>
                    </a:p>
                  </a:txBody>
                  <a:tcPr marL="91461" marR="91461" marT="45700" marB="45700"/>
                </a:tc>
              </a:tr>
              <a:tr h="784390">
                <a:tc>
                  <a:txBody>
                    <a:bodyPr/>
                    <a:lstStyle/>
                    <a:p>
                      <a:r>
                        <a:rPr lang="en-GB" sz="1400" b="1" dirty="0" smtClean="0">
                          <a:latin typeface="Calibri" panose="020F0502020204030204" pitchFamily="34" charset="0"/>
                        </a:rPr>
                        <a:t>Cu</a:t>
                      </a:r>
                    </a:p>
                    <a:p>
                      <a:r>
                        <a:rPr lang="en-GB" sz="1400" dirty="0" smtClean="0">
                          <a:latin typeface="Calibri" panose="020F0502020204030204" pitchFamily="34" charset="0"/>
                        </a:rPr>
                        <a:t> Received</a:t>
                      </a:r>
                    </a:p>
                    <a:p>
                      <a:r>
                        <a:rPr lang="en-GB" sz="1400" dirty="0" smtClean="0">
                          <a:latin typeface="Calibri" panose="020F0502020204030204" pitchFamily="34" charset="0"/>
                        </a:rPr>
                        <a:t> </a:t>
                      </a:r>
                      <a:r>
                        <a:rPr lang="en-GB" sz="1400" dirty="0" err="1" smtClean="0">
                          <a:latin typeface="Calibri" panose="020F0502020204030204" pitchFamily="34" charset="0"/>
                        </a:rPr>
                        <a:t>Ar</a:t>
                      </a:r>
                      <a:r>
                        <a:rPr lang="en-GB" sz="1400" baseline="30000" dirty="0" smtClean="0">
                          <a:latin typeface="Calibri" panose="020F0502020204030204" pitchFamily="34" charset="0"/>
                        </a:rPr>
                        <a:t>+</a:t>
                      </a:r>
                      <a:r>
                        <a:rPr lang="en-GB" sz="1400" baseline="0" dirty="0" smtClean="0">
                          <a:latin typeface="Calibri" panose="020F0502020204030204" pitchFamily="34" charset="0"/>
                        </a:rPr>
                        <a:t> sputter</a:t>
                      </a:r>
                      <a:endParaRPr lang="en-GB" sz="1400" dirty="0" smtClean="0">
                        <a:latin typeface="Calibri" panose="020F0502020204030204" pitchFamily="34" charset="0"/>
                      </a:endParaRPr>
                    </a:p>
                  </a:txBody>
                  <a:tcPr marL="91461" marR="91461" marT="45700" marB="45700"/>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5.0E-6</a:t>
                      </a:r>
                    </a:p>
                    <a:p>
                      <a:r>
                        <a:rPr lang="en-GB" sz="1400" dirty="0" smtClean="0">
                          <a:latin typeface="Calibri" panose="020F0502020204030204" pitchFamily="34" charset="0"/>
                        </a:rPr>
                        <a:t>1.1E-5</a:t>
                      </a:r>
                    </a:p>
                  </a:txBody>
                  <a:tcPr marL="91461" marR="91461" marT="45700" marB="45700"/>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32.9             66.2</a:t>
                      </a:r>
                    </a:p>
                    <a:p>
                      <a:r>
                        <a:rPr lang="en-GB" sz="1400" dirty="0" smtClean="0">
                          <a:latin typeface="Calibri" panose="020F0502020204030204" pitchFamily="34" charset="0"/>
                        </a:rPr>
                        <a:t>  0                   0 </a:t>
                      </a:r>
                    </a:p>
                  </a:txBody>
                  <a:tcPr marL="91461" marR="91461" marT="45700" marB="45700"/>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5.4</a:t>
                      </a:r>
                    </a:p>
                    <a:p>
                      <a:r>
                        <a:rPr lang="en-GB" sz="1400" dirty="0" smtClean="0">
                          <a:latin typeface="Calibri" panose="020F0502020204030204" pitchFamily="34" charset="0"/>
                        </a:rPr>
                        <a:t>5.3</a:t>
                      </a:r>
                    </a:p>
                  </a:txBody>
                  <a:tcPr marL="91461" marR="91461" marT="45700" marB="45700"/>
                </a:tc>
              </a:tr>
              <a:tr h="731478">
                <a:tc>
                  <a:txBody>
                    <a:bodyPr/>
                    <a:lstStyle/>
                    <a:p>
                      <a:r>
                        <a:rPr lang="en-GB" sz="1400" b="1" dirty="0" smtClean="0">
                          <a:latin typeface="Calibri" panose="020F0502020204030204" pitchFamily="34" charset="0"/>
                        </a:rPr>
                        <a:t>Mg</a:t>
                      </a:r>
                    </a:p>
                    <a:p>
                      <a:r>
                        <a:rPr lang="en-GB" sz="1400" dirty="0" smtClean="0">
                          <a:latin typeface="Calibri" panose="020F0502020204030204" pitchFamily="34" charset="0"/>
                        </a:rPr>
                        <a:t> Received</a:t>
                      </a:r>
                    </a:p>
                    <a:p>
                      <a:r>
                        <a:rPr lang="en-GB" sz="1400" dirty="0" smtClean="0">
                          <a:latin typeface="Calibri" panose="020F0502020204030204" pitchFamily="34" charset="0"/>
                        </a:rPr>
                        <a:t> </a:t>
                      </a:r>
                      <a:r>
                        <a:rPr lang="en-GB" sz="1400" dirty="0" err="1" smtClean="0">
                          <a:latin typeface="Calibri" panose="020F0502020204030204" pitchFamily="34" charset="0"/>
                        </a:rPr>
                        <a:t>Ar</a:t>
                      </a:r>
                      <a:r>
                        <a:rPr lang="en-GB" sz="1400" baseline="30000" dirty="0" smtClean="0">
                          <a:latin typeface="Calibri" panose="020F0502020204030204" pitchFamily="34" charset="0"/>
                        </a:rPr>
                        <a:t>+</a:t>
                      </a:r>
                      <a:r>
                        <a:rPr lang="en-GB" sz="1400" baseline="0" dirty="0" smtClean="0">
                          <a:latin typeface="Calibri" panose="020F0502020204030204" pitchFamily="34" charset="0"/>
                        </a:rPr>
                        <a:t> sputter</a:t>
                      </a:r>
                      <a:endParaRPr lang="en-GB" sz="1400" dirty="0" smtClean="0">
                        <a:latin typeface="Calibri" panose="020F0502020204030204" pitchFamily="34" charset="0"/>
                      </a:endParaRPr>
                    </a:p>
                  </a:txBody>
                  <a:tcPr marL="91461" marR="91461" marT="45700" marB="45700"/>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6.0E-6</a:t>
                      </a:r>
                    </a:p>
                    <a:p>
                      <a:r>
                        <a:rPr lang="en-GB" sz="1400" b="1" u="sng" dirty="0" smtClean="0">
                          <a:latin typeface="Calibri" panose="020F0502020204030204" pitchFamily="34" charset="0"/>
                        </a:rPr>
                        <a:t>1.7E-3</a:t>
                      </a:r>
                      <a:endParaRPr lang="en-GB" sz="1400" b="1" u="sng" dirty="0">
                        <a:latin typeface="Calibri" panose="020F0502020204030204" pitchFamily="34" charset="0"/>
                      </a:endParaRPr>
                    </a:p>
                  </a:txBody>
                  <a:tcPr marL="91461" marR="91461" marT="45700" marB="45700"/>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35.2             52.3</a:t>
                      </a:r>
                    </a:p>
                    <a:p>
                      <a:r>
                        <a:rPr lang="en-GB" sz="1400" dirty="0" smtClean="0">
                          <a:latin typeface="Calibri" panose="020F0502020204030204" pitchFamily="34" charset="0"/>
                        </a:rPr>
                        <a:t>40.0              0</a:t>
                      </a:r>
                      <a:endParaRPr lang="en-GB" sz="1400" dirty="0">
                        <a:latin typeface="Calibri" panose="020F0502020204030204" pitchFamily="34" charset="0"/>
                      </a:endParaRPr>
                    </a:p>
                  </a:txBody>
                  <a:tcPr marL="91461" marR="91461" marT="45700" marB="45700"/>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3.4</a:t>
                      </a:r>
                    </a:p>
                    <a:p>
                      <a:r>
                        <a:rPr lang="en-GB" sz="1400" dirty="0" smtClean="0">
                          <a:latin typeface="Calibri" panose="020F0502020204030204" pitchFamily="34" charset="0"/>
                        </a:rPr>
                        <a:t>3.4</a:t>
                      </a:r>
                      <a:endParaRPr lang="en-GB" sz="1400" dirty="0">
                        <a:latin typeface="Calibri" panose="020F0502020204030204" pitchFamily="34" charset="0"/>
                      </a:endParaRPr>
                    </a:p>
                  </a:txBody>
                  <a:tcPr marL="91461" marR="91461" marT="45700" marB="45700"/>
                </a:tc>
              </a:tr>
              <a:tr h="731478">
                <a:tc>
                  <a:txBody>
                    <a:bodyPr/>
                    <a:lstStyle/>
                    <a:p>
                      <a:r>
                        <a:rPr lang="en-GB" sz="1400" b="1" dirty="0" smtClean="0">
                          <a:latin typeface="Calibri" panose="020F0502020204030204" pitchFamily="34" charset="0"/>
                        </a:rPr>
                        <a:t>Mo</a:t>
                      </a:r>
                    </a:p>
                    <a:p>
                      <a:r>
                        <a:rPr lang="en-GB" sz="1400" dirty="0" smtClean="0">
                          <a:latin typeface="Calibri" panose="020F0502020204030204" pitchFamily="34" charset="0"/>
                        </a:rPr>
                        <a:t> Received</a:t>
                      </a:r>
                    </a:p>
                    <a:p>
                      <a:r>
                        <a:rPr lang="en-GB" sz="1400" dirty="0" smtClean="0">
                          <a:latin typeface="Calibri" panose="020F0502020204030204" pitchFamily="34" charset="0"/>
                        </a:rPr>
                        <a:t> </a:t>
                      </a:r>
                      <a:r>
                        <a:rPr lang="en-GB" sz="1400" dirty="0" err="1" smtClean="0">
                          <a:latin typeface="Calibri" panose="020F0502020204030204" pitchFamily="34" charset="0"/>
                        </a:rPr>
                        <a:t>Ar</a:t>
                      </a:r>
                      <a:r>
                        <a:rPr lang="en-GB" sz="1400" baseline="30000" dirty="0" smtClean="0">
                          <a:latin typeface="Calibri" panose="020F0502020204030204" pitchFamily="34" charset="0"/>
                        </a:rPr>
                        <a:t>+</a:t>
                      </a:r>
                      <a:r>
                        <a:rPr lang="en-GB" sz="1400" baseline="0" dirty="0" smtClean="0">
                          <a:latin typeface="Calibri" panose="020F0502020204030204" pitchFamily="34" charset="0"/>
                        </a:rPr>
                        <a:t> sputter</a:t>
                      </a:r>
                      <a:endParaRPr lang="en-GB" sz="1400" dirty="0" smtClean="0">
                        <a:latin typeface="Calibri" panose="020F0502020204030204" pitchFamily="34" charset="0"/>
                      </a:endParaRPr>
                    </a:p>
                  </a:txBody>
                  <a:tcPr marL="91461" marR="91461" marT="45700" marB="45700"/>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1.47E-7</a:t>
                      </a:r>
                    </a:p>
                    <a:p>
                      <a:r>
                        <a:rPr lang="en-GB" sz="1400" dirty="0" smtClean="0">
                          <a:latin typeface="Calibri" panose="020F0502020204030204" pitchFamily="34" charset="0"/>
                        </a:rPr>
                        <a:t>2.48E-6</a:t>
                      </a:r>
                      <a:endParaRPr lang="en-GB" sz="1400" dirty="0">
                        <a:latin typeface="Calibri" panose="020F0502020204030204" pitchFamily="34" charset="0"/>
                      </a:endParaRPr>
                    </a:p>
                  </a:txBody>
                  <a:tcPr marL="91461" marR="91461" marT="45700" marB="45700"/>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24.2</a:t>
                      </a:r>
                      <a:r>
                        <a:rPr lang="en-GB" sz="1400" baseline="0" dirty="0" smtClean="0">
                          <a:latin typeface="Calibri" panose="020F0502020204030204" pitchFamily="34" charset="0"/>
                        </a:rPr>
                        <a:t>             64.9</a:t>
                      </a:r>
                    </a:p>
                    <a:p>
                      <a:r>
                        <a:rPr lang="en-GB" sz="1400" baseline="0" dirty="0" smtClean="0">
                          <a:latin typeface="Calibri" panose="020F0502020204030204" pitchFamily="34" charset="0"/>
                        </a:rPr>
                        <a:t>7.8               17.8</a:t>
                      </a:r>
                      <a:endParaRPr lang="en-GB" sz="1400" dirty="0">
                        <a:latin typeface="Calibri" panose="020F0502020204030204" pitchFamily="34" charset="0"/>
                      </a:endParaRPr>
                    </a:p>
                  </a:txBody>
                  <a:tcPr marL="91461" marR="91461" marT="45700" marB="45700"/>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5.1</a:t>
                      </a:r>
                    </a:p>
                    <a:p>
                      <a:r>
                        <a:rPr lang="en-GB" sz="1400" dirty="0" smtClean="0">
                          <a:latin typeface="Calibri" panose="020F0502020204030204" pitchFamily="34" charset="0"/>
                        </a:rPr>
                        <a:t>5.2</a:t>
                      </a:r>
                      <a:endParaRPr lang="en-GB" sz="1400" dirty="0">
                        <a:latin typeface="Calibri" panose="020F0502020204030204" pitchFamily="34" charset="0"/>
                      </a:endParaRPr>
                    </a:p>
                  </a:txBody>
                  <a:tcPr marL="91461" marR="91461" marT="45700" marB="45700"/>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60243834"/>
              </p:ext>
            </p:extLst>
          </p:nvPr>
        </p:nvGraphicFramePr>
        <p:xfrm>
          <a:off x="4572000" y="1606550"/>
          <a:ext cx="4343400" cy="4431113"/>
        </p:xfrm>
        <a:graphic>
          <a:graphicData uri="http://schemas.openxmlformats.org/drawingml/2006/table">
            <a:tbl>
              <a:tblPr firstRow="1" bandRow="1">
                <a:tableStyleId>{5C22544A-7EE6-4342-B048-85BDC9FD1C3A}</a:tableStyleId>
              </a:tblPr>
              <a:tblGrid>
                <a:gridCol w="1049975"/>
                <a:gridCol w="770257"/>
                <a:gridCol w="1360054"/>
                <a:gridCol w="1163114"/>
              </a:tblGrid>
              <a:tr h="705638">
                <a:tc>
                  <a:txBody>
                    <a:bodyPr/>
                    <a:lstStyle/>
                    <a:p>
                      <a:r>
                        <a:rPr lang="en-GB" sz="1400" dirty="0" smtClean="0">
                          <a:solidFill>
                            <a:schemeClr val="bg1"/>
                          </a:solidFill>
                          <a:latin typeface="Calibri" panose="020F0502020204030204" pitchFamily="34" charset="0"/>
                        </a:rPr>
                        <a:t>Metal</a:t>
                      </a:r>
                      <a:endParaRPr lang="en-GB" sz="1400" dirty="0">
                        <a:solidFill>
                          <a:schemeClr val="bg1"/>
                        </a:solidFill>
                        <a:latin typeface="Calibri" panose="020F0502020204030204" pitchFamily="34" charset="0"/>
                      </a:endParaRPr>
                    </a:p>
                  </a:txBody>
                  <a:tcPr marL="91441" marR="91441" marT="45669" marB="45669"/>
                </a:tc>
                <a:tc>
                  <a:txBody>
                    <a:bodyPr/>
                    <a:lstStyle/>
                    <a:p>
                      <a:r>
                        <a:rPr lang="en-GB" sz="1400" dirty="0" smtClean="0">
                          <a:solidFill>
                            <a:schemeClr val="bg1"/>
                          </a:solidFill>
                          <a:latin typeface="Calibri" panose="020F0502020204030204" pitchFamily="34" charset="0"/>
                        </a:rPr>
                        <a:t>QE (%)</a:t>
                      </a:r>
                      <a:endParaRPr lang="en-GB" sz="1400" dirty="0">
                        <a:solidFill>
                          <a:schemeClr val="bg1"/>
                        </a:solidFill>
                        <a:latin typeface="Calibri" panose="020F0502020204030204" pitchFamily="34" charset="0"/>
                      </a:endParaRPr>
                    </a:p>
                  </a:txBody>
                  <a:tcPr marL="91441" marR="91441" marT="45669" marB="45669"/>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bg1"/>
                          </a:solidFill>
                          <a:latin typeface="Calibri" panose="020F0502020204030204" pitchFamily="34" charset="0"/>
                        </a:rPr>
                        <a:t>XPS for sample surface (%)</a:t>
                      </a:r>
                    </a:p>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bg1"/>
                          </a:solidFill>
                          <a:latin typeface="Calibri" panose="020F0502020204030204" pitchFamily="34" charset="0"/>
                        </a:rPr>
                        <a:t>O 1s</a:t>
                      </a:r>
                      <a:r>
                        <a:rPr lang="en-GB" sz="1400" baseline="0" dirty="0" smtClean="0">
                          <a:solidFill>
                            <a:schemeClr val="bg1"/>
                          </a:solidFill>
                          <a:latin typeface="Calibri" panose="020F0502020204030204" pitchFamily="34" charset="0"/>
                        </a:rPr>
                        <a:t>            C 1s</a:t>
                      </a:r>
                      <a:endParaRPr lang="en-GB" sz="1400" dirty="0">
                        <a:solidFill>
                          <a:schemeClr val="bg1"/>
                        </a:solidFill>
                        <a:latin typeface="Calibri" panose="020F0502020204030204" pitchFamily="34" charset="0"/>
                      </a:endParaRPr>
                    </a:p>
                  </a:txBody>
                  <a:tcPr marL="91441" marR="91441" marT="45669" marB="456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bg1"/>
                          </a:solidFill>
                          <a:latin typeface="Calibri" panose="020F0502020204030204" pitchFamily="34" charset="0"/>
                          <a:sym typeface="Symbol"/>
                        </a:rPr>
                        <a:t>Work Function</a:t>
                      </a:r>
                      <a:endParaRPr lang="en-GB" sz="1400" dirty="0" smtClean="0">
                        <a:solidFill>
                          <a:schemeClr val="bg1"/>
                        </a:solidFill>
                        <a:latin typeface="Calibri" panose="020F0502020204030204" pitchFamily="34" charset="0"/>
                      </a:endParaRPr>
                    </a:p>
                    <a:p>
                      <a:r>
                        <a:rPr lang="en-GB" sz="1400" dirty="0" smtClean="0">
                          <a:solidFill>
                            <a:schemeClr val="bg1"/>
                          </a:solidFill>
                          <a:latin typeface="Calibri" panose="020F0502020204030204" pitchFamily="34" charset="0"/>
                        </a:rPr>
                        <a:t>(eV) </a:t>
                      </a:r>
                      <a:endParaRPr lang="en-GB" sz="1400" dirty="0">
                        <a:solidFill>
                          <a:schemeClr val="bg1"/>
                        </a:solidFill>
                        <a:latin typeface="Calibri" panose="020F0502020204030204" pitchFamily="34" charset="0"/>
                      </a:endParaRPr>
                    </a:p>
                  </a:txBody>
                  <a:tcPr marL="91441" marR="91441" marT="45669" marB="45669"/>
                </a:tc>
              </a:tr>
              <a:tr h="731413">
                <a:tc>
                  <a:txBody>
                    <a:bodyPr/>
                    <a:lstStyle/>
                    <a:p>
                      <a:r>
                        <a:rPr lang="en-GB" sz="1400" b="1" dirty="0" err="1" smtClean="0">
                          <a:latin typeface="Calibri" panose="020F0502020204030204" pitchFamily="34" charset="0"/>
                        </a:rPr>
                        <a:t>Nb</a:t>
                      </a:r>
                      <a:endParaRPr lang="en-GB" sz="1400" b="1" dirty="0" smtClean="0">
                        <a:latin typeface="Calibri" panose="020F0502020204030204" pitchFamily="34" charset="0"/>
                      </a:endParaRPr>
                    </a:p>
                    <a:p>
                      <a:r>
                        <a:rPr lang="en-GB" sz="1400" dirty="0" smtClean="0">
                          <a:latin typeface="Calibri" panose="020F0502020204030204" pitchFamily="34" charset="0"/>
                        </a:rPr>
                        <a:t> Received</a:t>
                      </a:r>
                    </a:p>
                    <a:p>
                      <a:r>
                        <a:rPr lang="en-GB" sz="1400" dirty="0" smtClean="0">
                          <a:latin typeface="Calibri" panose="020F0502020204030204" pitchFamily="34" charset="0"/>
                        </a:rPr>
                        <a:t> </a:t>
                      </a:r>
                      <a:r>
                        <a:rPr lang="en-GB" sz="1400" dirty="0" err="1" smtClean="0">
                          <a:latin typeface="Calibri" panose="020F0502020204030204" pitchFamily="34" charset="0"/>
                        </a:rPr>
                        <a:t>Ar</a:t>
                      </a:r>
                      <a:r>
                        <a:rPr lang="en-GB" sz="1400" baseline="30000" dirty="0" smtClean="0">
                          <a:latin typeface="Calibri" panose="020F0502020204030204" pitchFamily="34" charset="0"/>
                        </a:rPr>
                        <a:t>+</a:t>
                      </a:r>
                      <a:r>
                        <a:rPr lang="en-GB" sz="1400" baseline="0" dirty="0" smtClean="0">
                          <a:latin typeface="Calibri" panose="020F0502020204030204" pitchFamily="34" charset="0"/>
                        </a:rPr>
                        <a:t> sputter</a:t>
                      </a:r>
                      <a:endParaRPr lang="en-GB" sz="1400" dirty="0" smtClean="0">
                        <a:latin typeface="Calibri" panose="020F0502020204030204" pitchFamily="34" charset="0"/>
                      </a:endParaRPr>
                    </a:p>
                  </a:txBody>
                  <a:tcPr marL="91441" marR="91441" marT="45669" marB="45669"/>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3.9E-7</a:t>
                      </a:r>
                    </a:p>
                    <a:p>
                      <a:r>
                        <a:rPr lang="en-GB" sz="1400" b="1" u="sng" dirty="0" smtClean="0">
                          <a:latin typeface="Calibri" panose="020F0502020204030204" pitchFamily="34" charset="0"/>
                        </a:rPr>
                        <a:t>1.9E-4</a:t>
                      </a:r>
                      <a:endParaRPr lang="en-GB" sz="1400" b="1" u="sng" dirty="0">
                        <a:latin typeface="Calibri" panose="020F0502020204030204" pitchFamily="34" charset="0"/>
                      </a:endParaRPr>
                    </a:p>
                  </a:txBody>
                  <a:tcPr marL="91441" marR="91441" marT="45669" marB="45669"/>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47.8             48.6</a:t>
                      </a:r>
                    </a:p>
                    <a:p>
                      <a:r>
                        <a:rPr lang="en-GB" sz="1400" dirty="0" smtClean="0">
                          <a:latin typeface="Calibri" panose="020F0502020204030204" pitchFamily="34" charset="0"/>
                        </a:rPr>
                        <a:t>16.2             21.0</a:t>
                      </a:r>
                    </a:p>
                  </a:txBody>
                  <a:tcPr marL="91441" marR="91441" marT="45669" marB="45669"/>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5.3</a:t>
                      </a:r>
                    </a:p>
                    <a:p>
                      <a:r>
                        <a:rPr lang="en-GB" sz="1400" dirty="0" smtClean="0">
                          <a:latin typeface="Calibri" panose="020F0502020204030204" pitchFamily="34" charset="0"/>
                        </a:rPr>
                        <a:t>4.7</a:t>
                      </a:r>
                      <a:endParaRPr lang="en-GB" sz="1400" dirty="0">
                        <a:latin typeface="Calibri" panose="020F0502020204030204" pitchFamily="34" charset="0"/>
                      </a:endParaRPr>
                    </a:p>
                  </a:txBody>
                  <a:tcPr marL="91441" marR="91441" marT="45669" marB="45669"/>
                </a:tc>
              </a:tr>
              <a:tr h="731413">
                <a:tc>
                  <a:txBody>
                    <a:bodyPr/>
                    <a:lstStyle/>
                    <a:p>
                      <a:r>
                        <a:rPr lang="en-GB" sz="1400" b="1" dirty="0" err="1" smtClean="0">
                          <a:latin typeface="Calibri" panose="020F0502020204030204" pitchFamily="34" charset="0"/>
                        </a:rPr>
                        <a:t>Pb</a:t>
                      </a:r>
                      <a:endParaRPr lang="en-GB" sz="1400" b="1" dirty="0" smtClean="0">
                        <a:latin typeface="Calibri" panose="020F0502020204030204" pitchFamily="34" charset="0"/>
                      </a:endParaRPr>
                    </a:p>
                    <a:p>
                      <a:r>
                        <a:rPr lang="en-GB" sz="1400" dirty="0" smtClean="0">
                          <a:latin typeface="Calibri" panose="020F0502020204030204" pitchFamily="34" charset="0"/>
                        </a:rPr>
                        <a:t> Received</a:t>
                      </a:r>
                    </a:p>
                    <a:p>
                      <a:r>
                        <a:rPr lang="en-GB" sz="1400" dirty="0" smtClean="0">
                          <a:latin typeface="Calibri" panose="020F0502020204030204" pitchFamily="34" charset="0"/>
                        </a:rPr>
                        <a:t> </a:t>
                      </a:r>
                      <a:r>
                        <a:rPr lang="en-GB" sz="1400" dirty="0" err="1" smtClean="0">
                          <a:latin typeface="Calibri" panose="020F0502020204030204" pitchFamily="34" charset="0"/>
                        </a:rPr>
                        <a:t>Ar</a:t>
                      </a:r>
                      <a:r>
                        <a:rPr lang="en-GB" sz="1400" baseline="30000" dirty="0" smtClean="0">
                          <a:latin typeface="Calibri" panose="020F0502020204030204" pitchFamily="34" charset="0"/>
                        </a:rPr>
                        <a:t>+</a:t>
                      </a:r>
                      <a:r>
                        <a:rPr lang="en-GB" sz="1400" baseline="0" dirty="0" smtClean="0">
                          <a:latin typeface="Calibri" panose="020F0502020204030204" pitchFamily="34" charset="0"/>
                        </a:rPr>
                        <a:t> sputter</a:t>
                      </a:r>
                      <a:endParaRPr lang="en-GB" sz="1400" dirty="0" smtClean="0">
                        <a:latin typeface="Calibri" panose="020F0502020204030204" pitchFamily="34" charset="0"/>
                      </a:endParaRPr>
                    </a:p>
                  </a:txBody>
                  <a:tcPr marL="91441" marR="91441" marT="45669" marB="45669"/>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2.9E-5</a:t>
                      </a:r>
                    </a:p>
                    <a:p>
                      <a:r>
                        <a:rPr lang="en-GB" sz="1400" b="1" u="sng" dirty="0" smtClean="0">
                          <a:latin typeface="Calibri" panose="020F0502020204030204" pitchFamily="34" charset="0"/>
                        </a:rPr>
                        <a:t>2.4E-4</a:t>
                      </a:r>
                    </a:p>
                  </a:txBody>
                  <a:tcPr marL="91441" marR="91441" marT="45669" marB="45669"/>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43.9             34.8</a:t>
                      </a:r>
                    </a:p>
                    <a:p>
                      <a:r>
                        <a:rPr lang="en-GB" sz="1400" dirty="0" smtClean="0">
                          <a:latin typeface="Calibri" panose="020F0502020204030204" pitchFamily="34" charset="0"/>
                        </a:rPr>
                        <a:t>  0                   0</a:t>
                      </a:r>
                      <a:endParaRPr lang="en-GB" sz="1400" dirty="0">
                        <a:latin typeface="Calibri" panose="020F0502020204030204" pitchFamily="34" charset="0"/>
                      </a:endParaRPr>
                    </a:p>
                  </a:txBody>
                  <a:tcPr marL="91441" marR="91441" marT="45669" marB="45669"/>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4.6</a:t>
                      </a:r>
                    </a:p>
                    <a:p>
                      <a:r>
                        <a:rPr lang="en-GB" sz="1400" dirty="0" smtClean="0">
                          <a:latin typeface="Calibri" panose="020F0502020204030204" pitchFamily="34" charset="0"/>
                        </a:rPr>
                        <a:t>4.7</a:t>
                      </a:r>
                    </a:p>
                  </a:txBody>
                  <a:tcPr marL="91441" marR="91441" marT="45669" marB="45669"/>
                </a:tc>
              </a:tr>
              <a:tr h="774023">
                <a:tc>
                  <a:txBody>
                    <a:bodyPr/>
                    <a:lstStyle/>
                    <a:p>
                      <a:r>
                        <a:rPr lang="en-GB" sz="1400" b="1" dirty="0" smtClean="0">
                          <a:latin typeface="Calibri" panose="020F0502020204030204" pitchFamily="34" charset="0"/>
                        </a:rPr>
                        <a:t>Ti</a:t>
                      </a:r>
                    </a:p>
                    <a:p>
                      <a:r>
                        <a:rPr lang="en-GB" sz="1400" dirty="0" smtClean="0">
                          <a:latin typeface="Calibri" panose="020F0502020204030204" pitchFamily="34" charset="0"/>
                        </a:rPr>
                        <a:t> Received</a:t>
                      </a:r>
                    </a:p>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Calibri" panose="020F0502020204030204" pitchFamily="34" charset="0"/>
                        </a:rPr>
                        <a:t> </a:t>
                      </a:r>
                      <a:r>
                        <a:rPr lang="en-GB" sz="1400" dirty="0" err="1" smtClean="0">
                          <a:latin typeface="Calibri" panose="020F0502020204030204" pitchFamily="34" charset="0"/>
                        </a:rPr>
                        <a:t>Ar</a:t>
                      </a:r>
                      <a:r>
                        <a:rPr lang="en-GB" sz="1400" baseline="30000" dirty="0" smtClean="0">
                          <a:latin typeface="Calibri" panose="020F0502020204030204" pitchFamily="34" charset="0"/>
                        </a:rPr>
                        <a:t>+</a:t>
                      </a:r>
                      <a:r>
                        <a:rPr lang="en-GB" sz="1400" baseline="0" dirty="0" smtClean="0">
                          <a:latin typeface="Calibri" panose="020F0502020204030204" pitchFamily="34" charset="0"/>
                        </a:rPr>
                        <a:t> sputter</a:t>
                      </a:r>
                      <a:endParaRPr lang="en-GB" sz="1400" dirty="0" smtClean="0">
                        <a:latin typeface="Calibri" panose="020F0502020204030204" pitchFamily="34" charset="0"/>
                      </a:endParaRPr>
                    </a:p>
                  </a:txBody>
                  <a:tcPr marL="91441" marR="91441" marT="45669" marB="45669"/>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0</a:t>
                      </a:r>
                    </a:p>
                    <a:p>
                      <a:r>
                        <a:rPr lang="en-GB" sz="1400" b="1" u="sng" dirty="0" smtClean="0">
                          <a:latin typeface="Calibri" panose="020F0502020204030204" pitchFamily="34" charset="0"/>
                        </a:rPr>
                        <a:t>3.3E-4</a:t>
                      </a:r>
                    </a:p>
                  </a:txBody>
                  <a:tcPr marL="91441" marR="91441" marT="45669" marB="45669"/>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39.2             53.6</a:t>
                      </a:r>
                    </a:p>
                    <a:p>
                      <a:r>
                        <a:rPr lang="en-GB" sz="1400" dirty="0" smtClean="0">
                          <a:latin typeface="Calibri" panose="020F0502020204030204" pitchFamily="34" charset="0"/>
                        </a:rPr>
                        <a:t>14.6             16.8</a:t>
                      </a:r>
                      <a:endParaRPr lang="en-GB" sz="1400" dirty="0">
                        <a:latin typeface="Calibri" panose="020F0502020204030204" pitchFamily="34" charset="0"/>
                      </a:endParaRPr>
                    </a:p>
                  </a:txBody>
                  <a:tcPr marL="91441" marR="91441" marT="45669" marB="45669"/>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4.7</a:t>
                      </a:r>
                    </a:p>
                    <a:p>
                      <a:r>
                        <a:rPr lang="en-GB" sz="1400" dirty="0" smtClean="0">
                          <a:latin typeface="Calibri" panose="020F0502020204030204" pitchFamily="34" charset="0"/>
                        </a:rPr>
                        <a:t>4.5</a:t>
                      </a:r>
                    </a:p>
                  </a:txBody>
                  <a:tcPr marL="91441" marR="91441" marT="45669" marB="45669"/>
                </a:tc>
              </a:tr>
              <a:tr h="731413">
                <a:tc>
                  <a:txBody>
                    <a:bodyPr/>
                    <a:lstStyle/>
                    <a:p>
                      <a:r>
                        <a:rPr lang="en-GB" sz="1400" b="1" dirty="0" smtClean="0">
                          <a:latin typeface="Calibri" panose="020F0502020204030204" pitchFamily="34" charset="0"/>
                        </a:rPr>
                        <a:t>V</a:t>
                      </a:r>
                    </a:p>
                    <a:p>
                      <a:r>
                        <a:rPr lang="en-GB" sz="1400" dirty="0" smtClean="0">
                          <a:latin typeface="Calibri" panose="020F0502020204030204" pitchFamily="34" charset="0"/>
                        </a:rPr>
                        <a:t> Received</a:t>
                      </a:r>
                    </a:p>
                    <a:p>
                      <a:r>
                        <a:rPr lang="en-GB" sz="1400" dirty="0" smtClean="0">
                          <a:latin typeface="Calibri" panose="020F0502020204030204" pitchFamily="34" charset="0"/>
                        </a:rPr>
                        <a:t> </a:t>
                      </a:r>
                      <a:r>
                        <a:rPr lang="en-GB" sz="1400" dirty="0" err="1" smtClean="0">
                          <a:latin typeface="Calibri" panose="020F0502020204030204" pitchFamily="34" charset="0"/>
                        </a:rPr>
                        <a:t>Ar</a:t>
                      </a:r>
                      <a:r>
                        <a:rPr lang="en-GB" sz="1400" baseline="30000" dirty="0" smtClean="0">
                          <a:latin typeface="Calibri" panose="020F0502020204030204" pitchFamily="34" charset="0"/>
                        </a:rPr>
                        <a:t>+</a:t>
                      </a:r>
                      <a:r>
                        <a:rPr lang="en-GB" sz="1400" baseline="0" dirty="0" smtClean="0">
                          <a:latin typeface="Calibri" panose="020F0502020204030204" pitchFamily="34" charset="0"/>
                        </a:rPr>
                        <a:t> sputter</a:t>
                      </a:r>
                      <a:endParaRPr lang="en-GB" sz="1400" dirty="0" smtClean="0">
                        <a:latin typeface="Calibri" panose="020F0502020204030204" pitchFamily="34" charset="0"/>
                      </a:endParaRPr>
                    </a:p>
                  </a:txBody>
                  <a:tcPr marL="91441" marR="91441" marT="45669" marB="45669"/>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1.4E-6</a:t>
                      </a:r>
                    </a:p>
                    <a:p>
                      <a:r>
                        <a:rPr lang="en-GB" sz="1400" dirty="0" smtClean="0">
                          <a:latin typeface="Calibri" panose="020F0502020204030204" pitchFamily="34" charset="0"/>
                        </a:rPr>
                        <a:t>2.2E-5</a:t>
                      </a:r>
                    </a:p>
                  </a:txBody>
                  <a:tcPr marL="91441" marR="91441" marT="45669" marB="45669"/>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45.7             45.9</a:t>
                      </a:r>
                    </a:p>
                    <a:p>
                      <a:r>
                        <a:rPr lang="en-GB" sz="1400" dirty="0" smtClean="0">
                          <a:latin typeface="Calibri" panose="020F0502020204030204" pitchFamily="34" charset="0"/>
                        </a:rPr>
                        <a:t>25.0             </a:t>
                      </a:r>
                      <a:r>
                        <a:rPr lang="en-GB" sz="1400" baseline="0" dirty="0" smtClean="0">
                          <a:latin typeface="Calibri" panose="020F0502020204030204" pitchFamily="34" charset="0"/>
                        </a:rPr>
                        <a:t>   0</a:t>
                      </a:r>
                    </a:p>
                  </a:txBody>
                  <a:tcPr marL="91441" marR="91441" marT="45669" marB="45669"/>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5.5</a:t>
                      </a:r>
                    </a:p>
                    <a:p>
                      <a:r>
                        <a:rPr lang="en-GB" sz="1400" dirty="0" smtClean="0">
                          <a:latin typeface="Calibri" panose="020F0502020204030204" pitchFamily="34" charset="0"/>
                        </a:rPr>
                        <a:t>5.0</a:t>
                      </a:r>
                    </a:p>
                  </a:txBody>
                  <a:tcPr marL="91441" marR="91441" marT="45669" marB="45669"/>
                </a:tc>
              </a:tr>
              <a:tr h="731413">
                <a:tc>
                  <a:txBody>
                    <a:bodyPr/>
                    <a:lstStyle/>
                    <a:p>
                      <a:r>
                        <a:rPr lang="en-GB" sz="1400" b="1" dirty="0" err="1" smtClean="0">
                          <a:latin typeface="Calibri" panose="020F0502020204030204" pitchFamily="34" charset="0"/>
                        </a:rPr>
                        <a:t>Zr</a:t>
                      </a:r>
                      <a:endParaRPr lang="en-GB" sz="1400" b="1" dirty="0" smtClean="0">
                        <a:latin typeface="Calibri" panose="020F0502020204030204" pitchFamily="34" charset="0"/>
                      </a:endParaRPr>
                    </a:p>
                    <a:p>
                      <a:r>
                        <a:rPr lang="en-GB" sz="1400" dirty="0" smtClean="0">
                          <a:latin typeface="Calibri" panose="020F0502020204030204" pitchFamily="34" charset="0"/>
                        </a:rPr>
                        <a:t> Received</a:t>
                      </a:r>
                    </a:p>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Calibri" panose="020F0502020204030204" pitchFamily="34" charset="0"/>
                        </a:rPr>
                        <a:t> </a:t>
                      </a:r>
                      <a:r>
                        <a:rPr lang="en-GB" sz="1400" dirty="0" err="1" smtClean="0">
                          <a:latin typeface="Calibri" panose="020F0502020204030204" pitchFamily="34" charset="0"/>
                        </a:rPr>
                        <a:t>Ar</a:t>
                      </a:r>
                      <a:r>
                        <a:rPr lang="en-GB" sz="1400" baseline="30000" dirty="0" smtClean="0">
                          <a:latin typeface="Calibri" panose="020F0502020204030204" pitchFamily="34" charset="0"/>
                        </a:rPr>
                        <a:t>+</a:t>
                      </a:r>
                      <a:r>
                        <a:rPr lang="en-GB" sz="1400" baseline="0" dirty="0" smtClean="0">
                          <a:latin typeface="Calibri" panose="020F0502020204030204" pitchFamily="34" charset="0"/>
                        </a:rPr>
                        <a:t> sputter</a:t>
                      </a:r>
                      <a:endParaRPr lang="en-GB" sz="1400" dirty="0" smtClean="0">
                        <a:latin typeface="Calibri" panose="020F0502020204030204" pitchFamily="34" charset="0"/>
                      </a:endParaRPr>
                    </a:p>
                  </a:txBody>
                  <a:tcPr marL="91441" marR="91441" marT="45669" marB="45669"/>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3.88E-6</a:t>
                      </a:r>
                    </a:p>
                    <a:p>
                      <a:r>
                        <a:rPr lang="en-GB" sz="1400" b="1" u="sng" dirty="0" smtClean="0">
                          <a:latin typeface="Calibri" panose="020F0502020204030204" pitchFamily="34" charset="0"/>
                        </a:rPr>
                        <a:t>2.89E-4</a:t>
                      </a:r>
                      <a:endParaRPr lang="en-GB" sz="1400" b="1" u="sng" dirty="0">
                        <a:latin typeface="Calibri" panose="020F0502020204030204" pitchFamily="34" charset="0"/>
                      </a:endParaRPr>
                    </a:p>
                  </a:txBody>
                  <a:tcPr marL="91441" marR="91441" marT="45669" marB="45669"/>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48.4             44.1</a:t>
                      </a:r>
                    </a:p>
                    <a:p>
                      <a:r>
                        <a:rPr lang="en-GB" sz="1400" dirty="0" smtClean="0">
                          <a:latin typeface="Calibri" panose="020F0502020204030204" pitchFamily="34" charset="0"/>
                        </a:rPr>
                        <a:t>14.4                0</a:t>
                      </a:r>
                      <a:endParaRPr lang="en-GB" sz="1400" dirty="0">
                        <a:latin typeface="Calibri" panose="020F0502020204030204" pitchFamily="34" charset="0"/>
                      </a:endParaRPr>
                    </a:p>
                  </a:txBody>
                  <a:tcPr marL="91441" marR="91441" marT="45669" marB="45669"/>
                </a:tc>
                <a:tc>
                  <a:txBody>
                    <a:bodyPr/>
                    <a:lstStyle/>
                    <a:p>
                      <a:endParaRPr lang="en-GB" sz="1400" dirty="0" smtClean="0">
                        <a:latin typeface="Calibri" panose="020F0502020204030204" pitchFamily="34" charset="0"/>
                      </a:endParaRPr>
                    </a:p>
                    <a:p>
                      <a:r>
                        <a:rPr lang="en-GB" sz="1400" dirty="0" smtClean="0">
                          <a:latin typeface="Calibri" panose="020F0502020204030204" pitchFamily="34" charset="0"/>
                        </a:rPr>
                        <a:t>4.4</a:t>
                      </a:r>
                    </a:p>
                    <a:p>
                      <a:r>
                        <a:rPr lang="en-GB" sz="1400" dirty="0" smtClean="0">
                          <a:latin typeface="Calibri" panose="020F0502020204030204" pitchFamily="34" charset="0"/>
                        </a:rPr>
                        <a:t>4.3</a:t>
                      </a:r>
                      <a:endParaRPr lang="en-GB" sz="1400" dirty="0">
                        <a:latin typeface="Calibri" panose="020F0502020204030204" pitchFamily="34" charset="0"/>
                      </a:endParaRPr>
                    </a:p>
                  </a:txBody>
                  <a:tcPr marL="91441" marR="91441" marT="45669" marB="45669"/>
                </a:tc>
              </a:tr>
            </a:tbl>
          </a:graphicData>
        </a:graphic>
      </p:graphicFrame>
      <p:sp>
        <p:nvSpPr>
          <p:cNvPr id="8" name="Rectangle 7"/>
          <p:cNvSpPr/>
          <p:nvPr/>
        </p:nvSpPr>
        <p:spPr>
          <a:xfrm>
            <a:off x="34925" y="5041900"/>
            <a:ext cx="1870075" cy="215900"/>
          </a:xfrm>
          <a:prstGeom prst="rect">
            <a:avLst/>
          </a:prstGeom>
          <a:solidFill>
            <a:srgbClr val="FF0000">
              <a:alpha val="2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rgbClr val="000000"/>
              </a:buClr>
              <a:buSzPct val="100000"/>
              <a:buFont typeface="Times New Roman" panose="02020603050405020304" pitchFamily="18" charset="0"/>
              <a:buNone/>
              <a:defRPr/>
            </a:pPr>
            <a:endParaRPr lang="en-GB"/>
          </a:p>
        </p:txBody>
      </p:sp>
      <p:sp>
        <p:nvSpPr>
          <p:cNvPr id="9" name="Rectangle 8"/>
          <p:cNvSpPr/>
          <p:nvPr/>
        </p:nvSpPr>
        <p:spPr>
          <a:xfrm>
            <a:off x="4643438" y="5773737"/>
            <a:ext cx="1757363" cy="204788"/>
          </a:xfrm>
          <a:prstGeom prst="rect">
            <a:avLst/>
          </a:prstGeom>
          <a:solidFill>
            <a:srgbClr val="FF0000">
              <a:alpha val="16863"/>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rgbClr val="000000"/>
              </a:buClr>
              <a:buSzPct val="100000"/>
              <a:buFont typeface="Times New Roman" panose="02020603050405020304" pitchFamily="18" charset="0"/>
              <a:buNone/>
              <a:defRPr/>
            </a:pPr>
            <a:endParaRPr lang="en-GB" dirty="0"/>
          </a:p>
        </p:txBody>
      </p:sp>
      <p:sp>
        <p:nvSpPr>
          <p:cNvPr id="10" name="Rectangle 9"/>
          <p:cNvSpPr/>
          <p:nvPr/>
        </p:nvSpPr>
        <p:spPr>
          <a:xfrm>
            <a:off x="4643438" y="4260850"/>
            <a:ext cx="1757363" cy="234950"/>
          </a:xfrm>
          <a:prstGeom prst="rect">
            <a:avLst/>
          </a:prstGeom>
          <a:solidFill>
            <a:srgbClr val="FF0000">
              <a:alpha val="2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rgbClr val="000000"/>
              </a:buClr>
              <a:buSzPct val="100000"/>
              <a:buFont typeface="Times New Roman" panose="02020603050405020304" pitchFamily="18" charset="0"/>
              <a:buNone/>
              <a:defRPr/>
            </a:pPr>
            <a:endParaRPr lang="en-GB"/>
          </a:p>
        </p:txBody>
      </p:sp>
      <p:sp>
        <p:nvSpPr>
          <p:cNvPr id="11" name="Rectangle 10"/>
          <p:cNvSpPr/>
          <p:nvPr/>
        </p:nvSpPr>
        <p:spPr>
          <a:xfrm>
            <a:off x="4643438" y="3540125"/>
            <a:ext cx="1757363" cy="193675"/>
          </a:xfrm>
          <a:prstGeom prst="rect">
            <a:avLst/>
          </a:prstGeom>
          <a:solidFill>
            <a:srgbClr val="FF0000">
              <a:alpha val="2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rgbClr val="000000"/>
              </a:buClr>
              <a:buSzPct val="100000"/>
              <a:buFont typeface="Times New Roman" panose="02020603050405020304" pitchFamily="18" charset="0"/>
              <a:buNone/>
              <a:defRPr/>
            </a:pPr>
            <a:endParaRPr lang="en-GB"/>
          </a:p>
        </p:txBody>
      </p:sp>
      <p:sp>
        <p:nvSpPr>
          <p:cNvPr id="12" name="Rectangle 11"/>
          <p:cNvSpPr/>
          <p:nvPr/>
        </p:nvSpPr>
        <p:spPr>
          <a:xfrm>
            <a:off x="4643439" y="2822575"/>
            <a:ext cx="1757362" cy="214312"/>
          </a:xfrm>
          <a:prstGeom prst="rect">
            <a:avLst/>
          </a:prstGeom>
          <a:solidFill>
            <a:srgbClr val="FF0000">
              <a:alpha val="2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rgbClr val="000000"/>
              </a:buClr>
              <a:buSzPct val="100000"/>
              <a:buFont typeface="Times New Roman" panose="02020603050405020304" pitchFamily="18" charset="0"/>
              <a:buNone/>
              <a:defRPr/>
            </a:pPr>
            <a:endParaRPr lang="en-GB"/>
          </a:p>
        </p:txBody>
      </p:sp>
      <p:sp>
        <p:nvSpPr>
          <p:cNvPr id="22610" name="TextBox 12"/>
          <p:cNvSpPr txBox="1">
            <a:spLocks noChangeArrowheads="1"/>
          </p:cNvSpPr>
          <p:nvPr/>
        </p:nvSpPr>
        <p:spPr bwMode="auto">
          <a:xfrm>
            <a:off x="8785225" y="6870700"/>
            <a:ext cx="466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1pPr>
            <a:lvl2pPr>
              <a:spcBef>
                <a:spcPts val="700"/>
              </a:spcBef>
              <a:buClr>
                <a:srgbClr val="000000"/>
              </a:buClr>
              <a:buSzPct val="100000"/>
              <a:buFont typeface="Times New Roman" panose="02020603050405020304" pitchFamily="18" charset="0"/>
              <a:defRPr sz="2800">
                <a:solidFill>
                  <a:srgbClr val="000000"/>
                </a:solidFill>
                <a:latin typeface="Lucida Sans" panose="020B0602030504020204" pitchFamily="34" charset="0"/>
                <a:ea typeface="WenQuanYi Micro Hei" charset="0"/>
                <a:cs typeface="WenQuanYi Micro Hei" charset="0"/>
              </a:defRPr>
            </a:lvl2pPr>
            <a:lvl3pPr>
              <a:spcBef>
                <a:spcPts val="600"/>
              </a:spcBef>
              <a:buClr>
                <a:srgbClr val="000000"/>
              </a:buClr>
              <a:buSzPct val="100000"/>
              <a:buFont typeface="Times New Roman" panose="02020603050405020304" pitchFamily="18" charset="0"/>
              <a:defRPr sz="2400">
                <a:solidFill>
                  <a:srgbClr val="000000"/>
                </a:solidFill>
                <a:latin typeface="Lucida Sans" panose="020B0602030504020204" pitchFamily="34" charset="0"/>
                <a:ea typeface="WenQuanYi Micro Hei" charset="0"/>
                <a:cs typeface="WenQuanYi Micro Hei" charset="0"/>
              </a:defRPr>
            </a:lvl3pPr>
            <a:lvl4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4pPr>
            <a:lvl5pPr>
              <a:spcBef>
                <a:spcPts val="500"/>
              </a:spcBef>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Lucida Sans" panose="020B0602030504020204" pitchFamily="34" charset="0"/>
                <a:ea typeface="WenQuanYi Micro Hei" charset="0"/>
                <a:cs typeface="WenQuanYi Micro Hei" charset="0"/>
              </a:defRPr>
            </a:lvl9pPr>
          </a:lstStyle>
          <a:p>
            <a:pPr algn="l" eaLnBrk="1" hangingPunct="1">
              <a:spcBef>
                <a:spcPct val="0"/>
              </a:spcBef>
            </a:pPr>
            <a:r>
              <a:rPr lang="en-GB" altLang="en-US" sz="1800">
                <a:solidFill>
                  <a:schemeClr val="bg1"/>
                </a:solidFill>
                <a:latin typeface="Arial" panose="020B0604020202020204" pitchFamily="34" charset="0"/>
              </a:rPr>
              <a:t>12</a:t>
            </a:r>
          </a:p>
        </p:txBody>
      </p:sp>
      <p:sp>
        <p:nvSpPr>
          <p:cNvPr id="13" name="Title 1"/>
          <p:cNvSpPr>
            <a:spLocks noGrp="1"/>
          </p:cNvSpPr>
          <p:nvPr>
            <p:ph type="title"/>
          </p:nvPr>
        </p:nvSpPr>
        <p:spPr>
          <a:xfrm>
            <a:off x="2895600" y="274638"/>
            <a:ext cx="6248400" cy="1020762"/>
          </a:xfrm>
        </p:spPr>
        <p:txBody>
          <a:bodyPr/>
          <a:lstStyle/>
          <a:p>
            <a:r>
              <a:rPr lang="en-GB" sz="4400" b="1" dirty="0" smtClean="0"/>
              <a:t>Results: </a:t>
            </a:r>
            <a:r>
              <a:rPr lang="en-GB" sz="4400" b="1" dirty="0" err="1" smtClean="0"/>
              <a:t>Ar</a:t>
            </a:r>
            <a:r>
              <a:rPr lang="en-GB" sz="4400" b="1" baseline="30000" dirty="0" smtClean="0"/>
              <a:t>+</a:t>
            </a:r>
            <a:r>
              <a:rPr lang="en-GB" sz="4400" b="1" dirty="0" smtClean="0"/>
              <a:t> sputter</a:t>
            </a:r>
            <a:endParaRPr lang="en-GB" sz="4400" b="1" dirty="0"/>
          </a:p>
        </p:txBody>
      </p:sp>
    </p:spTree>
    <p:extLst>
      <p:ext uri="{BB962C8B-B14F-4D97-AF65-F5344CB8AC3E}">
        <p14:creationId xmlns:p14="http://schemas.microsoft.com/office/powerpoint/2010/main" val="33128417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a:spLocks noGrp="1"/>
          </p:cNvSpPr>
          <p:nvPr>
            <p:ph type="title"/>
          </p:nvPr>
        </p:nvSpPr>
        <p:spPr>
          <a:xfrm>
            <a:off x="3048000" y="228600"/>
            <a:ext cx="5638800" cy="1020762"/>
          </a:xfrm>
        </p:spPr>
        <p:txBody>
          <a:bodyPr/>
          <a:lstStyle/>
          <a:p>
            <a:r>
              <a:rPr lang="en-GB" sz="4400" b="1" dirty="0" smtClean="0"/>
              <a:t>O</a:t>
            </a:r>
            <a:r>
              <a:rPr lang="en-GB" sz="4400" b="1" baseline="-25000" dirty="0" smtClean="0"/>
              <a:t>2</a:t>
            </a:r>
            <a:r>
              <a:rPr lang="en-GB" sz="4400" b="1" dirty="0" smtClean="0"/>
              <a:t> plasma cleaning and post annealing</a:t>
            </a:r>
            <a:endParaRPr lang="en-GB" sz="4400" b="1" dirty="0"/>
          </a:p>
        </p:txBody>
      </p:sp>
      <p:sp>
        <p:nvSpPr>
          <p:cNvPr id="2" name="TextBox 1"/>
          <p:cNvSpPr txBox="1"/>
          <p:nvPr/>
        </p:nvSpPr>
        <p:spPr>
          <a:xfrm>
            <a:off x="304800" y="1828800"/>
            <a:ext cx="4724400" cy="1754326"/>
          </a:xfrm>
          <a:prstGeom prst="rect">
            <a:avLst/>
          </a:prstGeom>
          <a:noFill/>
        </p:spPr>
        <p:txBody>
          <a:bodyPr wrap="square" rtlCol="0">
            <a:spAutoFit/>
          </a:bodyPr>
          <a:lstStyle/>
          <a:p>
            <a:r>
              <a:rPr lang="en-GB" dirty="0" smtClean="0"/>
              <a:t>VELA Cu photocathode prepared by:</a:t>
            </a:r>
          </a:p>
          <a:p>
            <a:pPr marL="285750" indent="-285750">
              <a:buFont typeface="Arial" panose="020B0604020202020204" pitchFamily="34" charset="0"/>
              <a:buChar char="•"/>
            </a:pPr>
            <a:r>
              <a:rPr lang="en-GB" b="1" dirty="0" smtClean="0"/>
              <a:t>O</a:t>
            </a:r>
            <a:r>
              <a:rPr lang="en-GB" b="1" baseline="-25000" dirty="0" smtClean="0"/>
              <a:t>2</a:t>
            </a:r>
            <a:r>
              <a:rPr lang="en-GB" b="1" dirty="0" smtClean="0"/>
              <a:t> plasma cleaning</a:t>
            </a:r>
          </a:p>
          <a:p>
            <a:pPr marL="742950" lvl="1" indent="-285750">
              <a:buFont typeface="Arial" panose="020B0604020202020204" pitchFamily="34" charset="0"/>
              <a:buChar char="•"/>
            </a:pPr>
            <a:r>
              <a:rPr lang="en-GB" dirty="0"/>
              <a:t>R</a:t>
            </a:r>
            <a:r>
              <a:rPr lang="en-GB" dirty="0" smtClean="0"/>
              <a:t>emoves carbon</a:t>
            </a:r>
          </a:p>
          <a:p>
            <a:pPr marL="742950" lvl="1" indent="-285750">
              <a:buFont typeface="Arial" panose="020B0604020202020204" pitchFamily="34" charset="0"/>
              <a:buChar char="•"/>
            </a:pPr>
            <a:r>
              <a:rPr lang="en-GB" dirty="0" smtClean="0"/>
              <a:t>Leaves thin oxygen layer</a:t>
            </a:r>
          </a:p>
          <a:p>
            <a:pPr marL="285750" indent="-285750">
              <a:buFont typeface="Arial" panose="020B0604020202020204" pitchFamily="34" charset="0"/>
              <a:buChar char="•"/>
            </a:pPr>
            <a:r>
              <a:rPr lang="en-GB" b="1" dirty="0" smtClean="0"/>
              <a:t>Annealing</a:t>
            </a:r>
          </a:p>
          <a:p>
            <a:pPr marL="742950" lvl="1" indent="-285750">
              <a:buFont typeface="Arial" panose="020B0604020202020204" pitchFamily="34" charset="0"/>
              <a:buChar char="•"/>
            </a:pPr>
            <a:r>
              <a:rPr lang="en-GB" dirty="0" smtClean="0"/>
              <a:t>Oxygen dissolves into bulk</a:t>
            </a:r>
          </a:p>
        </p:txBody>
      </p:sp>
      <p:pic>
        <p:nvPicPr>
          <p:cNvPr id="16" name="Picture 14"/>
          <p:cNvPicPr>
            <a:picLocks noChangeAspect="1" noChangeArrowheads="1"/>
          </p:cNvPicPr>
          <p:nvPr/>
        </p:nvPicPr>
        <p:blipFill rotWithShape="1">
          <a:blip r:embed="rId3">
            <a:extLst>
              <a:ext uri="{28A0092B-C50C-407E-A947-70E740481C1C}">
                <a14:useLocalDpi xmlns:a14="http://schemas.microsoft.com/office/drawing/2010/main" val="0"/>
              </a:ext>
            </a:extLst>
          </a:blip>
          <a:srcRect l="29324" t="15552" r="36512" b="56522"/>
          <a:stretch/>
        </p:blipFill>
        <p:spPr bwMode="auto">
          <a:xfrm>
            <a:off x="3962400" y="1514043"/>
            <a:ext cx="5146891" cy="3362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4" descr="EBTF Photoinjector Electron Gu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166" y="4648200"/>
            <a:ext cx="4225925" cy="188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5029200" y="5182464"/>
            <a:ext cx="3650087" cy="1015663"/>
          </a:xfrm>
          <a:prstGeom prst="rect">
            <a:avLst/>
          </a:prstGeom>
          <a:noFill/>
        </p:spPr>
        <p:txBody>
          <a:bodyPr wrap="square" rtlCol="0">
            <a:spAutoFit/>
          </a:bodyPr>
          <a:lstStyle/>
          <a:p>
            <a:r>
              <a:rPr lang="en-GB" sz="2000" b="1" i="1" dirty="0" smtClean="0"/>
              <a:t>Second experiment  applies this cleaning procedure to the metals identified in the first experiment.</a:t>
            </a:r>
          </a:p>
        </p:txBody>
      </p:sp>
    </p:spTree>
    <p:extLst>
      <p:ext uri="{BB962C8B-B14F-4D97-AF65-F5344CB8AC3E}">
        <p14:creationId xmlns:p14="http://schemas.microsoft.com/office/powerpoint/2010/main" val="2875265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theme/theme1.xml><?xml version="1.0" encoding="utf-8"?>
<a:theme xmlns:a="http://schemas.openxmlformats.org/drawingml/2006/main" name="Office Theme">
  <a:themeElements>
    <a:clrScheme name="EuCARD-2">
      <a:dk1>
        <a:srgbClr val="0070C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FFC000"/>
      </a:hlink>
      <a:folHlink>
        <a:srgbClr val="6B56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DC8D4FF55EBF84292D49BEBD52A9866" ma:contentTypeVersion="0" ma:contentTypeDescription="Create a new document." ma:contentTypeScope="" ma:versionID="aca9b3d5b31084eb874877897abcdd07">
  <xsd:schema xmlns:xsd="http://www.w3.org/2001/XMLSchema" xmlns:xs="http://www.w3.org/2001/XMLSchema" xmlns:p="http://schemas.microsoft.com/office/2006/metadata/properties" targetNamespace="http://schemas.microsoft.com/office/2006/metadata/properties" ma:root="true" ma:fieldsID="d476e8e88a7ff487aa0f9596b7fbedd8">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64CAB3F-9118-4216-8E8F-18C8FADAFA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DF221CCF-AADF-46C2-AE96-E5CC90EE01F7}">
  <ds:schemaRef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21E8E5F3-A8F2-4E1F-9CF4-E427E43ADBC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12039</TotalTime>
  <Words>1919</Words>
  <Application>Microsoft Office PowerPoint</Application>
  <PresentationFormat>On-screen Show (4:3)</PresentationFormat>
  <Paragraphs>741</Paragraphs>
  <Slides>22</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Calibri</vt:lpstr>
      <vt:lpstr>Lucida Sans</vt:lpstr>
      <vt:lpstr>Symbol</vt:lpstr>
      <vt:lpstr>Times New Roman</vt:lpstr>
      <vt:lpstr>WenQuanYi Micro Hei</vt:lpstr>
      <vt:lpstr>Wingdings</vt:lpstr>
      <vt:lpstr>Office Theme</vt:lpstr>
      <vt:lpstr>PowerPoint Presentation</vt:lpstr>
      <vt:lpstr>PowerPoint Presentation</vt:lpstr>
      <vt:lpstr>PowerPoint Presentation</vt:lpstr>
      <vt:lpstr>Photocathode Research Equipment</vt:lpstr>
      <vt:lpstr>Photocathode Research Techniques</vt:lpstr>
      <vt:lpstr>Photocathode Research Techniques</vt:lpstr>
      <vt:lpstr>Experimental Procedure</vt:lpstr>
      <vt:lpstr>Results: Ar+ sputter</vt:lpstr>
      <vt:lpstr>O2 plasma cleaning and post annealing</vt:lpstr>
      <vt:lpstr>Results: O2 plasma cleaning</vt:lpstr>
      <vt:lpstr>Results: O2 plasma cleaning</vt:lpstr>
      <vt:lpstr>Results: Ar plasma cleaned</vt:lpstr>
      <vt:lpstr>Thin Films Photocathodes</vt:lpstr>
      <vt:lpstr>Cu thin film compared with bulk</vt:lpstr>
      <vt:lpstr>Nb thin film compared with bulk</vt:lpstr>
      <vt:lpstr>Future Plans</vt:lpstr>
      <vt:lpstr>Future Plans</vt:lpstr>
      <vt:lpstr>Conclusions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Agnes Szeberenyi</dc:creator>
  <cp:lastModifiedBy>Sonal Mistry</cp:lastModifiedBy>
  <cp:revision>77</cp:revision>
  <dcterms:created xsi:type="dcterms:W3CDTF">2006-08-16T00:00:00Z</dcterms:created>
  <dcterms:modified xsi:type="dcterms:W3CDTF">2015-04-07T19:53:13Z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0x0101005DC8D4FF55EBF84292D49BEBD52A9866</vt:lpwstr>
  </property>
</Properties>
</file>