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328" r:id="rId4"/>
    <p:sldId id="326" r:id="rId5"/>
    <p:sldId id="329" r:id="rId6"/>
    <p:sldId id="372" r:id="rId7"/>
    <p:sldId id="373" r:id="rId8"/>
    <p:sldId id="374" r:id="rId9"/>
    <p:sldId id="370" r:id="rId10"/>
    <p:sldId id="375" r:id="rId11"/>
    <p:sldId id="330" r:id="rId12"/>
    <p:sldId id="376" r:id="rId13"/>
    <p:sldId id="379" r:id="rId14"/>
    <p:sldId id="377" r:id="rId15"/>
    <p:sldId id="383" r:id="rId16"/>
    <p:sldId id="384" r:id="rId17"/>
    <p:sldId id="378" r:id="rId18"/>
    <p:sldId id="380" r:id="rId19"/>
    <p:sldId id="389" r:id="rId20"/>
    <p:sldId id="385" r:id="rId21"/>
    <p:sldId id="386" r:id="rId22"/>
    <p:sldId id="387" r:id="rId23"/>
    <p:sldId id="390" r:id="rId24"/>
    <p:sldId id="363" r:id="rId25"/>
    <p:sldId id="351" r:id="rId26"/>
    <p:sldId id="324" r:id="rId27"/>
    <p:sldId id="391" r:id="rId28"/>
    <p:sldId id="392" r:id="rId29"/>
    <p:sldId id="393" r:id="rId30"/>
    <p:sldId id="394" r:id="rId31"/>
    <p:sldId id="39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34E"/>
    <a:srgbClr val="3C33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86" autoAdjust="0"/>
    <p:restoredTop sz="90251" autoAdjust="0"/>
  </p:normalViewPr>
  <p:slideViewPr>
    <p:cSldViewPr>
      <p:cViewPr>
        <p:scale>
          <a:sx n="125" d="100"/>
          <a:sy n="125" d="100"/>
        </p:scale>
        <p:origin x="-12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DD0ED-8995-4F93-9DE6-02C50B08C8FE}" type="datetimeFigureOut">
              <a:rPr lang="de-DE" smtClean="0"/>
              <a:t>08.04.2015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B7377-8808-4B89-A403-D76C3DCABAB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242713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BD124-DE4A-438E-93C8-43E9AD7B2DB1}" type="datetimeFigureOut">
              <a:rPr lang="de-DE" smtClean="0"/>
              <a:t>08.04.2015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25B12-972D-4F11-AA3C-C063DD6E57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217542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36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063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50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642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777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073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ABA4-B868-4898-AA3A-F3F66B2BF618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5725-338F-46CC-9581-7AFF2DFA64F5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BF4-0BD8-42CE-9855-AC9CF484252D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8C39-9020-44AE-ABF7-85CD123A53B7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2DD0D-25ED-4DAC-882B-B5E136898E24}" type="datetime3">
              <a:rPr lang="en-US" smtClean="0"/>
              <a:t>8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A587-390F-4EB0-BFAD-42F4B64A0013}" type="datetime3">
              <a:rPr lang="en-US" smtClean="0"/>
              <a:t>8 April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DFA5-2DB8-4263-ACCC-607D05987A74}" type="datetime3">
              <a:rPr lang="en-US" smtClean="0"/>
              <a:t>8 April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A39-D5C7-454C-BDF0-B8B04FEF9F9F}" type="datetime3">
              <a:rPr lang="en-US" smtClean="0"/>
              <a:t>8 April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B371-F08D-40B6-B2B6-821A02D96B4C}" type="datetime3">
              <a:rPr lang="en-US" smtClean="0"/>
              <a:t>8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7AF6-23EE-48EE-A51B-1E851B9E7D56}" type="datetime3">
              <a:rPr lang="en-US" smtClean="0"/>
              <a:t>8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4BF2F-6A2A-44A8-A956-0DB5121A7575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liang\Desktop\Des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424" y="5923668"/>
            <a:ext cx="1656184" cy="90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iliang\Desktop\manchester-un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9408"/>
            <a:ext cx="1656184" cy="73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iliang\Desktop\Logo_Helmholtz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933" y="5955548"/>
            <a:ext cx="1944216" cy="80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hiliang\Desktop\EuCARD2-logo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010573"/>
            <a:ext cx="1368152" cy="73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3965" y="4653136"/>
            <a:ext cx="2133600" cy="365125"/>
          </a:xfrm>
        </p:spPr>
        <p:txBody>
          <a:bodyPr/>
          <a:lstStyle/>
          <a:p>
            <a:pPr algn="ctr"/>
            <a:fld id="{DE5C704D-E37D-4B44-AC0F-7A0E9DD20E68}" type="datetime3">
              <a:rPr lang="en-US" sz="2000" smtClean="0">
                <a:latin typeface="Blackadder ITC" panose="04020505051007020D02" pitchFamily="82" charset="0"/>
              </a:rPr>
              <a:t>8 April 2015</a:t>
            </a:fld>
            <a:endParaRPr lang="en-US" sz="2000" dirty="0">
              <a:latin typeface="Blackadder ITC" panose="04020505051007020D02" pitchFamily="8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lang="en-US" sz="7200" dirty="0" smtClean="0">
                <a:solidFill>
                  <a:srgbClr val="0096D8"/>
                </a:solidFill>
              </a:rPr>
              <a:t>Resolution study of HOMBPM at FLASH</a:t>
            </a:r>
            <a:endParaRPr lang="de-DE" sz="7200" dirty="0">
              <a:solidFill>
                <a:srgbClr val="0096D8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7504" y="5923669"/>
            <a:ext cx="892899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  <a:effectLst>
            <a:outerShdw dir="4860000" algn="tl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3039" y="5574796"/>
            <a:ext cx="6630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work is supported partly by EuCARD</a:t>
            </a:r>
            <a:r>
              <a:rPr lang="en-US" baseline="30000" dirty="0" smtClean="0"/>
              <a:t>2  </a:t>
            </a:r>
            <a:r>
              <a:rPr lang="en-US" dirty="0" smtClean="0"/>
              <a:t> with Grant No.</a:t>
            </a:r>
            <a:r>
              <a:rPr lang="en-GB" dirty="0"/>
              <a:t> GA 312453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15240" y="28580"/>
            <a:ext cx="4572000" cy="646331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>
            <a:spAutoFit/>
          </a:bodyPr>
          <a:lstStyle/>
          <a:p>
            <a:endParaRPr lang="en-GB" dirty="0"/>
          </a:p>
          <a:p>
            <a:r>
              <a:rPr lang="en-GB" dirty="0" smtClean="0"/>
              <a:t>WP12 annual meeting </a:t>
            </a:r>
            <a:endParaRPr lang="en-GB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403648" y="3501008"/>
            <a:ext cx="6400800" cy="1464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Presenter: L</a:t>
            </a:r>
            <a:r>
              <a:rPr lang="en-US" sz="1600" dirty="0" smtClean="0"/>
              <a:t>. Shi </a:t>
            </a:r>
            <a:r>
              <a:rPr lang="en-US" sz="1600" dirty="0" smtClean="0"/>
              <a:t>(U</a:t>
            </a:r>
            <a:r>
              <a:rPr lang="en-US" sz="1600" dirty="0"/>
              <a:t>. </a:t>
            </a:r>
            <a:r>
              <a:rPr lang="en-US" sz="1600" dirty="0" smtClean="0"/>
              <a:t>Manchester / DESY)</a:t>
            </a:r>
          </a:p>
          <a:p>
            <a:r>
              <a:rPr lang="en-US" sz="1600" dirty="0" smtClean="0"/>
              <a:t>Members: N. Baboi (DESY), R.M. Jones (U. Manchester),  T. </a:t>
            </a:r>
            <a:r>
              <a:rPr lang="en-US" sz="1600" dirty="0" err="1" smtClean="0"/>
              <a:t>Wamsat</a:t>
            </a:r>
            <a:r>
              <a:rPr lang="en-US" sz="1600" dirty="0" smtClean="0"/>
              <a:t> (DESY), </a:t>
            </a:r>
          </a:p>
          <a:p>
            <a:r>
              <a:rPr lang="en-US" sz="1600" dirty="0" smtClean="0"/>
              <a:t>B. Lorbeer (DESY), N. Eddy (FNAL), P. Zhang (CERN), </a:t>
            </a:r>
            <a:r>
              <a:rPr lang="de-DE" sz="1600" dirty="0" smtClean="0"/>
              <a:t>S. Habib (WUT)</a:t>
            </a:r>
            <a:r>
              <a:rPr lang="en-US" sz="1600" dirty="0" smtClean="0"/>
              <a:t>  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06193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0152-A253-4AF8-831F-1DDB08B2A351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HOMBPM system at FLASH</a:t>
            </a:r>
          </a:p>
          <a:p>
            <a:pPr marL="857250" lvl="1" indent="-457200"/>
            <a:r>
              <a:rPr lang="en-US" dirty="0"/>
              <a:t>HOM Data acquisition at FLASH</a:t>
            </a:r>
          </a:p>
          <a:p>
            <a:pPr marL="857250" lvl="1" indent="-457200"/>
            <a:r>
              <a:rPr lang="en-US" dirty="0" smtClean="0">
                <a:solidFill>
                  <a:srgbClr val="2DF34E"/>
                </a:solidFill>
              </a:rPr>
              <a:t>Data analysis and results</a:t>
            </a:r>
          </a:p>
          <a:p>
            <a:pPr marL="857250" lvl="1" indent="-457200"/>
            <a:r>
              <a:rPr lang="en-US" dirty="0" smtClean="0"/>
              <a:t>Summary </a:t>
            </a:r>
            <a:r>
              <a:rPr lang="en-US" dirty="0"/>
              <a:t>and Outlook.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16272" y="4979719"/>
            <a:ext cx="35314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HOM: Higher Order Mode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SVD : Singular Value Decomposition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NNT: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41361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an HOMBPM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Calibration of an HOMBPM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A8EA-C834-4117-91D0-90EB6F99ADA2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51" y="2348880"/>
            <a:ext cx="7141209" cy="127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3789040"/>
            <a:ext cx="7773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Beam position inside each cavity is interpolated from two BPMs.</a:t>
            </a:r>
          </a:p>
          <a:p>
            <a:pPr marL="342900" indent="-342900">
              <a:buAutoNum type="arabicPeriod"/>
            </a:pPr>
            <a:r>
              <a:rPr lang="en-US" dirty="0" smtClean="0"/>
              <a:t>Dipole signals are measured via each HOM port.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correlation between dipole signal and beam positions can be established.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67744" y="4877872"/>
                <a:ext cx="4507003" cy="877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𝑚𝑛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box>
                        <m:boxPr>
                          <m:ctrlPr>
                            <a:rPr lang="de-DE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877872"/>
                <a:ext cx="4507003" cy="8770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3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an HOMBPM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A8EA-C834-4117-91D0-90EB6F99ADA2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11760" y="1628800"/>
                <a:ext cx="4561442" cy="877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2DF34E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box>
                        <m:boxPr>
                          <m:ctrlPr>
                            <a:rPr lang="de-DE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2DF34E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>
                          <a:solidFill>
                            <a:srgbClr val="2DF34E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628800"/>
                <a:ext cx="4561442" cy="8772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99792" y="2540114"/>
            <a:ext cx="12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DF34E"/>
                </a:solidFill>
              </a:rPr>
              <a:t>Data matrix</a:t>
            </a:r>
            <a:endParaRPr lang="en-GB" dirty="0">
              <a:solidFill>
                <a:srgbClr val="2DF34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2566030"/>
            <a:ext cx="1591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DF34E"/>
                </a:solidFill>
              </a:rPr>
              <a:t>Position matrix</a:t>
            </a:r>
            <a:endParaRPr lang="en-GB" dirty="0">
              <a:solidFill>
                <a:srgbClr val="2DF34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2481" y="254011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5" y="3172326"/>
            <a:ext cx="417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What can be put inside the data matrix?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256861" y="3645024"/>
            <a:ext cx="6823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Waveforms are natural selection, but the system is vulnerable to noise.</a:t>
            </a:r>
          </a:p>
          <a:p>
            <a:r>
              <a:rPr lang="en-US" dirty="0" smtClean="0"/>
              <a:t>So we put spectrum (FFT of waveforms) in the matrix. 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5" y="4437112"/>
            <a:ext cx="3433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Spectrum directly or processed?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115615" y="5085184"/>
            <a:ext cx="422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How to obtain the red unknown matrix?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206463" y="5589239"/>
            <a:ext cx="726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Perform Linear Regression. 2. Mapping the relation from Data matrix to </a:t>
            </a:r>
          </a:p>
          <a:p>
            <a:r>
              <a:rPr lang="en-US" dirty="0" smtClean="0"/>
              <a:t>Position matrix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0152-A253-4AF8-831F-1DDB08B2A351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HOMBPM system at FLASH</a:t>
            </a:r>
          </a:p>
          <a:p>
            <a:pPr marL="857250" lvl="1" indent="-457200"/>
            <a:r>
              <a:rPr lang="en-US" dirty="0"/>
              <a:t>HOM Data acquisition at FLASH</a:t>
            </a:r>
          </a:p>
          <a:p>
            <a:pPr marL="857250" lvl="1" indent="-457200"/>
            <a:r>
              <a:rPr lang="en-US" dirty="0" smtClean="0">
                <a:solidFill>
                  <a:srgbClr val="2DF34E"/>
                </a:solidFill>
              </a:rPr>
              <a:t>Data analysis and results</a:t>
            </a:r>
          </a:p>
          <a:p>
            <a:pPr marL="1257300" lvl="2" indent="-457200"/>
            <a:r>
              <a:rPr lang="en-US" dirty="0" smtClean="0">
                <a:solidFill>
                  <a:srgbClr val="FFC000"/>
                </a:solidFill>
              </a:rPr>
              <a:t>DLR vs SVD LR</a:t>
            </a:r>
          </a:p>
          <a:p>
            <a:pPr marL="857250" lvl="1" indent="-457200"/>
            <a:r>
              <a:rPr lang="en-US" dirty="0" smtClean="0"/>
              <a:t>Summary </a:t>
            </a:r>
            <a:r>
              <a:rPr lang="en-US" dirty="0"/>
              <a:t>and Outlook.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16272" y="4979719"/>
            <a:ext cx="3531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HOM: Higher Order Mode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DLR: Direct Linear Regression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SVD : Singular Value Decomposition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NNT: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33604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DLR- Direct Linear Regression- Jan 28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35292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3356991"/>
            <a:ext cx="3803670" cy="461665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Xrms = 20 µm, Yrms = 17 µm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52424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DLR- Direct Linear Regression- Jan 25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7734111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5816" y="3356991"/>
            <a:ext cx="3803670" cy="461665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Xrms = 42 µm, Yrms = 43 µm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7958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DLR- Direct Linear Regression – Jan 23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723794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27784" y="2564904"/>
            <a:ext cx="3803670" cy="461665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Xrms = 34 µm, Yrms = 39 µm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4269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 based LR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i="1" smtClean="0">
                            <a:solidFill>
                              <a:srgbClr val="2DF34E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solidFill>
                                  <a:srgbClr val="2DF34E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>
                    <a:solidFill>
                      <a:srgbClr val="2DF34E"/>
                    </a:solidFill>
                  </a:rPr>
                  <a:t> = U*S*V’</a:t>
                </a:r>
                <a:endParaRPr lang="en-GB" dirty="0">
                  <a:solidFill>
                    <a:srgbClr val="2DF34E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1" b="2792"/>
          <a:stretch/>
        </p:blipFill>
        <p:spPr bwMode="auto">
          <a:xfrm>
            <a:off x="107504" y="2861272"/>
            <a:ext cx="7272808" cy="34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0312" y="3429000"/>
            <a:ext cx="1732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eight modes</a:t>
            </a:r>
          </a:p>
          <a:p>
            <a:r>
              <a:rPr lang="en-US" dirty="0" smtClean="0"/>
              <a:t>for dipole</a:t>
            </a:r>
          </a:p>
          <a:p>
            <a:r>
              <a:rPr lang="en-US" dirty="0" smtClean="0"/>
              <a:t>spectrum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6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 based LR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i="1" smtClean="0">
                            <a:solidFill>
                              <a:srgbClr val="2DF34E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solidFill>
                                  <a:srgbClr val="2DF34E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>
                    <a:solidFill>
                      <a:srgbClr val="2DF34E"/>
                    </a:solidFill>
                  </a:rPr>
                  <a:t> = U*S*V’</a:t>
                </a:r>
                <a:endParaRPr lang="en-GB" dirty="0">
                  <a:solidFill>
                    <a:srgbClr val="2DF34E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r="2885"/>
          <a:stretch/>
        </p:blipFill>
        <p:spPr bwMode="auto">
          <a:xfrm>
            <a:off x="179512" y="2996952"/>
            <a:ext cx="5112568" cy="330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3520" y="4869160"/>
            <a:ext cx="2664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Amplitudes in V space are </a:t>
            </a:r>
          </a:p>
          <a:p>
            <a:r>
              <a:rPr lang="en-US" dirty="0" smtClean="0"/>
              <a:t>put in the data matrix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73060" y="3861047"/>
            <a:ext cx="3355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eight modes account for 93% </a:t>
            </a:r>
          </a:p>
          <a:p>
            <a:r>
              <a:rPr lang="en-US" dirty="0" smtClean="0"/>
              <a:t>of total variance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012192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67 %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3484859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80 %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73932" y="378762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85 %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428137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93 %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4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 based LR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i="1" smtClean="0">
                            <a:solidFill>
                              <a:srgbClr val="2DF34E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solidFill>
                                  <a:srgbClr val="2DF34E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2DF34E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>
                    <a:solidFill>
                      <a:srgbClr val="2DF34E"/>
                    </a:solidFill>
                  </a:rPr>
                  <a:t> = U*S*V’</a:t>
                </a:r>
                <a:endParaRPr lang="en-GB" dirty="0">
                  <a:solidFill>
                    <a:srgbClr val="2DF34E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" y="2924944"/>
            <a:ext cx="604867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40228" y="3501008"/>
            <a:ext cx="29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Top eight modes were used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32165" y="4356765"/>
            <a:ext cx="3178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There is minor change in </a:t>
            </a:r>
            <a:r>
              <a:rPr lang="en-US" dirty="0" err="1" smtClean="0"/>
              <a:t>rms</a:t>
            </a:r>
            <a:r>
              <a:rPr lang="en-US" dirty="0" smtClean="0"/>
              <a:t> </a:t>
            </a:r>
          </a:p>
          <a:p>
            <a:r>
              <a:rPr lang="en-US" dirty="0" smtClean="0"/>
              <a:t>by taking more modes for </a:t>
            </a:r>
          </a:p>
          <a:p>
            <a:r>
              <a:rPr lang="en-US" dirty="0" smtClean="0"/>
              <a:t>calibration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116435"/>
            <a:ext cx="3803670" cy="830997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Calibration on Jan 28: </a:t>
            </a:r>
          </a:p>
          <a:p>
            <a:r>
              <a:rPr lang="en-US" sz="2400" b="1" dirty="0" smtClean="0"/>
              <a:t>Xrms = 20 µm, Yrms = 17 µm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3356992"/>
            <a:ext cx="3803670" cy="830997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Validation on Jan 25: </a:t>
            </a:r>
          </a:p>
          <a:p>
            <a:r>
              <a:rPr lang="en-US" sz="2400" b="1" dirty="0" smtClean="0"/>
              <a:t>Xrms = 48 µm, Yrms = 38 µm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0" y="4465846"/>
            <a:ext cx="3803671" cy="830997"/>
          </a:xfrm>
          <a:prstGeom prst="rect">
            <a:avLst/>
          </a:prstGeom>
          <a:solidFill>
            <a:schemeClr val="accent1"/>
          </a:solidFill>
          <a:effectLst>
            <a:outerShdw blurRad="635000" dist="50800" dir="5400000" algn="ctr" rotWithShape="0">
              <a:srgbClr val="000000">
                <a:alpha val="53000"/>
              </a:srgbClr>
            </a:outerShdw>
            <a:reflection blurRad="6350" stA="50000" endA="300" endPos="5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Validation on Jan 23: </a:t>
            </a:r>
          </a:p>
          <a:p>
            <a:r>
              <a:rPr lang="en-US" sz="2400" b="1" dirty="0" smtClean="0"/>
              <a:t>Xrms = 44 µm, Yrms = 38 µm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8350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0152-A253-4AF8-831F-1DDB08B2A351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Outline</a:t>
            </a:r>
            <a:endParaRPr lang="de-DE" sz="3600" dirty="0">
              <a:solidFill>
                <a:srgbClr val="00B0F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HOMBPM system at FLASH</a:t>
            </a:r>
          </a:p>
          <a:p>
            <a:pPr marL="857250" lvl="1" indent="-457200"/>
            <a:r>
              <a:rPr lang="en-US" dirty="0" smtClean="0"/>
              <a:t>HOM Data acquisition </a:t>
            </a:r>
            <a:r>
              <a:rPr lang="en-US" dirty="0"/>
              <a:t>at </a:t>
            </a:r>
            <a:r>
              <a:rPr lang="en-US" dirty="0" smtClean="0"/>
              <a:t>FLASH</a:t>
            </a:r>
          </a:p>
          <a:p>
            <a:pPr marL="857250" lvl="1" indent="-457200"/>
            <a:r>
              <a:rPr lang="en-US" dirty="0" smtClean="0"/>
              <a:t>Data analysis and results</a:t>
            </a:r>
          </a:p>
          <a:p>
            <a:pPr marL="1257300" lvl="2" indent="-457200"/>
            <a:r>
              <a:rPr lang="en-US" dirty="0" smtClean="0"/>
              <a:t>DLR based calibration and validation</a:t>
            </a:r>
          </a:p>
          <a:p>
            <a:pPr marL="1257300" lvl="2" indent="-457200"/>
            <a:r>
              <a:rPr lang="en-US" dirty="0" smtClean="0"/>
              <a:t>SVD based calibration and validation</a:t>
            </a:r>
          </a:p>
          <a:p>
            <a:pPr marL="1257300" lvl="2" indent="-457200"/>
            <a:r>
              <a:rPr lang="en-US" dirty="0" smtClean="0"/>
              <a:t>NNT based calibration and validation</a:t>
            </a:r>
          </a:p>
          <a:p>
            <a:pPr marL="1257300" lvl="2" indent="-457200"/>
            <a:r>
              <a:rPr lang="en-US" dirty="0" smtClean="0"/>
              <a:t>Theoretical resolution estimation</a:t>
            </a:r>
            <a:endParaRPr lang="en-US" dirty="0"/>
          </a:p>
          <a:p>
            <a:pPr marL="857250" lvl="1" indent="-457200"/>
            <a:r>
              <a:rPr lang="en-US" dirty="0" smtClean="0"/>
              <a:t>Summary </a:t>
            </a:r>
            <a:r>
              <a:rPr lang="en-US" dirty="0"/>
              <a:t>and Outlook.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36096" y="5445224"/>
            <a:ext cx="35314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HOM: Higher Order Mode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SVD : Singular Value Decomposition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NNT: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40385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0152-A253-4AF8-831F-1DDB08B2A351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HOMBPM system at FLASH</a:t>
            </a:r>
          </a:p>
          <a:p>
            <a:pPr marL="857250" lvl="1" indent="-457200"/>
            <a:r>
              <a:rPr lang="en-US" dirty="0"/>
              <a:t>HOM Data acquisition at FLASH</a:t>
            </a:r>
          </a:p>
          <a:p>
            <a:pPr marL="857250" lvl="1" indent="-457200"/>
            <a:r>
              <a:rPr lang="en-US" dirty="0" smtClean="0">
                <a:solidFill>
                  <a:srgbClr val="2DF34E"/>
                </a:solidFill>
              </a:rPr>
              <a:t>Data analysis and results</a:t>
            </a:r>
          </a:p>
          <a:p>
            <a:pPr marL="1257300" lvl="2" indent="-457200"/>
            <a:r>
              <a:rPr lang="en-US" dirty="0" smtClean="0">
                <a:solidFill>
                  <a:srgbClr val="2DF34E"/>
                </a:solidFill>
              </a:rPr>
              <a:t>DLR vs SVD LR</a:t>
            </a:r>
          </a:p>
          <a:p>
            <a:pPr marL="1257300" lvl="2" indent="-457200"/>
            <a:r>
              <a:rPr lang="en-US" dirty="0" smtClean="0">
                <a:solidFill>
                  <a:srgbClr val="FFC000"/>
                </a:solidFill>
              </a:rPr>
              <a:t>NNT based calibration</a:t>
            </a:r>
          </a:p>
          <a:p>
            <a:pPr marL="857250" lvl="1" indent="-457200"/>
            <a:r>
              <a:rPr lang="en-US" dirty="0" smtClean="0"/>
              <a:t>Summary </a:t>
            </a:r>
            <a:r>
              <a:rPr lang="en-US" dirty="0"/>
              <a:t>and Outlook.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16272" y="4979719"/>
            <a:ext cx="3531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HOM: Higher Order Mode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DLR: Direct Linear Regression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SVD : Singular Value Decomposition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NNT: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1271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NNT based calibration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1438"/>
                <a:ext cx="7964744" cy="14875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2DF34E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solidFill>
                                      <a:srgbClr val="2DF34E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box>
                        <m:boxPr>
                          <m:ctrlPr>
                            <a:rPr lang="de-DE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de-DE" i="1" smtClean="0">
                              <a:solidFill>
                                <a:srgbClr val="2DF34E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2DF34E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de-DE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2DF34E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i="1">
                                        <a:solidFill>
                                          <a:srgbClr val="2DF34E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>
                          <a:solidFill>
                            <a:srgbClr val="2DF34E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1438"/>
                <a:ext cx="7964744" cy="14875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856" y="3140968"/>
            <a:ext cx="51054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4374356"/>
            <a:ext cx="2292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Eight Eigen modes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60940" y="4483993"/>
            <a:ext cx="175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Position Outputs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575488"/>
            <a:ext cx="660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Ten networks were trained, and the average was taken as the output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79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NNT based calibration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" r="1765"/>
          <a:stretch/>
        </p:blipFill>
        <p:spPr bwMode="auto">
          <a:xfrm>
            <a:off x="467544" y="1236712"/>
            <a:ext cx="8208912" cy="475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5996116"/>
            <a:ext cx="8057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 training performance was found around iteration number of 152 based on MSE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RMS summary of DLR, SVD, NNT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899107"/>
              </p:ext>
            </p:extLst>
          </p:nvPr>
        </p:nvGraphicFramePr>
        <p:xfrm>
          <a:off x="379592" y="1628800"/>
          <a:ext cx="8568952" cy="2494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(X, 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28 (Calibration)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 25 (Validation)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 23 (Validation)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DLR (f domain)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(20,16 µm)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(42,43 µm)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(34,39 µm)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NNT (f domain)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(17,15 µm)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(42,44 µm)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(34,39 µm)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SVD LR (f domain)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(22,18 µm)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(48,38 µm)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(44,38 µm)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SVD NNT (f domain)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(19,16 µm)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(48,38 µm)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(44,41 µm)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SVD LR (t</a:t>
                      </a:r>
                      <a:r>
                        <a:rPr lang="en-US" baseline="0" dirty="0" smtClean="0"/>
                        <a:t> domain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(62, 60 µm)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(983, 1590 µm)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(1250, 1690 µm)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9592" y="4941168"/>
            <a:ext cx="88785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Note: Directly using data in time domain gives unacceptable RMS degradation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RMS does not necessarily become worse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NNT gives comparable results when compared with other methods. There is no bias from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algorithm side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4202504"/>
            <a:ext cx="628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8 modes were used based on singular values in SVD methods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limits of HOMBPM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800" dirty="0" smtClean="0"/>
                  <a:t>Fundamental one: thermal noise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𝑇</m:t>
                        </m:r>
                      </m:num>
                      <m:den>
                        <m:f>
                          <m:f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80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𝑄</m:t>
                            </m:r>
                          </m:den>
                        </m:f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  <m:sSup>
                          <m:sSupPr>
                            <m:ctrlP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800" dirty="0" smtClean="0"/>
                  <a:t> = 56.4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nm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/>
                  <a:t> , correspond to </a:t>
                </a:r>
                <a:r>
                  <a:rPr lang="en-US" sz="1800" dirty="0" smtClean="0">
                    <a:solidFill>
                      <a:schemeClr val="accent6"/>
                    </a:solidFill>
                  </a:rPr>
                  <a:t>7.5 nm </a:t>
                </a:r>
                <a:r>
                  <a:rPr lang="en-US" sz="1800" dirty="0" smtClean="0"/>
                  <a:t>resolution at 0.5 </a:t>
                </a:r>
                <a:r>
                  <a:rPr lang="en-US" sz="1800" dirty="0" err="1" smtClean="0"/>
                  <a:t>nC</a:t>
                </a:r>
                <a:r>
                  <a:rPr lang="en-US" sz="1800" dirty="0" smtClean="0"/>
                  <a:t> charge</a:t>
                </a:r>
              </a:p>
              <a:p>
                <a:pPr marL="0" indent="0" algn="ctr">
                  <a:buNone/>
                </a:pPr>
                <a:r>
                  <a:rPr lang="en-US" sz="18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800" dirty="0" smtClean="0"/>
                  <a:t> is </a:t>
                </a:r>
                <a:r>
                  <a:rPr lang="en-GB" sz="1800" dirty="0"/>
                  <a:t>Boltzmann </a:t>
                </a:r>
                <a:r>
                  <a:rPr lang="en-GB" sz="1800" dirty="0" smtClean="0"/>
                  <a:t>constant, T = 300 K, f = 1.7 GHz,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US" sz="1800">
                            <a:latin typeface="Cambria Math"/>
                          </a:rPr>
                          <m:t>𝑄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=5.53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Ω</m:t>
                    </m:r>
                    <m:r>
                      <a:rPr lang="en-US" sz="180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US" sz="18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/>
                  <a:t>,</a:t>
                </a:r>
              </a:p>
              <a:p>
                <a:pPr marL="0" indent="0">
                  <a:buNone/>
                </a:pPr>
                <a:r>
                  <a:rPr lang="en-US" sz="1800" dirty="0" smtClean="0"/>
                  <a:t>             q = 0.5 </a:t>
                </a:r>
                <a:r>
                  <a:rPr lang="en-US" sz="1800" dirty="0" err="1" smtClean="0"/>
                  <a:t>nC</a:t>
                </a:r>
                <a:endParaRPr lang="en-US" sz="1800" dirty="0"/>
              </a:p>
              <a:p>
                <a:r>
                  <a:rPr lang="en-US" sz="1800" dirty="0" smtClean="0"/>
                  <a:t>Component in the system: cables, electronics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etc.</a:t>
                </a:r>
              </a:p>
              <a:p>
                <a:pPr marL="0" indent="0">
                  <a:buNone/>
                </a:pPr>
                <a:r>
                  <a:rPr lang="en-US" sz="1800" dirty="0"/>
                  <a:t> </a:t>
                </a:r>
                <a:r>
                  <a:rPr lang="en-US" sz="1800" dirty="0" smtClean="0"/>
                  <a:t>      10dB from cable, 16.5 dB from electronics, they correspond to </a:t>
                </a:r>
                <a:r>
                  <a:rPr lang="en-US" sz="1800" dirty="0" smtClean="0">
                    <a:solidFill>
                      <a:schemeClr val="accent6"/>
                    </a:solidFill>
                  </a:rPr>
                  <a:t>158.5 nm </a:t>
                </a:r>
                <a:r>
                  <a:rPr lang="en-US" sz="1800" dirty="0" smtClean="0"/>
                  <a:t>resolution at 0.5 </a:t>
                </a:r>
                <a:r>
                  <a:rPr lang="en-US" sz="1800" dirty="0" err="1" smtClean="0"/>
                  <a:t>nC</a:t>
                </a:r>
                <a:r>
                  <a:rPr lang="en-US" sz="1800" dirty="0" smtClean="0"/>
                  <a:t> charge. </a:t>
                </a:r>
              </a:p>
              <a:p>
                <a:r>
                  <a:rPr lang="en-US" sz="1800" dirty="0" smtClean="0"/>
                  <a:t>Beam angle effects, bunch length effects.</a:t>
                </a:r>
              </a:p>
              <a:p>
                <a:r>
                  <a:rPr lang="en-US" sz="1800" dirty="0" smtClean="0"/>
                  <a:t>Methods and components used: beam charge measurements (~0.1 %), least square sense,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imperfection of cavity BPMs </a:t>
                </a:r>
                <a:r>
                  <a:rPr lang="en-US" sz="1800" dirty="0" smtClean="0">
                    <a:solidFill>
                      <a:schemeClr val="accent6"/>
                    </a:solidFill>
                  </a:rPr>
                  <a:t>(~20 µm resolution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) used for calibration</a:t>
                </a:r>
                <a:r>
                  <a:rPr lang="en-US" sz="1800" dirty="0" smtClean="0"/>
                  <a:t>.</a:t>
                </a:r>
              </a:p>
              <a:p>
                <a:r>
                  <a:rPr lang="en-US" sz="1800" dirty="0" smtClean="0"/>
                  <a:t>Last but not the least, normally we do not evaluate standard BPM in this way. </a:t>
                </a: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 t="-674" b="-2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4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2800" dirty="0" smtClean="0"/>
          </a:p>
          <a:p>
            <a:r>
              <a:rPr lang="en-US" dirty="0" smtClean="0"/>
              <a:t>All methods converge to </a:t>
            </a:r>
            <a:r>
              <a:rPr lang="en-US" dirty="0"/>
              <a:t>below </a:t>
            </a:r>
            <a:r>
              <a:rPr lang="en-US" dirty="0" smtClean="0"/>
              <a:t>50 µm, and the resolution did not degrade over time.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Positive results in frequency domain tell us phase noise plays a vital part in the HOMBPM system. </a:t>
            </a:r>
          </a:p>
          <a:p>
            <a:endParaRPr lang="en-US" dirty="0"/>
          </a:p>
          <a:p>
            <a:r>
              <a:rPr lang="en-US" dirty="0" smtClean="0"/>
              <a:t>We are far from the theoretical resolution limits and </a:t>
            </a:r>
            <a:r>
              <a:rPr lang="en-US" dirty="0" smtClean="0"/>
              <a:t>current </a:t>
            </a:r>
            <a:r>
              <a:rPr lang="en-US" dirty="0" smtClean="0"/>
              <a:t>results are mainly limited by cavity BPMs used for </a:t>
            </a:r>
            <a:r>
              <a:rPr lang="en-US" dirty="0" smtClean="0"/>
              <a:t>calibration. </a:t>
            </a:r>
            <a:endParaRPr lang="en-US" dirty="0" smtClean="0"/>
          </a:p>
          <a:p>
            <a:pPr marL="0" indent="0" algn="ctr">
              <a:buNone/>
            </a:pPr>
            <a:endParaRPr lang="en-US" sz="4800" dirty="0" smtClean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US" sz="48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Outlook</a:t>
            </a:r>
          </a:p>
          <a:p>
            <a:pPr marL="0" indent="0" algn="ctr">
              <a:buNone/>
            </a:pPr>
            <a:endParaRPr lang="en-US" sz="4800" dirty="0" smtClean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  <a:p>
            <a:r>
              <a:rPr lang="en-US" dirty="0"/>
              <a:t>Figure out how much beam angle plays in the calibration and </a:t>
            </a:r>
            <a:r>
              <a:rPr lang="en-US" dirty="0" smtClean="0"/>
              <a:t>validation.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ore beam time data to verify the results.</a:t>
            </a:r>
          </a:p>
          <a:p>
            <a:endParaRPr lang="en-US" dirty="0"/>
          </a:p>
          <a:p>
            <a:r>
              <a:rPr lang="en-US" dirty="0" smtClean="0"/>
              <a:t>Similar study for HOMBPM for 3</a:t>
            </a:r>
            <a:r>
              <a:rPr lang="en-US" baseline="30000" dirty="0" smtClean="0"/>
              <a:t>rd</a:t>
            </a:r>
            <a:r>
              <a:rPr lang="en-US" dirty="0" smtClean="0"/>
              <a:t> harmonic module.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HOM based beam phase monitor measurement. </a:t>
            </a:r>
            <a:endParaRPr lang="en-US" dirty="0"/>
          </a:p>
          <a:p>
            <a:pPr marL="0" indent="0">
              <a:buNone/>
            </a:pPr>
            <a:endParaRPr lang="en-US" sz="480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68DE-3315-4A3F-B8D2-219F2A4D3259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3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 you for your attention!</a:t>
            </a:r>
            <a:endParaRPr lang="de-DE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8F97-6E08-436A-B85F-71B357A9AA70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 LR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892480" cy="478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20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LR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96943" cy="478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2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16" y="1484784"/>
            <a:ext cx="8702156" cy="4704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0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HOMBPM system at FLASH</a:t>
            </a:r>
            <a:endParaRPr lang="de-DE" dirty="0">
              <a:solidFill>
                <a:srgbClr val="00B0F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B9830-F854-4DA0-86DC-F2CEA12B9C5A}" type="datetime3">
              <a:rPr lang="en-US" smtClean="0"/>
              <a:t>8 April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5505536" cy="490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118142" y="3140968"/>
            <a:ext cx="2720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HOM raw data</a:t>
            </a:r>
          </a:p>
          <a:p>
            <a:r>
              <a:rPr lang="en-US" dirty="0" smtClean="0"/>
              <a:t>are accessible from DOOCS</a:t>
            </a:r>
          </a:p>
          <a:p>
            <a:r>
              <a:rPr lang="en-US" dirty="0" smtClean="0"/>
              <a:t>(control system) 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6118142" y="4437112"/>
            <a:ext cx="27183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HOMBPMs were </a:t>
            </a:r>
          </a:p>
          <a:p>
            <a:r>
              <a:rPr lang="en-US" dirty="0" smtClean="0"/>
              <a:t>integrated into beam orbit </a:t>
            </a:r>
          </a:p>
          <a:p>
            <a:r>
              <a:rPr lang="en-US" dirty="0" smtClean="0"/>
              <a:t>feedback system at FLASH.</a:t>
            </a:r>
          </a:p>
          <a:p>
            <a:r>
              <a:rPr lang="en-US" dirty="0"/>
              <a:t>D</a:t>
            </a:r>
            <a:r>
              <a:rPr lang="en-US" dirty="0" smtClean="0"/>
              <a:t>ue to instability issues of </a:t>
            </a:r>
          </a:p>
          <a:p>
            <a:r>
              <a:rPr lang="en-US" dirty="0" smtClean="0"/>
              <a:t>HOMBPMs, they were </a:t>
            </a:r>
          </a:p>
          <a:p>
            <a:r>
              <a:rPr lang="en-US" dirty="0" smtClean="0"/>
              <a:t>removed latter on.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45088" y="1916832"/>
            <a:ext cx="29670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Cavities are equipped with</a:t>
            </a:r>
          </a:p>
          <a:p>
            <a:r>
              <a:rPr lang="en-US" dirty="0" smtClean="0"/>
              <a:t>HOM couplers to damp the </a:t>
            </a:r>
          </a:p>
          <a:p>
            <a:r>
              <a:rPr lang="en-US" dirty="0" smtClean="0"/>
              <a:t>HOMs inside.</a:t>
            </a:r>
          </a:p>
          <a:p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195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568952" cy="48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0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angle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24744"/>
            <a:ext cx="8640960" cy="500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2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Principle of an HOMBPM</a:t>
            </a:r>
            <a:endParaRPr lang="de-DE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7931224" cy="452596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We use accelerating cavity as a beam monitor to determine the beam position inside a cavity.</a:t>
                </a:r>
              </a:p>
              <a:p>
                <a:r>
                  <a:rPr lang="en-US" dirty="0" smtClean="0"/>
                  <a:t>Measured dipole voltage at HOM coupler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3C33F7"/>
                        </a:solidFill>
                        <a:latin typeface="Cambria Math"/>
                      </a:rPr>
                      <m:t>𝑞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r>
                      <a:rPr lang="en-US" b="1" i="1" dirty="0" smtClean="0">
                        <a:solidFill>
                          <a:srgbClr val="92D050"/>
                        </a:solidFill>
                        <a:latin typeface="Cambria Math"/>
                      </a:rPr>
                      <m:t>𝒙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1" i="1" dirty="0" smtClean="0">
                        <a:solidFill>
                          <a:srgbClr val="92D050"/>
                        </a:solidFill>
                        <a:latin typeface="Cambria Math"/>
                      </a:rPr>
                      <m:t>𝒚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de-DE" dirty="0" smtClean="0"/>
                  <a:t>  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rgbClr val="FFC000"/>
                            </a:solidFill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US" i="1" dirty="0">
                            <a:solidFill>
                              <a:srgbClr val="FFC000"/>
                            </a:solidFill>
                            <a:latin typeface="Cambria Math"/>
                          </a:rPr>
                          <m:t>𝑄</m:t>
                        </m:r>
                      </m:den>
                    </m:f>
                    <m:r>
                      <a:rPr lang="en-US" b="0" i="1" dirty="0" smtClean="0">
                        <a:solidFill>
                          <a:srgbClr val="FFC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is</a:t>
                </a:r>
                <a:r>
                  <a:rPr lang="de-DE" i="1" dirty="0">
                    <a:solidFill>
                      <a:srgbClr val="FFC000"/>
                    </a:solidFill>
                    <a:latin typeface="Cambria Math"/>
                  </a:rPr>
                  <a:t> a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parameter</a:t>
                </a:r>
                <a:r>
                  <a:rPr lang="de-DE" i="1" dirty="0">
                    <a:solidFill>
                      <a:srgbClr val="FFC000"/>
                    </a:solidFill>
                    <a:latin typeface="Cambria Math"/>
                  </a:rPr>
                  <a:t>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to</a:t>
                </a:r>
                <a:r>
                  <a:rPr lang="de-DE" i="1" dirty="0">
                    <a:solidFill>
                      <a:srgbClr val="FFC000"/>
                    </a:solidFill>
                    <a:latin typeface="Cambria Math"/>
                  </a:rPr>
                  <a:t>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characterize</a:t>
                </a:r>
                <a:r>
                  <a:rPr lang="de-DE" i="1" dirty="0">
                    <a:solidFill>
                      <a:srgbClr val="FFC000"/>
                    </a:solidFill>
                    <a:latin typeface="Cambria Math"/>
                  </a:rPr>
                  <a:t> beam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cavity</a:t>
                </a:r>
                <a:r>
                  <a:rPr lang="de-DE" i="1" dirty="0">
                    <a:solidFill>
                      <a:srgbClr val="FFC000"/>
                    </a:solidFill>
                    <a:latin typeface="Cambria Math"/>
                  </a:rPr>
                  <a:t> </a:t>
                </a:r>
                <a:r>
                  <a:rPr lang="de-DE" i="1" dirty="0" err="1">
                    <a:solidFill>
                      <a:srgbClr val="FFC000"/>
                    </a:solidFill>
                    <a:latin typeface="Cambria Math"/>
                  </a:rPr>
                  <a:t>interaction</a:t>
                </a:r>
                <a:r>
                  <a:rPr lang="de-DE" dirty="0" smtClean="0"/>
                  <a:t>. </a:t>
                </a:r>
              </a:p>
              <a:p>
                <a:r>
                  <a:rPr lang="en-US" dirty="0" smtClean="0"/>
                  <a:t>To get beam position: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Normalize with charge </a:t>
                </a:r>
                <a:r>
                  <a:rPr lang="en-US" sz="2800" i="1" dirty="0">
                    <a:solidFill>
                      <a:srgbClr val="3C33F7"/>
                    </a:solidFill>
                    <a:latin typeface="Cambria Math"/>
                  </a:rPr>
                  <a:t>q (available from Toroid)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Select the dipole mode with higher 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Cambria Math"/>
                  </a:rPr>
                  <a:t>R/Q (from simulations) </a:t>
                </a:r>
                <a:endParaRPr lang="en-US" sz="2800" i="1" dirty="0">
                  <a:solidFill>
                    <a:srgbClr val="FFC000"/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7931224" cy="4525963"/>
              </a:xfrm>
              <a:blipFill rotWithShape="1">
                <a:blip r:embed="rId3"/>
                <a:stretch>
                  <a:fillRect l="-1307" t="-1213" b="-2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251CD-6539-479E-A3F9-964DBDB206B4}" type="datetime3">
              <a:rPr lang="en-US" smtClean="0"/>
              <a:t>8 April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HOMBPMs at FLASH</a:t>
            </a:r>
            <a:endParaRPr lang="de-DE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1C80-F860-4882-B66A-993D6FCDFBFE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84" y="1412776"/>
            <a:ext cx="2017692" cy="394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" t="2884" r="7408" b="1880"/>
          <a:stretch/>
        </p:blipFill>
        <p:spPr bwMode="auto">
          <a:xfrm>
            <a:off x="2555776" y="1340768"/>
            <a:ext cx="3024336" cy="21591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2555776" y="3483726"/>
            <a:ext cx="360040" cy="3053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3817" r="4682"/>
          <a:stretch/>
        </p:blipFill>
        <p:spPr bwMode="auto">
          <a:xfrm>
            <a:off x="5545253" y="1365645"/>
            <a:ext cx="3096344" cy="21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7952"/>
          <a:stretch/>
        </p:blipFill>
        <p:spPr>
          <a:xfrm>
            <a:off x="3389371" y="3499877"/>
            <a:ext cx="5071061" cy="317699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38084" y="6093295"/>
            <a:ext cx="29997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R. Wanzenberg, TESLA 2001-33, 2001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79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0152-A253-4AF8-831F-1DDB08B2A351}" type="datetime3">
              <a:rPr lang="en-US" smtClean="0"/>
              <a:t>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HOMBPM system at FLASH</a:t>
            </a:r>
          </a:p>
          <a:p>
            <a:pPr marL="857250" lvl="1" indent="-457200"/>
            <a:r>
              <a:rPr lang="en-US" dirty="0">
                <a:solidFill>
                  <a:srgbClr val="2DF34E"/>
                </a:solidFill>
              </a:rPr>
              <a:t>HOM Data acquisition at </a:t>
            </a:r>
            <a:r>
              <a:rPr lang="en-US" dirty="0" smtClean="0">
                <a:solidFill>
                  <a:srgbClr val="2DF34E"/>
                </a:solidFill>
              </a:rPr>
              <a:t>FLASH</a:t>
            </a:r>
          </a:p>
          <a:p>
            <a:pPr marL="857250" lvl="1" indent="-457200"/>
            <a:r>
              <a:rPr lang="en-US" dirty="0" smtClean="0"/>
              <a:t>Data analysis and results</a:t>
            </a:r>
          </a:p>
          <a:p>
            <a:pPr marL="857250" lvl="1" indent="-457200"/>
            <a:r>
              <a:rPr lang="en-US" dirty="0" smtClean="0"/>
              <a:t>Summary </a:t>
            </a:r>
            <a:r>
              <a:rPr lang="en-US" dirty="0"/>
              <a:t>and Outlook.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16272" y="4979719"/>
            <a:ext cx="35314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HOM: Higher Order Mode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SVD : Singular Value Decomposition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NNT: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173394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procedure for HOM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424936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16216" y="6309320"/>
            <a:ext cx="177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DESY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6244128"/>
            <a:ext cx="354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section of control panel for FLASH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77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00B0F0"/>
                </a:solidFill>
              </a:rPr>
              <a:t>Working procedure for HOM measurements</a:t>
            </a:r>
            <a:endParaRPr lang="en-GB" sz="4000" dirty="0">
              <a:solidFill>
                <a:srgbClr val="00B0F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Working condition:</a:t>
            </a:r>
          </a:p>
          <a:p>
            <a:pPr lvl="1" indent="-342900"/>
            <a:r>
              <a:rPr lang="en-US" dirty="0" smtClean="0"/>
              <a:t>Single bunch</a:t>
            </a:r>
          </a:p>
          <a:p>
            <a:pPr lvl="1" indent="-342900"/>
            <a:r>
              <a:rPr lang="en-US" dirty="0" smtClean="0"/>
              <a:t>0.5 </a:t>
            </a:r>
            <a:r>
              <a:rPr lang="en-US" dirty="0" err="1" smtClean="0"/>
              <a:t>nC</a:t>
            </a:r>
            <a:r>
              <a:rPr lang="en-US" dirty="0" smtClean="0"/>
              <a:t> charge</a:t>
            </a:r>
          </a:p>
          <a:p>
            <a:pPr lvl="1" indent="-342900"/>
            <a:r>
              <a:rPr lang="en-US" dirty="0" smtClean="0"/>
              <a:t>10 Hz repetition rate</a:t>
            </a:r>
          </a:p>
          <a:p>
            <a:pPr lvl="1" indent="-342900"/>
            <a:r>
              <a:rPr lang="en-US" dirty="0" smtClean="0"/>
              <a:t>RF inside the cavity off</a:t>
            </a:r>
          </a:p>
          <a:p>
            <a:pPr lvl="1" indent="-342900"/>
            <a:r>
              <a:rPr lang="en-US" dirty="0" smtClean="0"/>
              <a:t>Magnets in between off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Data acquisition:</a:t>
            </a:r>
          </a:p>
          <a:p>
            <a:pPr lvl="1"/>
            <a:r>
              <a:rPr lang="en-US" dirty="0" smtClean="0"/>
              <a:t>Dipole waveforms are gathered via DOOCS.</a:t>
            </a:r>
          </a:p>
          <a:p>
            <a:pPr lvl="1"/>
            <a:r>
              <a:rPr lang="en-US" dirty="0" smtClean="0"/>
              <a:t>Each measurement is put in a  single mat file.</a:t>
            </a:r>
          </a:p>
          <a:p>
            <a:pPr lvl="1"/>
            <a:r>
              <a:rPr lang="en-US" dirty="0" smtClean="0"/>
              <a:t>Each file includes all necessary information for calibration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procedure for HOM measurements</a:t>
            </a:r>
            <a:endParaRPr lang="en-GB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09F8-BA58-498B-9866-E17E5DB4D96C}" type="datetime3">
              <a:rPr lang="en-US" smtClean="0"/>
              <a:t>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96" y="1597928"/>
            <a:ext cx="4108241" cy="299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710125" cy="29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4725144"/>
            <a:ext cx="396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Recorded waveforms used for obtaining </a:t>
            </a:r>
          </a:p>
          <a:p>
            <a:r>
              <a:rPr lang="en-US" dirty="0" smtClean="0"/>
              <a:t>the spectrum at module 5 cavity 1.</a:t>
            </a:r>
          </a:p>
          <a:p>
            <a:r>
              <a:rPr lang="en-US" dirty="0" smtClean="0"/>
              <a:t>There are 386 records in total.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11182" y="4725144"/>
            <a:ext cx="4093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Interpolated beam position at module 5</a:t>
            </a:r>
          </a:p>
          <a:p>
            <a:r>
              <a:rPr lang="en-US" dirty="0"/>
              <a:t>c</a:t>
            </a:r>
            <a:r>
              <a:rPr lang="en-US" dirty="0" smtClean="0"/>
              <a:t>avity 1. Accordingly, there are 386 beam </a:t>
            </a:r>
          </a:p>
          <a:p>
            <a:r>
              <a:rPr lang="en-US" dirty="0" smtClean="0"/>
              <a:t>Position records.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5836622"/>
            <a:ext cx="544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have made measurement on Jan 23, 25 and 28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42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1745</Words>
  <Application>Microsoft Office PowerPoint</Application>
  <PresentationFormat>On-screen Show (4:3)</PresentationFormat>
  <Paragraphs>301</Paragraphs>
  <Slides>31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Resolution study of HOMBPM at FLASH</vt:lpstr>
      <vt:lpstr>Outline</vt:lpstr>
      <vt:lpstr>HOMBPM system at FLASH</vt:lpstr>
      <vt:lpstr>Principle of an HOMBPM</vt:lpstr>
      <vt:lpstr>HOMBPMs at FLASH</vt:lpstr>
      <vt:lpstr>PowerPoint Presentation</vt:lpstr>
      <vt:lpstr>Working procedure for HOM measurements</vt:lpstr>
      <vt:lpstr>Working procedure for HOM measurements</vt:lpstr>
      <vt:lpstr>Working procedure for HOM measurements</vt:lpstr>
      <vt:lpstr>PowerPoint Presentation</vt:lpstr>
      <vt:lpstr>Calibration of an HOMBPM</vt:lpstr>
      <vt:lpstr>Calibration of an HOMBPM</vt:lpstr>
      <vt:lpstr>PowerPoint Presentation</vt:lpstr>
      <vt:lpstr>DLR- Direct Linear Regression- Jan 28</vt:lpstr>
      <vt:lpstr>DLR- Direct Linear Regression- Jan 25</vt:lpstr>
      <vt:lpstr>DLR- Direct Linear Regression – Jan 23</vt:lpstr>
      <vt:lpstr>SVD based LR</vt:lpstr>
      <vt:lpstr>SVD based LR</vt:lpstr>
      <vt:lpstr>SVD based LR</vt:lpstr>
      <vt:lpstr>PowerPoint Presentation</vt:lpstr>
      <vt:lpstr>NNT based calibration</vt:lpstr>
      <vt:lpstr>NNT based calibration</vt:lpstr>
      <vt:lpstr>RMS summary of DLR, SVD, NNT</vt:lpstr>
      <vt:lpstr>Resolution limits of HOMBPM</vt:lpstr>
      <vt:lpstr>Summary</vt:lpstr>
      <vt:lpstr>Thank you for your attention!</vt:lpstr>
      <vt:lpstr>SVD LR</vt:lpstr>
      <vt:lpstr>SVD LR</vt:lpstr>
      <vt:lpstr>NNT</vt:lpstr>
      <vt:lpstr>NNT</vt:lpstr>
      <vt:lpstr>Beam angle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(21st,Oct-6,Nov)</dc:title>
  <dc:creator>Shi, Liangliang</dc:creator>
  <cp:lastModifiedBy>Shi, Liangliang</cp:lastModifiedBy>
  <cp:revision>571</cp:revision>
  <dcterms:created xsi:type="dcterms:W3CDTF">2006-08-16T00:00:00Z</dcterms:created>
  <dcterms:modified xsi:type="dcterms:W3CDTF">2015-04-08T05:36:16Z</dcterms:modified>
</cp:coreProperties>
</file>