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6" r:id="rId2"/>
    <p:sldId id="278" r:id="rId3"/>
    <p:sldId id="259" r:id="rId4"/>
    <p:sldId id="262" r:id="rId5"/>
    <p:sldId id="263" r:id="rId6"/>
    <p:sldId id="264" r:id="rId7"/>
    <p:sldId id="276" r:id="rId8"/>
    <p:sldId id="274" r:id="rId9"/>
    <p:sldId id="265" r:id="rId10"/>
    <p:sldId id="266" r:id="rId11"/>
    <p:sldId id="267" r:id="rId12"/>
    <p:sldId id="275" r:id="rId13"/>
    <p:sldId id="268" r:id="rId14"/>
    <p:sldId id="269" r:id="rId15"/>
    <p:sldId id="277" r:id="rId16"/>
    <p:sldId id="270" r:id="rId17"/>
    <p:sldId id="272" r:id="rId18"/>
    <p:sldId id="260" r:id="rId19"/>
    <p:sldId id="279" r:id="rId20"/>
    <p:sldId id="280" r:id="rId21"/>
    <p:sldId id="271" r:id="rId22"/>
  </p:sldIdLst>
  <p:sldSz cx="9144000" cy="6858000" type="screen4x3"/>
  <p:notesSz cx="6858000" cy="9144000"/>
  <p:defaultTextStyle>
    <a:defPPr>
      <a:defRPr lang="de-DE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534">
          <p15:clr>
            <a:srgbClr val="A4A3A4"/>
          </p15:clr>
        </p15:guide>
        <p15:guide id="2" orient="horz" pos="2024">
          <p15:clr>
            <a:srgbClr val="A4A3A4"/>
          </p15:clr>
        </p15:guide>
        <p15:guide id="3" pos="5559">
          <p15:clr>
            <a:srgbClr val="A4A3A4"/>
          </p15:clr>
        </p15:guide>
        <p15:guide id="4" pos="1837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89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6701" autoAdjust="0"/>
    <p:restoredTop sz="94660"/>
  </p:normalViewPr>
  <p:slideViewPr>
    <p:cSldViewPr>
      <p:cViewPr varScale="1">
        <p:scale>
          <a:sx n="69" d="100"/>
          <a:sy n="69" d="100"/>
        </p:scale>
        <p:origin x="-822" y="-96"/>
      </p:cViewPr>
      <p:guideLst>
        <p:guide orient="horz" pos="1534"/>
        <p:guide orient="horz" pos="2024"/>
        <p:guide pos="5559"/>
        <p:guide pos="1837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7" d="100"/>
          <a:sy n="67" d="100"/>
        </p:scale>
        <p:origin x="-2796" y="-12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20.wmf"/><Relationship Id="rId1" Type="http://schemas.openxmlformats.org/officeDocument/2006/relationships/image" Target="../media/image19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30.wmf"/><Relationship Id="rId2" Type="http://schemas.openxmlformats.org/officeDocument/2006/relationships/image" Target="../media/image29.wmf"/><Relationship Id="rId1" Type="http://schemas.openxmlformats.org/officeDocument/2006/relationships/image" Target="../media/image28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A72B184E-D620-4EB6-8198-C1C5C79F8065}" type="datetimeFigureOut">
              <a:rPr lang="de-DE"/>
              <a:pPr>
                <a:defRPr/>
              </a:pPr>
              <a:t>09.04.2015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  <a:endParaRPr lang="de-DE" noProof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</a:defRPr>
            </a:lvl1pPr>
          </a:lstStyle>
          <a:p>
            <a:fld id="{0104F21D-C0E0-4366-B0FC-6184D4C7A10F}" type="slidenum">
              <a:rPr lang="de-DE" altLang="de-DE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97526009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04F21D-C0E0-4366-B0FC-6184D4C7A10F}" type="slidenum">
              <a:rPr lang="de-DE" altLang="de-DE" smtClean="0"/>
              <a:pPr/>
              <a:t>4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40812939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04F21D-C0E0-4366-B0FC-6184D4C7A10F}" type="slidenum">
              <a:rPr lang="de-DE" altLang="de-DE" smtClean="0"/>
              <a:pPr/>
              <a:t>5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3860215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04F21D-C0E0-4366-B0FC-6184D4C7A10F}" type="slidenum">
              <a:rPr lang="de-DE" altLang="de-DE" smtClean="0"/>
              <a:pPr/>
              <a:t>6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56508480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59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de-DE" altLang="en-US" smtClean="0"/>
              <a:t>Tesla cavity: df/dp several Hz/mbar</a:t>
            </a:r>
          </a:p>
          <a:p>
            <a:r>
              <a:rPr lang="de-DE" altLang="en-US" smtClean="0"/>
              <a:t>Lf detuning 1.5 Hz/ MV/m -&gt; 1 kHz for 30 MV/m</a:t>
            </a:r>
          </a:p>
          <a:p>
            <a:endParaRPr lang="de-DE" altLang="en-US" smtClean="0"/>
          </a:p>
          <a:p>
            <a:endParaRPr lang="en-US" altLang="en-US" smtClean="0"/>
          </a:p>
        </p:txBody>
      </p:sp>
      <p:sp>
        <p:nvSpPr>
          <p:cNvPr id="19460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4A690896-2CC5-4F13-BEAF-C42E03564ABA}" type="slidenum">
              <a:rPr lang="de-DE" altLang="de-DE">
                <a:latin typeface="Calibri" panose="020F0502020204030204" pitchFamily="34" charset="0"/>
              </a:rPr>
              <a:pPr/>
              <a:t>11</a:t>
            </a:fld>
            <a:endParaRPr lang="de-DE" altLang="de-DE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848904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483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de-DE" altLang="en-US" smtClean="0"/>
              <a:t>Tesla cavity: df/dp several Hz/mbar</a:t>
            </a:r>
          </a:p>
          <a:p>
            <a:r>
              <a:rPr lang="de-DE" altLang="en-US" smtClean="0"/>
              <a:t>-1.5 Hz/ MV/m -&gt; 1.3 kHz @ 30 MV/m</a:t>
            </a:r>
          </a:p>
          <a:p>
            <a:r>
              <a:rPr lang="de-DE" altLang="en-US" smtClean="0"/>
              <a:t>5 kHz</a:t>
            </a:r>
          </a:p>
          <a:p>
            <a:endParaRPr lang="en-US" altLang="en-US" smtClean="0"/>
          </a:p>
        </p:txBody>
      </p:sp>
      <p:sp>
        <p:nvSpPr>
          <p:cNvPr id="20484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CF721618-3E03-4A48-9716-1FFC974E22ED}" type="slidenum">
              <a:rPr lang="de-DE" altLang="de-DE">
                <a:latin typeface="Calibri" panose="020F0502020204030204" pitchFamily="34" charset="0"/>
              </a:rPr>
              <a:pPr/>
              <a:t>13</a:t>
            </a:fld>
            <a:endParaRPr lang="de-DE" altLang="de-DE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89459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6" descr="Wissenschaftl_Info_ab_Willkommen.bmp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296406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mit 2 Fotos l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cap="all" baseline="0"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49200" y="1018800"/>
            <a:ext cx="8671689" cy="825104"/>
          </a:xfrm>
          <a:prstGeom prst="rect">
            <a:avLst/>
          </a:prstGeom>
        </p:spPr>
        <p:txBody>
          <a:bodyPr/>
          <a:lstStyle>
            <a:lvl1pPr marL="0" indent="0">
              <a:lnSpc>
                <a:spcPts val="2800"/>
              </a:lnSpc>
              <a:defRPr/>
            </a:lvl1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3"/>
          </p:nvPr>
        </p:nvSpPr>
        <p:spPr>
          <a:xfrm>
            <a:off x="3143240" y="2435224"/>
            <a:ext cx="5000660" cy="23083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>
              <a:lnSpc>
                <a:spcPts val="1800"/>
              </a:lnSpc>
              <a:defRPr sz="1400" b="0" cap="none" baseline="0">
                <a:solidFill>
                  <a:schemeClr val="tx1"/>
                </a:solidFill>
              </a:defRPr>
            </a:lvl1pPr>
            <a:lvl2pPr>
              <a:lnSpc>
                <a:spcPts val="2400"/>
              </a:lnSpc>
              <a:buFont typeface="Arial" pitchFamily="34" charset="0"/>
              <a:buChar char="•"/>
              <a:defRPr b="1"/>
            </a:lvl2pPr>
          </a:lstStyle>
          <a:p>
            <a:pPr lvl="0"/>
            <a:r>
              <a:rPr lang="de-DE" dirty="0" smtClean="0"/>
              <a:t>Textmasterformate durch Klicken</a:t>
            </a:r>
            <a:endParaRPr lang="de-DE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4"/>
          </p:nvPr>
        </p:nvSpPr>
        <p:spPr>
          <a:xfrm>
            <a:off x="3836386" y="3429000"/>
            <a:ext cx="5236208" cy="785818"/>
          </a:xfrm>
          <a:prstGeom prst="rect">
            <a:avLst/>
          </a:prstGeom>
        </p:spPr>
        <p:txBody>
          <a:bodyPr>
            <a:noAutofit/>
          </a:bodyPr>
          <a:lstStyle>
            <a:lvl1pPr marL="265113" indent="-265113" defTabSz="358775">
              <a:lnSpc>
                <a:spcPts val="2400"/>
              </a:lnSpc>
              <a:buFont typeface="Arial" pitchFamily="34" charset="0"/>
              <a:buChar char="•"/>
              <a:defRPr sz="1800" b="1" cap="none">
                <a:solidFill>
                  <a:schemeClr val="tx1"/>
                </a:solidFill>
              </a:defRPr>
            </a:lvl1pPr>
            <a:lvl2pPr marL="265113" indent="-265113" defTabSz="358775">
              <a:lnSpc>
                <a:spcPts val="2400"/>
              </a:lnSpc>
              <a:buFont typeface="Arial" pitchFamily="34" charset="0"/>
              <a:buChar char="•"/>
              <a:defRPr sz="1800" b="1" cap="none">
                <a:solidFill>
                  <a:schemeClr val="tx1"/>
                </a:solidFill>
              </a:defRPr>
            </a:lvl2pPr>
            <a:lvl3pPr marL="265113" indent="-265113" defTabSz="358775">
              <a:lnSpc>
                <a:spcPts val="2400"/>
              </a:lnSpc>
              <a:buFont typeface="Arial" pitchFamily="34" charset="0"/>
              <a:buChar char="•"/>
              <a:defRPr sz="1800" b="1" cap="none">
                <a:solidFill>
                  <a:schemeClr val="tx1"/>
                </a:solidFill>
              </a:defRPr>
            </a:lvl3pPr>
            <a:lvl4pPr marL="265113" indent="-265113" defTabSz="358775">
              <a:lnSpc>
                <a:spcPts val="2400"/>
              </a:lnSpc>
              <a:buFont typeface="Arial" pitchFamily="34" charset="0"/>
              <a:buChar char="•"/>
              <a:defRPr sz="1800" b="1" cap="none">
                <a:solidFill>
                  <a:schemeClr val="tx1"/>
                </a:solidFill>
              </a:defRPr>
            </a:lvl4pPr>
            <a:lvl5pPr marL="265113" indent="-265113" defTabSz="358775">
              <a:lnSpc>
                <a:spcPts val="2400"/>
              </a:lnSpc>
              <a:buFont typeface="Arial" pitchFamily="34" charset="0"/>
              <a:buChar char="•"/>
              <a:defRPr sz="1800" b="1" cap="none">
                <a:solidFill>
                  <a:schemeClr val="tx1"/>
                </a:solidFill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4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fld id="{93CE4801-EA1E-4431-A959-1BB3CDC5F580}" type="slidenum">
              <a:rPr lang="de-DE" altLang="de-DE"/>
              <a:pPr/>
              <a:t>‹Nr.›</a:t>
            </a:fld>
            <a:endParaRPr lang="de-DE" alt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O. Kugeler - Operation of the quadrupole resonator at HZB - EuCARD2 - WP12 Meeting - Hamburg, DESY 9.4.2015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544707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nhalt nu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cap="all" baseline="0"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49200" y="1018800"/>
            <a:ext cx="8671689" cy="825104"/>
          </a:xfrm>
          <a:prstGeom prst="rect">
            <a:avLst/>
          </a:prstGeom>
        </p:spPr>
        <p:txBody>
          <a:bodyPr/>
          <a:lstStyle>
            <a:lvl1pPr marL="0" indent="0">
              <a:lnSpc>
                <a:spcPts val="2800"/>
              </a:lnSpc>
              <a:spcBef>
                <a:spcPts val="0"/>
              </a:spcBef>
              <a:defRPr>
                <a:solidFill>
                  <a:srgbClr val="00589C"/>
                </a:solidFill>
              </a:defRPr>
            </a:lvl1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3"/>
          </p:nvPr>
        </p:nvSpPr>
        <p:spPr>
          <a:xfrm>
            <a:off x="1285852" y="1981967"/>
            <a:ext cx="7110433" cy="307777"/>
          </a:xfrm>
          <a:prstGeom prst="rect">
            <a:avLst/>
          </a:prstGeom>
        </p:spPr>
        <p:txBody>
          <a:bodyPr>
            <a:spAutoFit/>
          </a:bodyPr>
          <a:lstStyle>
            <a:lvl1pPr marL="265113" indent="-265113">
              <a:lnSpc>
                <a:spcPts val="2400"/>
              </a:lnSpc>
              <a:buFont typeface="Arial" pitchFamily="34" charset="0"/>
              <a:buChar char="•"/>
              <a:defRPr sz="1800" b="1" cap="none" baseline="0">
                <a:solidFill>
                  <a:schemeClr val="tx1"/>
                </a:solidFill>
              </a:defRPr>
            </a:lvl1pPr>
            <a:lvl2pPr>
              <a:lnSpc>
                <a:spcPts val="2400"/>
              </a:lnSpc>
              <a:buFont typeface="Arial" pitchFamily="34" charset="0"/>
              <a:buChar char="•"/>
              <a:defRPr b="1"/>
            </a:lvl2pPr>
          </a:lstStyle>
          <a:p>
            <a:pPr lvl="0"/>
            <a:r>
              <a:rPr lang="de-DE" dirty="0" smtClean="0"/>
              <a:t>Textmasterformate durch Klicken</a:t>
            </a:r>
            <a:endParaRPr lang="de-DE" dirty="0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fld id="{F5EC6914-0AA8-4609-B05A-E42CA8EEB203}" type="slidenum">
              <a:rPr lang="de-DE" altLang="de-DE"/>
              <a:pPr/>
              <a:t>‹Nr.›</a:t>
            </a:fld>
            <a:endParaRPr lang="de-DE" alt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smtClean="0"/>
              <a:t>O. Kugeler - Operation of the quadrupole resonator at HZB - EuCARD2 - WP12 Meeting - Hamburg, DESY 9.4.2015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518326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elplatzhalter 1"/>
          <p:cNvSpPr>
            <a:spLocks noGrp="1"/>
          </p:cNvSpPr>
          <p:nvPr>
            <p:ph type="title"/>
          </p:nvPr>
        </p:nvSpPr>
        <p:spPr bwMode="auto">
          <a:xfrm>
            <a:off x="800100" y="142875"/>
            <a:ext cx="8229600" cy="439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en-US" smtClean="0"/>
              <a:t>HIER STEHT EIN KOLUMNENTITEL IN VERSALIEN 14 PT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316416" y="6356350"/>
            <a:ext cx="613272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 b="1">
                <a:solidFill>
                  <a:srgbClr val="00589C"/>
                </a:solidFill>
              </a:defRPr>
            </a:lvl1pPr>
          </a:lstStyle>
          <a:p>
            <a:fld id="{A68FC399-DCE7-404C-B021-E26BC0E8CE20}" type="slidenum">
              <a:rPr lang="de-DE" altLang="de-DE"/>
              <a:pPr/>
              <a:t>‹Nr.›</a:t>
            </a:fld>
            <a:endParaRPr lang="de-DE" altLang="de-DE" dirty="0"/>
          </a:p>
        </p:txBody>
      </p:sp>
      <p:pic>
        <p:nvPicPr>
          <p:cNvPr id="4101" name="Grafik 8" descr="Wissenschaftl_Info_a_Kopf.bmp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Fußzeilenplatzhalter 1"/>
          <p:cNvSpPr>
            <a:spLocks noGrp="1"/>
          </p:cNvSpPr>
          <p:nvPr>
            <p:ph type="ftr" sz="quarter" idx="3"/>
          </p:nvPr>
        </p:nvSpPr>
        <p:spPr>
          <a:xfrm>
            <a:off x="179512" y="6356350"/>
            <a:ext cx="81369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O. Kugeler - Operation of the quadrupole resonator at HZB - EuCARD2 - WP12 Meeting - Hamburg, DESY 9.4.2015</a:t>
            </a:r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2" r:id="rId2"/>
    <p:sldLayoutId id="2147483683" r:id="rId3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1400" b="1" kern="1200">
          <a:solidFill>
            <a:schemeClr val="bg1"/>
          </a:solidFill>
          <a:latin typeface="Arial" pitchFamily="34" charset="0"/>
          <a:ea typeface="+mj-ea"/>
          <a:cs typeface="Arial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1400" b="1">
          <a:solidFill>
            <a:schemeClr val="bg1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1400" b="1">
          <a:solidFill>
            <a:schemeClr val="bg1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1400" b="1">
          <a:solidFill>
            <a:schemeClr val="bg1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1400" b="1">
          <a:solidFill>
            <a:schemeClr val="bg1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1400" b="1">
          <a:solidFill>
            <a:schemeClr val="bg1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1400" b="1">
          <a:solidFill>
            <a:schemeClr val="bg1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1400" b="1">
          <a:solidFill>
            <a:schemeClr val="bg1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1400" b="1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5156200" indent="-5156200" algn="l" rtl="0" eaLnBrk="0" fontAlgn="base" hangingPunct="0">
        <a:lnSpc>
          <a:spcPts val="2800"/>
        </a:lnSpc>
        <a:spcBef>
          <a:spcPct val="20000"/>
        </a:spcBef>
        <a:spcAft>
          <a:spcPct val="0"/>
        </a:spcAft>
        <a:buFont typeface="Arial" panose="020B0604020202020204" pitchFamily="34" charset="0"/>
        <a:defRPr sz="2100" b="1" kern="1200" cap="all">
          <a:solidFill>
            <a:srgbClr val="00589C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5922963" indent="-180975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tabLst>
          <a:tab pos="1169988" algn="l"/>
        </a:tabLst>
        <a:defRPr b="1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3248025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defRPr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wmf"/><Relationship Id="rId3" Type="http://schemas.openxmlformats.org/officeDocument/2006/relationships/image" Target="../media/image21.png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9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22.png"/><Relationship Id="rId9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notesSlide" Target="../notesSlides/notesSlide5.xml"/><Relationship Id="rId7" Type="http://schemas.openxmlformats.org/officeDocument/2006/relationships/oleObject" Target="../embeddings/oleObject5.bin"/><Relationship Id="rId12" Type="http://schemas.openxmlformats.org/officeDocument/2006/relationships/image" Target="../media/image30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28.wmf"/><Relationship Id="rId11" Type="http://schemas.openxmlformats.org/officeDocument/2006/relationships/oleObject" Target="../embeddings/oleObject7.bin"/><Relationship Id="rId5" Type="http://schemas.openxmlformats.org/officeDocument/2006/relationships/oleObject" Target="../embeddings/oleObject4.bin"/><Relationship Id="rId10" Type="http://schemas.openxmlformats.org/officeDocument/2006/relationships/image" Target="../media/image29.wmf"/><Relationship Id="rId4" Type="http://schemas.openxmlformats.org/officeDocument/2006/relationships/image" Target="../media/image3.png"/><Relationship Id="rId9" Type="http://schemas.openxmlformats.org/officeDocument/2006/relationships/oleObject" Target="../embeddings/oleObject6.bin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notesSlide" Target="../notesSlides/notesSlide2.xml"/><Relationship Id="rId7" Type="http://schemas.openxmlformats.org/officeDocument/2006/relationships/image" Target="../media/image7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14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Untertitel 2"/>
          <p:cNvSpPr>
            <a:spLocks noGrp="1"/>
          </p:cNvSpPr>
          <p:nvPr>
            <p:ph type="subTitle" idx="4294967295"/>
          </p:nvPr>
        </p:nvSpPr>
        <p:spPr bwMode="auto">
          <a:xfrm>
            <a:off x="1979613" y="3141663"/>
            <a:ext cx="5832747" cy="25237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  <a:spAutoFit/>
          </a:bodyPr>
          <a:lstStyle/>
          <a:p>
            <a:pPr marL="0" indent="0" eaLnBrk="1" hangingPunct="1">
              <a:lnSpc>
                <a:spcPts val="2400"/>
              </a:lnSpc>
            </a:pPr>
            <a:r>
              <a:rPr lang="de-DE" altLang="en-US" sz="1800" u="sng" cap="none" dirty="0" smtClean="0">
                <a:solidFill>
                  <a:schemeClr val="bg1"/>
                </a:solidFill>
                <a:latin typeface="Garamond" panose="02020404030301010803" pitchFamily="18" charset="0"/>
              </a:rPr>
              <a:t>Oliver Kugeler</a:t>
            </a:r>
            <a:r>
              <a:rPr lang="de-DE" altLang="en-US" sz="1800" cap="none" dirty="0" smtClean="0">
                <a:solidFill>
                  <a:schemeClr val="bg1"/>
                </a:solidFill>
                <a:latin typeface="Garamond" panose="02020404030301010803" pitchFamily="18" charset="0"/>
              </a:rPr>
              <a:t>, Raphael Kleindienst, Sebastian Keckert, Jens Knobloch,  Axel Neumann </a:t>
            </a:r>
            <a:r>
              <a:rPr lang="de-DE" altLang="en-US" sz="1800" cap="none" dirty="0" err="1" smtClean="0">
                <a:solidFill>
                  <a:schemeClr val="bg1"/>
                </a:solidFill>
                <a:latin typeface="Garamond" panose="02020404030301010803" pitchFamily="18" charset="0"/>
              </a:rPr>
              <a:t>and</a:t>
            </a:r>
            <a:r>
              <a:rPr lang="de-DE" altLang="en-US" sz="1800" cap="none" dirty="0" smtClean="0">
                <a:solidFill>
                  <a:schemeClr val="bg1"/>
                </a:solidFill>
                <a:latin typeface="Garamond" panose="02020404030301010803" pitchFamily="18" charset="0"/>
              </a:rPr>
              <a:t> Andrew </a:t>
            </a:r>
            <a:r>
              <a:rPr lang="de-DE" altLang="en-US" sz="1800" cap="none" dirty="0" err="1" smtClean="0">
                <a:solidFill>
                  <a:schemeClr val="bg1"/>
                </a:solidFill>
                <a:latin typeface="Garamond" panose="02020404030301010803" pitchFamily="18" charset="0"/>
              </a:rPr>
              <a:t>Burrill</a:t>
            </a:r>
            <a:endParaRPr lang="de-DE" altLang="en-US" sz="1800" cap="none" dirty="0" smtClean="0">
              <a:solidFill>
                <a:schemeClr val="bg1"/>
              </a:solidFill>
              <a:latin typeface="Garamond" panose="02020404030301010803" pitchFamily="18" charset="0"/>
            </a:endParaRPr>
          </a:p>
          <a:p>
            <a:pPr marL="0" indent="0" eaLnBrk="1" hangingPunct="1">
              <a:lnSpc>
                <a:spcPts val="2400"/>
              </a:lnSpc>
            </a:pPr>
            <a:endParaRPr lang="de-DE" altLang="en-US" sz="1800" cap="none" dirty="0" smtClean="0">
              <a:solidFill>
                <a:schemeClr val="bg1"/>
              </a:solidFill>
              <a:latin typeface="Garamond" panose="02020404030301010803" pitchFamily="18" charset="0"/>
            </a:endParaRPr>
          </a:p>
          <a:p>
            <a:pPr marL="0" indent="0" eaLnBrk="1" hangingPunct="1">
              <a:lnSpc>
                <a:spcPts val="2400"/>
              </a:lnSpc>
            </a:pPr>
            <a:endParaRPr lang="de-DE" altLang="en-US" sz="1800" cap="none" dirty="0" smtClean="0">
              <a:solidFill>
                <a:schemeClr val="bg1"/>
              </a:solidFill>
              <a:latin typeface="Garamond" panose="02020404030301010803" pitchFamily="18" charset="0"/>
            </a:endParaRPr>
          </a:p>
          <a:p>
            <a:pPr marL="0" indent="0" eaLnBrk="1" hangingPunct="1">
              <a:lnSpc>
                <a:spcPts val="2400"/>
              </a:lnSpc>
            </a:pPr>
            <a:r>
              <a:rPr lang="de-DE" altLang="en-US" sz="1800" cap="none" dirty="0" smtClean="0">
                <a:solidFill>
                  <a:schemeClr val="bg1"/>
                </a:solidFill>
                <a:latin typeface="Garamond" panose="02020404030301010803" pitchFamily="18" charset="0"/>
              </a:rPr>
              <a:t>EUCARD2 </a:t>
            </a:r>
          </a:p>
          <a:p>
            <a:pPr marL="0" indent="0" eaLnBrk="1" hangingPunct="1">
              <a:lnSpc>
                <a:spcPts val="2400"/>
              </a:lnSpc>
            </a:pPr>
            <a:r>
              <a:rPr lang="de-DE" altLang="en-US" sz="1800" cap="none" dirty="0" smtClean="0">
                <a:solidFill>
                  <a:schemeClr val="bg1"/>
                </a:solidFill>
                <a:latin typeface="Garamond" panose="02020404030301010803" pitchFamily="18" charset="0"/>
              </a:rPr>
              <a:t>WP12 </a:t>
            </a:r>
            <a:r>
              <a:rPr lang="de-DE" altLang="en-US" sz="1800" cap="none" dirty="0" err="1" smtClean="0">
                <a:solidFill>
                  <a:schemeClr val="bg1"/>
                </a:solidFill>
                <a:latin typeface="Garamond" panose="02020404030301010803" pitchFamily="18" charset="0"/>
              </a:rPr>
              <a:t>meeting</a:t>
            </a:r>
            <a:endParaRPr lang="de-DE" altLang="en-US" sz="1800" cap="none" dirty="0" smtClean="0">
              <a:solidFill>
                <a:schemeClr val="bg1"/>
              </a:solidFill>
              <a:latin typeface="Garamond" panose="02020404030301010803" pitchFamily="18" charset="0"/>
            </a:endParaRPr>
          </a:p>
          <a:p>
            <a:pPr marL="0" indent="0" eaLnBrk="1" hangingPunct="1">
              <a:lnSpc>
                <a:spcPts val="2400"/>
              </a:lnSpc>
            </a:pPr>
            <a:r>
              <a:rPr lang="de-DE" altLang="en-US" sz="1800" cap="none" dirty="0" smtClean="0">
                <a:solidFill>
                  <a:schemeClr val="bg1"/>
                </a:solidFill>
                <a:latin typeface="Garamond" panose="02020404030301010803" pitchFamily="18" charset="0"/>
              </a:rPr>
              <a:t>8.4.15-9.4.15 DESY, Hamburg</a:t>
            </a:r>
          </a:p>
        </p:txBody>
      </p:sp>
      <p:sp>
        <p:nvSpPr>
          <p:cNvPr id="6147" name="Titel 1"/>
          <p:cNvSpPr>
            <a:spLocks noGrp="1"/>
          </p:cNvSpPr>
          <p:nvPr>
            <p:ph type="ctrTitle" idx="4294967295"/>
          </p:nvPr>
        </p:nvSpPr>
        <p:spPr>
          <a:xfrm>
            <a:off x="1403350" y="1628775"/>
            <a:ext cx="6553200" cy="785813"/>
          </a:xfrm>
        </p:spPr>
        <p:txBody>
          <a:bodyPr/>
          <a:lstStyle/>
          <a:p>
            <a:pPr eaLnBrk="1" hangingPunct="1"/>
            <a:r>
              <a:rPr lang="en-US" altLang="de-DE" sz="2400" smtClean="0">
                <a:solidFill>
                  <a:srgbClr val="00589C"/>
                </a:solidFill>
                <a:latin typeface="Garamond" panose="02020404030301010803" pitchFamily="18" charset="0"/>
              </a:rPr>
              <a:t>Operation of the quadrupole resonator at HZB</a:t>
            </a:r>
            <a:endParaRPr lang="de-DE" altLang="en-US" sz="2400" smtClean="0">
              <a:solidFill>
                <a:srgbClr val="00589C"/>
              </a:solidFill>
              <a:latin typeface="Garamond" panose="02020404030301010803" pitchFamily="18" charset="0"/>
            </a:endParaRPr>
          </a:p>
        </p:txBody>
      </p:sp>
      <p:pic>
        <p:nvPicPr>
          <p:cNvPr id="4098" name="Picture 2" descr="https://espace.cern.ch/EuCARD/2013/annual-and-KickOff-meeting/PICTURE%20LIBRARY/EuCARD2-logo-Fabienne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-171400"/>
            <a:ext cx="2920288" cy="2063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Foliennummernplatzhalter 3"/>
          <p:cNvSpPr>
            <a:spLocks noGrp="1"/>
          </p:cNvSpPr>
          <p:nvPr>
            <p:ph type="sldNum" sz="quarter" idx="1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B1D2411D-B7CA-4847-8059-D1A99DD6E0AD}" type="slidenum">
              <a:rPr lang="de-DE" altLang="en-US">
                <a:solidFill>
                  <a:srgbClr val="00589C"/>
                </a:solidFill>
              </a:rPr>
              <a:pPr/>
              <a:t>10</a:t>
            </a:fld>
            <a:endParaRPr lang="de-DE" altLang="en-US">
              <a:solidFill>
                <a:srgbClr val="00589C"/>
              </a:solidFill>
            </a:endParaRPr>
          </a:p>
        </p:txBody>
      </p:sp>
      <p:sp>
        <p:nvSpPr>
          <p:cNvPr id="4" name="Textfeld 3"/>
          <p:cNvSpPr txBox="1"/>
          <p:nvPr/>
        </p:nvSpPr>
        <p:spPr>
          <a:xfrm>
            <a:off x="683568" y="1052736"/>
            <a:ext cx="7561263" cy="200054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177800" indent="-177800" eaLnBrk="1" hangingPunct="1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de-DE" sz="1600" b="1" dirty="0">
                <a:latin typeface="Garamond" panose="02020404030301010803" pitchFamily="18" charset="0"/>
                <a:cs typeface="Arial" charset="0"/>
              </a:rPr>
              <a:t>First Sample </a:t>
            </a:r>
            <a:r>
              <a:rPr lang="de-DE" sz="1600" b="1" dirty="0" err="1">
                <a:latin typeface="Garamond" panose="02020404030301010803" pitchFamily="18" charset="0"/>
                <a:cs typeface="Arial" charset="0"/>
              </a:rPr>
              <a:t>tested</a:t>
            </a:r>
            <a:r>
              <a:rPr lang="de-DE" sz="1600" b="1" dirty="0">
                <a:latin typeface="Garamond" panose="02020404030301010803" pitchFamily="18" charset="0"/>
                <a:cs typeface="Arial" charset="0"/>
              </a:rPr>
              <a:t> was large </a:t>
            </a:r>
            <a:r>
              <a:rPr lang="de-DE" sz="1600" b="1" dirty="0" err="1">
                <a:latin typeface="Garamond" panose="02020404030301010803" pitchFamily="18" charset="0"/>
                <a:cs typeface="Arial" charset="0"/>
              </a:rPr>
              <a:t>grain</a:t>
            </a:r>
            <a:r>
              <a:rPr lang="de-DE" sz="1600" b="1" dirty="0">
                <a:latin typeface="Garamond" panose="02020404030301010803" pitchFamily="18" charset="0"/>
                <a:cs typeface="Arial" charset="0"/>
              </a:rPr>
              <a:t>, </a:t>
            </a:r>
            <a:r>
              <a:rPr lang="de-DE" sz="1600" b="1" dirty="0" err="1">
                <a:latin typeface="Garamond" panose="02020404030301010803" pitchFamily="18" charset="0"/>
                <a:cs typeface="Arial" charset="0"/>
              </a:rPr>
              <a:t>bulk</a:t>
            </a:r>
            <a:r>
              <a:rPr lang="de-DE" sz="1600" b="1" dirty="0">
                <a:latin typeface="Garamond" panose="02020404030301010803" pitchFamily="18" charset="0"/>
                <a:cs typeface="Arial" charset="0"/>
              </a:rPr>
              <a:t> Niobium </a:t>
            </a:r>
            <a:r>
              <a:rPr lang="de-DE" sz="1600" b="1" dirty="0" err="1">
                <a:latin typeface="Garamond" panose="02020404030301010803" pitchFamily="18" charset="0"/>
                <a:cs typeface="Arial" charset="0"/>
              </a:rPr>
              <a:t>with</a:t>
            </a:r>
            <a:r>
              <a:rPr lang="de-DE" sz="1600" b="1" dirty="0">
                <a:latin typeface="Garamond" panose="02020404030301010803" pitchFamily="18" charset="0"/>
                <a:cs typeface="Arial" charset="0"/>
              </a:rPr>
              <a:t> RRR=300</a:t>
            </a:r>
          </a:p>
          <a:p>
            <a:pPr marL="177800" indent="-177800" eaLnBrk="1" hangingPunct="1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de-DE" sz="1600" b="1" dirty="0">
                <a:latin typeface="Garamond" panose="02020404030301010803" pitchFamily="18" charset="0"/>
                <a:cs typeface="Arial" charset="0"/>
              </a:rPr>
              <a:t>Fields limited </a:t>
            </a:r>
            <a:r>
              <a:rPr lang="de-DE" sz="1600" b="1" dirty="0" err="1">
                <a:latin typeface="Garamond" panose="02020404030301010803" pitchFamily="18" charset="0"/>
                <a:cs typeface="Arial" charset="0"/>
              </a:rPr>
              <a:t>to</a:t>
            </a:r>
            <a:r>
              <a:rPr lang="de-DE" sz="1600" b="1" dirty="0">
                <a:latin typeface="Garamond" panose="02020404030301010803" pitchFamily="18" charset="0"/>
                <a:cs typeface="Arial" charset="0"/>
              </a:rPr>
              <a:t> </a:t>
            </a:r>
            <a:r>
              <a:rPr lang="de-DE" sz="1600" b="1" dirty="0" smtClean="0">
                <a:latin typeface="Garamond" panose="02020404030301010803" pitchFamily="18" charset="0"/>
                <a:cs typeface="Arial" charset="0"/>
              </a:rPr>
              <a:t>30 </a:t>
            </a:r>
            <a:r>
              <a:rPr lang="de-DE" sz="1600" b="1" dirty="0" err="1" smtClean="0">
                <a:latin typeface="Garamond" panose="02020404030301010803" pitchFamily="18" charset="0"/>
                <a:cs typeface="Arial" charset="0"/>
              </a:rPr>
              <a:t>mT</a:t>
            </a:r>
            <a:r>
              <a:rPr lang="de-DE" sz="1600" b="1" dirty="0" smtClean="0">
                <a:latin typeface="Garamond" panose="02020404030301010803" pitchFamily="18" charset="0"/>
                <a:cs typeface="Arial" charset="0"/>
              </a:rPr>
              <a:t> </a:t>
            </a:r>
            <a:r>
              <a:rPr lang="de-DE" sz="1600" b="1" dirty="0">
                <a:latin typeface="Garamond" panose="02020404030301010803" pitchFamily="18" charset="0"/>
                <a:cs typeface="Arial" charset="0"/>
              </a:rPr>
              <a:t>in CW, 60 </a:t>
            </a:r>
            <a:r>
              <a:rPr lang="de-DE" sz="1600" b="1" dirty="0" err="1">
                <a:latin typeface="Garamond" panose="02020404030301010803" pitchFamily="18" charset="0"/>
                <a:cs typeface="Arial" charset="0"/>
              </a:rPr>
              <a:t>mT</a:t>
            </a:r>
            <a:r>
              <a:rPr lang="de-DE" sz="1600" b="1" dirty="0">
                <a:latin typeface="Garamond" panose="02020404030301010803" pitchFamily="18" charset="0"/>
                <a:cs typeface="Arial" charset="0"/>
              </a:rPr>
              <a:t> </a:t>
            </a:r>
            <a:r>
              <a:rPr lang="de-DE" sz="1600" b="1" dirty="0" err="1">
                <a:latin typeface="Garamond" panose="02020404030301010803" pitchFamily="18" charset="0"/>
                <a:cs typeface="Arial" charset="0"/>
              </a:rPr>
              <a:t>achievable</a:t>
            </a:r>
            <a:r>
              <a:rPr lang="de-DE" sz="1600" b="1" dirty="0">
                <a:latin typeface="Garamond" panose="02020404030301010803" pitchFamily="18" charset="0"/>
                <a:cs typeface="Arial" charset="0"/>
              </a:rPr>
              <a:t> in </a:t>
            </a:r>
            <a:r>
              <a:rPr lang="de-DE" sz="1600" b="1" dirty="0" err="1">
                <a:latin typeface="Garamond" panose="02020404030301010803" pitchFamily="18" charset="0"/>
                <a:cs typeface="Arial" charset="0"/>
              </a:rPr>
              <a:t>pulsed</a:t>
            </a:r>
            <a:r>
              <a:rPr lang="de-DE" sz="1600" b="1" dirty="0">
                <a:latin typeface="Garamond" panose="02020404030301010803" pitchFamily="18" charset="0"/>
                <a:cs typeface="Arial" charset="0"/>
              </a:rPr>
              <a:t> </a:t>
            </a:r>
            <a:r>
              <a:rPr lang="de-DE" sz="1600" b="1" dirty="0" err="1">
                <a:latin typeface="Garamond" panose="02020404030301010803" pitchFamily="18" charset="0"/>
                <a:cs typeface="Arial" charset="0"/>
              </a:rPr>
              <a:t>mode</a:t>
            </a:r>
            <a:r>
              <a:rPr lang="de-DE" sz="1600" b="1" dirty="0">
                <a:latin typeface="Garamond" panose="02020404030301010803" pitchFamily="18" charset="0"/>
                <a:cs typeface="Arial" charset="0"/>
              </a:rPr>
              <a:t>.</a:t>
            </a:r>
          </a:p>
          <a:p>
            <a:pPr marL="177800" indent="-177800" eaLnBrk="1" hangingPunct="1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de-DE" sz="1600" b="1" dirty="0">
                <a:latin typeface="Garamond" panose="02020404030301010803" pitchFamily="18" charset="0"/>
                <a:cs typeface="Arial" charset="0"/>
              </a:rPr>
              <a:t>Surface </a:t>
            </a:r>
            <a:r>
              <a:rPr lang="de-DE" sz="1600" b="1" dirty="0" err="1">
                <a:latin typeface="Garamond" panose="02020404030301010803" pitchFamily="18" charset="0"/>
                <a:cs typeface="Arial" charset="0"/>
              </a:rPr>
              <a:t>resistance</a:t>
            </a:r>
            <a:r>
              <a:rPr lang="de-DE" sz="1600" b="1" dirty="0">
                <a:latin typeface="Garamond" panose="02020404030301010803" pitchFamily="18" charset="0"/>
                <a:cs typeface="Arial" charset="0"/>
              </a:rPr>
              <a:t> </a:t>
            </a:r>
            <a:r>
              <a:rPr lang="de-DE" sz="1600" b="1" dirty="0" err="1">
                <a:latin typeface="Garamond" panose="02020404030301010803" pitchFamily="18" charset="0"/>
                <a:cs typeface="Arial" charset="0"/>
              </a:rPr>
              <a:t>as</a:t>
            </a:r>
            <a:r>
              <a:rPr lang="de-DE" sz="1600" b="1" dirty="0">
                <a:latin typeface="Garamond" panose="02020404030301010803" pitchFamily="18" charset="0"/>
                <a:cs typeface="Arial" charset="0"/>
              </a:rPr>
              <a:t> a </a:t>
            </a:r>
            <a:r>
              <a:rPr lang="de-DE" sz="1600" b="1" dirty="0" err="1">
                <a:latin typeface="Garamond" panose="02020404030301010803" pitchFamily="18" charset="0"/>
                <a:cs typeface="Arial" charset="0"/>
              </a:rPr>
              <a:t>function</a:t>
            </a:r>
            <a:r>
              <a:rPr lang="de-DE" sz="1600" b="1" dirty="0">
                <a:latin typeface="Garamond" panose="02020404030301010803" pitchFamily="18" charset="0"/>
                <a:cs typeface="Arial" charset="0"/>
              </a:rPr>
              <a:t> </a:t>
            </a:r>
            <a:r>
              <a:rPr lang="de-DE" sz="1600" b="1" dirty="0" err="1">
                <a:latin typeface="Garamond" panose="02020404030301010803" pitchFamily="18" charset="0"/>
                <a:cs typeface="Arial" charset="0"/>
              </a:rPr>
              <a:t>of</a:t>
            </a:r>
            <a:r>
              <a:rPr lang="de-DE" sz="1600" b="1" dirty="0">
                <a:latin typeface="Garamond" panose="02020404030301010803" pitchFamily="18" charset="0"/>
                <a:cs typeface="Arial" charset="0"/>
              </a:rPr>
              <a:t> </a:t>
            </a:r>
            <a:r>
              <a:rPr lang="de-DE" sz="1600" b="1" dirty="0" err="1">
                <a:latin typeface="Garamond" panose="02020404030301010803" pitchFamily="18" charset="0"/>
                <a:cs typeface="Arial" charset="0"/>
              </a:rPr>
              <a:t>temperature</a:t>
            </a:r>
            <a:r>
              <a:rPr lang="de-DE" sz="1600" b="1" dirty="0">
                <a:latin typeface="Garamond" panose="02020404030301010803" pitchFamily="18" charset="0"/>
                <a:cs typeface="Arial" charset="0"/>
              </a:rPr>
              <a:t> </a:t>
            </a:r>
            <a:r>
              <a:rPr lang="de-DE" sz="1600" b="1" dirty="0" err="1">
                <a:latin typeface="Garamond" panose="02020404030301010803" pitchFamily="18" charset="0"/>
                <a:cs typeface="Arial" charset="0"/>
              </a:rPr>
              <a:t>follows</a:t>
            </a:r>
            <a:r>
              <a:rPr lang="de-DE" sz="1600" b="1" dirty="0">
                <a:latin typeface="Garamond" panose="02020404030301010803" pitchFamily="18" charset="0"/>
                <a:cs typeface="Arial" charset="0"/>
              </a:rPr>
              <a:t> BCS </a:t>
            </a:r>
            <a:r>
              <a:rPr lang="de-DE" sz="1600" b="1" dirty="0" err="1">
                <a:latin typeface="Garamond" panose="02020404030301010803" pitchFamily="18" charset="0"/>
                <a:cs typeface="Arial" charset="0"/>
              </a:rPr>
              <a:t>prediction</a:t>
            </a:r>
            <a:r>
              <a:rPr lang="de-DE" sz="1600" b="1" dirty="0">
                <a:latin typeface="Garamond" panose="02020404030301010803" pitchFamily="18" charset="0"/>
                <a:cs typeface="Arial" charset="0"/>
              </a:rPr>
              <a:t>:</a:t>
            </a:r>
          </a:p>
          <a:p>
            <a:pPr marL="177800" indent="-177800" eaLnBrk="1" hangingPunct="1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endParaRPr lang="de-DE" sz="2400" b="1" dirty="0">
              <a:latin typeface="Garamond" panose="02020404030301010803" pitchFamily="18" charset="0"/>
              <a:cs typeface="Arial" charset="0"/>
            </a:endParaRPr>
          </a:p>
          <a:p>
            <a:pPr marL="177800" indent="-177800" eaLnBrk="1" hangingPunct="1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de-DE" sz="1600" b="1" dirty="0">
                <a:latin typeface="Garamond" panose="02020404030301010803" pitchFamily="18" charset="0"/>
                <a:cs typeface="Arial" charset="0"/>
              </a:rPr>
              <a:t>Measurement </a:t>
            </a:r>
            <a:r>
              <a:rPr lang="de-DE" sz="1600" b="1" dirty="0" err="1">
                <a:latin typeface="Garamond" panose="02020404030301010803" pitchFamily="18" charset="0"/>
                <a:cs typeface="Arial" charset="0"/>
              </a:rPr>
              <a:t>against</a:t>
            </a:r>
            <a:r>
              <a:rPr lang="de-DE" sz="1600" b="1" dirty="0">
                <a:latin typeface="Garamond" panose="02020404030301010803" pitchFamily="18" charset="0"/>
                <a:cs typeface="Arial" charset="0"/>
              </a:rPr>
              <a:t> </a:t>
            </a:r>
            <a:r>
              <a:rPr lang="de-DE" sz="1600" b="1" dirty="0" err="1">
                <a:latin typeface="Garamond" panose="02020404030301010803" pitchFamily="18" charset="0"/>
                <a:cs typeface="Arial" charset="0"/>
              </a:rPr>
              <a:t>field</a:t>
            </a:r>
            <a:r>
              <a:rPr lang="de-DE" sz="1600" b="1" dirty="0">
                <a:latin typeface="Garamond" panose="02020404030301010803" pitchFamily="18" charset="0"/>
                <a:cs typeface="Arial" charset="0"/>
              </a:rPr>
              <a:t> </a:t>
            </a:r>
            <a:r>
              <a:rPr lang="de-DE" sz="1600" b="1" dirty="0" err="1">
                <a:latin typeface="Garamond" panose="02020404030301010803" pitchFamily="18" charset="0"/>
                <a:cs typeface="Arial" charset="0"/>
              </a:rPr>
              <a:t>shows</a:t>
            </a:r>
            <a:r>
              <a:rPr lang="de-DE" sz="1600" b="1" dirty="0">
                <a:latin typeface="Garamond" panose="02020404030301010803" pitchFamily="18" charset="0"/>
                <a:cs typeface="Arial" charset="0"/>
              </a:rPr>
              <a:t> </a:t>
            </a:r>
            <a:r>
              <a:rPr lang="de-DE" sz="1600" b="1" dirty="0" err="1">
                <a:latin typeface="Garamond" panose="02020404030301010803" pitchFamily="18" charset="0"/>
                <a:cs typeface="Arial" charset="0"/>
              </a:rPr>
              <a:t>increase</a:t>
            </a:r>
            <a:r>
              <a:rPr lang="de-DE" sz="1600" b="1" dirty="0">
                <a:latin typeface="Garamond" panose="02020404030301010803" pitchFamily="18" charset="0"/>
                <a:cs typeface="Arial" charset="0"/>
              </a:rPr>
              <a:t> in </a:t>
            </a:r>
            <a:r>
              <a:rPr lang="de-DE" sz="1600" b="1" dirty="0" err="1">
                <a:latin typeface="Garamond" panose="02020404030301010803" pitchFamily="18" charset="0"/>
                <a:cs typeface="Arial" charset="0"/>
              </a:rPr>
              <a:t>resistance</a:t>
            </a:r>
            <a:r>
              <a:rPr lang="de-DE" sz="1600" b="1" dirty="0">
                <a:latin typeface="Garamond" panose="02020404030301010803" pitchFamily="18" charset="0"/>
                <a:cs typeface="Arial" charset="0"/>
              </a:rPr>
              <a:t> </a:t>
            </a:r>
            <a:r>
              <a:rPr lang="de-DE" sz="1600" b="1" dirty="0" err="1">
                <a:latin typeface="Garamond" panose="02020404030301010803" pitchFamily="18" charset="0"/>
                <a:cs typeface="Arial" charset="0"/>
              </a:rPr>
              <a:t>with</a:t>
            </a:r>
            <a:r>
              <a:rPr lang="de-DE" sz="1600" b="1" dirty="0">
                <a:latin typeface="Garamond" panose="02020404030301010803" pitchFamily="18" charset="0"/>
                <a:cs typeface="Arial" charset="0"/>
              </a:rPr>
              <a:t> </a:t>
            </a:r>
            <a:r>
              <a:rPr lang="de-DE" sz="1600" b="1" dirty="0" err="1">
                <a:latin typeface="Garamond" panose="02020404030301010803" pitchFamily="18" charset="0"/>
                <a:cs typeface="Arial" charset="0"/>
              </a:rPr>
              <a:t>rising</a:t>
            </a:r>
            <a:r>
              <a:rPr lang="de-DE" sz="1600" b="1" dirty="0">
                <a:latin typeface="Garamond" panose="02020404030301010803" pitchFamily="18" charset="0"/>
                <a:cs typeface="Arial" charset="0"/>
              </a:rPr>
              <a:t> </a:t>
            </a:r>
            <a:r>
              <a:rPr lang="de-DE" sz="1600" b="1" dirty="0" err="1">
                <a:latin typeface="Garamond" panose="02020404030301010803" pitchFamily="18" charset="0"/>
                <a:cs typeface="Arial" charset="0"/>
              </a:rPr>
              <a:t>field</a:t>
            </a:r>
            <a:r>
              <a:rPr lang="de-DE" sz="1600" b="1" dirty="0">
                <a:latin typeface="Garamond" panose="02020404030301010803" pitchFamily="18" charset="0"/>
                <a:cs typeface="Arial" charset="0"/>
              </a:rPr>
              <a:t>, </a:t>
            </a:r>
            <a:r>
              <a:rPr lang="de-DE" sz="1600" b="1" dirty="0" err="1">
                <a:latin typeface="Garamond" panose="02020404030301010803" pitchFamily="18" charset="0"/>
                <a:cs typeface="Arial" charset="0"/>
              </a:rPr>
              <a:t>too</a:t>
            </a:r>
            <a:r>
              <a:rPr lang="de-DE" sz="1600" b="1" dirty="0">
                <a:latin typeface="Garamond" panose="02020404030301010803" pitchFamily="18" charset="0"/>
                <a:cs typeface="Arial" charset="0"/>
              </a:rPr>
              <a:t> </a:t>
            </a:r>
            <a:r>
              <a:rPr lang="de-DE" sz="1600" b="1" dirty="0" err="1">
                <a:latin typeface="Garamond" panose="02020404030301010803" pitchFamily="18" charset="0"/>
                <a:cs typeface="Arial" charset="0"/>
              </a:rPr>
              <a:t>much</a:t>
            </a:r>
            <a:r>
              <a:rPr lang="de-DE" sz="1600" b="1" dirty="0">
                <a:latin typeface="Garamond" panose="02020404030301010803" pitchFamily="18" charset="0"/>
                <a:cs typeface="Arial" charset="0"/>
              </a:rPr>
              <a:t> </a:t>
            </a:r>
            <a:r>
              <a:rPr lang="de-DE" sz="1600" b="1" dirty="0" err="1">
                <a:latin typeface="Garamond" panose="02020404030301010803" pitchFamily="18" charset="0"/>
                <a:cs typeface="Arial" charset="0"/>
              </a:rPr>
              <a:t>noise</a:t>
            </a:r>
            <a:r>
              <a:rPr lang="de-DE" sz="1600" b="1" dirty="0">
                <a:latin typeface="Garamond" panose="02020404030301010803" pitchFamily="18" charset="0"/>
                <a:cs typeface="Arial" charset="0"/>
              </a:rPr>
              <a:t>/</a:t>
            </a:r>
            <a:r>
              <a:rPr lang="de-DE" sz="1600" b="1" dirty="0" err="1">
                <a:latin typeface="Garamond" panose="02020404030301010803" pitchFamily="18" charset="0"/>
                <a:cs typeface="Arial" charset="0"/>
              </a:rPr>
              <a:t>drift</a:t>
            </a:r>
            <a:r>
              <a:rPr lang="de-DE" sz="1600" b="1" dirty="0">
                <a:latin typeface="Garamond" panose="02020404030301010803" pitchFamily="18" charset="0"/>
                <a:cs typeface="Arial" charset="0"/>
              </a:rPr>
              <a:t> </a:t>
            </a:r>
            <a:r>
              <a:rPr lang="de-DE" sz="1600" b="1" dirty="0" err="1">
                <a:latin typeface="Garamond" panose="02020404030301010803" pitchFamily="18" charset="0"/>
                <a:cs typeface="Arial" charset="0"/>
              </a:rPr>
              <a:t>though</a:t>
            </a:r>
            <a:r>
              <a:rPr lang="de-DE" sz="1600" b="1" dirty="0">
                <a:latin typeface="Garamond" panose="02020404030301010803" pitchFamily="18" charset="0"/>
                <a:cs typeface="Arial" charset="0"/>
              </a:rPr>
              <a:t> </a:t>
            </a:r>
            <a:r>
              <a:rPr lang="de-DE" sz="1600" b="1" dirty="0" err="1">
                <a:latin typeface="Garamond" panose="02020404030301010803" pitchFamily="18" charset="0"/>
                <a:cs typeface="Arial" charset="0"/>
              </a:rPr>
              <a:t>to</a:t>
            </a:r>
            <a:r>
              <a:rPr lang="de-DE" sz="1600" b="1" dirty="0">
                <a:latin typeface="Garamond" panose="02020404030301010803" pitchFamily="18" charset="0"/>
                <a:cs typeface="Arial" charset="0"/>
              </a:rPr>
              <a:t> </a:t>
            </a:r>
            <a:r>
              <a:rPr lang="de-DE" sz="1600" b="1" dirty="0" err="1">
                <a:latin typeface="Garamond" panose="02020404030301010803" pitchFamily="18" charset="0"/>
                <a:cs typeface="Arial" charset="0"/>
              </a:rPr>
              <a:t>make</a:t>
            </a:r>
            <a:r>
              <a:rPr lang="de-DE" sz="1600" b="1" dirty="0">
                <a:latin typeface="Garamond" panose="02020404030301010803" pitchFamily="18" charset="0"/>
                <a:cs typeface="Arial" charset="0"/>
              </a:rPr>
              <a:t> </a:t>
            </a:r>
            <a:r>
              <a:rPr lang="de-DE" sz="1600" b="1" dirty="0" err="1">
                <a:latin typeface="Garamond" panose="02020404030301010803" pitchFamily="18" charset="0"/>
                <a:cs typeface="Arial" charset="0"/>
              </a:rPr>
              <a:t>meaningful</a:t>
            </a:r>
            <a:r>
              <a:rPr lang="de-DE" sz="1600" b="1" dirty="0">
                <a:latin typeface="Garamond" panose="02020404030301010803" pitchFamily="18" charset="0"/>
                <a:cs typeface="Arial" charset="0"/>
              </a:rPr>
              <a:t> fit</a:t>
            </a:r>
            <a:r>
              <a:rPr lang="de-DE" sz="1600" b="1" dirty="0" smtClean="0">
                <a:latin typeface="Garamond" panose="02020404030301010803" pitchFamily="18" charset="0"/>
                <a:cs typeface="Arial" charset="0"/>
              </a:rPr>
              <a:t>.</a:t>
            </a:r>
            <a:endParaRPr lang="en-US" dirty="0">
              <a:latin typeface="Arial" charset="0"/>
              <a:cs typeface="Arial" charset="0"/>
            </a:endParaRPr>
          </a:p>
        </p:txBody>
      </p:sp>
      <p:pic>
        <p:nvPicPr>
          <p:cNvPr id="2056" name="Grafik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238" y="3140968"/>
            <a:ext cx="4032250" cy="304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7" name="Grafik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3438" y="3140968"/>
            <a:ext cx="3937000" cy="304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Gruppieren 4"/>
          <p:cNvGrpSpPr/>
          <p:nvPr/>
        </p:nvGrpSpPr>
        <p:grpSpPr>
          <a:xfrm>
            <a:off x="1249060" y="1974284"/>
            <a:ext cx="3204057" cy="515565"/>
            <a:chOff x="1259632" y="1995428"/>
            <a:chExt cx="3204057" cy="515565"/>
          </a:xfrm>
        </p:grpSpPr>
        <p:graphicFrame>
          <p:nvGraphicFramePr>
            <p:cNvPr id="2050" name="Objekt 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426198523"/>
                </p:ext>
              </p:extLst>
            </p:nvPr>
          </p:nvGraphicFramePr>
          <p:xfrm>
            <a:off x="1259632" y="1995428"/>
            <a:ext cx="2308710" cy="51556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116" name="Formel" r:id="rId5" imgW="1879560" imgH="419040" progId="Equation.3">
                    <p:embed/>
                  </p:oleObj>
                </mc:Choice>
                <mc:Fallback>
                  <p:oleObj name="Formel" r:id="rId5" imgW="1879560" imgH="419040" progId="Equation.3">
                    <p:embed/>
                    <p:pic>
                      <p:nvPicPr>
                        <p:cNvPr id="0" name="Objekt 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259632" y="1995428"/>
                          <a:ext cx="2308710" cy="51556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051" name="Objekt 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267102592"/>
                </p:ext>
              </p:extLst>
            </p:nvPr>
          </p:nvGraphicFramePr>
          <p:xfrm>
            <a:off x="3923928" y="2058761"/>
            <a:ext cx="539761" cy="45223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117" name="Formel" r:id="rId7" imgW="469696" imgH="393529" progId="Equation.3">
                    <p:embed/>
                  </p:oleObj>
                </mc:Choice>
                <mc:Fallback>
                  <p:oleObj name="Formel" r:id="rId7" imgW="469696" imgH="393529" progId="Equation.3">
                    <p:embed/>
                    <p:pic>
                      <p:nvPicPr>
                        <p:cNvPr id="0" name="Objekt 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923928" y="2058761"/>
                          <a:ext cx="539761" cy="45223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3" name="Fußzeilenplatzhalter 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O. Kugeler - Operation of the quadrupole resonator at HZB - EuCARD2 - WP12 Meeting - Hamburg, DESY 9.4.2015</a:t>
            </a:r>
            <a:endParaRPr lang="de-DE" dirty="0"/>
          </a:p>
        </p:txBody>
      </p:sp>
      <p:sp>
        <p:nvSpPr>
          <p:cNvPr id="11" name="Inhaltsplatzhalter 5"/>
          <p:cNvSpPr txBox="1">
            <a:spLocks/>
          </p:cNvSpPr>
          <p:nvPr/>
        </p:nvSpPr>
        <p:spPr>
          <a:xfrm>
            <a:off x="1099917" y="76994"/>
            <a:ext cx="7864571" cy="465138"/>
          </a:xfrm>
          <a:prstGeom prst="rect">
            <a:avLst/>
          </a:prstGeom>
        </p:spPr>
        <p:txBody>
          <a:bodyPr/>
          <a:lstStyle>
            <a:lvl1pPr marL="0" indent="0" algn="l" rtl="0" eaLnBrk="0" fontAlgn="base" hangingPunct="0">
              <a:lnSpc>
                <a:spcPts val="28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sz="2100" b="1" kern="1200" cap="all">
                <a:solidFill>
                  <a:srgbClr val="00589C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5922963" indent="-18097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1169988" algn="l"/>
              </a:tabLst>
              <a:defRPr b="1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324802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buFont typeface="Arial" charset="0"/>
              <a:buNone/>
              <a:defRPr/>
            </a:pPr>
            <a:r>
              <a:rPr lang="de-DE" cap="none" dirty="0" smtClean="0">
                <a:solidFill>
                  <a:schemeClr val="bg1"/>
                </a:solidFill>
                <a:latin typeface="Garamond" panose="02020404030301010803" pitchFamily="18" charset="0"/>
              </a:rPr>
              <a:t>First </a:t>
            </a:r>
            <a:r>
              <a:rPr lang="de-DE" cap="none" dirty="0" err="1" smtClean="0">
                <a:solidFill>
                  <a:schemeClr val="bg1"/>
                </a:solidFill>
                <a:latin typeface="Garamond" panose="02020404030301010803" pitchFamily="18" charset="0"/>
              </a:rPr>
              <a:t>results</a:t>
            </a:r>
            <a:endParaRPr lang="en-US" dirty="0">
              <a:solidFill>
                <a:schemeClr val="bg1"/>
              </a:solidFill>
              <a:latin typeface="Garamond" panose="02020404030301010803" pitchFamily="18" charset="0"/>
            </a:endParaRPr>
          </a:p>
        </p:txBody>
      </p:sp>
      <p:pic>
        <p:nvPicPr>
          <p:cNvPr id="12" name="Picture 2" descr="https://espace.cern.ch/EuCARD/2013/annual-and-KickOff-meeting/PICTURE%20LIBRARY/EuCARD2-logo-Fabienne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7574" y="-171400"/>
            <a:ext cx="2284613" cy="1614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https://espace.cern.ch/EuCARD/2013/annual-and-KickOff-meeting/PICTURE%20LIBRARY/EuCARD2-logo-Fabienn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7574" y="-171400"/>
            <a:ext cx="2284613" cy="1614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43" name="Foliennummernplatzhalter 3"/>
          <p:cNvSpPr>
            <a:spLocks noGrp="1"/>
          </p:cNvSpPr>
          <p:nvPr>
            <p:ph type="sldNum" sz="quarter" idx="1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7FDA028B-AED9-41BF-921E-62310E529317}" type="slidenum">
              <a:rPr lang="de-DE" altLang="en-US">
                <a:solidFill>
                  <a:srgbClr val="00589C"/>
                </a:solidFill>
              </a:rPr>
              <a:pPr/>
              <a:t>11</a:t>
            </a:fld>
            <a:endParaRPr lang="de-DE" altLang="en-US">
              <a:solidFill>
                <a:srgbClr val="00589C"/>
              </a:solidFill>
            </a:endParaRPr>
          </a:p>
        </p:txBody>
      </p:sp>
      <p:sp>
        <p:nvSpPr>
          <p:cNvPr id="4" name="Textfeld 3"/>
          <p:cNvSpPr txBox="1"/>
          <p:nvPr/>
        </p:nvSpPr>
        <p:spPr>
          <a:xfrm>
            <a:off x="323527" y="764704"/>
            <a:ext cx="5578797" cy="27238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7800" indent="-177800" eaLnBrk="1" hangingPunct="1">
              <a:lnSpc>
                <a:spcPct val="150000"/>
              </a:lnSpc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de-DE" sz="1600" b="1" dirty="0" err="1">
                <a:latin typeface="Garamond" panose="02020404030301010803" pitchFamily="18" charset="0"/>
                <a:cs typeface="Arial" charset="0"/>
              </a:rPr>
              <a:t>Typical</a:t>
            </a:r>
            <a:r>
              <a:rPr lang="de-DE" sz="1600" b="1" dirty="0">
                <a:latin typeface="Garamond" panose="02020404030301010803" pitchFamily="18" charset="0"/>
                <a:cs typeface="Arial" charset="0"/>
              </a:rPr>
              <a:t> </a:t>
            </a:r>
            <a:r>
              <a:rPr lang="de-DE" sz="1600" b="1" dirty="0" err="1">
                <a:latin typeface="Garamond" panose="02020404030301010803" pitchFamily="18" charset="0"/>
                <a:cs typeface="Arial" charset="0"/>
              </a:rPr>
              <a:t>candidates</a:t>
            </a:r>
            <a:r>
              <a:rPr lang="de-DE" sz="1600" b="1" dirty="0">
                <a:latin typeface="Garamond" panose="02020404030301010803" pitchFamily="18" charset="0"/>
                <a:cs typeface="Arial" charset="0"/>
              </a:rPr>
              <a:t> </a:t>
            </a:r>
            <a:r>
              <a:rPr lang="de-DE" sz="1600" b="1" dirty="0" err="1">
                <a:latin typeface="Garamond" panose="02020404030301010803" pitchFamily="18" charset="0"/>
                <a:cs typeface="Arial" charset="0"/>
              </a:rPr>
              <a:t>for</a:t>
            </a:r>
            <a:r>
              <a:rPr lang="de-DE" sz="1600" b="1" dirty="0">
                <a:latin typeface="Garamond" panose="02020404030301010803" pitchFamily="18" charset="0"/>
                <a:cs typeface="Arial" charset="0"/>
              </a:rPr>
              <a:t> </a:t>
            </a:r>
            <a:r>
              <a:rPr lang="de-DE" sz="1600" b="1" dirty="0" err="1">
                <a:latin typeface="Garamond" panose="02020404030301010803" pitchFamily="18" charset="0"/>
                <a:cs typeface="Arial" charset="0"/>
              </a:rPr>
              <a:t>field</a:t>
            </a:r>
            <a:r>
              <a:rPr lang="de-DE" sz="1600" b="1" dirty="0">
                <a:latin typeface="Garamond" panose="02020404030301010803" pitchFamily="18" charset="0"/>
                <a:cs typeface="Arial" charset="0"/>
              </a:rPr>
              <a:t> </a:t>
            </a:r>
            <a:r>
              <a:rPr lang="de-DE" sz="1600" b="1" dirty="0" err="1">
                <a:latin typeface="Garamond" panose="02020404030301010803" pitchFamily="18" charset="0"/>
                <a:cs typeface="Arial" charset="0"/>
              </a:rPr>
              <a:t>limitation</a:t>
            </a:r>
            <a:r>
              <a:rPr lang="de-DE" sz="1600" b="1" dirty="0">
                <a:latin typeface="Garamond" panose="02020404030301010803" pitchFamily="18" charset="0"/>
                <a:cs typeface="Arial" charset="0"/>
              </a:rPr>
              <a:t> </a:t>
            </a:r>
            <a:r>
              <a:rPr lang="de-DE" sz="1600" b="1" dirty="0" err="1">
                <a:latin typeface="Garamond" panose="02020404030301010803" pitchFamily="18" charset="0"/>
                <a:cs typeface="Arial" charset="0"/>
              </a:rPr>
              <a:t>field</a:t>
            </a:r>
            <a:r>
              <a:rPr lang="de-DE" sz="1600" b="1" dirty="0">
                <a:latin typeface="Garamond" panose="02020404030301010803" pitchFamily="18" charset="0"/>
                <a:cs typeface="Arial" charset="0"/>
              </a:rPr>
              <a:t> </a:t>
            </a:r>
            <a:r>
              <a:rPr lang="de-DE" sz="1600" b="1" dirty="0" err="1">
                <a:latin typeface="Garamond" panose="02020404030301010803" pitchFamily="18" charset="0"/>
                <a:cs typeface="Arial" charset="0"/>
              </a:rPr>
              <a:t>emission</a:t>
            </a:r>
            <a:r>
              <a:rPr lang="de-DE" sz="1600" b="1" dirty="0">
                <a:latin typeface="Garamond" panose="02020404030301010803" pitchFamily="18" charset="0"/>
                <a:cs typeface="Arial" charset="0"/>
              </a:rPr>
              <a:t>, </a:t>
            </a:r>
            <a:r>
              <a:rPr lang="de-DE" sz="1600" b="1" dirty="0" err="1">
                <a:latin typeface="Garamond" panose="02020404030301010803" pitchFamily="18" charset="0"/>
                <a:cs typeface="Arial" charset="0"/>
              </a:rPr>
              <a:t>multipacting</a:t>
            </a:r>
            <a:r>
              <a:rPr lang="de-DE" sz="1600" b="1" dirty="0">
                <a:latin typeface="Garamond" panose="02020404030301010803" pitchFamily="18" charset="0"/>
                <a:cs typeface="Arial" charset="0"/>
              </a:rPr>
              <a:t>, thermal </a:t>
            </a:r>
            <a:r>
              <a:rPr lang="de-DE" sz="1600" b="1" dirty="0" err="1">
                <a:latin typeface="Garamond" panose="02020404030301010803" pitchFamily="18" charset="0"/>
                <a:cs typeface="Arial" charset="0"/>
              </a:rPr>
              <a:t>quench</a:t>
            </a:r>
            <a:r>
              <a:rPr lang="de-DE" sz="1600" b="1" dirty="0">
                <a:latin typeface="Garamond" panose="02020404030301010803" pitchFamily="18" charset="0"/>
                <a:cs typeface="Arial" charset="0"/>
              </a:rPr>
              <a:t> </a:t>
            </a:r>
          </a:p>
          <a:p>
            <a:pPr marL="177800" indent="-177800" eaLnBrk="1" hangingPunct="1">
              <a:lnSpc>
                <a:spcPct val="150000"/>
              </a:lnSpc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de-DE" sz="1600" b="1" dirty="0">
                <a:latin typeface="Garamond" panose="02020404030301010803" pitchFamily="18" charset="0"/>
                <a:cs typeface="Arial" charset="0"/>
              </a:rPr>
              <a:t>In CW, </a:t>
            </a:r>
            <a:r>
              <a:rPr lang="de-DE" sz="1600" b="1" dirty="0" err="1">
                <a:latin typeface="Garamond" panose="02020404030301010803" pitchFamily="18" charset="0"/>
                <a:cs typeface="Arial" charset="0"/>
              </a:rPr>
              <a:t>field</a:t>
            </a:r>
            <a:r>
              <a:rPr lang="de-DE" sz="1600" b="1" dirty="0">
                <a:latin typeface="Garamond" panose="02020404030301010803" pitchFamily="18" charset="0"/>
                <a:cs typeface="Arial" charset="0"/>
              </a:rPr>
              <a:t> </a:t>
            </a:r>
            <a:r>
              <a:rPr lang="de-DE" sz="1600" b="1" dirty="0" err="1">
                <a:latin typeface="Garamond" panose="02020404030301010803" pitchFamily="18" charset="0"/>
                <a:cs typeface="Arial" charset="0"/>
              </a:rPr>
              <a:t>limitation</a:t>
            </a:r>
            <a:r>
              <a:rPr lang="de-DE" sz="1600" b="1" dirty="0">
                <a:latin typeface="Garamond" panose="02020404030301010803" pitchFamily="18" charset="0"/>
                <a:cs typeface="Arial" charset="0"/>
              </a:rPr>
              <a:t> </a:t>
            </a:r>
            <a:r>
              <a:rPr lang="de-DE" sz="1600" b="1" dirty="0" err="1">
                <a:latin typeface="Garamond" panose="02020404030301010803" pitchFamily="18" charset="0"/>
                <a:cs typeface="Arial" charset="0"/>
              </a:rPr>
              <a:t>caused</a:t>
            </a:r>
            <a:r>
              <a:rPr lang="de-DE" sz="1600" b="1" dirty="0">
                <a:latin typeface="Garamond" panose="02020404030301010803" pitchFamily="18" charset="0"/>
                <a:cs typeface="Arial" charset="0"/>
              </a:rPr>
              <a:t> </a:t>
            </a:r>
            <a:r>
              <a:rPr lang="de-DE" sz="1600" b="1" dirty="0" err="1">
                <a:latin typeface="Garamond" panose="02020404030301010803" pitchFamily="18" charset="0"/>
                <a:cs typeface="Arial" charset="0"/>
              </a:rPr>
              <a:t>by</a:t>
            </a:r>
            <a:r>
              <a:rPr lang="de-DE" sz="1600" b="1" dirty="0">
                <a:latin typeface="Garamond" panose="02020404030301010803" pitchFamily="18" charset="0"/>
                <a:cs typeface="Arial" charset="0"/>
              </a:rPr>
              <a:t> </a:t>
            </a:r>
            <a:r>
              <a:rPr lang="de-DE" sz="1600" b="1" dirty="0" err="1">
                <a:latin typeface="Garamond" panose="02020404030301010803" pitchFamily="18" charset="0"/>
                <a:cs typeface="Arial" charset="0"/>
              </a:rPr>
              <a:t>runaway</a:t>
            </a:r>
            <a:r>
              <a:rPr lang="de-DE" sz="1600" b="1" dirty="0">
                <a:latin typeface="Garamond" panose="02020404030301010803" pitchFamily="18" charset="0"/>
                <a:cs typeface="Arial" charset="0"/>
              </a:rPr>
              <a:t> </a:t>
            </a:r>
            <a:r>
              <a:rPr lang="de-DE" sz="1600" b="1" dirty="0" err="1">
                <a:latin typeface="Garamond" panose="02020404030301010803" pitchFamily="18" charset="0"/>
                <a:cs typeface="Arial" charset="0"/>
              </a:rPr>
              <a:t>feedback</a:t>
            </a:r>
            <a:r>
              <a:rPr lang="de-DE" sz="1600" b="1" dirty="0">
                <a:latin typeface="Garamond" panose="02020404030301010803" pitchFamily="18" charset="0"/>
                <a:cs typeface="Arial" charset="0"/>
              </a:rPr>
              <a:t> </a:t>
            </a:r>
            <a:r>
              <a:rPr lang="de-DE" sz="1600" b="1" dirty="0" err="1">
                <a:latin typeface="Garamond" panose="02020404030301010803" pitchFamily="18" charset="0"/>
                <a:cs typeface="Arial" charset="0"/>
              </a:rPr>
              <a:t>signal</a:t>
            </a:r>
            <a:endParaRPr lang="de-DE" sz="1600" b="1" dirty="0">
              <a:latin typeface="Garamond" panose="02020404030301010803" pitchFamily="18" charset="0"/>
              <a:cs typeface="Arial" charset="0"/>
            </a:endParaRPr>
          </a:p>
          <a:p>
            <a:pPr marL="177800" indent="-177800" eaLnBrk="1" hangingPunct="1">
              <a:lnSpc>
                <a:spcPct val="150000"/>
              </a:lnSpc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de-DE" sz="1600" b="1" dirty="0">
                <a:latin typeface="Garamond" panose="02020404030301010803" pitchFamily="18" charset="0"/>
                <a:cs typeface="Arial" charset="0"/>
              </a:rPr>
              <a:t>Resonator </a:t>
            </a:r>
            <a:r>
              <a:rPr lang="de-DE" sz="1600" b="1" dirty="0" err="1">
                <a:latin typeface="Garamond" panose="02020404030301010803" pitchFamily="18" charset="0"/>
                <a:cs typeface="Arial" charset="0"/>
              </a:rPr>
              <a:t>is</a:t>
            </a:r>
            <a:r>
              <a:rPr lang="de-DE" sz="1600" b="1" dirty="0">
                <a:latin typeface="Garamond" panose="02020404030301010803" pitchFamily="18" charset="0"/>
                <a:cs typeface="Arial" charset="0"/>
              </a:rPr>
              <a:t> </a:t>
            </a:r>
            <a:r>
              <a:rPr lang="de-DE" sz="1600" b="1" dirty="0" err="1">
                <a:latin typeface="Garamond" panose="02020404030301010803" pitchFamily="18" charset="0"/>
                <a:cs typeface="Arial" charset="0"/>
              </a:rPr>
              <a:t>very</a:t>
            </a:r>
            <a:r>
              <a:rPr lang="de-DE" sz="1600" b="1" dirty="0">
                <a:latin typeface="Garamond" panose="02020404030301010803" pitchFamily="18" charset="0"/>
                <a:cs typeface="Arial" charset="0"/>
              </a:rPr>
              <a:t> </a:t>
            </a:r>
            <a:r>
              <a:rPr lang="de-DE" sz="1600" b="1" dirty="0" err="1">
                <a:latin typeface="Garamond" panose="02020404030301010803" pitchFamily="18" charset="0"/>
                <a:cs typeface="Arial" charset="0"/>
              </a:rPr>
              <a:t>susceptible</a:t>
            </a:r>
            <a:r>
              <a:rPr lang="de-DE" sz="1600" b="1" dirty="0">
                <a:latin typeface="Garamond" panose="02020404030301010803" pitchFamily="18" charset="0"/>
                <a:cs typeface="Arial" charset="0"/>
              </a:rPr>
              <a:t> </a:t>
            </a:r>
            <a:r>
              <a:rPr lang="de-DE" sz="1600" b="1" dirty="0" err="1">
                <a:latin typeface="Garamond" panose="02020404030301010803" pitchFamily="18" charset="0"/>
                <a:cs typeface="Arial" charset="0"/>
              </a:rPr>
              <a:t>to</a:t>
            </a:r>
            <a:r>
              <a:rPr lang="de-DE" sz="1600" b="1" dirty="0">
                <a:latin typeface="Garamond" panose="02020404030301010803" pitchFamily="18" charset="0"/>
                <a:cs typeface="Arial" charset="0"/>
              </a:rPr>
              <a:t> </a:t>
            </a:r>
            <a:r>
              <a:rPr lang="de-DE" sz="1600" b="1" dirty="0" err="1">
                <a:latin typeface="Garamond" panose="02020404030301010803" pitchFamily="18" charset="0"/>
                <a:cs typeface="Arial" charset="0"/>
              </a:rPr>
              <a:t>mechanical</a:t>
            </a:r>
            <a:r>
              <a:rPr lang="de-DE" sz="1600" b="1" dirty="0">
                <a:latin typeface="Garamond" panose="02020404030301010803" pitchFamily="18" charset="0"/>
                <a:cs typeface="Arial" charset="0"/>
              </a:rPr>
              <a:t> </a:t>
            </a:r>
            <a:r>
              <a:rPr lang="de-DE" sz="1600" b="1" dirty="0" err="1">
                <a:latin typeface="Garamond" panose="02020404030301010803" pitchFamily="18" charset="0"/>
                <a:cs typeface="Arial" charset="0"/>
              </a:rPr>
              <a:t>deviations</a:t>
            </a:r>
            <a:endParaRPr lang="de-DE" sz="1600" b="1" dirty="0">
              <a:latin typeface="Garamond" panose="02020404030301010803" pitchFamily="18" charset="0"/>
              <a:cs typeface="Arial" charset="0"/>
            </a:endParaRPr>
          </a:p>
          <a:p>
            <a:pPr marL="635000" lvl="1" indent="-177800" eaLnBrk="1" hangingPunct="1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de-DE" sz="1600" b="1" dirty="0" err="1" smtClean="0">
                <a:solidFill>
                  <a:srgbClr val="FF0000"/>
                </a:solidFill>
                <a:latin typeface="Garamond" panose="02020404030301010803" pitchFamily="18" charset="0"/>
                <a:cs typeface="Arial" charset="0"/>
              </a:rPr>
              <a:t>Pressure</a:t>
            </a:r>
            <a:r>
              <a:rPr lang="de-DE" sz="1600" b="1" dirty="0" smtClean="0">
                <a:solidFill>
                  <a:srgbClr val="FF0000"/>
                </a:solidFill>
                <a:latin typeface="Garamond" panose="02020404030301010803" pitchFamily="18" charset="0"/>
                <a:cs typeface="Arial" charset="0"/>
              </a:rPr>
              <a:t> </a:t>
            </a:r>
            <a:r>
              <a:rPr lang="de-DE" sz="1600" b="1" dirty="0" err="1" smtClean="0">
                <a:solidFill>
                  <a:srgbClr val="FF0000"/>
                </a:solidFill>
                <a:latin typeface="Garamond" panose="02020404030301010803" pitchFamily="18" charset="0"/>
                <a:cs typeface="Arial" charset="0"/>
              </a:rPr>
              <a:t>sensitivity</a:t>
            </a:r>
            <a:r>
              <a:rPr lang="de-DE" sz="1600" b="1" dirty="0" smtClean="0">
                <a:solidFill>
                  <a:srgbClr val="FF0000"/>
                </a:solidFill>
                <a:latin typeface="Garamond" panose="02020404030301010803" pitchFamily="18" charset="0"/>
                <a:cs typeface="Arial" charset="0"/>
              </a:rPr>
              <a:t> </a:t>
            </a:r>
            <a:r>
              <a:rPr lang="de-DE" sz="1600" b="1" dirty="0" err="1" smtClean="0">
                <a:solidFill>
                  <a:srgbClr val="FF0000"/>
                </a:solidFill>
                <a:latin typeface="Garamond" panose="02020404030301010803" pitchFamily="18" charset="0"/>
                <a:cs typeface="Arial" charset="0"/>
              </a:rPr>
              <a:t>df</a:t>
            </a:r>
            <a:r>
              <a:rPr lang="de-DE" sz="1600" b="1" dirty="0" smtClean="0">
                <a:solidFill>
                  <a:srgbClr val="FF0000"/>
                </a:solidFill>
                <a:latin typeface="Garamond" panose="02020404030301010803" pitchFamily="18" charset="0"/>
                <a:cs typeface="Arial" charset="0"/>
              </a:rPr>
              <a:t>/</a:t>
            </a:r>
            <a:r>
              <a:rPr lang="de-DE" sz="1600" b="1" dirty="0" err="1" smtClean="0">
                <a:solidFill>
                  <a:srgbClr val="FF0000"/>
                </a:solidFill>
                <a:latin typeface="Garamond" panose="02020404030301010803" pitchFamily="18" charset="0"/>
                <a:cs typeface="Arial" charset="0"/>
              </a:rPr>
              <a:t>dp</a:t>
            </a:r>
            <a:r>
              <a:rPr lang="de-DE" sz="1600" b="1" dirty="0" smtClean="0">
                <a:solidFill>
                  <a:srgbClr val="FF0000"/>
                </a:solidFill>
                <a:latin typeface="Garamond" panose="02020404030301010803" pitchFamily="18" charset="0"/>
                <a:cs typeface="Arial" charset="0"/>
              </a:rPr>
              <a:t> </a:t>
            </a:r>
            <a:r>
              <a:rPr lang="de-DE" sz="1600" b="1" dirty="0">
                <a:solidFill>
                  <a:srgbClr val="FF0000"/>
                </a:solidFill>
                <a:latin typeface="Garamond" panose="02020404030301010803" pitchFamily="18" charset="0"/>
                <a:cs typeface="Arial" charset="0"/>
              </a:rPr>
              <a:t>= 2,7 kHz/mbar</a:t>
            </a:r>
          </a:p>
          <a:p>
            <a:pPr marL="635000" lvl="1" indent="-177800" eaLnBrk="1" hangingPunct="1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de-DE" sz="1600" b="1" dirty="0" smtClean="0">
                <a:latin typeface="Garamond" panose="02020404030301010803" pitchFamily="18" charset="0"/>
                <a:cs typeface="Arial" charset="0"/>
              </a:rPr>
              <a:t>LF </a:t>
            </a:r>
            <a:r>
              <a:rPr lang="de-DE" sz="1600" b="1" dirty="0" err="1">
                <a:latin typeface="Garamond" panose="02020404030301010803" pitchFamily="18" charset="0"/>
                <a:cs typeface="Arial" charset="0"/>
              </a:rPr>
              <a:t>detuning</a:t>
            </a:r>
            <a:r>
              <a:rPr lang="de-DE" sz="1600" b="1" dirty="0">
                <a:latin typeface="Garamond" panose="02020404030301010803" pitchFamily="18" charset="0"/>
                <a:cs typeface="Arial" charset="0"/>
              </a:rPr>
              <a:t> </a:t>
            </a:r>
            <a:r>
              <a:rPr lang="de-DE" sz="1600" b="1" dirty="0" err="1">
                <a:latin typeface="Garamond" panose="02020404030301010803" pitchFamily="18" charset="0"/>
                <a:cs typeface="Arial" charset="0"/>
              </a:rPr>
              <a:t>coefficient</a:t>
            </a:r>
            <a:r>
              <a:rPr lang="de-DE" sz="1600" b="1" dirty="0">
                <a:latin typeface="Garamond" panose="02020404030301010803" pitchFamily="18" charset="0"/>
                <a:cs typeface="Arial" charset="0"/>
              </a:rPr>
              <a:t> = -1,85 </a:t>
            </a:r>
            <a:r>
              <a:rPr lang="de-DE" sz="1600" b="1" dirty="0" smtClean="0">
                <a:latin typeface="Garamond" panose="02020404030301010803" pitchFamily="18" charset="0"/>
                <a:cs typeface="Arial" charset="0"/>
              </a:rPr>
              <a:t>Hz/mT²</a:t>
            </a:r>
          </a:p>
          <a:p>
            <a:pPr marL="635000" lvl="1" indent="-177800" eaLnBrk="1" hangingPunct="1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de-DE" sz="1600" b="1" dirty="0" err="1" smtClean="0">
                <a:latin typeface="Garamond" panose="02020404030301010803" pitchFamily="18" charset="0"/>
                <a:cs typeface="Arial" charset="0"/>
              </a:rPr>
              <a:t>Frequency</a:t>
            </a:r>
            <a:r>
              <a:rPr lang="de-DE" sz="1600" b="1" dirty="0" smtClean="0">
                <a:latin typeface="Garamond" panose="02020404030301010803" pitchFamily="18" charset="0"/>
                <a:cs typeface="Arial" charset="0"/>
              </a:rPr>
              <a:t> </a:t>
            </a:r>
            <a:r>
              <a:rPr lang="de-DE" sz="1600" b="1" dirty="0" err="1">
                <a:latin typeface="Garamond" panose="02020404030301010803" pitchFamily="18" charset="0"/>
                <a:cs typeface="Arial" charset="0"/>
              </a:rPr>
              <a:t>sensitivity</a:t>
            </a:r>
            <a:r>
              <a:rPr lang="de-DE" sz="1600" b="1" dirty="0">
                <a:latin typeface="Garamond" panose="02020404030301010803" pitchFamily="18" charset="0"/>
                <a:cs typeface="Arial" charset="0"/>
              </a:rPr>
              <a:t> </a:t>
            </a:r>
            <a:r>
              <a:rPr lang="de-DE" sz="1600" b="1" dirty="0" err="1" smtClean="0">
                <a:latin typeface="Garamond" panose="02020404030301010803" pitchFamily="18" charset="0"/>
                <a:cs typeface="Arial" charset="0"/>
              </a:rPr>
              <a:t>of</a:t>
            </a:r>
            <a:r>
              <a:rPr lang="de-DE" sz="1600" b="1" dirty="0" smtClean="0">
                <a:latin typeface="Garamond" panose="02020404030301010803" pitchFamily="18" charset="0"/>
                <a:cs typeface="Arial" charset="0"/>
              </a:rPr>
              <a:t> </a:t>
            </a:r>
            <a:r>
              <a:rPr lang="de-DE" sz="1600" b="1" dirty="0" err="1">
                <a:latin typeface="Garamond" panose="02020404030301010803" pitchFamily="18" charset="0"/>
                <a:cs typeface="Arial" charset="0"/>
              </a:rPr>
              <a:t>slit</a:t>
            </a:r>
            <a:r>
              <a:rPr lang="de-DE" sz="1600" b="1" dirty="0">
                <a:latin typeface="Garamond" panose="02020404030301010803" pitchFamily="18" charset="0"/>
                <a:cs typeface="Arial" charset="0"/>
              </a:rPr>
              <a:t> = 1 </a:t>
            </a:r>
            <a:r>
              <a:rPr lang="de-DE" sz="1600" b="1" dirty="0" smtClean="0">
                <a:latin typeface="Garamond" panose="02020404030301010803" pitchFamily="18" charset="0"/>
                <a:cs typeface="Arial" charset="0"/>
              </a:rPr>
              <a:t>MHz/mm</a:t>
            </a:r>
            <a:endParaRPr lang="en-US" sz="1600" b="1" dirty="0">
              <a:latin typeface="Garamond" panose="02020404030301010803" pitchFamily="18" charset="0"/>
              <a:cs typeface="Arial" charset="0"/>
            </a:endParaRPr>
          </a:p>
        </p:txBody>
      </p:sp>
      <p:pic>
        <p:nvPicPr>
          <p:cNvPr id="10246" name="Grafik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6700" y="2949456"/>
            <a:ext cx="3797300" cy="3536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7" name="Grafik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988" y="3598863"/>
            <a:ext cx="4427537" cy="284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8" name="Grafik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764704"/>
            <a:ext cx="3454089" cy="22163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Fußzeilenplatzhalter 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O. Kugeler - Operation of the quadrupole resonator at HZB - EuCARD2 - WP12 Meeting - Hamburg, DESY 9.4.2015</a:t>
            </a:r>
            <a:endParaRPr lang="de-DE" dirty="0"/>
          </a:p>
        </p:txBody>
      </p:sp>
      <p:sp>
        <p:nvSpPr>
          <p:cNvPr id="9" name="Inhaltsplatzhalter 5"/>
          <p:cNvSpPr txBox="1">
            <a:spLocks/>
          </p:cNvSpPr>
          <p:nvPr/>
        </p:nvSpPr>
        <p:spPr>
          <a:xfrm>
            <a:off x="1099917" y="76994"/>
            <a:ext cx="7864571" cy="465138"/>
          </a:xfrm>
          <a:prstGeom prst="rect">
            <a:avLst/>
          </a:prstGeom>
        </p:spPr>
        <p:txBody>
          <a:bodyPr/>
          <a:lstStyle>
            <a:lvl1pPr marL="0" indent="0" algn="l" rtl="0" eaLnBrk="0" fontAlgn="base" hangingPunct="0">
              <a:lnSpc>
                <a:spcPts val="28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sz="2100" b="1" kern="1200" cap="all">
                <a:solidFill>
                  <a:srgbClr val="00589C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5922963" indent="-18097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1169988" algn="l"/>
              </a:tabLst>
              <a:defRPr b="1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324802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buFont typeface="Arial" charset="0"/>
              <a:buNone/>
              <a:defRPr/>
            </a:pPr>
            <a:r>
              <a:rPr lang="de-DE" cap="none" dirty="0" smtClean="0">
                <a:solidFill>
                  <a:schemeClr val="bg1"/>
                </a:solidFill>
                <a:latin typeface="Garamond" panose="02020404030301010803" pitchFamily="18" charset="0"/>
              </a:rPr>
              <a:t>Field </a:t>
            </a:r>
            <a:r>
              <a:rPr lang="de-DE" cap="none" dirty="0" err="1" smtClean="0">
                <a:solidFill>
                  <a:schemeClr val="bg1"/>
                </a:solidFill>
                <a:latin typeface="Garamond" panose="02020404030301010803" pitchFamily="18" charset="0"/>
              </a:rPr>
              <a:t>limitation</a:t>
            </a:r>
            <a:endParaRPr lang="en-US" dirty="0">
              <a:solidFill>
                <a:schemeClr val="bg1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3CE4801-EA1E-4431-A959-1BB3CDC5F580}" type="slidenum">
              <a:rPr lang="de-DE" altLang="de-DE" smtClean="0"/>
              <a:pPr/>
              <a:t>12</a:t>
            </a:fld>
            <a:endParaRPr lang="de-DE" altLang="de-DE"/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3618008"/>
              </p:ext>
            </p:extLst>
          </p:nvPr>
        </p:nvGraphicFramePr>
        <p:xfrm>
          <a:off x="467544" y="1556792"/>
          <a:ext cx="4104738" cy="40005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152410"/>
                <a:gridCol w="2952328"/>
              </a:tblGrid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Frequency [Hz]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Description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113.59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Rods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118.42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Rods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127.68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Rods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152.64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Rods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298.86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 smtClean="0">
                          <a:effectLst/>
                        </a:rPr>
                        <a:t>Thermometry </a:t>
                      </a:r>
                      <a:r>
                        <a:rPr lang="en-US" sz="1100" u="none" strike="noStrike" dirty="0">
                          <a:effectLst/>
                        </a:rPr>
                        <a:t>Chamber vs Resonator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299.47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 smtClean="0">
                          <a:effectLst/>
                        </a:rPr>
                        <a:t>Thermometry </a:t>
                      </a:r>
                      <a:r>
                        <a:rPr lang="en-US" sz="1100" u="none" strike="noStrike" dirty="0">
                          <a:effectLst/>
                        </a:rPr>
                        <a:t>Chamber vs Resonator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331.48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Resonator lids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472.69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Rods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472.96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Rods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560.16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Rods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566.80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Resonator walls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567.09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Resonator walls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609.17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1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Resonator</a:t>
                      </a:r>
                      <a:r>
                        <a:rPr lang="de-DE" sz="1100" b="0" i="0" u="none" strike="noStrike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de-DE" sz="1100" b="0" i="0" u="none" strike="noStrike" baseline="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walls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626.67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Resonator lids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672.16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Resonator Walls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672.20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Resonator Walls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677.21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Resonator Walls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677.42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Resonator walls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734.32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Rods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787.51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Rods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pic>
        <p:nvPicPr>
          <p:cNvPr id="8" name="Grafik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48557" y="1124744"/>
            <a:ext cx="3035929" cy="2495515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51940" y="3789040"/>
            <a:ext cx="3071112" cy="2052671"/>
          </a:xfrm>
          <a:prstGeom prst="rect">
            <a:avLst/>
          </a:prstGeom>
        </p:spPr>
      </p:pic>
      <p:sp>
        <p:nvSpPr>
          <p:cNvPr id="10" name="Fußzeilenplatzhalt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O. Kugeler - Operation of the quadrupole resonator at HZB - EuCARD2 - WP12 Meeting - Hamburg, DESY 9.4.2015</a:t>
            </a:r>
            <a:endParaRPr lang="de-DE" dirty="0"/>
          </a:p>
        </p:txBody>
      </p:sp>
      <p:sp>
        <p:nvSpPr>
          <p:cNvPr id="12" name="Inhaltsplatzhalter 5"/>
          <p:cNvSpPr txBox="1">
            <a:spLocks/>
          </p:cNvSpPr>
          <p:nvPr/>
        </p:nvSpPr>
        <p:spPr>
          <a:xfrm>
            <a:off x="1099917" y="76994"/>
            <a:ext cx="7864571" cy="465138"/>
          </a:xfrm>
          <a:prstGeom prst="rect">
            <a:avLst/>
          </a:prstGeom>
        </p:spPr>
        <p:txBody>
          <a:bodyPr/>
          <a:lstStyle>
            <a:lvl1pPr marL="0" indent="0" algn="l" rtl="0" eaLnBrk="0" fontAlgn="base" hangingPunct="0">
              <a:lnSpc>
                <a:spcPts val="28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sz="2100" b="1" kern="1200" cap="all">
                <a:solidFill>
                  <a:srgbClr val="00589C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5922963" indent="-18097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1169988" algn="l"/>
              </a:tabLst>
              <a:defRPr b="1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324802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buFont typeface="Arial" charset="0"/>
              <a:buNone/>
              <a:defRPr/>
            </a:pPr>
            <a:r>
              <a:rPr lang="de-DE" cap="none" dirty="0" smtClean="0">
                <a:solidFill>
                  <a:schemeClr val="bg1"/>
                </a:solidFill>
                <a:latin typeface="Garamond" panose="02020404030301010803" pitchFamily="18" charset="0"/>
              </a:rPr>
              <a:t>Simulation </a:t>
            </a:r>
            <a:r>
              <a:rPr lang="de-DE" cap="none" dirty="0" err="1" smtClean="0">
                <a:solidFill>
                  <a:schemeClr val="bg1"/>
                </a:solidFill>
                <a:latin typeface="Garamond" panose="02020404030301010803" pitchFamily="18" charset="0"/>
              </a:rPr>
              <a:t>of</a:t>
            </a:r>
            <a:r>
              <a:rPr lang="de-DE" cap="none" dirty="0" smtClean="0">
                <a:solidFill>
                  <a:schemeClr val="bg1"/>
                </a:solidFill>
                <a:latin typeface="Garamond" panose="02020404030301010803" pitchFamily="18" charset="0"/>
              </a:rPr>
              <a:t> </a:t>
            </a:r>
            <a:r>
              <a:rPr lang="de-DE" cap="none" dirty="0" err="1" smtClean="0">
                <a:solidFill>
                  <a:schemeClr val="bg1"/>
                </a:solidFill>
                <a:latin typeface="Garamond" panose="02020404030301010803" pitchFamily="18" charset="0"/>
              </a:rPr>
              <a:t>mechanical</a:t>
            </a:r>
            <a:r>
              <a:rPr lang="de-DE" cap="none" dirty="0" smtClean="0">
                <a:solidFill>
                  <a:schemeClr val="bg1"/>
                </a:solidFill>
                <a:latin typeface="Garamond" panose="02020404030301010803" pitchFamily="18" charset="0"/>
              </a:rPr>
              <a:t> </a:t>
            </a:r>
            <a:r>
              <a:rPr lang="de-DE" cap="none" dirty="0" err="1" smtClean="0">
                <a:solidFill>
                  <a:schemeClr val="bg1"/>
                </a:solidFill>
                <a:latin typeface="Garamond" panose="02020404030301010803" pitchFamily="18" charset="0"/>
              </a:rPr>
              <a:t>eigenmodes</a:t>
            </a:r>
            <a:endParaRPr lang="en-US" dirty="0">
              <a:solidFill>
                <a:schemeClr val="bg1"/>
              </a:solidFill>
              <a:latin typeface="Garamond" panose="02020404030301010803" pitchFamily="18" charset="0"/>
            </a:endParaRPr>
          </a:p>
        </p:txBody>
      </p:sp>
      <p:cxnSp>
        <p:nvCxnSpPr>
          <p:cNvPr id="4" name="Gerade Verbindung mit Pfeil 3"/>
          <p:cNvCxnSpPr>
            <a:stCxn id="8" idx="1"/>
          </p:cNvCxnSpPr>
          <p:nvPr/>
        </p:nvCxnSpPr>
        <p:spPr>
          <a:xfrm flipH="1">
            <a:off x="3635896" y="2372502"/>
            <a:ext cx="1912661" cy="4838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Gerade Verbindung mit Pfeil 12"/>
          <p:cNvCxnSpPr>
            <a:stCxn id="9" idx="1"/>
          </p:cNvCxnSpPr>
          <p:nvPr/>
        </p:nvCxnSpPr>
        <p:spPr>
          <a:xfrm flipH="1" flipV="1">
            <a:off x="3707904" y="4149081"/>
            <a:ext cx="1844036" cy="66629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1" name="Picture 2" descr="https://espace.cern.ch/EuCARD/2013/annual-and-KickOff-meeting/PICTURE%20LIBRARY/EuCARD2-logo-Fabienne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7574" y="-171400"/>
            <a:ext cx="2284613" cy="1614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90279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2" descr="https://espace.cern.ch/EuCARD/2013/annual-and-KickOff-meeting/PICTURE%20LIBRARY/EuCARD2-logo-Fabienne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7574" y="-171400"/>
            <a:ext cx="2284613" cy="1614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79" name="Foliennummernplatzhalter 3"/>
          <p:cNvSpPr>
            <a:spLocks noGrp="1"/>
          </p:cNvSpPr>
          <p:nvPr>
            <p:ph type="sldNum" sz="quarter" idx="1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5DF5D862-94CA-4D62-A62E-2FAC4DDAC9CD}" type="slidenum">
              <a:rPr lang="de-DE" altLang="en-US">
                <a:solidFill>
                  <a:srgbClr val="00589C"/>
                </a:solidFill>
              </a:rPr>
              <a:pPr/>
              <a:t>13</a:t>
            </a:fld>
            <a:endParaRPr lang="de-DE" altLang="en-US">
              <a:solidFill>
                <a:srgbClr val="00589C"/>
              </a:solidFill>
            </a:endParaRPr>
          </a:p>
        </p:txBody>
      </p:sp>
      <p:sp>
        <p:nvSpPr>
          <p:cNvPr id="3081" name="Textfeld 3"/>
          <p:cNvSpPr txBox="1">
            <a:spLocks noChangeArrowheads="1"/>
          </p:cNvSpPr>
          <p:nvPr/>
        </p:nvSpPr>
        <p:spPr bwMode="auto">
          <a:xfrm>
            <a:off x="467544" y="980728"/>
            <a:ext cx="5400600" cy="55245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177800" indent="-1778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altLang="en-US" sz="1600" b="1" dirty="0" err="1">
                <a:latin typeface="Garamond" panose="02020404030301010803" pitchFamily="18" charset="0"/>
              </a:rPr>
              <a:t>Magnetic</a:t>
            </a:r>
            <a:r>
              <a:rPr lang="de-DE" altLang="en-US" sz="1600" b="1" dirty="0">
                <a:latin typeface="Garamond" panose="02020404030301010803" pitchFamily="18" charset="0"/>
              </a:rPr>
              <a:t> </a:t>
            </a:r>
            <a:r>
              <a:rPr lang="de-DE" altLang="en-US" sz="1600" b="1" dirty="0" err="1">
                <a:latin typeface="Garamond" panose="02020404030301010803" pitchFamily="18" charset="0"/>
              </a:rPr>
              <a:t>fields</a:t>
            </a:r>
            <a:r>
              <a:rPr lang="de-DE" altLang="en-US" sz="1600" b="1" dirty="0">
                <a:latin typeface="Garamond" panose="02020404030301010803" pitchFamily="18" charset="0"/>
              </a:rPr>
              <a:t> probe </a:t>
            </a:r>
            <a:r>
              <a:rPr lang="de-DE" altLang="en-US" sz="1600" b="1" dirty="0" err="1">
                <a:latin typeface="Garamond" panose="02020404030301010803" pitchFamily="18" charset="0"/>
              </a:rPr>
              <a:t>surface</a:t>
            </a:r>
            <a:r>
              <a:rPr lang="de-DE" altLang="en-US" sz="1600" b="1" dirty="0">
                <a:latin typeface="Garamond" panose="02020404030301010803" pitchFamily="18" charset="0"/>
              </a:rPr>
              <a:t> </a:t>
            </a:r>
            <a:r>
              <a:rPr lang="de-DE" altLang="en-US" sz="1600" b="1" dirty="0" err="1">
                <a:latin typeface="Garamond" panose="02020404030301010803" pitchFamily="18" charset="0"/>
              </a:rPr>
              <a:t>of</a:t>
            </a:r>
            <a:r>
              <a:rPr lang="de-DE" altLang="en-US" sz="1600" b="1" dirty="0">
                <a:latin typeface="Garamond" panose="02020404030301010803" pitchFamily="18" charset="0"/>
              </a:rPr>
              <a:t> </a:t>
            </a:r>
            <a:r>
              <a:rPr lang="de-DE" altLang="en-US" sz="1600" b="1" dirty="0" err="1">
                <a:latin typeface="Garamond" panose="02020404030301010803" pitchFamily="18" charset="0"/>
              </a:rPr>
              <a:t>superconductors</a:t>
            </a:r>
            <a:r>
              <a:rPr lang="de-DE" altLang="en-US" sz="1600" b="1" dirty="0">
                <a:latin typeface="Garamond" panose="02020404030301010803" pitchFamily="18" charset="0"/>
              </a:rPr>
              <a:t> </a:t>
            </a:r>
            <a:r>
              <a:rPr lang="de-DE" altLang="en-US" sz="1600" b="1" dirty="0" err="1">
                <a:latin typeface="Garamond" panose="02020404030301010803" pitchFamily="18" charset="0"/>
              </a:rPr>
              <a:t>to</a:t>
            </a:r>
            <a:r>
              <a:rPr lang="de-DE" altLang="en-US" sz="1600" b="1" dirty="0">
                <a:latin typeface="Garamond" panose="02020404030301010803" pitchFamily="18" charset="0"/>
              </a:rPr>
              <a:t> </a:t>
            </a:r>
            <a:r>
              <a:rPr lang="de-DE" altLang="en-US" sz="1600" b="1" dirty="0" err="1">
                <a:latin typeface="Garamond" panose="02020404030301010803" pitchFamily="18" charset="0"/>
              </a:rPr>
              <a:t>characteristic</a:t>
            </a:r>
            <a:r>
              <a:rPr lang="de-DE" altLang="en-US" sz="1600" b="1" dirty="0">
                <a:latin typeface="Garamond" panose="02020404030301010803" pitchFamily="18" charset="0"/>
              </a:rPr>
              <a:t> </a:t>
            </a:r>
            <a:r>
              <a:rPr lang="de-DE" altLang="en-US" sz="1600" b="1" dirty="0" err="1">
                <a:latin typeface="Garamond" panose="02020404030301010803" pitchFamily="18" charset="0"/>
              </a:rPr>
              <a:t>length</a:t>
            </a:r>
            <a:r>
              <a:rPr lang="de-DE" altLang="en-US" sz="1600" b="1" dirty="0">
                <a:latin typeface="Garamond" panose="02020404030301010803" pitchFamily="18" charset="0"/>
              </a:rPr>
              <a:t> </a:t>
            </a:r>
            <a:r>
              <a:rPr lang="el-GR" altLang="en-US" sz="1600" b="1" dirty="0">
                <a:latin typeface="Garamond" panose="02020404030301010803" pitchFamily="18" charset="0"/>
              </a:rPr>
              <a:t>λ</a:t>
            </a:r>
            <a:r>
              <a:rPr lang="de-DE" altLang="en-US" sz="1600" b="1" baseline="-25000" dirty="0">
                <a:latin typeface="Garamond" panose="02020404030301010803" pitchFamily="18" charset="0"/>
              </a:rPr>
              <a:t>L</a:t>
            </a:r>
          </a:p>
          <a:p>
            <a:pPr eaLnBrk="1" hangingPunct="1">
              <a:lnSpc>
                <a:spcPct val="15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altLang="en-US" sz="1600" b="1" dirty="0" err="1">
                <a:latin typeface="Garamond" panose="02020404030301010803" pitchFamily="18" charset="0"/>
              </a:rPr>
              <a:t>Empirical</a:t>
            </a:r>
            <a:r>
              <a:rPr lang="de-DE" altLang="en-US" sz="1600" b="1" dirty="0">
                <a:latin typeface="Garamond" panose="02020404030301010803" pitchFamily="18" charset="0"/>
              </a:rPr>
              <a:t> </a:t>
            </a:r>
            <a:r>
              <a:rPr lang="de-DE" altLang="en-US" sz="1600" b="1" dirty="0" err="1">
                <a:latin typeface="Garamond" panose="02020404030301010803" pitchFamily="18" charset="0"/>
              </a:rPr>
              <a:t>temperature</a:t>
            </a:r>
            <a:r>
              <a:rPr lang="de-DE" altLang="en-US" sz="1600" b="1" dirty="0">
                <a:latin typeface="Garamond" panose="02020404030301010803" pitchFamily="18" charset="0"/>
              </a:rPr>
              <a:t> </a:t>
            </a:r>
            <a:r>
              <a:rPr lang="de-DE" altLang="en-US" sz="1600" b="1" dirty="0" err="1">
                <a:latin typeface="Garamond" panose="02020404030301010803" pitchFamily="18" charset="0"/>
              </a:rPr>
              <a:t>dependence</a:t>
            </a:r>
            <a:r>
              <a:rPr lang="de-DE" altLang="en-US" sz="1600" b="1" dirty="0">
                <a:latin typeface="Garamond" panose="02020404030301010803" pitchFamily="18" charset="0"/>
              </a:rPr>
              <a:t> </a:t>
            </a:r>
            <a:r>
              <a:rPr lang="de-DE" altLang="en-US" sz="1600" b="1" dirty="0" err="1">
                <a:latin typeface="Garamond" panose="02020404030301010803" pitchFamily="18" charset="0"/>
              </a:rPr>
              <a:t>of</a:t>
            </a:r>
            <a:r>
              <a:rPr lang="de-DE" altLang="en-US" sz="1600" b="1" dirty="0">
                <a:latin typeface="Garamond" panose="02020404030301010803" pitchFamily="18" charset="0"/>
              </a:rPr>
              <a:t> </a:t>
            </a:r>
            <a:r>
              <a:rPr lang="de-DE" altLang="en-US" sz="1600" b="1" dirty="0" err="1">
                <a:latin typeface="Garamond" panose="02020404030301010803" pitchFamily="18" charset="0"/>
              </a:rPr>
              <a:t>penetration</a:t>
            </a:r>
            <a:r>
              <a:rPr lang="de-DE" altLang="en-US" sz="1600" b="1" dirty="0">
                <a:latin typeface="Garamond" panose="02020404030301010803" pitchFamily="18" charset="0"/>
              </a:rPr>
              <a:t> </a:t>
            </a:r>
            <a:r>
              <a:rPr lang="de-DE" altLang="en-US" sz="1600" b="1" dirty="0" err="1">
                <a:latin typeface="Garamond" panose="02020404030301010803" pitchFamily="18" charset="0"/>
              </a:rPr>
              <a:t>depth</a:t>
            </a:r>
            <a:r>
              <a:rPr lang="de-DE" altLang="en-US" sz="1600" b="1" dirty="0">
                <a:latin typeface="Garamond" panose="02020404030301010803" pitchFamily="18" charset="0"/>
              </a:rPr>
              <a:t> (</a:t>
            </a:r>
            <a:r>
              <a:rPr lang="de-DE" altLang="en-US" sz="1600" b="1" dirty="0" err="1">
                <a:latin typeface="Garamond" panose="02020404030301010803" pitchFamily="18" charset="0"/>
              </a:rPr>
              <a:t>Gorter</a:t>
            </a:r>
            <a:r>
              <a:rPr lang="de-DE" altLang="en-US" sz="1600" b="1" dirty="0">
                <a:latin typeface="Garamond" panose="02020404030301010803" pitchFamily="18" charset="0"/>
              </a:rPr>
              <a:t> </a:t>
            </a:r>
            <a:r>
              <a:rPr lang="de-DE" altLang="en-US" sz="1600" b="1" dirty="0" smtClean="0">
                <a:latin typeface="Garamond" panose="02020404030301010803" pitchFamily="18" charset="0"/>
              </a:rPr>
              <a:t>Casimir)</a:t>
            </a:r>
          </a:p>
          <a:p>
            <a:pPr eaLnBrk="1" hangingPunct="1">
              <a:lnSpc>
                <a:spcPct val="15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altLang="en-US" sz="1600" b="1" dirty="0" err="1" smtClean="0">
                <a:latin typeface="Garamond" panose="02020404030301010803" pitchFamily="18" charset="0"/>
              </a:rPr>
              <a:t>Measure</a:t>
            </a:r>
            <a:r>
              <a:rPr lang="de-DE" altLang="en-US" sz="1600" b="1" dirty="0" smtClean="0">
                <a:latin typeface="Garamond" panose="02020404030301010803" pitchFamily="18" charset="0"/>
              </a:rPr>
              <a:t> </a:t>
            </a:r>
            <a:r>
              <a:rPr lang="de-DE" altLang="en-US" sz="1600" b="1" dirty="0" err="1">
                <a:latin typeface="Garamond" panose="02020404030301010803" pitchFamily="18" charset="0"/>
              </a:rPr>
              <a:t>change</a:t>
            </a:r>
            <a:r>
              <a:rPr lang="de-DE" altLang="en-US" sz="1600" b="1" dirty="0">
                <a:latin typeface="Garamond" panose="02020404030301010803" pitchFamily="18" charset="0"/>
              </a:rPr>
              <a:t> </a:t>
            </a:r>
            <a:r>
              <a:rPr lang="de-DE" altLang="en-US" sz="1600" b="1" dirty="0" err="1">
                <a:latin typeface="Garamond" panose="02020404030301010803" pitchFamily="18" charset="0"/>
              </a:rPr>
              <a:t>of</a:t>
            </a:r>
            <a:r>
              <a:rPr lang="de-DE" altLang="en-US" sz="1600" b="1" dirty="0">
                <a:latin typeface="Garamond" panose="02020404030301010803" pitchFamily="18" charset="0"/>
              </a:rPr>
              <a:t> </a:t>
            </a:r>
            <a:r>
              <a:rPr lang="de-DE" altLang="en-US" sz="1600" b="1" dirty="0" err="1">
                <a:latin typeface="Garamond" panose="02020404030301010803" pitchFamily="18" charset="0"/>
              </a:rPr>
              <a:t>resonance</a:t>
            </a:r>
            <a:r>
              <a:rPr lang="de-DE" altLang="en-US" sz="1600" b="1" dirty="0">
                <a:latin typeface="Garamond" panose="02020404030301010803" pitchFamily="18" charset="0"/>
              </a:rPr>
              <a:t> </a:t>
            </a:r>
            <a:r>
              <a:rPr lang="de-DE" altLang="en-US" sz="1600" b="1" dirty="0" err="1">
                <a:latin typeface="Garamond" panose="02020404030301010803" pitchFamily="18" charset="0"/>
              </a:rPr>
              <a:t>frequency</a:t>
            </a:r>
            <a:r>
              <a:rPr lang="de-DE" altLang="en-US" sz="1600" b="1" dirty="0">
                <a:latin typeface="Garamond" panose="02020404030301010803" pitchFamily="18" charset="0"/>
              </a:rPr>
              <a:t> </a:t>
            </a:r>
            <a:r>
              <a:rPr lang="de-DE" altLang="en-US" sz="1600" b="1" dirty="0" err="1">
                <a:latin typeface="Garamond" panose="02020404030301010803" pitchFamily="18" charset="0"/>
              </a:rPr>
              <a:t>while</a:t>
            </a:r>
            <a:r>
              <a:rPr lang="de-DE" altLang="en-US" sz="1600" b="1" dirty="0">
                <a:latin typeface="Garamond" panose="02020404030301010803" pitchFamily="18" charset="0"/>
              </a:rPr>
              <a:t> </a:t>
            </a:r>
            <a:r>
              <a:rPr lang="de-DE" altLang="en-US" sz="1600" b="1" dirty="0" err="1">
                <a:latin typeface="Garamond" panose="02020404030301010803" pitchFamily="18" charset="0"/>
              </a:rPr>
              <a:t>increasing</a:t>
            </a:r>
            <a:r>
              <a:rPr lang="de-DE" altLang="en-US" sz="1600" b="1" dirty="0">
                <a:latin typeface="Garamond" panose="02020404030301010803" pitchFamily="18" charset="0"/>
              </a:rPr>
              <a:t> </a:t>
            </a:r>
            <a:r>
              <a:rPr lang="de-DE" altLang="en-US" sz="1600" b="1" dirty="0" err="1">
                <a:latin typeface="Garamond" panose="02020404030301010803" pitchFamily="18" charset="0"/>
              </a:rPr>
              <a:t>temperature</a:t>
            </a:r>
            <a:r>
              <a:rPr lang="de-DE" altLang="en-US" sz="1600" b="1" dirty="0">
                <a:latin typeface="Garamond" panose="02020404030301010803" pitchFamily="18" charset="0"/>
              </a:rPr>
              <a:t> </a:t>
            </a:r>
            <a:r>
              <a:rPr lang="de-DE" altLang="en-US" sz="1600" b="1" dirty="0" err="1">
                <a:latin typeface="Garamond" panose="02020404030301010803" pitchFamily="18" charset="0"/>
              </a:rPr>
              <a:t>of</a:t>
            </a:r>
            <a:r>
              <a:rPr lang="de-DE" altLang="en-US" sz="1600" b="1" dirty="0">
                <a:latin typeface="Garamond" panose="02020404030301010803" pitchFamily="18" charset="0"/>
              </a:rPr>
              <a:t> </a:t>
            </a:r>
            <a:r>
              <a:rPr lang="de-DE" altLang="en-US" sz="1600" b="1" dirty="0" smtClean="0">
                <a:latin typeface="Garamond" panose="02020404030301010803" pitchFamily="18" charset="0"/>
              </a:rPr>
              <a:t>probe</a:t>
            </a:r>
          </a:p>
          <a:p>
            <a:pPr eaLnBrk="1" hangingPunct="1">
              <a:lnSpc>
                <a:spcPct val="15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altLang="en-US" sz="1600" b="1" dirty="0" err="1" smtClean="0">
                <a:latin typeface="Garamond" panose="02020404030301010803" pitchFamily="18" charset="0"/>
              </a:rPr>
              <a:t>Geometry</a:t>
            </a:r>
            <a:r>
              <a:rPr lang="de-DE" altLang="en-US" sz="1600" b="1" dirty="0" smtClean="0">
                <a:latin typeface="Garamond" panose="02020404030301010803" pitchFamily="18" charset="0"/>
              </a:rPr>
              <a:t> </a:t>
            </a:r>
            <a:r>
              <a:rPr lang="de-DE" altLang="en-US" sz="1600" b="1" dirty="0" err="1">
                <a:latin typeface="Garamond" panose="02020404030301010803" pitchFamily="18" charset="0"/>
              </a:rPr>
              <a:t>factor</a:t>
            </a:r>
            <a:r>
              <a:rPr lang="de-DE" altLang="en-US" sz="1600" b="1" dirty="0">
                <a:latin typeface="Garamond" panose="02020404030301010803" pitchFamily="18" charset="0"/>
              </a:rPr>
              <a:t> </a:t>
            </a:r>
            <a:r>
              <a:rPr lang="de-DE" altLang="en-US" sz="1600" b="1" dirty="0" err="1">
                <a:latin typeface="Garamond" panose="02020404030301010803" pitchFamily="18" charset="0"/>
              </a:rPr>
              <a:t>of</a:t>
            </a:r>
            <a:r>
              <a:rPr lang="de-DE" altLang="en-US" sz="1600" b="1" dirty="0">
                <a:latin typeface="Garamond" panose="02020404030301010803" pitchFamily="18" charset="0"/>
              </a:rPr>
              <a:t> probe </a:t>
            </a:r>
            <a:r>
              <a:rPr lang="de-DE" altLang="en-US" sz="1600" b="1" dirty="0" err="1">
                <a:latin typeface="Garamond" panose="02020404030301010803" pitchFamily="18" charset="0"/>
              </a:rPr>
              <a:t>relates</a:t>
            </a:r>
            <a:r>
              <a:rPr lang="de-DE" altLang="en-US" sz="1600" b="1" dirty="0">
                <a:latin typeface="Garamond" panose="02020404030301010803" pitchFamily="18" charset="0"/>
              </a:rPr>
              <a:t> </a:t>
            </a:r>
            <a:r>
              <a:rPr lang="de-DE" altLang="en-US" sz="1600" b="1" dirty="0" err="1">
                <a:latin typeface="Garamond" panose="02020404030301010803" pitchFamily="18" charset="0"/>
              </a:rPr>
              <a:t>change</a:t>
            </a:r>
            <a:r>
              <a:rPr lang="de-DE" altLang="en-US" sz="1600" b="1" dirty="0">
                <a:latin typeface="Garamond" panose="02020404030301010803" pitchFamily="18" charset="0"/>
              </a:rPr>
              <a:t> in </a:t>
            </a:r>
            <a:r>
              <a:rPr lang="de-DE" altLang="en-US" sz="1600" b="1" dirty="0" err="1">
                <a:latin typeface="Garamond" panose="02020404030301010803" pitchFamily="18" charset="0"/>
              </a:rPr>
              <a:t>stored</a:t>
            </a:r>
            <a:r>
              <a:rPr lang="de-DE" altLang="en-US" sz="1600" b="1" dirty="0">
                <a:latin typeface="Garamond" panose="02020404030301010803" pitchFamily="18" charset="0"/>
              </a:rPr>
              <a:t> </a:t>
            </a:r>
            <a:r>
              <a:rPr lang="de-DE" altLang="en-US" sz="1600" b="1" dirty="0" err="1">
                <a:latin typeface="Garamond" panose="02020404030301010803" pitchFamily="18" charset="0"/>
              </a:rPr>
              <a:t>energy</a:t>
            </a:r>
            <a:r>
              <a:rPr lang="de-DE" altLang="en-US" sz="1600" b="1" dirty="0">
                <a:latin typeface="Garamond" panose="02020404030301010803" pitchFamily="18" charset="0"/>
              </a:rPr>
              <a:t> </a:t>
            </a:r>
            <a:r>
              <a:rPr lang="de-DE" altLang="en-US" sz="1600" b="1" dirty="0" err="1">
                <a:latin typeface="Garamond" panose="02020404030301010803" pitchFamily="18" charset="0"/>
              </a:rPr>
              <a:t>to</a:t>
            </a:r>
            <a:r>
              <a:rPr lang="de-DE" altLang="en-US" sz="1600" b="1" dirty="0">
                <a:latin typeface="Garamond" panose="02020404030301010803" pitchFamily="18" charset="0"/>
              </a:rPr>
              <a:t> </a:t>
            </a:r>
            <a:r>
              <a:rPr lang="de-DE" altLang="en-US" sz="1600" b="1" dirty="0" err="1">
                <a:latin typeface="Garamond" panose="02020404030301010803" pitchFamily="18" charset="0"/>
              </a:rPr>
              <a:t>change</a:t>
            </a:r>
            <a:r>
              <a:rPr lang="de-DE" altLang="en-US" sz="1600" b="1" dirty="0">
                <a:latin typeface="Garamond" panose="02020404030301010803" pitchFamily="18" charset="0"/>
              </a:rPr>
              <a:t> in </a:t>
            </a:r>
            <a:r>
              <a:rPr lang="de-DE" altLang="en-US" sz="1600" b="1" dirty="0" err="1">
                <a:latin typeface="Garamond" panose="02020404030301010803" pitchFamily="18" charset="0"/>
              </a:rPr>
              <a:t>magnetic</a:t>
            </a:r>
            <a:r>
              <a:rPr lang="de-DE" altLang="en-US" sz="1600" b="1" dirty="0">
                <a:latin typeface="Garamond" panose="02020404030301010803" pitchFamily="18" charset="0"/>
              </a:rPr>
              <a:t> </a:t>
            </a:r>
            <a:r>
              <a:rPr lang="de-DE" altLang="en-US" sz="1600" b="1" dirty="0" err="1">
                <a:latin typeface="Garamond" panose="02020404030301010803" pitchFamily="18" charset="0"/>
              </a:rPr>
              <a:t>volume</a:t>
            </a:r>
            <a:r>
              <a:rPr lang="de-DE" altLang="en-US" sz="1600" b="1" dirty="0">
                <a:latin typeface="Garamond" panose="02020404030301010803" pitchFamily="18" charset="0"/>
              </a:rPr>
              <a:t> = </a:t>
            </a:r>
            <a:r>
              <a:rPr lang="de-DE" altLang="en-US" sz="1600" b="1" dirty="0" err="1">
                <a:latin typeface="Garamond" panose="02020404030301010803" pitchFamily="18" charset="0"/>
              </a:rPr>
              <a:t>penetration</a:t>
            </a:r>
            <a:r>
              <a:rPr lang="de-DE" altLang="en-US" sz="1600" b="1" dirty="0">
                <a:latin typeface="Garamond" panose="02020404030301010803" pitchFamily="18" charset="0"/>
              </a:rPr>
              <a:t> </a:t>
            </a:r>
            <a:r>
              <a:rPr lang="de-DE" altLang="en-US" sz="1600" b="1" dirty="0" err="1">
                <a:latin typeface="Garamond" panose="02020404030301010803" pitchFamily="18" charset="0"/>
              </a:rPr>
              <a:t>depth</a:t>
            </a:r>
            <a:endParaRPr lang="de-DE" altLang="en-US" sz="1600" b="1" dirty="0">
              <a:latin typeface="Garamond" panose="02020404030301010803" pitchFamily="18" charset="0"/>
            </a:endParaRPr>
          </a:p>
          <a:p>
            <a:pPr eaLnBrk="1" hangingPunct="1">
              <a:lnSpc>
                <a:spcPct val="15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altLang="en-US" sz="1600" b="1" dirty="0">
                <a:latin typeface="Garamond" panose="02020404030301010803" pitchFamily="18" charset="0"/>
              </a:rPr>
              <a:t>Fit </a:t>
            </a:r>
            <a:r>
              <a:rPr lang="de-DE" altLang="en-US" sz="1600" b="1" dirty="0" err="1">
                <a:latin typeface="Garamond" panose="02020404030301010803" pitchFamily="18" charset="0"/>
              </a:rPr>
              <a:t>data</a:t>
            </a:r>
            <a:r>
              <a:rPr lang="de-DE" altLang="en-US" sz="1600" b="1" dirty="0">
                <a:latin typeface="Garamond" panose="02020404030301010803" pitchFamily="18" charset="0"/>
              </a:rPr>
              <a:t> </a:t>
            </a:r>
            <a:r>
              <a:rPr lang="de-DE" altLang="en-US" sz="1600" b="1" dirty="0" err="1">
                <a:latin typeface="Garamond" panose="02020404030301010803" pitchFamily="18" charset="0"/>
              </a:rPr>
              <a:t>with</a:t>
            </a:r>
            <a:r>
              <a:rPr lang="de-DE" altLang="en-US" sz="1600" b="1" dirty="0">
                <a:latin typeface="Garamond" panose="02020404030301010803" pitchFamily="18" charset="0"/>
              </a:rPr>
              <a:t> </a:t>
            </a:r>
            <a:r>
              <a:rPr lang="de-DE" altLang="en-US" sz="1600" b="1" dirty="0" err="1">
                <a:latin typeface="Garamond" panose="02020404030301010803" pitchFamily="18" charset="0"/>
              </a:rPr>
              <a:t>Gorter</a:t>
            </a:r>
            <a:r>
              <a:rPr lang="de-DE" altLang="en-US" sz="1600" b="1" dirty="0">
                <a:latin typeface="Garamond" panose="02020404030301010803" pitchFamily="18" charset="0"/>
              </a:rPr>
              <a:t> Casimir </a:t>
            </a:r>
            <a:r>
              <a:rPr lang="de-DE" altLang="en-US" sz="1600" b="1" dirty="0" err="1">
                <a:latin typeface="Garamond" panose="02020404030301010803" pitchFamily="18" charset="0"/>
              </a:rPr>
              <a:t>to</a:t>
            </a:r>
            <a:r>
              <a:rPr lang="de-DE" altLang="en-US" sz="1600" b="1" dirty="0">
                <a:latin typeface="Garamond" panose="02020404030301010803" pitchFamily="18" charset="0"/>
              </a:rPr>
              <a:t> </a:t>
            </a:r>
            <a:r>
              <a:rPr lang="de-DE" altLang="en-US" sz="1600" b="1" dirty="0" err="1">
                <a:latin typeface="Garamond" panose="02020404030301010803" pitchFamily="18" charset="0"/>
              </a:rPr>
              <a:t>extract</a:t>
            </a:r>
            <a:r>
              <a:rPr lang="de-DE" altLang="en-US" sz="1600" b="1" dirty="0">
                <a:latin typeface="Garamond" panose="02020404030301010803" pitchFamily="18" charset="0"/>
              </a:rPr>
              <a:t> </a:t>
            </a:r>
            <a:r>
              <a:rPr lang="el-GR" altLang="en-US" sz="1600" b="1" dirty="0">
                <a:latin typeface="Garamond" panose="02020404030301010803" pitchFamily="18" charset="0"/>
              </a:rPr>
              <a:t>λ</a:t>
            </a:r>
            <a:r>
              <a:rPr lang="de-DE" altLang="en-US" sz="1600" b="1" baseline="-25000" dirty="0" smtClean="0">
                <a:latin typeface="Garamond" panose="02020404030301010803" pitchFamily="18" charset="0"/>
              </a:rPr>
              <a:t>0 </a:t>
            </a:r>
            <a:r>
              <a:rPr lang="de-DE" altLang="en-US" sz="1600" b="1" dirty="0" err="1" smtClean="0">
                <a:latin typeface="Garamond" panose="02020404030301010803" pitchFamily="18" charset="0"/>
              </a:rPr>
              <a:t>and</a:t>
            </a:r>
            <a:r>
              <a:rPr lang="de-DE" altLang="en-US" sz="1600" b="1" dirty="0" smtClean="0">
                <a:latin typeface="Garamond" panose="02020404030301010803" pitchFamily="18" charset="0"/>
              </a:rPr>
              <a:t> </a:t>
            </a:r>
            <a:r>
              <a:rPr lang="de-DE" altLang="en-US" sz="1600" b="1" dirty="0">
                <a:latin typeface="Garamond" panose="02020404030301010803" pitchFamily="18" charset="0"/>
              </a:rPr>
              <a:t>T</a:t>
            </a:r>
            <a:r>
              <a:rPr lang="de-DE" altLang="en-US" sz="1600" b="1" baseline="-25000" dirty="0">
                <a:latin typeface="Garamond" panose="02020404030301010803" pitchFamily="18" charset="0"/>
              </a:rPr>
              <a:t>C, </a:t>
            </a:r>
            <a:endParaRPr lang="de-DE" altLang="en-US" sz="1600" b="1" baseline="-25000" dirty="0" smtClean="0">
              <a:latin typeface="Garamond" panose="02020404030301010803" pitchFamily="18" charset="0"/>
            </a:endParaRP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de-DE" sz="1600" b="1" dirty="0">
                <a:latin typeface="Garamond" panose="02020404030301010803" pitchFamily="18" charset="0"/>
                <a:cs typeface="Arial" charset="0"/>
              </a:rPr>
              <a:t>Not </a:t>
            </a:r>
            <a:r>
              <a:rPr lang="de-DE" sz="1600" b="1" dirty="0" err="1">
                <a:latin typeface="Garamond" panose="02020404030301010803" pitchFamily="18" charset="0"/>
                <a:cs typeface="Arial" charset="0"/>
              </a:rPr>
              <a:t>very</a:t>
            </a:r>
            <a:r>
              <a:rPr lang="de-DE" sz="1600" b="1" dirty="0">
                <a:latin typeface="Garamond" panose="02020404030301010803" pitchFamily="18" charset="0"/>
                <a:cs typeface="Arial" charset="0"/>
              </a:rPr>
              <a:t> </a:t>
            </a:r>
            <a:r>
              <a:rPr lang="de-DE" sz="1600" b="1" dirty="0" err="1">
                <a:latin typeface="Garamond" panose="02020404030301010803" pitchFamily="18" charset="0"/>
                <a:cs typeface="Arial" charset="0"/>
              </a:rPr>
              <a:t>good</a:t>
            </a:r>
            <a:r>
              <a:rPr lang="de-DE" sz="1600" b="1" dirty="0">
                <a:latin typeface="Garamond" panose="02020404030301010803" pitchFamily="18" charset="0"/>
                <a:cs typeface="Arial" charset="0"/>
              </a:rPr>
              <a:t> </a:t>
            </a:r>
            <a:r>
              <a:rPr lang="de-DE" sz="1600" b="1" dirty="0" err="1">
                <a:latin typeface="Garamond" panose="02020404030301010803" pitchFamily="18" charset="0"/>
                <a:cs typeface="Arial" charset="0"/>
              </a:rPr>
              <a:t>match</a:t>
            </a:r>
            <a:r>
              <a:rPr lang="de-DE" sz="1600" b="1" dirty="0">
                <a:latin typeface="Garamond" panose="02020404030301010803" pitchFamily="18" charset="0"/>
                <a:cs typeface="Arial" charset="0"/>
              </a:rPr>
              <a:t> </a:t>
            </a:r>
            <a:r>
              <a:rPr lang="de-DE" sz="1600" b="1" dirty="0" err="1">
                <a:latin typeface="Garamond" panose="02020404030301010803" pitchFamily="18" charset="0"/>
                <a:cs typeface="Arial" charset="0"/>
              </a:rPr>
              <a:t>with</a:t>
            </a:r>
            <a:r>
              <a:rPr lang="de-DE" sz="1600" b="1" dirty="0">
                <a:latin typeface="Garamond" panose="02020404030301010803" pitchFamily="18" charset="0"/>
                <a:cs typeface="Arial" charset="0"/>
              </a:rPr>
              <a:t> </a:t>
            </a:r>
            <a:r>
              <a:rPr lang="de-DE" sz="1600" b="1" dirty="0" err="1">
                <a:latin typeface="Garamond" panose="02020404030301010803" pitchFamily="18" charset="0"/>
                <a:cs typeface="Arial" charset="0"/>
              </a:rPr>
              <a:t>literature</a:t>
            </a:r>
            <a:r>
              <a:rPr lang="de-DE" sz="1600" b="1" dirty="0">
                <a:latin typeface="Garamond" panose="02020404030301010803" pitchFamily="18" charset="0"/>
                <a:cs typeface="Arial" charset="0"/>
              </a:rPr>
              <a:t> </a:t>
            </a:r>
            <a:r>
              <a:rPr lang="de-DE" sz="1600" b="1" dirty="0" err="1">
                <a:latin typeface="Garamond" panose="02020404030301010803" pitchFamily="18" charset="0"/>
                <a:cs typeface="Arial" charset="0"/>
              </a:rPr>
              <a:t>values</a:t>
            </a:r>
            <a:r>
              <a:rPr lang="de-DE" sz="1600" b="1" dirty="0">
                <a:latin typeface="Garamond" panose="02020404030301010803" pitchFamily="18" charset="0"/>
                <a:cs typeface="Arial" charset="0"/>
              </a:rPr>
              <a:t>, different </a:t>
            </a:r>
            <a:r>
              <a:rPr lang="de-DE" sz="1600" b="1" dirty="0" err="1">
                <a:latin typeface="Garamond" panose="02020404030301010803" pitchFamily="18" charset="0"/>
                <a:cs typeface="Arial" charset="0"/>
              </a:rPr>
              <a:t>values</a:t>
            </a:r>
            <a:r>
              <a:rPr lang="de-DE" sz="1600" b="1" dirty="0">
                <a:latin typeface="Garamond" panose="02020404030301010803" pitchFamily="18" charset="0"/>
                <a:cs typeface="Arial" charset="0"/>
              </a:rPr>
              <a:t> </a:t>
            </a:r>
            <a:r>
              <a:rPr lang="de-DE" sz="1600" b="1" dirty="0" err="1">
                <a:latin typeface="Garamond" panose="02020404030301010803" pitchFamily="18" charset="0"/>
                <a:cs typeface="Arial" charset="0"/>
              </a:rPr>
              <a:t>for</a:t>
            </a:r>
            <a:r>
              <a:rPr lang="de-DE" sz="1600" b="1" dirty="0">
                <a:latin typeface="Garamond" panose="02020404030301010803" pitchFamily="18" charset="0"/>
                <a:cs typeface="Arial" charset="0"/>
              </a:rPr>
              <a:t> </a:t>
            </a:r>
            <a:r>
              <a:rPr lang="de-DE" sz="1600" b="1" dirty="0" err="1">
                <a:latin typeface="Garamond" panose="02020404030301010803" pitchFamily="18" charset="0"/>
                <a:cs typeface="Arial" charset="0"/>
              </a:rPr>
              <a:t>measurement</a:t>
            </a:r>
            <a:r>
              <a:rPr lang="de-DE" sz="1600" b="1" dirty="0">
                <a:latin typeface="Garamond" panose="02020404030301010803" pitchFamily="18" charset="0"/>
                <a:cs typeface="Arial" charset="0"/>
              </a:rPr>
              <a:t> </a:t>
            </a:r>
            <a:r>
              <a:rPr lang="de-DE" sz="1600" b="1" dirty="0" err="1">
                <a:latin typeface="Garamond" panose="02020404030301010803" pitchFamily="18" charset="0"/>
                <a:cs typeface="Arial" charset="0"/>
              </a:rPr>
              <a:t>with</a:t>
            </a:r>
            <a:r>
              <a:rPr lang="de-DE" sz="1600" b="1" dirty="0">
                <a:latin typeface="Garamond" panose="02020404030301010803" pitchFamily="18" charset="0"/>
                <a:cs typeface="Arial" charset="0"/>
              </a:rPr>
              <a:t> different </a:t>
            </a:r>
            <a:r>
              <a:rPr lang="de-DE" sz="1600" b="1" dirty="0" err="1">
                <a:latin typeface="Garamond" panose="02020404030301010803" pitchFamily="18" charset="0"/>
                <a:cs typeface="Arial" charset="0"/>
              </a:rPr>
              <a:t>modes</a:t>
            </a:r>
            <a:endParaRPr lang="de-DE" sz="1600" b="1" dirty="0">
              <a:latin typeface="Garamond" panose="02020404030301010803" pitchFamily="18" charset="0"/>
              <a:cs typeface="Arial" charset="0"/>
            </a:endParaRP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de-DE" sz="1600" b="1" dirty="0">
                <a:latin typeface="Garamond" panose="02020404030301010803" pitchFamily="18" charset="0"/>
                <a:cs typeface="Arial" charset="0"/>
              </a:rPr>
              <a:t>Penetration </a:t>
            </a:r>
            <a:r>
              <a:rPr lang="de-DE" sz="1600" b="1" dirty="0" err="1">
                <a:latin typeface="Garamond" panose="02020404030301010803" pitchFamily="18" charset="0"/>
                <a:cs typeface="Arial" charset="0"/>
              </a:rPr>
              <a:t>depth</a:t>
            </a:r>
            <a:r>
              <a:rPr lang="de-DE" sz="1600" b="1" dirty="0">
                <a:latin typeface="Garamond" panose="02020404030301010803" pitchFamily="18" charset="0"/>
                <a:cs typeface="Arial" charset="0"/>
              </a:rPr>
              <a:t> </a:t>
            </a:r>
            <a:r>
              <a:rPr lang="de-DE" sz="1600" b="1" dirty="0" err="1">
                <a:latin typeface="Garamond" panose="02020404030301010803" pitchFamily="18" charset="0"/>
                <a:cs typeface="Arial" charset="0"/>
              </a:rPr>
              <a:t>measurement</a:t>
            </a:r>
            <a:r>
              <a:rPr lang="de-DE" sz="1600" b="1" dirty="0">
                <a:latin typeface="Garamond" panose="02020404030301010803" pitchFamily="18" charset="0"/>
                <a:cs typeface="Arial" charset="0"/>
              </a:rPr>
              <a:t> </a:t>
            </a:r>
            <a:r>
              <a:rPr lang="de-DE" sz="1600" b="1" dirty="0" err="1">
                <a:latin typeface="Garamond" panose="02020404030301010803" pitchFamily="18" charset="0"/>
                <a:cs typeface="Arial" charset="0"/>
              </a:rPr>
              <a:t>can</a:t>
            </a:r>
            <a:r>
              <a:rPr lang="de-DE" sz="1600" b="1" dirty="0">
                <a:latin typeface="Garamond" panose="02020404030301010803" pitchFamily="18" charset="0"/>
                <a:cs typeface="Arial" charset="0"/>
              </a:rPr>
              <a:t> </a:t>
            </a:r>
            <a:r>
              <a:rPr lang="de-DE" sz="1600" b="1" dirty="0" err="1">
                <a:latin typeface="Garamond" panose="02020404030301010803" pitchFamily="18" charset="0"/>
                <a:cs typeface="Arial" charset="0"/>
              </a:rPr>
              <a:t>be</a:t>
            </a:r>
            <a:r>
              <a:rPr lang="de-DE" sz="1600" b="1" dirty="0">
                <a:latin typeface="Garamond" panose="02020404030301010803" pitchFamily="18" charset="0"/>
                <a:cs typeface="Arial" charset="0"/>
              </a:rPr>
              <a:t> </a:t>
            </a:r>
            <a:r>
              <a:rPr lang="de-DE" sz="1600" b="1" dirty="0" err="1">
                <a:latin typeface="Garamond" panose="02020404030301010803" pitchFamily="18" charset="0"/>
                <a:cs typeface="Arial" charset="0"/>
              </a:rPr>
              <a:t>used</a:t>
            </a:r>
            <a:r>
              <a:rPr lang="de-DE" sz="1600" b="1" dirty="0">
                <a:latin typeface="Garamond" panose="02020404030301010803" pitchFamily="18" charset="0"/>
                <a:cs typeface="Arial" charset="0"/>
              </a:rPr>
              <a:t> </a:t>
            </a:r>
            <a:r>
              <a:rPr lang="de-DE" sz="1600" b="1" dirty="0" err="1">
                <a:latin typeface="Garamond" panose="02020404030301010803" pitchFamily="18" charset="0"/>
                <a:cs typeface="Arial" charset="0"/>
              </a:rPr>
              <a:t>to</a:t>
            </a:r>
            <a:r>
              <a:rPr lang="de-DE" sz="1600" b="1" dirty="0">
                <a:latin typeface="Garamond" panose="02020404030301010803" pitchFamily="18" charset="0"/>
                <a:cs typeface="Arial" charset="0"/>
              </a:rPr>
              <a:t> </a:t>
            </a:r>
            <a:r>
              <a:rPr lang="de-DE" sz="1600" b="1" dirty="0" err="1">
                <a:latin typeface="Garamond" panose="02020404030301010803" pitchFamily="18" charset="0"/>
                <a:cs typeface="Arial" charset="0"/>
              </a:rPr>
              <a:t>obtain</a:t>
            </a:r>
            <a:r>
              <a:rPr lang="de-DE" sz="1600" b="1" dirty="0">
                <a:latin typeface="Garamond" panose="02020404030301010803" pitchFamily="18" charset="0"/>
                <a:cs typeface="Arial" charset="0"/>
              </a:rPr>
              <a:t> </a:t>
            </a:r>
            <a:r>
              <a:rPr lang="de-DE" sz="1600" b="1" dirty="0" err="1">
                <a:latin typeface="Garamond" panose="02020404030301010803" pitchFamily="18" charset="0"/>
                <a:cs typeface="Arial" charset="0"/>
              </a:rPr>
              <a:t>values</a:t>
            </a:r>
            <a:r>
              <a:rPr lang="de-DE" sz="1600" b="1" dirty="0">
                <a:latin typeface="Garamond" panose="02020404030301010803" pitchFamily="18" charset="0"/>
                <a:cs typeface="Arial" charset="0"/>
              </a:rPr>
              <a:t> </a:t>
            </a:r>
            <a:r>
              <a:rPr lang="de-DE" sz="1600" b="1" dirty="0" err="1">
                <a:latin typeface="Garamond" panose="02020404030301010803" pitchFamily="18" charset="0"/>
                <a:cs typeface="Arial" charset="0"/>
              </a:rPr>
              <a:t>for</a:t>
            </a:r>
            <a:r>
              <a:rPr lang="de-DE" sz="1600" b="1" dirty="0">
                <a:latin typeface="Garamond" panose="02020404030301010803" pitchFamily="18" charset="0"/>
                <a:cs typeface="Arial" charset="0"/>
              </a:rPr>
              <a:t> </a:t>
            </a:r>
            <a:r>
              <a:rPr lang="de-DE" sz="1600" b="1" dirty="0" err="1">
                <a:latin typeface="Garamond" panose="02020404030301010803" pitchFamily="18" charset="0"/>
                <a:cs typeface="Arial" charset="0"/>
              </a:rPr>
              <a:t>mean</a:t>
            </a:r>
            <a:r>
              <a:rPr lang="de-DE" sz="1600" b="1" dirty="0">
                <a:latin typeface="Garamond" panose="02020404030301010803" pitchFamily="18" charset="0"/>
                <a:cs typeface="Arial" charset="0"/>
              </a:rPr>
              <a:t> </a:t>
            </a:r>
            <a:r>
              <a:rPr lang="de-DE" sz="1600" b="1" dirty="0" err="1">
                <a:latin typeface="Garamond" panose="02020404030301010803" pitchFamily="18" charset="0"/>
                <a:cs typeface="Arial" charset="0"/>
              </a:rPr>
              <a:t>free</a:t>
            </a:r>
            <a:r>
              <a:rPr lang="de-DE" sz="1600" b="1" dirty="0">
                <a:latin typeface="Garamond" panose="02020404030301010803" pitchFamily="18" charset="0"/>
                <a:cs typeface="Arial" charset="0"/>
              </a:rPr>
              <a:t> </a:t>
            </a:r>
            <a:r>
              <a:rPr lang="de-DE" sz="1600" b="1" dirty="0" err="1">
                <a:latin typeface="Garamond" panose="02020404030301010803" pitchFamily="18" charset="0"/>
                <a:cs typeface="Arial" charset="0"/>
              </a:rPr>
              <a:t>path</a:t>
            </a:r>
            <a:r>
              <a:rPr lang="de-DE" sz="1600" b="1" dirty="0">
                <a:latin typeface="Garamond" panose="02020404030301010803" pitchFamily="18" charset="0"/>
                <a:cs typeface="Arial" charset="0"/>
              </a:rPr>
              <a:t> </a:t>
            </a:r>
            <a:r>
              <a:rPr lang="de-DE" sz="1600" b="1" dirty="0" err="1">
                <a:latin typeface="Garamond" panose="02020404030301010803" pitchFamily="18" charset="0"/>
                <a:cs typeface="Arial" charset="0"/>
              </a:rPr>
              <a:t>as</a:t>
            </a:r>
            <a:r>
              <a:rPr lang="de-DE" sz="1600" b="1" dirty="0">
                <a:latin typeface="Garamond" panose="02020404030301010803" pitchFamily="18" charset="0"/>
                <a:cs typeface="Arial" charset="0"/>
              </a:rPr>
              <a:t> </a:t>
            </a:r>
            <a:r>
              <a:rPr lang="de-DE" sz="1600" b="1" dirty="0" err="1">
                <a:latin typeface="Garamond" panose="02020404030301010803" pitchFamily="18" charset="0"/>
                <a:cs typeface="Arial" charset="0"/>
              </a:rPr>
              <a:t>well</a:t>
            </a:r>
            <a:r>
              <a:rPr lang="de-DE" sz="1600" b="1" dirty="0">
                <a:latin typeface="Garamond" panose="02020404030301010803" pitchFamily="18" charset="0"/>
                <a:cs typeface="Arial" charset="0"/>
              </a:rPr>
              <a:t> </a:t>
            </a:r>
            <a:r>
              <a:rPr lang="de-DE" sz="1600" b="1" dirty="0" err="1">
                <a:latin typeface="Garamond" panose="02020404030301010803" pitchFamily="18" charset="0"/>
                <a:cs typeface="Arial" charset="0"/>
              </a:rPr>
              <a:t>as</a:t>
            </a:r>
            <a:r>
              <a:rPr lang="de-DE" sz="1600" b="1" dirty="0">
                <a:latin typeface="Garamond" panose="02020404030301010803" pitchFamily="18" charset="0"/>
                <a:cs typeface="Arial" charset="0"/>
              </a:rPr>
              <a:t> RRR</a:t>
            </a:r>
          </a:p>
          <a:p>
            <a:pPr eaLnBrk="1" hangingPunct="1">
              <a:lnSpc>
                <a:spcPct val="15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de-DE" altLang="en-US" sz="1600" b="1" baseline="-25000" dirty="0">
              <a:latin typeface="Garamond" panose="02020404030301010803" pitchFamily="18" charset="0"/>
            </a:endParaRPr>
          </a:p>
        </p:txBody>
      </p:sp>
      <p:graphicFrame>
        <p:nvGraphicFramePr>
          <p:cNvPr id="3074" name="Objekt 8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05" name="Formel" r:id="rId5" imgW="114151" imgH="215619" progId="Equation.3">
                  <p:embed/>
                </p:oleObj>
              </mc:Choice>
              <mc:Fallback>
                <p:oleObj name="Formel" r:id="rId5" imgW="114151" imgH="215619" progId="Equation.3">
                  <p:embed/>
                  <p:pic>
                    <p:nvPicPr>
                      <p:cNvPr id="0" name="Objek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75" name="Objekt 9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06" name="Formel" r:id="rId7" imgW="114151" imgH="215619" progId="Equation.3">
                  <p:embed/>
                </p:oleObj>
              </mc:Choice>
              <mc:Fallback>
                <p:oleObj name="Formel" r:id="rId7" imgW="114151" imgH="215619" progId="Equation.3">
                  <p:embed/>
                  <p:pic>
                    <p:nvPicPr>
                      <p:cNvPr id="0" name="Objek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083" name="Grafik 14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6750" y="3833812"/>
            <a:ext cx="3397250" cy="2535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feld 15"/>
          <p:cNvSpPr txBox="1"/>
          <p:nvPr/>
        </p:nvSpPr>
        <p:spPr>
          <a:xfrm>
            <a:off x="467544" y="4725144"/>
            <a:ext cx="4537075" cy="107721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defRPr/>
            </a:pPr>
            <a:endParaRPr lang="de-DE" sz="1600" b="1" dirty="0">
              <a:latin typeface="Garamond" panose="02020404030301010803" pitchFamily="18" charset="0"/>
              <a:cs typeface="Arial" charset="0"/>
            </a:endParaRPr>
          </a:p>
          <a:p>
            <a:pPr marL="177800" indent="-177800" eaLnBrk="1" hangingPunct="1">
              <a:buFont typeface="Arial" panose="020B0604020202020204" pitchFamily="34" charset="0"/>
              <a:buChar char="•"/>
              <a:defRPr/>
            </a:pPr>
            <a:endParaRPr lang="de-DE" sz="1600" b="1" dirty="0">
              <a:latin typeface="Garamond" panose="02020404030301010803" pitchFamily="18" charset="0"/>
              <a:cs typeface="Arial" charset="0"/>
            </a:endParaRPr>
          </a:p>
          <a:p>
            <a:pPr eaLnBrk="1" hangingPunct="1">
              <a:defRPr/>
            </a:pPr>
            <a:endParaRPr lang="de-DE" sz="1600" b="1" dirty="0">
              <a:latin typeface="Garamond" panose="02020404030301010803" pitchFamily="18" charset="0"/>
              <a:cs typeface="Arial" charset="0"/>
            </a:endParaRPr>
          </a:p>
          <a:p>
            <a:pPr lvl="1" eaLnBrk="1" hangingPunct="1">
              <a:defRPr/>
            </a:pPr>
            <a:endParaRPr lang="de-DE" sz="1600" b="1" dirty="0">
              <a:latin typeface="Garamond" panose="02020404030301010803" pitchFamily="18" charset="0"/>
              <a:cs typeface="Arial" charset="0"/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O. Kugeler - Operation of the quadrupole resonator at HZB - EuCARD2 - WP12 Meeting - Hamburg, DESY 9.4.2015</a:t>
            </a:r>
            <a:endParaRPr lang="de-DE" dirty="0"/>
          </a:p>
        </p:txBody>
      </p:sp>
      <p:sp>
        <p:nvSpPr>
          <p:cNvPr id="13" name="Inhaltsplatzhalter 5"/>
          <p:cNvSpPr txBox="1">
            <a:spLocks/>
          </p:cNvSpPr>
          <p:nvPr/>
        </p:nvSpPr>
        <p:spPr>
          <a:xfrm>
            <a:off x="1099917" y="76994"/>
            <a:ext cx="7864571" cy="465138"/>
          </a:xfrm>
          <a:prstGeom prst="rect">
            <a:avLst/>
          </a:prstGeom>
        </p:spPr>
        <p:txBody>
          <a:bodyPr/>
          <a:lstStyle>
            <a:lvl1pPr marL="0" indent="0" algn="l" rtl="0" eaLnBrk="0" fontAlgn="base" hangingPunct="0">
              <a:lnSpc>
                <a:spcPts val="28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sz="2100" b="1" kern="1200" cap="all">
                <a:solidFill>
                  <a:srgbClr val="00589C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5922963" indent="-18097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1169988" algn="l"/>
              </a:tabLst>
              <a:defRPr b="1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324802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buFont typeface="Arial" charset="0"/>
              <a:buNone/>
              <a:defRPr/>
            </a:pPr>
            <a:r>
              <a:rPr lang="de-DE" cap="none" dirty="0" err="1" smtClean="0">
                <a:solidFill>
                  <a:schemeClr val="bg1"/>
                </a:solidFill>
                <a:latin typeface="Garamond" panose="02020404030301010803" pitchFamily="18" charset="0"/>
              </a:rPr>
              <a:t>Example</a:t>
            </a:r>
            <a:r>
              <a:rPr lang="de-DE" cap="none" dirty="0" smtClean="0">
                <a:solidFill>
                  <a:schemeClr val="bg1"/>
                </a:solidFill>
                <a:latin typeface="Garamond" panose="02020404030301010803" pitchFamily="18" charset="0"/>
              </a:rPr>
              <a:t>: Penetration </a:t>
            </a:r>
            <a:r>
              <a:rPr lang="de-DE" cap="none" dirty="0" err="1" smtClean="0">
                <a:solidFill>
                  <a:schemeClr val="bg1"/>
                </a:solidFill>
                <a:latin typeface="Garamond" panose="02020404030301010803" pitchFamily="18" charset="0"/>
              </a:rPr>
              <a:t>depth</a:t>
            </a:r>
            <a:r>
              <a:rPr lang="de-DE" cap="none" dirty="0" smtClean="0">
                <a:solidFill>
                  <a:schemeClr val="bg1"/>
                </a:solidFill>
                <a:latin typeface="Garamond" panose="02020404030301010803" pitchFamily="18" charset="0"/>
              </a:rPr>
              <a:t> </a:t>
            </a:r>
            <a:r>
              <a:rPr lang="de-DE" cap="none" dirty="0" err="1" smtClean="0">
                <a:solidFill>
                  <a:schemeClr val="bg1"/>
                </a:solidFill>
                <a:latin typeface="Garamond" panose="02020404030301010803" pitchFamily="18" charset="0"/>
              </a:rPr>
              <a:t>measurement</a:t>
            </a:r>
            <a:endParaRPr lang="en-US" dirty="0">
              <a:solidFill>
                <a:schemeClr val="bg1"/>
              </a:solidFill>
              <a:latin typeface="Garamond" panose="02020404030301010803" pitchFamily="18" charset="0"/>
            </a:endParaRPr>
          </a:p>
        </p:txBody>
      </p:sp>
      <p:grpSp>
        <p:nvGrpSpPr>
          <p:cNvPr id="7" name="Gruppieren 6"/>
          <p:cNvGrpSpPr/>
          <p:nvPr/>
        </p:nvGrpSpPr>
        <p:grpSpPr>
          <a:xfrm>
            <a:off x="6564650" y="2794333"/>
            <a:ext cx="1584648" cy="1008112"/>
            <a:chOff x="6660232" y="2420888"/>
            <a:chExt cx="1584648" cy="1008112"/>
          </a:xfrm>
        </p:grpSpPr>
        <p:graphicFrame>
          <p:nvGraphicFramePr>
            <p:cNvPr id="3077" name="Objekt 1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494277684"/>
                </p:ext>
              </p:extLst>
            </p:nvPr>
          </p:nvGraphicFramePr>
          <p:xfrm>
            <a:off x="7121525" y="2564904"/>
            <a:ext cx="647700" cy="4191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207" name="Formel" r:id="rId9" imgW="647700" imgH="419100" progId="Equation.3">
                    <p:embed/>
                  </p:oleObj>
                </mc:Choice>
                <mc:Fallback>
                  <p:oleObj name="Formel" r:id="rId9" imgW="647700" imgH="419100" progId="Equation.3">
                    <p:embed/>
                    <p:pic>
                      <p:nvPicPr>
                        <p:cNvPr id="0" name="Objekt 1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121525" y="2564904"/>
                          <a:ext cx="647700" cy="4191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5" name="Textfeld 12"/>
            <p:cNvSpPr txBox="1">
              <a:spLocks noChangeArrowheads="1"/>
            </p:cNvSpPr>
            <p:nvPr/>
          </p:nvSpPr>
          <p:spPr bwMode="auto">
            <a:xfrm>
              <a:off x="6799325" y="2996951"/>
              <a:ext cx="1292099" cy="307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de-DE" altLang="en-US" sz="1400" dirty="0" smtClean="0">
                  <a:latin typeface="Garamond" panose="02020404030301010803" pitchFamily="18" charset="0"/>
                </a:rPr>
                <a:t>Slater </a:t>
              </a:r>
              <a:r>
                <a:rPr lang="de-DE" altLang="en-US" sz="1400" dirty="0" err="1" smtClean="0">
                  <a:latin typeface="Garamond" panose="02020404030301010803" pitchFamily="18" charset="0"/>
                </a:rPr>
                <a:t>theorem</a:t>
              </a:r>
              <a:endParaRPr lang="en-US" altLang="en-US" sz="1400" dirty="0">
                <a:latin typeface="Garamond" panose="02020404030301010803" pitchFamily="18" charset="0"/>
              </a:endParaRPr>
            </a:p>
          </p:txBody>
        </p:sp>
        <p:sp>
          <p:nvSpPr>
            <p:cNvPr id="4" name="Rechteck 3"/>
            <p:cNvSpPr/>
            <p:nvPr/>
          </p:nvSpPr>
          <p:spPr>
            <a:xfrm>
              <a:off x="6660232" y="2420888"/>
              <a:ext cx="1584648" cy="1008112"/>
            </a:xfrm>
            <a:prstGeom prst="rect">
              <a:avLst/>
            </a:prstGeom>
            <a:noFill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" name="Gruppieren 4"/>
          <p:cNvGrpSpPr/>
          <p:nvPr/>
        </p:nvGrpSpPr>
        <p:grpSpPr>
          <a:xfrm>
            <a:off x="6299461" y="1198371"/>
            <a:ext cx="2100661" cy="1316172"/>
            <a:chOff x="6287762" y="848260"/>
            <a:chExt cx="2100661" cy="1316172"/>
          </a:xfrm>
        </p:grpSpPr>
        <p:graphicFrame>
          <p:nvGraphicFramePr>
            <p:cNvPr id="3076" name="Objekt 1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285811638"/>
                </p:ext>
              </p:extLst>
            </p:nvPr>
          </p:nvGraphicFramePr>
          <p:xfrm>
            <a:off x="6317556" y="908720"/>
            <a:ext cx="2051050" cy="9461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208" name="Formel" r:id="rId11" imgW="1308100" imgH="736600" progId="Equation.3">
                    <p:embed/>
                  </p:oleObj>
                </mc:Choice>
                <mc:Fallback>
                  <p:oleObj name="Formel" r:id="rId11" imgW="1308100" imgH="736600" progId="Equation.3">
                    <p:embed/>
                    <p:pic>
                      <p:nvPicPr>
                        <p:cNvPr id="0" name="Objekt 1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317556" y="908720"/>
                          <a:ext cx="2051050" cy="94615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082" name="Textfeld 12"/>
            <p:cNvSpPr txBox="1">
              <a:spLocks noChangeArrowheads="1"/>
            </p:cNvSpPr>
            <p:nvPr/>
          </p:nvSpPr>
          <p:spPr bwMode="auto">
            <a:xfrm>
              <a:off x="6300192" y="1856457"/>
              <a:ext cx="1944688" cy="307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de-DE" altLang="en-US" sz="1400" dirty="0" err="1">
                  <a:latin typeface="Garamond" panose="02020404030301010803" pitchFamily="18" charset="0"/>
                </a:rPr>
                <a:t>Gorter</a:t>
              </a:r>
              <a:r>
                <a:rPr lang="de-DE" altLang="en-US" sz="1400" dirty="0">
                  <a:latin typeface="Garamond" panose="02020404030301010803" pitchFamily="18" charset="0"/>
                </a:rPr>
                <a:t> Casimir </a:t>
              </a:r>
              <a:r>
                <a:rPr lang="de-DE" altLang="en-US" sz="1400" dirty="0" err="1">
                  <a:latin typeface="Garamond" panose="02020404030301010803" pitchFamily="18" charset="0"/>
                </a:rPr>
                <a:t>relation</a:t>
              </a:r>
              <a:endParaRPr lang="en-US" altLang="en-US" sz="1400" dirty="0">
                <a:latin typeface="Garamond" panose="02020404030301010803" pitchFamily="18" charset="0"/>
              </a:endParaRPr>
            </a:p>
          </p:txBody>
        </p:sp>
        <p:sp>
          <p:nvSpPr>
            <p:cNvPr id="17" name="Rechteck 16"/>
            <p:cNvSpPr/>
            <p:nvPr/>
          </p:nvSpPr>
          <p:spPr>
            <a:xfrm>
              <a:off x="6287762" y="848260"/>
              <a:ext cx="2100661" cy="1316172"/>
            </a:xfrm>
            <a:prstGeom prst="rect">
              <a:avLst/>
            </a:prstGeom>
            <a:noFill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Grafik 2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5313" y="1550318"/>
            <a:ext cx="5370512" cy="4498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3" name="Foliennummernplatzhalter 5"/>
          <p:cNvSpPr>
            <a:spLocks noGrp="1"/>
          </p:cNvSpPr>
          <p:nvPr>
            <p:ph type="sldNum" sz="quarter" idx="1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9F4D59F3-6AD3-4E1D-BAE1-36F820BECA7B}" type="slidenum">
              <a:rPr lang="de-DE" altLang="de-DE">
                <a:solidFill>
                  <a:srgbClr val="00589C"/>
                </a:solidFill>
              </a:rPr>
              <a:pPr/>
              <a:t>14</a:t>
            </a:fld>
            <a:endParaRPr lang="de-DE" altLang="de-DE" dirty="0">
              <a:solidFill>
                <a:srgbClr val="00589C"/>
              </a:solidFill>
            </a:endParaRPr>
          </a:p>
        </p:txBody>
      </p:sp>
      <p:sp>
        <p:nvSpPr>
          <p:cNvPr id="12294" name="Textfeld 7"/>
          <p:cNvSpPr txBox="1">
            <a:spLocks noChangeArrowheads="1"/>
          </p:cNvSpPr>
          <p:nvPr/>
        </p:nvSpPr>
        <p:spPr bwMode="auto">
          <a:xfrm>
            <a:off x="5867400" y="1340768"/>
            <a:ext cx="245586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de-DE" altLang="de-DE"/>
              <a:t>Exchangeable sample</a:t>
            </a:r>
          </a:p>
        </p:txBody>
      </p:sp>
      <p:sp>
        <p:nvSpPr>
          <p:cNvPr id="12295" name="Textfeld 9"/>
          <p:cNvSpPr txBox="1">
            <a:spLocks noChangeArrowheads="1"/>
          </p:cNvSpPr>
          <p:nvPr/>
        </p:nvSpPr>
        <p:spPr bwMode="auto">
          <a:xfrm>
            <a:off x="6264275" y="3325143"/>
            <a:ext cx="16224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de-DE" altLang="de-DE"/>
              <a:t>Indium gasket</a:t>
            </a:r>
          </a:p>
        </p:txBody>
      </p:sp>
      <p:sp>
        <p:nvSpPr>
          <p:cNvPr id="11" name="Textfeld 10"/>
          <p:cNvSpPr txBox="1"/>
          <p:nvPr/>
        </p:nvSpPr>
        <p:spPr>
          <a:xfrm>
            <a:off x="509588" y="1374105"/>
            <a:ext cx="2011362" cy="646113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de-DE" dirty="0" err="1"/>
              <a:t>Avoid</a:t>
            </a:r>
            <a:r>
              <a:rPr lang="de-DE" dirty="0"/>
              <a:t> </a:t>
            </a:r>
            <a:r>
              <a:rPr lang="de-DE" dirty="0" err="1"/>
              <a:t>welds</a:t>
            </a:r>
            <a:endParaRPr lang="de-DE" dirty="0"/>
          </a:p>
          <a:p>
            <a:pPr eaLnBrk="1" hangingPunct="1">
              <a:defRPr/>
            </a:pPr>
            <a:r>
              <a:rPr lang="de-DE" dirty="0" err="1"/>
              <a:t>Smaller</a:t>
            </a:r>
            <a:r>
              <a:rPr lang="de-DE" dirty="0"/>
              <a:t> sample </a:t>
            </a:r>
            <a:r>
              <a:rPr lang="de-DE" dirty="0" err="1"/>
              <a:t>size</a:t>
            </a:r>
            <a:endParaRPr lang="de-DE" dirty="0"/>
          </a:p>
        </p:txBody>
      </p:sp>
      <p:sp>
        <p:nvSpPr>
          <p:cNvPr id="12297" name="Textfeld 11"/>
          <p:cNvSpPr txBox="1">
            <a:spLocks noChangeArrowheads="1"/>
          </p:cNvSpPr>
          <p:nvPr/>
        </p:nvSpPr>
        <p:spPr bwMode="auto">
          <a:xfrm>
            <a:off x="1677988" y="2971130"/>
            <a:ext cx="167322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de-DE" altLang="de-DE"/>
              <a:t>Helicoil inserts</a:t>
            </a:r>
          </a:p>
          <a:p>
            <a:pPr eaLnBrk="1" hangingPunct="1"/>
            <a:r>
              <a:rPr lang="de-DE" altLang="de-DE"/>
              <a:t>(Ti or CuBe)</a:t>
            </a:r>
          </a:p>
        </p:txBody>
      </p:sp>
      <p:cxnSp>
        <p:nvCxnSpPr>
          <p:cNvPr id="14" name="Gerade Verbindung mit Pfeil 13"/>
          <p:cNvCxnSpPr>
            <a:stCxn id="12297" idx="2"/>
          </p:cNvCxnSpPr>
          <p:nvPr/>
        </p:nvCxnSpPr>
        <p:spPr>
          <a:xfrm>
            <a:off x="2514600" y="3617243"/>
            <a:ext cx="1049338" cy="113665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6" name="Gerade Verbindung mit Pfeil 15"/>
          <p:cNvCxnSpPr>
            <a:stCxn id="12297" idx="0"/>
          </p:cNvCxnSpPr>
          <p:nvPr/>
        </p:nvCxnSpPr>
        <p:spPr>
          <a:xfrm flipV="1">
            <a:off x="2514600" y="2194843"/>
            <a:ext cx="1193800" cy="77628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9" name="Gerade Verbindung mit Pfeil 18"/>
          <p:cNvCxnSpPr/>
          <p:nvPr/>
        </p:nvCxnSpPr>
        <p:spPr>
          <a:xfrm flipH="1" flipV="1">
            <a:off x="5861050" y="2583780"/>
            <a:ext cx="727075" cy="74136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2" name="Gerade Verbindung mit Pfeil 21"/>
          <p:cNvCxnSpPr/>
          <p:nvPr/>
        </p:nvCxnSpPr>
        <p:spPr>
          <a:xfrm flipH="1">
            <a:off x="5795963" y="3745830"/>
            <a:ext cx="792162" cy="150336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8" name="Gerade Verbindung mit Pfeil 37"/>
          <p:cNvCxnSpPr>
            <a:stCxn id="12294" idx="1"/>
          </p:cNvCxnSpPr>
          <p:nvPr/>
        </p:nvCxnSpPr>
        <p:spPr>
          <a:xfrm flipH="1">
            <a:off x="5554663" y="1524918"/>
            <a:ext cx="312737" cy="33655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303" name="Textfeld 40"/>
          <p:cNvSpPr txBox="1">
            <a:spLocks noChangeArrowheads="1"/>
          </p:cNvSpPr>
          <p:nvPr/>
        </p:nvSpPr>
        <p:spPr bwMode="auto">
          <a:xfrm>
            <a:off x="2949590" y="5843732"/>
            <a:ext cx="262096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de-DE" altLang="de-DE" dirty="0" err="1"/>
              <a:t>Tested</a:t>
            </a:r>
            <a:r>
              <a:rPr lang="de-DE" altLang="de-DE" dirty="0"/>
              <a:t> </a:t>
            </a:r>
            <a:r>
              <a:rPr lang="de-DE" altLang="de-DE" dirty="0" err="1"/>
              <a:t>with</a:t>
            </a:r>
            <a:r>
              <a:rPr lang="de-DE" altLang="de-DE" dirty="0"/>
              <a:t> CERN QPR</a:t>
            </a:r>
          </a:p>
        </p:txBody>
      </p:sp>
      <p:sp>
        <p:nvSpPr>
          <p:cNvPr id="12304" name="Textfeld 43"/>
          <p:cNvSpPr txBox="1">
            <a:spLocks noChangeArrowheads="1"/>
          </p:cNvSpPr>
          <p:nvPr/>
        </p:nvSpPr>
        <p:spPr bwMode="auto">
          <a:xfrm>
            <a:off x="4427538" y="3695030"/>
            <a:ext cx="4794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de-DE" altLang="de-DE"/>
              <a:t>Nb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dirty="0" smtClean="0"/>
              <a:t>O. Kugeler - Operation of the quadrupole resonator at HZB - EuCARD2 - WP12 Meeting - Hamburg, DESY 9.4.2015</a:t>
            </a:r>
            <a:endParaRPr lang="de-DE" dirty="0"/>
          </a:p>
        </p:txBody>
      </p:sp>
      <p:sp>
        <p:nvSpPr>
          <p:cNvPr id="17" name="Inhaltsplatzhalter 5"/>
          <p:cNvSpPr txBox="1">
            <a:spLocks/>
          </p:cNvSpPr>
          <p:nvPr/>
        </p:nvSpPr>
        <p:spPr>
          <a:xfrm>
            <a:off x="1099917" y="76994"/>
            <a:ext cx="7864571" cy="465138"/>
          </a:xfrm>
          <a:prstGeom prst="rect">
            <a:avLst/>
          </a:prstGeom>
        </p:spPr>
        <p:txBody>
          <a:bodyPr/>
          <a:lstStyle>
            <a:lvl1pPr marL="0" indent="0" algn="l" rtl="0" eaLnBrk="0" fontAlgn="base" hangingPunct="0">
              <a:lnSpc>
                <a:spcPts val="28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sz="2100" b="1" kern="1200" cap="all">
                <a:solidFill>
                  <a:srgbClr val="00589C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5922963" indent="-18097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1169988" algn="l"/>
              </a:tabLst>
              <a:defRPr b="1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324802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buFont typeface="Arial" charset="0"/>
              <a:buNone/>
              <a:defRPr/>
            </a:pPr>
            <a:r>
              <a:rPr lang="de-DE" cap="none" dirty="0" smtClean="0">
                <a:solidFill>
                  <a:schemeClr val="bg1"/>
                </a:solidFill>
                <a:latin typeface="Garamond" panose="02020404030301010803" pitchFamily="18" charset="0"/>
              </a:rPr>
              <a:t>Alternative sample </a:t>
            </a:r>
            <a:r>
              <a:rPr lang="de-DE" cap="none" dirty="0" err="1" smtClean="0">
                <a:solidFill>
                  <a:schemeClr val="bg1"/>
                </a:solidFill>
                <a:latin typeface="Garamond" panose="02020404030301010803" pitchFamily="18" charset="0"/>
              </a:rPr>
              <a:t>chamber</a:t>
            </a:r>
            <a:endParaRPr lang="en-US" dirty="0">
              <a:solidFill>
                <a:schemeClr val="bg1"/>
              </a:solidFill>
              <a:latin typeface="Garamond" panose="02020404030301010803" pitchFamily="18" charset="0"/>
            </a:endParaRPr>
          </a:p>
        </p:txBody>
      </p:sp>
      <p:pic>
        <p:nvPicPr>
          <p:cNvPr id="18" name="Picture 2" descr="https://espace.cern.ch/EuCARD/2013/annual-and-KickOff-meeting/PICTURE%20LIBRARY/EuCARD2-logo-Fabienn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7574" y="-171400"/>
            <a:ext cx="2284613" cy="1614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3CE4801-EA1E-4431-A959-1BB3CDC5F580}" type="slidenum">
              <a:rPr lang="de-DE" altLang="de-DE" smtClean="0"/>
              <a:pPr/>
              <a:t>15</a:t>
            </a:fld>
            <a:endParaRPr lang="de-DE" altLang="de-DE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4" y="2838035"/>
            <a:ext cx="6228184" cy="3552956"/>
          </a:xfrm>
          <a:prstGeom prst="rect">
            <a:avLst/>
          </a:prstGeom>
        </p:spPr>
      </p:pic>
      <p:sp>
        <p:nvSpPr>
          <p:cNvPr id="8" name="Textplatzhalter 3"/>
          <p:cNvSpPr txBox="1">
            <a:spLocks/>
          </p:cNvSpPr>
          <p:nvPr/>
        </p:nvSpPr>
        <p:spPr>
          <a:xfrm>
            <a:off x="575252" y="1124744"/>
            <a:ext cx="7715276" cy="144347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 rtl="0" eaLnBrk="0" fontAlgn="base" hangingPunct="0">
              <a:lnSpc>
                <a:spcPts val="18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sz="1400" b="0" kern="1200" cap="none" baseline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0" fontAlgn="base" hangingPunct="0">
              <a:lnSpc>
                <a:spcPts val="24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b="1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5922963" indent="-18097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1169988" algn="l"/>
              </a:tabLst>
              <a:defRPr b="1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324802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600" b="1" dirty="0" smtClean="0">
                <a:latin typeface="Garamond" panose="02020404030301010803" pitchFamily="18" charset="0"/>
              </a:rPr>
              <a:t>Position </a:t>
            </a:r>
            <a:r>
              <a:rPr lang="de-DE" sz="1600" b="1" dirty="0" err="1" smtClean="0">
                <a:latin typeface="Garamond" panose="02020404030301010803" pitchFamily="18" charset="0"/>
              </a:rPr>
              <a:t>of</a:t>
            </a:r>
            <a:r>
              <a:rPr lang="de-DE" sz="1600" b="1" dirty="0" smtClean="0">
                <a:latin typeface="Garamond" panose="02020404030301010803" pitchFamily="18" charset="0"/>
              </a:rPr>
              <a:t> </a:t>
            </a:r>
            <a:r>
              <a:rPr lang="de-DE" sz="1600" b="1" dirty="0" err="1" smtClean="0">
                <a:latin typeface="Garamond" panose="02020404030301010803" pitchFamily="18" charset="0"/>
              </a:rPr>
              <a:t>circumferential</a:t>
            </a:r>
            <a:r>
              <a:rPr lang="de-DE" sz="1600" b="1" dirty="0" smtClean="0">
                <a:latin typeface="Garamond" panose="02020404030301010803" pitchFamily="18" charset="0"/>
              </a:rPr>
              <a:t> </a:t>
            </a:r>
            <a:r>
              <a:rPr lang="de-DE" sz="1600" b="1" dirty="0" err="1" smtClean="0">
                <a:latin typeface="Garamond" panose="02020404030301010803" pitchFamily="18" charset="0"/>
              </a:rPr>
              <a:t>gap</a:t>
            </a:r>
            <a:r>
              <a:rPr lang="de-DE" sz="1600" b="1" dirty="0" smtClean="0">
                <a:latin typeface="Garamond" panose="02020404030301010803" pitchFamily="18" charset="0"/>
              </a:rPr>
              <a:t>: </a:t>
            </a:r>
            <a:r>
              <a:rPr lang="de-DE" sz="1600" b="1" dirty="0" err="1" smtClean="0">
                <a:latin typeface="Garamond" panose="02020404030301010803" pitchFamily="18" charset="0"/>
              </a:rPr>
              <a:t>upper</a:t>
            </a:r>
            <a:r>
              <a:rPr lang="de-DE" sz="1600" b="1" dirty="0" smtClean="0">
                <a:latin typeface="Garamond" panose="02020404030301010803" pitchFamily="18" charset="0"/>
              </a:rPr>
              <a:t> </a:t>
            </a:r>
            <a:r>
              <a:rPr lang="de-DE" sz="1600" b="1" dirty="0" err="1" smtClean="0">
                <a:latin typeface="Garamond" panose="02020404030301010803" pitchFamily="18" charset="0"/>
              </a:rPr>
              <a:t>edge</a:t>
            </a:r>
            <a:r>
              <a:rPr lang="de-DE" sz="1600" b="1" dirty="0" smtClean="0">
                <a:latin typeface="Garamond" panose="02020404030301010803" pitchFamily="18" charset="0"/>
              </a:rPr>
              <a:t> @ 5 mm </a:t>
            </a:r>
            <a:r>
              <a:rPr lang="de-DE" sz="1600" b="1" dirty="0" err="1" smtClean="0">
                <a:latin typeface="Garamond" panose="02020404030301010803" pitchFamily="18" charset="0"/>
              </a:rPr>
              <a:t>below</a:t>
            </a:r>
            <a:r>
              <a:rPr lang="de-DE" sz="1600" b="1" dirty="0" smtClean="0">
                <a:latin typeface="Garamond" panose="02020404030301010803" pitchFamily="18" charset="0"/>
              </a:rPr>
              <a:t> sample</a:t>
            </a:r>
          </a:p>
          <a:p>
            <a:r>
              <a:rPr lang="de-DE" sz="1600" b="1" dirty="0" smtClean="0">
                <a:latin typeface="Garamond" panose="02020404030301010803" pitchFamily="18" charset="0"/>
              </a:rPr>
              <a:t>Height </a:t>
            </a:r>
            <a:r>
              <a:rPr lang="de-DE" sz="1600" b="1" dirty="0" err="1" smtClean="0">
                <a:latin typeface="Garamond" panose="02020404030301010803" pitchFamily="18" charset="0"/>
              </a:rPr>
              <a:t>of</a:t>
            </a:r>
            <a:r>
              <a:rPr lang="de-DE" sz="1600" b="1" dirty="0" smtClean="0">
                <a:latin typeface="Garamond" panose="02020404030301010803" pitchFamily="18" charset="0"/>
              </a:rPr>
              <a:t> </a:t>
            </a:r>
            <a:r>
              <a:rPr lang="de-DE" sz="1600" b="1" dirty="0" err="1" smtClean="0">
                <a:latin typeface="Garamond" panose="02020404030301010803" pitchFamily="18" charset="0"/>
              </a:rPr>
              <a:t>gap</a:t>
            </a:r>
            <a:r>
              <a:rPr lang="de-DE" sz="1600" b="1" dirty="0" smtClean="0">
                <a:latin typeface="Garamond" panose="02020404030301010803" pitchFamily="18" charset="0"/>
              </a:rPr>
              <a:t>: 0.5 mm</a:t>
            </a:r>
          </a:p>
          <a:p>
            <a:r>
              <a:rPr lang="de-DE" sz="1600" b="1" dirty="0" err="1" smtClean="0">
                <a:latin typeface="Garamond" panose="02020404030301010803" pitchFamily="18" charset="0"/>
              </a:rPr>
              <a:t>Depth</a:t>
            </a:r>
            <a:r>
              <a:rPr lang="de-DE" sz="1600" b="1" dirty="0" smtClean="0">
                <a:latin typeface="Garamond" panose="02020404030301010803" pitchFamily="18" charset="0"/>
              </a:rPr>
              <a:t> </a:t>
            </a:r>
            <a:r>
              <a:rPr lang="de-DE" sz="1600" b="1" dirty="0" err="1" smtClean="0">
                <a:latin typeface="Garamond" panose="02020404030301010803" pitchFamily="18" charset="0"/>
              </a:rPr>
              <a:t>of</a:t>
            </a:r>
            <a:r>
              <a:rPr lang="de-DE" sz="1600" b="1" dirty="0" smtClean="0">
                <a:latin typeface="Garamond" panose="02020404030301010803" pitchFamily="18" charset="0"/>
              </a:rPr>
              <a:t> </a:t>
            </a:r>
            <a:r>
              <a:rPr lang="de-DE" sz="1600" b="1" dirty="0" err="1" smtClean="0">
                <a:latin typeface="Garamond" panose="02020404030301010803" pitchFamily="18" charset="0"/>
              </a:rPr>
              <a:t>gap</a:t>
            </a:r>
            <a:r>
              <a:rPr lang="de-DE" sz="1600" b="1" dirty="0" smtClean="0">
                <a:latin typeface="Garamond" panose="02020404030301010803" pitchFamily="18" charset="0"/>
              </a:rPr>
              <a:t>: 1 mm</a:t>
            </a:r>
          </a:p>
          <a:p>
            <a:r>
              <a:rPr lang="de-DE" sz="1600" b="1" dirty="0" err="1">
                <a:latin typeface="Garamond" panose="02020404030301010803" pitchFamily="18" charset="0"/>
              </a:rPr>
              <a:t>Normalization</a:t>
            </a:r>
            <a:r>
              <a:rPr lang="de-DE" sz="1600" b="1" dirty="0">
                <a:latin typeface="Garamond" panose="02020404030301010803" pitchFamily="18" charset="0"/>
              </a:rPr>
              <a:t>: </a:t>
            </a:r>
            <a:r>
              <a:rPr lang="de-DE" sz="1600" b="1" dirty="0" err="1">
                <a:latin typeface="Garamond" panose="02020404030301010803" pitchFamily="18" charset="0"/>
              </a:rPr>
              <a:t>Bpk</a:t>
            </a:r>
            <a:r>
              <a:rPr lang="de-DE" sz="1600" b="1" dirty="0">
                <a:latin typeface="Garamond" panose="02020404030301010803" pitchFamily="18" charset="0"/>
              </a:rPr>
              <a:t>, sample = 150 </a:t>
            </a:r>
            <a:r>
              <a:rPr lang="de-DE" sz="1600" b="1" dirty="0" err="1">
                <a:latin typeface="Garamond" panose="02020404030301010803" pitchFamily="18" charset="0"/>
              </a:rPr>
              <a:t>mT</a:t>
            </a:r>
            <a:r>
              <a:rPr lang="de-DE" sz="1600" b="1" dirty="0">
                <a:latin typeface="Garamond" panose="02020404030301010803" pitchFamily="18" charset="0"/>
              </a:rPr>
              <a:t> (</a:t>
            </a:r>
            <a:r>
              <a:rPr lang="de-DE" sz="1600" b="1" dirty="0" err="1">
                <a:latin typeface="Garamond" panose="02020404030301010803" pitchFamily="18" charset="0"/>
              </a:rPr>
              <a:t>right</a:t>
            </a:r>
            <a:r>
              <a:rPr lang="de-DE" sz="1600" b="1" dirty="0">
                <a:latin typeface="Garamond" panose="02020404030301010803" pitchFamily="18" charset="0"/>
              </a:rPr>
              <a:t>-hand </a:t>
            </a:r>
            <a:r>
              <a:rPr lang="de-DE" sz="1600" b="1" dirty="0" err="1">
                <a:latin typeface="Garamond" panose="02020404030301010803" pitchFamily="18" charset="0"/>
              </a:rPr>
              <a:t>color</a:t>
            </a:r>
            <a:r>
              <a:rPr lang="de-DE" sz="1600" b="1" dirty="0">
                <a:latin typeface="Garamond" panose="02020404030301010803" pitchFamily="18" charset="0"/>
              </a:rPr>
              <a:t> </a:t>
            </a:r>
            <a:r>
              <a:rPr lang="de-DE" sz="1600" b="1" dirty="0" err="1" smtClean="0">
                <a:latin typeface="Garamond" panose="02020404030301010803" pitchFamily="18" charset="0"/>
              </a:rPr>
              <a:t>scale</a:t>
            </a:r>
            <a:r>
              <a:rPr lang="de-DE" sz="1600" b="1" dirty="0" smtClean="0">
                <a:latin typeface="Garamond" panose="02020404030301010803" pitchFamily="18" charset="0"/>
              </a:rPr>
              <a:t>)</a:t>
            </a:r>
          </a:p>
          <a:p>
            <a:r>
              <a:rPr lang="de-DE" sz="1600" b="1" dirty="0" smtClean="0">
                <a:latin typeface="Garamond" panose="02020404030301010803" pitchFamily="18" charset="0"/>
              </a:rPr>
              <a:t>Color </a:t>
            </a:r>
            <a:r>
              <a:rPr lang="de-DE" sz="1600" b="1" dirty="0" err="1">
                <a:latin typeface="Garamond" panose="02020404030301010803" pitchFamily="18" charset="0"/>
              </a:rPr>
              <a:t>scale</a:t>
            </a:r>
            <a:r>
              <a:rPr lang="de-DE" sz="1600" b="1" dirty="0">
                <a:latin typeface="Garamond" panose="02020404030301010803" pitchFamily="18" charset="0"/>
              </a:rPr>
              <a:t> </a:t>
            </a:r>
            <a:r>
              <a:rPr lang="de-DE" sz="1600" b="1" dirty="0" err="1">
                <a:latin typeface="Garamond" panose="02020404030301010803" pitchFamily="18" charset="0"/>
              </a:rPr>
              <a:t>coax</a:t>
            </a:r>
            <a:r>
              <a:rPr lang="de-DE" sz="1600" b="1" dirty="0">
                <a:latin typeface="Garamond" panose="02020404030301010803" pitchFamily="18" charset="0"/>
              </a:rPr>
              <a:t>: </a:t>
            </a:r>
            <a:r>
              <a:rPr lang="de-DE" sz="1600" b="1" dirty="0" err="1">
                <a:latin typeface="Garamond" panose="02020404030301010803" pitchFamily="18" charset="0"/>
              </a:rPr>
              <a:t>max</a:t>
            </a:r>
            <a:r>
              <a:rPr lang="de-DE" sz="1600" b="1" dirty="0">
                <a:latin typeface="Garamond" panose="02020404030301010803" pitchFamily="18" charset="0"/>
              </a:rPr>
              <a:t> = 14mT = </a:t>
            </a:r>
            <a:r>
              <a:rPr lang="de-DE" sz="1600" b="1" dirty="0" err="1">
                <a:latin typeface="Garamond" panose="02020404030301010803" pitchFamily="18" charset="0"/>
              </a:rPr>
              <a:t>Bpk</a:t>
            </a:r>
            <a:r>
              <a:rPr lang="de-DE" sz="1600" b="1" dirty="0">
                <a:latin typeface="Garamond" panose="02020404030301010803" pitchFamily="18" charset="0"/>
              </a:rPr>
              <a:t> @ </a:t>
            </a:r>
            <a:r>
              <a:rPr lang="de-DE" sz="1600" b="1" dirty="0" err="1">
                <a:latin typeface="Garamond" panose="02020404030301010803" pitchFamily="18" charset="0"/>
              </a:rPr>
              <a:t>upper</a:t>
            </a:r>
            <a:r>
              <a:rPr lang="de-DE" sz="1600" b="1" dirty="0">
                <a:latin typeface="Garamond" panose="02020404030301010803" pitchFamily="18" charset="0"/>
              </a:rPr>
              <a:t> </a:t>
            </a:r>
            <a:r>
              <a:rPr lang="de-DE" sz="1600" b="1" dirty="0" err="1">
                <a:latin typeface="Garamond" panose="02020404030301010803" pitchFamily="18" charset="0"/>
              </a:rPr>
              <a:t>edge</a:t>
            </a:r>
            <a:r>
              <a:rPr lang="de-DE" sz="1600" b="1" dirty="0">
                <a:latin typeface="Garamond" panose="02020404030301010803" pitchFamily="18" charset="0"/>
              </a:rPr>
              <a:t> </a:t>
            </a:r>
            <a:r>
              <a:rPr lang="de-DE" sz="1600" b="1" dirty="0" err="1">
                <a:latin typeface="Garamond" panose="02020404030301010803" pitchFamily="18" charset="0"/>
              </a:rPr>
              <a:t>of</a:t>
            </a:r>
            <a:r>
              <a:rPr lang="de-DE" sz="1600" b="1" dirty="0">
                <a:latin typeface="Garamond" panose="02020404030301010803" pitchFamily="18" charset="0"/>
              </a:rPr>
              <a:t> </a:t>
            </a:r>
            <a:r>
              <a:rPr lang="de-DE" sz="1600" b="1" dirty="0" err="1">
                <a:latin typeface="Garamond" panose="02020404030301010803" pitchFamily="18" charset="0"/>
              </a:rPr>
              <a:t>gap</a:t>
            </a:r>
            <a:endParaRPr lang="de-DE" sz="1600" b="1" dirty="0">
              <a:latin typeface="Garamond" panose="02020404030301010803" pitchFamily="18" charset="0"/>
            </a:endParaRPr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O. Kugeler - Operation of the quadrupole resonator at HZB - EuCARD2 - WP12 Meeting - Hamburg, DESY 9.4.2015</a:t>
            </a:r>
            <a:endParaRPr lang="de-DE" dirty="0"/>
          </a:p>
        </p:txBody>
      </p:sp>
      <p:sp>
        <p:nvSpPr>
          <p:cNvPr id="11" name="Inhaltsplatzhalter 5"/>
          <p:cNvSpPr txBox="1">
            <a:spLocks/>
          </p:cNvSpPr>
          <p:nvPr/>
        </p:nvSpPr>
        <p:spPr>
          <a:xfrm>
            <a:off x="1099917" y="76994"/>
            <a:ext cx="7864571" cy="465138"/>
          </a:xfrm>
          <a:prstGeom prst="rect">
            <a:avLst/>
          </a:prstGeom>
        </p:spPr>
        <p:txBody>
          <a:bodyPr/>
          <a:lstStyle>
            <a:lvl1pPr marL="0" indent="0" algn="l" rtl="0" eaLnBrk="0" fontAlgn="base" hangingPunct="0">
              <a:lnSpc>
                <a:spcPts val="28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sz="2100" b="1" kern="1200" cap="all">
                <a:solidFill>
                  <a:srgbClr val="00589C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5922963" indent="-18097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1169988" algn="l"/>
              </a:tabLst>
              <a:defRPr b="1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324802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buFont typeface="Arial" charset="0"/>
              <a:buNone/>
              <a:defRPr/>
            </a:pPr>
            <a:r>
              <a:rPr lang="de-DE" cap="none" dirty="0" smtClean="0">
                <a:solidFill>
                  <a:schemeClr val="bg1"/>
                </a:solidFill>
                <a:latin typeface="Garamond" panose="02020404030301010803" pitchFamily="18" charset="0"/>
              </a:rPr>
              <a:t>Alternative sample </a:t>
            </a:r>
            <a:r>
              <a:rPr lang="de-DE" cap="none" dirty="0" err="1" smtClean="0">
                <a:solidFill>
                  <a:schemeClr val="bg1"/>
                </a:solidFill>
                <a:latin typeface="Garamond" panose="02020404030301010803" pitchFamily="18" charset="0"/>
              </a:rPr>
              <a:t>chamber</a:t>
            </a:r>
            <a:r>
              <a:rPr lang="de-DE" cap="none" dirty="0" smtClean="0">
                <a:solidFill>
                  <a:schemeClr val="bg1"/>
                </a:solidFill>
                <a:latin typeface="Garamond" panose="02020404030301010803" pitchFamily="18" charset="0"/>
              </a:rPr>
              <a:t>, </a:t>
            </a:r>
            <a:r>
              <a:rPr lang="de-DE" cap="none" dirty="0" err="1" smtClean="0">
                <a:solidFill>
                  <a:schemeClr val="bg1"/>
                </a:solidFill>
                <a:latin typeface="Garamond" panose="02020404030301010803" pitchFamily="18" charset="0"/>
              </a:rPr>
              <a:t>simulation</a:t>
            </a:r>
            <a:endParaRPr lang="en-US" dirty="0">
              <a:solidFill>
                <a:schemeClr val="bg1"/>
              </a:solidFill>
              <a:latin typeface="Garamond" panose="02020404030301010803" pitchFamily="18" charset="0"/>
            </a:endParaRPr>
          </a:p>
        </p:txBody>
      </p:sp>
      <p:pic>
        <p:nvPicPr>
          <p:cNvPr id="10" name="Picture 2" descr="https://espace.cern.ch/EuCARD/2013/annual-and-KickOff-meeting/PICTURE%20LIBRARY/EuCARD2-logo-Fabienn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7574" y="-171400"/>
            <a:ext cx="2284613" cy="1614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" name="Gerade Verbindung mit Pfeil 2"/>
          <p:cNvCxnSpPr/>
          <p:nvPr/>
        </p:nvCxnSpPr>
        <p:spPr>
          <a:xfrm>
            <a:off x="1979712" y="3255818"/>
            <a:ext cx="0" cy="576064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" name="Textfeld 4"/>
          <p:cNvSpPr txBox="1"/>
          <p:nvPr/>
        </p:nvSpPr>
        <p:spPr>
          <a:xfrm>
            <a:off x="323527" y="3301395"/>
            <a:ext cx="145462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b="1" dirty="0" smtClean="0">
                <a:latin typeface="Garamond" panose="02020404030301010803" pitchFamily="18" charset="0"/>
              </a:rPr>
              <a:t>Want &gt; 12 mm</a:t>
            </a:r>
            <a:br>
              <a:rPr lang="de-DE" sz="1600" b="1" dirty="0" smtClean="0">
                <a:latin typeface="Garamond" panose="02020404030301010803" pitchFamily="18" charset="0"/>
              </a:rPr>
            </a:br>
            <a:r>
              <a:rPr lang="de-DE" sz="1600" b="1" dirty="0" smtClean="0">
                <a:latin typeface="Garamond" panose="02020404030301010803" pitchFamily="18" charset="0"/>
              </a:rPr>
              <a:t>sample </a:t>
            </a:r>
            <a:r>
              <a:rPr lang="de-DE" sz="1600" b="1" dirty="0" err="1" smtClean="0">
                <a:latin typeface="Garamond" panose="02020404030301010803" pitchFamily="18" charset="0"/>
              </a:rPr>
              <a:t>height</a:t>
            </a:r>
            <a:endParaRPr lang="de-DE" sz="1600" b="1" dirty="0" smtClean="0">
              <a:latin typeface="Garamond" panose="02020404030301010803" pitchFamily="18" charset="0"/>
            </a:endParaRPr>
          </a:p>
          <a:p>
            <a:r>
              <a:rPr lang="de-DE" sz="1600" b="1" dirty="0" err="1" smtClean="0">
                <a:latin typeface="Garamond" panose="02020404030301010803" pitchFamily="18" charset="0"/>
              </a:rPr>
              <a:t>for</a:t>
            </a:r>
            <a:r>
              <a:rPr lang="de-DE" sz="1600" b="1" dirty="0" smtClean="0">
                <a:latin typeface="Garamond" panose="02020404030301010803" pitchFamily="18" charset="0"/>
              </a:rPr>
              <a:t> </a:t>
            </a:r>
            <a:r>
              <a:rPr lang="de-DE" sz="1600" b="1" dirty="0" err="1" smtClean="0">
                <a:latin typeface="Garamond" panose="02020404030301010803" pitchFamily="18" charset="0"/>
              </a:rPr>
              <a:t>reasonable</a:t>
            </a:r>
            <a:endParaRPr lang="de-DE" sz="1600" b="1" dirty="0" smtClean="0">
              <a:latin typeface="Garamond" panose="02020404030301010803" pitchFamily="18" charset="0"/>
            </a:endParaRPr>
          </a:p>
          <a:p>
            <a:r>
              <a:rPr lang="de-DE" sz="1600" b="1" dirty="0" err="1" smtClean="0">
                <a:latin typeface="Garamond" panose="02020404030301010803" pitchFamily="18" charset="0"/>
              </a:rPr>
              <a:t>field</a:t>
            </a:r>
            <a:r>
              <a:rPr lang="de-DE" sz="1600" b="1" dirty="0" smtClean="0">
                <a:latin typeface="Garamond" panose="02020404030301010803" pitchFamily="18" charset="0"/>
              </a:rPr>
              <a:t> </a:t>
            </a:r>
            <a:r>
              <a:rPr lang="de-DE" sz="1600" b="1" dirty="0" err="1" smtClean="0">
                <a:latin typeface="Garamond" panose="02020404030301010803" pitchFamily="18" charset="0"/>
              </a:rPr>
              <a:t>reduction</a:t>
            </a:r>
            <a:endParaRPr lang="de-DE" sz="1600" b="1" dirty="0" smtClean="0">
              <a:latin typeface="Garamond" panose="02020404030301010803" pitchFamily="18" charset="0"/>
            </a:endParaRPr>
          </a:p>
          <a:p>
            <a:r>
              <a:rPr lang="de-DE" sz="1600" b="1" dirty="0" smtClean="0">
                <a:latin typeface="Garamond" panose="02020404030301010803" pitchFamily="18" charset="0"/>
              </a:rPr>
              <a:t>in </a:t>
            </a:r>
            <a:r>
              <a:rPr lang="de-DE" sz="1600" b="1" dirty="0" err="1" smtClean="0">
                <a:latin typeface="Garamond" panose="02020404030301010803" pitchFamily="18" charset="0"/>
              </a:rPr>
              <a:t>coax</a:t>
            </a:r>
            <a:r>
              <a:rPr lang="de-DE" sz="1600" b="1" dirty="0" smtClean="0">
                <a:latin typeface="Garamond" panose="02020404030301010803" pitchFamily="18" charset="0"/>
              </a:rPr>
              <a:t> </a:t>
            </a:r>
            <a:r>
              <a:rPr lang="de-DE" sz="1600" b="1" dirty="0" err="1" smtClean="0">
                <a:latin typeface="Garamond" panose="02020404030301010803" pitchFamily="18" charset="0"/>
              </a:rPr>
              <a:t>gap</a:t>
            </a:r>
            <a:endParaRPr lang="en-US" sz="1600" b="1" dirty="0">
              <a:latin typeface="Garamond" panose="02020404030301010803" pitchFamily="18" charset="0"/>
            </a:endParaRPr>
          </a:p>
        </p:txBody>
      </p:sp>
      <p:sp>
        <p:nvSpPr>
          <p:cNvPr id="12" name="Textfeld 11"/>
          <p:cNvSpPr txBox="1"/>
          <p:nvPr/>
        </p:nvSpPr>
        <p:spPr>
          <a:xfrm>
            <a:off x="6823675" y="2160877"/>
            <a:ext cx="218681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 err="1" smtClean="0">
                <a:latin typeface="Garamond" panose="02020404030301010803" pitchFamily="18" charset="0"/>
              </a:rPr>
              <a:t>Comsol</a:t>
            </a:r>
            <a:r>
              <a:rPr lang="de-DE" b="1" dirty="0" smtClean="0">
                <a:latin typeface="Garamond" panose="02020404030301010803" pitchFamily="18" charset="0"/>
              </a:rPr>
              <a:t> </a:t>
            </a:r>
            <a:r>
              <a:rPr lang="de-DE" b="1" dirty="0" err="1" smtClean="0">
                <a:latin typeface="Garamond" panose="02020404030301010803" pitchFamily="18" charset="0"/>
              </a:rPr>
              <a:t>simulations</a:t>
            </a:r>
            <a:r>
              <a:rPr lang="de-DE" b="1" dirty="0" smtClean="0">
                <a:latin typeface="Garamond" panose="02020404030301010803" pitchFamily="18" charset="0"/>
              </a:rPr>
              <a:t> </a:t>
            </a:r>
            <a:br>
              <a:rPr lang="de-DE" b="1" dirty="0" smtClean="0">
                <a:latin typeface="Garamond" panose="02020404030301010803" pitchFamily="18" charset="0"/>
              </a:rPr>
            </a:br>
            <a:r>
              <a:rPr lang="de-DE" b="1" dirty="0" err="1" smtClean="0">
                <a:latin typeface="Garamond" panose="02020404030301010803" pitchFamily="18" charset="0"/>
              </a:rPr>
              <a:t>by</a:t>
            </a:r>
            <a:r>
              <a:rPr lang="de-DE" b="1" dirty="0" smtClean="0">
                <a:latin typeface="Garamond" panose="02020404030301010803" pitchFamily="18" charset="0"/>
              </a:rPr>
              <a:t> S. Keckert</a:t>
            </a:r>
            <a:endParaRPr lang="en-US" b="1" dirty="0"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719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Foliennummernplatzhalter 5"/>
          <p:cNvSpPr>
            <a:spLocks noGrp="1"/>
          </p:cNvSpPr>
          <p:nvPr>
            <p:ph type="sldNum" sz="quarter" idx="1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432E48BD-EBBE-4AF9-B7DA-25AE52F54605}" type="slidenum">
              <a:rPr lang="de-DE" altLang="de-DE">
                <a:solidFill>
                  <a:srgbClr val="00589C"/>
                </a:solidFill>
              </a:rPr>
              <a:pPr/>
              <a:t>16</a:t>
            </a:fld>
            <a:endParaRPr lang="de-DE" altLang="de-DE">
              <a:solidFill>
                <a:srgbClr val="00589C"/>
              </a:solidFill>
            </a:endParaRPr>
          </a:p>
        </p:txBody>
      </p:sp>
      <p:pic>
        <p:nvPicPr>
          <p:cNvPr id="14340" name="Grafik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1838" y="1052513"/>
            <a:ext cx="6167437" cy="448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1" name="Textfeld 7"/>
          <p:cNvSpPr txBox="1">
            <a:spLocks noChangeArrowheads="1"/>
          </p:cNvSpPr>
          <p:nvPr/>
        </p:nvSpPr>
        <p:spPr bwMode="auto">
          <a:xfrm>
            <a:off x="6588125" y="5351463"/>
            <a:ext cx="1742528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de-DE" altLang="de-DE" sz="1600" b="1" dirty="0">
                <a:latin typeface="Garamond" panose="02020404030301010803" pitchFamily="18" charset="0"/>
              </a:rPr>
              <a:t>S. Keckert, S. Aull</a:t>
            </a:r>
          </a:p>
        </p:txBody>
      </p:sp>
      <p:sp>
        <p:nvSpPr>
          <p:cNvPr id="9" name="Textfeld 8"/>
          <p:cNvSpPr txBox="1"/>
          <p:nvPr/>
        </p:nvSpPr>
        <p:spPr>
          <a:xfrm>
            <a:off x="4305300" y="868363"/>
            <a:ext cx="2173288" cy="3683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de-DE" dirty="0"/>
              <a:t>Indium </a:t>
            </a:r>
            <a:r>
              <a:rPr lang="de-DE" dirty="0" err="1"/>
              <a:t>sc</a:t>
            </a:r>
            <a:r>
              <a:rPr lang="de-DE" dirty="0"/>
              <a:t> </a:t>
            </a:r>
            <a:r>
              <a:rPr lang="de-DE" dirty="0" err="1"/>
              <a:t>transition</a:t>
            </a:r>
            <a:endParaRPr lang="de-DE" dirty="0"/>
          </a:p>
        </p:txBody>
      </p:sp>
      <p:cxnSp>
        <p:nvCxnSpPr>
          <p:cNvPr id="12" name="Gerade Verbindung mit Pfeil 11"/>
          <p:cNvCxnSpPr/>
          <p:nvPr/>
        </p:nvCxnSpPr>
        <p:spPr>
          <a:xfrm flipH="1">
            <a:off x="4881563" y="1236663"/>
            <a:ext cx="203200" cy="75247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3" name="Textfeld 12"/>
          <p:cNvSpPr txBox="1"/>
          <p:nvPr/>
        </p:nvSpPr>
        <p:spPr>
          <a:xfrm>
            <a:off x="251519" y="2755466"/>
            <a:ext cx="1968293" cy="83099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de-DE" sz="1600" b="1" dirty="0" err="1">
                <a:latin typeface="Garamond" panose="02020404030301010803" pitchFamily="18" charset="0"/>
              </a:rPr>
              <a:t>Increase</a:t>
            </a:r>
            <a:r>
              <a:rPr lang="de-DE" sz="1600" b="1" dirty="0">
                <a:latin typeface="Garamond" panose="02020404030301010803" pitchFamily="18" charset="0"/>
              </a:rPr>
              <a:t> in </a:t>
            </a:r>
            <a:r>
              <a:rPr lang="de-DE" sz="1600" b="1" dirty="0" err="1">
                <a:latin typeface="Garamond" panose="02020404030301010803" pitchFamily="18" charset="0"/>
              </a:rPr>
              <a:t>surface</a:t>
            </a:r>
            <a:r>
              <a:rPr lang="de-DE" sz="1600" b="1" dirty="0">
                <a:latin typeface="Garamond" panose="02020404030301010803" pitchFamily="18" charset="0"/>
              </a:rPr>
              <a:t> </a:t>
            </a:r>
            <a:r>
              <a:rPr lang="de-DE" sz="1600" b="1" dirty="0" err="1" smtClean="0">
                <a:latin typeface="Garamond" panose="02020404030301010803" pitchFamily="18" charset="0"/>
              </a:rPr>
              <a:t>resistance</a:t>
            </a:r>
            <a:r>
              <a:rPr lang="de-DE" sz="1600" b="1" dirty="0" smtClean="0">
                <a:latin typeface="Garamond" panose="02020404030301010803" pitchFamily="18" charset="0"/>
              </a:rPr>
              <a:t> at </a:t>
            </a:r>
            <a:r>
              <a:rPr lang="de-DE" sz="1600" b="1" dirty="0" err="1">
                <a:latin typeface="Garamond" panose="02020404030301010803" pitchFamily="18" charset="0"/>
              </a:rPr>
              <a:t>lower</a:t>
            </a:r>
            <a:r>
              <a:rPr lang="de-DE" sz="1600" b="1" dirty="0">
                <a:latin typeface="Garamond" panose="02020404030301010803" pitchFamily="18" charset="0"/>
              </a:rPr>
              <a:t> </a:t>
            </a:r>
            <a:r>
              <a:rPr lang="de-DE" sz="1600" b="1" dirty="0" err="1">
                <a:latin typeface="Garamond" panose="02020404030301010803" pitchFamily="18" charset="0"/>
              </a:rPr>
              <a:t>temperature</a:t>
            </a:r>
            <a:r>
              <a:rPr lang="de-DE" sz="1600" b="1" dirty="0">
                <a:latin typeface="Garamond" panose="02020404030301010803" pitchFamily="18" charset="0"/>
              </a:rPr>
              <a:t>. </a:t>
            </a:r>
            <a:r>
              <a:rPr lang="de-DE" sz="1600" b="1" dirty="0" err="1">
                <a:latin typeface="Garamond" panose="02020404030301010803" pitchFamily="18" charset="0"/>
              </a:rPr>
              <a:t>Why</a:t>
            </a:r>
            <a:r>
              <a:rPr lang="de-DE" sz="1600" b="1" dirty="0">
                <a:latin typeface="Garamond" panose="02020404030301010803" pitchFamily="18" charset="0"/>
              </a:rPr>
              <a:t>?</a:t>
            </a:r>
          </a:p>
        </p:txBody>
      </p:sp>
      <p:cxnSp>
        <p:nvCxnSpPr>
          <p:cNvPr id="14" name="Gerade Verbindung mit Pfeil 13"/>
          <p:cNvCxnSpPr>
            <a:stCxn id="13" idx="3"/>
          </p:cNvCxnSpPr>
          <p:nvPr/>
        </p:nvCxnSpPr>
        <p:spPr>
          <a:xfrm flipV="1">
            <a:off x="2219812" y="2781300"/>
            <a:ext cx="1128052" cy="38966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1" name="Gerade Verbindung mit Pfeil 20"/>
          <p:cNvCxnSpPr/>
          <p:nvPr/>
        </p:nvCxnSpPr>
        <p:spPr>
          <a:xfrm>
            <a:off x="4067175" y="2781300"/>
            <a:ext cx="0" cy="1871663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14347" name="Textfeld 22"/>
          <p:cNvSpPr txBox="1">
            <a:spLocks noChangeArrowheads="1"/>
          </p:cNvSpPr>
          <p:nvPr/>
        </p:nvSpPr>
        <p:spPr bwMode="auto">
          <a:xfrm>
            <a:off x="3836988" y="5690017"/>
            <a:ext cx="1843966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de-DE" altLang="de-DE" sz="1600" b="1" dirty="0" err="1">
                <a:latin typeface="Garamond" panose="02020404030301010803" pitchFamily="18" charset="0"/>
              </a:rPr>
              <a:t>T</a:t>
            </a:r>
            <a:r>
              <a:rPr lang="de-DE" altLang="de-DE" sz="1600" b="1" baseline="-25000" dirty="0" err="1">
                <a:latin typeface="Garamond" panose="02020404030301010803" pitchFamily="18" charset="0"/>
              </a:rPr>
              <a:t>c</a:t>
            </a:r>
            <a:r>
              <a:rPr lang="de-DE" altLang="de-DE" sz="1600" b="1" dirty="0">
                <a:latin typeface="Garamond" panose="02020404030301010803" pitchFamily="18" charset="0"/>
              </a:rPr>
              <a:t>(Indium) = 3.4 K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O. Kugeler - Operation of the quadrupole resonator at HZB - EuCARD2 - WP12 Meeting - Hamburg, DESY 9.4.2015</a:t>
            </a:r>
            <a:endParaRPr lang="de-DE" dirty="0"/>
          </a:p>
        </p:txBody>
      </p:sp>
      <p:sp>
        <p:nvSpPr>
          <p:cNvPr id="15" name="Inhaltsplatzhalter 5"/>
          <p:cNvSpPr txBox="1">
            <a:spLocks/>
          </p:cNvSpPr>
          <p:nvPr/>
        </p:nvSpPr>
        <p:spPr>
          <a:xfrm>
            <a:off x="1099917" y="76994"/>
            <a:ext cx="7864571" cy="465138"/>
          </a:xfrm>
          <a:prstGeom prst="rect">
            <a:avLst/>
          </a:prstGeom>
        </p:spPr>
        <p:txBody>
          <a:bodyPr/>
          <a:lstStyle>
            <a:lvl1pPr marL="0" indent="0" algn="l" rtl="0" eaLnBrk="0" fontAlgn="base" hangingPunct="0">
              <a:lnSpc>
                <a:spcPts val="28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sz="2100" b="1" kern="1200" cap="all">
                <a:solidFill>
                  <a:srgbClr val="00589C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5922963" indent="-18097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1169988" algn="l"/>
              </a:tabLst>
              <a:defRPr b="1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324802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buFont typeface="Arial" charset="0"/>
              <a:buNone/>
              <a:defRPr/>
            </a:pPr>
            <a:r>
              <a:rPr lang="de-DE" cap="none" dirty="0" err="1" smtClean="0">
                <a:solidFill>
                  <a:schemeClr val="bg1"/>
                </a:solidFill>
                <a:latin typeface="Garamond" panose="02020404030301010803" pitchFamily="18" charset="0"/>
              </a:rPr>
              <a:t>Results</a:t>
            </a:r>
            <a:r>
              <a:rPr lang="de-DE" cap="none" dirty="0" smtClean="0">
                <a:solidFill>
                  <a:schemeClr val="bg1"/>
                </a:solidFill>
                <a:latin typeface="Garamond" panose="02020404030301010803" pitchFamily="18" charset="0"/>
              </a:rPr>
              <a:t> </a:t>
            </a:r>
            <a:r>
              <a:rPr lang="de-DE" cap="none" dirty="0" err="1" smtClean="0">
                <a:solidFill>
                  <a:schemeClr val="bg1"/>
                </a:solidFill>
                <a:latin typeface="Garamond" panose="02020404030301010803" pitchFamily="18" charset="0"/>
              </a:rPr>
              <a:t>with</a:t>
            </a:r>
            <a:r>
              <a:rPr lang="de-DE" cap="none" dirty="0" smtClean="0">
                <a:solidFill>
                  <a:schemeClr val="bg1"/>
                </a:solidFill>
                <a:latin typeface="Garamond" panose="02020404030301010803" pitchFamily="18" charset="0"/>
              </a:rPr>
              <a:t> alternative </a:t>
            </a:r>
            <a:r>
              <a:rPr lang="de-DE" cap="none" dirty="0" err="1" smtClean="0">
                <a:solidFill>
                  <a:schemeClr val="bg1"/>
                </a:solidFill>
                <a:latin typeface="Garamond" panose="02020404030301010803" pitchFamily="18" charset="0"/>
              </a:rPr>
              <a:t>chamber</a:t>
            </a:r>
            <a:r>
              <a:rPr lang="de-DE" cap="none" dirty="0" smtClean="0">
                <a:solidFill>
                  <a:schemeClr val="bg1"/>
                </a:solidFill>
                <a:latin typeface="Garamond" panose="02020404030301010803" pitchFamily="18" charset="0"/>
              </a:rPr>
              <a:t> </a:t>
            </a:r>
            <a:r>
              <a:rPr lang="de-DE" cap="none" dirty="0" err="1" smtClean="0">
                <a:solidFill>
                  <a:schemeClr val="bg1"/>
                </a:solidFill>
                <a:latin typeface="Garamond" panose="02020404030301010803" pitchFamily="18" charset="0"/>
              </a:rPr>
              <a:t>obtained</a:t>
            </a:r>
            <a:r>
              <a:rPr lang="de-DE" cap="none" dirty="0" smtClean="0">
                <a:solidFill>
                  <a:schemeClr val="bg1"/>
                </a:solidFill>
                <a:latin typeface="Garamond" panose="02020404030301010803" pitchFamily="18" charset="0"/>
              </a:rPr>
              <a:t> at CERN QPR</a:t>
            </a:r>
            <a:endParaRPr lang="en-US" dirty="0">
              <a:solidFill>
                <a:schemeClr val="bg1"/>
              </a:solidFill>
              <a:latin typeface="Garamond" panose="02020404030301010803" pitchFamily="18" charset="0"/>
            </a:endParaRPr>
          </a:p>
        </p:txBody>
      </p:sp>
      <p:pic>
        <p:nvPicPr>
          <p:cNvPr id="16" name="Picture 2" descr="https://espace.cern.ch/EuCARD/2013/annual-and-KickOff-meeting/PICTURE%20LIBRARY/EuCARD2-logo-Fabienn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7574" y="-171400"/>
            <a:ext cx="2284613" cy="1614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Textfeld 19"/>
          <p:cNvSpPr txBox="1"/>
          <p:nvPr/>
        </p:nvSpPr>
        <p:spPr>
          <a:xfrm>
            <a:off x="251517" y="3760105"/>
            <a:ext cx="1968293" cy="132343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de-DE" sz="1600" b="1" dirty="0" err="1" smtClean="0">
                <a:latin typeface="Garamond" panose="02020404030301010803" pitchFamily="18" charset="0"/>
              </a:rPr>
              <a:t>Reduced</a:t>
            </a:r>
            <a:r>
              <a:rPr lang="de-DE" sz="1600" b="1" dirty="0" smtClean="0">
                <a:latin typeface="Garamond" panose="02020404030301010803" pitchFamily="18" charset="0"/>
              </a:rPr>
              <a:t> thermal </a:t>
            </a:r>
            <a:r>
              <a:rPr lang="de-DE" sz="1600" b="1" dirty="0" err="1" smtClean="0">
                <a:latin typeface="Garamond" panose="02020404030301010803" pitchFamily="18" charset="0"/>
              </a:rPr>
              <a:t>conductivity</a:t>
            </a:r>
            <a:r>
              <a:rPr lang="de-DE" sz="1600" b="1" dirty="0" smtClean="0">
                <a:latin typeface="Garamond" panose="02020404030301010803" pitchFamily="18" charset="0"/>
              </a:rPr>
              <a:t> </a:t>
            </a:r>
            <a:r>
              <a:rPr lang="de-DE" sz="1600" b="1" dirty="0" err="1" smtClean="0">
                <a:latin typeface="Garamond" panose="02020404030301010803" pitchFamily="18" charset="0"/>
              </a:rPr>
              <a:t>of</a:t>
            </a:r>
            <a:r>
              <a:rPr lang="de-DE" sz="1600" b="1" dirty="0" smtClean="0">
                <a:latin typeface="Garamond" panose="02020404030301010803" pitchFamily="18" charset="0"/>
              </a:rPr>
              <a:t> </a:t>
            </a:r>
            <a:r>
              <a:rPr lang="de-DE" sz="1600" b="1" dirty="0" err="1" smtClean="0">
                <a:latin typeface="Garamond" panose="02020404030301010803" pitchFamily="18" charset="0"/>
              </a:rPr>
              <a:t>sc</a:t>
            </a:r>
            <a:r>
              <a:rPr lang="de-DE" sz="1600" b="1" dirty="0" smtClean="0">
                <a:latin typeface="Garamond" panose="02020404030301010803" pitchFamily="18" charset="0"/>
              </a:rPr>
              <a:t> </a:t>
            </a:r>
            <a:r>
              <a:rPr lang="de-DE" sz="1600" b="1" dirty="0" err="1" smtClean="0">
                <a:latin typeface="Garamond" panose="02020404030301010803" pitchFamily="18" charset="0"/>
              </a:rPr>
              <a:t>indium</a:t>
            </a:r>
            <a:r>
              <a:rPr lang="de-DE" sz="1600" b="1" dirty="0" smtClean="0">
                <a:latin typeface="Garamond" panose="02020404030301010803" pitchFamily="18" charset="0"/>
              </a:rPr>
              <a:t> </a:t>
            </a:r>
            <a:r>
              <a:rPr lang="de-DE" sz="1600" b="1" dirty="0" err="1" smtClean="0">
                <a:latin typeface="Garamond" panose="02020404030301010803" pitchFamily="18" charset="0"/>
              </a:rPr>
              <a:t>is</a:t>
            </a:r>
            <a:r>
              <a:rPr lang="de-DE" sz="1600" b="1" dirty="0" smtClean="0">
                <a:latin typeface="Garamond" panose="02020404030301010803" pitchFamily="18" charset="0"/>
              </a:rPr>
              <a:t> NOT </a:t>
            </a:r>
            <a:r>
              <a:rPr lang="de-DE" sz="1600" b="1" dirty="0" err="1" smtClean="0">
                <a:latin typeface="Garamond" panose="02020404030301010803" pitchFamily="18" charset="0"/>
              </a:rPr>
              <a:t>the</a:t>
            </a:r>
            <a:r>
              <a:rPr lang="de-DE" sz="1600" b="1" dirty="0" smtClean="0">
                <a:latin typeface="Garamond" panose="02020404030301010803" pitchFamily="18" charset="0"/>
              </a:rPr>
              <a:t> </a:t>
            </a:r>
            <a:r>
              <a:rPr lang="de-DE" sz="1600" b="1" dirty="0" err="1" smtClean="0">
                <a:latin typeface="Garamond" panose="02020404030301010803" pitchFamily="18" charset="0"/>
              </a:rPr>
              <a:t>cause</a:t>
            </a:r>
            <a:r>
              <a:rPr lang="de-DE" sz="1600" b="1" dirty="0" smtClean="0">
                <a:latin typeface="Garamond" panose="02020404030301010803" pitchFamily="18" charset="0"/>
              </a:rPr>
              <a:t>. </a:t>
            </a:r>
            <a:r>
              <a:rPr lang="de-DE" sz="1600" b="1" dirty="0" err="1" smtClean="0">
                <a:latin typeface="Garamond" panose="02020404030301010803" pitchFamily="18" charset="0"/>
              </a:rPr>
              <a:t>Effect</a:t>
            </a:r>
            <a:r>
              <a:rPr lang="de-DE" sz="1600" b="1" dirty="0" smtClean="0">
                <a:latin typeface="Garamond" panose="02020404030301010803" pitchFamily="18" charset="0"/>
              </a:rPr>
              <a:t> </a:t>
            </a:r>
            <a:r>
              <a:rPr lang="de-DE" sz="1600" b="1" dirty="0" err="1" smtClean="0">
                <a:latin typeface="Garamond" panose="02020404030301010803" pitchFamily="18" charset="0"/>
              </a:rPr>
              <a:t>would</a:t>
            </a:r>
            <a:r>
              <a:rPr lang="de-DE" sz="1600" b="1" dirty="0" smtClean="0">
                <a:latin typeface="Garamond" panose="02020404030301010803" pitchFamily="18" charset="0"/>
              </a:rPr>
              <a:t> </a:t>
            </a:r>
            <a:r>
              <a:rPr lang="de-DE" sz="1600" b="1" dirty="0" err="1" smtClean="0">
                <a:latin typeface="Garamond" panose="02020404030301010803" pitchFamily="18" charset="0"/>
              </a:rPr>
              <a:t>be</a:t>
            </a:r>
            <a:r>
              <a:rPr lang="de-DE" sz="1600" b="1" dirty="0" smtClean="0">
                <a:latin typeface="Garamond" panose="02020404030301010803" pitchFamily="18" charset="0"/>
              </a:rPr>
              <a:t> 2 </a:t>
            </a:r>
            <a:r>
              <a:rPr lang="de-DE" sz="1600" b="1" dirty="0" err="1" smtClean="0">
                <a:latin typeface="Garamond" panose="02020404030301010803" pitchFamily="18" charset="0"/>
              </a:rPr>
              <a:t>oom</a:t>
            </a:r>
            <a:r>
              <a:rPr lang="de-DE" sz="1600" b="1" dirty="0" smtClean="0">
                <a:latin typeface="Garamond" panose="02020404030301010803" pitchFamily="18" charset="0"/>
              </a:rPr>
              <a:t> </a:t>
            </a:r>
            <a:r>
              <a:rPr lang="de-DE" sz="1600" b="1" dirty="0" err="1" smtClean="0">
                <a:latin typeface="Garamond" panose="02020404030301010803" pitchFamily="18" charset="0"/>
              </a:rPr>
              <a:t>smaller</a:t>
            </a:r>
            <a:endParaRPr lang="de-DE" sz="1600" b="1" dirty="0">
              <a:latin typeface="Garamond" panose="02020404030301010803" pitchFamily="18" charset="0"/>
            </a:endParaRPr>
          </a:p>
        </p:txBody>
      </p:sp>
      <p:sp>
        <p:nvSpPr>
          <p:cNvPr id="22" name="Textfeld 21"/>
          <p:cNvSpPr txBox="1"/>
          <p:nvPr/>
        </p:nvSpPr>
        <p:spPr>
          <a:xfrm>
            <a:off x="6996195" y="2878564"/>
            <a:ext cx="1968293" cy="83099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de-DE" sz="1600" b="1" dirty="0" err="1" smtClean="0">
                <a:latin typeface="Garamond" panose="02020404030301010803" pitchFamily="18" charset="0"/>
              </a:rPr>
              <a:t>Too</a:t>
            </a:r>
            <a:r>
              <a:rPr lang="de-DE" sz="1600" b="1" dirty="0" smtClean="0">
                <a:latin typeface="Garamond" panose="02020404030301010803" pitchFamily="18" charset="0"/>
              </a:rPr>
              <a:t> high residual </a:t>
            </a:r>
            <a:r>
              <a:rPr lang="de-DE" sz="1600" b="1" dirty="0" err="1" smtClean="0">
                <a:latin typeface="Garamond" panose="02020404030301010803" pitchFamily="18" charset="0"/>
              </a:rPr>
              <a:t>resistance</a:t>
            </a:r>
            <a:r>
              <a:rPr lang="de-DE" sz="1600" b="1" dirty="0" smtClean="0">
                <a:latin typeface="Garamond" panose="02020404030301010803" pitchFamily="18" charset="0"/>
              </a:rPr>
              <a:t>. Indium </a:t>
            </a:r>
            <a:r>
              <a:rPr lang="de-DE" sz="1600" b="1" dirty="0" err="1" smtClean="0">
                <a:latin typeface="Garamond" panose="02020404030301010803" pitchFamily="18" charset="0"/>
              </a:rPr>
              <a:t>spilling</a:t>
            </a:r>
            <a:r>
              <a:rPr lang="de-DE" sz="1600" b="1" dirty="0" smtClean="0">
                <a:latin typeface="Garamond" panose="02020404030301010803" pitchFamily="18" charset="0"/>
              </a:rPr>
              <a:t>?</a:t>
            </a:r>
            <a:endParaRPr lang="de-DE" sz="1600" b="1" dirty="0">
              <a:latin typeface="Garamond" panose="02020404030301010803" pitchFamily="18" charset="0"/>
            </a:endParaRPr>
          </a:p>
        </p:txBody>
      </p:sp>
      <p:cxnSp>
        <p:nvCxnSpPr>
          <p:cNvPr id="23" name="Gerade Verbindung mit Pfeil 22"/>
          <p:cNvCxnSpPr/>
          <p:nvPr/>
        </p:nvCxnSpPr>
        <p:spPr>
          <a:xfrm flipH="1">
            <a:off x="7092280" y="3717131"/>
            <a:ext cx="847600" cy="70469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Textplatzhalter 3"/>
          <p:cNvSpPr>
            <a:spLocks noGrp="1"/>
          </p:cNvSpPr>
          <p:nvPr>
            <p:ph type="body" sz="quarter" idx="13"/>
          </p:nvPr>
        </p:nvSpPr>
        <p:spPr bwMode="auto">
          <a:xfrm>
            <a:off x="959732" y="1052736"/>
            <a:ext cx="6420580" cy="553998"/>
          </a:xfrm>
        </p:spPr>
        <p:txBody>
          <a:bodyPr numCol="1" anchor="t" anchorCtr="0" compatLnSpc="1">
            <a:prstTxWarp prst="textNoShape">
              <a:avLst/>
            </a:prstTxWarp>
          </a:bodyPr>
          <a:lstStyle/>
          <a:p>
            <a:r>
              <a:rPr lang="de-DE" altLang="de-DE" sz="1600" b="1" dirty="0" err="1" smtClean="0">
                <a:latin typeface="Garamond" panose="02020404030301010803" pitchFamily="18" charset="0"/>
              </a:rPr>
              <a:t>Designed</a:t>
            </a:r>
            <a:r>
              <a:rPr lang="de-DE" altLang="de-DE" sz="1600" b="1" dirty="0" smtClean="0">
                <a:latin typeface="Garamond" panose="02020404030301010803" pitchFamily="18" charset="0"/>
              </a:rPr>
              <a:t> </a:t>
            </a:r>
            <a:r>
              <a:rPr lang="de-DE" altLang="de-DE" sz="1600" b="1" dirty="0" err="1" smtClean="0">
                <a:latin typeface="Garamond" panose="02020404030301010803" pitchFamily="18" charset="0"/>
              </a:rPr>
              <a:t>coil</a:t>
            </a:r>
            <a:r>
              <a:rPr lang="de-DE" altLang="de-DE" sz="1600" b="1" dirty="0" smtClean="0">
                <a:latin typeface="Garamond" panose="02020404030301010803" pitchFamily="18" charset="0"/>
              </a:rPr>
              <a:t> </a:t>
            </a:r>
            <a:r>
              <a:rPr lang="de-DE" altLang="de-DE" sz="1600" b="1" dirty="0" err="1" smtClean="0">
                <a:latin typeface="Garamond" panose="02020404030301010803" pitchFamily="18" charset="0"/>
              </a:rPr>
              <a:t>to</a:t>
            </a:r>
            <a:r>
              <a:rPr lang="de-DE" altLang="de-DE" sz="1600" b="1" dirty="0" smtClean="0">
                <a:latin typeface="Garamond" panose="02020404030301010803" pitchFamily="18" charset="0"/>
              </a:rPr>
              <a:t> </a:t>
            </a:r>
            <a:r>
              <a:rPr lang="de-DE" altLang="de-DE" sz="1600" b="1" dirty="0" err="1" smtClean="0">
                <a:latin typeface="Garamond" panose="02020404030301010803" pitchFamily="18" charset="0"/>
              </a:rPr>
              <a:t>apply</a:t>
            </a:r>
            <a:r>
              <a:rPr lang="de-DE" altLang="de-DE" sz="1600" b="1" dirty="0" smtClean="0">
                <a:latin typeface="Garamond" panose="02020404030301010803" pitchFamily="18" charset="0"/>
              </a:rPr>
              <a:t> </a:t>
            </a:r>
            <a:r>
              <a:rPr lang="de-DE" altLang="de-DE" sz="1600" b="1" dirty="0" err="1" smtClean="0">
                <a:latin typeface="Garamond" panose="02020404030301010803" pitchFamily="18" charset="0"/>
              </a:rPr>
              <a:t>external</a:t>
            </a:r>
            <a:r>
              <a:rPr lang="de-DE" altLang="de-DE" sz="1600" b="1" dirty="0" smtClean="0">
                <a:latin typeface="Garamond" panose="02020404030301010803" pitchFamily="18" charset="0"/>
              </a:rPr>
              <a:t> </a:t>
            </a:r>
            <a:r>
              <a:rPr lang="de-DE" altLang="de-DE" sz="1600" b="1" dirty="0" err="1" smtClean="0">
                <a:latin typeface="Garamond" panose="02020404030301010803" pitchFamily="18" charset="0"/>
              </a:rPr>
              <a:t>magnetic</a:t>
            </a:r>
            <a:r>
              <a:rPr lang="de-DE" altLang="de-DE" sz="1600" b="1" dirty="0" smtClean="0">
                <a:latin typeface="Garamond" panose="02020404030301010803" pitchFamily="18" charset="0"/>
              </a:rPr>
              <a:t> </a:t>
            </a:r>
            <a:r>
              <a:rPr lang="de-DE" altLang="de-DE" sz="1600" b="1" dirty="0" err="1" smtClean="0">
                <a:latin typeface="Garamond" panose="02020404030301010803" pitchFamily="18" charset="0"/>
              </a:rPr>
              <a:t>fields</a:t>
            </a:r>
            <a:r>
              <a:rPr lang="de-DE" altLang="de-DE" sz="1600" b="1" dirty="0" smtClean="0">
                <a:latin typeface="Garamond" panose="02020404030301010803" pitchFamily="18" charset="0"/>
              </a:rPr>
              <a:t> </a:t>
            </a:r>
            <a:r>
              <a:rPr lang="de-DE" altLang="de-DE" sz="1600" b="1" dirty="0" err="1" smtClean="0">
                <a:latin typeface="Garamond" panose="02020404030301010803" pitchFamily="18" charset="0"/>
              </a:rPr>
              <a:t>during</a:t>
            </a:r>
            <a:r>
              <a:rPr lang="de-DE" altLang="de-DE" sz="1600" b="1" dirty="0" smtClean="0">
                <a:latin typeface="Garamond" panose="02020404030301010803" pitchFamily="18" charset="0"/>
              </a:rPr>
              <a:t> cool down</a:t>
            </a:r>
          </a:p>
        </p:txBody>
      </p:sp>
      <p:sp>
        <p:nvSpPr>
          <p:cNvPr id="13316" name="Foliennummernplatzhalter 5"/>
          <p:cNvSpPr>
            <a:spLocks noGrp="1"/>
          </p:cNvSpPr>
          <p:nvPr>
            <p:ph type="sldNum" sz="quarter" idx="1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6EB4F33A-2D1B-4B0E-989A-056B30AAF299}" type="slidenum">
              <a:rPr lang="de-DE" altLang="de-DE">
                <a:solidFill>
                  <a:srgbClr val="00589C"/>
                </a:solidFill>
              </a:rPr>
              <a:pPr/>
              <a:t>17</a:t>
            </a:fld>
            <a:endParaRPr lang="de-DE" altLang="de-DE">
              <a:solidFill>
                <a:srgbClr val="00589C"/>
              </a:solidFill>
            </a:endParaRPr>
          </a:p>
        </p:txBody>
      </p:sp>
      <p:grpSp>
        <p:nvGrpSpPr>
          <p:cNvPr id="13317" name="Gruppieren 18"/>
          <p:cNvGrpSpPr>
            <a:grpSpLocks/>
          </p:cNvGrpSpPr>
          <p:nvPr/>
        </p:nvGrpSpPr>
        <p:grpSpPr bwMode="auto">
          <a:xfrm>
            <a:off x="1547813" y="1557338"/>
            <a:ext cx="6671448" cy="4346575"/>
            <a:chOff x="236464" y="1041121"/>
            <a:chExt cx="6672629" cy="4347376"/>
          </a:xfrm>
        </p:grpSpPr>
        <p:pic>
          <p:nvPicPr>
            <p:cNvPr id="13318" name="Grafik 6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2839" y="1772816"/>
              <a:ext cx="4774631" cy="36156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9" name="Gerader Verbinder 8"/>
            <p:cNvCxnSpPr/>
            <p:nvPr/>
          </p:nvCxnSpPr>
          <p:spPr>
            <a:xfrm>
              <a:off x="1043057" y="2705128"/>
              <a:ext cx="1353881" cy="0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3320" name="Textfeld 9"/>
            <p:cNvSpPr txBox="1">
              <a:spLocks noChangeArrowheads="1"/>
            </p:cNvSpPr>
            <p:nvPr/>
          </p:nvSpPr>
          <p:spPr bwMode="auto">
            <a:xfrm>
              <a:off x="236464" y="1412463"/>
              <a:ext cx="803567" cy="338616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de-DE" altLang="de-DE" sz="1600" b="1">
                  <a:latin typeface="Garamond" panose="02020404030301010803" pitchFamily="18" charset="0"/>
                </a:rPr>
                <a:t>sample</a:t>
              </a:r>
            </a:p>
          </p:txBody>
        </p:sp>
        <p:sp>
          <p:nvSpPr>
            <p:cNvPr id="13321" name="Textfeld 10"/>
            <p:cNvSpPr txBox="1">
              <a:spLocks noChangeArrowheads="1"/>
            </p:cNvSpPr>
            <p:nvPr/>
          </p:nvSpPr>
          <p:spPr bwMode="auto">
            <a:xfrm>
              <a:off x="1257404" y="1041121"/>
              <a:ext cx="961074" cy="338616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de-DE" altLang="de-DE" sz="1600" b="1" dirty="0">
                  <a:latin typeface="Garamond" panose="02020404030301010803" pitchFamily="18" charset="0"/>
                </a:rPr>
                <a:t>QPR </a:t>
              </a:r>
              <a:r>
                <a:rPr lang="de-DE" altLang="de-DE" sz="1600" b="1" dirty="0" err="1">
                  <a:latin typeface="Garamond" panose="02020404030301010803" pitchFamily="18" charset="0"/>
                </a:rPr>
                <a:t>rod</a:t>
              </a:r>
              <a:endParaRPr lang="de-DE" altLang="de-DE" sz="1600" b="1" dirty="0">
                <a:latin typeface="Garamond" panose="02020404030301010803" pitchFamily="18" charset="0"/>
              </a:endParaRPr>
            </a:p>
          </p:txBody>
        </p:sp>
        <p:sp>
          <p:nvSpPr>
            <p:cNvPr id="13322" name="Textfeld 11"/>
            <p:cNvSpPr txBox="1">
              <a:spLocks noChangeArrowheads="1"/>
            </p:cNvSpPr>
            <p:nvPr/>
          </p:nvSpPr>
          <p:spPr bwMode="auto">
            <a:xfrm>
              <a:off x="5480244" y="4155755"/>
              <a:ext cx="1428849" cy="338616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de-DE" altLang="de-DE" sz="1600" b="1" dirty="0">
                  <a:latin typeface="Garamond" panose="02020404030301010803" pitchFamily="18" charset="0"/>
                </a:rPr>
                <a:t>QPR </a:t>
              </a:r>
              <a:r>
                <a:rPr lang="de-DE" altLang="de-DE" sz="1600" b="1" dirty="0" err="1">
                  <a:latin typeface="Garamond" panose="02020404030301010803" pitchFamily="18" charset="0"/>
                </a:rPr>
                <a:t>chamber</a:t>
              </a:r>
              <a:endParaRPr lang="de-DE" altLang="de-DE" sz="1600" b="1" dirty="0">
                <a:latin typeface="Garamond" panose="02020404030301010803" pitchFamily="18" charset="0"/>
              </a:endParaRPr>
            </a:p>
          </p:txBody>
        </p:sp>
        <p:cxnSp>
          <p:nvCxnSpPr>
            <p:cNvPr id="14" name="Gerade Verbindung mit Pfeil 13"/>
            <p:cNvCxnSpPr/>
            <p:nvPr/>
          </p:nvCxnSpPr>
          <p:spPr>
            <a:xfrm flipH="1">
              <a:off x="1798840" y="1426954"/>
              <a:ext cx="14290" cy="914569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16" name="Gerade Verbindung mit Pfeil 15"/>
            <p:cNvCxnSpPr>
              <a:stCxn id="13320" idx="2"/>
            </p:cNvCxnSpPr>
            <p:nvPr/>
          </p:nvCxnSpPr>
          <p:spPr>
            <a:xfrm>
              <a:off x="638248" y="1751080"/>
              <a:ext cx="1038482" cy="954048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</p:grpSp>
      <p:sp>
        <p:nvSpPr>
          <p:cNvPr id="3" name="Fußzeilenplatzhalter 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O. Kugeler - Operation of the quadrupole resonator at HZB - EuCARD2 - WP12 Meeting - Hamburg, DESY 9.4.2015</a:t>
            </a:r>
            <a:endParaRPr lang="de-DE" dirty="0"/>
          </a:p>
        </p:txBody>
      </p:sp>
      <p:sp>
        <p:nvSpPr>
          <p:cNvPr id="17" name="Textfeld 11"/>
          <p:cNvSpPr txBox="1">
            <a:spLocks noChangeArrowheads="1"/>
          </p:cNvSpPr>
          <p:nvPr/>
        </p:nvSpPr>
        <p:spPr bwMode="auto">
          <a:xfrm>
            <a:off x="207419" y="4750406"/>
            <a:ext cx="1406091" cy="584775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de-DE" altLang="de-DE" sz="1600" b="1" dirty="0" err="1" smtClean="0">
                <a:latin typeface="Garamond" panose="02020404030301010803" pitchFamily="18" charset="0"/>
              </a:rPr>
              <a:t>Thermometry</a:t>
            </a:r>
            <a:endParaRPr lang="de-DE" altLang="de-DE" sz="1600" b="1" dirty="0" smtClean="0">
              <a:latin typeface="Garamond" panose="02020404030301010803" pitchFamily="18" charset="0"/>
            </a:endParaRPr>
          </a:p>
          <a:p>
            <a:pPr eaLnBrk="1" hangingPunct="1"/>
            <a:r>
              <a:rPr lang="de-DE" altLang="de-DE" sz="1600" b="1" dirty="0" err="1" smtClean="0">
                <a:latin typeface="Garamond" panose="02020404030301010803" pitchFamily="18" charset="0"/>
              </a:rPr>
              <a:t>chamber</a:t>
            </a:r>
            <a:endParaRPr lang="de-DE" altLang="de-DE" sz="1600" b="1" dirty="0">
              <a:latin typeface="Garamond" panose="02020404030301010803" pitchFamily="18" charset="0"/>
            </a:endParaRPr>
          </a:p>
        </p:txBody>
      </p:sp>
      <p:cxnSp>
        <p:nvCxnSpPr>
          <p:cNvPr id="18" name="Gerade Verbindung mit Pfeil 17"/>
          <p:cNvCxnSpPr>
            <a:stCxn id="17" idx="3"/>
          </p:cNvCxnSpPr>
          <p:nvPr/>
        </p:nvCxnSpPr>
        <p:spPr bwMode="auto">
          <a:xfrm flipV="1">
            <a:off x="1613510" y="5007752"/>
            <a:ext cx="886382" cy="3504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20" name="Gerade Verbindung mit Pfeil 19"/>
          <p:cNvCxnSpPr/>
          <p:nvPr/>
        </p:nvCxnSpPr>
        <p:spPr bwMode="auto">
          <a:xfrm flipH="1" flipV="1">
            <a:off x="4139952" y="4671398"/>
            <a:ext cx="2592288" cy="19776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9" name="Inhaltsplatzhalter 5"/>
          <p:cNvSpPr txBox="1">
            <a:spLocks/>
          </p:cNvSpPr>
          <p:nvPr/>
        </p:nvSpPr>
        <p:spPr>
          <a:xfrm>
            <a:off x="1099917" y="76994"/>
            <a:ext cx="7864571" cy="465138"/>
          </a:xfrm>
          <a:prstGeom prst="rect">
            <a:avLst/>
          </a:prstGeom>
        </p:spPr>
        <p:txBody>
          <a:bodyPr/>
          <a:lstStyle>
            <a:lvl1pPr marL="0" indent="0" algn="l" rtl="0" eaLnBrk="0" fontAlgn="base" hangingPunct="0">
              <a:lnSpc>
                <a:spcPts val="28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sz="2100" b="1" kern="1200" cap="all">
                <a:solidFill>
                  <a:srgbClr val="00589C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5922963" indent="-18097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1169988" algn="l"/>
              </a:tabLst>
              <a:defRPr b="1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324802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buFont typeface="Arial" charset="0"/>
              <a:buNone/>
              <a:defRPr/>
            </a:pPr>
            <a:r>
              <a:rPr lang="de-DE" cap="none" dirty="0" smtClean="0">
                <a:solidFill>
                  <a:schemeClr val="bg1"/>
                </a:solidFill>
                <a:latin typeface="Garamond" panose="02020404030301010803" pitchFamily="18" charset="0"/>
              </a:rPr>
              <a:t>Upgrade: Solenoid </a:t>
            </a:r>
            <a:r>
              <a:rPr lang="de-DE" cap="none" dirty="0" err="1" smtClean="0">
                <a:solidFill>
                  <a:schemeClr val="bg1"/>
                </a:solidFill>
                <a:latin typeface="Garamond" panose="02020404030301010803" pitchFamily="18" charset="0"/>
              </a:rPr>
              <a:t>coil</a:t>
            </a:r>
            <a:r>
              <a:rPr lang="de-DE" cap="none" dirty="0" smtClean="0">
                <a:solidFill>
                  <a:schemeClr val="bg1"/>
                </a:solidFill>
                <a:latin typeface="Garamond" panose="02020404030301010803" pitchFamily="18" charset="0"/>
              </a:rPr>
              <a:t> in </a:t>
            </a:r>
            <a:r>
              <a:rPr lang="de-DE" cap="none" dirty="0" err="1" smtClean="0">
                <a:solidFill>
                  <a:schemeClr val="bg1"/>
                </a:solidFill>
                <a:latin typeface="Garamond" panose="02020404030301010803" pitchFamily="18" charset="0"/>
              </a:rPr>
              <a:t>thermometry</a:t>
            </a:r>
            <a:r>
              <a:rPr lang="de-DE" cap="none" dirty="0" smtClean="0">
                <a:solidFill>
                  <a:schemeClr val="bg1"/>
                </a:solidFill>
                <a:latin typeface="Garamond" panose="02020404030301010803" pitchFamily="18" charset="0"/>
              </a:rPr>
              <a:t> </a:t>
            </a:r>
            <a:r>
              <a:rPr lang="de-DE" cap="none" dirty="0" err="1" smtClean="0">
                <a:solidFill>
                  <a:schemeClr val="bg1"/>
                </a:solidFill>
                <a:latin typeface="Garamond" panose="02020404030301010803" pitchFamily="18" charset="0"/>
              </a:rPr>
              <a:t>chamber</a:t>
            </a:r>
            <a:endParaRPr lang="en-US" dirty="0">
              <a:solidFill>
                <a:schemeClr val="bg1"/>
              </a:solidFill>
              <a:latin typeface="Garamond" panose="02020404030301010803" pitchFamily="18" charset="0"/>
            </a:endParaRPr>
          </a:p>
        </p:txBody>
      </p:sp>
      <p:sp>
        <p:nvSpPr>
          <p:cNvPr id="4" name="Textfeld 3"/>
          <p:cNvSpPr txBox="1"/>
          <p:nvPr/>
        </p:nvSpPr>
        <p:spPr>
          <a:xfrm>
            <a:off x="4615104" y="1757154"/>
            <a:ext cx="221605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b="1" dirty="0" smtClean="0">
                <a:latin typeface="Garamond" panose="02020404030301010803" pitchFamily="18" charset="0"/>
              </a:rPr>
              <a:t>Create 50 µT at sample </a:t>
            </a:r>
            <a:endParaRPr lang="en-US" sz="1600" b="1" dirty="0">
              <a:latin typeface="Garamond" panose="02020404030301010803" pitchFamily="18" charset="0"/>
            </a:endParaRPr>
          </a:p>
        </p:txBody>
      </p:sp>
      <p:pic>
        <p:nvPicPr>
          <p:cNvPr id="21" name="Picture 2" descr="https://espace.cern.ch/EuCARD/2013/annual-and-KickOff-meeting/PICTURE%20LIBRARY/EuCARD2-logo-Fabienn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7574" y="-171400"/>
            <a:ext cx="2284613" cy="1614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Foliennummernplatzhalter 3"/>
          <p:cNvSpPr>
            <a:spLocks noGrp="1"/>
          </p:cNvSpPr>
          <p:nvPr>
            <p:ph type="sldNum" sz="quarter" idx="1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BFA5873C-AC50-4E76-AC1C-9F457B19503F}" type="slidenum">
              <a:rPr lang="de-DE" altLang="en-US">
                <a:solidFill>
                  <a:srgbClr val="00589C"/>
                </a:solidFill>
              </a:rPr>
              <a:pPr/>
              <a:t>18</a:t>
            </a:fld>
            <a:endParaRPr lang="de-DE" altLang="en-US">
              <a:solidFill>
                <a:srgbClr val="00589C"/>
              </a:solidFill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539552" y="908720"/>
            <a:ext cx="6696744" cy="447814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7800" indent="-177800" eaLnBrk="1" hangingPunct="1">
              <a:lnSpc>
                <a:spcPct val="150000"/>
              </a:lnSpc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de-DE" sz="1600" b="1" dirty="0" err="1">
                <a:latin typeface="Garamond" panose="02020404030301010803" pitchFamily="18" charset="0"/>
                <a:cs typeface="Arial" charset="0"/>
              </a:rPr>
              <a:t>Commissioning</a:t>
            </a:r>
            <a:r>
              <a:rPr lang="de-DE" sz="1600" b="1" dirty="0">
                <a:latin typeface="Garamond" panose="02020404030301010803" pitchFamily="18" charset="0"/>
                <a:cs typeface="Arial" charset="0"/>
              </a:rPr>
              <a:t> </a:t>
            </a:r>
            <a:r>
              <a:rPr lang="de-DE" sz="1600" b="1" dirty="0" err="1">
                <a:latin typeface="Garamond" panose="02020404030301010803" pitchFamily="18" charset="0"/>
                <a:cs typeface="Arial" charset="0"/>
              </a:rPr>
              <a:t>of</a:t>
            </a:r>
            <a:r>
              <a:rPr lang="de-DE" sz="1600" b="1" dirty="0">
                <a:latin typeface="Garamond" panose="02020404030301010803" pitchFamily="18" charset="0"/>
                <a:cs typeface="Arial" charset="0"/>
              </a:rPr>
              <a:t> Quadrupole Resonator </a:t>
            </a:r>
            <a:r>
              <a:rPr lang="de-DE" sz="1600" b="1" dirty="0" err="1">
                <a:latin typeface="Garamond" panose="02020404030301010803" pitchFamily="18" charset="0"/>
                <a:cs typeface="Arial" charset="0"/>
              </a:rPr>
              <a:t>almost</a:t>
            </a:r>
            <a:r>
              <a:rPr lang="de-DE" sz="1600" b="1" dirty="0">
                <a:latin typeface="Garamond" panose="02020404030301010803" pitchFamily="18" charset="0"/>
                <a:cs typeface="Arial" charset="0"/>
              </a:rPr>
              <a:t> </a:t>
            </a:r>
            <a:r>
              <a:rPr lang="de-DE" sz="1600" b="1" dirty="0" err="1">
                <a:latin typeface="Garamond" panose="02020404030301010803" pitchFamily="18" charset="0"/>
                <a:cs typeface="Arial" charset="0"/>
              </a:rPr>
              <a:t>complete</a:t>
            </a:r>
            <a:endParaRPr lang="de-DE" sz="1600" b="1" dirty="0">
              <a:latin typeface="Garamond" panose="02020404030301010803" pitchFamily="18" charset="0"/>
              <a:cs typeface="Arial" charset="0"/>
            </a:endParaRPr>
          </a:p>
          <a:p>
            <a:pPr marL="177800" indent="-177800" eaLnBrk="1" hangingPunct="1">
              <a:lnSpc>
                <a:spcPct val="150000"/>
              </a:lnSpc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de-DE" sz="1600" b="1" dirty="0" err="1">
                <a:latin typeface="Garamond" panose="02020404030301010803" pitchFamily="18" charset="0"/>
                <a:cs typeface="Arial" charset="0"/>
              </a:rPr>
              <a:t>Microphonic</a:t>
            </a:r>
            <a:r>
              <a:rPr lang="de-DE" sz="1600" b="1" dirty="0">
                <a:latin typeface="Garamond" panose="02020404030301010803" pitchFamily="18" charset="0"/>
                <a:cs typeface="Arial" charset="0"/>
              </a:rPr>
              <a:t> </a:t>
            </a:r>
            <a:r>
              <a:rPr lang="de-DE" sz="1600" b="1" dirty="0" err="1">
                <a:latin typeface="Garamond" panose="02020404030301010803" pitchFamily="18" charset="0"/>
                <a:cs typeface="Arial" charset="0"/>
              </a:rPr>
              <a:t>issue</a:t>
            </a:r>
            <a:r>
              <a:rPr lang="de-DE" sz="1600" b="1" dirty="0">
                <a:latin typeface="Garamond" panose="02020404030301010803" pitchFamily="18" charset="0"/>
                <a:cs typeface="Arial" charset="0"/>
              </a:rPr>
              <a:t> </a:t>
            </a:r>
            <a:r>
              <a:rPr lang="de-DE" sz="1600" b="1" dirty="0" err="1">
                <a:latin typeface="Garamond" panose="02020404030301010803" pitchFamily="18" charset="0"/>
                <a:cs typeface="Arial" charset="0"/>
              </a:rPr>
              <a:t>seems</a:t>
            </a:r>
            <a:r>
              <a:rPr lang="de-DE" sz="1600" b="1" dirty="0">
                <a:latin typeface="Garamond" panose="02020404030301010803" pitchFamily="18" charset="0"/>
                <a:cs typeface="Arial" charset="0"/>
              </a:rPr>
              <a:t> </a:t>
            </a:r>
            <a:r>
              <a:rPr lang="de-DE" sz="1600" b="1" dirty="0" err="1">
                <a:latin typeface="Garamond" panose="02020404030301010803" pitchFamily="18" charset="0"/>
                <a:cs typeface="Arial" charset="0"/>
              </a:rPr>
              <a:t>to</a:t>
            </a:r>
            <a:r>
              <a:rPr lang="de-DE" sz="1600" b="1" dirty="0">
                <a:latin typeface="Garamond" panose="02020404030301010803" pitchFamily="18" charset="0"/>
                <a:cs typeface="Arial" charset="0"/>
              </a:rPr>
              <a:t> </a:t>
            </a:r>
            <a:r>
              <a:rPr lang="de-DE" sz="1600" b="1" dirty="0" err="1">
                <a:latin typeface="Garamond" panose="02020404030301010803" pitchFamily="18" charset="0"/>
                <a:cs typeface="Arial" charset="0"/>
              </a:rPr>
              <a:t>be</a:t>
            </a:r>
            <a:r>
              <a:rPr lang="de-DE" sz="1600" b="1" dirty="0">
                <a:latin typeface="Garamond" panose="02020404030301010803" pitchFamily="18" charset="0"/>
                <a:cs typeface="Arial" charset="0"/>
              </a:rPr>
              <a:t> </a:t>
            </a:r>
            <a:r>
              <a:rPr lang="de-DE" sz="1600" b="1" dirty="0" err="1">
                <a:latin typeface="Garamond" panose="02020404030301010803" pitchFamily="18" charset="0"/>
                <a:cs typeface="Arial" charset="0"/>
              </a:rPr>
              <a:t>limiting</a:t>
            </a:r>
            <a:r>
              <a:rPr lang="de-DE" sz="1600" b="1" dirty="0">
                <a:latin typeface="Garamond" panose="02020404030301010803" pitchFamily="18" charset="0"/>
                <a:cs typeface="Arial" charset="0"/>
              </a:rPr>
              <a:t> </a:t>
            </a:r>
            <a:r>
              <a:rPr lang="de-DE" sz="1600" b="1" dirty="0" err="1">
                <a:latin typeface="Garamond" panose="02020404030301010803" pitchFamily="18" charset="0"/>
                <a:cs typeface="Arial" charset="0"/>
              </a:rPr>
              <a:t>performance</a:t>
            </a:r>
            <a:endParaRPr lang="de-DE" sz="1600" b="1" dirty="0">
              <a:latin typeface="Garamond" panose="02020404030301010803" pitchFamily="18" charset="0"/>
              <a:cs typeface="Arial" charset="0"/>
            </a:endParaRPr>
          </a:p>
          <a:p>
            <a:pPr marL="177800" indent="-177800" eaLnBrk="1" hangingPunct="1">
              <a:lnSpc>
                <a:spcPct val="150000"/>
              </a:lnSpc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de-DE" sz="1600" b="1" dirty="0" err="1">
                <a:latin typeface="Garamond" panose="02020404030301010803" pitchFamily="18" charset="0"/>
                <a:cs typeface="Arial" charset="0"/>
              </a:rPr>
              <a:t>Planned</a:t>
            </a:r>
            <a:r>
              <a:rPr lang="de-DE" sz="1600" b="1" dirty="0">
                <a:latin typeface="Garamond" panose="02020404030301010803" pitchFamily="18" charset="0"/>
                <a:cs typeface="Arial" charset="0"/>
              </a:rPr>
              <a:t> </a:t>
            </a:r>
            <a:r>
              <a:rPr lang="de-DE" sz="1600" b="1" dirty="0" err="1">
                <a:latin typeface="Garamond" panose="02020404030301010803" pitchFamily="18" charset="0"/>
                <a:cs typeface="Arial" charset="0"/>
              </a:rPr>
              <a:t>upgrades</a:t>
            </a:r>
            <a:r>
              <a:rPr lang="de-DE" sz="1600" b="1" dirty="0">
                <a:latin typeface="Garamond" panose="02020404030301010803" pitchFamily="18" charset="0"/>
                <a:cs typeface="Arial" charset="0"/>
              </a:rPr>
              <a:t>:</a:t>
            </a:r>
          </a:p>
          <a:p>
            <a:pPr marL="635000" lvl="1" indent="-177800" eaLnBrk="1" hangingPunct="1">
              <a:lnSpc>
                <a:spcPct val="150000"/>
              </a:lnSpc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de-DE" sz="1600" b="1" dirty="0">
                <a:latin typeface="Garamond" panose="02020404030301010803" pitchFamily="18" charset="0"/>
                <a:cs typeface="Arial" charset="0"/>
              </a:rPr>
              <a:t>alternative sample </a:t>
            </a:r>
            <a:r>
              <a:rPr lang="de-DE" sz="1600" b="1" dirty="0" err="1">
                <a:latin typeface="Garamond" panose="02020404030301010803" pitchFamily="18" charset="0"/>
                <a:cs typeface="Arial" charset="0"/>
              </a:rPr>
              <a:t>geometry</a:t>
            </a:r>
            <a:endParaRPr lang="de-DE" sz="1600" b="1" dirty="0">
              <a:latin typeface="Garamond" panose="02020404030301010803" pitchFamily="18" charset="0"/>
              <a:cs typeface="Arial" charset="0"/>
            </a:endParaRPr>
          </a:p>
          <a:p>
            <a:pPr marL="635000" lvl="1" indent="-177800" eaLnBrk="1" hangingPunct="1">
              <a:lnSpc>
                <a:spcPct val="150000"/>
              </a:lnSpc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de-DE" sz="1600" b="1" dirty="0" err="1">
                <a:latin typeface="Garamond" panose="02020404030301010803" pitchFamily="18" charset="0"/>
                <a:cs typeface="Arial" charset="0"/>
              </a:rPr>
              <a:t>integration</a:t>
            </a:r>
            <a:r>
              <a:rPr lang="de-DE" sz="1600" b="1" dirty="0">
                <a:latin typeface="Garamond" panose="02020404030301010803" pitchFamily="18" charset="0"/>
                <a:cs typeface="Arial" charset="0"/>
              </a:rPr>
              <a:t> </a:t>
            </a:r>
            <a:r>
              <a:rPr lang="de-DE" sz="1600" b="1" dirty="0" err="1">
                <a:latin typeface="Garamond" panose="02020404030301010803" pitchFamily="18" charset="0"/>
                <a:cs typeface="Arial" charset="0"/>
              </a:rPr>
              <a:t>of</a:t>
            </a:r>
            <a:r>
              <a:rPr lang="de-DE" sz="1600" b="1" dirty="0">
                <a:latin typeface="Garamond" panose="02020404030301010803" pitchFamily="18" charset="0"/>
                <a:cs typeface="Arial" charset="0"/>
              </a:rPr>
              <a:t> </a:t>
            </a:r>
            <a:r>
              <a:rPr lang="de-DE" sz="1600" b="1" dirty="0" err="1" smtClean="0">
                <a:latin typeface="Garamond" panose="02020404030301010803" pitchFamily="18" charset="0"/>
                <a:cs typeface="Arial" charset="0"/>
              </a:rPr>
              <a:t>solenoid</a:t>
            </a:r>
            <a:endParaRPr lang="de-DE" sz="1600" b="1" dirty="0" smtClean="0">
              <a:latin typeface="Garamond" panose="02020404030301010803" pitchFamily="18" charset="0"/>
              <a:cs typeface="Arial" charset="0"/>
            </a:endParaRPr>
          </a:p>
          <a:p>
            <a:pPr marL="177800" indent="-177800" eaLnBrk="1" hangingPunct="1">
              <a:lnSpc>
                <a:spcPct val="150000"/>
              </a:lnSpc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de-DE" sz="1600" b="1" u="sng" dirty="0" smtClean="0">
                <a:latin typeface="Garamond" panose="02020404030301010803" pitchFamily="18" charset="0"/>
                <a:cs typeface="Arial" charset="0"/>
              </a:rPr>
              <a:t>Start </a:t>
            </a:r>
            <a:r>
              <a:rPr lang="de-DE" sz="1600" b="1" u="sng" dirty="0" err="1" smtClean="0">
                <a:latin typeface="Garamond" panose="02020404030301010803" pitchFamily="18" charset="0"/>
                <a:cs typeface="Arial" charset="0"/>
              </a:rPr>
              <a:t>process</a:t>
            </a:r>
            <a:r>
              <a:rPr lang="de-DE" sz="1600" b="1" u="sng" dirty="0" smtClean="0">
                <a:latin typeface="Garamond" panose="02020404030301010803" pitchFamily="18" charset="0"/>
                <a:cs typeface="Arial" charset="0"/>
              </a:rPr>
              <a:t> </a:t>
            </a:r>
            <a:r>
              <a:rPr lang="de-DE" sz="1600" b="1" u="sng" dirty="0" err="1" smtClean="0">
                <a:latin typeface="Garamond" panose="02020404030301010803" pitchFamily="18" charset="0"/>
                <a:cs typeface="Arial" charset="0"/>
              </a:rPr>
              <a:t>of</a:t>
            </a:r>
            <a:r>
              <a:rPr lang="de-DE" sz="1600" b="1" u="sng" dirty="0" smtClean="0">
                <a:latin typeface="Garamond" panose="02020404030301010803" pitchFamily="18" charset="0"/>
                <a:cs typeface="Arial" charset="0"/>
              </a:rPr>
              <a:t> </a:t>
            </a:r>
            <a:r>
              <a:rPr lang="de-DE" sz="1600" b="1" u="sng" dirty="0" err="1" smtClean="0">
                <a:latin typeface="Garamond" panose="02020404030301010803" pitchFamily="18" charset="0"/>
                <a:cs typeface="Arial" charset="0"/>
              </a:rPr>
              <a:t>obtaining</a:t>
            </a:r>
            <a:r>
              <a:rPr lang="de-DE" sz="1600" b="1" u="sng" dirty="0" smtClean="0">
                <a:latin typeface="Garamond" panose="02020404030301010803" pitchFamily="18" charset="0"/>
                <a:cs typeface="Arial" charset="0"/>
              </a:rPr>
              <a:t> </a:t>
            </a:r>
            <a:r>
              <a:rPr lang="de-DE" sz="1600" b="1" u="sng" dirty="0" err="1" smtClean="0">
                <a:latin typeface="Garamond" panose="02020404030301010803" pitchFamily="18" charset="0"/>
                <a:cs typeface="Arial" charset="0"/>
              </a:rPr>
              <a:t>samples</a:t>
            </a:r>
            <a:endParaRPr lang="de-DE" sz="1600" b="1" u="sng" dirty="0" smtClean="0">
              <a:latin typeface="Garamond" panose="02020404030301010803" pitchFamily="18" charset="0"/>
              <a:cs typeface="Arial" charset="0"/>
            </a:endParaRPr>
          </a:p>
          <a:p>
            <a:pPr marL="177800" indent="-177800" eaLnBrk="1" hangingPunct="1">
              <a:lnSpc>
                <a:spcPct val="150000"/>
              </a:lnSpc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de-DE" sz="1600" b="1" dirty="0" smtClean="0">
                <a:latin typeface="Garamond" panose="02020404030301010803" pitchFamily="18" charset="0"/>
                <a:cs typeface="Arial" charset="0"/>
              </a:rPr>
              <a:t>Measurement </a:t>
            </a:r>
            <a:r>
              <a:rPr lang="de-DE" sz="1600" b="1" dirty="0" err="1" smtClean="0">
                <a:latin typeface="Garamond" panose="02020404030301010803" pitchFamily="18" charset="0"/>
                <a:cs typeface="Arial" charset="0"/>
              </a:rPr>
              <a:t>program</a:t>
            </a:r>
            <a:r>
              <a:rPr lang="de-DE" sz="1600" b="1" dirty="0" smtClean="0">
                <a:latin typeface="Garamond" panose="02020404030301010803" pitchFamily="18" charset="0"/>
                <a:cs typeface="Arial" charset="0"/>
              </a:rPr>
              <a:t>:</a:t>
            </a:r>
          </a:p>
          <a:p>
            <a:pPr marL="635000" lvl="1" indent="-177800" eaLnBrk="1" hangingPunct="1">
              <a:lnSpc>
                <a:spcPct val="150000"/>
              </a:lnSpc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de-DE" sz="1600" b="1" dirty="0" smtClean="0">
                <a:latin typeface="Garamond" panose="02020404030301010803" pitchFamily="18" charset="0"/>
                <a:cs typeface="Arial" charset="0"/>
              </a:rPr>
              <a:t>Alternative </a:t>
            </a:r>
            <a:r>
              <a:rPr lang="de-DE" sz="1600" b="1" dirty="0" err="1" smtClean="0">
                <a:latin typeface="Garamond" panose="02020404030301010803" pitchFamily="18" charset="0"/>
                <a:cs typeface="Arial" charset="0"/>
              </a:rPr>
              <a:t>materials</a:t>
            </a:r>
            <a:endParaRPr lang="de-DE" sz="1600" b="1" dirty="0" smtClean="0">
              <a:latin typeface="Garamond" panose="02020404030301010803" pitchFamily="18" charset="0"/>
              <a:cs typeface="Arial" charset="0"/>
            </a:endParaRPr>
          </a:p>
          <a:p>
            <a:pPr marL="635000" lvl="1" indent="-177800" eaLnBrk="1" hangingPunct="1">
              <a:lnSpc>
                <a:spcPct val="150000"/>
              </a:lnSpc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de-DE" sz="1600" b="1" dirty="0" smtClean="0">
                <a:latin typeface="Garamond" panose="02020404030301010803" pitchFamily="18" charset="0"/>
                <a:cs typeface="Arial" charset="0"/>
              </a:rPr>
              <a:t>Origins </a:t>
            </a:r>
            <a:r>
              <a:rPr lang="de-DE" sz="1600" b="1" dirty="0" err="1" smtClean="0">
                <a:latin typeface="Garamond" panose="02020404030301010803" pitchFamily="18" charset="0"/>
                <a:cs typeface="Arial" charset="0"/>
              </a:rPr>
              <a:t>of</a:t>
            </a:r>
            <a:r>
              <a:rPr lang="de-DE" sz="1600" b="1" dirty="0" smtClean="0">
                <a:latin typeface="Garamond" panose="02020404030301010803" pitchFamily="18" charset="0"/>
                <a:cs typeface="Arial" charset="0"/>
              </a:rPr>
              <a:t> </a:t>
            </a:r>
            <a:r>
              <a:rPr lang="de-DE" sz="1600" b="1" dirty="0" err="1" smtClean="0">
                <a:latin typeface="Garamond" panose="02020404030301010803" pitchFamily="18" charset="0"/>
                <a:cs typeface="Arial" charset="0"/>
              </a:rPr>
              <a:t>mid</a:t>
            </a:r>
            <a:r>
              <a:rPr lang="de-DE" sz="1600" b="1" dirty="0" smtClean="0">
                <a:latin typeface="Garamond" panose="02020404030301010803" pitchFamily="18" charset="0"/>
                <a:cs typeface="Arial" charset="0"/>
              </a:rPr>
              <a:t> </a:t>
            </a:r>
            <a:r>
              <a:rPr lang="de-DE" sz="1600" b="1" dirty="0" err="1" smtClean="0">
                <a:latin typeface="Garamond" panose="02020404030301010803" pitchFamily="18" charset="0"/>
                <a:cs typeface="Arial" charset="0"/>
              </a:rPr>
              <a:t>field</a:t>
            </a:r>
            <a:r>
              <a:rPr lang="de-DE" sz="1600" b="1" dirty="0" smtClean="0">
                <a:latin typeface="Garamond" panose="02020404030301010803" pitchFamily="18" charset="0"/>
                <a:cs typeface="Arial" charset="0"/>
              </a:rPr>
              <a:t> Q-</a:t>
            </a:r>
            <a:r>
              <a:rPr lang="de-DE" sz="1600" b="1" dirty="0" err="1" smtClean="0">
                <a:latin typeface="Garamond" panose="02020404030301010803" pitchFamily="18" charset="0"/>
                <a:cs typeface="Arial" charset="0"/>
              </a:rPr>
              <a:t>slope</a:t>
            </a:r>
            <a:endParaRPr lang="de-DE" sz="1600" b="1" dirty="0" smtClean="0">
              <a:latin typeface="Garamond" panose="02020404030301010803" pitchFamily="18" charset="0"/>
              <a:cs typeface="Arial" charset="0"/>
            </a:endParaRPr>
          </a:p>
          <a:p>
            <a:pPr marL="635000" lvl="1" indent="-177800" eaLnBrk="1" hangingPunct="1">
              <a:lnSpc>
                <a:spcPct val="150000"/>
              </a:lnSpc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de-DE" sz="1600" b="1" dirty="0" smtClean="0">
                <a:latin typeface="Garamond" panose="02020404030301010803" pitchFamily="18" charset="0"/>
                <a:cs typeface="Arial" charset="0"/>
              </a:rPr>
              <a:t>Dynamics </a:t>
            </a:r>
            <a:r>
              <a:rPr lang="de-DE" sz="1600" b="1" dirty="0" err="1" smtClean="0">
                <a:latin typeface="Garamond" panose="02020404030301010803" pitchFamily="18" charset="0"/>
                <a:cs typeface="Arial" charset="0"/>
              </a:rPr>
              <a:t>of</a:t>
            </a:r>
            <a:r>
              <a:rPr lang="de-DE" sz="1600" b="1" dirty="0" smtClean="0">
                <a:latin typeface="Garamond" panose="02020404030301010803" pitchFamily="18" charset="0"/>
                <a:cs typeface="Arial" charset="0"/>
              </a:rPr>
              <a:t> </a:t>
            </a:r>
            <a:r>
              <a:rPr lang="de-DE" sz="1600" b="1" dirty="0" err="1" smtClean="0">
                <a:latin typeface="Garamond" panose="02020404030301010803" pitchFamily="18" charset="0"/>
                <a:cs typeface="Arial" charset="0"/>
              </a:rPr>
              <a:t>flux</a:t>
            </a:r>
            <a:r>
              <a:rPr lang="de-DE" sz="1600" b="1" dirty="0" smtClean="0">
                <a:latin typeface="Garamond" panose="02020404030301010803" pitchFamily="18" charset="0"/>
                <a:cs typeface="Arial" charset="0"/>
              </a:rPr>
              <a:t> </a:t>
            </a:r>
            <a:r>
              <a:rPr lang="de-DE" sz="1600" b="1" dirty="0" err="1" smtClean="0">
                <a:latin typeface="Garamond" panose="02020404030301010803" pitchFamily="18" charset="0"/>
                <a:cs typeface="Arial" charset="0"/>
              </a:rPr>
              <a:t>trapping</a:t>
            </a:r>
            <a:endParaRPr lang="de-DE" sz="1600" b="1" dirty="0" smtClean="0">
              <a:latin typeface="Garamond" panose="02020404030301010803" pitchFamily="18" charset="0"/>
              <a:cs typeface="Arial" charset="0"/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O. Kugeler - Operation of the quadrupole resonator at HZB - EuCARD2 - WP12 Meeting - Hamburg, DESY 9.4.2015</a:t>
            </a:r>
            <a:endParaRPr lang="de-DE" dirty="0"/>
          </a:p>
        </p:txBody>
      </p:sp>
      <p:sp>
        <p:nvSpPr>
          <p:cNvPr id="8" name="Inhaltsplatzhalter 5"/>
          <p:cNvSpPr txBox="1">
            <a:spLocks/>
          </p:cNvSpPr>
          <p:nvPr/>
        </p:nvSpPr>
        <p:spPr>
          <a:xfrm>
            <a:off x="1099917" y="76994"/>
            <a:ext cx="7864571" cy="465138"/>
          </a:xfrm>
          <a:prstGeom prst="rect">
            <a:avLst/>
          </a:prstGeom>
        </p:spPr>
        <p:txBody>
          <a:bodyPr/>
          <a:lstStyle>
            <a:lvl1pPr marL="0" indent="0" algn="l" rtl="0" eaLnBrk="0" fontAlgn="base" hangingPunct="0">
              <a:lnSpc>
                <a:spcPts val="28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sz="2100" b="1" kern="1200" cap="all">
                <a:solidFill>
                  <a:srgbClr val="00589C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5922963" indent="-18097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1169988" algn="l"/>
              </a:tabLst>
              <a:defRPr b="1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324802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buFont typeface="Arial" charset="0"/>
              <a:buNone/>
              <a:defRPr/>
            </a:pPr>
            <a:r>
              <a:rPr lang="de-DE" cap="none" dirty="0" smtClean="0">
                <a:solidFill>
                  <a:schemeClr val="bg1"/>
                </a:solidFill>
                <a:latin typeface="Garamond" panose="02020404030301010803" pitchFamily="18" charset="0"/>
              </a:rPr>
              <a:t>Summary </a:t>
            </a:r>
            <a:r>
              <a:rPr lang="de-DE" cap="none" dirty="0" err="1" smtClean="0">
                <a:solidFill>
                  <a:schemeClr val="bg1"/>
                </a:solidFill>
                <a:latin typeface="Garamond" panose="02020404030301010803" pitchFamily="18" charset="0"/>
              </a:rPr>
              <a:t>and</a:t>
            </a:r>
            <a:r>
              <a:rPr lang="de-DE" cap="none" dirty="0" smtClean="0">
                <a:solidFill>
                  <a:schemeClr val="bg1"/>
                </a:solidFill>
                <a:latin typeface="Garamond" panose="02020404030301010803" pitchFamily="18" charset="0"/>
              </a:rPr>
              <a:t> </a:t>
            </a:r>
            <a:r>
              <a:rPr lang="de-DE" cap="none" dirty="0" err="1" smtClean="0">
                <a:solidFill>
                  <a:schemeClr val="bg1"/>
                </a:solidFill>
                <a:latin typeface="Garamond" panose="02020404030301010803" pitchFamily="18" charset="0"/>
              </a:rPr>
              <a:t>outlook</a:t>
            </a:r>
            <a:endParaRPr lang="en-US" dirty="0">
              <a:solidFill>
                <a:schemeClr val="bg1"/>
              </a:solidFill>
              <a:latin typeface="Garamond" panose="02020404030301010803" pitchFamily="18" charset="0"/>
            </a:endParaRPr>
          </a:p>
        </p:txBody>
      </p:sp>
      <p:pic>
        <p:nvPicPr>
          <p:cNvPr id="6" name="Picture 2" descr="https://espace.cern.ch/EuCARD/2013/annual-and-KickOff-meeting/PICTURE%20LIBRARY/EuCARD2-logo-Fabienne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7574" y="-171400"/>
            <a:ext cx="2284613" cy="1614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3CE4801-EA1E-4431-A959-1BB3CDC5F580}" type="slidenum">
              <a:rPr lang="de-DE" altLang="de-DE" smtClean="0"/>
              <a:pPr/>
              <a:t>19</a:t>
            </a:fld>
            <a:endParaRPr lang="de-DE" altLang="de-DE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O. Kugeler - Operation of the quadrupole resonator at HZB - EuCARD2 - WP12 Meeting - Hamburg, DESY 9.4.2015</a:t>
            </a:r>
            <a:endParaRPr lang="de-DE" dirty="0"/>
          </a:p>
        </p:txBody>
      </p:sp>
      <p:sp>
        <p:nvSpPr>
          <p:cNvPr id="8" name="Inhaltsplatzhalter 5"/>
          <p:cNvSpPr txBox="1">
            <a:spLocks/>
          </p:cNvSpPr>
          <p:nvPr/>
        </p:nvSpPr>
        <p:spPr>
          <a:xfrm>
            <a:off x="1099917" y="76994"/>
            <a:ext cx="7864571" cy="465138"/>
          </a:xfrm>
          <a:prstGeom prst="rect">
            <a:avLst/>
          </a:prstGeom>
        </p:spPr>
        <p:txBody>
          <a:bodyPr/>
          <a:lstStyle>
            <a:lvl1pPr marL="0" indent="0" algn="l" rtl="0" eaLnBrk="0" fontAlgn="base" hangingPunct="0">
              <a:lnSpc>
                <a:spcPts val="28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sz="2100" b="1" kern="1200" cap="all">
                <a:solidFill>
                  <a:srgbClr val="00589C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5922963" indent="-18097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1169988" algn="l"/>
              </a:tabLst>
              <a:defRPr b="1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324802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buFont typeface="Arial" charset="0"/>
              <a:buNone/>
              <a:defRPr/>
            </a:pPr>
            <a:r>
              <a:rPr lang="de-DE" cap="none" dirty="0" err="1" smtClean="0">
                <a:solidFill>
                  <a:schemeClr val="bg1"/>
                </a:solidFill>
                <a:latin typeface="Garamond" panose="02020404030301010803" pitchFamily="18" charset="0"/>
              </a:rPr>
              <a:t>Acknowledgement</a:t>
            </a:r>
            <a:endParaRPr lang="en-US" dirty="0">
              <a:solidFill>
                <a:schemeClr val="bg1"/>
              </a:solidFill>
              <a:latin typeface="Garamond" panose="02020404030301010803" pitchFamily="18" charset="0"/>
            </a:endParaRPr>
          </a:p>
        </p:txBody>
      </p:sp>
      <p:pic>
        <p:nvPicPr>
          <p:cNvPr id="9" name="Picture 2" descr="https://espace.cern.ch/EuCARD/2013/annual-and-KickOff-meeting/PICTURE%20LIBRARY/EuCARD2-logo-Fabienne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7574" y="-171400"/>
            <a:ext cx="2284613" cy="1614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feld 9"/>
          <p:cNvSpPr txBox="1"/>
          <p:nvPr/>
        </p:nvSpPr>
        <p:spPr>
          <a:xfrm>
            <a:off x="539552" y="908720"/>
            <a:ext cx="6696744" cy="36317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hangingPunct="1">
              <a:lnSpc>
                <a:spcPct val="150000"/>
              </a:lnSpc>
              <a:spcAft>
                <a:spcPts val="600"/>
              </a:spcAft>
              <a:defRPr/>
            </a:pPr>
            <a:r>
              <a:rPr lang="de-DE" sz="2000" b="1" dirty="0" err="1" smtClean="0">
                <a:latin typeface="Garamond" panose="02020404030301010803" pitchFamily="18" charset="0"/>
                <a:cs typeface="Arial" charset="0"/>
              </a:rPr>
              <a:t>Thank</a:t>
            </a:r>
            <a:r>
              <a:rPr lang="de-DE" sz="2000" b="1" dirty="0" smtClean="0">
                <a:latin typeface="Garamond" panose="02020404030301010803" pitchFamily="18" charset="0"/>
                <a:cs typeface="Arial" charset="0"/>
              </a:rPr>
              <a:t> </a:t>
            </a:r>
            <a:r>
              <a:rPr lang="de-DE" sz="2000" b="1" dirty="0" err="1" smtClean="0">
                <a:latin typeface="Garamond" panose="02020404030301010803" pitchFamily="18" charset="0"/>
                <a:cs typeface="Arial" charset="0"/>
              </a:rPr>
              <a:t>you</a:t>
            </a:r>
            <a:r>
              <a:rPr lang="de-DE" sz="2000" b="1" dirty="0" smtClean="0">
                <a:latin typeface="Garamond" panose="02020404030301010803" pitchFamily="18" charset="0"/>
                <a:cs typeface="Arial" charset="0"/>
              </a:rPr>
              <a:t> </a:t>
            </a:r>
            <a:r>
              <a:rPr lang="de-DE" sz="2000" b="1" dirty="0" err="1" smtClean="0">
                <a:latin typeface="Garamond" panose="02020404030301010803" pitchFamily="18" charset="0"/>
                <a:cs typeface="Arial" charset="0"/>
              </a:rPr>
              <a:t>for</a:t>
            </a:r>
            <a:r>
              <a:rPr lang="de-DE" sz="2000" b="1" dirty="0" smtClean="0">
                <a:latin typeface="Garamond" panose="02020404030301010803" pitchFamily="18" charset="0"/>
                <a:cs typeface="Arial" charset="0"/>
              </a:rPr>
              <a:t> </a:t>
            </a:r>
            <a:r>
              <a:rPr lang="de-DE" sz="2000" b="1" dirty="0" err="1" smtClean="0">
                <a:latin typeface="Garamond" panose="02020404030301010803" pitchFamily="18" charset="0"/>
                <a:cs typeface="Arial" charset="0"/>
              </a:rPr>
              <a:t>listening</a:t>
            </a:r>
            <a:endParaRPr lang="de-DE" sz="2000" b="1" dirty="0" smtClean="0">
              <a:latin typeface="Garamond" panose="02020404030301010803" pitchFamily="18" charset="0"/>
              <a:cs typeface="Arial" charset="0"/>
            </a:endParaRPr>
          </a:p>
          <a:p>
            <a:pPr eaLnBrk="1" hangingPunct="1">
              <a:lnSpc>
                <a:spcPct val="150000"/>
              </a:lnSpc>
              <a:spcAft>
                <a:spcPts val="600"/>
              </a:spcAft>
              <a:defRPr/>
            </a:pPr>
            <a:endParaRPr lang="de-DE" sz="2000" b="1" dirty="0">
              <a:latin typeface="Garamond" panose="02020404030301010803" pitchFamily="18" charset="0"/>
              <a:cs typeface="Arial" charset="0"/>
            </a:endParaRPr>
          </a:p>
          <a:p>
            <a:pPr eaLnBrk="1" hangingPunct="1">
              <a:lnSpc>
                <a:spcPct val="150000"/>
              </a:lnSpc>
              <a:spcAft>
                <a:spcPts val="600"/>
              </a:spcAft>
              <a:defRPr/>
            </a:pPr>
            <a:r>
              <a:rPr lang="de-DE" sz="2000" b="1" dirty="0" err="1" smtClean="0">
                <a:latin typeface="Garamond" panose="02020404030301010803" pitchFamily="18" charset="0"/>
                <a:cs typeface="Arial" charset="0"/>
              </a:rPr>
              <a:t>Thanks</a:t>
            </a:r>
            <a:r>
              <a:rPr lang="de-DE" sz="2000" b="1" dirty="0" smtClean="0">
                <a:latin typeface="Garamond" panose="02020404030301010803" pitchFamily="18" charset="0"/>
                <a:cs typeface="Arial" charset="0"/>
              </a:rPr>
              <a:t> </a:t>
            </a:r>
            <a:r>
              <a:rPr lang="de-DE" sz="2000" b="1" dirty="0" err="1" smtClean="0">
                <a:latin typeface="Garamond" panose="02020404030301010803" pitchFamily="18" charset="0"/>
                <a:cs typeface="Arial" charset="0"/>
              </a:rPr>
              <a:t>to</a:t>
            </a:r>
            <a:r>
              <a:rPr lang="de-DE" sz="2000" b="1" dirty="0" smtClean="0">
                <a:latin typeface="Garamond" panose="02020404030301010803" pitchFamily="18" charset="0"/>
                <a:cs typeface="Arial" charset="0"/>
              </a:rPr>
              <a:t> Sarah Aull at CERN </a:t>
            </a:r>
            <a:r>
              <a:rPr lang="de-DE" sz="2000" b="1" dirty="0" err="1" smtClean="0">
                <a:latin typeface="Garamond" panose="02020404030301010803" pitchFamily="18" charset="0"/>
                <a:cs typeface="Arial" charset="0"/>
              </a:rPr>
              <a:t>for</a:t>
            </a:r>
            <a:r>
              <a:rPr lang="de-DE" sz="2000" b="1" dirty="0" smtClean="0">
                <a:latin typeface="Garamond" panose="02020404030301010803" pitchFamily="18" charset="0"/>
                <a:cs typeface="Arial" charset="0"/>
              </a:rPr>
              <a:t> </a:t>
            </a:r>
            <a:r>
              <a:rPr lang="de-DE" sz="2000" b="1" dirty="0" err="1" smtClean="0">
                <a:latin typeface="Garamond" panose="02020404030301010803" pitchFamily="18" charset="0"/>
                <a:cs typeface="Arial" charset="0"/>
              </a:rPr>
              <a:t>providing</a:t>
            </a:r>
            <a:r>
              <a:rPr lang="de-DE" sz="2000" b="1" dirty="0" smtClean="0">
                <a:latin typeface="Garamond" panose="02020404030301010803" pitchFamily="18" charset="0"/>
                <a:cs typeface="Arial" charset="0"/>
              </a:rPr>
              <a:t> </a:t>
            </a:r>
            <a:r>
              <a:rPr lang="de-DE" sz="2000" b="1" dirty="0" err="1" smtClean="0">
                <a:latin typeface="Garamond" panose="02020404030301010803" pitchFamily="18" charset="0"/>
                <a:cs typeface="Arial" charset="0"/>
              </a:rPr>
              <a:t>access</a:t>
            </a:r>
            <a:r>
              <a:rPr lang="de-DE" sz="2000" b="1" dirty="0" smtClean="0">
                <a:latin typeface="Garamond" panose="02020404030301010803" pitchFamily="18" charset="0"/>
                <a:cs typeface="Arial" charset="0"/>
              </a:rPr>
              <a:t> </a:t>
            </a:r>
            <a:r>
              <a:rPr lang="de-DE" sz="2000" b="1" dirty="0" err="1" smtClean="0">
                <a:latin typeface="Garamond" panose="02020404030301010803" pitchFamily="18" charset="0"/>
                <a:cs typeface="Arial" charset="0"/>
              </a:rPr>
              <a:t>to</a:t>
            </a:r>
            <a:r>
              <a:rPr lang="de-DE" sz="2000" b="1" dirty="0" smtClean="0">
                <a:latin typeface="Garamond" panose="02020404030301010803" pitchFamily="18" charset="0"/>
                <a:cs typeface="Arial" charset="0"/>
              </a:rPr>
              <a:t> </a:t>
            </a:r>
            <a:r>
              <a:rPr lang="de-DE" sz="2000" b="1" dirty="0" err="1" smtClean="0">
                <a:latin typeface="Garamond" panose="02020404030301010803" pitchFamily="18" charset="0"/>
                <a:cs typeface="Arial" charset="0"/>
              </a:rPr>
              <a:t>the</a:t>
            </a:r>
            <a:r>
              <a:rPr lang="de-DE" sz="2000" b="1" dirty="0" smtClean="0">
                <a:latin typeface="Garamond" panose="02020404030301010803" pitchFamily="18" charset="0"/>
                <a:cs typeface="Arial" charset="0"/>
              </a:rPr>
              <a:t> CERN QPR </a:t>
            </a:r>
            <a:r>
              <a:rPr lang="de-DE" sz="2000" b="1" dirty="0" err="1" smtClean="0">
                <a:latin typeface="Garamond" panose="02020404030301010803" pitchFamily="18" charset="0"/>
                <a:cs typeface="Arial" charset="0"/>
              </a:rPr>
              <a:t>and</a:t>
            </a:r>
            <a:r>
              <a:rPr lang="de-DE" sz="2000" b="1" dirty="0" smtClean="0">
                <a:latin typeface="Garamond" panose="02020404030301010803" pitchFamily="18" charset="0"/>
                <a:cs typeface="Arial" charset="0"/>
              </a:rPr>
              <a:t> </a:t>
            </a:r>
            <a:r>
              <a:rPr lang="de-DE" sz="2000" b="1" dirty="0" err="1" smtClean="0">
                <a:latin typeface="Garamond" panose="02020404030301010803" pitchFamily="18" charset="0"/>
                <a:cs typeface="Arial" charset="0"/>
              </a:rPr>
              <a:t>facility</a:t>
            </a:r>
            <a:endParaRPr lang="de-DE" sz="2000" b="1" dirty="0" smtClean="0">
              <a:latin typeface="Garamond" panose="02020404030301010803" pitchFamily="18" charset="0"/>
              <a:cs typeface="Arial" charset="0"/>
            </a:endParaRPr>
          </a:p>
          <a:p>
            <a:pPr eaLnBrk="1" hangingPunct="1">
              <a:lnSpc>
                <a:spcPct val="150000"/>
              </a:lnSpc>
              <a:spcAft>
                <a:spcPts val="600"/>
              </a:spcAft>
              <a:defRPr/>
            </a:pPr>
            <a:endParaRPr lang="de-DE" sz="2000" b="1" dirty="0">
              <a:latin typeface="Garamond" panose="02020404030301010803" pitchFamily="18" charset="0"/>
              <a:cs typeface="Arial" charset="0"/>
            </a:endParaRPr>
          </a:p>
          <a:p>
            <a:pPr eaLnBrk="1" hangingPunct="1">
              <a:lnSpc>
                <a:spcPct val="150000"/>
              </a:lnSpc>
              <a:spcAft>
                <a:spcPts val="600"/>
              </a:spcAft>
              <a:defRPr/>
            </a:pPr>
            <a:r>
              <a:rPr lang="de-DE" sz="2000" b="1" dirty="0" err="1" smtClean="0">
                <a:latin typeface="Garamond" panose="02020404030301010803" pitchFamily="18" charset="0"/>
                <a:cs typeface="Arial" charset="0"/>
              </a:rPr>
              <a:t>Thanks</a:t>
            </a:r>
            <a:r>
              <a:rPr lang="de-DE" sz="2000" b="1" dirty="0" smtClean="0">
                <a:latin typeface="Garamond" panose="02020404030301010803" pitchFamily="18" charset="0"/>
                <a:cs typeface="Arial" charset="0"/>
              </a:rPr>
              <a:t> </a:t>
            </a:r>
            <a:r>
              <a:rPr lang="de-DE" sz="2000" b="1" dirty="0" err="1" smtClean="0">
                <a:latin typeface="Garamond" panose="02020404030301010803" pitchFamily="18" charset="0"/>
                <a:cs typeface="Arial" charset="0"/>
              </a:rPr>
              <a:t>to</a:t>
            </a:r>
            <a:r>
              <a:rPr lang="de-DE" sz="2000" b="1" dirty="0" smtClean="0">
                <a:latin typeface="Garamond" panose="02020404030301010803" pitchFamily="18" charset="0"/>
                <a:cs typeface="Arial" charset="0"/>
              </a:rPr>
              <a:t> Dirk Pflückhahn, Stefan Rotterdam, Michael Schuster, Sascha Klauke </a:t>
            </a:r>
            <a:r>
              <a:rPr lang="de-DE" sz="2000" b="1" dirty="0" err="1" smtClean="0">
                <a:latin typeface="Garamond" panose="02020404030301010803" pitchFamily="18" charset="0"/>
                <a:cs typeface="Arial" charset="0"/>
              </a:rPr>
              <a:t>for</a:t>
            </a:r>
            <a:r>
              <a:rPr lang="de-DE" sz="2000" b="1" dirty="0" smtClean="0">
                <a:latin typeface="Garamond" panose="02020404030301010803" pitchFamily="18" charset="0"/>
                <a:cs typeface="Arial" charset="0"/>
              </a:rPr>
              <a:t> </a:t>
            </a:r>
            <a:r>
              <a:rPr lang="de-DE" sz="2000" b="1" dirty="0" err="1" smtClean="0">
                <a:latin typeface="Garamond" panose="02020404030301010803" pitchFamily="18" charset="0"/>
                <a:cs typeface="Arial" charset="0"/>
              </a:rPr>
              <a:t>engineering</a:t>
            </a:r>
            <a:r>
              <a:rPr lang="de-DE" sz="2000" b="1" dirty="0" smtClean="0">
                <a:latin typeface="Garamond" panose="02020404030301010803" pitchFamily="18" charset="0"/>
                <a:cs typeface="Arial" charset="0"/>
              </a:rPr>
              <a:t> </a:t>
            </a:r>
            <a:r>
              <a:rPr lang="de-DE" sz="2000" b="1" dirty="0" err="1" smtClean="0">
                <a:latin typeface="Garamond" panose="02020404030301010803" pitchFamily="18" charset="0"/>
                <a:cs typeface="Arial" charset="0"/>
              </a:rPr>
              <a:t>support</a:t>
            </a:r>
            <a:endParaRPr lang="de-DE" sz="2000" b="1" dirty="0" smtClean="0">
              <a:latin typeface="Garamond" panose="02020404030301010803" pitchFamily="18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7222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3CE4801-EA1E-4431-A959-1BB3CDC5F580}" type="slidenum">
              <a:rPr lang="de-DE" altLang="de-DE" smtClean="0"/>
              <a:pPr/>
              <a:t>2</a:t>
            </a:fld>
            <a:endParaRPr lang="de-DE" altLang="de-DE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O. Kugeler - Operation of the quadrupole resonator at HZB - EuCARD2 - WP12 Meeting - Hamburg, DESY 9.4.2015</a:t>
            </a:r>
            <a:endParaRPr lang="de-DE" dirty="0"/>
          </a:p>
        </p:txBody>
      </p:sp>
      <p:sp>
        <p:nvSpPr>
          <p:cNvPr id="9" name="Inhaltsplatzhalter 5"/>
          <p:cNvSpPr txBox="1">
            <a:spLocks/>
          </p:cNvSpPr>
          <p:nvPr/>
        </p:nvSpPr>
        <p:spPr>
          <a:xfrm>
            <a:off x="1099917" y="76994"/>
            <a:ext cx="7864571" cy="465138"/>
          </a:xfrm>
          <a:prstGeom prst="rect">
            <a:avLst/>
          </a:prstGeom>
        </p:spPr>
        <p:txBody>
          <a:bodyPr/>
          <a:lstStyle>
            <a:lvl1pPr marL="0" indent="0" algn="l" rtl="0" eaLnBrk="0" fontAlgn="base" hangingPunct="0">
              <a:lnSpc>
                <a:spcPts val="28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sz="2100" b="1" kern="1200" cap="all">
                <a:solidFill>
                  <a:srgbClr val="00589C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5922963" indent="-18097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1169988" algn="l"/>
              </a:tabLst>
              <a:defRPr b="1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324802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buFont typeface="Arial" charset="0"/>
              <a:buNone/>
              <a:defRPr/>
            </a:pPr>
            <a:r>
              <a:rPr lang="de-DE" cap="none" dirty="0" smtClean="0">
                <a:solidFill>
                  <a:schemeClr val="bg1"/>
                </a:solidFill>
                <a:latin typeface="Garamond" panose="02020404030301010803" pitchFamily="18" charset="0"/>
              </a:rPr>
              <a:t>Contents</a:t>
            </a:r>
            <a:endParaRPr lang="en-US" dirty="0">
              <a:solidFill>
                <a:schemeClr val="bg1"/>
              </a:solidFill>
              <a:latin typeface="Garamond" panose="02020404030301010803" pitchFamily="18" charset="0"/>
            </a:endParaRPr>
          </a:p>
        </p:txBody>
      </p:sp>
      <p:sp>
        <p:nvSpPr>
          <p:cNvPr id="11" name="Textfeld 10"/>
          <p:cNvSpPr txBox="1"/>
          <p:nvPr/>
        </p:nvSpPr>
        <p:spPr>
          <a:xfrm>
            <a:off x="755576" y="1196752"/>
            <a:ext cx="4895850" cy="407803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177800" indent="-177800" eaLnBrk="1" hangingPunct="1">
              <a:lnSpc>
                <a:spcPct val="150000"/>
              </a:lnSpc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de-DE" sz="1600" b="1" dirty="0" smtClean="0">
                <a:latin typeface="Garamond" panose="02020404030301010803" pitchFamily="18" charset="0"/>
                <a:cs typeface="Arial" charset="0"/>
              </a:rPr>
              <a:t>Motivation / QPR </a:t>
            </a:r>
            <a:r>
              <a:rPr lang="de-DE" sz="1600" b="1" dirty="0" err="1" smtClean="0">
                <a:latin typeface="Garamond" panose="02020404030301010803" pitchFamily="18" charset="0"/>
                <a:cs typeface="Arial" charset="0"/>
              </a:rPr>
              <a:t>measurement</a:t>
            </a:r>
            <a:r>
              <a:rPr lang="de-DE" sz="1600" b="1" dirty="0" smtClean="0">
                <a:latin typeface="Garamond" panose="02020404030301010803" pitchFamily="18" charset="0"/>
                <a:cs typeface="Arial" charset="0"/>
              </a:rPr>
              <a:t> </a:t>
            </a:r>
            <a:r>
              <a:rPr lang="de-DE" sz="1600" b="1" dirty="0" err="1" smtClean="0">
                <a:latin typeface="Garamond" panose="02020404030301010803" pitchFamily="18" charset="0"/>
                <a:cs typeface="Arial" charset="0"/>
              </a:rPr>
              <a:t>principle</a:t>
            </a:r>
            <a:endParaRPr lang="de-DE" sz="1600" b="1" dirty="0" smtClean="0">
              <a:latin typeface="Garamond" panose="02020404030301010803" pitchFamily="18" charset="0"/>
              <a:cs typeface="Arial" charset="0"/>
            </a:endParaRPr>
          </a:p>
          <a:p>
            <a:pPr marL="177800" indent="-177800" eaLnBrk="1" hangingPunct="1">
              <a:lnSpc>
                <a:spcPct val="150000"/>
              </a:lnSpc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de-DE" sz="1600" b="1" dirty="0" err="1" smtClean="0">
                <a:latin typeface="Garamond" panose="02020404030301010803" pitchFamily="18" charset="0"/>
                <a:cs typeface="Arial" charset="0"/>
              </a:rPr>
              <a:t>Manufacture</a:t>
            </a:r>
            <a:endParaRPr lang="de-DE" sz="1600" b="1" dirty="0" smtClean="0">
              <a:latin typeface="Garamond" panose="02020404030301010803" pitchFamily="18" charset="0"/>
              <a:cs typeface="Arial" charset="0"/>
            </a:endParaRPr>
          </a:p>
          <a:p>
            <a:pPr marL="177800" indent="-177800" eaLnBrk="1" hangingPunct="1">
              <a:lnSpc>
                <a:spcPct val="150000"/>
              </a:lnSpc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de-DE" sz="1600" b="1" dirty="0" err="1" smtClean="0">
                <a:latin typeface="Garamond" panose="02020404030301010803" pitchFamily="18" charset="0"/>
                <a:cs typeface="Arial" charset="0"/>
              </a:rPr>
              <a:t>Commissioning</a:t>
            </a:r>
            <a:r>
              <a:rPr lang="de-DE" sz="1600" b="1" dirty="0" smtClean="0">
                <a:latin typeface="Garamond" panose="02020404030301010803" pitchFamily="18" charset="0"/>
                <a:cs typeface="Arial" charset="0"/>
              </a:rPr>
              <a:t> at JLAB </a:t>
            </a:r>
            <a:r>
              <a:rPr lang="de-DE" sz="1600" b="1" dirty="0" err="1" smtClean="0">
                <a:latin typeface="Garamond" panose="02020404030301010803" pitchFamily="18" charset="0"/>
                <a:cs typeface="Arial" charset="0"/>
              </a:rPr>
              <a:t>and</a:t>
            </a:r>
            <a:r>
              <a:rPr lang="de-DE" sz="1600" b="1" dirty="0" smtClean="0">
                <a:latin typeface="Garamond" panose="02020404030301010803" pitchFamily="18" charset="0"/>
                <a:cs typeface="Arial" charset="0"/>
              </a:rPr>
              <a:t> HZB</a:t>
            </a:r>
          </a:p>
          <a:p>
            <a:pPr marL="177800" indent="-177800" eaLnBrk="1" hangingPunct="1">
              <a:lnSpc>
                <a:spcPct val="150000"/>
              </a:lnSpc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de-DE" sz="1600" b="1" dirty="0" err="1" smtClean="0">
                <a:latin typeface="Garamond" panose="02020404030301010803" pitchFamily="18" charset="0"/>
                <a:cs typeface="Arial" charset="0"/>
              </a:rPr>
              <a:t>Planned</a:t>
            </a:r>
            <a:r>
              <a:rPr lang="de-DE" sz="1600" b="1" dirty="0" smtClean="0">
                <a:latin typeface="Garamond" panose="02020404030301010803" pitchFamily="18" charset="0"/>
                <a:cs typeface="Arial" charset="0"/>
              </a:rPr>
              <a:t> </a:t>
            </a:r>
            <a:r>
              <a:rPr lang="de-DE" sz="1600" b="1" dirty="0" err="1" smtClean="0">
                <a:latin typeface="Garamond" panose="02020404030301010803" pitchFamily="18" charset="0"/>
                <a:cs typeface="Arial" charset="0"/>
              </a:rPr>
              <a:t>upgrades</a:t>
            </a:r>
            <a:endParaRPr lang="de-DE" sz="1600" b="1" dirty="0" smtClean="0">
              <a:latin typeface="Garamond" panose="02020404030301010803" pitchFamily="18" charset="0"/>
              <a:cs typeface="Arial" charset="0"/>
            </a:endParaRPr>
          </a:p>
          <a:p>
            <a:pPr marL="177800" indent="-177800" eaLnBrk="1" hangingPunct="1">
              <a:lnSpc>
                <a:spcPct val="150000"/>
              </a:lnSpc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de-DE" sz="1600" b="1" dirty="0" smtClean="0">
                <a:latin typeface="Garamond" panose="02020404030301010803" pitchFamily="18" charset="0"/>
                <a:cs typeface="Arial" charset="0"/>
              </a:rPr>
              <a:t>Outlook</a:t>
            </a:r>
          </a:p>
          <a:p>
            <a:pPr marL="177800" indent="-177800" eaLnBrk="1" hangingPunct="1">
              <a:lnSpc>
                <a:spcPct val="150000"/>
              </a:lnSpc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endParaRPr lang="de-DE" sz="1600" b="1" dirty="0" smtClean="0">
              <a:latin typeface="Garamond" panose="02020404030301010803" pitchFamily="18" charset="0"/>
              <a:cs typeface="Arial" charset="0"/>
            </a:endParaRPr>
          </a:p>
          <a:p>
            <a:pPr marL="177800" indent="-177800" eaLnBrk="1" hangingPunct="1">
              <a:lnSpc>
                <a:spcPct val="150000"/>
              </a:lnSpc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endParaRPr lang="de-DE" sz="1600" b="1" dirty="0" smtClean="0">
              <a:latin typeface="Garamond" panose="02020404030301010803" pitchFamily="18" charset="0"/>
              <a:cs typeface="Arial" charset="0"/>
            </a:endParaRPr>
          </a:p>
          <a:p>
            <a:pPr marL="177800" indent="-177800" eaLnBrk="1" hangingPunct="1">
              <a:lnSpc>
                <a:spcPct val="150000"/>
              </a:lnSpc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endParaRPr lang="de-DE" sz="1600" b="1" dirty="0" smtClean="0">
              <a:latin typeface="Garamond" panose="02020404030301010803" pitchFamily="18" charset="0"/>
              <a:cs typeface="Arial" charset="0"/>
            </a:endParaRPr>
          </a:p>
          <a:p>
            <a:pPr marL="177800" indent="-177800" eaLnBrk="1" hangingPunct="1">
              <a:lnSpc>
                <a:spcPct val="150000"/>
              </a:lnSpc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endParaRPr lang="en-US" dirty="0">
              <a:latin typeface="Arial" charset="0"/>
              <a:cs typeface="Arial" charset="0"/>
            </a:endParaRPr>
          </a:p>
        </p:txBody>
      </p:sp>
      <p:pic>
        <p:nvPicPr>
          <p:cNvPr id="8" name="Picture 2" descr="https://espace.cern.ch/EuCARD/2013/annual-and-KickOff-meeting/PICTURE%20LIBRARY/EuCARD2-logo-Fabienne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7574" y="-171400"/>
            <a:ext cx="2284613" cy="1614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6218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3CE4801-EA1E-4431-A959-1BB3CDC5F580}" type="slidenum">
              <a:rPr lang="de-DE" altLang="de-DE" smtClean="0"/>
              <a:pPr/>
              <a:t>20</a:t>
            </a:fld>
            <a:endParaRPr lang="de-DE" altLang="de-DE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O. Kugeler - Operation of the quadrupole resonator at HZB - EuCARD2 - WP12 Meeting - Hamburg, DESY 9.4.2015</a:t>
            </a:r>
            <a:endParaRPr lang="de-DE" dirty="0"/>
          </a:p>
        </p:txBody>
      </p:sp>
      <p:sp>
        <p:nvSpPr>
          <p:cNvPr id="8" name="Inhaltsplatzhalter 5"/>
          <p:cNvSpPr txBox="1">
            <a:spLocks/>
          </p:cNvSpPr>
          <p:nvPr/>
        </p:nvSpPr>
        <p:spPr>
          <a:xfrm>
            <a:off x="1099917" y="76994"/>
            <a:ext cx="7864571" cy="465138"/>
          </a:xfrm>
          <a:prstGeom prst="rect">
            <a:avLst/>
          </a:prstGeom>
        </p:spPr>
        <p:txBody>
          <a:bodyPr/>
          <a:lstStyle>
            <a:lvl1pPr marL="0" indent="0" algn="l" rtl="0" eaLnBrk="0" fontAlgn="base" hangingPunct="0">
              <a:lnSpc>
                <a:spcPts val="28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sz="2100" b="1" kern="1200" cap="all">
                <a:solidFill>
                  <a:srgbClr val="00589C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5922963" indent="-18097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1169988" algn="l"/>
              </a:tabLst>
              <a:defRPr b="1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324802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buFont typeface="Arial" charset="0"/>
              <a:buNone/>
              <a:defRPr/>
            </a:pPr>
            <a:r>
              <a:rPr lang="de-DE" cap="none" dirty="0" smtClean="0">
                <a:solidFill>
                  <a:schemeClr val="bg1"/>
                </a:solidFill>
                <a:latin typeface="Garamond" panose="02020404030301010803" pitchFamily="18" charset="0"/>
              </a:rPr>
              <a:t>Backup</a:t>
            </a:r>
            <a:endParaRPr lang="en-US" dirty="0">
              <a:solidFill>
                <a:schemeClr val="bg1"/>
              </a:solidFill>
              <a:latin typeface="Garamond" panose="02020404030301010803" pitchFamily="18" charset="0"/>
            </a:endParaRPr>
          </a:p>
        </p:txBody>
      </p:sp>
      <p:pic>
        <p:nvPicPr>
          <p:cNvPr id="9" name="Picture 2" descr="https://espace.cern.ch/EuCARD/2013/annual-and-KickOff-meeting/PICTURE%20LIBRARY/EuCARD2-logo-Fabienne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7574" y="-171400"/>
            <a:ext cx="2284613" cy="1614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5827802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Foliennummernplatzhalter 5"/>
          <p:cNvSpPr>
            <a:spLocks noGrp="1"/>
          </p:cNvSpPr>
          <p:nvPr>
            <p:ph type="sldNum" sz="quarter" idx="1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E969DA31-E541-4AE3-846C-020ACB78C0F5}" type="slidenum">
              <a:rPr lang="de-DE" altLang="de-DE">
                <a:solidFill>
                  <a:srgbClr val="00589C"/>
                </a:solidFill>
              </a:rPr>
              <a:pPr/>
              <a:t>21</a:t>
            </a:fld>
            <a:endParaRPr lang="de-DE" altLang="de-DE">
              <a:solidFill>
                <a:srgbClr val="00589C"/>
              </a:solidFill>
            </a:endParaRPr>
          </a:p>
        </p:txBody>
      </p:sp>
      <p:pic>
        <p:nvPicPr>
          <p:cNvPr id="15364" name="Grafik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913" y="1268413"/>
            <a:ext cx="4475162" cy="393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5" name="Textfeld 7"/>
          <p:cNvSpPr txBox="1">
            <a:spLocks noChangeArrowheads="1"/>
          </p:cNvSpPr>
          <p:nvPr/>
        </p:nvSpPr>
        <p:spPr bwMode="auto">
          <a:xfrm>
            <a:off x="6300788" y="3284538"/>
            <a:ext cx="24288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de-DE" altLang="de-DE"/>
              <a:t>Indium or Kapton seal</a:t>
            </a:r>
          </a:p>
        </p:txBody>
      </p:sp>
      <p:cxnSp>
        <p:nvCxnSpPr>
          <p:cNvPr id="10" name="Gerade Verbindung mit Pfeil 9"/>
          <p:cNvCxnSpPr>
            <a:stCxn id="15365" idx="1"/>
          </p:cNvCxnSpPr>
          <p:nvPr/>
        </p:nvCxnSpPr>
        <p:spPr>
          <a:xfrm flipH="1">
            <a:off x="4787900" y="3470275"/>
            <a:ext cx="1512888" cy="46355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" name="Fußzeilenplatzhalter 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O. Kugeler - Operation of the quadrupole resonator at HZB - EuCARD2 - WP12 Meeting - Hamburg, DESY 9.4.2015</a:t>
            </a:r>
            <a:endParaRPr lang="de-DE" dirty="0"/>
          </a:p>
        </p:txBody>
      </p:sp>
      <p:sp>
        <p:nvSpPr>
          <p:cNvPr id="7" name="Inhaltsplatzhalter 5"/>
          <p:cNvSpPr txBox="1">
            <a:spLocks/>
          </p:cNvSpPr>
          <p:nvPr/>
        </p:nvSpPr>
        <p:spPr>
          <a:xfrm>
            <a:off x="1099917" y="76994"/>
            <a:ext cx="7864571" cy="465138"/>
          </a:xfrm>
          <a:prstGeom prst="rect">
            <a:avLst/>
          </a:prstGeom>
        </p:spPr>
        <p:txBody>
          <a:bodyPr/>
          <a:lstStyle>
            <a:lvl1pPr marL="0" indent="0" algn="l" rtl="0" eaLnBrk="0" fontAlgn="base" hangingPunct="0">
              <a:lnSpc>
                <a:spcPts val="28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sz="2100" b="1" kern="1200" cap="all">
                <a:solidFill>
                  <a:srgbClr val="00589C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5922963" indent="-18097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1169988" algn="l"/>
              </a:tabLst>
              <a:defRPr b="1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324802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buFont typeface="Arial" charset="0"/>
              <a:buNone/>
              <a:defRPr/>
            </a:pPr>
            <a:r>
              <a:rPr lang="de-DE" cap="none" dirty="0" err="1" smtClean="0">
                <a:solidFill>
                  <a:schemeClr val="bg1"/>
                </a:solidFill>
                <a:latin typeface="Garamond" panose="02020404030301010803" pitchFamily="18" charset="0"/>
              </a:rPr>
              <a:t>Thermometry</a:t>
            </a:r>
            <a:r>
              <a:rPr lang="de-DE" cap="none" dirty="0" smtClean="0">
                <a:solidFill>
                  <a:schemeClr val="bg1"/>
                </a:solidFill>
                <a:latin typeface="Garamond" panose="02020404030301010803" pitchFamily="18" charset="0"/>
              </a:rPr>
              <a:t> </a:t>
            </a:r>
            <a:r>
              <a:rPr lang="de-DE" cap="none" dirty="0" err="1" smtClean="0">
                <a:solidFill>
                  <a:schemeClr val="bg1"/>
                </a:solidFill>
                <a:latin typeface="Garamond" panose="02020404030301010803" pitchFamily="18" charset="0"/>
              </a:rPr>
              <a:t>chamber</a:t>
            </a:r>
            <a:r>
              <a:rPr lang="de-DE" cap="none" dirty="0" smtClean="0">
                <a:solidFill>
                  <a:schemeClr val="bg1"/>
                </a:solidFill>
                <a:latin typeface="Garamond" panose="02020404030301010803" pitchFamily="18" charset="0"/>
              </a:rPr>
              <a:t>: Design </a:t>
            </a:r>
            <a:r>
              <a:rPr lang="de-DE" cap="none" dirty="0" err="1" smtClean="0">
                <a:solidFill>
                  <a:schemeClr val="bg1"/>
                </a:solidFill>
                <a:latin typeface="Garamond" panose="02020404030301010803" pitchFamily="18" charset="0"/>
              </a:rPr>
              <a:t>modification</a:t>
            </a:r>
            <a:endParaRPr lang="en-US" dirty="0">
              <a:solidFill>
                <a:schemeClr val="bg1"/>
              </a:solidFill>
              <a:latin typeface="Garamond" panose="02020404030301010803" pitchFamily="18" charset="0"/>
            </a:endParaRPr>
          </a:p>
        </p:txBody>
      </p:sp>
      <p:pic>
        <p:nvPicPr>
          <p:cNvPr id="8" name="Picture 2" descr="https://espace.cern.ch/EuCARD/2013/annual-and-KickOff-meeting/PICTURE%20LIBRARY/EuCARD2-logo-Fabienn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7574" y="-171400"/>
            <a:ext cx="2284613" cy="1614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Foliennummernplatzhalter 3"/>
          <p:cNvSpPr>
            <a:spLocks noGrp="1"/>
          </p:cNvSpPr>
          <p:nvPr>
            <p:ph type="sldNum" sz="quarter" idx="1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2C69CCC4-B2F4-4B12-9A0F-C1BD879ED133}" type="slidenum">
              <a:rPr lang="de-DE" altLang="en-US">
                <a:solidFill>
                  <a:srgbClr val="00589C"/>
                </a:solidFill>
              </a:rPr>
              <a:pPr/>
              <a:t>3</a:t>
            </a:fld>
            <a:endParaRPr lang="de-DE" altLang="en-US">
              <a:solidFill>
                <a:srgbClr val="00589C"/>
              </a:solidFill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409320" y="836712"/>
            <a:ext cx="8267136" cy="49244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7800" indent="-177800" eaLnBrk="1" hangingPunct="1">
              <a:lnSpc>
                <a:spcPct val="150000"/>
              </a:lnSpc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de-DE" sz="1600" b="1" dirty="0" err="1" smtClean="0">
                <a:latin typeface="Garamond" panose="02020404030301010803" pitchFamily="18" charset="0"/>
                <a:cs typeface="Arial" charset="0"/>
              </a:rPr>
              <a:t>Going</a:t>
            </a:r>
            <a:r>
              <a:rPr lang="de-DE" sz="1600" b="1" dirty="0" smtClean="0">
                <a:latin typeface="Garamond" panose="02020404030301010803" pitchFamily="18" charset="0"/>
                <a:cs typeface="Arial" charset="0"/>
              </a:rPr>
              <a:t> </a:t>
            </a:r>
            <a:r>
              <a:rPr lang="de-DE" sz="1600" b="1" dirty="0" err="1" smtClean="0">
                <a:latin typeface="Garamond" panose="02020404030301010803" pitchFamily="18" charset="0"/>
                <a:cs typeface="Arial" charset="0"/>
              </a:rPr>
              <a:t>beyond</a:t>
            </a:r>
            <a:r>
              <a:rPr lang="de-DE" sz="1600" b="1" dirty="0" smtClean="0">
                <a:latin typeface="Garamond" panose="02020404030301010803" pitchFamily="18" charset="0"/>
                <a:cs typeface="Arial" charset="0"/>
              </a:rPr>
              <a:t> </a:t>
            </a:r>
            <a:r>
              <a:rPr lang="de-DE" sz="1600" b="1" dirty="0" err="1" smtClean="0">
                <a:latin typeface="Garamond" panose="02020404030301010803" pitchFamily="18" charset="0"/>
                <a:cs typeface="Arial" charset="0"/>
              </a:rPr>
              <a:t>bulk</a:t>
            </a:r>
            <a:r>
              <a:rPr lang="de-DE" sz="1600" b="1" dirty="0" smtClean="0">
                <a:latin typeface="Garamond" panose="02020404030301010803" pitchFamily="18" charset="0"/>
                <a:cs typeface="Arial" charset="0"/>
              </a:rPr>
              <a:t> </a:t>
            </a:r>
            <a:r>
              <a:rPr lang="de-DE" sz="1600" b="1" dirty="0" err="1" smtClean="0">
                <a:latin typeface="Garamond" panose="02020404030301010803" pitchFamily="18" charset="0"/>
                <a:cs typeface="Arial" charset="0"/>
              </a:rPr>
              <a:t>niobium</a:t>
            </a:r>
            <a:endParaRPr lang="de-DE" sz="1600" b="1" dirty="0">
              <a:latin typeface="Garamond" panose="02020404030301010803" pitchFamily="18" charset="0"/>
              <a:cs typeface="Arial" charset="0"/>
            </a:endParaRPr>
          </a:p>
          <a:p>
            <a:pPr marL="635000" lvl="1" indent="-177800" eaLnBrk="1" hangingPunct="1">
              <a:lnSpc>
                <a:spcPct val="150000"/>
              </a:lnSpc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de-DE" sz="1600" b="1" dirty="0">
                <a:latin typeface="Garamond" panose="02020404030301010803" pitchFamily="18" charset="0"/>
                <a:cs typeface="Arial" charset="0"/>
              </a:rPr>
              <a:t>Thin film </a:t>
            </a:r>
            <a:r>
              <a:rPr lang="de-DE" sz="1600" b="1" dirty="0" err="1">
                <a:latin typeface="Garamond" panose="02020404030301010803" pitchFamily="18" charset="0"/>
                <a:cs typeface="Arial" charset="0"/>
              </a:rPr>
              <a:t>niobium</a:t>
            </a:r>
            <a:endParaRPr lang="de-DE" sz="1600" b="1" dirty="0">
              <a:latin typeface="Garamond" panose="02020404030301010803" pitchFamily="18" charset="0"/>
              <a:cs typeface="Arial" charset="0"/>
            </a:endParaRPr>
          </a:p>
          <a:p>
            <a:pPr marL="635000" lvl="1" indent="-177800" eaLnBrk="1" hangingPunct="1">
              <a:lnSpc>
                <a:spcPct val="150000"/>
              </a:lnSpc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de-DE" sz="1600" b="1" dirty="0">
                <a:latin typeface="Garamond" panose="02020404030301010803" pitchFamily="18" charset="0"/>
                <a:cs typeface="Arial" charset="0"/>
              </a:rPr>
              <a:t>Alternative </a:t>
            </a:r>
            <a:r>
              <a:rPr lang="de-DE" sz="1600" b="1" dirty="0" err="1">
                <a:latin typeface="Garamond" panose="02020404030301010803" pitchFamily="18" charset="0"/>
                <a:cs typeface="Arial" charset="0"/>
              </a:rPr>
              <a:t>Superconductors</a:t>
            </a:r>
            <a:r>
              <a:rPr lang="de-DE" sz="1600" b="1" dirty="0">
                <a:latin typeface="Garamond" panose="02020404030301010803" pitchFamily="18" charset="0"/>
                <a:cs typeface="Arial" charset="0"/>
              </a:rPr>
              <a:t> </a:t>
            </a:r>
            <a:r>
              <a:rPr lang="de-DE" sz="1600" b="1" dirty="0" err="1">
                <a:latin typeface="Garamond" panose="02020404030301010803" pitchFamily="18" charset="0"/>
                <a:cs typeface="Arial" charset="0"/>
              </a:rPr>
              <a:t>with</a:t>
            </a:r>
            <a:r>
              <a:rPr lang="de-DE" sz="1600" b="1" dirty="0">
                <a:latin typeface="Garamond" panose="02020404030301010803" pitchFamily="18" charset="0"/>
                <a:cs typeface="Arial" charset="0"/>
              </a:rPr>
              <a:t> high potential (Nb</a:t>
            </a:r>
            <a:r>
              <a:rPr lang="de-DE" sz="1600" b="1" baseline="-25000" dirty="0">
                <a:latin typeface="Garamond" panose="02020404030301010803" pitchFamily="18" charset="0"/>
                <a:cs typeface="Arial" charset="0"/>
              </a:rPr>
              <a:t>3</a:t>
            </a:r>
            <a:r>
              <a:rPr lang="de-DE" sz="1600" b="1" dirty="0">
                <a:latin typeface="Garamond" panose="02020404030301010803" pitchFamily="18" charset="0"/>
                <a:cs typeface="Arial" charset="0"/>
              </a:rPr>
              <a:t>Sn, NbN, MgB</a:t>
            </a:r>
            <a:r>
              <a:rPr lang="de-DE" sz="1600" b="1" baseline="-25000" dirty="0">
                <a:latin typeface="Garamond" panose="02020404030301010803" pitchFamily="18" charset="0"/>
                <a:cs typeface="Arial" charset="0"/>
              </a:rPr>
              <a:t>2</a:t>
            </a:r>
            <a:r>
              <a:rPr lang="de-DE" sz="1600" b="1" dirty="0" smtClean="0">
                <a:latin typeface="Garamond" panose="02020404030301010803" pitchFamily="18" charset="0"/>
                <a:cs typeface="Arial" charset="0"/>
              </a:rPr>
              <a:t>)</a:t>
            </a:r>
          </a:p>
          <a:p>
            <a:pPr marL="635000" lvl="1" indent="-177800" eaLnBrk="1" hangingPunct="1">
              <a:lnSpc>
                <a:spcPct val="150000"/>
              </a:lnSpc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de-DE" sz="1600" b="1" dirty="0" err="1">
                <a:latin typeface="Garamond" panose="02020404030301010803" pitchFamily="18" charset="0"/>
                <a:cs typeface="Arial" charset="0"/>
              </a:rPr>
              <a:t>Multilayers</a:t>
            </a:r>
            <a:endParaRPr lang="de-DE" sz="1600" b="1" dirty="0">
              <a:latin typeface="Garamond" panose="02020404030301010803" pitchFamily="18" charset="0"/>
              <a:cs typeface="Arial" charset="0"/>
            </a:endParaRPr>
          </a:p>
          <a:p>
            <a:pPr marL="177800" indent="-177800" eaLnBrk="1" hangingPunct="1">
              <a:lnSpc>
                <a:spcPct val="150000"/>
              </a:lnSpc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de-DE" sz="1600" b="1" dirty="0" smtClean="0">
                <a:latin typeface="Garamond" panose="02020404030301010803" pitchFamily="18" charset="0"/>
                <a:cs typeface="Arial" charset="0"/>
              </a:rPr>
              <a:t>Advantage </a:t>
            </a:r>
            <a:r>
              <a:rPr lang="de-DE" sz="1600" b="1" dirty="0" err="1" smtClean="0">
                <a:latin typeface="Garamond" panose="02020404030301010803" pitchFamily="18" charset="0"/>
                <a:cs typeface="Arial" charset="0"/>
              </a:rPr>
              <a:t>of</a:t>
            </a:r>
            <a:r>
              <a:rPr lang="de-DE" sz="1600" b="1" dirty="0" smtClean="0">
                <a:latin typeface="Garamond" panose="02020404030301010803" pitchFamily="18" charset="0"/>
                <a:cs typeface="Arial" charset="0"/>
              </a:rPr>
              <a:t> </a:t>
            </a:r>
            <a:r>
              <a:rPr lang="de-DE" sz="1600" b="1" dirty="0" err="1" smtClean="0">
                <a:latin typeface="Garamond" panose="02020404030301010803" pitchFamily="18" charset="0"/>
                <a:cs typeface="Arial" charset="0"/>
              </a:rPr>
              <a:t>testing</a:t>
            </a:r>
            <a:r>
              <a:rPr lang="de-DE" sz="1600" b="1" dirty="0" smtClean="0">
                <a:latin typeface="Garamond" panose="02020404030301010803" pitchFamily="18" charset="0"/>
                <a:cs typeface="Arial" charset="0"/>
              </a:rPr>
              <a:t> flat </a:t>
            </a:r>
            <a:r>
              <a:rPr lang="de-DE" sz="1600" b="1" dirty="0" err="1">
                <a:latin typeface="Garamond" panose="02020404030301010803" pitchFamily="18" charset="0"/>
                <a:cs typeface="Arial" charset="0"/>
              </a:rPr>
              <a:t>samples</a:t>
            </a:r>
            <a:r>
              <a:rPr lang="de-DE" sz="1600" b="1" dirty="0">
                <a:latin typeface="Garamond" panose="02020404030301010803" pitchFamily="18" charset="0"/>
                <a:cs typeface="Arial" charset="0"/>
              </a:rPr>
              <a:t> </a:t>
            </a:r>
            <a:r>
              <a:rPr lang="de-DE" sz="1600" b="1" dirty="0" err="1" smtClean="0">
                <a:latin typeface="Garamond" panose="02020404030301010803" pitchFamily="18" charset="0"/>
                <a:cs typeface="Arial" charset="0"/>
              </a:rPr>
              <a:t>over</a:t>
            </a:r>
            <a:r>
              <a:rPr lang="de-DE" sz="1600" b="1" dirty="0" smtClean="0">
                <a:latin typeface="Garamond" panose="02020404030301010803" pitchFamily="18" charset="0"/>
                <a:cs typeface="Arial" charset="0"/>
              </a:rPr>
              <a:t> </a:t>
            </a:r>
            <a:r>
              <a:rPr lang="de-DE" sz="1600" b="1" dirty="0" err="1" smtClean="0">
                <a:latin typeface="Garamond" panose="02020404030301010803" pitchFamily="18" charset="0"/>
                <a:cs typeface="Arial" charset="0"/>
              </a:rPr>
              <a:t>cavities</a:t>
            </a:r>
            <a:r>
              <a:rPr lang="de-DE" sz="1600" b="1" dirty="0">
                <a:latin typeface="Garamond" panose="02020404030301010803" pitchFamily="18" charset="0"/>
                <a:cs typeface="Arial" charset="0"/>
              </a:rPr>
              <a:t>:</a:t>
            </a:r>
          </a:p>
          <a:p>
            <a:pPr marL="635000" lvl="1" indent="-177800" eaLnBrk="1" hangingPunct="1">
              <a:lnSpc>
                <a:spcPct val="150000"/>
              </a:lnSpc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de-DE" sz="1600" b="1" dirty="0" err="1">
                <a:latin typeface="Garamond" panose="02020404030301010803" pitchFamily="18" charset="0"/>
                <a:cs typeface="Arial" charset="0"/>
              </a:rPr>
              <a:t>Easier</a:t>
            </a:r>
            <a:r>
              <a:rPr lang="de-DE" sz="1600" b="1" dirty="0">
                <a:latin typeface="Garamond" panose="02020404030301010803" pitchFamily="18" charset="0"/>
                <a:cs typeface="Arial" charset="0"/>
              </a:rPr>
              <a:t> </a:t>
            </a:r>
            <a:r>
              <a:rPr lang="de-DE" sz="1600" b="1" dirty="0" err="1">
                <a:latin typeface="Garamond" panose="02020404030301010803" pitchFamily="18" charset="0"/>
                <a:cs typeface="Arial" charset="0"/>
              </a:rPr>
              <a:t>to</a:t>
            </a:r>
            <a:r>
              <a:rPr lang="de-DE" sz="1600" b="1" dirty="0">
                <a:latin typeface="Garamond" panose="02020404030301010803" pitchFamily="18" charset="0"/>
                <a:cs typeface="Arial" charset="0"/>
              </a:rPr>
              <a:t> </a:t>
            </a:r>
            <a:r>
              <a:rPr lang="de-DE" sz="1600" b="1" dirty="0" err="1">
                <a:latin typeface="Garamond" panose="02020404030301010803" pitchFamily="18" charset="0"/>
                <a:cs typeface="Arial" charset="0"/>
              </a:rPr>
              <a:t>produce</a:t>
            </a:r>
            <a:r>
              <a:rPr lang="de-DE" sz="1600" b="1" dirty="0">
                <a:latin typeface="Garamond" panose="02020404030301010803" pitchFamily="18" charset="0"/>
                <a:cs typeface="Arial" charset="0"/>
              </a:rPr>
              <a:t>, </a:t>
            </a:r>
            <a:r>
              <a:rPr lang="de-DE" sz="1600" b="1" dirty="0" err="1">
                <a:latin typeface="Garamond" panose="02020404030301010803" pitchFamily="18" charset="0"/>
                <a:cs typeface="Arial" charset="0"/>
              </a:rPr>
              <a:t>faster</a:t>
            </a:r>
            <a:r>
              <a:rPr lang="de-DE" sz="1600" b="1" dirty="0">
                <a:latin typeface="Garamond" panose="02020404030301010803" pitchFamily="18" charset="0"/>
                <a:cs typeface="Arial" charset="0"/>
              </a:rPr>
              <a:t> </a:t>
            </a:r>
            <a:r>
              <a:rPr lang="de-DE" sz="1600" b="1" dirty="0" err="1">
                <a:latin typeface="Garamond" panose="02020404030301010803" pitchFamily="18" charset="0"/>
                <a:cs typeface="Arial" charset="0"/>
              </a:rPr>
              <a:t>turnover</a:t>
            </a:r>
            <a:r>
              <a:rPr lang="de-DE" sz="1600" b="1" dirty="0">
                <a:latin typeface="Garamond" panose="02020404030301010803" pitchFamily="18" charset="0"/>
                <a:cs typeface="Arial" charset="0"/>
              </a:rPr>
              <a:t> rate</a:t>
            </a:r>
          </a:p>
          <a:p>
            <a:pPr marL="635000" lvl="1" indent="-177800" eaLnBrk="1" hangingPunct="1">
              <a:lnSpc>
                <a:spcPct val="150000"/>
              </a:lnSpc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de-DE" sz="1600" b="1" dirty="0" err="1">
                <a:latin typeface="Garamond" panose="02020404030301010803" pitchFamily="18" charset="0"/>
                <a:cs typeface="Arial" charset="0"/>
              </a:rPr>
              <a:t>No</a:t>
            </a:r>
            <a:r>
              <a:rPr lang="de-DE" sz="1600" b="1" dirty="0">
                <a:latin typeface="Garamond" panose="02020404030301010803" pitchFamily="18" charset="0"/>
                <a:cs typeface="Arial" charset="0"/>
              </a:rPr>
              <a:t> </a:t>
            </a:r>
            <a:r>
              <a:rPr lang="de-DE" sz="1600" b="1" dirty="0" err="1">
                <a:latin typeface="Garamond" panose="02020404030301010803" pitchFamily="18" charset="0"/>
                <a:cs typeface="Arial" charset="0"/>
              </a:rPr>
              <a:t>curvature</a:t>
            </a:r>
            <a:r>
              <a:rPr lang="de-DE" sz="1600" b="1" dirty="0">
                <a:latin typeface="Garamond" panose="02020404030301010803" pitchFamily="18" charset="0"/>
                <a:cs typeface="Arial" charset="0"/>
              </a:rPr>
              <a:t> </a:t>
            </a:r>
            <a:r>
              <a:rPr lang="de-DE" sz="1600" b="1" dirty="0" err="1" smtClean="0">
                <a:latin typeface="Garamond" panose="02020404030301010803" pitchFamily="18" charset="0"/>
                <a:cs typeface="Arial" charset="0"/>
              </a:rPr>
              <a:t>effects</a:t>
            </a:r>
            <a:endParaRPr lang="de-DE" sz="1600" b="1" dirty="0" smtClean="0">
              <a:latin typeface="Garamond" panose="02020404030301010803" pitchFamily="18" charset="0"/>
              <a:cs typeface="Arial" charset="0"/>
            </a:endParaRPr>
          </a:p>
          <a:p>
            <a:pPr marL="177800" indent="-177800" eaLnBrk="1" hangingPunct="1">
              <a:lnSpc>
                <a:spcPct val="150000"/>
              </a:lnSpc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de-DE" sz="1600" b="1" dirty="0" err="1" smtClean="0">
                <a:latin typeface="Garamond" panose="02020404030301010803" pitchFamily="18" charset="0"/>
                <a:cs typeface="Arial" charset="0"/>
              </a:rPr>
              <a:t>Adress</a:t>
            </a:r>
            <a:r>
              <a:rPr lang="de-DE" sz="1600" b="1" dirty="0" smtClean="0">
                <a:latin typeface="Garamond" panose="02020404030301010803" pitchFamily="18" charset="0"/>
                <a:cs typeface="Arial" charset="0"/>
              </a:rPr>
              <a:t> open </a:t>
            </a:r>
            <a:r>
              <a:rPr lang="de-DE" sz="1600" b="1" dirty="0" err="1" smtClean="0">
                <a:latin typeface="Garamond" panose="02020404030301010803" pitchFamily="18" charset="0"/>
                <a:cs typeface="Arial" charset="0"/>
              </a:rPr>
              <a:t>questions</a:t>
            </a:r>
            <a:r>
              <a:rPr lang="de-DE" sz="1600" b="1" dirty="0" smtClean="0">
                <a:latin typeface="Garamond" panose="02020404030301010803" pitchFamily="18" charset="0"/>
                <a:cs typeface="Arial" charset="0"/>
              </a:rPr>
              <a:t> in </a:t>
            </a:r>
            <a:r>
              <a:rPr lang="de-DE" sz="1600" b="1" dirty="0" smtClean="0">
                <a:latin typeface="Garamond" panose="02020404030301010803" pitchFamily="18" charset="0"/>
                <a:cs typeface="Arial" charset="0"/>
              </a:rPr>
              <a:t>SRF </a:t>
            </a:r>
            <a:r>
              <a:rPr lang="de-DE" sz="1600" b="1" dirty="0" err="1" smtClean="0">
                <a:latin typeface="Garamond" panose="02020404030301010803" pitchFamily="18" charset="0"/>
                <a:cs typeface="Arial" charset="0"/>
              </a:rPr>
              <a:t>and</a:t>
            </a:r>
            <a:r>
              <a:rPr lang="de-DE" sz="1600" b="1" dirty="0" smtClean="0">
                <a:latin typeface="Garamond" panose="02020404030301010803" pitchFamily="18" charset="0"/>
                <a:cs typeface="Arial" charset="0"/>
              </a:rPr>
              <a:t> </a:t>
            </a:r>
            <a:r>
              <a:rPr lang="de-DE" sz="1600" b="1" dirty="0" err="1" smtClean="0">
                <a:latin typeface="Garamond" panose="02020404030301010803" pitchFamily="18" charset="0"/>
                <a:cs typeface="Arial" charset="0"/>
              </a:rPr>
              <a:t>sc</a:t>
            </a:r>
            <a:r>
              <a:rPr lang="de-DE" sz="1600" b="1" dirty="0" smtClean="0">
                <a:latin typeface="Garamond" panose="02020404030301010803" pitchFamily="18" charset="0"/>
                <a:cs typeface="Arial" charset="0"/>
              </a:rPr>
              <a:t> </a:t>
            </a:r>
            <a:r>
              <a:rPr lang="de-DE" sz="1600" b="1" dirty="0" err="1" smtClean="0">
                <a:latin typeface="Garamond" panose="02020404030301010803" pitchFamily="18" charset="0"/>
                <a:cs typeface="Arial" charset="0"/>
              </a:rPr>
              <a:t>thin</a:t>
            </a:r>
            <a:r>
              <a:rPr lang="de-DE" sz="1600" b="1" dirty="0" smtClean="0">
                <a:latin typeface="Garamond" panose="02020404030301010803" pitchFamily="18" charset="0"/>
                <a:cs typeface="Arial" charset="0"/>
              </a:rPr>
              <a:t> film</a:t>
            </a:r>
          </a:p>
          <a:p>
            <a:pPr marL="635000" lvl="1" indent="-177800" eaLnBrk="1" hangingPunct="1">
              <a:lnSpc>
                <a:spcPct val="150000"/>
              </a:lnSpc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de-DE" sz="1600" b="1" dirty="0" smtClean="0">
                <a:latin typeface="Garamond" panose="02020404030301010803" pitchFamily="18" charset="0"/>
                <a:cs typeface="Arial" charset="0"/>
              </a:rPr>
              <a:t>Origin </a:t>
            </a:r>
            <a:r>
              <a:rPr lang="de-DE" sz="1600" b="1" dirty="0" err="1" smtClean="0">
                <a:latin typeface="Garamond" panose="02020404030301010803" pitchFamily="18" charset="0"/>
                <a:cs typeface="Arial" charset="0"/>
              </a:rPr>
              <a:t>of</a:t>
            </a:r>
            <a:r>
              <a:rPr lang="de-DE" sz="1600" b="1" dirty="0" smtClean="0">
                <a:latin typeface="Garamond" panose="02020404030301010803" pitchFamily="18" charset="0"/>
                <a:cs typeface="Arial" charset="0"/>
              </a:rPr>
              <a:t> </a:t>
            </a:r>
            <a:r>
              <a:rPr lang="de-DE" sz="1600" b="1" dirty="0" err="1" smtClean="0">
                <a:latin typeface="Garamond" panose="02020404030301010803" pitchFamily="18" charset="0"/>
                <a:cs typeface="Arial" charset="0"/>
              </a:rPr>
              <a:t>mid</a:t>
            </a:r>
            <a:r>
              <a:rPr lang="de-DE" sz="1600" b="1" dirty="0" smtClean="0">
                <a:latin typeface="Garamond" panose="02020404030301010803" pitchFamily="18" charset="0"/>
                <a:cs typeface="Arial" charset="0"/>
              </a:rPr>
              <a:t> </a:t>
            </a:r>
            <a:r>
              <a:rPr lang="de-DE" sz="1600" b="1" dirty="0" err="1" smtClean="0">
                <a:latin typeface="Garamond" panose="02020404030301010803" pitchFamily="18" charset="0"/>
                <a:cs typeface="Arial" charset="0"/>
              </a:rPr>
              <a:t>field</a:t>
            </a:r>
            <a:r>
              <a:rPr lang="de-DE" sz="1600" b="1" dirty="0" smtClean="0">
                <a:latin typeface="Garamond" panose="02020404030301010803" pitchFamily="18" charset="0"/>
                <a:cs typeface="Arial" charset="0"/>
              </a:rPr>
              <a:t> Q-</a:t>
            </a:r>
            <a:r>
              <a:rPr lang="de-DE" sz="1600" b="1" dirty="0" err="1" smtClean="0">
                <a:latin typeface="Garamond" panose="02020404030301010803" pitchFamily="18" charset="0"/>
                <a:cs typeface="Arial" charset="0"/>
              </a:rPr>
              <a:t>slope</a:t>
            </a:r>
            <a:endParaRPr lang="de-DE" sz="1600" b="1" dirty="0" smtClean="0">
              <a:latin typeface="Garamond" panose="02020404030301010803" pitchFamily="18" charset="0"/>
              <a:cs typeface="Arial" charset="0"/>
            </a:endParaRPr>
          </a:p>
          <a:p>
            <a:pPr marL="635000" lvl="1" indent="-177800" eaLnBrk="1" hangingPunct="1">
              <a:lnSpc>
                <a:spcPct val="150000"/>
              </a:lnSpc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de-DE" sz="1600" b="1" dirty="0" err="1" smtClean="0">
                <a:latin typeface="Garamond" panose="02020404030301010803" pitchFamily="18" charset="0"/>
                <a:cs typeface="Arial" charset="0"/>
              </a:rPr>
              <a:t>Understand</a:t>
            </a:r>
            <a:r>
              <a:rPr lang="de-DE" sz="1600" b="1" dirty="0" smtClean="0">
                <a:latin typeface="Garamond" panose="02020404030301010803" pitchFamily="18" charset="0"/>
                <a:cs typeface="Arial" charset="0"/>
              </a:rPr>
              <a:t> </a:t>
            </a:r>
            <a:r>
              <a:rPr lang="de-DE" sz="1600" b="1" dirty="0" err="1" smtClean="0">
                <a:latin typeface="Garamond" panose="02020404030301010803" pitchFamily="18" charset="0"/>
                <a:cs typeface="Arial" charset="0"/>
              </a:rPr>
              <a:t>dynamics</a:t>
            </a:r>
            <a:r>
              <a:rPr lang="de-DE" sz="1600" b="1" dirty="0" smtClean="0">
                <a:latin typeface="Garamond" panose="02020404030301010803" pitchFamily="18" charset="0"/>
                <a:cs typeface="Arial" charset="0"/>
              </a:rPr>
              <a:t> </a:t>
            </a:r>
            <a:r>
              <a:rPr lang="de-DE" sz="1600" b="1" dirty="0" err="1" smtClean="0">
                <a:latin typeface="Garamond" panose="02020404030301010803" pitchFamily="18" charset="0"/>
                <a:cs typeface="Arial" charset="0"/>
              </a:rPr>
              <a:t>of</a:t>
            </a:r>
            <a:r>
              <a:rPr lang="de-DE" sz="1600" b="1" dirty="0" smtClean="0">
                <a:latin typeface="Garamond" panose="02020404030301010803" pitchFamily="18" charset="0"/>
                <a:cs typeface="Arial" charset="0"/>
              </a:rPr>
              <a:t> </a:t>
            </a:r>
            <a:r>
              <a:rPr lang="de-DE" sz="1600" b="1" dirty="0" err="1" smtClean="0">
                <a:latin typeface="Garamond" panose="02020404030301010803" pitchFamily="18" charset="0"/>
                <a:cs typeface="Arial" charset="0"/>
              </a:rPr>
              <a:t>flux</a:t>
            </a:r>
            <a:r>
              <a:rPr lang="de-DE" sz="1600" b="1" dirty="0" smtClean="0">
                <a:latin typeface="Garamond" panose="02020404030301010803" pitchFamily="18" charset="0"/>
                <a:cs typeface="Arial" charset="0"/>
              </a:rPr>
              <a:t> </a:t>
            </a:r>
            <a:r>
              <a:rPr lang="de-DE" sz="1600" b="1" dirty="0" err="1" smtClean="0">
                <a:latin typeface="Garamond" panose="02020404030301010803" pitchFamily="18" charset="0"/>
                <a:cs typeface="Arial" charset="0"/>
              </a:rPr>
              <a:t>trapping</a:t>
            </a:r>
            <a:endParaRPr lang="de-DE" sz="1600" b="1" dirty="0" smtClean="0">
              <a:latin typeface="Garamond" panose="02020404030301010803" pitchFamily="18" charset="0"/>
              <a:cs typeface="Arial" charset="0"/>
            </a:endParaRPr>
          </a:p>
          <a:p>
            <a:pPr marL="635000" lvl="1" indent="-177800" eaLnBrk="1" hangingPunct="1">
              <a:lnSpc>
                <a:spcPct val="150000"/>
              </a:lnSpc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endParaRPr lang="de-DE" sz="1600" b="1" dirty="0">
              <a:latin typeface="Garamond" panose="02020404030301010803" pitchFamily="18" charset="0"/>
              <a:cs typeface="Arial" charset="0"/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O. Kugeler - Operation of the quadrupole resonator at HZB - EuCARD2 - WP12 Meeting - Hamburg, DESY 9.4.2015</a:t>
            </a:r>
            <a:endParaRPr lang="de-DE" dirty="0"/>
          </a:p>
        </p:txBody>
      </p:sp>
      <p:sp>
        <p:nvSpPr>
          <p:cNvPr id="10" name="Inhaltsplatzhalter 5"/>
          <p:cNvSpPr txBox="1">
            <a:spLocks/>
          </p:cNvSpPr>
          <p:nvPr/>
        </p:nvSpPr>
        <p:spPr>
          <a:xfrm>
            <a:off x="1099917" y="76994"/>
            <a:ext cx="7864571" cy="465138"/>
          </a:xfrm>
          <a:prstGeom prst="rect">
            <a:avLst/>
          </a:prstGeom>
        </p:spPr>
        <p:txBody>
          <a:bodyPr/>
          <a:lstStyle>
            <a:lvl1pPr marL="0" indent="0" algn="l" rtl="0" eaLnBrk="0" fontAlgn="base" hangingPunct="0">
              <a:lnSpc>
                <a:spcPts val="28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sz="2100" b="1" kern="1200" cap="all">
                <a:solidFill>
                  <a:srgbClr val="00589C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5922963" indent="-18097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1169988" algn="l"/>
              </a:tabLst>
              <a:defRPr b="1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324802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buFont typeface="Arial" charset="0"/>
              <a:buNone/>
              <a:defRPr/>
            </a:pPr>
            <a:r>
              <a:rPr lang="de-DE" cap="none" dirty="0" smtClean="0">
                <a:solidFill>
                  <a:schemeClr val="bg1"/>
                </a:solidFill>
                <a:latin typeface="Garamond" panose="02020404030301010803" pitchFamily="18" charset="0"/>
              </a:rPr>
              <a:t>Motivation</a:t>
            </a:r>
            <a:endParaRPr lang="en-US" dirty="0">
              <a:solidFill>
                <a:schemeClr val="bg1"/>
              </a:solidFill>
              <a:latin typeface="Garamond" panose="02020404030301010803" pitchFamily="18" charset="0"/>
            </a:endParaRPr>
          </a:p>
        </p:txBody>
      </p:sp>
      <p:pic>
        <p:nvPicPr>
          <p:cNvPr id="11" name="Picture 2" descr="https://espace.cern.ch/EuCARD/2013/annual-and-KickOff-meeting/PICTURE%20LIBRARY/EuCARD2-logo-Fabienne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7574" y="-171400"/>
            <a:ext cx="2284613" cy="1614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https://espace.cern.ch/EuCARD/2013/annual-and-KickOff-meeting/PICTURE%20LIBRARY/EuCARD2-logo-Fabienn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7574" y="-171400"/>
            <a:ext cx="2284613" cy="1614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170" name="Foliennummernplatzhalter 3"/>
          <p:cNvSpPr>
            <a:spLocks noGrp="1"/>
          </p:cNvSpPr>
          <p:nvPr>
            <p:ph type="sldNum" sz="quarter" idx="1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FA437872-FB84-487E-80CD-A016BA354D41}" type="slidenum">
              <a:rPr lang="de-DE" altLang="en-US">
                <a:solidFill>
                  <a:srgbClr val="00589C"/>
                </a:solidFill>
              </a:rPr>
              <a:pPr/>
              <a:t>4</a:t>
            </a:fld>
            <a:endParaRPr lang="de-DE" altLang="en-US">
              <a:solidFill>
                <a:srgbClr val="00589C"/>
              </a:solidFill>
            </a:endParaRPr>
          </a:p>
        </p:txBody>
      </p:sp>
      <p:sp>
        <p:nvSpPr>
          <p:cNvPr id="6" name="Inhaltsplatzhalter 5"/>
          <p:cNvSpPr>
            <a:spLocks noGrp="1"/>
          </p:cNvSpPr>
          <p:nvPr>
            <p:ph idx="1"/>
          </p:nvPr>
        </p:nvSpPr>
        <p:spPr>
          <a:xfrm>
            <a:off x="1099917" y="76994"/>
            <a:ext cx="7864571" cy="465138"/>
          </a:xfrm>
        </p:spPr>
        <p:txBody>
          <a:bodyPr/>
          <a:lstStyle/>
          <a:p>
            <a:pPr eaLnBrk="1" hangingPunct="1">
              <a:buFont typeface="Arial" charset="0"/>
              <a:buNone/>
              <a:defRPr/>
            </a:pPr>
            <a:r>
              <a:rPr lang="de-DE" cap="none" dirty="0" smtClean="0">
                <a:solidFill>
                  <a:schemeClr val="bg1"/>
                </a:solidFill>
                <a:latin typeface="Garamond" panose="02020404030301010803" pitchFamily="18" charset="0"/>
              </a:rPr>
              <a:t>Quadrupole Resonator</a:t>
            </a:r>
            <a:endParaRPr lang="en-US" dirty="0">
              <a:solidFill>
                <a:schemeClr val="bg1"/>
              </a:solidFill>
              <a:latin typeface="Garamond" panose="02020404030301010803" pitchFamily="18" charset="0"/>
            </a:endParaRPr>
          </a:p>
        </p:txBody>
      </p:sp>
      <p:sp>
        <p:nvSpPr>
          <p:cNvPr id="4" name="Textfeld 3"/>
          <p:cNvSpPr txBox="1"/>
          <p:nvPr/>
        </p:nvSpPr>
        <p:spPr>
          <a:xfrm>
            <a:off x="755576" y="1196752"/>
            <a:ext cx="4895850" cy="384720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177800" indent="-177800" eaLnBrk="1" hangingPunct="1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de-DE" sz="1600" b="1" dirty="0" err="1">
                <a:latin typeface="Garamond" panose="02020404030301010803" pitchFamily="18" charset="0"/>
                <a:cs typeface="Arial" charset="0"/>
              </a:rPr>
              <a:t>Pillbox</a:t>
            </a:r>
            <a:r>
              <a:rPr lang="de-DE" sz="1600" b="1" dirty="0">
                <a:latin typeface="Garamond" panose="02020404030301010803" pitchFamily="18" charset="0"/>
                <a:cs typeface="Arial" charset="0"/>
              </a:rPr>
              <a:t>-like </a:t>
            </a:r>
            <a:r>
              <a:rPr lang="de-DE" sz="1600" b="1" dirty="0" err="1">
                <a:latin typeface="Garamond" panose="02020404030301010803" pitchFamily="18" charset="0"/>
                <a:cs typeface="Arial" charset="0"/>
              </a:rPr>
              <a:t>cavity</a:t>
            </a:r>
            <a:r>
              <a:rPr lang="de-DE" sz="1600" b="1" dirty="0">
                <a:latin typeface="Garamond" panose="02020404030301010803" pitchFamily="18" charset="0"/>
                <a:cs typeface="Arial" charset="0"/>
              </a:rPr>
              <a:t> </a:t>
            </a:r>
            <a:r>
              <a:rPr lang="de-DE" sz="1600" b="1" dirty="0" err="1">
                <a:latin typeface="Garamond" panose="02020404030301010803" pitchFamily="18" charset="0"/>
                <a:cs typeface="Arial" charset="0"/>
              </a:rPr>
              <a:t>with</a:t>
            </a:r>
            <a:r>
              <a:rPr lang="de-DE" sz="1600" b="1" dirty="0">
                <a:latin typeface="Garamond" panose="02020404030301010803" pitchFamily="18" charset="0"/>
                <a:cs typeface="Arial" charset="0"/>
              </a:rPr>
              <a:t> </a:t>
            </a:r>
            <a:r>
              <a:rPr lang="de-DE" sz="1600" b="1" dirty="0" err="1">
                <a:latin typeface="Garamond" panose="02020404030301010803" pitchFamily="18" charset="0"/>
                <a:cs typeface="Arial" charset="0"/>
              </a:rPr>
              <a:t>four</a:t>
            </a:r>
            <a:r>
              <a:rPr lang="de-DE" sz="1600" b="1" dirty="0">
                <a:latin typeface="Garamond" panose="02020404030301010803" pitchFamily="18" charset="0"/>
                <a:cs typeface="Arial" charset="0"/>
              </a:rPr>
              <a:t> </a:t>
            </a:r>
            <a:r>
              <a:rPr lang="de-DE" sz="1600" b="1" dirty="0" err="1">
                <a:latin typeface="Garamond" panose="02020404030301010803" pitchFamily="18" charset="0"/>
                <a:cs typeface="Arial" charset="0"/>
              </a:rPr>
              <a:t>pairwise-connected</a:t>
            </a:r>
            <a:r>
              <a:rPr lang="de-DE" sz="1600" b="1" dirty="0">
                <a:latin typeface="Garamond" panose="02020404030301010803" pitchFamily="18" charset="0"/>
                <a:cs typeface="Arial" charset="0"/>
              </a:rPr>
              <a:t> </a:t>
            </a:r>
            <a:r>
              <a:rPr lang="de-DE" sz="1600" b="1" dirty="0" err="1">
                <a:latin typeface="Garamond" panose="02020404030301010803" pitchFamily="18" charset="0"/>
                <a:cs typeface="Arial" charset="0"/>
              </a:rPr>
              <a:t>niobium</a:t>
            </a:r>
            <a:r>
              <a:rPr lang="de-DE" sz="1600" b="1" dirty="0">
                <a:latin typeface="Garamond" panose="02020404030301010803" pitchFamily="18" charset="0"/>
                <a:cs typeface="Arial" charset="0"/>
              </a:rPr>
              <a:t> </a:t>
            </a:r>
            <a:r>
              <a:rPr lang="de-DE" sz="1600" b="1" dirty="0" err="1">
                <a:latin typeface="Garamond" panose="02020404030301010803" pitchFamily="18" charset="0"/>
                <a:cs typeface="Arial" charset="0"/>
              </a:rPr>
              <a:t>rods</a:t>
            </a:r>
            <a:endParaRPr lang="de-DE" sz="1600" b="1" dirty="0">
              <a:latin typeface="Garamond" panose="02020404030301010803" pitchFamily="18" charset="0"/>
              <a:cs typeface="Arial" charset="0"/>
            </a:endParaRPr>
          </a:p>
          <a:p>
            <a:pPr marL="177800" indent="-177800" eaLnBrk="1" hangingPunct="1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de-DE" sz="1600" b="1" dirty="0">
                <a:latin typeface="Garamond" panose="02020404030301010803" pitchFamily="18" charset="0"/>
                <a:cs typeface="Arial" charset="0"/>
              </a:rPr>
              <a:t>Quadrupole </a:t>
            </a:r>
            <a:r>
              <a:rPr lang="de-DE" sz="1600" b="1" dirty="0" err="1">
                <a:latin typeface="Garamond" panose="02020404030301010803" pitchFamily="18" charset="0"/>
                <a:cs typeface="Arial" charset="0"/>
              </a:rPr>
              <a:t>modes</a:t>
            </a:r>
            <a:r>
              <a:rPr lang="de-DE" sz="1600" b="1" dirty="0">
                <a:latin typeface="Garamond" panose="02020404030301010803" pitchFamily="18" charset="0"/>
                <a:cs typeface="Arial" charset="0"/>
              </a:rPr>
              <a:t> </a:t>
            </a:r>
            <a:r>
              <a:rPr lang="de-DE" sz="1600" b="1" dirty="0" err="1">
                <a:latin typeface="Garamond" panose="02020404030301010803" pitchFamily="18" charset="0"/>
                <a:cs typeface="Arial" charset="0"/>
              </a:rPr>
              <a:t>have</a:t>
            </a:r>
            <a:r>
              <a:rPr lang="de-DE" sz="1600" b="1" dirty="0">
                <a:latin typeface="Garamond" panose="02020404030301010803" pitchFamily="18" charset="0"/>
                <a:cs typeface="Arial" charset="0"/>
              </a:rPr>
              <a:t> high </a:t>
            </a:r>
            <a:r>
              <a:rPr lang="de-DE" sz="1600" b="1" dirty="0" err="1">
                <a:latin typeface="Garamond" panose="02020404030301010803" pitchFamily="18" charset="0"/>
                <a:cs typeface="Arial" charset="0"/>
              </a:rPr>
              <a:t>magnetic</a:t>
            </a:r>
            <a:r>
              <a:rPr lang="de-DE" sz="1600" b="1" dirty="0">
                <a:latin typeface="Garamond" panose="02020404030301010803" pitchFamily="18" charset="0"/>
                <a:cs typeface="Arial" charset="0"/>
              </a:rPr>
              <a:t> </a:t>
            </a:r>
            <a:r>
              <a:rPr lang="de-DE" sz="1600" b="1" dirty="0" err="1">
                <a:latin typeface="Garamond" panose="02020404030301010803" pitchFamily="18" charset="0"/>
                <a:cs typeface="Arial" charset="0"/>
              </a:rPr>
              <a:t>rf-fields</a:t>
            </a:r>
            <a:r>
              <a:rPr lang="de-DE" sz="1600" b="1" dirty="0">
                <a:latin typeface="Garamond" panose="02020404030301010803" pitchFamily="18" charset="0"/>
                <a:cs typeface="Arial" charset="0"/>
              </a:rPr>
              <a:t> on sample </a:t>
            </a:r>
            <a:r>
              <a:rPr lang="de-DE" sz="1600" b="1" dirty="0" err="1">
                <a:latin typeface="Garamond" panose="02020404030301010803" pitchFamily="18" charset="0"/>
                <a:cs typeface="Arial" charset="0"/>
              </a:rPr>
              <a:t>surface</a:t>
            </a:r>
            <a:r>
              <a:rPr lang="de-DE" sz="1600" b="1" dirty="0">
                <a:latin typeface="Garamond" panose="02020404030301010803" pitchFamily="18" charset="0"/>
                <a:cs typeface="Arial" charset="0"/>
              </a:rPr>
              <a:t>, </a:t>
            </a:r>
            <a:r>
              <a:rPr lang="de-DE" sz="1600" b="1" dirty="0" err="1">
                <a:latin typeface="Garamond" panose="02020404030301010803" pitchFamily="18" charset="0"/>
                <a:cs typeface="Arial" charset="0"/>
              </a:rPr>
              <a:t>decay</a:t>
            </a:r>
            <a:r>
              <a:rPr lang="de-DE" sz="1600" b="1" dirty="0">
                <a:latin typeface="Garamond" panose="02020404030301010803" pitchFamily="18" charset="0"/>
                <a:cs typeface="Arial" charset="0"/>
              </a:rPr>
              <a:t> in </a:t>
            </a:r>
            <a:r>
              <a:rPr lang="de-DE" sz="1600" b="1" dirty="0" err="1">
                <a:latin typeface="Garamond" panose="02020404030301010803" pitchFamily="18" charset="0"/>
                <a:cs typeface="Arial" charset="0"/>
              </a:rPr>
              <a:t>coaxial</a:t>
            </a:r>
            <a:r>
              <a:rPr lang="de-DE" sz="1600" b="1" dirty="0">
                <a:latin typeface="Garamond" panose="02020404030301010803" pitchFamily="18" charset="0"/>
                <a:cs typeface="Arial" charset="0"/>
              </a:rPr>
              <a:t> </a:t>
            </a:r>
            <a:r>
              <a:rPr lang="de-DE" sz="1600" b="1" dirty="0" err="1">
                <a:latin typeface="Garamond" panose="02020404030301010803" pitchFamily="18" charset="0"/>
                <a:cs typeface="Arial" charset="0"/>
              </a:rPr>
              <a:t>gap</a:t>
            </a:r>
            <a:endParaRPr lang="de-DE" sz="1600" b="1" dirty="0">
              <a:latin typeface="Garamond" panose="02020404030301010803" pitchFamily="18" charset="0"/>
              <a:cs typeface="Arial" charset="0"/>
            </a:endParaRPr>
          </a:p>
          <a:p>
            <a:pPr marL="177800" indent="-177800" eaLnBrk="1" hangingPunct="1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de-DE" sz="1600" b="1" dirty="0">
                <a:latin typeface="Garamond" panose="02020404030301010803" pitchFamily="18" charset="0"/>
                <a:cs typeface="Arial" charset="0"/>
              </a:rPr>
              <a:t>Sample </a:t>
            </a:r>
            <a:r>
              <a:rPr lang="de-DE" sz="1600" b="1" dirty="0" err="1">
                <a:latin typeface="Garamond" panose="02020404030301010803" pitchFamily="18" charset="0"/>
                <a:cs typeface="Arial" charset="0"/>
              </a:rPr>
              <a:t>and</a:t>
            </a:r>
            <a:r>
              <a:rPr lang="de-DE" sz="1600" b="1" dirty="0">
                <a:latin typeface="Garamond" panose="02020404030301010803" pitchFamily="18" charset="0"/>
                <a:cs typeface="Arial" charset="0"/>
              </a:rPr>
              <a:t> Resonator </a:t>
            </a:r>
            <a:r>
              <a:rPr lang="de-DE" sz="1600" b="1" dirty="0" err="1">
                <a:latin typeface="Garamond" panose="02020404030301010803" pitchFamily="18" charset="0"/>
                <a:cs typeface="Arial" charset="0"/>
              </a:rPr>
              <a:t>thermally</a:t>
            </a:r>
            <a:r>
              <a:rPr lang="de-DE" sz="1600" b="1" dirty="0">
                <a:latin typeface="Garamond" panose="02020404030301010803" pitchFamily="18" charset="0"/>
                <a:cs typeface="Arial" charset="0"/>
              </a:rPr>
              <a:t> </a:t>
            </a:r>
            <a:r>
              <a:rPr lang="de-DE" sz="1600" b="1" dirty="0" err="1">
                <a:latin typeface="Garamond" panose="02020404030301010803" pitchFamily="18" charset="0"/>
                <a:cs typeface="Arial" charset="0"/>
              </a:rPr>
              <a:t>decoupled</a:t>
            </a:r>
            <a:endParaRPr lang="de-DE" sz="1600" b="1" dirty="0">
              <a:latin typeface="Garamond" panose="02020404030301010803" pitchFamily="18" charset="0"/>
              <a:cs typeface="Arial" charset="0"/>
            </a:endParaRPr>
          </a:p>
          <a:p>
            <a:pPr marL="177800" indent="-177800" eaLnBrk="1" hangingPunct="1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de-DE" sz="1600" b="1" dirty="0">
                <a:latin typeface="Garamond" panose="02020404030301010803" pitchFamily="18" charset="0"/>
                <a:cs typeface="Arial" charset="0"/>
              </a:rPr>
              <a:t>Sample not in </a:t>
            </a:r>
            <a:r>
              <a:rPr lang="de-DE" sz="1600" b="1" dirty="0" err="1">
                <a:latin typeface="Garamond" panose="02020404030301010803" pitchFamily="18" charset="0"/>
                <a:cs typeface="Arial" charset="0"/>
              </a:rPr>
              <a:t>direct</a:t>
            </a:r>
            <a:r>
              <a:rPr lang="de-DE" sz="1600" b="1" dirty="0">
                <a:latin typeface="Garamond" panose="02020404030301010803" pitchFamily="18" charset="0"/>
                <a:cs typeface="Arial" charset="0"/>
              </a:rPr>
              <a:t> </a:t>
            </a:r>
            <a:r>
              <a:rPr lang="de-DE" sz="1600" b="1" dirty="0" err="1">
                <a:latin typeface="Garamond" panose="02020404030301010803" pitchFamily="18" charset="0"/>
                <a:cs typeface="Arial" charset="0"/>
              </a:rPr>
              <a:t>contact</a:t>
            </a:r>
            <a:r>
              <a:rPr lang="de-DE" sz="1600" b="1" dirty="0">
                <a:latin typeface="Garamond" panose="02020404030301010803" pitchFamily="18" charset="0"/>
                <a:cs typeface="Arial" charset="0"/>
              </a:rPr>
              <a:t> </a:t>
            </a:r>
            <a:r>
              <a:rPr lang="de-DE" sz="1600" b="1" dirty="0" err="1">
                <a:latin typeface="Garamond" panose="02020404030301010803" pitchFamily="18" charset="0"/>
                <a:cs typeface="Arial" charset="0"/>
              </a:rPr>
              <a:t>with</a:t>
            </a:r>
            <a:r>
              <a:rPr lang="de-DE" sz="1600" b="1" dirty="0">
                <a:latin typeface="Garamond" panose="02020404030301010803" pitchFamily="18" charset="0"/>
                <a:cs typeface="Arial" charset="0"/>
              </a:rPr>
              <a:t> liquid </a:t>
            </a:r>
            <a:r>
              <a:rPr lang="de-DE" sz="1600" b="1" dirty="0" err="1">
                <a:latin typeface="Garamond" panose="02020404030301010803" pitchFamily="18" charset="0"/>
                <a:cs typeface="Arial" charset="0"/>
              </a:rPr>
              <a:t>helium</a:t>
            </a:r>
            <a:endParaRPr lang="de-DE" sz="1600" b="1" dirty="0">
              <a:latin typeface="Garamond" panose="02020404030301010803" pitchFamily="18" charset="0"/>
              <a:cs typeface="Arial" charset="0"/>
            </a:endParaRPr>
          </a:p>
          <a:p>
            <a:pPr marL="177800" indent="-177800" eaLnBrk="1" hangingPunct="1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de-DE" sz="1600" b="1" dirty="0" err="1">
                <a:latin typeface="Garamond" panose="02020404030301010803" pitchFamily="18" charset="0"/>
                <a:cs typeface="Arial" charset="0"/>
              </a:rPr>
              <a:t>Calorimetric</a:t>
            </a:r>
            <a:r>
              <a:rPr lang="de-DE" sz="1600" b="1" dirty="0">
                <a:latin typeface="Garamond" panose="02020404030301010803" pitchFamily="18" charset="0"/>
                <a:cs typeface="Arial" charset="0"/>
              </a:rPr>
              <a:t> </a:t>
            </a:r>
            <a:r>
              <a:rPr lang="de-DE" sz="1600" b="1" dirty="0" err="1">
                <a:latin typeface="Garamond" panose="02020404030301010803" pitchFamily="18" charset="0"/>
                <a:cs typeface="Arial" charset="0"/>
              </a:rPr>
              <a:t>measurement</a:t>
            </a:r>
            <a:r>
              <a:rPr lang="de-DE" sz="1600" b="1" dirty="0">
                <a:latin typeface="Garamond" panose="02020404030301010803" pitchFamily="18" charset="0"/>
                <a:cs typeface="Arial" charset="0"/>
              </a:rPr>
              <a:t> </a:t>
            </a:r>
            <a:r>
              <a:rPr lang="de-DE" sz="1600" b="1" dirty="0" err="1">
                <a:latin typeface="Garamond" panose="02020404030301010803" pitchFamily="18" charset="0"/>
                <a:cs typeface="Arial" charset="0"/>
              </a:rPr>
              <a:t>of</a:t>
            </a:r>
            <a:r>
              <a:rPr lang="de-DE" sz="1600" b="1" dirty="0">
                <a:latin typeface="Garamond" panose="02020404030301010803" pitchFamily="18" charset="0"/>
                <a:cs typeface="Arial" charset="0"/>
              </a:rPr>
              <a:t> RF-</a:t>
            </a:r>
            <a:r>
              <a:rPr lang="de-DE" sz="1600" b="1" dirty="0" err="1">
                <a:latin typeface="Garamond" panose="02020404030301010803" pitchFamily="18" charset="0"/>
                <a:cs typeface="Arial" charset="0"/>
              </a:rPr>
              <a:t>losses</a:t>
            </a:r>
            <a:endParaRPr lang="de-DE" sz="1600" b="1" dirty="0">
              <a:latin typeface="Garamond" panose="02020404030301010803" pitchFamily="18" charset="0"/>
              <a:cs typeface="Arial" charset="0"/>
            </a:endParaRPr>
          </a:p>
          <a:p>
            <a:pPr marL="635000" lvl="1" indent="-177800" eaLnBrk="1" hangingPunct="1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de-DE" sz="1400" b="1" dirty="0">
                <a:latin typeface="Garamond" panose="02020404030301010803" pitchFamily="18" charset="0"/>
                <a:cs typeface="Arial" charset="0"/>
              </a:rPr>
              <a:t>at </a:t>
            </a:r>
            <a:r>
              <a:rPr lang="de-DE" sz="1400" b="1" dirty="0" err="1">
                <a:latin typeface="Garamond" panose="02020404030301010803" pitchFamily="18" charset="0"/>
                <a:cs typeface="Arial" charset="0"/>
              </a:rPr>
              <a:t>frequencies</a:t>
            </a:r>
            <a:r>
              <a:rPr lang="de-DE" sz="1400" b="1" dirty="0">
                <a:latin typeface="Garamond" panose="02020404030301010803" pitchFamily="18" charset="0"/>
                <a:cs typeface="Arial" charset="0"/>
              </a:rPr>
              <a:t> = 433, 866, 1300 MHz</a:t>
            </a:r>
          </a:p>
          <a:p>
            <a:pPr marL="635000" lvl="1" indent="-177800" eaLnBrk="1" hangingPunct="1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de-DE" sz="1400" b="1" dirty="0" err="1">
                <a:latin typeface="Garamond" panose="02020404030301010803" pitchFamily="18" charset="0"/>
                <a:cs typeface="Arial" charset="0"/>
              </a:rPr>
              <a:t>within</a:t>
            </a:r>
            <a:r>
              <a:rPr lang="de-DE" sz="1400" b="1" dirty="0">
                <a:latin typeface="Garamond" panose="02020404030301010803" pitchFamily="18" charset="0"/>
                <a:cs typeface="Arial" charset="0"/>
              </a:rPr>
              <a:t> </a:t>
            </a:r>
            <a:r>
              <a:rPr lang="de-DE" sz="1400" b="1" dirty="0" err="1">
                <a:latin typeface="Garamond" panose="02020404030301010803" pitchFamily="18" charset="0"/>
                <a:cs typeface="Arial" charset="0"/>
              </a:rPr>
              <a:t>wide</a:t>
            </a:r>
            <a:r>
              <a:rPr lang="de-DE" sz="1400" b="1" dirty="0">
                <a:latin typeface="Garamond" panose="02020404030301010803" pitchFamily="18" charset="0"/>
                <a:cs typeface="Arial" charset="0"/>
              </a:rPr>
              <a:t> </a:t>
            </a:r>
            <a:r>
              <a:rPr lang="de-DE" sz="1400" b="1" dirty="0" err="1">
                <a:latin typeface="Garamond" panose="02020404030301010803" pitchFamily="18" charset="0"/>
                <a:cs typeface="Arial" charset="0"/>
              </a:rPr>
              <a:t>magnetic</a:t>
            </a:r>
            <a:r>
              <a:rPr lang="de-DE" sz="1400" b="1" dirty="0">
                <a:latin typeface="Garamond" panose="02020404030301010803" pitchFamily="18" charset="0"/>
                <a:cs typeface="Arial" charset="0"/>
              </a:rPr>
              <a:t> </a:t>
            </a:r>
            <a:r>
              <a:rPr lang="de-DE" sz="1400" b="1" dirty="0" err="1">
                <a:latin typeface="Garamond" panose="02020404030301010803" pitchFamily="18" charset="0"/>
                <a:cs typeface="Arial" charset="0"/>
              </a:rPr>
              <a:t>field</a:t>
            </a:r>
            <a:r>
              <a:rPr lang="de-DE" sz="1400" b="1" dirty="0">
                <a:latin typeface="Garamond" panose="02020404030301010803" pitchFamily="18" charset="0"/>
                <a:cs typeface="Arial" charset="0"/>
              </a:rPr>
              <a:t> </a:t>
            </a:r>
            <a:r>
              <a:rPr lang="de-DE" sz="1400" b="1" dirty="0" err="1">
                <a:latin typeface="Garamond" panose="02020404030301010803" pitchFamily="18" charset="0"/>
                <a:cs typeface="Arial" charset="0"/>
              </a:rPr>
              <a:t>range</a:t>
            </a:r>
            <a:endParaRPr lang="de-DE" sz="1400" b="1" dirty="0">
              <a:latin typeface="Garamond" panose="02020404030301010803" pitchFamily="18" charset="0"/>
              <a:cs typeface="Arial" charset="0"/>
            </a:endParaRPr>
          </a:p>
          <a:p>
            <a:pPr marL="177800" indent="-177800" eaLnBrk="1" hangingPunct="1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de-DE" sz="1600" b="1" dirty="0">
                <a:latin typeface="Garamond" panose="02020404030301010803" pitchFamily="18" charset="0"/>
                <a:cs typeface="Arial" charset="0"/>
              </a:rPr>
              <a:t>Samples </a:t>
            </a:r>
            <a:r>
              <a:rPr lang="de-DE" sz="1600" b="1" dirty="0" err="1">
                <a:latin typeface="Garamond" panose="02020404030301010803" pitchFamily="18" charset="0"/>
                <a:cs typeface="Arial" charset="0"/>
              </a:rPr>
              <a:t>can</a:t>
            </a:r>
            <a:r>
              <a:rPr lang="de-DE" sz="1600" b="1" dirty="0">
                <a:latin typeface="Garamond" panose="02020404030301010803" pitchFamily="18" charset="0"/>
                <a:cs typeface="Arial" charset="0"/>
              </a:rPr>
              <a:t> </a:t>
            </a:r>
            <a:r>
              <a:rPr lang="de-DE" sz="1600" b="1" dirty="0" err="1">
                <a:latin typeface="Garamond" panose="02020404030301010803" pitchFamily="18" charset="0"/>
                <a:cs typeface="Arial" charset="0"/>
              </a:rPr>
              <a:t>be</a:t>
            </a:r>
            <a:r>
              <a:rPr lang="de-DE" sz="1600" b="1" dirty="0">
                <a:latin typeface="Garamond" panose="02020404030301010803" pitchFamily="18" charset="0"/>
                <a:cs typeface="Arial" charset="0"/>
              </a:rPr>
              <a:t> </a:t>
            </a:r>
            <a:r>
              <a:rPr lang="de-DE" sz="1600" b="1" dirty="0" err="1">
                <a:latin typeface="Garamond" panose="02020404030301010803" pitchFamily="18" charset="0"/>
                <a:cs typeface="Arial" charset="0"/>
              </a:rPr>
              <a:t>characterized</a:t>
            </a:r>
            <a:r>
              <a:rPr lang="de-DE" sz="1600" b="1" dirty="0">
                <a:latin typeface="Garamond" panose="02020404030301010803" pitchFamily="18" charset="0"/>
                <a:cs typeface="Arial" charset="0"/>
              </a:rPr>
              <a:t> at </a:t>
            </a:r>
            <a:r>
              <a:rPr lang="de-DE" sz="1600" b="1" dirty="0" err="1">
                <a:latin typeface="Garamond" panose="02020404030301010803" pitchFamily="18" charset="0"/>
                <a:cs typeface="Arial" charset="0"/>
              </a:rPr>
              <a:t>arbitrary</a:t>
            </a:r>
            <a:r>
              <a:rPr lang="de-DE" sz="1600" b="1" dirty="0">
                <a:latin typeface="Garamond" panose="02020404030301010803" pitchFamily="18" charset="0"/>
                <a:cs typeface="Arial" charset="0"/>
              </a:rPr>
              <a:t> </a:t>
            </a:r>
            <a:r>
              <a:rPr lang="de-DE" sz="1600" b="1" dirty="0" err="1">
                <a:latin typeface="Garamond" panose="02020404030301010803" pitchFamily="18" charset="0"/>
                <a:cs typeface="Arial" charset="0"/>
              </a:rPr>
              <a:t>temperatures</a:t>
            </a:r>
            <a:r>
              <a:rPr lang="de-DE" sz="1600" b="1" dirty="0">
                <a:latin typeface="Garamond" panose="02020404030301010803" pitchFamily="18" charset="0"/>
                <a:cs typeface="Arial" charset="0"/>
              </a:rPr>
              <a:t>, also </a:t>
            </a:r>
            <a:r>
              <a:rPr lang="de-DE" sz="1600" b="1" dirty="0" err="1">
                <a:latin typeface="Garamond" panose="02020404030301010803" pitchFamily="18" charset="0"/>
                <a:cs typeface="Arial" charset="0"/>
              </a:rPr>
              <a:t>near</a:t>
            </a:r>
            <a:r>
              <a:rPr lang="de-DE" sz="1600" b="1" dirty="0">
                <a:latin typeface="Garamond" panose="02020404030301010803" pitchFamily="18" charset="0"/>
                <a:cs typeface="Arial" charset="0"/>
              </a:rPr>
              <a:t> </a:t>
            </a:r>
            <a:r>
              <a:rPr lang="de-DE" sz="1600" b="1" dirty="0" err="1">
                <a:latin typeface="Garamond" panose="02020404030301010803" pitchFamily="18" charset="0"/>
                <a:cs typeface="Arial" charset="0"/>
              </a:rPr>
              <a:t>and</a:t>
            </a:r>
            <a:r>
              <a:rPr lang="de-DE" sz="1600" b="1" dirty="0">
                <a:latin typeface="Garamond" panose="02020404030301010803" pitchFamily="18" charset="0"/>
                <a:cs typeface="Arial" charset="0"/>
              </a:rPr>
              <a:t> </a:t>
            </a:r>
            <a:r>
              <a:rPr lang="de-DE" sz="1600" b="1" dirty="0" err="1">
                <a:latin typeface="Garamond" panose="02020404030301010803" pitchFamily="18" charset="0"/>
                <a:cs typeface="Arial" charset="0"/>
              </a:rPr>
              <a:t>above</a:t>
            </a:r>
            <a:r>
              <a:rPr lang="de-DE" sz="1600" b="1" dirty="0">
                <a:latin typeface="Garamond" panose="02020404030301010803" pitchFamily="18" charset="0"/>
                <a:cs typeface="Arial" charset="0"/>
              </a:rPr>
              <a:t> </a:t>
            </a:r>
            <a:r>
              <a:rPr lang="de-DE" sz="1600" b="1" dirty="0" err="1">
                <a:latin typeface="Garamond" panose="02020404030301010803" pitchFamily="18" charset="0"/>
                <a:cs typeface="Arial" charset="0"/>
              </a:rPr>
              <a:t>T</a:t>
            </a:r>
            <a:r>
              <a:rPr lang="de-DE" sz="1600" b="1" baseline="-25000" dirty="0" err="1">
                <a:latin typeface="Garamond" panose="02020404030301010803" pitchFamily="18" charset="0"/>
                <a:cs typeface="Arial" charset="0"/>
              </a:rPr>
              <a:t>c</a:t>
            </a:r>
            <a:r>
              <a:rPr lang="de-DE" sz="1600" b="1" dirty="0">
                <a:latin typeface="Garamond" panose="02020404030301010803" pitchFamily="18" charset="0"/>
                <a:cs typeface="Arial" charset="0"/>
              </a:rPr>
              <a:t>.</a:t>
            </a:r>
          </a:p>
          <a:p>
            <a:pPr marL="177800" indent="-177800" eaLnBrk="1" hangingPunct="1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de-DE" sz="1600" b="1" dirty="0">
                <a:latin typeface="Garamond" panose="02020404030301010803" pitchFamily="18" charset="0"/>
                <a:cs typeface="Arial" charset="0"/>
              </a:rPr>
              <a:t>Original </a:t>
            </a:r>
            <a:r>
              <a:rPr lang="de-DE" sz="1600" b="1" dirty="0" err="1">
                <a:latin typeface="Garamond" panose="02020404030301010803" pitchFamily="18" charset="0"/>
                <a:cs typeface="Arial" charset="0"/>
              </a:rPr>
              <a:t>setup</a:t>
            </a:r>
            <a:r>
              <a:rPr lang="de-DE" sz="1600" b="1" dirty="0">
                <a:latin typeface="Garamond" panose="02020404030301010803" pitchFamily="18" charset="0"/>
                <a:cs typeface="Arial" charset="0"/>
              </a:rPr>
              <a:t> at CERN</a:t>
            </a:r>
            <a:r>
              <a:rPr lang="de-DE" sz="1600" b="1" baseline="30000" dirty="0">
                <a:latin typeface="Garamond" panose="02020404030301010803" pitchFamily="18" charset="0"/>
                <a:cs typeface="Arial" charset="0"/>
              </a:rPr>
              <a:t>1</a:t>
            </a:r>
            <a:r>
              <a:rPr lang="de-DE" sz="1600" b="1" dirty="0">
                <a:latin typeface="Garamond" panose="02020404030301010803" pitchFamily="18" charset="0"/>
                <a:cs typeface="Arial" charset="0"/>
              </a:rPr>
              <a:t>, </a:t>
            </a:r>
            <a:r>
              <a:rPr lang="de-DE" sz="1600" b="1" dirty="0" err="1">
                <a:latin typeface="Garamond" panose="02020404030301010803" pitchFamily="18" charset="0"/>
                <a:cs typeface="Arial" charset="0"/>
              </a:rPr>
              <a:t>changes</a:t>
            </a:r>
            <a:r>
              <a:rPr lang="de-DE" sz="1600" b="1" dirty="0">
                <a:latin typeface="Garamond" panose="02020404030301010803" pitchFamily="18" charset="0"/>
                <a:cs typeface="Arial" charset="0"/>
              </a:rPr>
              <a:t> </a:t>
            </a:r>
            <a:r>
              <a:rPr lang="de-DE" sz="1600" b="1" dirty="0" err="1">
                <a:latin typeface="Garamond" panose="02020404030301010803" pitchFamily="18" charset="0"/>
                <a:cs typeface="Arial" charset="0"/>
              </a:rPr>
              <a:t>to</a:t>
            </a:r>
            <a:r>
              <a:rPr lang="de-DE" sz="1600" b="1" dirty="0">
                <a:latin typeface="Garamond" panose="02020404030301010803" pitchFamily="18" charset="0"/>
                <a:cs typeface="Arial" charset="0"/>
              </a:rPr>
              <a:t> RF design </a:t>
            </a:r>
            <a:r>
              <a:rPr lang="de-DE" sz="1600" b="1" dirty="0" err="1">
                <a:latin typeface="Garamond" panose="02020404030301010803" pitchFamily="18" charset="0"/>
                <a:cs typeface="Arial" charset="0"/>
              </a:rPr>
              <a:t>presented</a:t>
            </a:r>
            <a:r>
              <a:rPr lang="de-DE" sz="1600" b="1" dirty="0">
                <a:latin typeface="Garamond" panose="02020404030301010803" pitchFamily="18" charset="0"/>
                <a:cs typeface="Arial" charset="0"/>
              </a:rPr>
              <a:t> at SRF </a:t>
            </a:r>
            <a:r>
              <a:rPr lang="de-DE" sz="1600" b="1" dirty="0" smtClean="0">
                <a:latin typeface="Garamond" panose="02020404030301010803" pitchFamily="18" charset="0"/>
                <a:cs typeface="Arial" charset="0"/>
              </a:rPr>
              <a:t>2013</a:t>
            </a:r>
            <a:r>
              <a:rPr lang="de-DE" sz="1600" b="1" baseline="30000" dirty="0" smtClean="0">
                <a:latin typeface="Garamond" panose="02020404030301010803" pitchFamily="18" charset="0"/>
                <a:cs typeface="Arial" charset="0"/>
              </a:rPr>
              <a:t>2</a:t>
            </a:r>
            <a:endParaRPr lang="en-US" dirty="0">
              <a:latin typeface="Arial" charset="0"/>
              <a:cs typeface="Arial" charset="0"/>
            </a:endParaRPr>
          </a:p>
        </p:txBody>
      </p:sp>
      <p:sp>
        <p:nvSpPr>
          <p:cNvPr id="7173" name="Textfeld 9"/>
          <p:cNvSpPr txBox="1">
            <a:spLocks noChangeArrowheads="1"/>
          </p:cNvSpPr>
          <p:nvPr/>
        </p:nvSpPr>
        <p:spPr bwMode="auto">
          <a:xfrm>
            <a:off x="1259632" y="5296006"/>
            <a:ext cx="511175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de-DE" altLang="en-US" sz="1000" dirty="0">
                <a:latin typeface="Garamond" panose="02020404030301010803" pitchFamily="18" charset="0"/>
              </a:rPr>
              <a:t>1: E. </a:t>
            </a:r>
            <a:r>
              <a:rPr lang="de-DE" altLang="en-US" sz="1000" dirty="0" err="1">
                <a:latin typeface="Garamond" panose="02020404030301010803" pitchFamily="18" charset="0"/>
              </a:rPr>
              <a:t>Haebel</a:t>
            </a:r>
            <a:r>
              <a:rPr lang="de-DE" altLang="en-US" sz="1000" dirty="0">
                <a:latin typeface="Garamond" panose="02020404030301010803" pitchFamily="18" charset="0"/>
              </a:rPr>
              <a:t> et al. „ The Quadrupole Resonator, Design </a:t>
            </a:r>
            <a:r>
              <a:rPr lang="de-DE" altLang="en-US" sz="1000" dirty="0" err="1">
                <a:latin typeface="Garamond" panose="02020404030301010803" pitchFamily="18" charset="0"/>
              </a:rPr>
              <a:t>Considerations</a:t>
            </a:r>
            <a:r>
              <a:rPr lang="de-DE" altLang="en-US" sz="1000" dirty="0">
                <a:latin typeface="Garamond" panose="02020404030301010803" pitchFamily="18" charset="0"/>
              </a:rPr>
              <a:t> </a:t>
            </a:r>
            <a:r>
              <a:rPr lang="de-DE" altLang="en-US" sz="1000" dirty="0" err="1">
                <a:latin typeface="Garamond" panose="02020404030301010803" pitchFamily="18" charset="0"/>
              </a:rPr>
              <a:t>and</a:t>
            </a:r>
            <a:r>
              <a:rPr lang="de-DE" altLang="en-US" sz="1000" dirty="0">
                <a:latin typeface="Garamond" panose="02020404030301010803" pitchFamily="18" charset="0"/>
              </a:rPr>
              <a:t> Layout </a:t>
            </a:r>
            <a:r>
              <a:rPr lang="de-DE" altLang="en-US" sz="1000" dirty="0" err="1">
                <a:latin typeface="Garamond" panose="02020404030301010803" pitchFamily="18" charset="0"/>
              </a:rPr>
              <a:t>of</a:t>
            </a:r>
            <a:r>
              <a:rPr lang="de-DE" altLang="en-US" sz="1000" dirty="0">
                <a:latin typeface="Garamond" panose="02020404030301010803" pitchFamily="18" charset="0"/>
              </a:rPr>
              <a:t> a New Instrument </a:t>
            </a:r>
            <a:r>
              <a:rPr lang="de-DE" altLang="en-US" sz="1000" dirty="0" err="1">
                <a:latin typeface="Garamond" panose="02020404030301010803" pitchFamily="18" charset="0"/>
              </a:rPr>
              <a:t>for</a:t>
            </a:r>
            <a:r>
              <a:rPr lang="de-DE" altLang="en-US" sz="1000" dirty="0">
                <a:latin typeface="Garamond" panose="02020404030301010803" pitchFamily="18" charset="0"/>
              </a:rPr>
              <a:t> </a:t>
            </a:r>
            <a:r>
              <a:rPr lang="de-DE" altLang="en-US" sz="1000" dirty="0" err="1">
                <a:latin typeface="Garamond" panose="02020404030301010803" pitchFamily="18" charset="0"/>
              </a:rPr>
              <a:t>the</a:t>
            </a:r>
            <a:r>
              <a:rPr lang="de-DE" altLang="en-US" sz="1000" dirty="0">
                <a:latin typeface="Garamond" panose="02020404030301010803" pitchFamily="18" charset="0"/>
              </a:rPr>
              <a:t> RF </a:t>
            </a:r>
            <a:r>
              <a:rPr lang="de-DE" altLang="en-US" sz="1000" dirty="0" err="1">
                <a:latin typeface="Garamond" panose="02020404030301010803" pitchFamily="18" charset="0"/>
              </a:rPr>
              <a:t>Characterization</a:t>
            </a:r>
            <a:r>
              <a:rPr lang="de-DE" altLang="en-US" sz="1000" dirty="0">
                <a:latin typeface="Garamond" panose="02020404030301010803" pitchFamily="18" charset="0"/>
              </a:rPr>
              <a:t> </a:t>
            </a:r>
            <a:r>
              <a:rPr lang="de-DE" altLang="en-US" sz="1000" dirty="0" err="1">
                <a:latin typeface="Garamond" panose="02020404030301010803" pitchFamily="18" charset="0"/>
              </a:rPr>
              <a:t>of</a:t>
            </a:r>
            <a:r>
              <a:rPr lang="de-DE" altLang="en-US" sz="1000" dirty="0">
                <a:latin typeface="Garamond" panose="02020404030301010803" pitchFamily="18" charset="0"/>
              </a:rPr>
              <a:t> </a:t>
            </a:r>
            <a:r>
              <a:rPr lang="de-DE" altLang="en-US" sz="1000" dirty="0" err="1">
                <a:latin typeface="Garamond" panose="02020404030301010803" pitchFamily="18" charset="0"/>
              </a:rPr>
              <a:t>Superconducting</a:t>
            </a:r>
            <a:r>
              <a:rPr lang="de-DE" altLang="en-US" sz="1000" dirty="0">
                <a:latin typeface="Garamond" panose="02020404030301010803" pitchFamily="18" charset="0"/>
              </a:rPr>
              <a:t> Samples “, EPAC 98</a:t>
            </a:r>
          </a:p>
          <a:p>
            <a:pPr eaLnBrk="1" hangingPunct="1">
              <a:buFont typeface="Arial" panose="020B0604020202020204" pitchFamily="34" charset="0"/>
              <a:buNone/>
            </a:pPr>
            <a:endParaRPr lang="de-DE" altLang="en-US" sz="1000" dirty="0">
              <a:latin typeface="Garamond" panose="02020404030301010803" pitchFamily="18" charset="0"/>
            </a:endParaRPr>
          </a:p>
          <a:p>
            <a:pPr eaLnBrk="1" hangingPunct="1">
              <a:buFont typeface="Arial" panose="020B0604020202020204" pitchFamily="34" charset="0"/>
              <a:buNone/>
            </a:pPr>
            <a:r>
              <a:rPr lang="de-DE" altLang="en-US" sz="1000" dirty="0">
                <a:latin typeface="Garamond" panose="02020404030301010803" pitchFamily="18" charset="0"/>
              </a:rPr>
              <a:t>2: R. Kleindienst, „</a:t>
            </a:r>
            <a:r>
              <a:rPr lang="de-DE" altLang="en-US" sz="1000" dirty="0" err="1">
                <a:latin typeface="Garamond" panose="02020404030301010803" pitchFamily="18" charset="0"/>
              </a:rPr>
              <a:t>Developement</a:t>
            </a:r>
            <a:r>
              <a:rPr lang="de-DE" altLang="en-US" sz="1000" dirty="0">
                <a:latin typeface="Garamond" panose="02020404030301010803" pitchFamily="18" charset="0"/>
              </a:rPr>
              <a:t> </a:t>
            </a:r>
            <a:r>
              <a:rPr lang="de-DE" altLang="en-US" sz="1000" dirty="0" err="1">
                <a:latin typeface="Garamond" panose="02020404030301010803" pitchFamily="18" charset="0"/>
              </a:rPr>
              <a:t>of</a:t>
            </a:r>
            <a:r>
              <a:rPr lang="de-DE" altLang="en-US" sz="1000" dirty="0">
                <a:latin typeface="Garamond" panose="02020404030301010803" pitchFamily="18" charset="0"/>
              </a:rPr>
              <a:t> an </a:t>
            </a:r>
            <a:r>
              <a:rPr lang="de-DE" altLang="en-US" sz="1000" dirty="0" err="1">
                <a:latin typeface="Garamond" panose="02020404030301010803" pitchFamily="18" charset="0"/>
              </a:rPr>
              <a:t>Optimized</a:t>
            </a:r>
            <a:r>
              <a:rPr lang="de-DE" altLang="en-US" sz="1000" dirty="0">
                <a:latin typeface="Garamond" panose="02020404030301010803" pitchFamily="18" charset="0"/>
              </a:rPr>
              <a:t> Quadrupole Resonator“, SRF 2013</a:t>
            </a:r>
            <a:endParaRPr lang="en-US" altLang="en-US" sz="1000" dirty="0">
              <a:latin typeface="Garamond" panose="02020404030301010803" pitchFamily="18" charset="0"/>
            </a:endParaRPr>
          </a:p>
        </p:txBody>
      </p:sp>
      <p:pic>
        <p:nvPicPr>
          <p:cNvPr id="7174" name="Grafik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6400" y="3573463"/>
            <a:ext cx="1579563" cy="246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5" name="Grafik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35963" y="3570288"/>
            <a:ext cx="339725" cy="846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6" name="Grafik 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0350" y="309563"/>
            <a:ext cx="1871663" cy="311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Fußzeilenplatzhalter 1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O. Kugeler - Operation of the quadrupole resonator at HZB - EuCARD2 - WP12 Meeting - Hamburg, DESY 9.4.2015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Grafik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163" y="1196975"/>
            <a:ext cx="3181350" cy="177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0" name="Textfeld 6"/>
          <p:cNvSpPr txBox="1">
            <a:spLocks noChangeArrowheads="1"/>
          </p:cNvSpPr>
          <p:nvPr/>
        </p:nvSpPr>
        <p:spPr bwMode="auto">
          <a:xfrm>
            <a:off x="6248400" y="5638800"/>
            <a:ext cx="2160588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de-DE" altLang="en-US" sz="1100">
                <a:latin typeface="Garamond" panose="02020404030301010803" pitchFamily="18" charset="0"/>
              </a:rPr>
              <a:t>[ S.Aull, „High Resolution Surface Resistance Studies“, SRF 2013 ]</a:t>
            </a:r>
            <a:endParaRPr lang="en-US" altLang="en-US" sz="1100">
              <a:latin typeface="Garamond" panose="02020404030301010803" pitchFamily="18" charset="0"/>
            </a:endParaRPr>
          </a:p>
        </p:txBody>
      </p:sp>
      <p:pic>
        <p:nvPicPr>
          <p:cNvPr id="1031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3213100"/>
            <a:ext cx="1819275" cy="220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2" name="Textfeld 7"/>
          <p:cNvSpPr txBox="1">
            <a:spLocks noChangeArrowheads="1"/>
          </p:cNvSpPr>
          <p:nvPr/>
        </p:nvSpPr>
        <p:spPr bwMode="auto">
          <a:xfrm>
            <a:off x="611188" y="1412776"/>
            <a:ext cx="4537075" cy="38625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77800" indent="-1778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altLang="de-DE" sz="1600" b="1" dirty="0">
                <a:latin typeface="Garamond" panose="02020404030301010803" pitchFamily="18" charset="0"/>
              </a:rPr>
              <a:t>Sample </a:t>
            </a:r>
            <a:r>
              <a:rPr lang="de-DE" altLang="de-DE" sz="1600" b="1" dirty="0" err="1">
                <a:latin typeface="Garamond" panose="02020404030301010803" pitchFamily="18" charset="0"/>
              </a:rPr>
              <a:t>is</a:t>
            </a:r>
            <a:r>
              <a:rPr lang="de-DE" altLang="de-DE" sz="1600" b="1" dirty="0">
                <a:latin typeface="Garamond" panose="02020404030301010803" pitchFamily="18" charset="0"/>
              </a:rPr>
              <a:t> </a:t>
            </a:r>
            <a:r>
              <a:rPr lang="de-DE" altLang="de-DE" sz="1600" b="1" dirty="0" err="1">
                <a:latin typeface="Garamond" panose="02020404030301010803" pitchFamily="18" charset="0"/>
              </a:rPr>
              <a:t>kept</a:t>
            </a:r>
            <a:r>
              <a:rPr lang="de-DE" altLang="de-DE" sz="1600" b="1" dirty="0">
                <a:latin typeface="Garamond" panose="02020404030301010803" pitchFamily="18" charset="0"/>
              </a:rPr>
              <a:t> at a </a:t>
            </a:r>
            <a:r>
              <a:rPr lang="de-DE" altLang="de-DE" sz="1600" b="1" dirty="0" err="1">
                <a:latin typeface="Garamond" panose="02020404030301010803" pitchFamily="18" charset="0"/>
              </a:rPr>
              <a:t>constant</a:t>
            </a:r>
            <a:r>
              <a:rPr lang="de-DE" altLang="de-DE" sz="1600" b="1" dirty="0">
                <a:latin typeface="Garamond" panose="02020404030301010803" pitchFamily="18" charset="0"/>
              </a:rPr>
              <a:t> </a:t>
            </a:r>
            <a:r>
              <a:rPr lang="de-DE" altLang="de-DE" sz="1600" b="1" dirty="0" err="1">
                <a:latin typeface="Garamond" panose="02020404030301010803" pitchFamily="18" charset="0"/>
              </a:rPr>
              <a:t>temperature</a:t>
            </a:r>
            <a:r>
              <a:rPr lang="de-DE" altLang="de-DE" sz="1600" b="1" dirty="0">
                <a:latin typeface="Garamond" panose="02020404030301010803" pitchFamily="18" charset="0"/>
              </a:rPr>
              <a:t> </a:t>
            </a:r>
            <a:r>
              <a:rPr lang="de-DE" altLang="de-DE" sz="1600" b="1" dirty="0" err="1">
                <a:latin typeface="Garamond" panose="02020404030301010803" pitchFamily="18" charset="0"/>
              </a:rPr>
              <a:t>throughout</a:t>
            </a:r>
            <a:r>
              <a:rPr lang="de-DE" altLang="de-DE" sz="1600" b="1" dirty="0">
                <a:latin typeface="Garamond" panose="02020404030301010803" pitchFamily="18" charset="0"/>
              </a:rPr>
              <a:t> </a:t>
            </a:r>
            <a:r>
              <a:rPr lang="de-DE" altLang="de-DE" sz="1600" b="1" dirty="0" err="1">
                <a:latin typeface="Garamond" panose="02020404030301010803" pitchFamily="18" charset="0"/>
              </a:rPr>
              <a:t>the</a:t>
            </a:r>
            <a:r>
              <a:rPr lang="de-DE" altLang="de-DE" sz="1600" b="1" dirty="0">
                <a:latin typeface="Garamond" panose="02020404030301010803" pitchFamily="18" charset="0"/>
              </a:rPr>
              <a:t> </a:t>
            </a:r>
            <a:r>
              <a:rPr lang="de-DE" altLang="de-DE" sz="1600" b="1" dirty="0" err="1" smtClean="0">
                <a:latin typeface="Garamond" panose="02020404030301010803" pitchFamily="18" charset="0"/>
              </a:rPr>
              <a:t>measurement</a:t>
            </a:r>
            <a:r>
              <a:rPr lang="de-DE" altLang="de-DE" sz="1600" b="1" dirty="0" smtClean="0">
                <a:latin typeface="Garamond" panose="02020404030301010803" pitchFamily="18" charset="0"/>
              </a:rPr>
              <a:t> </a:t>
            </a:r>
            <a:r>
              <a:rPr lang="de-DE" altLang="de-DE" sz="1600" b="1" dirty="0" err="1" smtClean="0">
                <a:latin typeface="Garamond" panose="02020404030301010803" pitchFamily="18" charset="0"/>
              </a:rPr>
              <a:t>by</a:t>
            </a:r>
            <a:r>
              <a:rPr lang="de-DE" altLang="de-DE" sz="1600" b="1" dirty="0" smtClean="0">
                <a:latin typeface="Garamond" panose="02020404030301010803" pitchFamily="18" charset="0"/>
              </a:rPr>
              <a:t> </a:t>
            </a:r>
            <a:r>
              <a:rPr lang="de-DE" altLang="de-DE" sz="1600" b="1" dirty="0" err="1" smtClean="0">
                <a:latin typeface="Garamond" panose="02020404030301010803" pitchFamily="18" charset="0"/>
              </a:rPr>
              <a:t>heater</a:t>
            </a:r>
            <a:endParaRPr lang="de-DE" altLang="de-DE" sz="1600" b="1" dirty="0">
              <a:latin typeface="Garamond" panose="02020404030301010803" pitchFamily="18" charset="0"/>
            </a:endParaRPr>
          </a:p>
          <a:p>
            <a:pPr eaLnBrk="1" hangingPunct="1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altLang="de-DE" sz="1600" b="1" dirty="0">
                <a:latin typeface="Garamond" panose="02020404030301010803" pitchFamily="18" charset="0"/>
              </a:rPr>
              <a:t>RF </a:t>
            </a:r>
            <a:r>
              <a:rPr lang="de-DE" altLang="de-DE" sz="1600" b="1" dirty="0" err="1">
                <a:latin typeface="Garamond" panose="02020404030301010803" pitchFamily="18" charset="0"/>
              </a:rPr>
              <a:t>losses</a:t>
            </a:r>
            <a:r>
              <a:rPr lang="de-DE" altLang="de-DE" sz="1600" b="1" dirty="0">
                <a:latin typeface="Garamond" panose="02020404030301010803" pitchFamily="18" charset="0"/>
              </a:rPr>
              <a:t> on sample </a:t>
            </a:r>
            <a:r>
              <a:rPr lang="de-DE" altLang="de-DE" sz="1600" b="1" dirty="0" err="1" smtClean="0">
                <a:latin typeface="Garamond" panose="02020404030301010803" pitchFamily="18" charset="0"/>
              </a:rPr>
              <a:t>identified</a:t>
            </a:r>
            <a:r>
              <a:rPr lang="de-DE" altLang="de-DE" sz="1600" b="1" dirty="0" smtClean="0">
                <a:latin typeface="Garamond" panose="02020404030301010803" pitchFamily="18" charset="0"/>
              </a:rPr>
              <a:t> </a:t>
            </a:r>
            <a:r>
              <a:rPr lang="de-DE" altLang="de-DE" sz="1600" b="1" dirty="0" err="1" smtClean="0">
                <a:latin typeface="Garamond" panose="02020404030301010803" pitchFamily="18" charset="0"/>
              </a:rPr>
              <a:t>by</a:t>
            </a:r>
            <a:r>
              <a:rPr lang="de-DE" altLang="de-DE" sz="1600" b="1" dirty="0" smtClean="0">
                <a:latin typeface="Garamond" panose="02020404030301010803" pitchFamily="18" charset="0"/>
              </a:rPr>
              <a:t> </a:t>
            </a:r>
            <a:r>
              <a:rPr lang="de-DE" altLang="de-DE" sz="1600" b="1" dirty="0" err="1" smtClean="0">
                <a:latin typeface="Garamond" panose="02020404030301010803" pitchFamily="18" charset="0"/>
              </a:rPr>
              <a:t>difference</a:t>
            </a:r>
            <a:r>
              <a:rPr lang="de-DE" altLang="de-DE" sz="1600" b="1" dirty="0" smtClean="0">
                <a:latin typeface="Garamond" panose="02020404030301010803" pitchFamily="18" charset="0"/>
              </a:rPr>
              <a:t> </a:t>
            </a:r>
            <a:r>
              <a:rPr lang="de-DE" altLang="de-DE" sz="1600" b="1" dirty="0">
                <a:latin typeface="Garamond" panose="02020404030301010803" pitchFamily="18" charset="0"/>
              </a:rPr>
              <a:t>in </a:t>
            </a:r>
            <a:r>
              <a:rPr lang="de-DE" altLang="de-DE" sz="1600" b="1" dirty="0" err="1">
                <a:latin typeface="Garamond" panose="02020404030301010803" pitchFamily="18" charset="0"/>
              </a:rPr>
              <a:t>heater</a:t>
            </a:r>
            <a:r>
              <a:rPr lang="de-DE" altLang="de-DE" sz="1600" b="1" dirty="0">
                <a:latin typeface="Garamond" panose="02020404030301010803" pitchFamily="18" charset="0"/>
              </a:rPr>
              <a:t> power </a:t>
            </a:r>
            <a:r>
              <a:rPr lang="de-DE" altLang="de-DE" sz="1600" b="1" dirty="0" err="1" smtClean="0">
                <a:latin typeface="Garamond" panose="02020404030301010803" pitchFamily="18" charset="0"/>
              </a:rPr>
              <a:t>with</a:t>
            </a:r>
            <a:r>
              <a:rPr lang="de-DE" altLang="de-DE" sz="1600" b="1" dirty="0" smtClean="0">
                <a:latin typeface="Garamond" panose="02020404030301010803" pitchFamily="18" charset="0"/>
              </a:rPr>
              <a:t> RF on </a:t>
            </a:r>
            <a:r>
              <a:rPr lang="de-DE" altLang="de-DE" sz="1600" b="1" dirty="0" err="1" smtClean="0">
                <a:latin typeface="Garamond" panose="02020404030301010803" pitchFamily="18" charset="0"/>
              </a:rPr>
              <a:t>and</a:t>
            </a:r>
            <a:r>
              <a:rPr lang="de-DE" altLang="de-DE" sz="1600" b="1" dirty="0" smtClean="0">
                <a:latin typeface="Garamond" panose="02020404030301010803" pitchFamily="18" charset="0"/>
              </a:rPr>
              <a:t> off</a:t>
            </a:r>
          </a:p>
          <a:p>
            <a:pPr eaLnBrk="1" hangingPunct="1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de-DE" altLang="de-DE" sz="1600" b="1" dirty="0">
              <a:latin typeface="Garamond" panose="02020404030301010803" pitchFamily="18" charset="0"/>
            </a:endParaRPr>
          </a:p>
          <a:p>
            <a:pPr eaLnBrk="1" hangingPunct="1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de-DE" altLang="de-DE" sz="1600" b="1" dirty="0" smtClean="0">
              <a:latin typeface="Garamond" panose="02020404030301010803" pitchFamily="18" charset="0"/>
            </a:endParaRPr>
          </a:p>
          <a:p>
            <a:pPr eaLnBrk="1" hangingPunct="1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de-DE" altLang="de-DE" sz="1600" b="1" dirty="0">
              <a:latin typeface="Garamond" panose="02020404030301010803" pitchFamily="18" charset="0"/>
            </a:endParaRPr>
          </a:p>
          <a:p>
            <a:pPr eaLnBrk="1" hangingPunct="1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altLang="de-DE" sz="1600" b="1" dirty="0" err="1">
                <a:latin typeface="Garamond" panose="02020404030301010803" pitchFamily="18" charset="0"/>
              </a:rPr>
              <a:t>Stored</a:t>
            </a:r>
            <a:r>
              <a:rPr lang="de-DE" altLang="de-DE" sz="1600" b="1" dirty="0">
                <a:latin typeface="Garamond" panose="02020404030301010803" pitchFamily="18" charset="0"/>
              </a:rPr>
              <a:t> </a:t>
            </a:r>
            <a:r>
              <a:rPr lang="de-DE" altLang="de-DE" sz="1600" b="1" dirty="0" err="1">
                <a:latin typeface="Garamond" panose="02020404030301010803" pitchFamily="18" charset="0"/>
              </a:rPr>
              <a:t>energy</a:t>
            </a:r>
            <a:r>
              <a:rPr lang="de-DE" altLang="de-DE" sz="1600" b="1" dirty="0">
                <a:latin typeface="Garamond" panose="02020404030301010803" pitchFamily="18" charset="0"/>
              </a:rPr>
              <a:t> </a:t>
            </a:r>
            <a:r>
              <a:rPr lang="de-DE" altLang="de-DE" sz="1600" b="1" dirty="0" err="1">
                <a:latin typeface="Garamond" panose="02020404030301010803" pitchFamily="18" charset="0"/>
              </a:rPr>
              <a:t>of</a:t>
            </a:r>
            <a:r>
              <a:rPr lang="de-DE" altLang="de-DE" sz="1600" b="1" dirty="0">
                <a:latin typeface="Garamond" panose="02020404030301010803" pitchFamily="18" charset="0"/>
              </a:rPr>
              <a:t> </a:t>
            </a:r>
            <a:r>
              <a:rPr lang="de-DE" altLang="de-DE" sz="1600" b="1" dirty="0" err="1">
                <a:latin typeface="Garamond" panose="02020404030301010803" pitchFamily="18" charset="0"/>
              </a:rPr>
              <a:t>cavity</a:t>
            </a:r>
            <a:r>
              <a:rPr lang="de-DE" altLang="de-DE" sz="1600" b="1" dirty="0">
                <a:latin typeface="Garamond" panose="02020404030301010803" pitchFamily="18" charset="0"/>
              </a:rPr>
              <a:t> </a:t>
            </a:r>
            <a:r>
              <a:rPr lang="de-DE" altLang="de-DE" sz="1600" b="1" dirty="0" err="1">
                <a:latin typeface="Garamond" panose="02020404030301010803" pitchFamily="18" charset="0"/>
              </a:rPr>
              <a:t>measured</a:t>
            </a:r>
            <a:r>
              <a:rPr lang="de-DE" altLang="de-DE" sz="1600" b="1" dirty="0">
                <a:latin typeface="Garamond" panose="02020404030301010803" pitchFamily="18" charset="0"/>
              </a:rPr>
              <a:t> </a:t>
            </a:r>
            <a:r>
              <a:rPr lang="de-DE" altLang="de-DE" sz="1600" b="1" dirty="0" err="1">
                <a:latin typeface="Garamond" panose="02020404030301010803" pitchFamily="18" charset="0"/>
              </a:rPr>
              <a:t>with</a:t>
            </a:r>
            <a:r>
              <a:rPr lang="de-DE" altLang="de-DE" sz="1600" b="1" dirty="0">
                <a:latin typeface="Garamond" panose="02020404030301010803" pitchFamily="18" charset="0"/>
              </a:rPr>
              <a:t> </a:t>
            </a:r>
            <a:r>
              <a:rPr lang="de-DE" altLang="de-DE" sz="1600" b="1" dirty="0" err="1">
                <a:latin typeface="Garamond" panose="02020404030301010803" pitchFamily="18" charset="0"/>
              </a:rPr>
              <a:t>weakly</a:t>
            </a:r>
            <a:r>
              <a:rPr lang="de-DE" altLang="de-DE" sz="1600" b="1" dirty="0">
                <a:latin typeface="Garamond" panose="02020404030301010803" pitchFamily="18" charset="0"/>
              </a:rPr>
              <a:t> </a:t>
            </a:r>
            <a:r>
              <a:rPr lang="de-DE" altLang="de-DE" sz="1600" b="1" dirty="0" err="1">
                <a:latin typeface="Garamond" panose="02020404030301010803" pitchFamily="18" charset="0"/>
              </a:rPr>
              <a:t>coupled</a:t>
            </a:r>
            <a:r>
              <a:rPr lang="de-DE" altLang="de-DE" sz="1600" b="1" dirty="0">
                <a:latin typeface="Garamond" panose="02020404030301010803" pitchFamily="18" charset="0"/>
              </a:rPr>
              <a:t> </a:t>
            </a:r>
            <a:r>
              <a:rPr lang="de-DE" altLang="de-DE" sz="1600" b="1" dirty="0" err="1">
                <a:latin typeface="Garamond" panose="02020404030301010803" pitchFamily="18" charset="0"/>
              </a:rPr>
              <a:t>loop</a:t>
            </a:r>
            <a:r>
              <a:rPr lang="de-DE" altLang="de-DE" sz="1600" b="1" dirty="0">
                <a:latin typeface="Garamond" panose="02020404030301010803" pitchFamily="18" charset="0"/>
              </a:rPr>
              <a:t> </a:t>
            </a:r>
            <a:r>
              <a:rPr lang="de-DE" altLang="de-DE" sz="1600" b="1" dirty="0" err="1">
                <a:latin typeface="Garamond" panose="02020404030301010803" pitchFamily="18" charset="0"/>
              </a:rPr>
              <a:t>antenna</a:t>
            </a:r>
            <a:r>
              <a:rPr lang="de-DE" altLang="de-DE" sz="1600" b="1" dirty="0">
                <a:latin typeface="Garamond" panose="02020404030301010803" pitchFamily="18" charset="0"/>
              </a:rPr>
              <a:t>, </a:t>
            </a:r>
            <a:r>
              <a:rPr lang="de-DE" altLang="de-DE" sz="1600" b="1" dirty="0" err="1">
                <a:latin typeface="Garamond" panose="02020404030301010803" pitchFamily="18" charset="0"/>
              </a:rPr>
              <a:t>simulation</a:t>
            </a:r>
            <a:r>
              <a:rPr lang="de-DE" altLang="de-DE" sz="1600" b="1" dirty="0">
                <a:latin typeface="Garamond" panose="02020404030301010803" pitchFamily="18" charset="0"/>
              </a:rPr>
              <a:t> </a:t>
            </a:r>
            <a:r>
              <a:rPr lang="de-DE" altLang="de-DE" sz="1600" b="1" dirty="0" err="1">
                <a:latin typeface="Garamond" panose="02020404030301010803" pitchFamily="18" charset="0"/>
              </a:rPr>
              <a:t>parameter</a:t>
            </a:r>
            <a:r>
              <a:rPr lang="de-DE" altLang="de-DE" sz="1600" b="1" dirty="0">
                <a:latin typeface="Garamond" panose="02020404030301010803" pitchFamily="18" charset="0"/>
              </a:rPr>
              <a:t> </a:t>
            </a:r>
            <a:r>
              <a:rPr lang="de-DE" altLang="de-DE" sz="1600" b="1" dirty="0" err="1">
                <a:latin typeface="Garamond" panose="02020404030301010803" pitchFamily="18" charset="0"/>
              </a:rPr>
              <a:t>relates</a:t>
            </a:r>
            <a:r>
              <a:rPr lang="de-DE" altLang="de-DE" sz="1600" b="1" dirty="0">
                <a:latin typeface="Garamond" panose="02020404030301010803" pitchFamily="18" charset="0"/>
              </a:rPr>
              <a:t> </a:t>
            </a:r>
            <a:r>
              <a:rPr lang="de-DE" altLang="de-DE" sz="1600" b="1" dirty="0" err="1">
                <a:latin typeface="Garamond" panose="02020404030301010803" pitchFamily="18" charset="0"/>
              </a:rPr>
              <a:t>stored</a:t>
            </a:r>
            <a:r>
              <a:rPr lang="de-DE" altLang="de-DE" sz="1600" b="1" dirty="0">
                <a:latin typeface="Garamond" panose="02020404030301010803" pitchFamily="18" charset="0"/>
              </a:rPr>
              <a:t> </a:t>
            </a:r>
            <a:r>
              <a:rPr lang="de-DE" altLang="de-DE" sz="1600" b="1" dirty="0" err="1">
                <a:latin typeface="Garamond" panose="02020404030301010803" pitchFamily="18" charset="0"/>
              </a:rPr>
              <a:t>energy</a:t>
            </a:r>
            <a:r>
              <a:rPr lang="de-DE" altLang="de-DE" sz="1600" b="1" dirty="0">
                <a:latin typeface="Garamond" panose="02020404030301010803" pitchFamily="18" charset="0"/>
              </a:rPr>
              <a:t> </a:t>
            </a:r>
            <a:r>
              <a:rPr lang="de-DE" altLang="de-DE" sz="1600" b="1" dirty="0" err="1">
                <a:latin typeface="Garamond" panose="02020404030301010803" pitchFamily="18" charset="0"/>
              </a:rPr>
              <a:t>to</a:t>
            </a:r>
            <a:r>
              <a:rPr lang="de-DE" altLang="de-DE" sz="1600" b="1" dirty="0">
                <a:latin typeface="Garamond" panose="02020404030301010803" pitchFamily="18" charset="0"/>
              </a:rPr>
              <a:t> </a:t>
            </a:r>
            <a:r>
              <a:rPr lang="de-DE" altLang="de-DE" sz="1600" b="1" dirty="0" err="1">
                <a:latin typeface="Garamond" panose="02020404030301010803" pitchFamily="18" charset="0"/>
              </a:rPr>
              <a:t>fields</a:t>
            </a:r>
            <a:endParaRPr lang="de-DE" altLang="de-DE" sz="1600" b="1" dirty="0">
              <a:latin typeface="Garamond" panose="02020404030301010803" pitchFamily="18" charset="0"/>
            </a:endParaRPr>
          </a:p>
          <a:p>
            <a:pPr eaLnBrk="1" hangingPunct="1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altLang="de-DE" sz="1600" b="1" dirty="0">
                <a:latin typeface="Garamond" panose="02020404030301010803" pitchFamily="18" charset="0"/>
              </a:rPr>
              <a:t>Resolution </a:t>
            </a:r>
            <a:r>
              <a:rPr lang="de-DE" altLang="de-DE" sz="1600" b="1" dirty="0" err="1">
                <a:latin typeface="Garamond" panose="02020404030301010803" pitchFamily="18" charset="0"/>
              </a:rPr>
              <a:t>of</a:t>
            </a:r>
            <a:r>
              <a:rPr lang="de-DE" altLang="de-DE" sz="1600" b="1" dirty="0">
                <a:latin typeface="Garamond" panose="02020404030301010803" pitchFamily="18" charset="0"/>
              </a:rPr>
              <a:t> </a:t>
            </a:r>
            <a:r>
              <a:rPr lang="de-DE" altLang="de-DE" sz="1600" b="1" dirty="0" err="1">
                <a:latin typeface="Garamond" panose="02020404030301010803" pitchFamily="18" charset="0"/>
              </a:rPr>
              <a:t>measurement</a:t>
            </a:r>
            <a:r>
              <a:rPr lang="de-DE" altLang="de-DE" sz="1600" b="1" dirty="0">
                <a:latin typeface="Garamond" panose="02020404030301010803" pitchFamily="18" charset="0"/>
              </a:rPr>
              <a:t> </a:t>
            </a:r>
            <a:r>
              <a:rPr lang="de-DE" altLang="de-DE" sz="1600" b="1" dirty="0" err="1">
                <a:latin typeface="Garamond" panose="02020404030301010803" pitchFamily="18" charset="0"/>
              </a:rPr>
              <a:t>increases</a:t>
            </a:r>
            <a:r>
              <a:rPr lang="de-DE" altLang="de-DE" sz="1600" b="1" dirty="0">
                <a:latin typeface="Garamond" panose="02020404030301010803" pitchFamily="18" charset="0"/>
              </a:rPr>
              <a:t> </a:t>
            </a:r>
            <a:r>
              <a:rPr lang="de-DE" altLang="de-DE" sz="1600" b="1" dirty="0" err="1">
                <a:latin typeface="Garamond" panose="02020404030301010803" pitchFamily="18" charset="0"/>
              </a:rPr>
              <a:t>with</a:t>
            </a:r>
            <a:r>
              <a:rPr lang="de-DE" altLang="de-DE" sz="1600" b="1" dirty="0">
                <a:latin typeface="Garamond" panose="02020404030301010803" pitchFamily="18" charset="0"/>
              </a:rPr>
              <a:t> </a:t>
            </a:r>
            <a:r>
              <a:rPr lang="de-DE" altLang="de-DE" sz="1600" b="1" dirty="0" err="1">
                <a:latin typeface="Garamond" panose="02020404030301010803" pitchFamily="18" charset="0"/>
              </a:rPr>
              <a:t>higher</a:t>
            </a:r>
            <a:r>
              <a:rPr lang="de-DE" altLang="de-DE" sz="1600" b="1" dirty="0">
                <a:latin typeface="Garamond" panose="02020404030301010803" pitchFamily="18" charset="0"/>
              </a:rPr>
              <a:t> </a:t>
            </a:r>
            <a:r>
              <a:rPr lang="de-DE" altLang="de-DE" sz="1600" b="1" dirty="0" err="1">
                <a:latin typeface="Garamond" panose="02020404030301010803" pitchFamily="18" charset="0"/>
              </a:rPr>
              <a:t>field</a:t>
            </a:r>
            <a:r>
              <a:rPr lang="de-DE" altLang="de-DE" sz="1600" b="1" dirty="0">
                <a:latin typeface="Garamond" panose="02020404030301010803" pitchFamily="18" charset="0"/>
              </a:rPr>
              <a:t> </a:t>
            </a:r>
            <a:r>
              <a:rPr lang="de-DE" altLang="de-DE" sz="1600" b="1" dirty="0" err="1">
                <a:latin typeface="Garamond" panose="02020404030301010803" pitchFamily="18" charset="0"/>
              </a:rPr>
              <a:t>and</a:t>
            </a:r>
            <a:r>
              <a:rPr lang="de-DE" altLang="de-DE" sz="1600" b="1" dirty="0">
                <a:latin typeface="Garamond" panose="02020404030301010803" pitchFamily="18" charset="0"/>
              </a:rPr>
              <a:t> </a:t>
            </a:r>
            <a:r>
              <a:rPr lang="de-DE" altLang="de-DE" sz="1600" b="1" dirty="0" err="1">
                <a:latin typeface="Garamond" panose="02020404030301010803" pitchFamily="18" charset="0"/>
              </a:rPr>
              <a:t>lower</a:t>
            </a:r>
            <a:r>
              <a:rPr lang="de-DE" altLang="de-DE" sz="1600" b="1" dirty="0">
                <a:latin typeface="Garamond" panose="02020404030301010803" pitchFamily="18" charset="0"/>
              </a:rPr>
              <a:t> thermal </a:t>
            </a:r>
            <a:r>
              <a:rPr lang="de-DE" altLang="de-DE" sz="1600" b="1" dirty="0" err="1">
                <a:latin typeface="Garamond" panose="02020404030301010803" pitchFamily="18" charset="0"/>
              </a:rPr>
              <a:t>conductivity</a:t>
            </a:r>
            <a:endParaRPr lang="de-DE" altLang="de-DE" sz="1600" b="1" dirty="0">
              <a:latin typeface="Garamond" panose="02020404030301010803" pitchFamily="18" charset="0"/>
            </a:endParaRPr>
          </a:p>
          <a:p>
            <a:pPr lvl="2" eaLnBrk="1" hangingPunct="1"/>
            <a:endParaRPr lang="en-US" altLang="de-DE" dirty="0"/>
          </a:p>
        </p:txBody>
      </p:sp>
      <p:graphicFrame>
        <p:nvGraphicFramePr>
          <p:cNvPr id="1026" name="Objek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75481632"/>
              </p:ext>
            </p:extLst>
          </p:nvPr>
        </p:nvGraphicFramePr>
        <p:xfrm>
          <a:off x="907252" y="2708498"/>
          <a:ext cx="4227513" cy="766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2" name="Formel" r:id="rId6" imgW="2311200" imgH="457200" progId="Equation.3">
                  <p:embed/>
                </p:oleObj>
              </mc:Choice>
              <mc:Fallback>
                <p:oleObj name="Formel" r:id="rId6" imgW="2311200" imgH="457200" progId="Equation.3">
                  <p:embed/>
                  <p:pic>
                    <p:nvPicPr>
                      <p:cNvPr id="0" name="Objek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07252" y="2708498"/>
                        <a:ext cx="4227513" cy="7667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Fußzeilenplatzhalter 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O. Kugeler - Operation of the quadrupole resonator at HZB - EuCARD2 - WP12 Meeting - Hamburg, DESY 9.4.2015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3CE4801-EA1E-4431-A959-1BB3CDC5F580}" type="slidenum">
              <a:rPr lang="de-DE" altLang="de-DE" smtClean="0"/>
              <a:pPr/>
              <a:t>5</a:t>
            </a:fld>
            <a:endParaRPr lang="de-DE" altLang="de-DE"/>
          </a:p>
        </p:txBody>
      </p:sp>
      <p:sp>
        <p:nvSpPr>
          <p:cNvPr id="10" name="Inhaltsplatzhalter 5"/>
          <p:cNvSpPr txBox="1">
            <a:spLocks/>
          </p:cNvSpPr>
          <p:nvPr/>
        </p:nvSpPr>
        <p:spPr>
          <a:xfrm>
            <a:off x="1099917" y="76994"/>
            <a:ext cx="7864571" cy="465138"/>
          </a:xfrm>
          <a:prstGeom prst="rect">
            <a:avLst/>
          </a:prstGeom>
        </p:spPr>
        <p:txBody>
          <a:bodyPr/>
          <a:lstStyle>
            <a:lvl1pPr marL="0" indent="0" algn="l" rtl="0" eaLnBrk="0" fontAlgn="base" hangingPunct="0">
              <a:lnSpc>
                <a:spcPts val="28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sz="2100" b="1" kern="1200" cap="all">
                <a:solidFill>
                  <a:srgbClr val="00589C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5922963" indent="-18097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1169988" algn="l"/>
              </a:tabLst>
              <a:defRPr b="1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324802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buFont typeface="Arial" charset="0"/>
              <a:buNone/>
              <a:defRPr/>
            </a:pPr>
            <a:r>
              <a:rPr lang="de-DE" cap="none" dirty="0" smtClean="0">
                <a:solidFill>
                  <a:schemeClr val="bg1"/>
                </a:solidFill>
                <a:latin typeface="Garamond" panose="02020404030301010803" pitchFamily="18" charset="0"/>
              </a:rPr>
              <a:t>RF-DC </a:t>
            </a:r>
            <a:r>
              <a:rPr lang="de-DE" cap="none" dirty="0" err="1" smtClean="0">
                <a:solidFill>
                  <a:schemeClr val="bg1"/>
                </a:solidFill>
                <a:latin typeface="Garamond" panose="02020404030301010803" pitchFamily="18" charset="0"/>
              </a:rPr>
              <a:t>Compensation</a:t>
            </a:r>
            <a:r>
              <a:rPr lang="de-DE" cap="none" dirty="0" smtClean="0">
                <a:solidFill>
                  <a:schemeClr val="bg1"/>
                </a:solidFill>
                <a:latin typeface="Garamond" panose="02020404030301010803" pitchFamily="18" charset="0"/>
              </a:rPr>
              <a:t> Measurement</a:t>
            </a:r>
            <a:endParaRPr lang="en-US" dirty="0">
              <a:solidFill>
                <a:schemeClr val="bg1"/>
              </a:solidFill>
              <a:latin typeface="Garamond" panose="02020404030301010803" pitchFamily="18" charset="0"/>
            </a:endParaRPr>
          </a:p>
        </p:txBody>
      </p:sp>
      <p:pic>
        <p:nvPicPr>
          <p:cNvPr id="11" name="Picture 2" descr="https://espace.cern.ch/EuCARD/2013/annual-and-KickOff-meeting/PICTURE%20LIBRARY/EuCARD2-logo-Fabienne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7574" y="-171400"/>
            <a:ext cx="2284613" cy="1614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Textfeld 3"/>
          <p:cNvSpPr txBox="1">
            <a:spLocks noChangeArrowheads="1"/>
          </p:cNvSpPr>
          <p:nvPr/>
        </p:nvSpPr>
        <p:spPr bwMode="auto">
          <a:xfrm>
            <a:off x="2573158" y="1110683"/>
            <a:ext cx="4032250" cy="39549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77800" indent="-1778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35000" indent="-1778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indent="0" eaLnBrk="1" hangingPunct="1">
              <a:lnSpc>
                <a:spcPct val="150000"/>
              </a:lnSpc>
              <a:spcAft>
                <a:spcPts val="600"/>
              </a:spcAft>
            </a:pPr>
            <a:r>
              <a:rPr lang="de-DE" altLang="en-US" sz="1600" b="1" dirty="0" err="1" smtClean="0">
                <a:latin typeface="Garamond" panose="02020404030301010803" pitchFamily="18" charset="0"/>
              </a:rPr>
              <a:t>Manufacture</a:t>
            </a:r>
            <a:r>
              <a:rPr lang="de-DE" altLang="en-US" sz="1600" b="1" dirty="0" smtClean="0">
                <a:latin typeface="Garamond" panose="02020404030301010803" pitchFamily="18" charset="0"/>
              </a:rPr>
              <a:t> at </a:t>
            </a:r>
            <a:r>
              <a:rPr lang="de-DE" altLang="en-US" sz="1600" b="1" dirty="0" err="1" smtClean="0">
                <a:latin typeface="Garamond" panose="02020404030301010803" pitchFamily="18" charset="0"/>
              </a:rPr>
              <a:t>Niowave</a:t>
            </a:r>
            <a:r>
              <a:rPr lang="de-DE" altLang="en-US" sz="1600" b="1" dirty="0" smtClean="0">
                <a:latin typeface="Garamond" panose="02020404030301010803" pitchFamily="18" charset="0"/>
              </a:rPr>
              <a:t> </a:t>
            </a:r>
            <a:endParaRPr lang="de-DE" altLang="en-US" sz="1600" b="1" dirty="0">
              <a:latin typeface="Garamond" panose="02020404030301010803" pitchFamily="18" charset="0"/>
            </a:endParaRPr>
          </a:p>
          <a:p>
            <a:pPr marL="0" indent="0" eaLnBrk="1" hangingPunct="1">
              <a:lnSpc>
                <a:spcPct val="150000"/>
              </a:lnSpc>
              <a:spcAft>
                <a:spcPts val="600"/>
              </a:spcAft>
            </a:pPr>
            <a:r>
              <a:rPr lang="de-DE" altLang="en-US" sz="1600" b="1" dirty="0" err="1">
                <a:latin typeface="Garamond" panose="02020404030301010803" pitchFamily="18" charset="0"/>
              </a:rPr>
              <a:t>Cavity</a:t>
            </a:r>
            <a:r>
              <a:rPr lang="de-DE" altLang="en-US" sz="1600" b="1" dirty="0">
                <a:latin typeface="Garamond" panose="02020404030301010803" pitchFamily="18" charset="0"/>
              </a:rPr>
              <a:t> </a:t>
            </a:r>
            <a:r>
              <a:rPr lang="de-DE" altLang="en-US" sz="1600" b="1" dirty="0" err="1">
                <a:latin typeface="Garamond" panose="02020404030301010803" pitchFamily="18" charset="0"/>
              </a:rPr>
              <a:t>processing</a:t>
            </a:r>
            <a:r>
              <a:rPr lang="de-DE" altLang="en-US" sz="1600" b="1" dirty="0">
                <a:latin typeface="Garamond" panose="02020404030301010803" pitchFamily="18" charset="0"/>
              </a:rPr>
              <a:t> at Jefferson Lab </a:t>
            </a:r>
            <a:r>
              <a:rPr lang="de-DE" altLang="en-US" sz="1600" b="1" dirty="0" err="1">
                <a:latin typeface="Garamond" panose="02020404030301010803" pitchFamily="18" charset="0"/>
              </a:rPr>
              <a:t>with</a:t>
            </a:r>
            <a:r>
              <a:rPr lang="de-DE" altLang="en-US" sz="1600" b="1" dirty="0">
                <a:latin typeface="Garamond" panose="02020404030301010803" pitchFamily="18" charset="0"/>
              </a:rPr>
              <a:t> ‚</a:t>
            </a:r>
            <a:r>
              <a:rPr lang="de-DE" altLang="en-US" sz="1600" b="1" dirty="0" err="1">
                <a:latin typeface="Garamond" panose="02020404030301010803" pitchFamily="18" charset="0"/>
              </a:rPr>
              <a:t>standard</a:t>
            </a:r>
            <a:r>
              <a:rPr lang="de-DE" altLang="en-US" sz="1600" b="1" dirty="0">
                <a:latin typeface="Garamond" panose="02020404030301010803" pitchFamily="18" charset="0"/>
              </a:rPr>
              <a:t> </a:t>
            </a:r>
            <a:r>
              <a:rPr lang="de-DE" altLang="en-US" sz="1600" b="1" dirty="0" err="1">
                <a:latin typeface="Garamond" panose="02020404030301010803" pitchFamily="18" charset="0"/>
              </a:rPr>
              <a:t>treatment</a:t>
            </a:r>
            <a:r>
              <a:rPr lang="de-DE" altLang="en-US" sz="1600" b="1" dirty="0">
                <a:latin typeface="Garamond" panose="02020404030301010803" pitchFamily="18" charset="0"/>
              </a:rPr>
              <a:t>‘ </a:t>
            </a:r>
            <a:r>
              <a:rPr lang="de-DE" altLang="en-US" sz="1600" b="1" dirty="0" err="1">
                <a:latin typeface="Garamond" panose="02020404030301010803" pitchFamily="18" charset="0"/>
              </a:rPr>
              <a:t>for</a:t>
            </a:r>
            <a:r>
              <a:rPr lang="de-DE" altLang="en-US" sz="1600" b="1" dirty="0">
                <a:latin typeface="Garamond" panose="02020404030301010803" pitchFamily="18" charset="0"/>
              </a:rPr>
              <a:t> SC </a:t>
            </a:r>
            <a:r>
              <a:rPr lang="de-DE" altLang="en-US" sz="1600" b="1" dirty="0" err="1">
                <a:latin typeface="Garamond" panose="02020404030301010803" pitchFamily="18" charset="0"/>
              </a:rPr>
              <a:t>cavities</a:t>
            </a:r>
            <a:endParaRPr lang="de-DE" altLang="en-US" sz="1600" b="1" dirty="0">
              <a:latin typeface="Garamond" panose="02020404030301010803" pitchFamily="18" charset="0"/>
            </a:endParaRPr>
          </a:p>
          <a:p>
            <a:pPr lvl="1" eaLnBrk="1" hangingPunct="1">
              <a:lnSpc>
                <a:spcPct val="15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altLang="en-US" sz="1600" b="1" dirty="0">
                <a:latin typeface="Garamond" panose="02020404030301010803" pitchFamily="18" charset="0"/>
              </a:rPr>
              <a:t>150 µm BCP</a:t>
            </a:r>
          </a:p>
          <a:p>
            <a:pPr lvl="1" eaLnBrk="1" hangingPunct="1">
              <a:lnSpc>
                <a:spcPct val="15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altLang="en-US" sz="1600" b="1" dirty="0">
                <a:latin typeface="Garamond" panose="02020404030301010803" pitchFamily="18" charset="0"/>
              </a:rPr>
              <a:t>600° C </a:t>
            </a:r>
            <a:r>
              <a:rPr lang="de-DE" altLang="en-US" sz="1600" b="1" dirty="0" err="1">
                <a:latin typeface="Garamond" panose="02020404030301010803" pitchFamily="18" charset="0"/>
              </a:rPr>
              <a:t>bakeout</a:t>
            </a:r>
            <a:r>
              <a:rPr lang="de-DE" altLang="en-US" sz="1600" b="1" dirty="0">
                <a:latin typeface="Garamond" panose="02020404030301010803" pitchFamily="18" charset="0"/>
              </a:rPr>
              <a:t> </a:t>
            </a:r>
            <a:r>
              <a:rPr lang="de-DE" altLang="en-US" sz="1600" b="1" dirty="0" err="1">
                <a:latin typeface="Garamond" panose="02020404030301010803" pitchFamily="18" charset="0"/>
              </a:rPr>
              <a:t>for</a:t>
            </a:r>
            <a:r>
              <a:rPr lang="de-DE" altLang="en-US" sz="1600" b="1" dirty="0">
                <a:latin typeface="Garamond" panose="02020404030301010803" pitchFamily="18" charset="0"/>
              </a:rPr>
              <a:t> 12 </a:t>
            </a:r>
            <a:r>
              <a:rPr lang="de-DE" altLang="en-US" sz="1600" b="1" dirty="0" err="1">
                <a:latin typeface="Garamond" panose="02020404030301010803" pitchFamily="18" charset="0"/>
              </a:rPr>
              <a:t>hours</a:t>
            </a:r>
            <a:endParaRPr lang="de-DE" altLang="en-US" sz="1600" b="1" dirty="0">
              <a:latin typeface="Garamond" panose="02020404030301010803" pitchFamily="18" charset="0"/>
            </a:endParaRPr>
          </a:p>
          <a:p>
            <a:pPr lvl="1" eaLnBrk="1" hangingPunct="1">
              <a:lnSpc>
                <a:spcPct val="15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altLang="en-US" sz="1600" b="1" dirty="0">
                <a:latin typeface="Garamond" panose="02020404030301010803" pitchFamily="18" charset="0"/>
              </a:rPr>
              <a:t>120° C bake </a:t>
            </a:r>
            <a:r>
              <a:rPr lang="de-DE" altLang="en-US" sz="1600" b="1" dirty="0" err="1">
                <a:latin typeface="Garamond" panose="02020404030301010803" pitchFamily="18" charset="0"/>
              </a:rPr>
              <a:t>for</a:t>
            </a:r>
            <a:r>
              <a:rPr lang="de-DE" altLang="en-US" sz="1600" b="1" dirty="0">
                <a:latin typeface="Garamond" panose="02020404030301010803" pitchFamily="18" charset="0"/>
              </a:rPr>
              <a:t> 48 </a:t>
            </a:r>
            <a:r>
              <a:rPr lang="de-DE" altLang="en-US" sz="1600" b="1" dirty="0" err="1">
                <a:latin typeface="Garamond" panose="02020404030301010803" pitchFamily="18" charset="0"/>
              </a:rPr>
              <a:t>hours</a:t>
            </a:r>
            <a:endParaRPr lang="de-DE" altLang="en-US" sz="1600" b="1" dirty="0">
              <a:latin typeface="Garamond" panose="02020404030301010803" pitchFamily="18" charset="0"/>
            </a:endParaRPr>
          </a:p>
          <a:p>
            <a:pPr lvl="1" eaLnBrk="1" hangingPunct="1">
              <a:lnSpc>
                <a:spcPct val="15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altLang="en-US" sz="1600" b="1" dirty="0">
                <a:latin typeface="Garamond" panose="02020404030301010803" pitchFamily="18" charset="0"/>
              </a:rPr>
              <a:t>20µm BCP</a:t>
            </a:r>
          </a:p>
          <a:p>
            <a:pPr lvl="1" eaLnBrk="1" hangingPunct="1">
              <a:lnSpc>
                <a:spcPct val="15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altLang="en-US" sz="1600" b="1" dirty="0" err="1">
                <a:latin typeface="Garamond" panose="02020404030301010803" pitchFamily="18" charset="0"/>
              </a:rPr>
              <a:t>Ultrasonic</a:t>
            </a:r>
            <a:r>
              <a:rPr lang="de-DE" altLang="en-US" sz="1600" b="1" dirty="0">
                <a:latin typeface="Garamond" panose="02020404030301010803" pitchFamily="18" charset="0"/>
              </a:rPr>
              <a:t> </a:t>
            </a:r>
            <a:r>
              <a:rPr lang="de-DE" altLang="en-US" sz="1600" b="1" dirty="0" err="1">
                <a:latin typeface="Garamond" panose="02020404030301010803" pitchFamily="18" charset="0"/>
              </a:rPr>
              <a:t>rinse</a:t>
            </a:r>
            <a:r>
              <a:rPr lang="de-DE" altLang="en-US" sz="1600" b="1" dirty="0">
                <a:latin typeface="Garamond" panose="02020404030301010803" pitchFamily="18" charset="0"/>
              </a:rPr>
              <a:t> </a:t>
            </a:r>
            <a:r>
              <a:rPr lang="de-DE" altLang="en-US" sz="1600" b="1" dirty="0" err="1">
                <a:latin typeface="Garamond" panose="02020404030301010803" pitchFamily="18" charset="0"/>
              </a:rPr>
              <a:t>to</a:t>
            </a:r>
            <a:r>
              <a:rPr lang="de-DE" altLang="en-US" sz="1600" b="1" dirty="0">
                <a:latin typeface="Garamond" panose="02020404030301010803" pitchFamily="18" charset="0"/>
              </a:rPr>
              <a:t> </a:t>
            </a:r>
            <a:r>
              <a:rPr lang="de-DE" altLang="en-US" sz="1600" b="1" dirty="0" err="1">
                <a:latin typeface="Garamond" panose="02020404030301010803" pitchFamily="18" charset="0"/>
              </a:rPr>
              <a:t>resistivity</a:t>
            </a:r>
            <a:endParaRPr lang="de-DE" altLang="en-US" sz="1600" b="1" dirty="0">
              <a:latin typeface="Garamond" panose="02020404030301010803" pitchFamily="18" charset="0"/>
            </a:endParaRPr>
          </a:p>
          <a:p>
            <a:pPr lvl="1" eaLnBrk="1" hangingPunct="1">
              <a:lnSpc>
                <a:spcPct val="15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altLang="en-US" sz="1600" b="1" dirty="0">
                <a:latin typeface="Garamond" panose="02020404030301010803" pitchFamily="18" charset="0"/>
              </a:rPr>
              <a:t>High </a:t>
            </a:r>
            <a:r>
              <a:rPr lang="de-DE" altLang="en-US" sz="1600" b="1" dirty="0" err="1">
                <a:latin typeface="Garamond" panose="02020404030301010803" pitchFamily="18" charset="0"/>
              </a:rPr>
              <a:t>pressure</a:t>
            </a:r>
            <a:r>
              <a:rPr lang="de-DE" altLang="en-US" sz="1600" b="1" dirty="0">
                <a:latin typeface="Garamond" panose="02020404030301010803" pitchFamily="18" charset="0"/>
              </a:rPr>
              <a:t> </a:t>
            </a:r>
            <a:r>
              <a:rPr lang="de-DE" altLang="en-US" sz="1600" b="1" dirty="0" err="1" smtClean="0">
                <a:latin typeface="Garamond" panose="02020404030301010803" pitchFamily="18" charset="0"/>
              </a:rPr>
              <a:t>rinse</a:t>
            </a:r>
            <a:endParaRPr lang="de-DE" altLang="en-US" sz="1600" b="1" dirty="0">
              <a:latin typeface="Garamond" panose="02020404030301010803" pitchFamily="18" charset="0"/>
            </a:endParaRPr>
          </a:p>
        </p:txBody>
      </p:sp>
      <p:pic>
        <p:nvPicPr>
          <p:cNvPr id="8197" name="Grafik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8633" y="3717031"/>
            <a:ext cx="2014538" cy="2697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8" name="Grafik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620862"/>
            <a:ext cx="2051050" cy="2444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9" name="Grafik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1064642"/>
            <a:ext cx="1873250" cy="2420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Fußzeilenplatzhalter 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O. Kugeler - Operation of the quadrupole resonator at HZB - EuCARD2 - WP12 Meeting - Hamburg, DESY 9.4.2015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3CE4801-EA1E-4431-A959-1BB3CDC5F580}" type="slidenum">
              <a:rPr lang="de-DE" altLang="de-DE" smtClean="0"/>
              <a:pPr/>
              <a:t>6</a:t>
            </a:fld>
            <a:endParaRPr lang="de-DE" altLang="de-DE"/>
          </a:p>
        </p:txBody>
      </p:sp>
      <p:sp>
        <p:nvSpPr>
          <p:cNvPr id="9" name="Inhaltsplatzhalter 5"/>
          <p:cNvSpPr txBox="1">
            <a:spLocks/>
          </p:cNvSpPr>
          <p:nvPr/>
        </p:nvSpPr>
        <p:spPr>
          <a:xfrm>
            <a:off x="1099917" y="76994"/>
            <a:ext cx="7864571" cy="465138"/>
          </a:xfrm>
          <a:prstGeom prst="rect">
            <a:avLst/>
          </a:prstGeom>
        </p:spPr>
        <p:txBody>
          <a:bodyPr/>
          <a:lstStyle>
            <a:lvl1pPr marL="0" indent="0" algn="l" rtl="0" eaLnBrk="0" fontAlgn="base" hangingPunct="0">
              <a:lnSpc>
                <a:spcPts val="28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sz="2100" b="1" kern="1200" cap="all">
                <a:solidFill>
                  <a:srgbClr val="00589C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5922963" indent="-18097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1169988" algn="l"/>
              </a:tabLst>
              <a:defRPr b="1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324802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buFont typeface="Arial" charset="0"/>
              <a:buNone/>
              <a:defRPr/>
            </a:pPr>
            <a:r>
              <a:rPr lang="de-DE" cap="none" dirty="0" smtClean="0">
                <a:solidFill>
                  <a:schemeClr val="bg1"/>
                </a:solidFill>
                <a:latin typeface="Garamond" panose="02020404030301010803" pitchFamily="18" charset="0"/>
              </a:rPr>
              <a:t>Manufacturing / Processing</a:t>
            </a:r>
            <a:endParaRPr lang="en-US" dirty="0">
              <a:solidFill>
                <a:schemeClr val="bg1"/>
              </a:solidFill>
              <a:latin typeface="Garamond" panose="02020404030301010803" pitchFamily="18" charset="0"/>
            </a:endParaRPr>
          </a:p>
        </p:txBody>
      </p:sp>
      <p:cxnSp>
        <p:nvCxnSpPr>
          <p:cNvPr id="7" name="Gerade Verbindung mit Pfeil 6"/>
          <p:cNvCxnSpPr/>
          <p:nvPr/>
        </p:nvCxnSpPr>
        <p:spPr>
          <a:xfrm flipV="1">
            <a:off x="2302570" y="2708920"/>
            <a:ext cx="685254" cy="28803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" name="Gerade Verbindung mit Pfeil 12"/>
          <p:cNvCxnSpPr/>
          <p:nvPr/>
        </p:nvCxnSpPr>
        <p:spPr>
          <a:xfrm flipH="1">
            <a:off x="5868144" y="2492896"/>
            <a:ext cx="1080120" cy="59525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6" name="Gerade Verbindung mit Pfeil 15"/>
          <p:cNvCxnSpPr>
            <a:stCxn id="8197" idx="1"/>
          </p:cNvCxnSpPr>
          <p:nvPr/>
        </p:nvCxnSpPr>
        <p:spPr>
          <a:xfrm flipH="1" flipV="1">
            <a:off x="5220072" y="4869160"/>
            <a:ext cx="1718561" cy="19645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9" name="Gerade Verbindung mit Pfeil 18"/>
          <p:cNvCxnSpPr/>
          <p:nvPr/>
        </p:nvCxnSpPr>
        <p:spPr>
          <a:xfrm>
            <a:off x="2302570" y="3717031"/>
            <a:ext cx="685254" cy="12620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14" name="Picture 2" descr="https://espace.cern.ch/EuCARD/2013/annual-and-KickOff-meeting/PICTURE%20LIBRARY/EuCARD2-logo-Fabienne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7574" y="-171400"/>
            <a:ext cx="2284613" cy="1614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3CE4801-EA1E-4431-A959-1BB3CDC5F580}" type="slidenum">
              <a:rPr lang="de-DE" altLang="de-DE" smtClean="0"/>
              <a:pPr/>
              <a:t>7</a:t>
            </a:fld>
            <a:endParaRPr lang="de-DE" altLang="de-DE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7408" y="618356"/>
            <a:ext cx="2312394" cy="2522612"/>
          </a:xfrm>
          <a:prstGeom prst="rect">
            <a:avLst/>
          </a:prstGeom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3068960"/>
            <a:ext cx="5701195" cy="3538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platzhalter 3"/>
              <p:cNvSpPr>
                <a:spLocks noGrp="1"/>
              </p:cNvSpPr>
              <p:nvPr>
                <p:ph type="body" sz="quarter" idx="13"/>
              </p:nvPr>
            </p:nvSpPr>
            <p:spPr>
              <a:xfrm>
                <a:off x="6008462" y="1844824"/>
                <a:ext cx="2615600" cy="3093989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de-DE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de-DE" b="0" i="1" smtClean="0">
                            <a:latin typeface="Cambria Math"/>
                          </a:rPr>
                          <m:t>𝑄</m:t>
                        </m:r>
                      </m:e>
                      <m:sub>
                        <m:r>
                          <a:rPr lang="de-DE" b="0" i="1" smtClean="0"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de-DE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de-DE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de-DE" b="0" i="1" smtClean="0">
                            <a:latin typeface="Cambria Math"/>
                          </a:rPr>
                          <m:t>𝐺</m:t>
                        </m:r>
                      </m:num>
                      <m:den>
                        <m:sSub>
                          <m:sSubPr>
                            <m:ctrlPr>
                              <a:rPr lang="de-DE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de-DE" b="0" i="1" smtClean="0">
                                <a:latin typeface="Cambria Math"/>
                              </a:rPr>
                              <m:t>𝑅</m:t>
                            </m:r>
                          </m:e>
                          <m:sub>
                            <m:r>
                              <a:rPr lang="de-DE" b="0" i="1" smtClean="0">
                                <a:latin typeface="Cambria Math"/>
                              </a:rPr>
                              <m:t>𝑆</m:t>
                            </m:r>
                          </m:sub>
                        </m:sSub>
                      </m:den>
                    </m:f>
                    <m:r>
                      <a:rPr lang="de-DE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de-DE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de-DE" b="0" i="1" smtClean="0">
                            <a:latin typeface="Cambria Math"/>
                          </a:rPr>
                          <m:t>10.9</m:t>
                        </m:r>
                      </m:num>
                      <m:den>
                        <m:r>
                          <a:rPr lang="de-DE" b="0" i="1" smtClean="0">
                            <a:latin typeface="Cambria Math"/>
                          </a:rPr>
                          <m:t>10 </m:t>
                        </m:r>
                        <m:r>
                          <m:rPr>
                            <m:sty m:val="p"/>
                          </m:rPr>
                          <a:rPr lang="de-DE" b="0" i="1" smtClean="0">
                            <a:latin typeface="Cambria Math"/>
                          </a:rPr>
                          <m:t>n</m:t>
                        </m:r>
                        <m:r>
                          <m:rPr>
                            <m:sty m:val="p"/>
                          </m:rPr>
                          <a:rPr lang="de-DE" b="0" i="0" smtClean="0">
                            <a:latin typeface="Cambria Math"/>
                          </a:rPr>
                          <m:t>Ω</m:t>
                        </m:r>
                      </m:den>
                    </m:f>
                    <m:r>
                      <a:rPr lang="de-DE" b="0" i="1" smtClean="0">
                        <a:latin typeface="Cambria Math"/>
                      </a:rPr>
                      <m:t>=1.1⋅</m:t>
                    </m:r>
                    <m:sSup>
                      <m:sSupPr>
                        <m:ctrlPr>
                          <a:rPr lang="de-DE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de-DE" b="0" i="1" smtClean="0">
                            <a:latin typeface="Cambria Math"/>
                          </a:rPr>
                          <m:t>10</m:t>
                        </m:r>
                      </m:e>
                      <m:sup>
                        <m:r>
                          <a:rPr lang="de-DE" b="0" i="1" smtClean="0">
                            <a:latin typeface="Cambria Math"/>
                          </a:rPr>
                          <m:t>9</m:t>
                        </m:r>
                      </m:sup>
                    </m:sSup>
                  </m:oMath>
                </a14:m>
                <a:r>
                  <a:rPr lang="de-DE" dirty="0" smtClean="0">
                    <a:latin typeface="+mn-lt"/>
                  </a:rPr>
                  <a:t> </a:t>
                </a:r>
              </a:p>
              <a:p>
                <a:endParaRPr lang="de-DE" dirty="0">
                  <a:latin typeface="+mn-lt"/>
                </a:endParaRPr>
              </a:p>
              <a:p>
                <a:r>
                  <a:rPr lang="de-DE" dirty="0" smtClean="0">
                    <a:latin typeface="+mn-lt"/>
                  </a:rPr>
                  <a:t>Power </a:t>
                </a:r>
                <a:r>
                  <a:rPr lang="de-DE" dirty="0" err="1" smtClean="0">
                    <a:latin typeface="+mn-lt"/>
                  </a:rPr>
                  <a:t>coupler</a:t>
                </a:r>
                <a:r>
                  <a:rPr lang="de-DE" dirty="0" smtClean="0">
                    <a:latin typeface="+mn-lt"/>
                  </a:rPr>
                  <a:t> @ 45 </a:t>
                </a:r>
                <a:r>
                  <a:rPr lang="de-DE" dirty="0" err="1" smtClean="0">
                    <a:latin typeface="+mn-lt"/>
                  </a:rPr>
                  <a:t>deg</a:t>
                </a:r>
                <a:endParaRPr lang="de-DE" dirty="0" smtClean="0">
                  <a:latin typeface="+mn-lt"/>
                </a:endParaRP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de-DE" i="1">
                            <a:latin typeface="Cambria Math"/>
                          </a:rPr>
                        </m:ctrlPr>
                      </m:sSubPr>
                      <m:e>
                        <m:r>
                          <a:rPr lang="de-DE" i="1">
                            <a:latin typeface="Cambria Math"/>
                          </a:rPr>
                          <m:t>𝑄</m:t>
                        </m:r>
                      </m:e>
                      <m:sub>
                        <m:r>
                          <a:rPr lang="de-DE" i="1">
                            <a:latin typeface="Cambria Math"/>
                          </a:rPr>
                          <m:t>𝑒𝑥𝑡</m:t>
                        </m:r>
                      </m:sub>
                    </m:sSub>
                    <m:r>
                      <a:rPr lang="de-DE" i="1">
                        <a:latin typeface="Cambria Math"/>
                      </a:rPr>
                      <m:t>≈6</m:t>
                    </m:r>
                    <m:r>
                      <a:rPr lang="de-DE" b="0" i="1" smtClean="0">
                        <a:latin typeface="Cambria Math"/>
                      </a:rPr>
                      <m:t>.7</m:t>
                    </m:r>
                    <m:r>
                      <a:rPr lang="de-DE" i="1">
                        <a:latin typeface="Cambria Math"/>
                      </a:rPr>
                      <m:t>⋅</m:t>
                    </m:r>
                    <m:sSup>
                      <m:sSupPr>
                        <m:ctrlPr>
                          <a:rPr lang="de-DE" i="1">
                            <a:latin typeface="Cambria Math"/>
                          </a:rPr>
                        </m:ctrlPr>
                      </m:sSupPr>
                      <m:e>
                        <m:r>
                          <a:rPr lang="de-DE" i="1">
                            <a:latin typeface="Cambria Math"/>
                          </a:rPr>
                          <m:t>10</m:t>
                        </m:r>
                      </m:e>
                      <m:sup>
                        <m:r>
                          <a:rPr lang="de-DE" i="1">
                            <a:latin typeface="Cambria Math"/>
                          </a:rPr>
                          <m:t>6</m:t>
                        </m:r>
                      </m:sup>
                    </m:sSup>
                  </m:oMath>
                </a14:m>
                <a:r>
                  <a:rPr lang="de-DE" dirty="0">
                    <a:latin typeface="+mn-lt"/>
                  </a:rPr>
                  <a:t> </a:t>
                </a:r>
              </a:p>
              <a:p>
                <a:pPr>
                  <a:lnSpc>
                    <a:spcPts val="3800"/>
                  </a:lnSpc>
                </a:pPr>
                <a14:m>
                  <m:oMath xmlns:m="http://schemas.openxmlformats.org/officeDocument/2006/math">
                    <m:r>
                      <a:rPr lang="de-DE" i="1">
                        <a:latin typeface="Cambria Math"/>
                      </a:rPr>
                      <m:t>𝛽</m:t>
                    </m:r>
                    <m:r>
                      <a:rPr lang="de-DE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de-DE" i="1"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de-DE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de-DE" i="1">
                                <a:latin typeface="Cambria Math"/>
                              </a:rPr>
                              <m:t>𝑄</m:t>
                            </m:r>
                          </m:e>
                          <m:sub>
                            <m:r>
                              <a:rPr lang="de-DE" i="1">
                                <a:latin typeface="Cambria Math"/>
                              </a:rPr>
                              <m:t>0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de-DE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de-DE" i="1">
                                <a:latin typeface="Cambria Math"/>
                              </a:rPr>
                              <m:t>𝑄</m:t>
                            </m:r>
                          </m:e>
                          <m:sub>
                            <m:r>
                              <a:rPr lang="de-DE" i="1">
                                <a:latin typeface="Cambria Math"/>
                              </a:rPr>
                              <m:t>𝑒𝑥𝑡</m:t>
                            </m:r>
                          </m:sub>
                        </m:sSub>
                      </m:den>
                    </m:f>
                    <m:r>
                      <a:rPr lang="de-DE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de-DE" i="1">
                            <a:latin typeface="Cambria Math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de-DE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de-DE" b="0" i="1" smtClean="0">
                                <a:latin typeface="Cambria Math"/>
                              </a:rPr>
                              <m:t>1.1⋅</m:t>
                            </m:r>
                            <m:r>
                              <a:rPr lang="de-DE" i="1">
                                <a:latin typeface="Cambria Math"/>
                              </a:rPr>
                              <m:t>10</m:t>
                            </m:r>
                          </m:e>
                          <m:sup>
                            <m:r>
                              <a:rPr lang="de-DE" i="1">
                                <a:latin typeface="Cambria Math"/>
                              </a:rPr>
                              <m:t>9</m:t>
                            </m:r>
                          </m:sup>
                        </m:sSup>
                      </m:num>
                      <m:den>
                        <m:r>
                          <a:rPr lang="de-DE" i="1">
                            <a:latin typeface="Cambria Math"/>
                          </a:rPr>
                          <m:t>6</m:t>
                        </m:r>
                        <m:r>
                          <a:rPr lang="de-DE" b="0" i="1" smtClean="0">
                            <a:latin typeface="Cambria Math"/>
                          </a:rPr>
                          <m:t>.7</m:t>
                        </m:r>
                        <m:r>
                          <a:rPr lang="de-DE" i="1">
                            <a:latin typeface="Cambria Math"/>
                          </a:rPr>
                          <m:t>⋅</m:t>
                        </m:r>
                        <m:sSup>
                          <m:sSupPr>
                            <m:ctrlPr>
                              <a:rPr lang="de-DE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de-DE" i="1">
                                <a:latin typeface="Cambria Math"/>
                              </a:rPr>
                              <m:t>10</m:t>
                            </m:r>
                          </m:e>
                          <m:sup>
                            <m:r>
                              <a:rPr lang="de-DE" i="1">
                                <a:latin typeface="Cambria Math"/>
                              </a:rPr>
                              <m:t>6</m:t>
                            </m:r>
                          </m:sup>
                        </m:sSup>
                      </m:den>
                    </m:f>
                    <m:r>
                      <a:rPr lang="de-DE" b="0" i="1" smtClean="0">
                        <a:latin typeface="Cambria Math"/>
                      </a:rPr>
                      <m:t>≈</m:t>
                    </m:r>
                    <m:r>
                      <a:rPr lang="de-DE" i="1">
                        <a:latin typeface="Cambria Math"/>
                      </a:rPr>
                      <m:t>1</m:t>
                    </m:r>
                    <m:r>
                      <a:rPr lang="de-DE" b="0" i="1" smtClean="0">
                        <a:latin typeface="Cambria Math"/>
                      </a:rPr>
                      <m:t>65</m:t>
                    </m:r>
                  </m:oMath>
                </a14:m>
                <a:r>
                  <a:rPr lang="de-DE" dirty="0">
                    <a:latin typeface="+mn-lt"/>
                  </a:rPr>
                  <a:t> </a:t>
                </a:r>
              </a:p>
              <a:p>
                <a:pPr>
                  <a:lnSpc>
                    <a:spcPts val="3800"/>
                  </a:lnSpc>
                </a:pPr>
                <a14:m>
                  <m:oMath xmlns:m="http://schemas.openxmlformats.org/officeDocument/2006/math">
                    <m:r>
                      <a:rPr lang="de-DE" b="0" i="1" smtClean="0">
                        <a:latin typeface="Cambria Math"/>
                      </a:rPr>
                      <m:t>𝜏</m:t>
                    </m:r>
                    <m:r>
                      <a:rPr lang="de-DE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de-DE" b="0" i="1" smtClean="0"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de-DE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de-DE" b="0" i="1" smtClean="0">
                                <a:latin typeface="Cambria Math"/>
                              </a:rPr>
                              <m:t>𝑄</m:t>
                            </m:r>
                          </m:e>
                          <m:sub>
                            <m:r>
                              <a:rPr lang="de-DE" b="0" i="1" smtClean="0">
                                <a:latin typeface="Cambria Math"/>
                              </a:rPr>
                              <m:t>𝐿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de-DE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de-DE" b="0" i="1" smtClean="0">
                                <a:latin typeface="Cambria Math"/>
                              </a:rPr>
                              <m:t>𝜔</m:t>
                            </m:r>
                          </m:e>
                          <m:sub>
                            <m:r>
                              <a:rPr lang="de-DE" b="0" i="1" smtClean="0">
                                <a:latin typeface="Cambria Math"/>
                              </a:rPr>
                              <m:t>0</m:t>
                            </m:r>
                          </m:sub>
                        </m:sSub>
                      </m:den>
                    </m:f>
                    <m:r>
                      <a:rPr lang="de-DE" b="0" i="1" smtClean="0">
                        <a:latin typeface="Cambria Math"/>
                      </a:rPr>
                      <m:t>≈</m:t>
                    </m:r>
                    <m:f>
                      <m:fPr>
                        <m:ctrlPr>
                          <a:rPr lang="de-DE" b="0" i="1" smtClean="0"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de-DE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de-DE" b="0" i="1" smtClean="0">
                                <a:latin typeface="Cambria Math"/>
                              </a:rPr>
                              <m:t>𝑄</m:t>
                            </m:r>
                          </m:e>
                          <m:sub>
                            <m:r>
                              <a:rPr lang="de-DE" b="0" i="1" smtClean="0">
                                <a:latin typeface="Cambria Math"/>
                              </a:rPr>
                              <m:t>𝑒𝑥𝑡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de-DE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de-DE" b="0" i="1" smtClean="0">
                                <a:latin typeface="Cambria Math"/>
                              </a:rPr>
                              <m:t>𝜔</m:t>
                            </m:r>
                          </m:e>
                          <m:sub>
                            <m:r>
                              <a:rPr lang="de-DE" b="0" i="1" smtClean="0">
                                <a:latin typeface="Cambria Math"/>
                              </a:rPr>
                              <m:t>0</m:t>
                            </m:r>
                          </m:sub>
                        </m:sSub>
                      </m:den>
                    </m:f>
                    <m:r>
                      <a:rPr lang="de-DE" b="0" i="1" smtClean="0">
                        <a:latin typeface="Cambria Math"/>
                      </a:rPr>
                      <m:t>=2.5 </m:t>
                    </m:r>
                    <m:r>
                      <m:rPr>
                        <m:sty m:val="p"/>
                      </m:rPr>
                      <a:rPr lang="de-DE" b="0" i="0" smtClean="0">
                        <a:latin typeface="Cambria Math"/>
                      </a:rPr>
                      <m:t>ms</m:t>
                    </m:r>
                  </m:oMath>
                </a14:m>
                <a:r>
                  <a:rPr lang="de-DE" dirty="0" smtClean="0">
                    <a:latin typeface="+mn-lt"/>
                  </a:rPr>
                  <a:t> </a:t>
                </a:r>
              </a:p>
              <a:p>
                <a:endParaRPr lang="de-DE" dirty="0">
                  <a:latin typeface="+mn-lt"/>
                </a:endParaRPr>
              </a:p>
              <a:p>
                <a:r>
                  <a:rPr lang="de-DE" dirty="0">
                    <a:latin typeface="+mn-lt"/>
                  </a:rPr>
                  <a:t>Field </a:t>
                </a:r>
                <a:r>
                  <a:rPr lang="de-DE" dirty="0" smtClean="0">
                    <a:latin typeface="+mn-lt"/>
                  </a:rPr>
                  <a:t>probe @ -90 </a:t>
                </a:r>
                <a:r>
                  <a:rPr lang="de-DE" dirty="0" err="1" smtClean="0">
                    <a:latin typeface="+mn-lt"/>
                  </a:rPr>
                  <a:t>deg</a:t>
                </a:r>
                <a:endParaRPr lang="de-DE" dirty="0">
                  <a:latin typeface="+mn-lt"/>
                </a:endParaRP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de-DE" i="1">
                            <a:latin typeface="Cambria Math"/>
                          </a:rPr>
                        </m:ctrlPr>
                      </m:sSubPr>
                      <m:e>
                        <m:r>
                          <a:rPr lang="de-DE" i="1">
                            <a:latin typeface="Cambria Math"/>
                          </a:rPr>
                          <m:t>𝑄</m:t>
                        </m:r>
                      </m:e>
                      <m:sub>
                        <m:r>
                          <a:rPr lang="de-DE" i="1">
                            <a:latin typeface="Cambria Math"/>
                          </a:rPr>
                          <m:t>𝑒𝑥𝑡</m:t>
                        </m:r>
                      </m:sub>
                    </m:sSub>
                    <m:r>
                      <a:rPr lang="de-DE" i="1">
                        <a:latin typeface="Cambria Math"/>
                      </a:rPr>
                      <m:t>≈</m:t>
                    </m:r>
                    <m:sSup>
                      <m:sSupPr>
                        <m:ctrlPr>
                          <a:rPr lang="de-DE" i="1">
                            <a:latin typeface="Cambria Math"/>
                          </a:rPr>
                        </m:ctrlPr>
                      </m:sSupPr>
                      <m:e>
                        <m:r>
                          <a:rPr lang="de-DE" i="1">
                            <a:latin typeface="Cambria Math"/>
                          </a:rPr>
                          <m:t>10</m:t>
                        </m:r>
                      </m:e>
                      <m:sup>
                        <m:r>
                          <a:rPr lang="de-DE" i="1">
                            <a:latin typeface="Cambria Math"/>
                          </a:rPr>
                          <m:t>11</m:t>
                        </m:r>
                      </m:sup>
                    </m:sSup>
                  </m:oMath>
                </a14:m>
                <a:r>
                  <a:rPr lang="de-DE" dirty="0">
                    <a:latin typeface="+mn-lt"/>
                  </a:rPr>
                  <a:t> </a:t>
                </a:r>
              </a:p>
            </p:txBody>
          </p:sp>
        </mc:Choice>
        <mc:Fallback xmlns="">
          <p:sp>
            <p:nvSpPr>
              <p:cNvPr id="9" name="Textplatzhalt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3"/>
              </p:nvPr>
            </p:nvSpPr>
            <p:spPr>
              <a:xfrm>
                <a:off x="6008462" y="1844824"/>
                <a:ext cx="2615600" cy="3093989"/>
              </a:xfrm>
              <a:blipFill rotWithShape="0">
                <a:blip r:embed="rId4"/>
                <a:stretch>
                  <a:fillRect l="-699" t="-1183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feld 9"/>
          <p:cNvSpPr txBox="1"/>
          <p:nvPr/>
        </p:nvSpPr>
        <p:spPr>
          <a:xfrm>
            <a:off x="683568" y="1294887"/>
            <a:ext cx="1927131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 smtClean="0">
                <a:latin typeface="Garamond" panose="02020404030301010803" pitchFamily="18" charset="0"/>
              </a:rPr>
              <a:t>Loop </a:t>
            </a:r>
            <a:r>
              <a:rPr lang="de-DE" sz="1600" dirty="0" err="1" smtClean="0">
                <a:latin typeface="Garamond" panose="02020404030301010803" pitchFamily="18" charset="0"/>
              </a:rPr>
              <a:t>coupler</a:t>
            </a:r>
            <a:r>
              <a:rPr lang="de-DE" sz="1600" dirty="0" smtClean="0">
                <a:latin typeface="Garamond" panose="02020404030301010803" pitchFamily="18" charset="0"/>
              </a:rPr>
              <a:t> on</a:t>
            </a:r>
          </a:p>
          <a:p>
            <a:r>
              <a:rPr lang="de-DE" sz="1600" dirty="0" err="1" smtClean="0">
                <a:latin typeface="Garamond" panose="02020404030301010803" pitchFamily="18" charset="0"/>
              </a:rPr>
              <a:t>rotatable</a:t>
            </a:r>
            <a:r>
              <a:rPr lang="de-DE" sz="1600" dirty="0" smtClean="0">
                <a:latin typeface="Garamond" panose="02020404030301010803" pitchFamily="18" charset="0"/>
              </a:rPr>
              <a:t> CF35</a:t>
            </a:r>
          </a:p>
          <a:p>
            <a:endParaRPr lang="de-DE" sz="1600" dirty="0">
              <a:latin typeface="Garamond" panose="02020404030301010803" pitchFamily="18" charset="0"/>
            </a:endParaRPr>
          </a:p>
          <a:p>
            <a:r>
              <a:rPr lang="de-DE" sz="1600" dirty="0" err="1" smtClean="0">
                <a:latin typeface="Garamond" panose="02020404030301010803" pitchFamily="18" charset="0"/>
              </a:rPr>
              <a:t>Adjust</a:t>
            </a:r>
            <a:r>
              <a:rPr lang="de-DE" sz="1600" dirty="0" smtClean="0">
                <a:latin typeface="Garamond" panose="02020404030301010803" pitchFamily="18" charset="0"/>
              </a:rPr>
              <a:t> </a:t>
            </a:r>
            <a:r>
              <a:rPr lang="de-DE" sz="1600" dirty="0" err="1" smtClean="0">
                <a:latin typeface="Garamond" panose="02020404030301010803" pitchFamily="18" charset="0"/>
              </a:rPr>
              <a:t>beta</a:t>
            </a:r>
            <a:r>
              <a:rPr lang="de-DE" sz="1600" dirty="0" smtClean="0">
                <a:latin typeface="Garamond" panose="02020404030301010803" pitchFamily="18" charset="0"/>
              </a:rPr>
              <a:t> </a:t>
            </a:r>
            <a:r>
              <a:rPr lang="de-DE" sz="1600" dirty="0" err="1" smtClean="0">
                <a:latin typeface="Garamond" panose="02020404030301010803" pitchFamily="18" charset="0"/>
              </a:rPr>
              <a:t>up</a:t>
            </a:r>
            <a:r>
              <a:rPr lang="de-DE" sz="1600" dirty="0" smtClean="0">
                <a:latin typeface="Garamond" panose="02020404030301010803" pitchFamily="18" charset="0"/>
              </a:rPr>
              <a:t> </a:t>
            </a:r>
            <a:r>
              <a:rPr lang="de-DE" sz="1600" dirty="0" err="1" smtClean="0">
                <a:latin typeface="Garamond" panose="02020404030301010803" pitchFamily="18" charset="0"/>
              </a:rPr>
              <a:t>to</a:t>
            </a:r>
            <a:r>
              <a:rPr lang="de-DE" sz="1600" dirty="0" smtClean="0">
                <a:latin typeface="Garamond" panose="02020404030301010803" pitchFamily="18" charset="0"/>
              </a:rPr>
              <a:t> 200</a:t>
            </a:r>
          </a:p>
          <a:p>
            <a:r>
              <a:rPr lang="de-DE" sz="1600" dirty="0" smtClean="0">
                <a:latin typeface="Garamond" panose="02020404030301010803" pitchFamily="18" charset="0"/>
              </a:rPr>
              <a:t>(high </a:t>
            </a:r>
            <a:r>
              <a:rPr lang="de-DE" sz="1600" dirty="0" err="1" smtClean="0">
                <a:latin typeface="Garamond" panose="02020404030301010803" pitchFamily="18" charset="0"/>
              </a:rPr>
              <a:t>beta</a:t>
            </a:r>
            <a:r>
              <a:rPr lang="de-DE" sz="1600" dirty="0" smtClean="0">
                <a:latin typeface="Garamond" panose="02020404030301010803" pitchFamily="18" charset="0"/>
              </a:rPr>
              <a:t> </a:t>
            </a:r>
            <a:r>
              <a:rPr lang="de-DE" sz="1600" dirty="0" err="1" smtClean="0">
                <a:latin typeface="Garamond" panose="02020404030301010803" pitchFamily="18" charset="0"/>
              </a:rPr>
              <a:t>can</a:t>
            </a:r>
            <a:r>
              <a:rPr lang="de-DE" sz="1600" dirty="0" smtClean="0">
                <a:latin typeface="Garamond" panose="02020404030301010803" pitchFamily="18" charset="0"/>
              </a:rPr>
              <a:t> </a:t>
            </a:r>
            <a:r>
              <a:rPr lang="de-DE" sz="1600" dirty="0" err="1" smtClean="0">
                <a:latin typeface="Garamond" panose="02020404030301010803" pitchFamily="18" charset="0"/>
              </a:rPr>
              <a:t>reduce</a:t>
            </a:r>
            <a:r>
              <a:rPr lang="de-DE" sz="1600" dirty="0" smtClean="0">
                <a:latin typeface="Garamond" panose="02020404030301010803" pitchFamily="18" charset="0"/>
              </a:rPr>
              <a:t> </a:t>
            </a:r>
            <a:br>
              <a:rPr lang="de-DE" sz="1600" dirty="0" smtClean="0">
                <a:latin typeface="Garamond" panose="02020404030301010803" pitchFamily="18" charset="0"/>
              </a:rPr>
            </a:br>
            <a:r>
              <a:rPr lang="de-DE" sz="1600" dirty="0" err="1" smtClean="0">
                <a:latin typeface="Garamond" panose="02020404030301010803" pitchFamily="18" charset="0"/>
              </a:rPr>
              <a:t>multipacting</a:t>
            </a:r>
            <a:r>
              <a:rPr lang="de-DE" sz="1600" dirty="0" smtClean="0">
                <a:latin typeface="Garamond" panose="02020404030301010803" pitchFamily="18" charset="0"/>
              </a:rPr>
              <a:t>)</a:t>
            </a:r>
            <a:endParaRPr lang="de-DE" sz="1600" dirty="0">
              <a:latin typeface="Garamond" panose="02020404030301010803" pitchFamily="18" charset="0"/>
            </a:endParaRPr>
          </a:p>
        </p:txBody>
      </p:sp>
      <p:cxnSp>
        <p:nvCxnSpPr>
          <p:cNvPr id="19" name="Gerade Verbindung mit Pfeil 18"/>
          <p:cNvCxnSpPr/>
          <p:nvPr/>
        </p:nvCxnSpPr>
        <p:spPr>
          <a:xfrm>
            <a:off x="2752774" y="2333961"/>
            <a:ext cx="504056" cy="576064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Fußzeilenplatzhalter 21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O. Kugeler - Operation of the quadrupole resonator at HZB - EuCARD2 - WP12 Meeting - Hamburg, DESY 9.4.2015</a:t>
            </a:r>
            <a:endParaRPr lang="de-DE" dirty="0"/>
          </a:p>
        </p:txBody>
      </p:sp>
      <p:sp>
        <p:nvSpPr>
          <p:cNvPr id="12" name="Inhaltsplatzhalter 5"/>
          <p:cNvSpPr txBox="1">
            <a:spLocks/>
          </p:cNvSpPr>
          <p:nvPr/>
        </p:nvSpPr>
        <p:spPr>
          <a:xfrm>
            <a:off x="1099917" y="76994"/>
            <a:ext cx="7864571" cy="465138"/>
          </a:xfrm>
          <a:prstGeom prst="rect">
            <a:avLst/>
          </a:prstGeom>
        </p:spPr>
        <p:txBody>
          <a:bodyPr/>
          <a:lstStyle>
            <a:lvl1pPr marL="0" indent="0" algn="l" rtl="0" eaLnBrk="0" fontAlgn="base" hangingPunct="0">
              <a:lnSpc>
                <a:spcPts val="28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sz="2100" b="1" kern="1200" cap="all">
                <a:solidFill>
                  <a:srgbClr val="00589C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5922963" indent="-18097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1169988" algn="l"/>
              </a:tabLst>
              <a:defRPr b="1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324802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buFont typeface="Arial" charset="0"/>
              <a:buNone/>
              <a:defRPr/>
            </a:pPr>
            <a:r>
              <a:rPr lang="de-DE" cap="none" dirty="0" err="1" smtClean="0">
                <a:solidFill>
                  <a:schemeClr val="bg1"/>
                </a:solidFill>
                <a:latin typeface="Garamond" panose="02020404030301010803" pitchFamily="18" charset="0"/>
              </a:rPr>
              <a:t>Antenna</a:t>
            </a:r>
            <a:r>
              <a:rPr lang="de-DE" cap="none" dirty="0" smtClean="0">
                <a:solidFill>
                  <a:schemeClr val="bg1"/>
                </a:solidFill>
                <a:latin typeface="Garamond" panose="02020404030301010803" pitchFamily="18" charset="0"/>
              </a:rPr>
              <a:t> </a:t>
            </a:r>
            <a:r>
              <a:rPr lang="de-DE" cap="none" dirty="0" err="1" smtClean="0">
                <a:solidFill>
                  <a:schemeClr val="bg1"/>
                </a:solidFill>
                <a:latin typeface="Garamond" panose="02020404030301010803" pitchFamily="18" charset="0"/>
              </a:rPr>
              <a:t>simulation</a:t>
            </a:r>
            <a:endParaRPr lang="en-US" dirty="0">
              <a:solidFill>
                <a:schemeClr val="bg1"/>
              </a:solidFill>
              <a:latin typeface="Garamond" panose="02020404030301010803" pitchFamily="18" charset="0"/>
            </a:endParaRPr>
          </a:p>
        </p:txBody>
      </p:sp>
      <p:pic>
        <p:nvPicPr>
          <p:cNvPr id="11" name="Picture 2" descr="https://espace.cern.ch/EuCARD/2013/annual-and-KickOff-meeting/PICTURE%20LIBRARY/EuCARD2-logo-Fabienne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7574" y="-171400"/>
            <a:ext cx="2284613" cy="1614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2828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https://espace.cern.ch/EuCARD/2013/annual-and-KickOff-meeting/PICTURE%20LIBRARY/EuCARD2-logo-Fabienne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7574" y="-171400"/>
            <a:ext cx="2284613" cy="1614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Foliennummernplatzhalt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3CE4801-EA1E-4431-A959-1BB3CDC5F580}" type="slidenum">
              <a:rPr lang="de-DE" altLang="de-DE" smtClean="0"/>
              <a:pPr/>
              <a:t>8</a:t>
            </a:fld>
            <a:endParaRPr lang="de-DE" altLang="de-DE"/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716016" y="802800"/>
            <a:ext cx="3753931" cy="29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platzhalter 9"/>
              <p:cNvSpPr>
                <a:spLocks noGrp="1"/>
              </p:cNvSpPr>
              <p:nvPr>
                <p:ph type="body" sz="quarter" idx="13"/>
              </p:nvPr>
            </p:nvSpPr>
            <p:spPr>
              <a:xfrm>
                <a:off x="457124" y="1628800"/>
                <a:ext cx="3754836" cy="2717988"/>
              </a:xfrm>
            </p:spPr>
            <p:txBody>
              <a:bodyPr/>
              <a:lstStyle/>
              <a:p>
                <a:r>
                  <a:rPr lang="de-DE" sz="1600" b="1" dirty="0" smtClean="0">
                    <a:latin typeface="Garamond" panose="02020404030301010803" pitchFamily="18" charset="0"/>
                  </a:rPr>
                  <a:t>Strongly </a:t>
                </a:r>
                <a:r>
                  <a:rPr lang="de-DE" sz="1600" b="1" dirty="0" err="1" smtClean="0">
                    <a:latin typeface="Garamond" panose="02020404030301010803" pitchFamily="18" charset="0"/>
                  </a:rPr>
                  <a:t>coupled</a:t>
                </a:r>
                <a:r>
                  <a:rPr lang="de-DE" sz="1600" b="1" dirty="0" smtClean="0">
                    <a:latin typeface="Garamond" panose="02020404030301010803" pitchFamily="18" charset="0"/>
                  </a:rPr>
                  <a:t> </a:t>
                </a:r>
                <a:r>
                  <a:rPr lang="de-DE" sz="1600" b="1" dirty="0" err="1" smtClean="0">
                    <a:latin typeface="Garamond" panose="02020404030301010803" pitchFamily="18" charset="0"/>
                  </a:rPr>
                  <a:t>antenna</a:t>
                </a:r>
                <a:r>
                  <a:rPr lang="de-DE" sz="1600" b="1" dirty="0">
                    <a:latin typeface="Garamond" panose="02020404030301010803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de-DE" sz="1600" b="1" i="1" smtClean="0">
                        <a:latin typeface="Cambria Math"/>
                      </a:rPr>
                      <m:t>𝜷</m:t>
                    </m:r>
                    <m:r>
                      <a:rPr lang="de-DE" sz="1600" b="1" i="1" smtClean="0">
                        <a:latin typeface="Cambria Math"/>
                      </a:rPr>
                      <m:t>≈</m:t>
                    </m:r>
                    <m:r>
                      <a:rPr lang="de-DE" sz="1600" b="1" i="1" smtClean="0">
                        <a:latin typeface="Cambria Math"/>
                      </a:rPr>
                      <m:t>𝟏𝟔𝟎</m:t>
                    </m:r>
                  </m:oMath>
                </a14:m>
                <a:endParaRPr lang="de-DE" sz="1600" b="1" dirty="0" smtClean="0">
                  <a:latin typeface="Garamond" panose="02020404030301010803" pitchFamily="18" charset="0"/>
                </a:endParaRPr>
              </a:p>
              <a:p>
                <a:r>
                  <a:rPr lang="de-DE" sz="1600" b="1" dirty="0" smtClean="0">
                    <a:latin typeface="Garamond" panose="02020404030301010803" pitchFamily="18" charset="0"/>
                  </a:rPr>
                  <a:t>Forward power: </a:t>
                </a:r>
                <a:r>
                  <a:rPr lang="de-DE" sz="1600" b="1" dirty="0" err="1" smtClean="0">
                    <a:latin typeface="Garamond" panose="02020404030301010803" pitchFamily="18" charset="0"/>
                  </a:rPr>
                  <a:t>step</a:t>
                </a:r>
                <a:r>
                  <a:rPr lang="de-DE" sz="1600" b="1" dirty="0" smtClean="0">
                    <a:latin typeface="Garamond" panose="02020404030301010803" pitchFamily="18" charset="0"/>
                  </a:rPr>
                  <a:t> </a:t>
                </a:r>
                <a:r>
                  <a:rPr lang="de-DE" sz="1600" b="1" dirty="0" err="1" smtClean="0">
                    <a:latin typeface="Garamond" panose="02020404030301010803" pitchFamily="18" charset="0"/>
                  </a:rPr>
                  <a:t>function</a:t>
                </a:r>
                <a:endParaRPr lang="de-DE" sz="1600" b="1" dirty="0" smtClean="0">
                  <a:latin typeface="Garamond" panose="02020404030301010803" pitchFamily="18" charset="0"/>
                </a:endParaRPr>
              </a:p>
              <a:p>
                <a:pPr marL="449263" lvl="1" indent="0">
                  <a:buNone/>
                </a:pPr>
                <a:endParaRPr lang="de-DE" i="1" dirty="0" smtClean="0">
                  <a:latin typeface="Cambria Math"/>
                </a:endParaRPr>
              </a:p>
              <a:p>
                <a:pPr marL="449263" lvl="1" indent="0">
                  <a:buNone/>
                </a:pPr>
                <a14:m>
                  <m:oMath xmlns:m="http://schemas.openxmlformats.org/officeDocument/2006/math">
                    <m:r>
                      <a:rPr lang="de-DE" i="1" dirty="0" smtClean="0">
                        <a:latin typeface="Cambria Math"/>
                      </a:rPr>
                      <m:t>𝑈</m:t>
                    </m:r>
                    <m:r>
                      <a:rPr lang="de-DE" i="1" dirty="0" smtClean="0">
                        <a:latin typeface="Cambria Math"/>
                      </a:rPr>
                      <m:t>=</m:t>
                    </m:r>
                    <m:nary>
                      <m:naryPr>
                        <m:limLoc m:val="undOvr"/>
                        <m:ctrlPr>
                          <a:rPr lang="de-DE" i="1" dirty="0" smtClean="0">
                            <a:latin typeface="Cambria Math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de-DE" b="0" i="1" dirty="0" smtClean="0">
                            <a:latin typeface="Cambria Math"/>
                          </a:rPr>
                          <m:t>𝑡</m:t>
                        </m:r>
                        <m:r>
                          <a:rPr lang="de-DE" b="0" i="1" dirty="0" smtClean="0">
                            <a:latin typeface="Cambria Math"/>
                          </a:rPr>
                          <m:t>(</m:t>
                        </m:r>
                        <m:sSub>
                          <m:sSubPr>
                            <m:ctrlPr>
                              <a:rPr lang="de-DE" b="0" i="1" dirty="0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m:rPr>
                                <m:brk m:alnAt="23"/>
                              </m:rPr>
                              <a:rPr lang="de-DE" b="0" i="1" dirty="0" smtClean="0">
                                <a:latin typeface="Cambria Math"/>
                              </a:rPr>
                              <m:t>𝑃</m:t>
                            </m:r>
                          </m:e>
                          <m:sub>
                            <m:r>
                              <m:rPr>
                                <m:brk m:alnAt="23"/>
                              </m:rPr>
                              <a:rPr lang="de-DE" b="0" i="1" dirty="0" smtClean="0">
                                <a:latin typeface="Cambria Math"/>
                              </a:rPr>
                              <m:t>𝑓</m:t>
                            </m:r>
                          </m:sub>
                        </m:sSub>
                        <m:r>
                          <m:rPr>
                            <m:brk m:alnAt="23"/>
                          </m:rPr>
                          <a:rPr lang="de-DE" b="0" i="1" dirty="0" smtClean="0">
                            <a:latin typeface="Cambria Math"/>
                          </a:rPr>
                          <m:t>=</m:t>
                        </m:r>
                        <m:r>
                          <a:rPr lang="de-DE" b="0" i="1" dirty="0" smtClean="0">
                            <a:latin typeface="Cambria Math"/>
                          </a:rPr>
                          <m:t>0)</m:t>
                        </m:r>
                      </m:sub>
                      <m:sup>
                        <m:r>
                          <a:rPr lang="de-DE" b="0" i="1" dirty="0" smtClean="0">
                            <a:latin typeface="Cambria Math"/>
                          </a:rPr>
                          <m:t>∞</m:t>
                        </m:r>
                      </m:sup>
                      <m:e>
                        <m:sSub>
                          <m:sSubPr>
                            <m:ctrlPr>
                              <a:rPr lang="de-DE" b="0" i="1" dirty="0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de-DE" b="0" i="1" dirty="0" smtClean="0">
                                <a:latin typeface="Cambria Math"/>
                              </a:rPr>
                              <m:t>𝑃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de-DE" b="0" i="0" dirty="0" smtClean="0">
                                <a:latin typeface="Cambria Math"/>
                              </a:rPr>
                              <m:t>ref</m:t>
                            </m:r>
                          </m:sub>
                        </m:sSub>
                      </m:e>
                    </m:nary>
                    <m:r>
                      <m:rPr>
                        <m:sty m:val="p"/>
                      </m:rPr>
                      <a:rPr lang="de-DE" i="0" dirty="0" err="1" smtClean="0">
                        <a:latin typeface="Cambria Math"/>
                      </a:rPr>
                      <m:t>dt</m:t>
                    </m:r>
                  </m:oMath>
                </a14:m>
                <a:r>
                  <a:rPr lang="de-DE" dirty="0" smtClean="0"/>
                  <a:t> </a:t>
                </a:r>
                <a:br>
                  <a:rPr lang="de-DE" dirty="0" smtClean="0"/>
                </a:br>
                <a:endParaRPr lang="de-DE" dirty="0" smtClean="0"/>
              </a:p>
              <a:p>
                <a:pPr marL="449263" lvl="1" indent="0">
                  <a:buNone/>
                </a:pPr>
                <a14:m>
                  <m:oMath xmlns:m="http://schemas.openxmlformats.org/officeDocument/2006/math">
                    <m:r>
                      <a:rPr lang="de-DE" b="0" i="1" smtClean="0">
                        <a:latin typeface="Cambria Math"/>
                      </a:rPr>
                      <m:t>𝜏</m:t>
                    </m:r>
                    <m:r>
                      <a:rPr lang="de-DE" b="0" i="1" smtClean="0">
                        <a:latin typeface="Cambria Math"/>
                      </a:rPr>
                      <m:t>≈</m:t>
                    </m:r>
                    <m:f>
                      <m:fPr>
                        <m:ctrlPr>
                          <a:rPr lang="de-DE" b="0" i="1" smtClean="0"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de-DE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de-DE" b="0" i="1" smtClean="0">
                                <a:latin typeface="Cambria Math"/>
                              </a:rPr>
                              <m:t>𝑄</m:t>
                            </m:r>
                          </m:e>
                          <m:sub>
                            <m:r>
                              <a:rPr lang="de-DE" b="0" i="1" smtClean="0">
                                <a:latin typeface="Cambria Math"/>
                              </a:rPr>
                              <m:t>𝑒𝑥𝑡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de-DE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de-DE" b="0" i="1" smtClean="0">
                                <a:latin typeface="Cambria Math"/>
                              </a:rPr>
                              <m:t>𝜔</m:t>
                            </m:r>
                          </m:e>
                          <m:sub>
                            <m:r>
                              <a:rPr lang="de-DE" b="0" i="1" smtClean="0">
                                <a:latin typeface="Cambria Math"/>
                              </a:rPr>
                              <m:t>0</m:t>
                            </m:r>
                          </m:sub>
                        </m:sSub>
                      </m:den>
                    </m:f>
                    <m:r>
                      <a:rPr lang="de-DE" b="0" i="1" smtClean="0">
                        <a:latin typeface="Cambria Math"/>
                      </a:rPr>
                      <m:t>=2.5 </m:t>
                    </m:r>
                    <m:r>
                      <m:rPr>
                        <m:sty m:val="p"/>
                      </m:rPr>
                      <a:rPr lang="de-DE" b="0" i="0" smtClean="0">
                        <a:latin typeface="Cambria Math"/>
                      </a:rPr>
                      <m:t>ms</m:t>
                    </m:r>
                  </m:oMath>
                </a14:m>
                <a:r>
                  <a:rPr lang="de-DE" dirty="0" smtClean="0"/>
                  <a:t> </a:t>
                </a:r>
              </a:p>
              <a:p>
                <a:pPr marL="449263" lvl="1" indent="0">
                  <a:buNone/>
                </a:pPr>
                <a:endParaRPr lang="de-DE" dirty="0" smtClean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de-DE" i="1">
                            <a:latin typeface="Cambria Math"/>
                          </a:rPr>
                        </m:ctrlPr>
                      </m:sSubPr>
                      <m:e>
                        <m:r>
                          <a:rPr lang="de-DE" i="1">
                            <a:latin typeface="Cambria Math"/>
                          </a:rPr>
                          <m:t>𝐵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de-DE" i="0">
                            <a:latin typeface="Cambria Math"/>
                          </a:rPr>
                          <m:t>S</m:t>
                        </m:r>
                        <m:r>
                          <a:rPr lang="de-DE" i="0">
                            <a:latin typeface="Cambria Math"/>
                          </a:rPr>
                          <m:t>,   </m:t>
                        </m:r>
                        <m:r>
                          <m:rPr>
                            <m:sty m:val="p"/>
                          </m:rPr>
                          <a:rPr lang="de-DE" i="0">
                            <a:latin typeface="Cambria Math"/>
                          </a:rPr>
                          <m:t>pk</m:t>
                        </m:r>
                      </m:sub>
                    </m:sSub>
                    <m:r>
                      <a:rPr lang="de-DE" i="1">
                        <a:latin typeface="Cambria Math"/>
                      </a:rPr>
                      <m:t>=441</m:t>
                    </m:r>
                    <m:f>
                      <m:fPr>
                        <m:ctrlPr>
                          <a:rPr lang="de-DE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de-DE" i="1">
                            <a:latin typeface="Cambria Math"/>
                          </a:rPr>
                          <m:t>mT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de-DE" b="0" i="1" smtClean="0">
                                <a:latin typeface="Cambria Math"/>
                              </a:rPr>
                            </m:ctrlPr>
                          </m:radPr>
                          <m:deg/>
                          <m:e>
                            <m:r>
                              <m:rPr>
                                <m:sty m:val="p"/>
                              </m:rPr>
                              <a:rPr lang="de-DE" b="0" i="1" smtClean="0">
                                <a:latin typeface="Cambria Math"/>
                              </a:rPr>
                              <m:t>J</m:t>
                            </m:r>
                          </m:e>
                        </m:rad>
                      </m:den>
                    </m:f>
                    <m:r>
                      <a:rPr lang="de-DE" i="1">
                        <a:latin typeface="Cambria Math"/>
                      </a:rPr>
                      <m:t>⋅</m:t>
                    </m:r>
                    <m:rad>
                      <m:radPr>
                        <m:degHide m:val="on"/>
                        <m:ctrlPr>
                          <a:rPr lang="de-DE" i="1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de-DE" i="1">
                            <a:latin typeface="Cambria Math"/>
                          </a:rPr>
                          <m:t>𝑈</m:t>
                        </m:r>
                      </m:e>
                    </m:rad>
                    <m:r>
                      <a:rPr lang="de-DE" i="1">
                        <a:latin typeface="Cambria Math"/>
                      </a:rPr>
                      <m:t>⋅86.5%</m:t>
                    </m:r>
                  </m:oMath>
                </a14:m>
                <a:r>
                  <a:rPr lang="de-DE" dirty="0"/>
                  <a:t> </a:t>
                </a:r>
                <a:endParaRPr lang="de-DE" dirty="0" smtClean="0"/>
              </a:p>
            </p:txBody>
          </p:sp>
        </mc:Choice>
        <mc:Fallback xmlns="">
          <p:sp>
            <p:nvSpPr>
              <p:cNvPr id="9" name="Textplatzhalter 9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3"/>
              </p:nvPr>
            </p:nvSpPr>
            <p:spPr>
              <a:xfrm>
                <a:off x="457124" y="1628800"/>
                <a:ext cx="3754836" cy="2717988"/>
              </a:xfrm>
              <a:blipFill rotWithShape="1">
                <a:blip r:embed="rId4"/>
                <a:stretch>
                  <a:fillRect l="-974" t="-1121" b="-22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3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9" t="912" r="1701" b="2477"/>
          <a:stretch/>
        </p:blipFill>
        <p:spPr bwMode="auto">
          <a:xfrm>
            <a:off x="4427184" y="3718800"/>
            <a:ext cx="4042763" cy="28171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Fußzeilenplatzhalter 10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O. Kugeler - Operation of the quadrupole resonator at HZB - EuCARD2 - WP12 Meeting - Hamburg, DESY 9.4.2015</a:t>
            </a:r>
            <a:endParaRPr lang="de-DE" dirty="0"/>
          </a:p>
        </p:txBody>
      </p:sp>
      <p:sp>
        <p:nvSpPr>
          <p:cNvPr id="3" name="Textfeld 2"/>
          <p:cNvSpPr txBox="1"/>
          <p:nvPr/>
        </p:nvSpPr>
        <p:spPr>
          <a:xfrm>
            <a:off x="395536" y="4758066"/>
            <a:ext cx="3607911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de-DE" b="1" dirty="0" smtClean="0">
                <a:latin typeface="Garamond" panose="02020404030301010803" pitchFamily="18" charset="0"/>
              </a:rPr>
              <a:t>Maximum </a:t>
            </a:r>
            <a:r>
              <a:rPr lang="de-DE" b="1" dirty="0" err="1" smtClean="0">
                <a:latin typeface="Garamond" panose="02020404030301010803" pitchFamily="18" charset="0"/>
              </a:rPr>
              <a:t>achieved</a:t>
            </a:r>
            <a:r>
              <a:rPr lang="de-DE" b="1" dirty="0" smtClean="0">
                <a:latin typeface="Garamond" panose="02020404030301010803" pitchFamily="18" charset="0"/>
              </a:rPr>
              <a:t> </a:t>
            </a:r>
            <a:r>
              <a:rPr lang="de-DE" b="1" dirty="0" err="1" smtClean="0">
                <a:latin typeface="Garamond" panose="02020404030301010803" pitchFamily="18" charset="0"/>
              </a:rPr>
              <a:t>field</a:t>
            </a:r>
            <a:r>
              <a:rPr lang="de-DE" b="1" dirty="0" smtClean="0">
                <a:latin typeface="Garamond" panose="02020404030301010803" pitchFamily="18" charset="0"/>
              </a:rPr>
              <a:t> = 125 </a:t>
            </a:r>
            <a:r>
              <a:rPr lang="de-DE" b="1" dirty="0" err="1" smtClean="0">
                <a:latin typeface="Garamond" panose="02020404030301010803" pitchFamily="18" charset="0"/>
              </a:rPr>
              <a:t>mT</a:t>
            </a:r>
            <a:endParaRPr lang="de-DE" b="1" dirty="0">
              <a:latin typeface="Garamond" panose="02020404030301010803" pitchFamily="18" charset="0"/>
            </a:endParaRPr>
          </a:p>
        </p:txBody>
      </p:sp>
      <p:sp>
        <p:nvSpPr>
          <p:cNvPr id="4" name="Textfeld 3"/>
          <p:cNvSpPr txBox="1"/>
          <p:nvPr/>
        </p:nvSpPr>
        <p:spPr>
          <a:xfrm>
            <a:off x="611560" y="5373216"/>
            <a:ext cx="273401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b="1" dirty="0" smtClean="0">
                <a:latin typeface="Garamond" panose="02020404030301010803" pitchFamily="18" charset="0"/>
              </a:rPr>
              <a:t>(</a:t>
            </a:r>
            <a:r>
              <a:rPr lang="de-DE" sz="1600" b="1" dirty="0" err="1" smtClean="0">
                <a:latin typeface="Garamond" panose="02020404030301010803" pitchFamily="18" charset="0"/>
              </a:rPr>
              <a:t>needs</a:t>
            </a:r>
            <a:r>
              <a:rPr lang="de-DE" sz="1600" b="1" dirty="0" smtClean="0">
                <a:latin typeface="Garamond" panose="02020404030301010803" pitchFamily="18" charset="0"/>
              </a:rPr>
              <a:t> </a:t>
            </a:r>
            <a:r>
              <a:rPr lang="de-DE" sz="1600" b="1" dirty="0" err="1" smtClean="0">
                <a:latin typeface="Garamond" panose="02020404030301010803" pitchFamily="18" charset="0"/>
              </a:rPr>
              <a:t>confirmation</a:t>
            </a:r>
            <a:r>
              <a:rPr lang="de-DE" sz="1600" b="1" dirty="0" smtClean="0">
                <a:latin typeface="Garamond" panose="02020404030301010803" pitchFamily="18" charset="0"/>
              </a:rPr>
              <a:t> at HZB)</a:t>
            </a:r>
            <a:endParaRPr lang="de-DE" sz="1600" b="1" dirty="0">
              <a:latin typeface="Garamond" panose="02020404030301010803" pitchFamily="18" charset="0"/>
            </a:endParaRPr>
          </a:p>
        </p:txBody>
      </p:sp>
      <p:sp>
        <p:nvSpPr>
          <p:cNvPr id="12" name="Inhaltsplatzhalter 5"/>
          <p:cNvSpPr txBox="1">
            <a:spLocks/>
          </p:cNvSpPr>
          <p:nvPr/>
        </p:nvSpPr>
        <p:spPr>
          <a:xfrm>
            <a:off x="1099917" y="76994"/>
            <a:ext cx="7864571" cy="465138"/>
          </a:xfrm>
          <a:prstGeom prst="rect">
            <a:avLst/>
          </a:prstGeom>
        </p:spPr>
        <p:txBody>
          <a:bodyPr/>
          <a:lstStyle>
            <a:lvl1pPr marL="0" indent="0" algn="l" rtl="0" eaLnBrk="0" fontAlgn="base" hangingPunct="0">
              <a:lnSpc>
                <a:spcPts val="28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sz="2100" b="1" kern="1200" cap="all">
                <a:solidFill>
                  <a:srgbClr val="00589C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5922963" indent="-18097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1169988" algn="l"/>
              </a:tabLst>
              <a:defRPr b="1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324802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buFont typeface="Arial" charset="0"/>
              <a:buNone/>
              <a:defRPr/>
            </a:pPr>
            <a:r>
              <a:rPr lang="de-DE" cap="none" dirty="0" smtClean="0">
                <a:solidFill>
                  <a:schemeClr val="bg1"/>
                </a:solidFill>
                <a:latin typeface="Garamond" panose="02020404030301010803" pitchFamily="18" charset="0"/>
              </a:rPr>
              <a:t>First </a:t>
            </a:r>
            <a:r>
              <a:rPr lang="de-DE" cap="none" dirty="0" err="1" smtClean="0">
                <a:solidFill>
                  <a:schemeClr val="bg1"/>
                </a:solidFill>
                <a:latin typeface="Garamond" panose="02020404030301010803" pitchFamily="18" charset="0"/>
              </a:rPr>
              <a:t>test</a:t>
            </a:r>
            <a:r>
              <a:rPr lang="de-DE" cap="none" dirty="0" smtClean="0">
                <a:solidFill>
                  <a:schemeClr val="bg1"/>
                </a:solidFill>
                <a:latin typeface="Garamond" panose="02020404030301010803" pitchFamily="18" charset="0"/>
              </a:rPr>
              <a:t> at JLAB</a:t>
            </a:r>
            <a:endParaRPr lang="en-US" dirty="0">
              <a:solidFill>
                <a:schemeClr val="bg1"/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5396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Foliennummernplatzhalter 3"/>
          <p:cNvSpPr>
            <a:spLocks noGrp="1"/>
          </p:cNvSpPr>
          <p:nvPr>
            <p:ph type="sldNum" sz="quarter" idx="1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70229C77-C6B5-4FBC-9CDF-86B7A0DB6851}" type="slidenum">
              <a:rPr lang="de-DE" altLang="en-US">
                <a:solidFill>
                  <a:srgbClr val="00589C"/>
                </a:solidFill>
              </a:rPr>
              <a:pPr/>
              <a:t>9</a:t>
            </a:fld>
            <a:endParaRPr lang="de-DE" altLang="en-US">
              <a:solidFill>
                <a:srgbClr val="00589C"/>
              </a:solidFill>
            </a:endParaRPr>
          </a:p>
        </p:txBody>
      </p:sp>
      <p:pic>
        <p:nvPicPr>
          <p:cNvPr id="9221" name="Grafik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063" y="1341438"/>
            <a:ext cx="2519362" cy="4479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2" name="Textfeld 3"/>
          <p:cNvSpPr txBox="1">
            <a:spLocks noChangeArrowheads="1"/>
          </p:cNvSpPr>
          <p:nvPr/>
        </p:nvSpPr>
        <p:spPr bwMode="auto">
          <a:xfrm>
            <a:off x="506892" y="1295028"/>
            <a:ext cx="4679950" cy="40010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77800" indent="-1778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35000" indent="-1778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altLang="en-US" sz="1600" b="1" dirty="0">
                <a:latin typeface="Garamond" panose="02020404030301010803" pitchFamily="18" charset="0"/>
              </a:rPr>
              <a:t>QPR was </a:t>
            </a:r>
            <a:r>
              <a:rPr lang="de-DE" altLang="en-US" sz="1600" b="1" dirty="0" err="1">
                <a:latin typeface="Garamond" panose="02020404030301010803" pitchFamily="18" charset="0"/>
              </a:rPr>
              <a:t>first</a:t>
            </a:r>
            <a:r>
              <a:rPr lang="de-DE" altLang="en-US" sz="1600" b="1" dirty="0">
                <a:latin typeface="Garamond" panose="02020404030301010803" pitchFamily="18" charset="0"/>
              </a:rPr>
              <a:t> </a:t>
            </a:r>
            <a:r>
              <a:rPr lang="de-DE" altLang="en-US" sz="1600" b="1" dirty="0" err="1">
                <a:latin typeface="Garamond" panose="02020404030301010803" pitchFamily="18" charset="0"/>
              </a:rPr>
              <a:t>cavity</a:t>
            </a:r>
            <a:r>
              <a:rPr lang="de-DE" altLang="en-US" sz="1600" b="1" dirty="0">
                <a:latin typeface="Garamond" panose="02020404030301010803" pitchFamily="18" charset="0"/>
              </a:rPr>
              <a:t> </a:t>
            </a:r>
            <a:r>
              <a:rPr lang="de-DE" altLang="en-US" sz="1600" b="1" dirty="0" err="1">
                <a:latin typeface="Garamond" panose="02020404030301010803" pitchFamily="18" charset="0"/>
              </a:rPr>
              <a:t>to</a:t>
            </a:r>
            <a:r>
              <a:rPr lang="de-DE" altLang="en-US" sz="1600" b="1" dirty="0">
                <a:latin typeface="Garamond" panose="02020404030301010803" pitchFamily="18" charset="0"/>
              </a:rPr>
              <a:t> </a:t>
            </a:r>
            <a:r>
              <a:rPr lang="de-DE" altLang="en-US" sz="1600" b="1" dirty="0" err="1">
                <a:latin typeface="Garamond" panose="02020404030301010803" pitchFamily="18" charset="0"/>
              </a:rPr>
              <a:t>be</a:t>
            </a:r>
            <a:r>
              <a:rPr lang="de-DE" altLang="en-US" sz="1600" b="1" dirty="0">
                <a:latin typeface="Garamond" panose="02020404030301010803" pitchFamily="18" charset="0"/>
              </a:rPr>
              <a:t> </a:t>
            </a:r>
            <a:r>
              <a:rPr lang="de-DE" altLang="en-US" sz="1600" b="1" dirty="0" err="1">
                <a:latin typeface="Garamond" panose="02020404030301010803" pitchFamily="18" charset="0"/>
              </a:rPr>
              <a:t>tested</a:t>
            </a:r>
            <a:r>
              <a:rPr lang="de-DE" altLang="en-US" sz="1600" b="1" dirty="0">
                <a:latin typeface="Garamond" panose="02020404030301010803" pitchFamily="18" charset="0"/>
              </a:rPr>
              <a:t> in </a:t>
            </a:r>
            <a:r>
              <a:rPr lang="de-DE" altLang="en-US" sz="1600" b="1" dirty="0" err="1">
                <a:latin typeface="Garamond" panose="02020404030301010803" pitchFamily="18" charset="0"/>
              </a:rPr>
              <a:t>the</a:t>
            </a:r>
            <a:r>
              <a:rPr lang="de-DE" altLang="en-US" sz="1600" b="1" dirty="0">
                <a:latin typeface="Garamond" panose="02020404030301010803" pitchFamily="18" charset="0"/>
              </a:rPr>
              <a:t> </a:t>
            </a:r>
            <a:r>
              <a:rPr lang="de-DE" altLang="en-US" sz="1600" b="1" dirty="0" err="1">
                <a:latin typeface="Garamond" panose="02020404030301010803" pitchFamily="18" charset="0"/>
              </a:rPr>
              <a:t>new</a:t>
            </a:r>
            <a:r>
              <a:rPr lang="de-DE" altLang="en-US" sz="1600" b="1" dirty="0">
                <a:latin typeface="Garamond" panose="02020404030301010803" pitchFamily="18" charset="0"/>
              </a:rPr>
              <a:t> </a:t>
            </a:r>
            <a:r>
              <a:rPr lang="de-DE" altLang="en-US" sz="1600" b="1" dirty="0" err="1">
                <a:latin typeface="Garamond" panose="02020404030301010803" pitchFamily="18" charset="0"/>
              </a:rPr>
              <a:t>Vertical</a:t>
            </a:r>
            <a:r>
              <a:rPr lang="de-DE" altLang="en-US" sz="1600" b="1" dirty="0">
                <a:latin typeface="Garamond" panose="02020404030301010803" pitchFamily="18" charset="0"/>
              </a:rPr>
              <a:t> Test Facility </a:t>
            </a:r>
            <a:r>
              <a:rPr lang="de-DE" altLang="en-US" sz="1600" b="1" dirty="0" smtClean="0">
                <a:latin typeface="Garamond" panose="02020404030301010803" pitchFamily="18" charset="0"/>
              </a:rPr>
              <a:t>(</a:t>
            </a:r>
            <a:r>
              <a:rPr lang="de-DE" altLang="en-US" sz="1600" b="1" dirty="0" err="1" smtClean="0">
                <a:latin typeface="Garamond" panose="02020404030301010803" pitchFamily="18" charset="0"/>
              </a:rPr>
              <a:t>VeSiCaT</a:t>
            </a:r>
            <a:r>
              <a:rPr lang="de-DE" altLang="en-US" sz="1600" b="1" dirty="0" smtClean="0">
                <a:latin typeface="Garamond" panose="02020404030301010803" pitchFamily="18" charset="0"/>
              </a:rPr>
              <a:t>) at </a:t>
            </a:r>
            <a:r>
              <a:rPr lang="de-DE" altLang="en-US" sz="1600" b="1" dirty="0">
                <a:latin typeface="Garamond" panose="02020404030301010803" pitchFamily="18" charset="0"/>
              </a:rPr>
              <a:t>HZB</a:t>
            </a:r>
          </a:p>
          <a:p>
            <a:pPr lvl="1" eaLnBrk="1" hangingPunct="1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altLang="en-US" sz="1600" b="1" dirty="0">
                <a:latin typeface="Garamond" panose="02020404030301010803" pitchFamily="18" charset="0"/>
              </a:rPr>
              <a:t>Helium </a:t>
            </a:r>
            <a:r>
              <a:rPr lang="de-DE" altLang="en-US" sz="1600" b="1" dirty="0" err="1">
                <a:latin typeface="Garamond" panose="02020404030301010803" pitchFamily="18" charset="0"/>
              </a:rPr>
              <a:t>bath</a:t>
            </a:r>
            <a:r>
              <a:rPr lang="de-DE" altLang="en-US" sz="1600" b="1" dirty="0">
                <a:latin typeface="Garamond" panose="02020404030301010803" pitchFamily="18" charset="0"/>
              </a:rPr>
              <a:t> </a:t>
            </a:r>
            <a:r>
              <a:rPr lang="de-DE" altLang="en-US" sz="1600" b="1" dirty="0" err="1">
                <a:latin typeface="Garamond" panose="02020404030301010803" pitchFamily="18" charset="0"/>
              </a:rPr>
              <a:t>cryostat</a:t>
            </a:r>
            <a:r>
              <a:rPr lang="de-DE" altLang="en-US" sz="1600" b="1" dirty="0">
                <a:latin typeface="Garamond" panose="02020404030301010803" pitchFamily="18" charset="0"/>
              </a:rPr>
              <a:t> </a:t>
            </a:r>
            <a:r>
              <a:rPr lang="de-DE" altLang="en-US" sz="1600" b="1" dirty="0" err="1">
                <a:latin typeface="Garamond" panose="02020404030301010803" pitchFamily="18" charset="0"/>
              </a:rPr>
              <a:t>with</a:t>
            </a:r>
            <a:r>
              <a:rPr lang="de-DE" altLang="en-US" sz="1600" b="1" dirty="0">
                <a:latin typeface="Garamond" panose="02020404030301010803" pitchFamily="18" charset="0"/>
              </a:rPr>
              <a:t> passive </a:t>
            </a:r>
            <a:r>
              <a:rPr lang="de-DE" altLang="en-US" sz="1600" b="1" dirty="0" err="1">
                <a:latin typeface="Garamond" panose="02020404030301010803" pitchFamily="18" charset="0"/>
              </a:rPr>
              <a:t>radiation</a:t>
            </a:r>
            <a:r>
              <a:rPr lang="de-DE" altLang="en-US" sz="1600" b="1" dirty="0">
                <a:latin typeface="Garamond" panose="02020404030301010803" pitchFamily="18" charset="0"/>
              </a:rPr>
              <a:t> </a:t>
            </a:r>
            <a:r>
              <a:rPr lang="de-DE" altLang="en-US" sz="1600" b="1" dirty="0" err="1">
                <a:latin typeface="Garamond" panose="02020404030301010803" pitchFamily="18" charset="0"/>
              </a:rPr>
              <a:t>shield</a:t>
            </a:r>
            <a:r>
              <a:rPr lang="de-DE" altLang="en-US" sz="1600" b="1" dirty="0">
                <a:latin typeface="Garamond" panose="02020404030301010803" pitchFamily="18" charset="0"/>
              </a:rPr>
              <a:t> </a:t>
            </a:r>
            <a:r>
              <a:rPr lang="de-DE" altLang="en-US" sz="1600" b="1" dirty="0" err="1">
                <a:latin typeface="Garamond" panose="02020404030301010803" pitchFamily="18" charset="0"/>
              </a:rPr>
              <a:t>cooled</a:t>
            </a:r>
            <a:r>
              <a:rPr lang="de-DE" altLang="en-US" sz="1600" b="1" dirty="0">
                <a:latin typeface="Garamond" panose="02020404030301010803" pitchFamily="18" charset="0"/>
              </a:rPr>
              <a:t> </a:t>
            </a:r>
            <a:r>
              <a:rPr lang="de-DE" altLang="en-US" sz="1600" b="1" dirty="0" err="1">
                <a:latin typeface="Garamond" panose="02020404030301010803" pitchFamily="18" charset="0"/>
              </a:rPr>
              <a:t>by</a:t>
            </a:r>
            <a:r>
              <a:rPr lang="de-DE" altLang="en-US" sz="1600" b="1" dirty="0">
                <a:latin typeface="Garamond" panose="02020404030301010803" pitchFamily="18" charset="0"/>
              </a:rPr>
              <a:t> </a:t>
            </a:r>
            <a:r>
              <a:rPr lang="de-DE" altLang="en-US" sz="1600" b="1" dirty="0" err="1">
                <a:latin typeface="Garamond" panose="02020404030301010803" pitchFamily="18" charset="0"/>
              </a:rPr>
              <a:t>evaporating</a:t>
            </a:r>
            <a:r>
              <a:rPr lang="de-DE" altLang="en-US" sz="1600" b="1" dirty="0">
                <a:latin typeface="Garamond" panose="02020404030301010803" pitchFamily="18" charset="0"/>
              </a:rPr>
              <a:t> gas</a:t>
            </a:r>
          </a:p>
          <a:p>
            <a:pPr lvl="1" eaLnBrk="1" hangingPunct="1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altLang="en-US" sz="1600" b="1" dirty="0">
                <a:latin typeface="Garamond" panose="02020404030301010803" pitchFamily="18" charset="0"/>
              </a:rPr>
              <a:t>Double </a:t>
            </a:r>
            <a:r>
              <a:rPr lang="de-DE" altLang="en-US" sz="1600" b="1" dirty="0" err="1">
                <a:latin typeface="Garamond" panose="02020404030301010803" pitchFamily="18" charset="0"/>
              </a:rPr>
              <a:t>magnetic</a:t>
            </a:r>
            <a:r>
              <a:rPr lang="de-DE" altLang="en-US" sz="1600" b="1" dirty="0">
                <a:latin typeface="Garamond" panose="02020404030301010803" pitchFamily="18" charset="0"/>
              </a:rPr>
              <a:t> </a:t>
            </a:r>
            <a:r>
              <a:rPr lang="de-DE" altLang="en-US" sz="1600" b="1" dirty="0" err="1">
                <a:latin typeface="Garamond" panose="02020404030301010803" pitchFamily="18" charset="0"/>
              </a:rPr>
              <a:t>shielding</a:t>
            </a:r>
            <a:r>
              <a:rPr lang="de-DE" altLang="en-US" sz="1600" b="1" dirty="0">
                <a:latin typeface="Garamond" panose="02020404030301010803" pitchFamily="18" charset="0"/>
              </a:rPr>
              <a:t> </a:t>
            </a:r>
            <a:r>
              <a:rPr lang="de-DE" altLang="en-US" sz="1600" b="1" dirty="0" err="1">
                <a:latin typeface="Garamond" panose="02020404030301010803" pitchFamily="18" charset="0"/>
              </a:rPr>
              <a:t>for</a:t>
            </a:r>
            <a:r>
              <a:rPr lang="de-DE" altLang="en-US" sz="1600" b="1" dirty="0">
                <a:latin typeface="Garamond" panose="02020404030301010803" pitchFamily="18" charset="0"/>
              </a:rPr>
              <a:t> </a:t>
            </a:r>
            <a:r>
              <a:rPr lang="de-DE" altLang="en-US" sz="1600" b="1" dirty="0" err="1">
                <a:latin typeface="Garamond" panose="02020404030301010803" pitchFamily="18" charset="0"/>
              </a:rPr>
              <a:t>remnant</a:t>
            </a:r>
            <a:r>
              <a:rPr lang="de-DE" altLang="en-US" sz="1600" b="1" dirty="0">
                <a:latin typeface="Garamond" panose="02020404030301010803" pitchFamily="18" charset="0"/>
              </a:rPr>
              <a:t> </a:t>
            </a:r>
            <a:r>
              <a:rPr lang="de-DE" altLang="en-US" sz="1600" b="1" dirty="0" err="1">
                <a:latin typeface="Garamond" panose="02020404030301010803" pitchFamily="18" charset="0"/>
              </a:rPr>
              <a:t>fields</a:t>
            </a:r>
            <a:r>
              <a:rPr lang="de-DE" altLang="en-US" sz="1600" b="1" dirty="0">
                <a:latin typeface="Garamond" panose="02020404030301010803" pitchFamily="18" charset="0"/>
              </a:rPr>
              <a:t> </a:t>
            </a:r>
            <a:r>
              <a:rPr lang="de-DE" altLang="en-US" sz="1600" b="1" dirty="0" err="1">
                <a:latin typeface="Garamond" panose="02020404030301010803" pitchFamily="18" charset="0"/>
              </a:rPr>
              <a:t>below</a:t>
            </a:r>
            <a:r>
              <a:rPr lang="de-DE" altLang="en-US" sz="1600" b="1" dirty="0">
                <a:latin typeface="Garamond" panose="02020404030301010803" pitchFamily="18" charset="0"/>
              </a:rPr>
              <a:t> </a:t>
            </a:r>
            <a:r>
              <a:rPr lang="de-DE" altLang="en-US" sz="1600" b="1" dirty="0" smtClean="0">
                <a:latin typeface="Garamond" panose="02020404030301010803" pitchFamily="18" charset="0"/>
              </a:rPr>
              <a:t>1 µT</a:t>
            </a:r>
            <a:endParaRPr lang="de-DE" altLang="en-US" sz="1600" b="1" dirty="0">
              <a:latin typeface="Garamond" panose="02020404030301010803" pitchFamily="18" charset="0"/>
            </a:endParaRPr>
          </a:p>
          <a:p>
            <a:pPr lvl="1" eaLnBrk="1" hangingPunct="1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altLang="en-US" sz="1600" b="1" dirty="0" err="1">
                <a:latin typeface="Garamond" panose="02020404030301010803" pitchFamily="18" charset="0"/>
              </a:rPr>
              <a:t>Very</a:t>
            </a:r>
            <a:r>
              <a:rPr lang="de-DE" altLang="en-US" sz="1600" b="1" dirty="0">
                <a:latin typeface="Garamond" panose="02020404030301010803" pitchFamily="18" charset="0"/>
              </a:rPr>
              <a:t> </a:t>
            </a:r>
            <a:r>
              <a:rPr lang="de-DE" altLang="en-US" sz="1600" b="1" dirty="0" err="1">
                <a:latin typeface="Garamond" panose="02020404030301010803" pitchFamily="18" charset="0"/>
              </a:rPr>
              <a:t>good</a:t>
            </a:r>
            <a:r>
              <a:rPr lang="de-DE" altLang="en-US" sz="1600" b="1" dirty="0">
                <a:latin typeface="Garamond" panose="02020404030301010803" pitchFamily="18" charset="0"/>
              </a:rPr>
              <a:t> </a:t>
            </a:r>
            <a:r>
              <a:rPr lang="de-DE" altLang="en-US" sz="1600" b="1" dirty="0" err="1">
                <a:latin typeface="Garamond" panose="02020404030301010803" pitchFamily="18" charset="0"/>
              </a:rPr>
              <a:t>pressure</a:t>
            </a:r>
            <a:r>
              <a:rPr lang="de-DE" altLang="en-US" sz="1600" b="1" dirty="0">
                <a:latin typeface="Garamond" panose="02020404030301010803" pitchFamily="18" charset="0"/>
              </a:rPr>
              <a:t> </a:t>
            </a:r>
            <a:r>
              <a:rPr lang="de-DE" altLang="en-US" sz="1600" b="1" dirty="0" err="1">
                <a:latin typeface="Garamond" panose="02020404030301010803" pitchFamily="18" charset="0"/>
              </a:rPr>
              <a:t>stability</a:t>
            </a:r>
            <a:r>
              <a:rPr lang="de-DE" altLang="en-US" sz="1600" b="1" dirty="0">
                <a:latin typeface="Garamond" panose="02020404030301010803" pitchFamily="18" charset="0"/>
              </a:rPr>
              <a:t> (</a:t>
            </a:r>
            <a:r>
              <a:rPr lang="de-DE" altLang="en-US" sz="1600" dirty="0">
                <a:latin typeface="Garamond" panose="02020404030301010803" pitchFamily="18" charset="0"/>
              </a:rPr>
              <a:t>± </a:t>
            </a:r>
            <a:r>
              <a:rPr lang="de-DE" altLang="en-US" sz="1600" b="1" dirty="0">
                <a:latin typeface="Garamond" panose="02020404030301010803" pitchFamily="18" charset="0"/>
              </a:rPr>
              <a:t>0,01 mbar</a:t>
            </a:r>
            <a:r>
              <a:rPr lang="de-DE" altLang="en-US" sz="1600" b="1" dirty="0" smtClean="0">
                <a:latin typeface="Garamond" panose="02020404030301010803" pitchFamily="18" charset="0"/>
              </a:rPr>
              <a:t>)</a:t>
            </a:r>
          </a:p>
          <a:p>
            <a:pPr eaLnBrk="1" hangingPunct="1">
              <a:lnSpc>
                <a:spcPct val="15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altLang="en-US" sz="1600" b="1" dirty="0" smtClean="0">
                <a:latin typeface="Garamond" panose="02020404030301010803" pitchFamily="18" charset="0"/>
              </a:rPr>
              <a:t>433 </a:t>
            </a:r>
            <a:r>
              <a:rPr lang="de-DE" altLang="en-US" sz="1600" b="1" dirty="0">
                <a:latin typeface="Garamond" panose="02020404030301010803" pitchFamily="18" charset="0"/>
              </a:rPr>
              <a:t>MHz RF </a:t>
            </a:r>
            <a:r>
              <a:rPr lang="de-DE" altLang="en-US" sz="1600" b="1" dirty="0" err="1">
                <a:latin typeface="Garamond" panose="02020404030301010803" pitchFamily="18" charset="0"/>
              </a:rPr>
              <a:t>system</a:t>
            </a:r>
            <a:r>
              <a:rPr lang="de-DE" altLang="en-US" sz="1600" b="1" dirty="0">
                <a:latin typeface="Garamond" panose="02020404030301010803" pitchFamily="18" charset="0"/>
              </a:rPr>
              <a:t> </a:t>
            </a:r>
            <a:r>
              <a:rPr lang="de-DE" altLang="en-US" sz="1600" b="1" dirty="0" err="1">
                <a:latin typeface="Garamond" panose="02020404030301010803" pitchFamily="18" charset="0"/>
              </a:rPr>
              <a:t>based</a:t>
            </a:r>
            <a:r>
              <a:rPr lang="de-DE" altLang="en-US" sz="1600" b="1" dirty="0">
                <a:latin typeface="Garamond" panose="02020404030301010803" pitchFamily="18" charset="0"/>
              </a:rPr>
              <a:t> on </a:t>
            </a:r>
            <a:r>
              <a:rPr lang="de-DE" altLang="en-US" sz="1600" b="1" dirty="0" err="1">
                <a:latin typeface="Garamond" panose="02020404030301010803" pitchFamily="18" charset="0"/>
              </a:rPr>
              <a:t>phase</a:t>
            </a:r>
            <a:r>
              <a:rPr lang="de-DE" altLang="en-US" sz="1600" b="1" dirty="0">
                <a:latin typeface="Garamond" panose="02020404030301010803" pitchFamily="18" charset="0"/>
              </a:rPr>
              <a:t>-lock-loop </a:t>
            </a:r>
            <a:r>
              <a:rPr lang="de-DE" altLang="en-US" sz="1600" b="1" dirty="0" err="1">
                <a:latin typeface="Garamond" panose="02020404030301010803" pitchFamily="18" charset="0"/>
              </a:rPr>
              <a:t>used</a:t>
            </a:r>
            <a:r>
              <a:rPr lang="de-DE" altLang="en-US" sz="1600" b="1" dirty="0">
                <a:latin typeface="Garamond" panose="02020404030301010803" pitchFamily="18" charset="0"/>
              </a:rPr>
              <a:t> </a:t>
            </a:r>
            <a:r>
              <a:rPr lang="de-DE" altLang="en-US" sz="1600" b="1" dirty="0" err="1">
                <a:latin typeface="Garamond" panose="02020404030301010803" pitchFamily="18" charset="0"/>
              </a:rPr>
              <a:t>to</a:t>
            </a:r>
            <a:r>
              <a:rPr lang="de-DE" altLang="en-US" sz="1600" b="1" dirty="0">
                <a:latin typeface="Garamond" panose="02020404030301010803" pitchFamily="18" charset="0"/>
              </a:rPr>
              <a:t> </a:t>
            </a:r>
            <a:r>
              <a:rPr lang="de-DE" altLang="en-US" sz="1600" b="1" dirty="0" err="1">
                <a:latin typeface="Garamond" panose="02020404030301010803" pitchFamily="18" charset="0"/>
              </a:rPr>
              <a:t>track</a:t>
            </a:r>
            <a:r>
              <a:rPr lang="de-DE" altLang="en-US" sz="1600" b="1" dirty="0">
                <a:latin typeface="Garamond" panose="02020404030301010803" pitchFamily="18" charset="0"/>
              </a:rPr>
              <a:t> </a:t>
            </a:r>
            <a:r>
              <a:rPr lang="de-DE" altLang="en-US" sz="1600" b="1" dirty="0" err="1">
                <a:latin typeface="Garamond" panose="02020404030301010803" pitchFamily="18" charset="0"/>
              </a:rPr>
              <a:t>resonance</a:t>
            </a:r>
            <a:r>
              <a:rPr lang="de-DE" altLang="en-US" sz="1600" b="1" dirty="0">
                <a:latin typeface="Garamond" panose="02020404030301010803" pitchFamily="18" charset="0"/>
              </a:rPr>
              <a:t> </a:t>
            </a:r>
            <a:r>
              <a:rPr lang="de-DE" altLang="en-US" sz="1600" b="1" dirty="0" err="1" smtClean="0">
                <a:latin typeface="Garamond" panose="02020404030301010803" pitchFamily="18" charset="0"/>
              </a:rPr>
              <a:t>frequency</a:t>
            </a:r>
            <a:endParaRPr lang="de-DE" altLang="en-US" sz="1600" b="1" dirty="0" smtClean="0">
              <a:latin typeface="Garamond" panose="02020404030301010803" pitchFamily="18" charset="0"/>
            </a:endParaRPr>
          </a:p>
          <a:p>
            <a:pPr eaLnBrk="1" hangingPunct="1">
              <a:lnSpc>
                <a:spcPct val="15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de-DE" altLang="en-US" sz="1600" b="1" dirty="0">
              <a:latin typeface="Garamond" panose="02020404030301010803" pitchFamily="18" charset="0"/>
            </a:endParaRPr>
          </a:p>
          <a:p>
            <a:pPr eaLnBrk="1" hangingPunct="1">
              <a:lnSpc>
                <a:spcPct val="15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de-DE" altLang="en-US" sz="1600" b="1" dirty="0">
              <a:latin typeface="Garamond" panose="02020404030301010803" pitchFamily="18" charset="0"/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O. Kugeler - Operation of the quadrupole resonator at HZB - EuCARD2 - WP12 Meeting - Hamburg, DESY 9.4.2015</a:t>
            </a:r>
            <a:endParaRPr lang="de-DE" dirty="0"/>
          </a:p>
        </p:txBody>
      </p:sp>
      <p:sp>
        <p:nvSpPr>
          <p:cNvPr id="7" name="Inhaltsplatzhalter 5"/>
          <p:cNvSpPr txBox="1">
            <a:spLocks/>
          </p:cNvSpPr>
          <p:nvPr/>
        </p:nvSpPr>
        <p:spPr>
          <a:xfrm>
            <a:off x="1099917" y="76994"/>
            <a:ext cx="7864571" cy="465138"/>
          </a:xfrm>
          <a:prstGeom prst="rect">
            <a:avLst/>
          </a:prstGeom>
        </p:spPr>
        <p:txBody>
          <a:bodyPr/>
          <a:lstStyle>
            <a:lvl1pPr marL="0" indent="0" algn="l" rtl="0" eaLnBrk="0" fontAlgn="base" hangingPunct="0">
              <a:lnSpc>
                <a:spcPts val="28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sz="2100" b="1" kern="1200" cap="all">
                <a:solidFill>
                  <a:srgbClr val="00589C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5922963" indent="-18097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tabLst>
                <a:tab pos="1169988" algn="l"/>
              </a:tabLst>
              <a:defRPr b="1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324802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buFont typeface="Arial" charset="0"/>
              <a:buNone/>
              <a:defRPr/>
            </a:pPr>
            <a:r>
              <a:rPr lang="de-DE" cap="none" dirty="0" smtClean="0">
                <a:solidFill>
                  <a:schemeClr val="bg1"/>
                </a:solidFill>
                <a:latin typeface="Garamond" panose="02020404030301010803" pitchFamily="18" charset="0"/>
              </a:rPr>
              <a:t>First Tests at HZB, March 2015</a:t>
            </a:r>
            <a:endParaRPr lang="en-US" dirty="0">
              <a:solidFill>
                <a:schemeClr val="bg1"/>
              </a:solidFill>
              <a:latin typeface="Garamond" panose="02020404030301010803" pitchFamily="18" charset="0"/>
            </a:endParaRPr>
          </a:p>
        </p:txBody>
      </p:sp>
      <p:pic>
        <p:nvPicPr>
          <p:cNvPr id="8" name="Picture 2" descr="https://espace.cern.ch/EuCARD/2013/annual-and-KickOff-meeting/PICTURE%20LIBRARY/EuCARD2-logo-Fabienn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7574" y="-171400"/>
            <a:ext cx="2284613" cy="1614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feld 1"/>
          <p:cNvSpPr txBox="1"/>
          <p:nvPr/>
        </p:nvSpPr>
        <p:spPr>
          <a:xfrm>
            <a:off x="1065039" y="4880624"/>
            <a:ext cx="4049122" cy="83099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de-DE" sz="1600" b="1" dirty="0" smtClean="0">
                <a:latin typeface="Garamond" panose="02020404030301010803" pitchFamily="18" charset="0"/>
              </a:rPr>
              <a:t>Limited liquid </a:t>
            </a:r>
            <a:r>
              <a:rPr lang="de-DE" sz="1600" b="1" dirty="0" err="1" smtClean="0">
                <a:latin typeface="Garamond" panose="02020404030301010803" pitchFamily="18" charset="0"/>
              </a:rPr>
              <a:t>helium</a:t>
            </a:r>
            <a:r>
              <a:rPr lang="de-DE" sz="1600" b="1" dirty="0" smtClean="0">
                <a:latin typeface="Garamond" panose="02020404030301010803" pitchFamily="18" charset="0"/>
              </a:rPr>
              <a:t> </a:t>
            </a:r>
            <a:r>
              <a:rPr lang="de-DE" sz="1600" b="1" dirty="0" err="1" smtClean="0">
                <a:latin typeface="Garamond" panose="02020404030301010803" pitchFamily="18" charset="0"/>
              </a:rPr>
              <a:t>supply</a:t>
            </a:r>
            <a:r>
              <a:rPr lang="de-DE" sz="1600" b="1" dirty="0" smtClean="0">
                <a:latin typeface="Garamond" panose="02020404030301010803" pitchFamily="18" charset="0"/>
              </a:rPr>
              <a:t> </a:t>
            </a:r>
            <a:r>
              <a:rPr lang="de-DE" sz="1600" b="1" dirty="0" err="1" smtClean="0">
                <a:latin typeface="Garamond" panose="02020404030301010803" pitchFamily="18" charset="0"/>
              </a:rPr>
              <a:t>is</a:t>
            </a:r>
            <a:r>
              <a:rPr lang="de-DE" sz="1600" b="1" dirty="0" smtClean="0">
                <a:latin typeface="Garamond" panose="02020404030301010803" pitchFamily="18" charset="0"/>
              </a:rPr>
              <a:t> </a:t>
            </a:r>
            <a:r>
              <a:rPr lang="de-DE" sz="1600" b="1" dirty="0" err="1" smtClean="0">
                <a:latin typeface="Garamond" panose="02020404030301010803" pitchFamily="18" charset="0"/>
              </a:rPr>
              <a:t>starting</a:t>
            </a:r>
            <a:r>
              <a:rPr lang="de-DE" sz="1600" b="1" dirty="0" smtClean="0">
                <a:latin typeface="Garamond" panose="02020404030301010803" pitchFamily="18" charset="0"/>
              </a:rPr>
              <a:t> </a:t>
            </a:r>
            <a:r>
              <a:rPr lang="de-DE" sz="1600" b="1" dirty="0" err="1" smtClean="0">
                <a:latin typeface="Garamond" panose="02020404030301010803" pitchFamily="18" charset="0"/>
              </a:rPr>
              <a:t>to</a:t>
            </a:r>
            <a:r>
              <a:rPr lang="de-DE" sz="1600" b="1" dirty="0" smtClean="0">
                <a:latin typeface="Garamond" panose="02020404030301010803" pitchFamily="18" charset="0"/>
              </a:rPr>
              <a:t> </a:t>
            </a:r>
            <a:br>
              <a:rPr lang="de-DE" sz="1600" b="1" dirty="0" smtClean="0">
                <a:latin typeface="Garamond" panose="02020404030301010803" pitchFamily="18" charset="0"/>
              </a:rPr>
            </a:br>
            <a:r>
              <a:rPr lang="de-DE" sz="1600" b="1" dirty="0" err="1" smtClean="0">
                <a:latin typeface="Garamond" panose="02020404030301010803" pitchFamily="18" charset="0"/>
              </a:rPr>
              <a:t>become</a:t>
            </a:r>
            <a:r>
              <a:rPr lang="de-DE" sz="1600" b="1" dirty="0" smtClean="0">
                <a:latin typeface="Garamond" panose="02020404030301010803" pitchFamily="18" charset="0"/>
              </a:rPr>
              <a:t> </a:t>
            </a:r>
            <a:r>
              <a:rPr lang="de-DE" sz="1600" b="1" dirty="0" err="1" smtClean="0">
                <a:latin typeface="Garamond" panose="02020404030301010803" pitchFamily="18" charset="0"/>
              </a:rPr>
              <a:t>the</a:t>
            </a:r>
            <a:r>
              <a:rPr lang="de-DE" sz="1600" b="1" dirty="0" smtClean="0">
                <a:latin typeface="Garamond" panose="02020404030301010803" pitchFamily="18" charset="0"/>
              </a:rPr>
              <a:t> </a:t>
            </a:r>
            <a:r>
              <a:rPr lang="de-DE" sz="1600" b="1" dirty="0" err="1" smtClean="0">
                <a:latin typeface="Garamond" panose="02020404030301010803" pitchFamily="18" charset="0"/>
              </a:rPr>
              <a:t>bottleneck</a:t>
            </a:r>
            <a:r>
              <a:rPr lang="de-DE" sz="1600" b="1" dirty="0" smtClean="0">
                <a:latin typeface="Garamond" panose="02020404030301010803" pitchFamily="18" charset="0"/>
              </a:rPr>
              <a:t> </a:t>
            </a:r>
            <a:r>
              <a:rPr lang="de-DE" sz="1600" b="1" dirty="0" err="1" smtClean="0">
                <a:latin typeface="Garamond" panose="02020404030301010803" pitchFamily="18" charset="0"/>
              </a:rPr>
              <a:t>for</a:t>
            </a:r>
            <a:r>
              <a:rPr lang="de-DE" sz="1600" b="1" dirty="0" smtClean="0">
                <a:latin typeface="Garamond" panose="02020404030301010803" pitchFamily="18" charset="0"/>
              </a:rPr>
              <a:t> </a:t>
            </a:r>
            <a:r>
              <a:rPr lang="de-DE" sz="1600" b="1" dirty="0" err="1" smtClean="0">
                <a:latin typeface="Garamond" panose="02020404030301010803" pitchFamily="18" charset="0"/>
              </a:rPr>
              <a:t>increasing</a:t>
            </a:r>
            <a:r>
              <a:rPr lang="de-DE" sz="1600" b="1" dirty="0" smtClean="0">
                <a:latin typeface="Garamond" panose="02020404030301010803" pitchFamily="18" charset="0"/>
              </a:rPr>
              <a:t> </a:t>
            </a:r>
          </a:p>
          <a:p>
            <a:r>
              <a:rPr lang="de-DE" sz="1600" b="1" dirty="0" err="1" smtClean="0">
                <a:latin typeface="Garamond" panose="02020404030301010803" pitchFamily="18" charset="0"/>
              </a:rPr>
              <a:t>number</a:t>
            </a:r>
            <a:r>
              <a:rPr lang="de-DE" sz="1600" b="1" dirty="0" smtClean="0">
                <a:latin typeface="Garamond" panose="02020404030301010803" pitchFamily="18" charset="0"/>
              </a:rPr>
              <a:t> </a:t>
            </a:r>
            <a:r>
              <a:rPr lang="de-DE" sz="1600" b="1" dirty="0" err="1" smtClean="0">
                <a:latin typeface="Garamond" panose="02020404030301010803" pitchFamily="18" charset="0"/>
              </a:rPr>
              <a:t>of</a:t>
            </a:r>
            <a:r>
              <a:rPr lang="de-DE" sz="1600" b="1" dirty="0" smtClean="0">
                <a:latin typeface="Garamond" panose="02020404030301010803" pitchFamily="18" charset="0"/>
              </a:rPr>
              <a:t> </a:t>
            </a:r>
            <a:r>
              <a:rPr lang="de-DE" sz="1600" b="1" dirty="0" err="1" smtClean="0">
                <a:latin typeface="Garamond" panose="02020404030301010803" pitchFamily="18" charset="0"/>
              </a:rPr>
              <a:t>cryogenic</a:t>
            </a:r>
            <a:r>
              <a:rPr lang="de-DE" sz="1600" b="1" dirty="0" smtClean="0">
                <a:latin typeface="Garamond" panose="02020404030301010803" pitchFamily="18" charset="0"/>
              </a:rPr>
              <a:t> </a:t>
            </a:r>
            <a:r>
              <a:rPr lang="de-DE" sz="1600" b="1" dirty="0" err="1" smtClean="0">
                <a:latin typeface="Garamond" panose="02020404030301010803" pitchFamily="18" charset="0"/>
              </a:rPr>
              <a:t>installations</a:t>
            </a:r>
            <a:r>
              <a:rPr lang="de-DE" sz="1600" b="1" dirty="0" smtClean="0">
                <a:latin typeface="Garamond" panose="02020404030301010803" pitchFamily="18" charset="0"/>
              </a:rPr>
              <a:t> at HZB</a:t>
            </a:r>
            <a:endParaRPr lang="en-US" sz="1600" b="1" dirty="0">
              <a:latin typeface="Garamond" panose="02020404030301010803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1608</Words>
  <Application>Microsoft Office PowerPoint</Application>
  <PresentationFormat>Bildschirmpräsentation (4:3)</PresentationFormat>
  <Paragraphs>263</Paragraphs>
  <Slides>21</Slides>
  <Notes>5</Notes>
  <HiddenSlides>0</HiddenSlides>
  <MMClips>0</MMClips>
  <ScaleCrop>false</ScaleCrop>
  <HeadingPairs>
    <vt:vector size="6" baseType="variant"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21</vt:i4>
      </vt:variant>
    </vt:vector>
  </HeadingPairs>
  <TitlesOfParts>
    <vt:vector size="23" baseType="lpstr">
      <vt:lpstr>Larissa-Design</vt:lpstr>
      <vt:lpstr>Formel</vt:lpstr>
      <vt:lpstr>Operation of the quadrupole resonator at HZB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Monica Mantel</dc:creator>
  <cp:lastModifiedBy>Oliver Kugeler</cp:lastModifiedBy>
  <cp:revision>251</cp:revision>
  <dcterms:created xsi:type="dcterms:W3CDTF">2009-04-16T12:28:49Z</dcterms:created>
  <dcterms:modified xsi:type="dcterms:W3CDTF">2015-04-09T05:42:58Z</dcterms:modified>
</cp:coreProperties>
</file>