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9" r:id="rId2"/>
  </p:sldMasterIdLst>
  <p:notesMasterIdLst>
    <p:notesMasterId r:id="rId11"/>
  </p:notesMasterIdLst>
  <p:sldIdLst>
    <p:sldId id="304" r:id="rId3"/>
    <p:sldId id="305" r:id="rId4"/>
    <p:sldId id="299" r:id="rId5"/>
    <p:sldId id="310" r:id="rId6"/>
    <p:sldId id="303" r:id="rId7"/>
    <p:sldId id="306" r:id="rId8"/>
    <p:sldId id="309" r:id="rId9"/>
    <p:sldId id="31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60BB6-75DD-40DC-BB8F-280ACBBE0440}" type="datetimeFigureOut">
              <a:rPr lang="en-GB" smtClean="0"/>
              <a:t>27/11/2014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8CEF69-9A0C-4DE4-B3E0-B72539F075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710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5" y="2161571"/>
            <a:ext cx="3382430" cy="16291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7818" y="1608069"/>
            <a:ext cx="4668981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854674" y="2064210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5" y="2161571"/>
            <a:ext cx="3382430" cy="16291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7818" y="1608069"/>
            <a:ext cx="4668981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854674" y="2064210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The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HiLumi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 7 Capacities Specific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, Grant Agreement 284404. </a:t>
            </a:r>
            <a:endParaRPr lang="en-GB" sz="1200" dirty="0">
              <a:solidFill>
                <a:srgbClr val="4BACC6">
                  <a:lumMod val="75000"/>
                </a:srgbClr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75000"/>
                  </a:prstClr>
                </a:solidFill>
                <a:latin typeface="Calibri"/>
              </a:rPr>
              <a:t>OC, 27/November/2014</a:t>
            </a:r>
            <a:endParaRPr lang="en-US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WP4 crab cavities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ffectLst/>
              </a:defRPr>
            </a:lvl1pPr>
            <a:lvl2pPr>
              <a:defRPr>
                <a:effectLst/>
              </a:defRPr>
            </a:lvl2pPr>
            <a:lvl3pPr>
              <a:defRPr>
                <a:effectLst/>
              </a:defRPr>
            </a:lvl3pPr>
            <a:lvl4pPr>
              <a:defRPr>
                <a:effectLst/>
              </a:defRPr>
            </a:lvl4pPr>
            <a:lvl5pPr>
              <a:defRPr>
                <a:effectLst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75000"/>
                  </a:prstClr>
                </a:solidFill>
                <a:latin typeface="Calibri"/>
              </a:rPr>
              <a:t>OC, 27/November/2014</a:t>
            </a:r>
            <a:endParaRPr lang="en-US" dirty="0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WP4 crab cavities meeting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75000"/>
                  </a:prstClr>
                </a:solidFill>
                <a:latin typeface="Calibri"/>
              </a:rPr>
              <a:t>OC, 27/November/2014</a:t>
            </a:r>
            <a:endParaRPr lang="en-US" dirty="0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WP4 crab cavities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75000"/>
                  </a:prstClr>
                </a:solidFill>
                <a:latin typeface="Calibri"/>
              </a:rPr>
              <a:t>OC, 27/November/2014</a:t>
            </a:r>
            <a:endParaRPr lang="en-US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WP4 crab cavities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75000"/>
                  </a:prstClr>
                </a:solidFill>
                <a:latin typeface="Calibri"/>
              </a:rPr>
              <a:t>OC, 27/November/2014</a:t>
            </a:r>
            <a:endParaRPr lang="en-US" dirty="0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WP4 crab cavities meeting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75000"/>
                  </a:prstClr>
                </a:solidFill>
                <a:latin typeface="Calibri"/>
              </a:rPr>
              <a:t>OC, 27/November/2014</a:t>
            </a:r>
            <a:endParaRPr lang="en-US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WP4 crab cavities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7985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27/November/2014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WP4 crab cavities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ffectLst/>
              </a:defRPr>
            </a:lvl1pPr>
            <a:lvl2pPr>
              <a:defRPr>
                <a:effectLst/>
              </a:defRPr>
            </a:lvl2pPr>
            <a:lvl3pPr>
              <a:defRPr>
                <a:effectLst/>
              </a:defRPr>
            </a:lvl3pPr>
            <a:lvl4pPr>
              <a:defRPr>
                <a:effectLst/>
              </a:defRPr>
            </a:lvl4pPr>
            <a:lvl5pPr>
              <a:defRPr>
                <a:effectLst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27/November/2014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WP4 crab cavities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27/November/2014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WP4 crab cavities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27/November/2014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WP4 crab cavities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27/November/2014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WP4 crab cavities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27/November/2014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WP4 crab cavities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7985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27/November/2014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WP4 crab cavities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49325"/>
            <a:ext cx="8226425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275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OC, 27/November/2014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WP4 crab cavities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81" r:id="rId9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white">
                    <a:lumMod val="75000"/>
                  </a:prstClr>
                </a:solidFill>
                <a:latin typeface="Calibri"/>
              </a:rPr>
              <a:t>OC, 27/November/2014</a:t>
            </a:r>
            <a:endParaRPr lang="en-US" dirty="0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WP4 crab cavities meeting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5" Type="http://schemas.microsoft.com/office/2007/relationships/hdphoto" Target="../media/hdphoto1.wdp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644008" y="223107"/>
            <a:ext cx="4066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/>
              <a:t>Cryomodule</a:t>
            </a:r>
            <a:r>
              <a:rPr lang="en-GB" sz="2400" dirty="0" smtClean="0"/>
              <a:t> with </a:t>
            </a:r>
            <a:r>
              <a:rPr lang="en-GB" sz="2400" dirty="0" err="1" smtClean="0"/>
              <a:t>DQW</a:t>
            </a:r>
            <a:r>
              <a:rPr lang="en-GB" sz="2400" dirty="0" smtClean="0"/>
              <a:t> cavities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WP4 crab cavities meeting</a:t>
            </a:r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251520" y="-3260"/>
            <a:ext cx="8371822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dirty="0" err="1" smtClean="0">
                <a:solidFill>
                  <a:schemeClr val="tx2">
                    <a:satMod val="130000"/>
                  </a:schemeClr>
                </a:solidFill>
              </a:rPr>
              <a:t>Cryomodule</a:t>
            </a:r>
            <a:endParaRPr lang="en-GB" dirty="0">
              <a:solidFill>
                <a:schemeClr val="tx2">
                  <a:satMod val="130000"/>
                </a:schemeClr>
              </a:solidFill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-419071" y="453940"/>
            <a:ext cx="10737201" cy="6120679"/>
            <a:chOff x="-419071" y="453940"/>
            <a:chExt cx="10737201" cy="6120679"/>
          </a:xfrm>
        </p:grpSpPr>
        <p:pic>
          <p:nvPicPr>
            <p:cNvPr id="9218" name="Picture 2" descr="C:\Ofelia\crab cavities\HL-LHC-Meeting-KEK-nov2014\BNL\CRAB Cavity Titanium - 121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19071" y="453940"/>
              <a:ext cx="10737201" cy="61206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7331489" y="6139622"/>
              <a:ext cx="15577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Vacuum vessel</a:t>
              </a:r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075291" y="5805264"/>
              <a:ext cx="25687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Warm magnetic shielding</a:t>
              </a:r>
              <a:endParaRPr lang="en-GB" dirty="0"/>
            </a:p>
          </p:txBody>
        </p:sp>
        <p:cxnSp>
          <p:nvCxnSpPr>
            <p:cNvPr id="11" name="Straight Arrow Connector 10"/>
            <p:cNvCxnSpPr>
              <a:stCxn id="18" idx="3"/>
            </p:cNvCxnSpPr>
            <p:nvPr/>
          </p:nvCxnSpPr>
          <p:spPr>
            <a:xfrm flipV="1">
              <a:off x="4644008" y="5757316"/>
              <a:ext cx="383611" cy="23261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9" idx="1"/>
            </p:cNvCxnSpPr>
            <p:nvPr/>
          </p:nvCxnSpPr>
          <p:spPr>
            <a:xfrm flipH="1" flipV="1">
              <a:off x="7020272" y="6237312"/>
              <a:ext cx="311217" cy="8697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95536" y="5374310"/>
              <a:ext cx="18533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Thermal shielding</a:t>
              </a:r>
              <a:endParaRPr lang="en-GB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2248928" y="5374310"/>
              <a:ext cx="395396" cy="20407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483888" y="930098"/>
              <a:ext cx="16601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Fundamental Power Coupler </a:t>
              </a:r>
              <a:endParaRPr lang="en-GB" dirty="0"/>
            </a:p>
          </p:txBody>
        </p:sp>
        <p:cxnSp>
          <p:nvCxnSpPr>
            <p:cNvPr id="29" name="Straight Arrow Connector 28"/>
            <p:cNvCxnSpPr>
              <a:stCxn id="28" idx="1"/>
            </p:cNvCxnSpPr>
            <p:nvPr/>
          </p:nvCxnSpPr>
          <p:spPr>
            <a:xfrm flipH="1">
              <a:off x="5724128" y="1253264"/>
              <a:ext cx="1759760" cy="118900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0" y="3349025"/>
              <a:ext cx="13165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High Order Modes Suppressor</a:t>
              </a:r>
              <a:endParaRPr lang="en-GB" dirty="0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V="1">
              <a:off x="971600" y="3349034"/>
              <a:ext cx="1282832" cy="46165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3623764" y="1751557"/>
              <a:ext cx="13257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Tuning system</a:t>
              </a:r>
              <a:endParaRPr lang="en-GB" dirty="0"/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>
              <a:off x="4437431" y="2074723"/>
              <a:ext cx="512098" cy="18377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6259567" y="3160216"/>
              <a:ext cx="9377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Helium vessel</a:t>
              </a:r>
              <a:endParaRPr lang="en-GB" dirty="0"/>
            </a:p>
          </p:txBody>
        </p:sp>
        <p:cxnSp>
          <p:nvCxnSpPr>
            <p:cNvPr id="49" name="Straight Arrow Connector 48"/>
            <p:cNvCxnSpPr>
              <a:stCxn id="48" idx="1"/>
            </p:cNvCxnSpPr>
            <p:nvPr/>
          </p:nvCxnSpPr>
          <p:spPr>
            <a:xfrm flipH="1">
              <a:off x="5948351" y="3483382"/>
              <a:ext cx="311216" cy="32316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5597340" y="5374310"/>
              <a:ext cx="753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Cavity</a:t>
              </a:r>
              <a:endParaRPr lang="en-GB" dirty="0"/>
            </a:p>
          </p:txBody>
        </p:sp>
        <p:cxnSp>
          <p:nvCxnSpPr>
            <p:cNvPr id="53" name="Straight Arrow Connector 52"/>
            <p:cNvCxnSpPr>
              <a:stCxn id="52" idx="0"/>
            </p:cNvCxnSpPr>
            <p:nvPr/>
          </p:nvCxnSpPr>
          <p:spPr>
            <a:xfrm flipH="1" flipV="1">
              <a:off x="5597340" y="4869160"/>
              <a:ext cx="376546" cy="50515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6730797" y="5255223"/>
              <a:ext cx="19799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Alignment monitoring system</a:t>
              </a:r>
              <a:endParaRPr lang="en-GB" dirty="0"/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 flipH="1" flipV="1">
              <a:off x="6604009" y="5013176"/>
              <a:ext cx="251666" cy="35537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27/November/2014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42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95116" y="1628800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/>
              <a:t>Cryomodule</a:t>
            </a:r>
            <a:r>
              <a:rPr lang="en-GB" sz="2400" dirty="0" smtClean="0"/>
              <a:t> with </a:t>
            </a:r>
            <a:r>
              <a:rPr lang="en-GB" sz="2400" dirty="0" err="1" smtClean="0"/>
              <a:t>RFD</a:t>
            </a:r>
            <a:r>
              <a:rPr lang="en-GB" sz="2400" dirty="0" smtClean="0"/>
              <a:t> cavities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WP4 crab cavities meeting</a:t>
            </a:r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251520" y="-3260"/>
            <a:ext cx="8371822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dirty="0" err="1" smtClean="0">
                <a:solidFill>
                  <a:schemeClr val="tx2">
                    <a:satMod val="130000"/>
                  </a:schemeClr>
                </a:solidFill>
              </a:rPr>
              <a:t>Cryomodule</a:t>
            </a:r>
            <a:endParaRPr lang="en-GB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6146" name="Picture 2" descr="C:\Ofelia\crab cavities\HL-LHC-Meeting-KEK-nov2014\ODU\RFD CRYMODULE (4)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3500"/>
            <a:ext cx="8136904" cy="4230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Ofelia\crab cavities\HL-LHC-Meeting-KEK-nov2014\ODU\RFD CRYMODULE (1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446954"/>
            <a:ext cx="6948264" cy="3611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27/November/2014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52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918513"/>
            <a:ext cx="874440" cy="914400"/>
          </a:xfrm>
        </p:spPr>
        <p:txBody>
          <a:bodyPr/>
          <a:lstStyle/>
          <a:p>
            <a:r>
              <a:rPr lang="en-US" sz="2800" dirty="0" err="1" smtClean="0"/>
              <a:t>DQW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1" name="Picture 10" descr="C:\Ofelia\crab cavities\PDR\BNL\CRAB Cavity Titanium - 100.jpg"/>
          <p:cNvPicPr/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2" t="33938" r="32014" b="14156"/>
          <a:stretch/>
        </p:blipFill>
        <p:spPr bwMode="auto">
          <a:xfrm>
            <a:off x="683568" y="1052736"/>
            <a:ext cx="3247961" cy="29569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 descr="C:\Ofelia\crab cavities\PDR\ODU\ODU CAVITY 001 - 23-09-2014.jpg"/>
          <p:cNvPicPr/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36" t="19579" r="23618" b="18409"/>
          <a:stretch/>
        </p:blipFill>
        <p:spPr bwMode="auto">
          <a:xfrm>
            <a:off x="4442224" y="1200286"/>
            <a:ext cx="4566993" cy="29155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WP4 crab cavities meeting</a:t>
            </a:r>
            <a:endParaRPr lang="en-US" dirty="0"/>
          </a:p>
        </p:txBody>
      </p:sp>
      <p:sp>
        <p:nvSpPr>
          <p:cNvPr id="14" name="Date Placeholder 7"/>
          <p:cNvSpPr txBox="1">
            <a:spLocks/>
          </p:cNvSpPr>
          <p:nvPr/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FC, 20/November/2014</a:t>
            </a:r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7755497" y="911140"/>
            <a:ext cx="87444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RFD</a:t>
            </a:r>
            <a:endParaRPr lang="en-US" sz="2800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51520" y="-3260"/>
            <a:ext cx="8371822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dirty="0" smtClean="0">
                <a:solidFill>
                  <a:schemeClr val="tx2">
                    <a:satMod val="130000"/>
                  </a:schemeClr>
                </a:solidFill>
              </a:rPr>
              <a:t>Bare cavities</a:t>
            </a:r>
            <a:endParaRPr lang="en-GB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251520" y="4509120"/>
            <a:ext cx="8229600" cy="1303974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Engineering specification 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		</a:t>
            </a:r>
            <a:r>
              <a:rPr lang="en-US" sz="2000" i="1" dirty="0" err="1" smtClean="0"/>
              <a:t>EDMS</a:t>
            </a:r>
            <a:r>
              <a:rPr lang="en-US" sz="2000" i="1" dirty="0" smtClean="0"/>
              <a:t> </a:t>
            </a:r>
            <a:r>
              <a:rPr lang="en-GB" sz="2000" i="1" dirty="0" smtClean="0"/>
              <a:t>1389669 </a:t>
            </a:r>
            <a:r>
              <a:rPr lang="en-US" sz="2000" i="1" dirty="0" smtClean="0">
                <a:latin typeface="+mn-lt"/>
              </a:rPr>
              <a:t>“Engineering Specification for the dressed bulk 			niobium Crab Cavities</a:t>
            </a:r>
            <a:r>
              <a:rPr lang="en-US" sz="2000" dirty="0" smtClean="0">
                <a:latin typeface="+mn-lt"/>
              </a:rPr>
              <a:t>” </a:t>
            </a:r>
          </a:p>
          <a:p>
            <a:r>
              <a:rPr lang="en-US" sz="2400" dirty="0" smtClean="0"/>
              <a:t>Manufacturing </a:t>
            </a:r>
            <a:r>
              <a:rPr lang="en-US" sz="2400" dirty="0" smtClean="0"/>
              <a:t>of cavities launched </a:t>
            </a:r>
            <a:r>
              <a:rPr lang="en-US" sz="2400" dirty="0" smtClean="0"/>
              <a:t>with </a:t>
            </a:r>
            <a:r>
              <a:rPr lang="en-US" sz="2400" dirty="0" err="1" smtClean="0"/>
              <a:t>Niowave</a:t>
            </a:r>
            <a:r>
              <a:rPr lang="en-US" sz="2400" dirty="0" smtClean="0"/>
              <a:t> in July 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27/November/2014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36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83568" y="5871276"/>
            <a:ext cx="352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b="1" dirty="0" smtClean="0"/>
              <a:t>DQW Specification drawing – </a:t>
            </a:r>
            <a:r>
              <a:rPr lang="en-GB" sz="1400" b="1" dirty="0" err="1" smtClean="0"/>
              <a:t>LHCACFCA0001</a:t>
            </a:r>
            <a:endParaRPr lang="en-GB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096994" y="5871277"/>
            <a:ext cx="3420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b="1" dirty="0" smtClean="0"/>
              <a:t>RFD Specification drawing – </a:t>
            </a:r>
            <a:r>
              <a:rPr lang="en-GB" sz="1400" b="1" dirty="0" err="1" smtClean="0"/>
              <a:t>LHCACFCA0002</a:t>
            </a:r>
            <a:endParaRPr lang="en-GB" sz="1400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7" t="8094" r="11207" b="3909"/>
          <a:stretch/>
        </p:blipFill>
        <p:spPr bwMode="auto">
          <a:xfrm>
            <a:off x="4639520" y="2660954"/>
            <a:ext cx="4513625" cy="317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C:\Ofelia\crab cavities\PDR\BNL\CRAB Cavity Titanium - 100.jpg"/>
          <p:cNvPicPr/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2" t="33938" r="32014" b="14156"/>
          <a:stretch/>
        </p:blipFill>
        <p:spPr bwMode="auto">
          <a:xfrm>
            <a:off x="986150" y="744030"/>
            <a:ext cx="2438572" cy="19644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 descr="C:\Ofelia\crab cavities\PDR\ODU\ODU CAVITY 001 - 23-09-2014.jpg"/>
          <p:cNvPicPr/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36" t="19579" r="23618" b="18409"/>
          <a:stretch/>
        </p:blipFill>
        <p:spPr bwMode="auto">
          <a:xfrm>
            <a:off x="5469852" y="914615"/>
            <a:ext cx="2988394" cy="17938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WP4 crab cavities meeting</a:t>
            </a:r>
            <a:endParaRPr lang="en-US" dirty="0"/>
          </a:p>
        </p:txBody>
      </p:sp>
      <p:sp>
        <p:nvSpPr>
          <p:cNvPr id="14" name="Date Placeholder 7"/>
          <p:cNvSpPr txBox="1">
            <a:spLocks/>
          </p:cNvSpPr>
          <p:nvPr/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FC, 20/November/2014</a:t>
            </a:r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51520" y="-3260"/>
            <a:ext cx="8371822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dirty="0" smtClean="0">
                <a:solidFill>
                  <a:schemeClr val="tx2">
                    <a:satMod val="130000"/>
                  </a:schemeClr>
                </a:solidFill>
              </a:rPr>
              <a:t>Bare cavities</a:t>
            </a:r>
            <a:endParaRPr lang="en-GB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7" y="2636912"/>
            <a:ext cx="4523240" cy="3196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27/November/2014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62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268760"/>
            <a:ext cx="874440" cy="914400"/>
          </a:xfrm>
        </p:spPr>
        <p:txBody>
          <a:bodyPr/>
          <a:lstStyle/>
          <a:p>
            <a:r>
              <a:rPr lang="en-US" sz="2800" dirty="0" err="1" smtClean="0"/>
              <a:t>DQW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WP4 crab cavities meeting</a:t>
            </a:r>
            <a:endParaRPr lang="en-US" dirty="0"/>
          </a:p>
        </p:txBody>
      </p:sp>
      <p:sp>
        <p:nvSpPr>
          <p:cNvPr id="14" name="Date Placeholder 7"/>
          <p:cNvSpPr txBox="1">
            <a:spLocks/>
          </p:cNvSpPr>
          <p:nvPr/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FC, 20/November/2014</a:t>
            </a:r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5076056" y="1340768"/>
            <a:ext cx="87444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RFD</a:t>
            </a:r>
            <a:endParaRPr lang="en-US" sz="2800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51520" y="-3260"/>
            <a:ext cx="8371822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dirty="0" smtClean="0">
                <a:solidFill>
                  <a:schemeClr val="tx2">
                    <a:satMod val="130000"/>
                  </a:schemeClr>
                </a:solidFill>
              </a:rPr>
              <a:t>Dressed cavities</a:t>
            </a:r>
            <a:endParaRPr lang="en-GB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4099" name="Picture 3" descr="C:\Ofelia\crab cavities\HL-LHC-Meeting-KEK-nov2014\Picture_prez\ODU CAVITY 009 - 23-09-2014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56" r="26846"/>
          <a:stretch/>
        </p:blipFill>
        <p:spPr bwMode="auto">
          <a:xfrm>
            <a:off x="4666031" y="305064"/>
            <a:ext cx="4487114" cy="503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Ofelia\crab cavities\HL-LHC-Meeting-KEK-nov2014\BNL\CRAB Cavity Titanium - 126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5" r="22307"/>
          <a:stretch/>
        </p:blipFill>
        <p:spPr bwMode="auto">
          <a:xfrm>
            <a:off x="566394" y="678522"/>
            <a:ext cx="3976578" cy="429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777599" y="4941168"/>
            <a:ext cx="7776864" cy="1303974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Detailed design for manufacturing </a:t>
            </a:r>
            <a:r>
              <a:rPr lang="en-US" sz="2400" dirty="0" smtClean="0"/>
              <a:t>ongoing for: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</a:t>
            </a:r>
            <a:r>
              <a:rPr lang="en-US" sz="2000" dirty="0" smtClean="0"/>
              <a:t>elium vessel + tuning, support, handling, alignment interface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/>
              <a:t>HOM</a:t>
            </a:r>
            <a:r>
              <a:rPr lang="en-US" sz="2000" dirty="0" smtClean="0"/>
              <a:t> couplers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Cold magnetic shielding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27/November/2014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13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WP4 crab cavities meeting</a:t>
            </a:r>
            <a:endParaRPr lang="en-US" dirty="0"/>
          </a:p>
        </p:txBody>
      </p:sp>
      <p:sp>
        <p:nvSpPr>
          <p:cNvPr id="14" name="Date Placeholder 7"/>
          <p:cNvSpPr txBox="1">
            <a:spLocks/>
          </p:cNvSpPr>
          <p:nvPr/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FC, 20/November/2014</a:t>
            </a:r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51520" y="-3260"/>
            <a:ext cx="8371822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dirty="0" smtClean="0">
                <a:solidFill>
                  <a:schemeClr val="tx2">
                    <a:satMod val="130000"/>
                  </a:schemeClr>
                </a:solidFill>
              </a:rPr>
              <a:t>Cold magnetic shielding</a:t>
            </a:r>
            <a:endParaRPr lang="en-GB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251520" y="1268760"/>
            <a:ext cx="8229600" cy="1039916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Cold magnetic shielding inside helium vessel</a:t>
            </a:r>
          </a:p>
          <a:p>
            <a:r>
              <a:rPr lang="en-US" sz="2400" dirty="0" smtClean="0"/>
              <a:t>Developed by colleagues from UK</a:t>
            </a:r>
            <a:endParaRPr lang="en-US" sz="2400" dirty="0"/>
          </a:p>
        </p:txBody>
      </p:sp>
      <p:pic>
        <p:nvPicPr>
          <p:cNvPr id="12" name="Picture 1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64186" y="460028"/>
            <a:ext cx="2771800" cy="201622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3" name="Picture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8" r="23933" b="4779"/>
          <a:stretch>
            <a:fillRect/>
          </a:stretch>
        </p:blipFill>
        <p:spPr bwMode="auto">
          <a:xfrm>
            <a:off x="5184066" y="2980308"/>
            <a:ext cx="3765760" cy="2836912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8" name="Content Placeholder 8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861" b="89068" l="26363" r="780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370" t="11756" r="15874" b="10511"/>
          <a:stretch/>
        </p:blipFill>
        <p:spPr>
          <a:xfrm>
            <a:off x="755576" y="2669284"/>
            <a:ext cx="3816424" cy="3451991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27/November/2014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22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WP4 crab cavities meeting</a:t>
            </a:r>
            <a:endParaRPr lang="en-US" dirty="0"/>
          </a:p>
        </p:txBody>
      </p:sp>
      <p:sp>
        <p:nvSpPr>
          <p:cNvPr id="14" name="Date Placeholder 7"/>
          <p:cNvSpPr txBox="1">
            <a:spLocks/>
          </p:cNvSpPr>
          <p:nvPr/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FC, 20/November/2014</a:t>
            </a:r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51520" y="-3260"/>
            <a:ext cx="8371822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dirty="0" err="1" smtClean="0">
                <a:solidFill>
                  <a:schemeClr val="tx2">
                    <a:satMod val="130000"/>
                  </a:schemeClr>
                </a:solidFill>
              </a:rPr>
              <a:t>HOM</a:t>
            </a:r>
            <a:endParaRPr lang="en-GB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95536" y="764704"/>
            <a:ext cx="7992888" cy="1039916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Detailed discussions ongoing / design and manufacturing: </a:t>
            </a:r>
            <a:endParaRPr lang="en-GB" sz="2400" dirty="0" smtClean="0"/>
          </a:p>
          <a:p>
            <a:r>
              <a:rPr lang="en-GB" sz="2400" dirty="0" smtClean="0"/>
              <a:t>	</a:t>
            </a:r>
            <a:endParaRPr lang="en-GB" sz="2400" i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27/November/2014</a:t>
            </a:r>
            <a:endParaRPr lang="en-US" dirty="0"/>
          </a:p>
        </p:txBody>
      </p:sp>
      <p:pic>
        <p:nvPicPr>
          <p:cNvPr id="1027" name="Picture 3" descr="C:\Ofelia\crab cavities\WP4_meeting_nov2014\DQW - HOM (10)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1" r="32957"/>
          <a:stretch/>
        </p:blipFill>
        <p:spPr bwMode="auto">
          <a:xfrm>
            <a:off x="107504" y="1281766"/>
            <a:ext cx="4401879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Ofelia\crab cavities\WP4_meeting_nov2014\DQW - HOM (16)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07" r="30065"/>
          <a:stretch/>
        </p:blipFill>
        <p:spPr bwMode="auto">
          <a:xfrm>
            <a:off x="4437431" y="768628"/>
            <a:ext cx="4814140" cy="5941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50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WP4 crab cavities meeting</a:t>
            </a:r>
            <a:endParaRPr lang="en-US" dirty="0"/>
          </a:p>
        </p:txBody>
      </p:sp>
      <p:sp>
        <p:nvSpPr>
          <p:cNvPr id="14" name="Date Placeholder 7"/>
          <p:cNvSpPr txBox="1">
            <a:spLocks/>
          </p:cNvSpPr>
          <p:nvPr/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FC, 20/November/2014</a:t>
            </a:r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51520" y="-3260"/>
            <a:ext cx="8371822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dirty="0" err="1" smtClean="0">
                <a:solidFill>
                  <a:schemeClr val="tx2">
                    <a:satMod val="130000"/>
                  </a:schemeClr>
                </a:solidFill>
              </a:rPr>
              <a:t>HOM</a:t>
            </a:r>
            <a:endParaRPr lang="en-GB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95536" y="764704"/>
            <a:ext cx="7992888" cy="1039916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Detailed discussions ongoing / design and manufacturing </a:t>
            </a:r>
            <a:endParaRPr lang="en-GB" sz="2400" dirty="0" smtClean="0"/>
          </a:p>
          <a:p>
            <a:r>
              <a:rPr lang="en-GB" sz="2400" dirty="0" smtClean="0"/>
              <a:t>	</a:t>
            </a:r>
            <a:endParaRPr lang="en-GB" sz="2400" i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27/November/2014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619090" y="1392451"/>
            <a:ext cx="4136109" cy="5406114"/>
            <a:chOff x="526587" y="1099532"/>
            <a:chExt cx="4426413" cy="5785557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356" y="1507978"/>
              <a:ext cx="4222644" cy="5377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0" name="Group 9"/>
            <p:cNvGrpSpPr/>
            <p:nvPr/>
          </p:nvGrpSpPr>
          <p:grpSpPr>
            <a:xfrm>
              <a:off x="526587" y="1099532"/>
              <a:ext cx="3326953" cy="4972699"/>
              <a:chOff x="682055" y="1099532"/>
              <a:chExt cx="3326953" cy="4972699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682055" y="1214886"/>
                <a:ext cx="58060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1&amp;2</a:t>
                </a:r>
                <a:endParaRPr lang="en-US" b="1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 flipH="1" flipV="1">
                <a:off x="972359" y="1568708"/>
                <a:ext cx="381000" cy="7620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flipV="1">
                <a:off x="3737098" y="1675332"/>
                <a:ext cx="117861" cy="38100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1897434" y="3374880"/>
                <a:ext cx="897575" cy="66372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2188231" y="5588599"/>
                <a:ext cx="533400" cy="22860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3700910" y="1301234"/>
                <a:ext cx="3080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3</a:t>
                </a:r>
                <a:endParaRPr lang="en-US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795009" y="3955062"/>
                <a:ext cx="58060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4&amp;6</a:t>
                </a:r>
                <a:endParaRPr lang="en-US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2695591" y="5702899"/>
                <a:ext cx="3080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5</a:t>
                </a:r>
                <a:endParaRPr lang="en-US" b="1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22" name="Straight Arrow Connector 21"/>
              <p:cNvCxnSpPr/>
              <p:nvPr/>
            </p:nvCxnSpPr>
            <p:spPr>
              <a:xfrm flipV="1">
                <a:off x="2271413" y="1460620"/>
                <a:ext cx="21454" cy="329684"/>
              </a:xfrm>
              <a:prstGeom prst="straightConnector1">
                <a:avLst/>
              </a:prstGeom>
              <a:ln w="38100">
                <a:solidFill>
                  <a:srgbClr val="7030A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/>
            </p:nvSpPr>
            <p:spPr>
              <a:xfrm>
                <a:off x="2130803" y="1099532"/>
                <a:ext cx="3241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7030A0"/>
                    </a:solidFill>
                  </a:rPr>
                  <a:t>B</a:t>
                </a:r>
                <a:endParaRPr lang="en-US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3235959" y="1339806"/>
                <a:ext cx="3064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7030A0"/>
                    </a:solidFill>
                  </a:rPr>
                  <a:t>C</a:t>
                </a:r>
                <a:endParaRPr lang="en-US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746320" y="4597999"/>
                <a:ext cx="33054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7030A0"/>
                    </a:solidFill>
                  </a:rPr>
                  <a:t>D</a:t>
                </a:r>
                <a:endParaRPr lang="en-US" b="1" dirty="0">
                  <a:solidFill>
                    <a:srgbClr val="7030A0"/>
                  </a:solidFill>
                </a:endParaRPr>
              </a:p>
            </p:txBody>
          </p:sp>
          <p:cxnSp>
            <p:nvCxnSpPr>
              <p:cNvPr id="26" name="Straight Arrow Connector 25"/>
              <p:cNvCxnSpPr/>
              <p:nvPr/>
            </p:nvCxnSpPr>
            <p:spPr>
              <a:xfrm flipV="1">
                <a:off x="3303388" y="1625462"/>
                <a:ext cx="85818" cy="279916"/>
              </a:xfrm>
              <a:prstGeom prst="straightConnector1">
                <a:avLst/>
              </a:prstGeom>
              <a:ln w="38100">
                <a:solidFill>
                  <a:srgbClr val="7030A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>
                <a:off x="2359626" y="4704681"/>
                <a:ext cx="419100" cy="77984"/>
              </a:xfrm>
              <a:prstGeom prst="straightConnector1">
                <a:avLst/>
              </a:prstGeom>
              <a:ln w="38100">
                <a:solidFill>
                  <a:srgbClr val="7030A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78797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1292</TotalTime>
  <Words>197</Words>
  <Application>Microsoft Office PowerPoint</Application>
  <PresentationFormat>On-screen Show (4:3)</PresentationFormat>
  <Paragraphs>75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HiLumiLHC_PresentationTemplate</vt:lpstr>
      <vt:lpstr>1_HiLumiLHC_PresentationTemplate</vt:lpstr>
      <vt:lpstr>PowerPoint Presentation</vt:lpstr>
      <vt:lpstr>PowerPoint Presentation</vt:lpstr>
      <vt:lpstr>DQW</vt:lpstr>
      <vt:lpstr>PowerPoint Presentation</vt:lpstr>
      <vt:lpstr>DQW</vt:lpstr>
      <vt:lpstr>PowerPoint Presentation</vt:lpstr>
      <vt:lpstr>PowerPoint Presentation</vt:lpstr>
      <vt:lpstr>PowerPoint Presentation</vt:lpstr>
    </vt:vector>
  </TitlesOfParts>
  <Company>Lancaster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Crab Cavities: progress towards SPS</dc:title>
  <dc:creator>Graemeburt32</dc:creator>
  <cp:lastModifiedBy>capatina</cp:lastModifiedBy>
  <cp:revision>89</cp:revision>
  <dcterms:created xsi:type="dcterms:W3CDTF">2014-11-10T11:56:22Z</dcterms:created>
  <dcterms:modified xsi:type="dcterms:W3CDTF">2014-11-27T12:02:06Z</dcterms:modified>
</cp:coreProperties>
</file>