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6"/>
  </p:notesMasterIdLst>
  <p:handoutMasterIdLst>
    <p:handoutMasterId r:id="rId67"/>
  </p:handoutMasterIdLst>
  <p:sldIdLst>
    <p:sldId id="508" r:id="rId5"/>
    <p:sldId id="344" r:id="rId6"/>
    <p:sldId id="514" r:id="rId7"/>
    <p:sldId id="510" r:id="rId8"/>
    <p:sldId id="511" r:id="rId9"/>
    <p:sldId id="512" r:id="rId10"/>
    <p:sldId id="513" r:id="rId11"/>
    <p:sldId id="520" r:id="rId12"/>
    <p:sldId id="533" r:id="rId13"/>
    <p:sldId id="526" r:id="rId14"/>
    <p:sldId id="527" r:id="rId15"/>
    <p:sldId id="521" r:id="rId16"/>
    <p:sldId id="524" r:id="rId17"/>
    <p:sldId id="525" r:id="rId18"/>
    <p:sldId id="539" r:id="rId19"/>
    <p:sldId id="529" r:id="rId20"/>
    <p:sldId id="541" r:id="rId21"/>
    <p:sldId id="530" r:id="rId22"/>
    <p:sldId id="543" r:id="rId23"/>
    <p:sldId id="544" r:id="rId24"/>
    <p:sldId id="545" r:id="rId25"/>
    <p:sldId id="546" r:id="rId26"/>
    <p:sldId id="547" r:id="rId27"/>
    <p:sldId id="548" r:id="rId28"/>
    <p:sldId id="549" r:id="rId29"/>
    <p:sldId id="551" r:id="rId30"/>
    <p:sldId id="550" r:id="rId31"/>
    <p:sldId id="555" r:id="rId32"/>
    <p:sldId id="552" r:id="rId33"/>
    <p:sldId id="554" r:id="rId34"/>
    <p:sldId id="553" r:id="rId35"/>
    <p:sldId id="556" r:id="rId36"/>
    <p:sldId id="531" r:id="rId37"/>
    <p:sldId id="557" r:id="rId38"/>
    <p:sldId id="558" r:id="rId39"/>
    <p:sldId id="561" r:id="rId40"/>
    <p:sldId id="559" r:id="rId41"/>
    <p:sldId id="565" r:id="rId42"/>
    <p:sldId id="560" r:id="rId43"/>
    <p:sldId id="563" r:id="rId44"/>
    <p:sldId id="569" r:id="rId45"/>
    <p:sldId id="566" r:id="rId46"/>
    <p:sldId id="570" r:id="rId47"/>
    <p:sldId id="562" r:id="rId48"/>
    <p:sldId id="567" r:id="rId49"/>
    <p:sldId id="571" r:id="rId50"/>
    <p:sldId id="573" r:id="rId51"/>
    <p:sldId id="577" r:id="rId52"/>
    <p:sldId id="574" r:id="rId53"/>
    <p:sldId id="572" r:id="rId54"/>
    <p:sldId id="575" r:id="rId55"/>
    <p:sldId id="568" r:id="rId56"/>
    <p:sldId id="576" r:id="rId57"/>
    <p:sldId id="581" r:id="rId58"/>
    <p:sldId id="580" r:id="rId59"/>
    <p:sldId id="578" r:id="rId60"/>
    <p:sldId id="331" r:id="rId61"/>
    <p:sldId id="339" r:id="rId62"/>
    <p:sldId id="280" r:id="rId63"/>
    <p:sldId id="262" r:id="rId64"/>
    <p:sldId id="582" r:id="rId6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CC99"/>
    <a:srgbClr val="00FF00"/>
    <a:srgbClr val="0000FF"/>
    <a:srgbClr val="0089B5"/>
    <a:srgbClr val="9CB0D5"/>
    <a:srgbClr val="404040"/>
    <a:srgbClr val="005872"/>
    <a:srgbClr val="898989"/>
    <a:srgbClr val="5BC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2EBC-89A3-463F-926F-A98BA797691A}" type="datetimeFigureOut">
              <a:rPr lang="fr-FR" smtClean="0"/>
              <a:pPr/>
              <a:t>05/12/2014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C28E-5514-4D77-8606-9FA142E5523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05/12/2014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374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74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40791" y="65018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089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66689"/>
          </a:xfrm>
        </p:spPr>
        <p:txBody>
          <a:bodyPr/>
          <a:lstStyle>
            <a:lvl1pPr algn="ctr">
              <a:defRPr sz="2800" b="1">
                <a:solidFill>
                  <a:srgbClr val="0089B5"/>
                </a:solidFill>
                <a:latin typeface="+mn-lt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8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328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3929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12" Type="http://schemas.openxmlformats.org/officeDocument/2006/relationships/image" Target="../media/image2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hyperlink" Target="http://www.iconarchive.com/show/flag-icons-by-gosquared/Spain-icon.htm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emf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United-Kingdom-icon.html" TargetMode="External"/><Relationship Id="rId13" Type="http://schemas.openxmlformats.org/officeDocument/2006/relationships/image" Target="../media/image66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image" Target="../media/image25.png"/><Relationship Id="rId12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11" Type="http://schemas.openxmlformats.org/officeDocument/2006/relationships/image" Target="../media/image23.png"/><Relationship Id="rId5" Type="http://schemas.openxmlformats.org/officeDocument/2006/relationships/hyperlink" Target="http://www.iconarchive.com/show/flag-icons-by-gosquared/France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64.png"/><Relationship Id="rId1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hyperlink" Target="http://www.iconarchive.com/show/flag-icons-by-gosquared/Spain-icon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323397"/>
            <a:ext cx="4307221" cy="2506731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HL-LHC :</a:t>
            </a:r>
            <a:br>
              <a:rPr lang="en-GB" dirty="0" smtClean="0">
                <a:solidFill>
                  <a:srgbClr val="0089B5"/>
                </a:solidFill>
              </a:rPr>
            </a:br>
            <a:r>
              <a:rPr lang="en-GB" dirty="0" smtClean="0">
                <a:solidFill>
                  <a:srgbClr val="0089B5"/>
                </a:solidFill>
              </a:rPr>
              <a:t>What is it and</a:t>
            </a:r>
            <a:br>
              <a:rPr lang="en-GB" dirty="0" smtClean="0">
                <a:solidFill>
                  <a:srgbClr val="0089B5"/>
                </a:solidFill>
              </a:rPr>
            </a:br>
            <a:r>
              <a:rPr lang="en-GB" dirty="0" smtClean="0">
                <a:solidFill>
                  <a:srgbClr val="0089B5"/>
                </a:solidFill>
              </a:rPr>
              <a:t>What challenges it represents for VSC</a:t>
            </a:r>
            <a:endParaRPr lang="en-GB" dirty="0">
              <a:solidFill>
                <a:srgbClr val="0089B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 on behalf of WP12</a:t>
            </a:r>
          </a:p>
          <a:p>
            <a:r>
              <a:rPr lang="en-GB" dirty="0" smtClean="0"/>
              <a:t>CERN-TE-VSC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9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HL-LHC Project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97563" y="670352"/>
            <a:ext cx="5263933" cy="3871067"/>
            <a:chOff x="297563" y="1116896"/>
            <a:chExt cx="5263933" cy="3871067"/>
          </a:xfrm>
        </p:grpSpPr>
        <p:grpSp>
          <p:nvGrpSpPr>
            <p:cNvPr id="7" name="Group 6"/>
            <p:cNvGrpSpPr/>
            <p:nvPr/>
          </p:nvGrpSpPr>
          <p:grpSpPr>
            <a:xfrm>
              <a:off x="297563" y="1207970"/>
              <a:ext cx="5263933" cy="3779993"/>
              <a:chOff x="297563" y="1207970"/>
              <a:chExt cx="5263933" cy="3779993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563" y="1207970"/>
                <a:ext cx="5263933" cy="3779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1899295" y="2225318"/>
                <a:ext cx="2330424" cy="66410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97563" y="1116896"/>
              <a:ext cx="1109718" cy="6641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5589306" y="1148015"/>
            <a:ext cx="3452843" cy="36248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IR-quads </a:t>
            </a: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sz="2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Sn (</a:t>
            </a: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11 </a:t>
            </a: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 Nb</a:t>
            </a:r>
            <a:r>
              <a:rPr lang="en-GB" sz="2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Sn (short) </a:t>
            </a: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Cryogenics </a:t>
            </a: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47154" y="4772862"/>
            <a:ext cx="8180402" cy="8738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</a:t>
            </a:r>
            <a:r>
              <a:rPr lang="en-GB" sz="2400" b="1" dirty="0" smtClean="0">
                <a:solidFill>
                  <a:schemeClr val="bg1"/>
                </a:solidFill>
                <a:sym typeface="Wingdings"/>
              </a:rPr>
              <a:t>LHC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Project </a:t>
            </a:r>
            <a:r>
              <a:rPr lang="en-GB" sz="2400" b="1" dirty="0" smtClean="0">
                <a:solidFill>
                  <a:schemeClr val="bg1"/>
                </a:solidFill>
                <a:sym typeface="Wingdings"/>
              </a:rPr>
              <a:t>leader: Lucio Rossi; Deputy: Oliver </a:t>
            </a:r>
            <a:r>
              <a:rPr lang="en-GB" sz="2400" b="1" dirty="0" err="1">
                <a:solidFill>
                  <a:schemeClr val="bg1"/>
                </a:solidFill>
                <a:sym typeface="Wingdings"/>
              </a:rPr>
              <a:t>Brüning</a:t>
            </a:r>
            <a:endParaRPr lang="en-GB" sz="2400" b="1" dirty="0">
              <a:solidFill>
                <a:schemeClr val="bg1"/>
              </a:solidFill>
              <a:sym typeface="Wingdings"/>
            </a:endParaRPr>
          </a:p>
          <a:p>
            <a:pPr marL="0" indent="0">
              <a:buNone/>
            </a:pPr>
            <a:endParaRPr lang="en-GB" sz="1800" b="1" dirty="0">
              <a:solidFill>
                <a:schemeClr val="bg1"/>
              </a:solidFill>
              <a:sym typeface="Wingdings"/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156244" y="697580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Bordry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7281" y="5896158"/>
            <a:ext cx="6492817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Close collaboration </a:t>
            </a:r>
            <a:r>
              <a:rPr lang="en-GB" dirty="0" smtClean="0">
                <a:solidFill>
                  <a:srgbClr val="FF3399"/>
                </a:solidFill>
              </a:rPr>
              <a:t>across all the VSC sections is a must 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Luminosity LHC Participants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35" y="659219"/>
            <a:ext cx="7606745" cy="467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8"/>
          <p:cNvSpPr txBox="1">
            <a:spLocks/>
          </p:cNvSpPr>
          <p:nvPr/>
        </p:nvSpPr>
        <p:spPr>
          <a:xfrm>
            <a:off x="7653636" y="5188646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5132" y="5683508"/>
            <a:ext cx="6141835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Identification of  potential partners </a:t>
            </a:r>
            <a:r>
              <a:rPr lang="en-GB" dirty="0" smtClean="0">
                <a:solidFill>
                  <a:srgbClr val="FF3399"/>
                </a:solidFill>
              </a:rPr>
              <a:t>for future design studies, HL-LHC procurement and  installation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7" name="Picture 6" descr="Screen Shot 2014-11-11 at 11.36.09 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33" y="929712"/>
            <a:ext cx="7549376" cy="5037871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006789" y="1447424"/>
            <a:ext cx="957532" cy="526211"/>
          </a:xfrm>
          <a:prstGeom prst="roundRect">
            <a:avLst/>
          </a:prstGeom>
          <a:noFill/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257007" y="495340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https://espace.cern.ch/HiLumi/default.aspx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78815" y="6093825"/>
            <a:ext cx="7407985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A single point of entry (VB and RK) for a TEAM work across VSC and partners </a:t>
            </a:r>
            <a:endParaRPr lang="en-GB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97" y="513395"/>
            <a:ext cx="1731036" cy="2565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67" y="3365204"/>
            <a:ext cx="1822416" cy="253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10" y="1423358"/>
            <a:ext cx="6857047" cy="37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23802" y="5605535"/>
            <a:ext cx="5759062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Definition and follow up of </a:t>
            </a:r>
            <a:r>
              <a:rPr lang="en-GB" dirty="0" smtClean="0">
                <a:solidFill>
                  <a:srgbClr val="FF3399"/>
                </a:solidFill>
              </a:rPr>
              <a:t>HL-LHC TE-VSC project structure is needed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Inner Triplets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6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Focussing </a:t>
            </a:r>
            <a:r>
              <a:rPr lang="en-GB" dirty="0" err="1" smtClean="0"/>
              <a:t>quadrupole</a:t>
            </a:r>
            <a:r>
              <a:rPr lang="en-GB" dirty="0" smtClean="0"/>
              <a:t> and merging dipole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54700" y="3773878"/>
            <a:ext cx="82543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FF0066"/>
                </a:solidFill>
              </a:rPr>
              <a:t>New 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Q1, Q2, Q3, CP (corrector package), D1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ll operating at </a:t>
            </a:r>
            <a:r>
              <a:rPr lang="en-GB" dirty="0" smtClean="0">
                <a:solidFill>
                  <a:srgbClr val="FF0066"/>
                </a:solidFill>
              </a:rPr>
              <a:t>1.9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rgbClr val="FF0066"/>
                </a:solidFill>
              </a:rPr>
              <a:t>Magnet aperture increase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IT quads : 70 mm to 150 mm, 140 T/m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Superconducting D1 (aperture 150 mm, 5.6 T)</a:t>
            </a: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>
                <a:solidFill>
                  <a:srgbClr val="FF0066"/>
                </a:solidFill>
              </a:rPr>
              <a:t>Present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IT+D1</a:t>
            </a:r>
            <a:r>
              <a:rPr lang="en-GB" b="1" dirty="0" smtClean="0">
                <a:solidFill>
                  <a:srgbClr val="FF0066"/>
                </a:solidFill>
              </a:rPr>
              <a:t> to be completely removed 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(radiation to personnel !!)</a:t>
            </a:r>
            <a:endParaRPr lang="en-GB" b="1" dirty="0" smtClean="0">
              <a:solidFill>
                <a:srgbClr val="FF0066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b="1" dirty="0">
              <a:solidFill>
                <a:srgbClr val="FF0066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rgbClr val="FF0066"/>
                </a:solidFill>
              </a:rPr>
              <a:t>Interconnects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 </a:t>
            </a:r>
            <a:r>
              <a:rPr lang="en-GB" b="1" dirty="0" smtClean="0">
                <a:solidFill>
                  <a:srgbClr val="FF0066"/>
                </a:solidFill>
              </a:rPr>
              <a:t>redesigned</a:t>
            </a:r>
            <a:endParaRPr lang="en-GB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Decrease beta (</a:t>
            </a:r>
            <a:r>
              <a:rPr lang="en-GB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i.e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size) at collision point (beta*) from 55 cm to 15 cm</a:t>
            </a:r>
            <a:endParaRPr lang="en-GB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43569" y="930504"/>
            <a:ext cx="8980227" cy="2707168"/>
            <a:chOff x="100273" y="483960"/>
            <a:chExt cx="8980227" cy="2707168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3" y="569639"/>
              <a:ext cx="8980227" cy="2621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テキスト ボックス 6"/>
            <p:cNvSpPr txBox="1"/>
            <p:nvPr/>
          </p:nvSpPr>
          <p:spPr>
            <a:xfrm>
              <a:off x="3441700" y="610960"/>
              <a:ext cx="1085303" cy="461665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FF00"/>
                  </a:solidFill>
                </a:rPr>
                <a:t>HL-LHC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  <p:sp>
          <p:nvSpPr>
            <p:cNvPr id="27" name="テキスト ボックス 8"/>
            <p:cNvSpPr txBox="1"/>
            <p:nvPr/>
          </p:nvSpPr>
          <p:spPr>
            <a:xfrm>
              <a:off x="5832118" y="2339856"/>
              <a:ext cx="11205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Present IT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9"/>
            <p:cNvSpPr txBox="1"/>
            <p:nvPr/>
          </p:nvSpPr>
          <p:spPr>
            <a:xfrm>
              <a:off x="2108200" y="2668360"/>
              <a:ext cx="767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NC D1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9" name="テキスト ボックス 10"/>
            <p:cNvSpPr txBox="1"/>
            <p:nvPr/>
          </p:nvSpPr>
          <p:spPr>
            <a:xfrm>
              <a:off x="4813300" y="483960"/>
              <a:ext cx="2037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IT Quads.</a:t>
              </a:r>
              <a:r>
                <a:rPr lang="en-US" altLang="ja-JP" dirty="0">
                  <a:solidFill>
                    <a:srgbClr val="FFFF00"/>
                  </a:solidFill>
                </a:rPr>
                <a:t> </a:t>
              </a:r>
              <a:r>
                <a:rPr lang="en-US" altLang="ja-JP" dirty="0" smtClean="0">
                  <a:solidFill>
                    <a:srgbClr val="FFFF00"/>
                  </a:solidFill>
                </a:rPr>
                <a:t>w/ Nb</a:t>
              </a:r>
              <a:r>
                <a:rPr lang="en-US" altLang="ja-JP" baseline="-25000" dirty="0" smtClean="0">
                  <a:solidFill>
                    <a:srgbClr val="FFFF00"/>
                  </a:solidFill>
                </a:rPr>
                <a:t>3</a:t>
              </a:r>
              <a:r>
                <a:rPr lang="en-US" altLang="ja-JP" dirty="0" smtClean="0">
                  <a:solidFill>
                    <a:srgbClr val="FFFF00"/>
                  </a:solidFill>
                </a:rPr>
                <a:t>Sn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30" name="直線矢印コネクタ 11"/>
            <p:cNvCxnSpPr/>
            <p:nvPr/>
          </p:nvCxnSpPr>
          <p:spPr>
            <a:xfrm flipV="1">
              <a:off x="7416800" y="1842860"/>
              <a:ext cx="850900" cy="1016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12"/>
            <p:cNvSpPr txBox="1"/>
            <p:nvPr/>
          </p:nvSpPr>
          <p:spPr>
            <a:xfrm>
              <a:off x="1117600" y="1322160"/>
              <a:ext cx="725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FF00"/>
                  </a:solidFill>
                </a:rPr>
                <a:t>S</a:t>
              </a:r>
              <a:r>
                <a:rPr kumimoji="1" lang="en-US" altLang="ja-JP" dirty="0" smtClean="0">
                  <a:solidFill>
                    <a:srgbClr val="FFFF00"/>
                  </a:solidFill>
                </a:rPr>
                <a:t>C D1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2" name="テキスト ボックス 25"/>
            <p:cNvSpPr txBox="1"/>
            <p:nvPr/>
          </p:nvSpPr>
          <p:spPr>
            <a:xfrm>
              <a:off x="165100" y="598260"/>
              <a:ext cx="1533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IT Quads.&amp; D1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1"/>
            <p:cNvSpPr txBox="1"/>
            <p:nvPr/>
          </p:nvSpPr>
          <p:spPr>
            <a:xfrm>
              <a:off x="2120900" y="763360"/>
              <a:ext cx="10824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Corrector </a:t>
              </a:r>
            </a:p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Package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pic>
          <p:nvPicPr>
            <p:cNvPr id="34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705" y="127522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09" y="1561050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824" y="13596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3504" y="1367379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323" y="111627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3323" y="98927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0605" y="83072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7874000" y="547460"/>
              <a:ext cx="456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Q1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6375400" y="737960"/>
              <a:ext cx="5675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Q2a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940300" y="801460"/>
              <a:ext cx="578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Q2b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670300" y="1055460"/>
              <a:ext cx="456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Q3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pic>
          <p:nvPicPr>
            <p:cNvPr id="45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316" y="16263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図 13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510" y="2300060"/>
              <a:ext cx="931047" cy="79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Oval 46"/>
          <p:cNvSpPr/>
          <p:nvPr/>
        </p:nvSpPr>
        <p:spPr>
          <a:xfrm>
            <a:off x="8439150" y="965165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7829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radiation to personnel around IT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2"/>
          <a:stretch/>
        </p:blipFill>
        <p:spPr bwMode="auto">
          <a:xfrm>
            <a:off x="1618042" y="1226428"/>
            <a:ext cx="6724972" cy="439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54400" y="582022"/>
            <a:ext cx="69115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month cooling time, dose rates at 40 cm from the cryostat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13090" y="2896413"/>
            <a:ext cx="1995806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</a:t>
            </a:r>
            <a:r>
              <a:rPr lang="en-US" sz="1200" dirty="0" smtClean="0"/>
              <a:t> scenario</a:t>
            </a:r>
          </a:p>
          <a:p>
            <a:r>
              <a:rPr lang="en-US" sz="1200" dirty="0" smtClean="0"/>
              <a:t>Representing any LS after LS3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120216" y="1849061"/>
            <a:ext cx="0" cy="2421316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24986" y="2827348"/>
            <a:ext cx="748424" cy="461665"/>
          </a:xfrm>
          <a:prstGeom prst="rect">
            <a:avLst/>
          </a:prstGeom>
          <a:ln>
            <a:solidFill>
              <a:srgbClr val="00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FF00"/>
                </a:solidFill>
              </a:rPr>
              <a:t>~ x4 </a:t>
            </a:r>
            <a:r>
              <a:rPr lang="en-US" sz="1200" b="1" dirty="0" err="1" smtClean="0">
                <a:solidFill>
                  <a:srgbClr val="00FF00"/>
                </a:solidFill>
              </a:rPr>
              <a:t>wrt</a:t>
            </a:r>
            <a:r>
              <a:rPr lang="en-US" sz="1200" b="1" dirty="0" smtClean="0">
                <a:solidFill>
                  <a:srgbClr val="00FF00"/>
                </a:solidFill>
              </a:rPr>
              <a:t> to LS3</a:t>
            </a:r>
            <a:endParaRPr lang="en-GB" sz="1200" b="1" dirty="0">
              <a:solidFill>
                <a:srgbClr val="00FF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751910" y="1846643"/>
            <a:ext cx="939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48599" y="4270377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615647" y="5025893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319510" y="1849061"/>
            <a:ext cx="16476" cy="3159274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405160" y="2321577"/>
            <a:ext cx="706095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</a:rPr>
              <a:t>~ x16 </a:t>
            </a:r>
            <a:r>
              <a:rPr lang="en-US" sz="1200" b="1" dirty="0" err="1" smtClean="0">
                <a:solidFill>
                  <a:srgbClr val="0000FF"/>
                </a:solidFill>
              </a:rPr>
              <a:t>wrt</a:t>
            </a:r>
            <a:r>
              <a:rPr lang="en-US" sz="1200" b="1" dirty="0" smtClean="0">
                <a:solidFill>
                  <a:srgbClr val="0000FF"/>
                </a:solidFill>
              </a:rPr>
              <a:t> LS1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39" name="Footer Placeholder 8"/>
          <p:cNvSpPr txBox="1">
            <a:spLocks/>
          </p:cNvSpPr>
          <p:nvPr/>
        </p:nvSpPr>
        <p:spPr>
          <a:xfrm>
            <a:off x="246287" y="4822257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Adorisio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2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radiation to personnel around IT (2)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246287" y="4291087"/>
            <a:ext cx="8254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Estimation of WDP (work dose plan) </a:t>
            </a:r>
            <a:r>
              <a:rPr lang="en-GB" dirty="0"/>
              <a:t>can also be done for LS3 and the removal of the present inner triplet magnets to optimize the </a:t>
            </a:r>
            <a:r>
              <a:rPr lang="en-GB" dirty="0" smtClean="0"/>
              <a:t>work-methods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/>
              <a:t>Dose maps available from TAS to D1</a:t>
            </a:r>
            <a:endParaRPr lang="it-CH" dirty="0"/>
          </a:p>
        </p:txBody>
      </p:sp>
      <p:sp>
        <p:nvSpPr>
          <p:cNvPr id="24" name="TextBox 23"/>
          <p:cNvSpPr txBox="1"/>
          <p:nvPr/>
        </p:nvSpPr>
        <p:spPr>
          <a:xfrm>
            <a:off x="246287" y="695436"/>
            <a:ext cx="8090431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CERN Objective : 3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mSv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/year maximum during LS 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(Rule for Cat B personnel : 6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mSv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/y)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Case study : When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any LS after LS3, nominal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Footer Placeholder 8"/>
          <p:cNvSpPr txBox="1">
            <a:spLocks/>
          </p:cNvSpPr>
          <p:nvPr/>
        </p:nvSpPr>
        <p:spPr>
          <a:xfrm>
            <a:off x="0" y="3441029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Adorisio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701733"/>
              </p:ext>
            </p:extLst>
          </p:nvPr>
        </p:nvGraphicFramePr>
        <p:xfrm>
          <a:off x="1314693" y="1609652"/>
          <a:ext cx="7193633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493"/>
                <a:gridCol w="1384785"/>
                <a:gridCol w="1384785"/>
                <a:gridCol w="1384785"/>
                <a:gridCol w="1384785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Collective dose (man </a:t>
                      </a:r>
                      <a:r>
                        <a:rPr lang="fr-FR" dirty="0" err="1" smtClean="0"/>
                        <a:t>mSv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What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Where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How ?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month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cooling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time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4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months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cooling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time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Valve</a:t>
                      </a:r>
                      <a:r>
                        <a:rPr lang="fr-FR" baseline="0" dirty="0" smtClean="0"/>
                        <a:t> exchange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TAS-Q1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 teams </a:t>
                      </a:r>
                    </a:p>
                    <a:p>
                      <a:pPr algn="ctr"/>
                      <a:r>
                        <a:rPr lang="fr-FR" dirty="0" smtClean="0"/>
                        <a:t>5 </a:t>
                      </a:r>
                      <a:r>
                        <a:rPr lang="fr-FR" dirty="0" err="1" smtClean="0"/>
                        <a:t>workers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PIM exchange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Q1-Q2 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6 teams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8 </a:t>
                      </a:r>
                      <a:r>
                        <a:rPr lang="fr-FR" dirty="0" err="1" smtClean="0"/>
                        <a:t>workers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245827" y="5518476"/>
            <a:ext cx="7384266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Optimisation of design, equipment robustness, intervention procedures (WDP) with use of remote tooling and training of people is </a:t>
            </a:r>
            <a:r>
              <a:rPr lang="en-GB" b="1" dirty="0" smtClean="0">
                <a:solidFill>
                  <a:srgbClr val="FF3399"/>
                </a:solidFill>
              </a:rPr>
              <a:t>MANDATORY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4" name="Curved Up Arrow 3"/>
          <p:cNvSpPr/>
          <p:nvPr/>
        </p:nvSpPr>
        <p:spPr>
          <a:xfrm>
            <a:off x="6500035" y="3599772"/>
            <a:ext cx="1311349" cy="60192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79169" y="3832360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3399"/>
                </a:solidFill>
                <a:sym typeface="Mathematica1"/>
              </a:rPr>
              <a:t>/</a:t>
            </a:r>
            <a:r>
              <a:rPr lang="en-GB" dirty="0" smtClean="0">
                <a:solidFill>
                  <a:srgbClr val="FF3399"/>
                </a:solidFill>
              </a:rPr>
              <a:t>2.5</a:t>
            </a:r>
            <a:endParaRPr lang="fr-FR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7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debris onto IT+D1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0" y="744697"/>
            <a:ext cx="8254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700 MJ per beam (7 TeV, 2.2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ppb, ~ 2800 b)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 kW delivered in collisions, on each side: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TAXS absorber with aperture, 54 mm, takes 750 W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 kW impact the machine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shielding is needed to protect the cold masses</a:t>
            </a:r>
            <a:endParaRPr lang="en-GB" dirty="0" smtClean="0">
              <a:solidFill>
                <a:srgbClr val="FF3399"/>
              </a:solidFill>
            </a:endParaRPr>
          </a:p>
        </p:txBody>
      </p:sp>
      <p:sp>
        <p:nvSpPr>
          <p:cNvPr id="7" name="Footer Placeholder 8"/>
          <p:cNvSpPr txBox="1">
            <a:spLocks/>
          </p:cNvSpPr>
          <p:nvPr/>
        </p:nvSpPr>
        <p:spPr>
          <a:xfrm>
            <a:off x="2117616" y="5458404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Cerutti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3" descr="pasted-image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9241" r="11171" b="10039"/>
          <a:stretch>
            <a:fillRect/>
          </a:stretch>
        </p:blipFill>
        <p:spPr bwMode="auto">
          <a:xfrm>
            <a:off x="3377408" y="1945026"/>
            <a:ext cx="5063980" cy="388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95693" y="2803869"/>
            <a:ext cx="34768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Target :</a:t>
            </a:r>
          </a:p>
          <a:p>
            <a:pPr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 4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mW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/cm3</a:t>
            </a:r>
          </a:p>
          <a:p>
            <a:pPr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 40-50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mGy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Mainly Q3 affected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 kW in the cold mass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800 W in the beam screen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962400" y="3296094"/>
            <a:ext cx="4291930" cy="14176"/>
          </a:xfrm>
          <a:prstGeom prst="line">
            <a:avLst/>
          </a:prstGeom>
          <a:ln>
            <a:solidFill>
              <a:srgbClr val="FF339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72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debris onto IT+D1: shielded beam screen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5693" y="592297"/>
            <a:ext cx="8254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Operating temperature : 40 -60 K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 mm absorbers in Q1, 6 mm absorbers from Q2 to D1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7" t="56269" r="28518" b="2467"/>
          <a:stretch/>
        </p:blipFill>
        <p:spPr bwMode="auto">
          <a:xfrm>
            <a:off x="444477" y="1262043"/>
            <a:ext cx="8298005" cy="428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0485" y="1524362"/>
            <a:ext cx="223065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404040"/>
                </a:solidFill>
              </a:rPr>
              <a:t>Tungsten blocks</a:t>
            </a:r>
          </a:p>
          <a:p>
            <a:r>
              <a:rPr lang="en-GB" sz="1200" dirty="0" smtClean="0">
                <a:solidFill>
                  <a:srgbClr val="404040"/>
                </a:solidFill>
              </a:rPr>
              <a:t>(mechanically connected to the beam screen tube)</a:t>
            </a:r>
            <a:endParaRPr lang="en-GB" sz="1200" dirty="0">
              <a:solidFill>
                <a:srgbClr val="40404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05813" y="2267877"/>
            <a:ext cx="897032" cy="13317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3557" y="2969162"/>
            <a:ext cx="13871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404040"/>
                </a:solidFill>
              </a:rPr>
              <a:t>Cooling tubes</a:t>
            </a:r>
            <a:endParaRPr lang="en-GB" sz="1600" dirty="0">
              <a:solidFill>
                <a:srgbClr val="40404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88311" y="3338494"/>
            <a:ext cx="323461" cy="976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8311" y="3372903"/>
            <a:ext cx="314860" cy="16923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>
            <a:off x="444477" y="3403947"/>
            <a:ext cx="802614" cy="18648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8311" y="3338494"/>
            <a:ext cx="895557" cy="1220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61874" y="1709028"/>
            <a:ext cx="175287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404040"/>
                </a:solidFill>
              </a:rPr>
              <a:t>Perforated Cu colaminated tube</a:t>
            </a:r>
            <a:endParaRPr lang="en-GB" sz="1600" dirty="0">
              <a:solidFill>
                <a:srgbClr val="40404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60822" y="2293803"/>
            <a:ext cx="589936" cy="334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13733" y="3294035"/>
            <a:ext cx="14163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404040"/>
                </a:solidFill>
              </a:rPr>
              <a:t>Thermal links</a:t>
            </a:r>
            <a:endParaRPr lang="en-GB" sz="1600" dirty="0">
              <a:solidFill>
                <a:srgbClr val="40404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728654" y="2530599"/>
            <a:ext cx="937131" cy="7390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665784" y="2115892"/>
            <a:ext cx="0" cy="11781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3" b="7644"/>
          <a:stretch/>
        </p:blipFill>
        <p:spPr bwMode="auto">
          <a:xfrm>
            <a:off x="7113733" y="3677543"/>
            <a:ext cx="1416344" cy="9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843169" y="3667144"/>
            <a:ext cx="651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404040"/>
                </a:solidFill>
              </a:rPr>
              <a:t>Copper</a:t>
            </a:r>
            <a:endParaRPr lang="en-GB" sz="1200" dirty="0">
              <a:solidFill>
                <a:srgbClr val="40404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591648" y="3826650"/>
            <a:ext cx="340240" cy="2349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07520" y="4418929"/>
            <a:ext cx="22775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404040"/>
                </a:solidFill>
              </a:rPr>
              <a:t>Elastic supporting syste</a:t>
            </a:r>
            <a:r>
              <a:rPr lang="en-GB" sz="1600" dirty="0">
                <a:solidFill>
                  <a:srgbClr val="404040"/>
                </a:solidFill>
              </a:rPr>
              <a:t>m</a:t>
            </a:r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H="1" flipV="1">
            <a:off x="4753109" y="3393919"/>
            <a:ext cx="693200" cy="10250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7" idx="0"/>
          </p:cNvCxnSpPr>
          <p:nvPr/>
        </p:nvCxnSpPr>
        <p:spPr>
          <a:xfrm flipH="1" flipV="1">
            <a:off x="5104055" y="3228305"/>
            <a:ext cx="342254" cy="11906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85355" y="5139629"/>
            <a:ext cx="4350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Ref: 13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HL-LHC Technical Committee – 7/10/204</a:t>
            </a:r>
            <a:endParaRPr lang="en-GB" sz="1600" dirty="0"/>
          </a:p>
        </p:txBody>
      </p:sp>
      <p:sp>
        <p:nvSpPr>
          <p:cNvPr id="7" name="Footer Placeholder 8"/>
          <p:cNvSpPr txBox="1">
            <a:spLocks/>
          </p:cNvSpPr>
          <p:nvPr/>
        </p:nvSpPr>
        <p:spPr>
          <a:xfrm>
            <a:off x="7482401" y="5132026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45784" y="5548331"/>
            <a:ext cx="8124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04040"/>
                </a:solidFill>
              </a:rPr>
              <a:t>Design studies underway</a:t>
            </a:r>
            <a:endParaRPr lang="en-US" dirty="0">
              <a:solidFill>
                <a:srgbClr val="404040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04040"/>
                </a:solidFill>
              </a:rPr>
              <a:t>Mechanical analysis : impact of quench, heat transfer, supporting system</a:t>
            </a:r>
            <a:endParaRPr lang="en-US" dirty="0">
              <a:solidFill>
                <a:srgbClr val="404040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04040"/>
                </a:solidFill>
              </a:rPr>
              <a:t>Tests with tungsten prototypes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29014" y="1256017"/>
            <a:ext cx="3058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3399"/>
                </a:solidFill>
              </a:rPr>
              <a:t>Assembly of the Q1 beam screen</a:t>
            </a:r>
            <a:endParaRPr lang="en-GB" sz="16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44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83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Outline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3072"/>
            <a:ext cx="8229600" cy="4715637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/>
              </a:rPr>
              <a:t>Introduction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Inner Triplets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Layout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Crab cavities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 links and cryogenics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Options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LS2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Summary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debris onto IT+D1: shielded beam screen (2)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9262" y="3490695"/>
            <a:ext cx="8254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rgbClr val="404040"/>
                </a:solidFill>
              </a:rPr>
              <a:t>Q2-Q3 </a:t>
            </a:r>
            <a:r>
              <a:rPr lang="en-US" dirty="0">
                <a:solidFill>
                  <a:srgbClr val="404040"/>
                </a:solidFill>
              </a:rPr>
              <a:t>2015: short (1 m long) </a:t>
            </a:r>
            <a:r>
              <a:rPr lang="en-US" dirty="0" smtClean="0">
                <a:solidFill>
                  <a:srgbClr val="404040"/>
                </a:solidFill>
              </a:rPr>
              <a:t>prototype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dirty="0" smtClean="0">
              <a:solidFill>
                <a:srgbClr val="404040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404040"/>
                </a:solidFill>
              </a:rPr>
              <a:t> </a:t>
            </a:r>
            <a:r>
              <a:rPr lang="en-US" dirty="0" smtClean="0">
                <a:solidFill>
                  <a:srgbClr val="404040"/>
                </a:solidFill>
              </a:rPr>
              <a:t>Defining, controlling tolerances and alignment is a challenge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0972" y="5886784"/>
            <a:ext cx="7384266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rgbClr val="FF3399"/>
                </a:solidFill>
              </a:rPr>
              <a:t>Engineering specification and prototyping to start by 2015</a:t>
            </a:r>
            <a:endParaRPr lang="en-GB" b="1" dirty="0">
              <a:solidFill>
                <a:srgbClr val="FF3399"/>
              </a:solidFill>
            </a:endParaRPr>
          </a:p>
        </p:txBody>
      </p:sp>
      <p:pic>
        <p:nvPicPr>
          <p:cNvPr id="31" name="Picture 3" descr="DODN_x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14603" r="24229" b="5690"/>
          <a:stretch>
            <a:fillRect/>
          </a:stretch>
        </p:blipFill>
        <p:spPr bwMode="auto">
          <a:xfrm>
            <a:off x="2984324" y="610751"/>
            <a:ext cx="2285682" cy="22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5" descr="Q1beamscree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t="15660" r="24852" b="7753"/>
          <a:stretch>
            <a:fillRect/>
          </a:stretch>
        </p:blipFill>
        <p:spPr bwMode="auto">
          <a:xfrm>
            <a:off x="236733" y="610752"/>
            <a:ext cx="2254272" cy="222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AutoShape 4"/>
          <p:cNvSpPr>
            <a:spLocks/>
          </p:cNvSpPr>
          <p:nvPr/>
        </p:nvSpPr>
        <p:spPr bwMode="auto">
          <a:xfrm>
            <a:off x="428676" y="2891291"/>
            <a:ext cx="2112962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91440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16 mm absorber </a:t>
            </a:r>
          </a:p>
          <a:p>
            <a:pPr algn="ctr" defTabSz="91440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(Q1)</a:t>
            </a:r>
          </a:p>
        </p:txBody>
      </p:sp>
      <p:sp>
        <p:nvSpPr>
          <p:cNvPr id="35" name="AutoShape 4"/>
          <p:cNvSpPr>
            <a:spLocks/>
          </p:cNvSpPr>
          <p:nvPr/>
        </p:nvSpPr>
        <p:spPr bwMode="auto">
          <a:xfrm>
            <a:off x="3157044" y="2891290"/>
            <a:ext cx="2112962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91440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6 mm absorber (Q2=&gt;D1)</a:t>
            </a:r>
          </a:p>
        </p:txBody>
      </p:sp>
      <p:pic>
        <p:nvPicPr>
          <p:cNvPr id="36" name="Picture 3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71" y="4495291"/>
            <a:ext cx="6120130" cy="132207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Box 36"/>
          <p:cNvSpPr txBox="1"/>
          <p:nvPr/>
        </p:nvSpPr>
        <p:spPr>
          <a:xfrm rot="2134875">
            <a:off x="6158714" y="5033216"/>
            <a:ext cx="1787146" cy="246221"/>
          </a:xfrm>
          <a:prstGeom prst="rect">
            <a:avLst/>
          </a:prstGeom>
          <a:solidFill>
            <a:srgbClr val="9CB0D5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prstClr val="white"/>
                </a:solidFill>
                <a:latin typeface="Calibri"/>
              </a:rPr>
              <a:t>To be validated by C&amp;S review</a:t>
            </a:r>
            <a:endParaRPr lang="en-GB" sz="10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6911" y="1277035"/>
            <a:ext cx="38170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New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Octagonal shape, 4 cooling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700 kg per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Quadrupole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electron cloud onto IT+D1: a-C coating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2264" y="784116"/>
            <a:ext cx="3882275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Extrapolation </a:t>
            </a:r>
            <a:r>
              <a:rPr lang="en-GB" sz="17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for the HL-LHC of 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Run 1 observations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predicts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large heat load due to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electron cloud 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on the beam screen of the inner triplets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This increase of heat load will be accompanied by increase of background to the experiments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To reduce the heat load to ~ 200 W on the beam screen,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amorphous</a:t>
            </a:r>
            <a:r>
              <a:rPr lang="en-GB" sz="1700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carbon</a:t>
            </a:r>
            <a:r>
              <a:rPr lang="en-GB" sz="17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(a-C)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coating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is proposed (SEY~ 1.1)</a:t>
            </a:r>
            <a:endParaRPr lang="en-GB" sz="1700" dirty="0" smtClean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This base line must be</a:t>
            </a:r>
            <a:r>
              <a:rPr lang="en-GB" sz="17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validated</a:t>
            </a:r>
            <a:r>
              <a:rPr lang="en-GB" sz="17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at cryogenic temperature with LHC type beams</a:t>
            </a:r>
            <a:endParaRPr lang="en-GB" sz="1700" dirty="0">
              <a:latin typeface="+mj-lt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383077" y="5090346"/>
            <a:ext cx="3578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>
                <a:latin typeface="+mj-lt"/>
              </a:rPr>
              <a:t>G. Iadarola, G. Rumolo </a:t>
            </a:r>
          </a:p>
          <a:p>
            <a:pPr algn="r"/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Joint </a:t>
            </a:r>
            <a:r>
              <a:rPr lang="en-GB" sz="1200" dirty="0" err="1" smtClean="0"/>
              <a:t>HiLumi</a:t>
            </a:r>
            <a:r>
              <a:rPr lang="en-GB" sz="1200" dirty="0" smtClean="0"/>
              <a:t> </a:t>
            </a:r>
            <a:r>
              <a:rPr lang="en-GB" sz="1200" dirty="0"/>
              <a:t>LHC-LARP Annual Meeting, </a:t>
            </a:r>
            <a:r>
              <a:rPr lang="en-GB" sz="1200" dirty="0" err="1"/>
              <a:t>Daresbury</a:t>
            </a:r>
            <a:r>
              <a:rPr lang="en-GB" sz="1200" dirty="0"/>
              <a:t> </a:t>
            </a:r>
            <a:endParaRPr lang="en-GB" sz="1200" dirty="0" smtClean="0"/>
          </a:p>
          <a:p>
            <a:pPr algn="r"/>
            <a:r>
              <a:rPr lang="en-GB" sz="1200" dirty="0" smtClean="0">
                <a:latin typeface="+mj-lt"/>
              </a:rPr>
              <a:t>11-15/01/2013 </a:t>
            </a:r>
            <a:endParaRPr lang="en-GB" sz="1200" dirty="0">
              <a:latin typeface="+mj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8903" y="1221168"/>
            <a:ext cx="4842398" cy="3631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797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COLDEX in SPS with –a-C coating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4610" y="681585"/>
            <a:ext cx="3993035" cy="252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3795" y="681585"/>
            <a:ext cx="49450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beam screen held at </a:t>
            </a: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50 K, 5 k then 10 K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while cold bore ~ 4K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beams circulating  in SPS (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9/11/2014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Heat load &lt; 1 W/m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Pressure rise &lt; 5 10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-9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mbar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gas is  H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08875" y="3319501"/>
            <a:ext cx="4008770" cy="2827401"/>
            <a:chOff x="151141" y="1438435"/>
            <a:chExt cx="4008770" cy="28274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283" y="1448616"/>
              <a:ext cx="3992628" cy="21771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929" y="2809171"/>
              <a:ext cx="1942220" cy="145666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51141" y="1438435"/>
              <a:ext cx="357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~2.2 m, ID 67 beam screen</a:t>
              </a:r>
            </a:p>
            <a:p>
              <a:r>
                <a:rPr lang="en-GB" sz="1400" dirty="0" smtClean="0"/>
                <a:t>Internally coated with amorphous carbon</a:t>
              </a:r>
              <a:endParaRPr lang="en-GB" sz="14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290334"/>
            <a:ext cx="49450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Refurbishment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operation of COLDEX : strong support and commitment of many CERN groups:  </a:t>
            </a:r>
            <a:r>
              <a:rPr lang="nl-NL" dirty="0">
                <a:solidFill>
                  <a:srgbClr val="FF3399"/>
                </a:solidFill>
              </a:rPr>
              <a:t>TE-CRG, BE-OP, BE-ABP, TE-EPC, EN-ICE</a:t>
            </a:r>
            <a:endParaRPr lang="en-GB" dirty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Thanks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L. Rossi, HL-LHC project leader,  crab cavities, WP 4, and cryogenic, WP9, projects for their support to operate </a:t>
            </a:r>
            <a:r>
              <a:rPr lang="en-GB" dirty="0">
                <a:solidFill>
                  <a:srgbClr val="FF3399"/>
                </a:solidFill>
              </a:rPr>
              <a:t>COLDEX during </a:t>
            </a:r>
            <a:r>
              <a:rPr lang="en-GB" dirty="0" smtClean="0">
                <a:solidFill>
                  <a:srgbClr val="FF3399"/>
                </a:solidFill>
              </a:rPr>
              <a:t>2016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5" name="Footer Placeholder 8"/>
          <p:cNvSpPr txBox="1">
            <a:spLocks/>
          </p:cNvSpPr>
          <p:nvPr/>
        </p:nvSpPr>
        <p:spPr>
          <a:xfrm>
            <a:off x="7688063" y="2757422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R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Salemme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3382" y="5500571"/>
            <a:ext cx="3418879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a-C coating validation at cryogenic temperature </a:t>
            </a:r>
            <a:r>
              <a:rPr lang="en-GB" b="1" dirty="0" smtClean="0">
                <a:solidFill>
                  <a:srgbClr val="FF3399"/>
                </a:solidFill>
              </a:rPr>
              <a:t>must</a:t>
            </a:r>
            <a:r>
              <a:rPr lang="en-GB" dirty="0" smtClean="0">
                <a:solidFill>
                  <a:srgbClr val="FF3399"/>
                </a:solidFill>
              </a:rPr>
              <a:t> be continued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dose to a-C coating and shielded beam screen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8112" y="4849257"/>
            <a:ext cx="3021153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Behaviour of a-C coating under irradiation </a:t>
            </a:r>
            <a:r>
              <a:rPr lang="en-GB" b="1" dirty="0" smtClean="0">
                <a:solidFill>
                  <a:srgbClr val="FF3399"/>
                </a:solidFill>
              </a:rPr>
              <a:t>started</a:t>
            </a:r>
            <a:endParaRPr lang="en-GB" b="1" dirty="0">
              <a:solidFill>
                <a:srgbClr val="FF3399"/>
              </a:solidFill>
            </a:endParaRPr>
          </a:p>
        </p:txBody>
      </p:sp>
      <p:pic>
        <p:nvPicPr>
          <p:cNvPr id="17" name="pasted-image.pd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t="9125" r="3922" b="9918"/>
          <a:stretch/>
        </p:blipFill>
        <p:spPr bwMode="auto">
          <a:xfrm>
            <a:off x="1958484" y="658267"/>
            <a:ext cx="4463153" cy="3187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8" name="Footer Placeholder 8"/>
          <p:cNvSpPr txBox="1">
            <a:spLocks/>
          </p:cNvSpPr>
          <p:nvPr/>
        </p:nvSpPr>
        <p:spPr>
          <a:xfrm>
            <a:off x="550318" y="3007556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Cerutti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Q3_b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74"/>
          <a:stretch>
            <a:fillRect/>
          </a:stretch>
        </p:blipFill>
        <p:spPr bwMode="auto">
          <a:xfrm>
            <a:off x="168273" y="1050766"/>
            <a:ext cx="1731689" cy="175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430936" y="1676817"/>
            <a:ext cx="2695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dose up to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GGy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dominated by electro-magnetic components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824" y="4041917"/>
            <a:ext cx="2956851" cy="1917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254" y="3834802"/>
            <a:ext cx="3183771" cy="259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AutoShape 4"/>
          <p:cNvSpPr>
            <a:spLocks/>
          </p:cNvSpPr>
          <p:nvPr/>
        </p:nvSpPr>
        <p:spPr bwMode="auto">
          <a:xfrm>
            <a:off x="3678238" y="6124601"/>
            <a:ext cx="2112962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91440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E</a:t>
            </a:r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lectromagnetic</a:t>
            </a:r>
          </a:p>
        </p:txBody>
      </p:sp>
      <p:sp>
        <p:nvSpPr>
          <p:cNvPr id="26" name="AutoShape 4"/>
          <p:cNvSpPr>
            <a:spLocks/>
          </p:cNvSpPr>
          <p:nvPr/>
        </p:nvSpPr>
        <p:spPr bwMode="auto">
          <a:xfrm>
            <a:off x="6727452" y="6100132"/>
            <a:ext cx="2112962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91440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Hadronic</a:t>
            </a:r>
            <a:endParaRPr lang="en-US" altLang="en-US" sz="1400" dirty="0" smtClean="0">
              <a:solidFill>
                <a:srgbClr val="22529E"/>
              </a:solidFill>
              <a:latin typeface="Helvetica Neue" charset="0"/>
              <a:ea typeface="MS PGothic" panose="020B0600070205080204" pitchFamily="34" charset="-128"/>
              <a:sym typeface="Helvetica Neue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506690" y="4992136"/>
            <a:ext cx="5513901" cy="0"/>
          </a:xfrm>
          <a:prstGeom prst="line">
            <a:avLst/>
          </a:prstGeom>
          <a:ln>
            <a:solidFill>
              <a:srgbClr val="FF3399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3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3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Layout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3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Optics: HL-LHC V1.1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0" y="744697"/>
            <a:ext cx="76483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New optic for HL-LHC : ATS (Achromatic Telescopic Squeezing), blow-up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in the arcs to reduce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*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Matching section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0884" y="1862014"/>
            <a:ext cx="4970662" cy="2813779"/>
            <a:chOff x="0" y="3146530"/>
            <a:chExt cx="4970662" cy="2813779"/>
          </a:xfrm>
        </p:grpSpPr>
        <p:pic>
          <p:nvPicPr>
            <p:cNvPr id="9" name="Picture 21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3146530"/>
              <a:ext cx="4970662" cy="2444447"/>
            </a:xfrm>
            <a:prstGeom prst="rect">
              <a:avLst/>
            </a:prstGeom>
            <a:noFill/>
          </p:spPr>
        </p:pic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1140753" y="3319658"/>
              <a:ext cx="638175" cy="25400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Triplet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3789562" y="4103109"/>
              <a:ext cx="11811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04825" algn="ctr"/>
                  <a:tab pos="720725" algn="l"/>
                </a:tabLst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D2	Crab	Q4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04825" algn="ctr"/>
                  <a:tab pos="720725" algn="l"/>
                </a:tabLst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	Cavities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2043024" y="3393267"/>
              <a:ext cx="386360" cy="26161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D1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366776" y="4891974"/>
              <a:ext cx="520464" cy="26161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100" dirty="0" smtClean="0">
                  <a:latin typeface="Arial" pitchFamily="34" charset="0"/>
                </a:rPr>
                <a:t>TAS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9759" y="5590977"/>
              <a:ext cx="208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Right side of IR1/IR5</a:t>
              </a:r>
              <a:endParaRPr lang="en-US" dirty="0"/>
            </a:p>
          </p:txBody>
        </p:sp>
      </p:grpSp>
      <p:sp>
        <p:nvSpPr>
          <p:cNvPr id="15" name="Footer Placeholder 8"/>
          <p:cNvSpPr txBox="1">
            <a:spLocks/>
          </p:cNvSpPr>
          <p:nvPr/>
        </p:nvSpPr>
        <p:spPr>
          <a:xfrm>
            <a:off x="295137" y="4930961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De Maria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13005" y="1369347"/>
            <a:ext cx="433099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Changes in IR1/5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 aperture reduced 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Triplet, BPM, corrector layout update.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D1-D2 length reduction.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TAN new aperture and separation.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Displacement Q4 by 10m towards the arc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to 4 crab cavities per side per beam.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MCBRD – MCBYY length and strength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crab cavity beam based alignment.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masks and collimators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Q5: MQYL to MQY at 200 T/m.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Changes in IR6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Q5: MQYL to 2x MQY.</a:t>
            </a: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7504980" y="766688"/>
            <a:ext cx="126333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Fartoukh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1637" y="5571510"/>
            <a:ext cx="6649368" cy="92333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Complete</a:t>
            </a:r>
            <a:r>
              <a:rPr lang="en-GB" dirty="0" smtClean="0">
                <a:solidFill>
                  <a:srgbClr val="FF3399"/>
                </a:solidFill>
              </a:rPr>
              <a:t> dismounting of LSS1 &amp; 5</a:t>
            </a: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New beam screens : procurement !</a:t>
            </a: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New layout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3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03" y="5431731"/>
            <a:ext cx="985403" cy="11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magnet zoo in the IR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5" name="Picture 4" descr="MQXF_2d_mech_cross-section_rod_label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" y="785297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50" y="627029"/>
            <a:ext cx="2199545" cy="21606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82" y="3070290"/>
            <a:ext cx="1073852" cy="103329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9" y="3025651"/>
            <a:ext cx="2011097" cy="1754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18" y="3188978"/>
            <a:ext cx="1649704" cy="1591123"/>
          </a:xfrm>
          <a:prstGeom prst="rect">
            <a:avLst/>
          </a:prstGeom>
        </p:spPr>
      </p:pic>
      <p:pic>
        <p:nvPicPr>
          <p:cNvPr id="10" name="Picture 9" descr="\\lhc-div-mms.web.cern.ch\LHC-DIV-MMS\tests\MAG\docum\hilumi\Magnets\correctors\do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188" y="4279141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\\lhc-div-mms.web.cern.ch\LHC-DIV-MMS\tests\MAG\docum\hilumi\Magnets\correctors\quad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650" y="852499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lhc-div-mms.web.cern.ch\LHC-DIV-MMS\tests\MAG\docum\hilumi\Magnets\correctors\oct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13" y="3022411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lhc-div-mms.web.cern.ch\LHC-DIV-MMS\tests\MAG\docum\hilumi\Magnets\correctors\dec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658" y="4320840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76948" y="2748610"/>
            <a:ext cx="2316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Triplet QXF (LARP and CERN)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325676" y="2748551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Separation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D1 (KEK)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88526" y="4920419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Recombination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D2 </a:t>
            </a:r>
          </a:p>
          <a:p>
            <a:pPr algn="ctr"/>
            <a:r>
              <a:rPr lang="fr-CH" sz="1200" dirty="0" smtClean="0"/>
              <a:t>(INFN design)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180151" y="4923960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 (CEA)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554301" y="2763939"/>
            <a:ext cx="1479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err="1" smtClean="0"/>
              <a:t>Skew</a:t>
            </a:r>
            <a:r>
              <a:rPr lang="fr-CH" sz="1000" dirty="0" smtClean="0"/>
              <a:t> corrector (INFN)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4620968" y="4103587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sextupole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6444605" y="5394903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dodecapole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556943" y="4103587"/>
            <a:ext cx="1699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octupole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4817785" y="5393813"/>
            <a:ext cx="1713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918925" y="2763941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Orbit</a:t>
            </a:r>
            <a:r>
              <a:rPr lang="fr-CH" sz="1000" dirty="0" smtClean="0"/>
              <a:t> corrector (CIEMAT)</a:t>
            </a:r>
            <a:endParaRPr lang="en-US" sz="1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292" y="785297"/>
            <a:ext cx="2614441" cy="1978644"/>
          </a:xfrm>
          <a:prstGeom prst="rect">
            <a:avLst/>
          </a:prstGeom>
        </p:spPr>
      </p:pic>
      <p:sp>
        <p:nvSpPr>
          <p:cNvPr id="25" name="Footer Placeholder 8"/>
          <p:cNvSpPr txBox="1">
            <a:spLocks/>
          </p:cNvSpPr>
          <p:nvPr/>
        </p:nvSpPr>
        <p:spPr>
          <a:xfrm>
            <a:off x="7307167" y="263313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Todesco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82141" y="5200959"/>
            <a:ext cx="1807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Cross-sections in scale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3657" y="5714376"/>
            <a:ext cx="5372987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Many beam screens </a:t>
            </a:r>
            <a:r>
              <a:rPr lang="en-GB" dirty="0" smtClean="0">
                <a:solidFill>
                  <a:srgbClr val="FF0066"/>
                </a:solidFill>
              </a:rPr>
              <a:t>with interconnects and cold warm transitions to be designed, produced &amp; installed</a:t>
            </a:r>
          </a:p>
        </p:txBody>
      </p:sp>
      <p:sp>
        <p:nvSpPr>
          <p:cNvPr id="29" name="Footer Placeholder 8"/>
          <p:cNvSpPr txBox="1">
            <a:spLocks/>
          </p:cNvSpPr>
          <p:nvPr/>
        </p:nvSpPr>
        <p:spPr>
          <a:xfrm>
            <a:off x="7005740" y="5984845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4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7488"/>
          </a:xfrm>
        </p:spPr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-1" y="425719"/>
            <a:ext cx="7648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LHCLSXH__0010 and LHCLSXHT__0010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Vacuum functionalities introduced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1637" y="6125130"/>
            <a:ext cx="6649368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Optimisation of areas : </a:t>
            </a:r>
            <a:r>
              <a:rPr lang="en-GB" dirty="0" smtClean="0">
                <a:solidFill>
                  <a:srgbClr val="FF0066"/>
                </a:solidFill>
              </a:rPr>
              <a:t>TAS-Q1, interconnects, TAN-D2, crab cavities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786" y="1084521"/>
            <a:ext cx="7348538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8"/>
          <p:cNvSpPr txBox="1">
            <a:spLocks/>
          </p:cNvSpPr>
          <p:nvPr/>
        </p:nvSpPr>
        <p:spPr>
          <a:xfrm>
            <a:off x="295137" y="4930961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443870" y="1226288"/>
            <a:ext cx="269358" cy="694661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own Arrow 3"/>
          <p:cNvSpPr/>
          <p:nvPr/>
        </p:nvSpPr>
        <p:spPr>
          <a:xfrm rot="10800000">
            <a:off x="5493488" y="942754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15133" y="429264"/>
            <a:ext cx="190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Q1 to be shifted towards arc by ~ 1 m ?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24493" y="2271823"/>
            <a:ext cx="269358" cy="694661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Down Arrow 22"/>
          <p:cNvSpPr/>
          <p:nvPr/>
        </p:nvSpPr>
        <p:spPr>
          <a:xfrm rot="10800000">
            <a:off x="1974111" y="2009554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1240458" y="1248915"/>
            <a:ext cx="166327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Large enough to accommodate cooling tubes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240771" y="2271113"/>
            <a:ext cx="1038447" cy="694661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Down Arrow 26"/>
          <p:cNvSpPr/>
          <p:nvPr/>
        </p:nvSpPr>
        <p:spPr>
          <a:xfrm rot="10800000">
            <a:off x="7674933" y="1980490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6869016" y="1012173"/>
            <a:ext cx="16632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Shorter TAN and innovative solutions to accommodate TCTs + masks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537636" y="3288294"/>
            <a:ext cx="1488559" cy="581957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Down Arrow 29"/>
          <p:cNvSpPr/>
          <p:nvPr/>
        </p:nvSpPr>
        <p:spPr>
          <a:xfrm>
            <a:off x="3239382" y="3921994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Box 30"/>
          <p:cNvSpPr txBox="1"/>
          <p:nvPr/>
        </p:nvSpPr>
        <p:spPr>
          <a:xfrm>
            <a:off x="2059172" y="4099964"/>
            <a:ext cx="244778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Dismountable CC modules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5344633" y="2298757"/>
            <a:ext cx="1724773" cy="522415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Down Arrow 32"/>
          <p:cNvSpPr/>
          <p:nvPr/>
        </p:nvSpPr>
        <p:spPr>
          <a:xfrm>
            <a:off x="6169704" y="2774388"/>
            <a:ext cx="197117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5239244" y="2968610"/>
            <a:ext cx="217071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Space reservation for option: BBLR compensator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5057554" y="4407741"/>
            <a:ext cx="2534093" cy="694661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Down Arrow 35"/>
          <p:cNvSpPr/>
          <p:nvPr/>
        </p:nvSpPr>
        <p:spPr>
          <a:xfrm>
            <a:off x="6324600" y="5102402"/>
            <a:ext cx="197117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extBox 36"/>
          <p:cNvSpPr txBox="1"/>
          <p:nvPr/>
        </p:nvSpPr>
        <p:spPr>
          <a:xfrm>
            <a:off x="5344633" y="5303263"/>
            <a:ext cx="27715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DQR, no Alfa and DFBA removed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44633" y="3959491"/>
            <a:ext cx="13857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Masks in all cells</a:t>
            </a:r>
            <a:endParaRPr lang="en-GB" sz="1400" dirty="0">
              <a:solidFill>
                <a:srgbClr val="FF3399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366821" y="3792279"/>
            <a:ext cx="56337" cy="167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6674072" y="3792279"/>
            <a:ext cx="917575" cy="250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4408967" y="4195497"/>
            <a:ext cx="1034903" cy="559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81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21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load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0523" y="637274"/>
            <a:ext cx="8254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Heat load working group to be </a:t>
            </a:r>
            <a:r>
              <a:rPr lang="en-GB" dirty="0" smtClean="0">
                <a:solidFill>
                  <a:srgbClr val="FF3399"/>
                </a:solidFill>
              </a:rPr>
              <a:t>resumed in 2015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(WP9)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defines necessity on a-C coating with WP2 and WP12</a:t>
            </a:r>
            <a:endParaRPr lang="en-GB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020994" y="1431376"/>
            <a:ext cx="50459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spcAft>
                <a:spcPts val="600"/>
              </a:spcAft>
            </a:pPr>
            <a:r>
              <a:rPr lang="en-US" sz="1600" b="1" dirty="0" smtClean="0">
                <a:solidFill>
                  <a:srgbClr val="00CC99"/>
                </a:solidFill>
                <a:latin typeface="Calibri" pitchFamily="34" charset="0"/>
              </a:rPr>
              <a:t>Total heat load on the beam screen cooling circuit IT+D1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570" y="1852882"/>
            <a:ext cx="3579614" cy="297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8"/>
          <p:cNvSpPr txBox="1">
            <a:spLocks/>
          </p:cNvSpPr>
          <p:nvPr/>
        </p:nvSpPr>
        <p:spPr>
          <a:xfrm>
            <a:off x="7898876" y="3686432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Iadarola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8674" y="4896207"/>
            <a:ext cx="7052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 for heat load reduction for the triplets &amp; D1 of IR1/ </a:t>
            </a:r>
            <a:r>
              <a:rPr lang="en-GB" dirty="0" smtClean="0">
                <a:solidFill>
                  <a:srgbClr val="FF3399"/>
                </a:solidFill>
              </a:rPr>
              <a:t>and IR2/8</a:t>
            </a:r>
          </a:p>
          <a:p>
            <a:pPr lvl="1">
              <a:buClr>
                <a:srgbClr val="00CC99"/>
              </a:buClr>
            </a:pP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084046" y="5521881"/>
            <a:ext cx="6649368" cy="92333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Study </a:t>
            </a:r>
            <a:r>
              <a:rPr lang="en-GB" b="1" i="1" dirty="0" smtClean="0">
                <a:solidFill>
                  <a:srgbClr val="FF3399"/>
                </a:solidFill>
              </a:rPr>
              <a:t>in-situ</a:t>
            </a:r>
            <a:r>
              <a:rPr lang="en-GB" b="1" dirty="0" smtClean="0">
                <a:solidFill>
                  <a:srgbClr val="FF3399"/>
                </a:solidFill>
              </a:rPr>
              <a:t> coating </a:t>
            </a:r>
            <a:r>
              <a:rPr lang="en-GB" dirty="0" smtClean="0">
                <a:solidFill>
                  <a:srgbClr val="FF3399"/>
                </a:solidFill>
              </a:rPr>
              <a:t>and</a:t>
            </a:r>
            <a:r>
              <a:rPr lang="en-GB" b="1" dirty="0" smtClean="0">
                <a:solidFill>
                  <a:srgbClr val="FF3399"/>
                </a:solidFill>
              </a:rPr>
              <a:t> clearing </a:t>
            </a:r>
            <a:r>
              <a:rPr lang="en-GB" b="1" dirty="0" smtClean="0">
                <a:solidFill>
                  <a:srgbClr val="FF3399"/>
                </a:solidFill>
              </a:rPr>
              <a:t>electrodes</a:t>
            </a: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Optimise </a:t>
            </a:r>
            <a:r>
              <a:rPr lang="en-GB" dirty="0" smtClean="0">
                <a:solidFill>
                  <a:srgbClr val="FF3399"/>
                </a:solidFill>
              </a:rPr>
              <a:t>cooling efficiency</a:t>
            </a:r>
            <a:endParaRPr lang="en-GB" dirty="0" smtClean="0">
              <a:solidFill>
                <a:srgbClr val="FF3399"/>
              </a:solidFill>
            </a:endParaRP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Identify </a:t>
            </a:r>
            <a:r>
              <a:rPr lang="en-GB" dirty="0" smtClean="0">
                <a:solidFill>
                  <a:srgbClr val="FF3399"/>
                </a:solidFill>
              </a:rPr>
              <a:t>beam screens to be treated for electron cloud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02" y="2346250"/>
            <a:ext cx="2953256" cy="243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966" y="2148621"/>
            <a:ext cx="17315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spcAft>
                <a:spcPts val="600"/>
              </a:spcAft>
            </a:pPr>
            <a:r>
              <a:rPr lang="en-US" sz="1600" b="1" dirty="0" smtClean="0">
                <a:solidFill>
                  <a:srgbClr val="00CC99"/>
                </a:solidFill>
                <a:latin typeface="Calibri" pitchFamily="34" charset="0"/>
              </a:rPr>
              <a:t>HL-LHC:  IR1 </a:t>
            </a:r>
            <a:r>
              <a:rPr lang="en-US" sz="1600" b="1" dirty="0">
                <a:solidFill>
                  <a:srgbClr val="00CC99"/>
                </a:solidFill>
                <a:latin typeface="Calibri" pitchFamily="34" charset="0"/>
              </a:rPr>
              <a:t>and </a:t>
            </a:r>
            <a:r>
              <a:rPr lang="en-US" sz="1600" b="1" dirty="0" smtClean="0">
                <a:solidFill>
                  <a:srgbClr val="00CC99"/>
                </a:solidFill>
                <a:latin typeface="Calibri" pitchFamily="34" charset="0"/>
              </a:rPr>
              <a:t>5</a:t>
            </a:r>
            <a:endParaRPr lang="en-US" sz="1600" b="1" dirty="0">
              <a:solidFill>
                <a:srgbClr val="00CC99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24293" y="1687585"/>
            <a:ext cx="1452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spcAft>
                <a:spcPts val="600"/>
              </a:spcAft>
            </a:pPr>
            <a:r>
              <a:rPr lang="en-US" sz="1600" b="1" dirty="0" smtClean="0">
                <a:solidFill>
                  <a:srgbClr val="00CC99"/>
                </a:solidFill>
                <a:latin typeface="Calibri" pitchFamily="34" charset="0"/>
              </a:rPr>
              <a:t>LHC:  IR2 </a:t>
            </a:r>
            <a:r>
              <a:rPr lang="en-US" sz="1600" b="1" dirty="0">
                <a:solidFill>
                  <a:srgbClr val="00CC99"/>
                </a:solidFill>
                <a:latin typeface="Calibri" pitchFamily="34" charset="0"/>
              </a:rPr>
              <a:t>and 8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47346" y="4320844"/>
            <a:ext cx="7460433" cy="14176"/>
          </a:xfrm>
          <a:prstGeom prst="line">
            <a:avLst/>
          </a:prstGeom>
          <a:ln>
            <a:solidFill>
              <a:srgbClr val="FF339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>
          <a:xfrm>
            <a:off x="538786" y="4072763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60319" y="3509878"/>
            <a:ext cx="129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Acceptable </a:t>
            </a:r>
          </a:p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Limit = 100W ?</a:t>
            </a:r>
            <a:endParaRPr lang="en-GB" sz="14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4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4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Crab cavities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6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1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Introduction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33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2145" y="4330196"/>
            <a:ext cx="36404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cavities: luminosity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291" y="509690"/>
            <a:ext cx="8254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instantaneous luminosity by a factor 16 by “</a:t>
            </a:r>
            <a:r>
              <a:rPr lang="en-GB" dirty="0" smtClean="0">
                <a:solidFill>
                  <a:srgbClr val="FF3399"/>
                </a:solidFill>
              </a:rPr>
              <a:t>crabbing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the bunches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Requires </a:t>
            </a:r>
            <a:r>
              <a:rPr lang="en-GB" dirty="0" smtClean="0">
                <a:solidFill>
                  <a:srgbClr val="FF3399"/>
                </a:solidFill>
              </a:rPr>
              <a:t>luminosity levelling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 minimise number of event per crossing</a:t>
            </a:r>
            <a:endParaRPr lang="en-GB" dirty="0" smtClean="0"/>
          </a:p>
        </p:txBody>
      </p:sp>
      <p:pic>
        <p:nvPicPr>
          <p:cNvPr id="18" name="Picture 17" descr="palmer_Page_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165" y="127681"/>
            <a:ext cx="1693137" cy="134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147752" y="1166405"/>
            <a:ext cx="97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</a:pPr>
            <a:r>
              <a:rPr lang="en-US" altLang="zh-CN" sz="1400" dirty="0">
                <a:solidFill>
                  <a:srgbClr val="FFFFFF"/>
                </a:solidFill>
                <a:latin typeface="Times New Roman" pitchFamily="18" charset="0"/>
              </a:rPr>
              <a:t>B. Palmer</a:t>
            </a:r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3231790" y="1077429"/>
            <a:ext cx="241053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Zimmermann, R. Calaga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981" y="1449584"/>
            <a:ext cx="3837910" cy="221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68" y="1508657"/>
            <a:ext cx="3699181" cy="214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1291" y="3508171"/>
            <a:ext cx="8760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cavities maximise luminosity and can be used for luminosity levelling: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luminosity is too high, CC are almost off and are slowly turned on to compensate proton burning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allow to optimise integrated luminosity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6786" y="4366765"/>
            <a:ext cx="3449887" cy="2156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431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10523" y="3246899"/>
            <a:ext cx="8254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Installed between D2 and Q4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CC operating at 2 K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designs to evaluate (RF dipole and double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quarter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wave cavities)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Bulk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cavities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7693" y="1254560"/>
            <a:ext cx="5579293" cy="1942055"/>
            <a:chOff x="223307" y="4221088"/>
            <a:chExt cx="5579293" cy="194205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07" y="4221088"/>
              <a:ext cx="5579293" cy="1942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6386" y="456478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0" descr="France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4342" y="4485015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8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0220" y="4882696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2" descr="United Kingdom icon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21" y="4640970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4" descr="Italy icon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303" y="47684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1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Installed on left and right side of IP1 and IP5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3369" y="2705632"/>
            <a:ext cx="44435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D2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909453" y="2232675"/>
            <a:ext cx="45717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Q4</a:t>
            </a:r>
            <a:endParaRPr lang="fr-FR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668" y="766474"/>
            <a:ext cx="2360132" cy="268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552224" y="4417900"/>
            <a:ext cx="1730705" cy="2076940"/>
            <a:chOff x="2093099" y="4484836"/>
            <a:chExt cx="1730705" cy="207694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099" y="4484836"/>
              <a:ext cx="1730705" cy="1830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407660" y="6223222"/>
              <a:ext cx="10021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LARP-BNL</a:t>
              </a:r>
              <a:endPara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62895" y="4554835"/>
            <a:ext cx="2446634" cy="1846508"/>
            <a:chOff x="5000673" y="4624333"/>
            <a:chExt cx="2446634" cy="1846508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73" y="4624333"/>
              <a:ext cx="2446634" cy="155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565535" y="6132287"/>
              <a:ext cx="15103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LARP-ODU-JLAB</a:t>
              </a:r>
              <a:endPara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3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0523" y="637274"/>
            <a:ext cx="82543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perating pressure ~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-10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mbar with beams</a:t>
            </a:r>
          </a:p>
          <a:p>
            <a:pPr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Vacuum instrumentation on the modules </a:t>
            </a:r>
            <a:r>
              <a:rPr lang="en-GB" dirty="0" smtClean="0">
                <a:solidFill>
                  <a:srgbClr val="FF3399"/>
                </a:solidFill>
                <a:cs typeface="Times New Roman" panose="02020603050405020304" pitchFamily="18" charset="0"/>
              </a:rPr>
              <a:t>is under definition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Drawings and leak detection procedures needs to be </a:t>
            </a: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validated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by VSC</a:t>
            </a:r>
            <a:endParaRPr lang="en-GB" sz="9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1103" y="2297177"/>
            <a:ext cx="4065828" cy="30277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399" y="2352376"/>
            <a:ext cx="3851541" cy="28886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46495" y="5227259"/>
            <a:ext cx="624799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err="1" smtClean="0"/>
              <a:t>Cryomodules</a:t>
            </a:r>
            <a:r>
              <a:rPr lang="en-GB" sz="1700" dirty="0" smtClean="0"/>
              <a:t> for the DQW (left) and RFD (right) cavities respectively </a:t>
            </a:r>
            <a:endParaRPr lang="en-GB" sz="1700" dirty="0"/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3231790" y="5707913"/>
            <a:ext cx="241053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Calaga, O. Capatina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6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and electron cloud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-1" y="744697"/>
            <a:ext cx="897387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Bulk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treatment is well </a:t>
            </a: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defined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(EDMS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1389669,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micron chemical etching, 600 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deg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heat treatment, 10-20 micron chemical etching, high pressure water rinsing and finally a 120 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deg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bake)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Impact of the electron cloud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CC modules must be evaluated for: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cavity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itslef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Inter-cavity tube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Module cold warm transition</a:t>
            </a:r>
          </a:p>
        </p:txBody>
      </p:sp>
      <p:sp>
        <p:nvSpPr>
          <p:cNvPr id="8" name="Right Brace 7"/>
          <p:cNvSpPr/>
          <p:nvPr/>
        </p:nvSpPr>
        <p:spPr>
          <a:xfrm>
            <a:off x="3782577" y="1894666"/>
            <a:ext cx="157286" cy="7061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156810" y="2063067"/>
            <a:ext cx="326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3399"/>
                </a:solidFill>
              </a:rPr>
              <a:t>Samples</a:t>
            </a:r>
            <a:r>
              <a:rPr lang="fr-FR" dirty="0" smtClean="0">
                <a:solidFill>
                  <a:srgbClr val="FF3399"/>
                </a:solidFill>
              </a:rPr>
              <a:t> </a:t>
            </a:r>
            <a:r>
              <a:rPr lang="fr-FR" dirty="0" err="1" smtClean="0">
                <a:solidFill>
                  <a:srgbClr val="FF3399"/>
                </a:solidFill>
              </a:rPr>
              <a:t>needed</a:t>
            </a:r>
            <a:r>
              <a:rPr lang="fr-FR" dirty="0" smtClean="0">
                <a:solidFill>
                  <a:srgbClr val="FF3399"/>
                </a:solidFill>
              </a:rPr>
              <a:t> for qualification</a:t>
            </a:r>
            <a:endParaRPr lang="fr-FR" dirty="0">
              <a:solidFill>
                <a:srgbClr val="FF3399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62394" y="3116255"/>
            <a:ext cx="3659332" cy="2959333"/>
            <a:chOff x="5084146" y="3400883"/>
            <a:chExt cx="3659332" cy="2959333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146" y="3763028"/>
              <a:ext cx="3659332" cy="235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796238" y="3400883"/>
              <a:ext cx="2331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CC99"/>
                  </a:solidFill>
                </a:rPr>
                <a:t>1.1 &lt; </a:t>
              </a:r>
              <a:r>
                <a:rPr lang="en-GB" dirty="0" err="1" smtClean="0">
                  <a:solidFill>
                    <a:srgbClr val="00CC99"/>
                  </a:solidFill>
                </a:rPr>
                <a:t>Nb</a:t>
              </a:r>
              <a:r>
                <a:rPr lang="en-GB" dirty="0" smtClean="0">
                  <a:solidFill>
                    <a:srgbClr val="00CC99"/>
                  </a:solidFill>
                </a:rPr>
                <a:t> film SEY &lt; 1.7 </a:t>
              </a:r>
              <a:endParaRPr lang="en-GB" dirty="0">
                <a:solidFill>
                  <a:srgbClr val="00CC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22426" y="6113995"/>
              <a:ext cx="28873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., </a:t>
              </a:r>
              <a:r>
                <a:rPr lang="fr-FR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Appl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Phys. A 79, 1085-1091 (2003)</a:t>
              </a:r>
              <a:endPara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1999" y="3181423"/>
            <a:ext cx="4290543" cy="2862677"/>
            <a:chOff x="477939" y="3500383"/>
            <a:chExt cx="4290543" cy="2862677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939" y="3763027"/>
              <a:ext cx="4290543" cy="230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418393" y="6116839"/>
              <a:ext cx="2441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al. 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EPAC 2000, Vienna, </a:t>
              </a:r>
              <a:r>
                <a:rPr lang="fr-FR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Austria</a:t>
              </a:r>
              <a:endParaRPr lang="fr-FR" sz="1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18393" y="3500383"/>
              <a:ext cx="2184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CC99"/>
                  </a:solidFill>
                </a:rPr>
                <a:t>Electron </a:t>
              </a:r>
              <a:r>
                <a:rPr lang="en-GB" dirty="0" smtClean="0">
                  <a:solidFill>
                    <a:srgbClr val="00CC99"/>
                  </a:solidFill>
                </a:rPr>
                <a:t>conditioning</a:t>
              </a:r>
              <a:endParaRPr lang="en-GB" dirty="0">
                <a:solidFill>
                  <a:srgbClr val="00CC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0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84" y="3072330"/>
            <a:ext cx="2631557" cy="314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D2-Q4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4186" y="3239807"/>
            <a:ext cx="6570920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Room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temperature (except CC modules):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bakeable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NEG coated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Sectorised CC modules: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3399"/>
                </a:solidFill>
              </a:rPr>
              <a:t>Standard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sectorisation valves (VA__), length 655 mm, at extremity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3399"/>
                </a:solidFill>
              </a:rPr>
              <a:t>Specific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sectorisation assembly, length 400, between modules. To be defined &amp; designed. 2 beam line: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roughing valve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sector valve (beam interlocked)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penning gauges + 2 ion pump + 2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pirani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gauges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6" y="759330"/>
            <a:ext cx="5860086" cy="22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 rot="16200000">
            <a:off x="6016428" y="1545761"/>
            <a:ext cx="1600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LHCLSXH_0010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255093" y="1560280"/>
            <a:ext cx="1053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side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view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003892" y="739761"/>
            <a:ext cx="1825581" cy="2010370"/>
            <a:chOff x="6672852" y="2878492"/>
            <a:chExt cx="1825581" cy="2010370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852" y="2878492"/>
              <a:ext cx="1825581" cy="20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940827" y="4515823"/>
              <a:ext cx="1557606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 typical VA__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72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D2-Q4: 2</a:t>
            </a:r>
            <a:r>
              <a:rPr lang="en-GB" baseline="30000" dirty="0" smtClean="0"/>
              <a:t>nd</a:t>
            </a:r>
            <a:r>
              <a:rPr lang="en-GB" dirty="0" smtClean="0"/>
              <a:t> beam pipe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186" y="730519"/>
            <a:ext cx="890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 </a:t>
            </a:r>
            <a:r>
              <a:rPr lang="en-GB" dirty="0">
                <a:solidFill>
                  <a:srgbClr val="FF3399"/>
                </a:solidFill>
              </a:rPr>
              <a:t>2nd beam pipe is held at 2 K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has cold warm transition (CWT) !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Current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is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diameter limited by space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LHC, maximum length without beam screen is &lt; 1 m  (to be revised for HL-LHC)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Detailed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studies are needed to comply with </a:t>
            </a:r>
            <a:r>
              <a:rPr lang="en-GB" dirty="0">
                <a:solidFill>
                  <a:srgbClr val="FF3399"/>
                </a:solidFill>
              </a:rPr>
              <a:t>vacuum stability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pressure level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279550" y="4949075"/>
            <a:ext cx="613123" cy="996775"/>
            <a:chOff x="5174553" y="5008353"/>
            <a:chExt cx="613123" cy="996775"/>
          </a:xfrm>
        </p:grpSpPr>
        <p:sp>
          <p:nvSpPr>
            <p:cNvPr id="15" name="Oval 14"/>
            <p:cNvSpPr/>
            <p:nvPr/>
          </p:nvSpPr>
          <p:spPr>
            <a:xfrm>
              <a:off x="5174553" y="5209227"/>
              <a:ext cx="613123" cy="592310"/>
            </a:xfrm>
            <a:prstGeom prst="ellipse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Trapezoid 15"/>
            <p:cNvSpPr/>
            <p:nvPr/>
          </p:nvSpPr>
          <p:spPr>
            <a:xfrm>
              <a:off x="5408294" y="5801537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Trapezoid 16"/>
            <p:cNvSpPr/>
            <p:nvPr/>
          </p:nvSpPr>
          <p:spPr>
            <a:xfrm rot="10800000">
              <a:off x="5395909" y="5008353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467346" y="5136441"/>
              <a:ext cx="12385" cy="723339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40000" dist="20000" dir="5400000" rotWithShape="0">
                <a:schemeClr val="bg1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164070" y="5139687"/>
            <a:ext cx="23748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screen between 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cryogenic pipes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77224" y="5161298"/>
            <a:ext cx="17411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pipe with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Antechamber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9" name="Picture 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77" y="2534422"/>
            <a:ext cx="6676309" cy="220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/>
          <p:cNvCxnSpPr/>
          <p:nvPr/>
        </p:nvCxnSpPr>
        <p:spPr>
          <a:xfrm>
            <a:off x="4028051" y="3118818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031015" y="3296396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012149" y="3397115"/>
            <a:ext cx="265653" cy="1677725"/>
          </a:xfrm>
          <a:prstGeom prst="straightConnector1">
            <a:avLst/>
          </a:prstGeom>
          <a:ln>
            <a:solidFill>
              <a:srgbClr val="FF33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633072" y="3126769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621814" y="3308322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44153" y="3112192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837533" y="3309648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/>
          <p:nvPr>
            <p:extLst>
              <p:ext uri="{D42A27DB-BD31-4B8C-83A1-F6EECF244321}">
                <p14:modId xmlns:p14="http://schemas.microsoft.com/office/powerpoint/2010/main" val="327707691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340676" y="2937264"/>
            <a:ext cx="511428" cy="55478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61346135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989" y="2937264"/>
            <a:ext cx="5111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7028374" y="2790667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16345" y="2783375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5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Collimation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6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– DS collimator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14186" y="730519"/>
            <a:ext cx="89029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 Dispersion Suppressor areas (Q7 to Q11) serve as “energy spectrometer” : a collimator is needed to reduce </a:t>
            </a:r>
            <a:r>
              <a:rPr lang="en-GB" dirty="0" smtClean="0">
                <a:solidFill>
                  <a:srgbClr val="FF3399"/>
                </a:solidFill>
              </a:rPr>
              <a:t>background to </a:t>
            </a:r>
            <a:r>
              <a:rPr lang="en-GB" dirty="0">
                <a:solidFill>
                  <a:srgbClr val="FF3399"/>
                </a:solidFill>
              </a:rPr>
              <a:t>A</a:t>
            </a:r>
            <a:r>
              <a:rPr lang="en-GB" dirty="0" smtClean="0">
                <a:solidFill>
                  <a:srgbClr val="FF3399"/>
                </a:solidFill>
              </a:rPr>
              <a:t>LICE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ion operation and to reduce </a:t>
            </a:r>
            <a:r>
              <a:rPr lang="en-GB" dirty="0" smtClean="0">
                <a:solidFill>
                  <a:srgbClr val="FF3399"/>
                </a:solidFill>
              </a:rPr>
              <a:t>beam loss on the cold masses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proton beams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Using NbSn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technology, the dipole field can be increased up to 11 T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standard LHC dipole can be replaced by two 11 T magnets and one collimator (TCLD)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Footer Placeholder 8"/>
          <p:cNvSpPr txBox="1">
            <a:spLocks/>
          </p:cNvSpPr>
          <p:nvPr/>
        </p:nvSpPr>
        <p:spPr>
          <a:xfrm>
            <a:off x="7449373" y="3596256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Savary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2894336"/>
            <a:ext cx="9119125" cy="3186449"/>
            <a:chOff x="0" y="2894336"/>
            <a:chExt cx="9119125" cy="3186449"/>
          </a:xfrm>
        </p:grpSpPr>
        <p:pic>
          <p:nvPicPr>
            <p:cNvPr id="28" name="Picture 2" descr="\\cern.ch\dfs\Users\s\savary\Documents\Conferences\ASC-2014\ASC Manuscript Project Status\Material\Emile\vue devant 11T.bmp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4" t="37221" r="19638" b="49094"/>
            <a:stretch/>
          </p:blipFill>
          <p:spPr bwMode="auto">
            <a:xfrm>
              <a:off x="47501" y="4981103"/>
              <a:ext cx="9000000" cy="1020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83125" y="4981102"/>
              <a:ext cx="903600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ine Callout 2 (Accent Bar) 29"/>
            <p:cNvSpPr/>
            <p:nvPr/>
          </p:nvSpPr>
          <p:spPr>
            <a:xfrm flipH="1">
              <a:off x="2323140" y="5885647"/>
              <a:ext cx="1063452" cy="195138"/>
            </a:xfrm>
            <a:prstGeom prst="accentCallout2">
              <a:avLst>
                <a:gd name="adj1" fmla="val 46609"/>
                <a:gd name="adj2" fmla="val -2221"/>
                <a:gd name="adj3" fmla="val 48738"/>
                <a:gd name="adj4" fmla="val -18044"/>
                <a:gd name="adj5" fmla="val -82534"/>
                <a:gd name="adj6" fmla="val -35193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r"/>
              <a:r>
                <a:rPr lang="en-US" sz="1400" dirty="0" smtClean="0">
                  <a:solidFill>
                    <a:srgbClr val="002060"/>
                  </a:solidFill>
                </a:rPr>
                <a:t>Interconnect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1" name="Line Callout 2 (Accent Bar) 30"/>
            <p:cNvSpPr/>
            <p:nvPr/>
          </p:nvSpPr>
          <p:spPr>
            <a:xfrm>
              <a:off x="5085025" y="5871796"/>
              <a:ext cx="1063452" cy="195138"/>
            </a:xfrm>
            <a:prstGeom prst="accentCallout2">
              <a:avLst>
                <a:gd name="adj1" fmla="val 46609"/>
                <a:gd name="adj2" fmla="val -2221"/>
                <a:gd name="adj3" fmla="val 48738"/>
                <a:gd name="adj4" fmla="val -19969"/>
                <a:gd name="adj5" fmla="val -245982"/>
                <a:gd name="adj6" fmla="val -51877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US" sz="1400" dirty="0" smtClean="0">
                  <a:solidFill>
                    <a:srgbClr val="002060"/>
                  </a:solidFill>
                </a:rPr>
                <a:t>Collimator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Line Callout 2 (Accent Bar) 31"/>
            <p:cNvSpPr/>
            <p:nvPr/>
          </p:nvSpPr>
          <p:spPr>
            <a:xfrm>
              <a:off x="6731470" y="4704896"/>
              <a:ext cx="1944041" cy="196652"/>
            </a:xfrm>
            <a:prstGeom prst="accentCallout2">
              <a:avLst>
                <a:gd name="adj1" fmla="val 46609"/>
                <a:gd name="adj2" fmla="val -2221"/>
                <a:gd name="adj3" fmla="val 45241"/>
                <a:gd name="adj4" fmla="val -19327"/>
                <a:gd name="adj5" fmla="val 331898"/>
                <a:gd name="adj6" fmla="val -45736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US" sz="1400" dirty="0" smtClean="0">
                  <a:solidFill>
                    <a:srgbClr val="002060"/>
                  </a:solidFill>
                </a:rPr>
                <a:t>11 T dipole cold mass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3" name="Line Callout 2 (Accent Bar) 32"/>
            <p:cNvSpPr/>
            <p:nvPr/>
          </p:nvSpPr>
          <p:spPr>
            <a:xfrm flipH="1">
              <a:off x="2339752" y="4725782"/>
              <a:ext cx="1853451" cy="195138"/>
            </a:xfrm>
            <a:prstGeom prst="accentCallout2">
              <a:avLst>
                <a:gd name="adj1" fmla="val 46609"/>
                <a:gd name="adj2" fmla="val -2221"/>
                <a:gd name="adj3" fmla="val 45241"/>
                <a:gd name="adj4" fmla="val -17486"/>
                <a:gd name="adj5" fmla="val 212033"/>
                <a:gd name="adj6" fmla="val -27928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r"/>
              <a:r>
                <a:rPr lang="en-US" sz="1400" dirty="0" smtClean="0">
                  <a:solidFill>
                    <a:srgbClr val="002060"/>
                  </a:solidFill>
                </a:rPr>
                <a:t>By-pass cryostat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30959" y="4681536"/>
              <a:ext cx="1824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15660 mm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6" t="19935" r="824" b="4735"/>
            <a:stretch/>
          </p:blipFill>
          <p:spPr bwMode="auto">
            <a:xfrm>
              <a:off x="5071" y="2894336"/>
              <a:ext cx="6732000" cy="1522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0" y="3633744"/>
              <a:ext cx="9119125" cy="2266766"/>
              <a:chOff x="0" y="3726000"/>
              <a:chExt cx="9119125" cy="2266766"/>
            </a:xfrm>
          </p:grpSpPr>
          <p:sp>
            <p:nvSpPr>
              <p:cNvPr id="38" name="Rectangle 37"/>
              <p:cNvSpPr/>
              <p:nvPr/>
            </p:nvSpPr>
            <p:spPr>
              <a:xfrm rot="21036984">
                <a:off x="2231696" y="3726000"/>
                <a:ext cx="648000" cy="297180"/>
              </a:xfrm>
              <a:prstGeom prst="rect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8000" y="4783166"/>
                <a:ext cx="9072000" cy="1209600"/>
              </a:xfrm>
              <a:prstGeom prst="rect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>
                <a:stCxn id="38" idx="1"/>
              </p:cNvCxnSpPr>
              <p:nvPr/>
            </p:nvCxnSpPr>
            <p:spPr>
              <a:xfrm flipH="1">
                <a:off x="0" y="3927416"/>
                <a:ext cx="2236031" cy="855750"/>
              </a:xfrm>
              <a:prstGeom prst="line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>
                <a:endCxn id="38" idx="3"/>
              </p:cNvCxnSpPr>
              <p:nvPr/>
            </p:nvCxnSpPr>
            <p:spPr>
              <a:xfrm flipH="1" flipV="1">
                <a:off x="2875361" y="3821764"/>
                <a:ext cx="6243764" cy="961402"/>
              </a:xfrm>
              <a:prstGeom prst="line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652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610" y="1069103"/>
            <a:ext cx="4263213" cy="266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– DS collimator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14186" y="730519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Target Collimator Long Dispersion suppressor, TCLD, collimator operates at room temperature and is sectorised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Footer Placeholder 8"/>
          <p:cNvSpPr txBox="1">
            <a:spLocks/>
          </p:cNvSpPr>
          <p:nvPr/>
        </p:nvSpPr>
        <p:spPr>
          <a:xfrm>
            <a:off x="6896226" y="2174215"/>
            <a:ext cx="1106294" cy="45829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Savary</a:t>
            </a:r>
            <a:endParaRPr lang="en-GB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8114" y="3847453"/>
            <a:ext cx="7819708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VSC needs to complete the integration (2</a:t>
            </a:r>
            <a:r>
              <a:rPr lang="en-GB" baseline="30000" dirty="0" smtClean="0">
                <a:solidFill>
                  <a:srgbClr val="FF3399"/>
                </a:solidFill>
              </a:rPr>
              <a:t>nd</a:t>
            </a:r>
            <a:r>
              <a:rPr lang="en-GB" dirty="0" smtClean="0">
                <a:solidFill>
                  <a:srgbClr val="FF3399"/>
                </a:solidFill>
              </a:rPr>
              <a:t> beam line in particular)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Installation of two assemblies are expected in IP2 (left and right) for LS2 (2018-19)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4186" y="4795701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7: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TCLDs per side to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 collimation cleaning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1/5: 2 TCLDs per side to allow high luminosity</a:t>
            </a:r>
          </a:p>
        </p:txBody>
      </p:sp>
      <p:sp>
        <p:nvSpPr>
          <p:cNvPr id="24" name="Right Brace 23"/>
          <p:cNvSpPr/>
          <p:nvPr/>
        </p:nvSpPr>
        <p:spPr>
          <a:xfrm>
            <a:off x="5416967" y="4904299"/>
            <a:ext cx="157286" cy="7061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5791200" y="50727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3399"/>
                </a:solidFill>
              </a:rPr>
              <a:t>LS3</a:t>
            </a:r>
            <a:endParaRPr lang="fr-FR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257" y="3940882"/>
            <a:ext cx="4699994" cy="177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and protection layout IP1/5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714" y="1358236"/>
            <a:ext cx="6690612" cy="18418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186" y="588759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Tertiary collimators, TCTs, in cell 4 </a:t>
            </a:r>
            <a:r>
              <a:rPr lang="en-GB" dirty="0" smtClean="0">
                <a:solidFill>
                  <a:srgbClr val="FF3399"/>
                </a:solidFill>
              </a:rPr>
              <a:t>and 5</a:t>
            </a: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Better protection of apertures, asynchronous beam dumps and possible reduction of background to the experiments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526" y="3059080"/>
            <a:ext cx="4766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Upgrade of TCL4 mask: design with larger jaws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TCLX4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99" y="3940438"/>
            <a:ext cx="2588077" cy="174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224139" y="2997003"/>
            <a:ext cx="3693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Upgrade of TAXN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Inserting Inermet180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Length reduce from 3.5 to ~ 2 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7810878" y="1547667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3040555" y="4589226"/>
            <a:ext cx="1106294" cy="47451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Cerutti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, L. Esposito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8847" y="5832197"/>
            <a:ext cx="6649368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Drawing and performance </a:t>
            </a:r>
            <a:r>
              <a:rPr lang="en-GB" b="1" dirty="0" smtClean="0">
                <a:solidFill>
                  <a:srgbClr val="FF3399"/>
                </a:solidFill>
              </a:rPr>
              <a:t>validation </a:t>
            </a:r>
            <a:r>
              <a:rPr lang="en-GB" dirty="0" smtClean="0">
                <a:solidFill>
                  <a:srgbClr val="FF3399"/>
                </a:solidFill>
              </a:rPr>
              <a:t>on new components </a:t>
            </a:r>
            <a:r>
              <a:rPr lang="en-GB" b="1" dirty="0" smtClean="0">
                <a:solidFill>
                  <a:srgbClr val="FF3399"/>
                </a:solidFill>
              </a:rPr>
              <a:t>by VSC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Possible anticipated upgrade during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  <a:endParaRPr lang="en-GB" dirty="0" smtClean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07009" y="784659"/>
            <a:ext cx="61862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LS2 	starting in </a:t>
            </a:r>
            <a:r>
              <a:rPr lang="en-GB" sz="1400" dirty="0" smtClean="0">
                <a:solidFill>
                  <a:srgbClr val="FF0000"/>
                </a:solidFill>
              </a:rPr>
              <a:t>2018 (July)	</a:t>
            </a:r>
            <a:r>
              <a:rPr lang="en-GB" sz="1400" dirty="0" smtClean="0"/>
              <a:t>=&gt; 	</a:t>
            </a:r>
            <a:r>
              <a:rPr lang="en-GB" sz="1400" dirty="0" smtClean="0">
                <a:solidFill>
                  <a:srgbClr val="FF0000"/>
                </a:solidFill>
              </a:rPr>
              <a:t>18 </a:t>
            </a:r>
            <a:r>
              <a:rPr lang="en-GB" sz="1400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LS3	LHC: starting in 2023 	=&gt;	</a:t>
            </a:r>
            <a:r>
              <a:rPr lang="en-GB" sz="1400" dirty="0" smtClean="0">
                <a:solidFill>
                  <a:srgbClr val="FF0000"/>
                </a:solidFill>
              </a:rPr>
              <a:t>30</a:t>
            </a:r>
            <a:r>
              <a:rPr lang="en-GB" sz="1400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/>
              <a:t>	I</a:t>
            </a:r>
            <a:r>
              <a:rPr lang="en-GB" sz="1400" dirty="0" smtClean="0"/>
              <a:t>njectors: in 2024</a:t>
            </a:r>
            <a:r>
              <a:rPr lang="en-GB" sz="1400" dirty="0"/>
              <a:t>	</a:t>
            </a:r>
            <a:r>
              <a:rPr lang="en-GB" sz="1400" dirty="0" smtClean="0"/>
              <a:t>=&gt;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13</a:t>
            </a:r>
            <a:r>
              <a:rPr lang="en-GB" sz="1400" dirty="0" smtClean="0"/>
              <a:t> months + 3 months BC</a:t>
            </a:r>
            <a:endParaRPr lang="en-GB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81022" y="686562"/>
            <a:ext cx="1898929" cy="796168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34456" y="1567394"/>
            <a:ext cx="29626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(</a:t>
            </a:r>
            <a:r>
              <a:rPr lang="en-GB" sz="1000" b="1" dirty="0" smtClean="0"/>
              <a:t>Extended) Year End Technical Stop: (E)YETS</a:t>
            </a:r>
            <a:endParaRPr lang="en-GB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34456" y="5450200"/>
            <a:ext cx="4281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Goal of 3’000 fb</a:t>
            </a:r>
            <a:r>
              <a:rPr lang="en-GB" sz="2000" b="1" baseline="30000" dirty="0">
                <a:solidFill>
                  <a:schemeClr val="tx2"/>
                </a:solidFill>
              </a:rPr>
              <a:t>-1</a:t>
            </a:r>
            <a:r>
              <a:rPr lang="en-GB" sz="2000" b="1" dirty="0">
                <a:solidFill>
                  <a:schemeClr val="tx2"/>
                </a:solidFill>
              </a:rPr>
              <a:t>  by mid 2030ies</a:t>
            </a: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6361" y="120496"/>
            <a:ext cx="9143999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>
                <a:solidFill>
                  <a:srgbClr val="0089B5"/>
                </a:solidFill>
              </a:rPr>
              <a:t>LHC </a:t>
            </a:r>
            <a:r>
              <a:rPr lang="en-US" sz="2800" b="1" dirty="0" smtClean="0">
                <a:solidFill>
                  <a:srgbClr val="0089B5"/>
                </a:solidFill>
              </a:rPr>
              <a:t>roadmap: schedule beyond LS1</a:t>
            </a:r>
            <a:endParaRPr lang="en-US" sz="2800" b="1" dirty="0">
              <a:solidFill>
                <a:srgbClr val="0089B5"/>
              </a:solidFill>
            </a:endParaRPr>
          </a:p>
        </p:txBody>
      </p:sp>
      <p:pic>
        <p:nvPicPr>
          <p:cNvPr id="2990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25" y="1813615"/>
            <a:ext cx="6968284" cy="347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Footer Placeholder 8"/>
          <p:cNvSpPr txBox="1">
            <a:spLocks/>
          </p:cNvSpPr>
          <p:nvPr/>
        </p:nvSpPr>
        <p:spPr>
          <a:xfrm>
            <a:off x="1024881" y="5850310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Bordry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4520242" y="5450200"/>
            <a:ext cx="759124" cy="446744"/>
          </a:xfrm>
          <a:prstGeom prst="rightArrow">
            <a:avLst/>
          </a:prstGeom>
          <a:solidFill>
            <a:srgbClr val="FF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TextBox 47"/>
          <p:cNvSpPr txBox="1"/>
          <p:nvPr/>
        </p:nvSpPr>
        <p:spPr>
          <a:xfrm>
            <a:off x="5981537" y="5411962"/>
            <a:ext cx="2068195" cy="52322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3399"/>
                </a:solidFill>
              </a:rPr>
              <a:t>LIU + HL-LHC</a:t>
            </a:r>
          </a:p>
        </p:txBody>
      </p:sp>
      <p:sp>
        <p:nvSpPr>
          <p:cNvPr id="58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478454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/>
              <a:pPr algn="r"/>
              <a:t>4</a:t>
            </a:fld>
            <a:endParaRPr lang="en-US" sz="1200" dirty="0"/>
          </a:p>
        </p:txBody>
      </p:sp>
      <p:sp>
        <p:nvSpPr>
          <p:cNvPr id="5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522531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/>
              <a:t>VSC Seminar, December 5th 2014, CERN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900835" y="1552005"/>
            <a:ext cx="74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 100-</a:t>
            </a:r>
          </a:p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4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Impedance upgrade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335" y="620650"/>
            <a:ext cx="89029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3/7 : </a:t>
            </a:r>
            <a:r>
              <a:rPr lang="en-GB" dirty="0" smtClean="0">
                <a:solidFill>
                  <a:srgbClr val="FF3399"/>
                </a:solidFill>
              </a:rPr>
              <a:t>2nd generation secondary collimators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Target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olimator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Secondary Pick-up Metallic, TCSPM, with Molybdenum Carbide Graphite (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MoGr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and in jaw beam position monitors.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Reduce impedance by 90 %, deployment in 2 batches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75" y="1940553"/>
            <a:ext cx="6943725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810878" y="1547667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082363" y="3242568"/>
            <a:ext cx="1077432" cy="36933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5366842" y="3242568"/>
            <a:ext cx="50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66"/>
                </a:solidFill>
              </a:rPr>
              <a:t>LS2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06335" y="4203823"/>
            <a:ext cx="890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1/5 : </a:t>
            </a:r>
            <a:r>
              <a:rPr lang="en-GB" dirty="0" smtClean="0">
                <a:solidFill>
                  <a:srgbClr val="FF3399"/>
                </a:solidFill>
              </a:rPr>
              <a:t>2nd generation tertiary collimators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Target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olimator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Terticary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Pick-up Metallic, TCTPM, with Molybdenum Carbide Graphite (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MoGr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and in jaw beam position monitors.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 installed during LS3 (or during (E)YETS if needed)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future upgrades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335" y="620650"/>
            <a:ext cx="89029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3/7, in the pipe line : 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Primary collimators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Target Collimator Primary Pick-up, TCPP, with in jaw beam position monitors.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Shower absorbers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TCLA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Passive absorbers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TCAP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3794" y="3244942"/>
            <a:ext cx="7663006" cy="2031325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At the end, the </a:t>
            </a:r>
            <a:r>
              <a:rPr lang="en-GB" b="1" dirty="0" smtClean="0">
                <a:solidFill>
                  <a:srgbClr val="FF3399"/>
                </a:solidFill>
              </a:rPr>
              <a:t>complete LSS3 and LSS7 </a:t>
            </a:r>
            <a:r>
              <a:rPr lang="en-GB" dirty="0" smtClean="0">
                <a:solidFill>
                  <a:srgbClr val="FF3399"/>
                </a:solidFill>
              </a:rPr>
              <a:t>might be upgraded for HL-LHC during :</a:t>
            </a:r>
          </a:p>
          <a:p>
            <a:pPr lvl="1"/>
            <a:r>
              <a:rPr lang="en-GB" dirty="0" smtClean="0">
                <a:solidFill>
                  <a:srgbClr val="FF3399"/>
                </a:solidFill>
              </a:rPr>
              <a:t>-    (E)YETS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FF3399"/>
                </a:solidFill>
              </a:rPr>
              <a:t>LS2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FF3399"/>
                </a:solidFill>
              </a:rPr>
              <a:t>LS3</a:t>
            </a:r>
          </a:p>
          <a:p>
            <a:endParaRPr lang="en-GB" dirty="0">
              <a:solidFill>
                <a:srgbClr val="FF3399"/>
              </a:solidFill>
            </a:endParaRPr>
          </a:p>
          <a:p>
            <a:r>
              <a:rPr lang="en-GB" dirty="0" smtClean="0">
                <a:solidFill>
                  <a:srgbClr val="FF3399"/>
                </a:solidFill>
              </a:rPr>
              <a:t>Optimisation of tooling, procedures (with WDP definition) and increase of equipment robustness is </a:t>
            </a:r>
            <a:r>
              <a:rPr lang="en-GB" b="1" dirty="0" smtClean="0">
                <a:solidFill>
                  <a:srgbClr val="FF3399"/>
                </a:solidFill>
              </a:rPr>
              <a:t>MANDATORY</a:t>
            </a:r>
          </a:p>
        </p:txBody>
      </p:sp>
    </p:spTree>
    <p:extLst>
      <p:ext uri="{BB962C8B-B14F-4D97-AF65-F5344CB8AC3E}">
        <p14:creationId xmlns:p14="http://schemas.microsoft.com/office/powerpoint/2010/main" val="189612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6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SC links</a:t>
            </a:r>
            <a:br>
              <a:rPr lang="en-US" sz="4400" b="1" dirty="0" smtClean="0">
                <a:solidFill>
                  <a:srgbClr val="0089B5"/>
                </a:solidFill>
                <a:effectLst/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and</a:t>
            </a:r>
            <a:br>
              <a:rPr lang="en-US" sz="4400" b="1" dirty="0" smtClean="0">
                <a:solidFill>
                  <a:srgbClr val="0089B5"/>
                </a:solidFill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Cryogenics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57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35441"/>
            <a:ext cx="9144000" cy="766689"/>
          </a:xfrm>
        </p:spPr>
        <p:txBody>
          <a:bodyPr/>
          <a:lstStyle/>
          <a:p>
            <a:r>
              <a:rPr lang="en-GB" dirty="0" smtClean="0"/>
              <a:t>Superconducting links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335" y="521418"/>
            <a:ext cx="890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 links are used for </a:t>
            </a:r>
            <a:r>
              <a:rPr lang="en-GB" dirty="0" smtClean="0">
                <a:solidFill>
                  <a:srgbClr val="FF3399"/>
                </a:solidFill>
              </a:rPr>
              <a:t>cold powering systems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Provides protection against R2E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DFAs will replace DFBs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DFBAs and DFBMs will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removed from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LSS7: installation during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  <a:endParaRPr lang="en-GB" b="1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55"/>
          <a:stretch/>
        </p:blipFill>
        <p:spPr bwMode="auto">
          <a:xfrm>
            <a:off x="106335" y="1688935"/>
            <a:ext cx="4749710" cy="172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8"/>
          <p:cNvSpPr txBox="1">
            <a:spLocks/>
          </p:cNvSpPr>
          <p:nvPr/>
        </p:nvSpPr>
        <p:spPr>
          <a:xfrm>
            <a:off x="6627629" y="22651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A. Ballarino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6335" y="3436468"/>
            <a:ext cx="8902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DFBA’s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will be removed from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LSS1/5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2" descr="G:\Workspaces\c\corso-migration\bureau\HL-slides-oct2014\RR77-HLLHC-SClink-03-071020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21" y="1682796"/>
            <a:ext cx="3139256" cy="189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ooter Placeholder 8"/>
          <p:cNvSpPr txBox="1">
            <a:spLocks/>
          </p:cNvSpPr>
          <p:nvPr/>
        </p:nvSpPr>
        <p:spPr>
          <a:xfrm>
            <a:off x="7726326" y="3368144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Y.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Muttoni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92" y="3759634"/>
            <a:ext cx="4151446" cy="26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" name="Footer Placeholder 8"/>
          <p:cNvSpPr txBox="1">
            <a:spLocks/>
          </p:cNvSpPr>
          <p:nvPr/>
        </p:nvSpPr>
        <p:spPr>
          <a:xfrm>
            <a:off x="2232837" y="612268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827152" y="4294021"/>
            <a:ext cx="3182169" cy="1477328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Requires dismounting of vacuum equipments</a:t>
            </a:r>
          </a:p>
          <a:p>
            <a:pPr algn="ctr"/>
            <a:endParaRPr lang="en-GB" dirty="0" smtClean="0">
              <a:solidFill>
                <a:srgbClr val="FF3399"/>
              </a:solidFill>
            </a:endParaRP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Impact on integration and vacuum layout</a:t>
            </a:r>
            <a:endParaRPr lang="en-GB" b="1" dirty="0" smtClean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23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Creation of a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cryoplant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LSS4 for the RF system: installation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5" y="1238265"/>
            <a:ext cx="4245925" cy="796098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153" y="1036896"/>
            <a:ext cx="4496168" cy="162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8"/>
          <p:cNvSpPr txBox="1">
            <a:spLocks/>
          </p:cNvSpPr>
          <p:nvPr/>
        </p:nvSpPr>
        <p:spPr>
          <a:xfrm>
            <a:off x="6627629" y="22651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Claudet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75" y="3495885"/>
            <a:ext cx="6278399" cy="201621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106335" y="2786127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3399"/>
                </a:solidFill>
              </a:rPr>
              <a:t> LS3: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upgrade of P1 and P5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5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7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</a:rPr>
              <a:t>Options:</a:t>
            </a:r>
            <a:br>
              <a:rPr lang="en-US" sz="4400" b="1" dirty="0" smtClean="0">
                <a:solidFill>
                  <a:srgbClr val="0089B5"/>
                </a:solidFill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not in base line</a:t>
            </a:r>
            <a:br>
              <a:rPr lang="en-US" sz="4400" b="1" dirty="0" smtClean="0">
                <a:solidFill>
                  <a:srgbClr val="0089B5"/>
                </a:solidFill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but under study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1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IP1,5, 7 as previously but also IP4 and IP8</a:t>
            </a: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146" y="1521800"/>
            <a:ext cx="6329363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8"/>
          <p:cNvSpPr txBox="1">
            <a:spLocks/>
          </p:cNvSpPr>
          <p:nvPr/>
        </p:nvSpPr>
        <p:spPr>
          <a:xfrm>
            <a:off x="5885758" y="529576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Fessia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3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hollow e-lens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776318"/>
            <a:ext cx="8902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Hollow electron beams running coaxially to the proton beam will provide an active control of beam halo population and beam loss rate. Installation </a:t>
            </a:r>
            <a:r>
              <a:rPr lang="en-GB" dirty="0" smtClean="0">
                <a:solidFill>
                  <a:srgbClr val="FF3399"/>
                </a:solidFill>
              </a:rPr>
              <a:t>LS2-LS3</a:t>
            </a: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485" y="3414709"/>
            <a:ext cx="3512389" cy="228804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5" y="3547278"/>
            <a:ext cx="1595608" cy="20673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997" y="3585436"/>
            <a:ext cx="1454803" cy="2067352"/>
          </a:xfrm>
          <a:prstGeom prst="rect">
            <a:avLst/>
          </a:prstGeom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6627629" y="22651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3188421" y="5979727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Perini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22384" y="5614630"/>
            <a:ext cx="34104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5T field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m long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RT vacuum system,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bakeable</a:t>
            </a:r>
            <a:endParaRPr lang="en-GB" dirty="0" smtClean="0">
              <a:solidFill>
                <a:srgbClr val="FF3399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5" y="1407471"/>
            <a:ext cx="4015231" cy="18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 t="57083" r="45126"/>
          <a:stretch>
            <a:fillRect/>
          </a:stretch>
        </p:blipFill>
        <p:spPr bwMode="auto">
          <a:xfrm>
            <a:off x="4860641" y="1534351"/>
            <a:ext cx="1766988" cy="171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8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mini-TAN IP8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4" y="776318"/>
            <a:ext cx="8739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Installation in </a:t>
            </a:r>
            <a:r>
              <a:rPr lang="en-GB" b="1" dirty="0" smtClean="0">
                <a:solidFill>
                  <a:srgbClr val="FF3399"/>
                </a:solidFill>
              </a:rPr>
              <a:t>LS2 !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Protects the D2 from increased luminosity in LHCb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b="1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3399"/>
                </a:solidFill>
              </a:rPr>
              <a:t> Under design: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length ~ 2.2 m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6627629" y="226518"/>
            <a:ext cx="176500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Efthymiopoulos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5" y="2424650"/>
            <a:ext cx="4352261" cy="325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596" y="3406592"/>
            <a:ext cx="4680651" cy="12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5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</a:t>
            </a:r>
            <a:r>
              <a:rPr lang="en-GB" dirty="0" err="1" smtClean="0"/>
              <a:t>cristal</a:t>
            </a:r>
            <a:r>
              <a:rPr lang="en-GB" dirty="0" smtClean="0"/>
              <a:t> collimation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531775"/>
            <a:ext cx="890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possible mean to </a:t>
            </a:r>
            <a:r>
              <a:rPr lang="en-GB" dirty="0" smtClean="0">
                <a:solidFill>
                  <a:srgbClr val="FF3399"/>
                </a:solidFill>
              </a:rPr>
              <a:t>improve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collimation cleaning while reducing impedance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test bed already (partially) installed in LSS7 !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details by the end of 2015 ….</a:t>
            </a: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6627629" y="22651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753" y="1427315"/>
            <a:ext cx="4314605" cy="496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0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00055" y="5346135"/>
            <a:ext cx="5098825" cy="923330"/>
          </a:xfrm>
          <a:prstGeom prst="rect">
            <a:avLst/>
          </a:prstGeom>
          <a:solidFill>
            <a:srgbClr val="0089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fr-CH" b="1" dirty="0" smtClean="0"/>
              <a:t>Plan </a:t>
            </a:r>
            <a:r>
              <a:rPr lang="fr-CH" b="1" dirty="0" err="1" smtClean="0"/>
              <a:t>approved</a:t>
            </a:r>
            <a:r>
              <a:rPr lang="fr-CH" b="1" dirty="0" smtClean="0"/>
              <a:t> by CERN management </a:t>
            </a:r>
            <a:r>
              <a:rPr lang="fr-CH" b="1" dirty="0" err="1" smtClean="0"/>
              <a:t>upon</a:t>
            </a:r>
            <a:r>
              <a:rPr lang="fr-CH" b="1" dirty="0" smtClean="0"/>
              <a:t> </a:t>
            </a:r>
            <a:r>
              <a:rPr lang="fr-CH" b="1" dirty="0" err="1" smtClean="0"/>
              <a:t>preparation</a:t>
            </a:r>
            <a:r>
              <a:rPr lang="fr-CH" b="1" dirty="0"/>
              <a:t> </a:t>
            </a:r>
            <a:r>
              <a:rPr lang="fr-CH" b="1" dirty="0" smtClean="0"/>
              <a:t>in HL-LHC </a:t>
            </a:r>
            <a:r>
              <a:rPr lang="fr-CH" b="1" dirty="0" err="1" smtClean="0"/>
              <a:t>Coord</a:t>
            </a:r>
            <a:r>
              <a:rPr lang="fr-CH" b="1" dirty="0" smtClean="0"/>
              <a:t> Group and RLIUP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05" y="171178"/>
            <a:ext cx="9126995" cy="379721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Up Arrow Callout 5"/>
          <p:cNvSpPr/>
          <p:nvPr/>
        </p:nvSpPr>
        <p:spPr>
          <a:xfrm>
            <a:off x="-8594" y="3588532"/>
            <a:ext cx="2080574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2628274" y="358853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45</a:t>
            </a:r>
            <a:endParaRPr lang="en-GB" b="1" dirty="0"/>
          </a:p>
        </p:txBody>
      </p:sp>
      <p:sp>
        <p:nvSpPr>
          <p:cNvPr id="8" name="Up Arrow Callout 7"/>
          <p:cNvSpPr/>
          <p:nvPr/>
        </p:nvSpPr>
        <p:spPr>
          <a:xfrm>
            <a:off x="4580502" y="3588532"/>
            <a:ext cx="2208888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5299804" y="1766556"/>
            <a:ext cx="1055874" cy="58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orizontal Scroll 4"/>
          <p:cNvSpPr/>
          <p:nvPr/>
        </p:nvSpPr>
        <p:spPr>
          <a:xfrm>
            <a:off x="6880879" y="3804556"/>
            <a:ext cx="2155617" cy="1368152"/>
          </a:xfrm>
          <a:prstGeom prst="horizontalScroll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Lumi</a:t>
            </a:r>
            <a:r>
              <a:rPr lang="fr-CH" b="1" dirty="0" smtClean="0"/>
              <a:t> saturation &amp;</a:t>
            </a:r>
          </a:p>
          <a:p>
            <a:pPr algn="ctr"/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bottlenecks</a:t>
            </a:r>
            <a:r>
              <a:rPr lang="fr-CH" b="1" dirty="0" smtClean="0"/>
              <a:t>:</a:t>
            </a:r>
          </a:p>
        </p:txBody>
      </p:sp>
      <p:cxnSp>
        <p:nvCxnSpPr>
          <p:cNvPr id="10" name="Straight Arrow Connector 9"/>
          <p:cNvCxnSpPr>
            <a:endCxn id="3" idx="5"/>
          </p:cNvCxnSpPr>
          <p:nvPr/>
        </p:nvCxnSpPr>
        <p:spPr>
          <a:xfrm flipH="1" flipV="1">
            <a:off x="6201049" y="2261685"/>
            <a:ext cx="1399300" cy="155406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390819" y="2574700"/>
            <a:ext cx="901178" cy="336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273457" y="2911312"/>
            <a:ext cx="917564" cy="10169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582168" y="5114683"/>
            <a:ext cx="1419824" cy="469232"/>
          </a:xfrm>
          <a:prstGeom prst="rect">
            <a:avLst/>
          </a:prstGeom>
          <a:solidFill>
            <a:srgbClr val="FFCC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50 </a:t>
            </a:r>
            <a:r>
              <a:rPr lang="fr-CH" b="1" dirty="0" smtClean="0">
                <a:sym typeface="Symbol"/>
              </a:rPr>
              <a:t> 25 ns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005" y="2573126"/>
            <a:ext cx="622286" cy="338554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600" b="1" dirty="0" err="1" smtClean="0"/>
              <a:t>Run</a:t>
            </a:r>
            <a:r>
              <a:rPr lang="fr-CH" sz="1600" b="1" dirty="0" smtClean="0"/>
              <a:t> I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54728" y="2556249"/>
            <a:ext cx="1473645" cy="338554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600" b="1" dirty="0" err="1" smtClean="0"/>
              <a:t>Run</a:t>
            </a:r>
            <a:r>
              <a:rPr lang="fr-CH" sz="1600" b="1" dirty="0" smtClean="0"/>
              <a:t> II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1" y="1853453"/>
            <a:ext cx="818818" cy="338554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Run</a:t>
            </a:r>
            <a:r>
              <a:rPr lang="fr-CH" sz="1600" b="1" dirty="0" smtClean="0"/>
              <a:t> III</a:t>
            </a:r>
            <a:endParaRPr lang="en-GB" sz="1600" b="1" dirty="0"/>
          </a:p>
        </p:txBody>
      </p:sp>
      <p:sp>
        <p:nvSpPr>
          <p:cNvPr id="18" name="Footer Placeholder 1"/>
          <p:cNvSpPr txBox="1">
            <a:spLocks/>
          </p:cNvSpPr>
          <p:nvPr/>
        </p:nvSpPr>
        <p:spPr>
          <a:xfrm>
            <a:off x="5299804" y="6520070"/>
            <a:ext cx="323575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VSC Seminar, CERN, December 5, 2014</a:t>
            </a:r>
            <a:endParaRPr lang="en-US" dirty="0"/>
          </a:p>
        </p:txBody>
      </p:sp>
      <p:sp>
        <p:nvSpPr>
          <p:cNvPr id="19" name="Footer Placeholder 8"/>
          <p:cNvSpPr txBox="1">
            <a:spLocks/>
          </p:cNvSpPr>
          <p:nvPr/>
        </p:nvSpPr>
        <p:spPr>
          <a:xfrm>
            <a:off x="1294699" y="5897310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</p:spTree>
    <p:extLst>
      <p:ext uri="{BB962C8B-B14F-4D97-AF65-F5344CB8AC3E}">
        <p14:creationId xmlns:p14="http://schemas.microsoft.com/office/powerpoint/2010/main" val="301482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 animBg="1"/>
      <p:bldP spid="5" grpId="0" animBg="1"/>
      <p:bldP spid="12" grpId="0" animBg="1"/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BBLR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Vague ideas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Short term 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Exchange of a TCT with a TCT with embedded wire for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Long term: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co-linear 20 A electron beam located between TAN and D1 ?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84" y="1476002"/>
            <a:ext cx="4494028" cy="302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8"/>
          <p:cNvSpPr txBox="1">
            <a:spLocks/>
          </p:cNvSpPr>
          <p:nvPr/>
        </p:nvSpPr>
        <p:spPr>
          <a:xfrm>
            <a:off x="6581558" y="3708146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Perini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Footer Placeholder 8"/>
          <p:cNvSpPr txBox="1">
            <a:spLocks/>
          </p:cNvSpPr>
          <p:nvPr/>
        </p:nvSpPr>
        <p:spPr>
          <a:xfrm>
            <a:off x="6315745" y="202946"/>
            <a:ext cx="165158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Y.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Papaphilippou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6733958" y="5377376"/>
            <a:ext cx="138931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H. Schmickler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25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BI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No schedule but ideas !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Halo-diagnostics for HL-LHC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290935" y="206491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Jones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81" y="1773316"/>
            <a:ext cx="2809874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828" y="1436380"/>
            <a:ext cx="3506153" cy="206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67049" y="3515853"/>
            <a:ext cx="1915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Gas jet techniques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149677" y="3627106"/>
            <a:ext cx="2424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of Beam Gas Vertex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07" y="4099287"/>
            <a:ext cx="3549015" cy="190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985159" y="6121496"/>
            <a:ext cx="26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of scattered electrons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560" y="3964615"/>
            <a:ext cx="4144575" cy="214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453137" y="6103054"/>
            <a:ext cx="4556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Optical techniques using synchrotron radiation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8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</a:rPr>
              <a:t>LS2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6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transfer and kickers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70874" y="1704761"/>
            <a:ext cx="921487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Injection protection elements to be installed in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  <a:endParaRPr lang="en-GB" b="1" dirty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TDIS can have about same integrated absorber length as present TDI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Preliminary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design: two modules with low Z absorber + one module with high Z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absorber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TDI </a:t>
            </a:r>
            <a:r>
              <a:rPr lang="en-US" sz="1400" dirty="0" err="1" smtClean="0"/>
              <a:t>interferometry</a:t>
            </a:r>
            <a:r>
              <a:rPr lang="en-US" sz="1400" dirty="0" smtClean="0"/>
              <a:t> on the way to be installed during run II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3 x 1.5 modules</a:t>
            </a:r>
          </a:p>
          <a:p>
            <a:pPr marL="1371600" lvl="4">
              <a:buClr>
                <a:srgbClr val="00CC99"/>
              </a:buClr>
              <a:buFontTx/>
              <a:buChar char="•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 x low Z material (graphite) + 1 x high Z material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TCDD aperture reduction possibly necessary to protect D1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D1 damage limit required, decision end 2014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TCLIA and TCLIB likely not replaced for protection reasons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However TCLIA IP2 larger opening because of ALICE ZDC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932432" y="210979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Uythoven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3102" y="5784580"/>
            <a:ext cx="6344472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These upgrades must be </a:t>
            </a:r>
            <a:r>
              <a:rPr lang="en-GB" b="1" dirty="0" smtClean="0">
                <a:solidFill>
                  <a:srgbClr val="FF3399"/>
                </a:solidFill>
              </a:rPr>
              <a:t>compatible with HL-LHC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0317" y="707655"/>
            <a:ext cx="8925733" cy="977261"/>
            <a:chOff x="109133" y="2841739"/>
            <a:chExt cx="8925733" cy="1459281"/>
          </a:xfrm>
        </p:grpSpPr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33" y="2841739"/>
              <a:ext cx="4635021" cy="145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4881787" y="2850365"/>
              <a:ext cx="0" cy="14420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1183" y="2969442"/>
              <a:ext cx="4023683" cy="1331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Box 17"/>
          <p:cNvSpPr txBox="1"/>
          <p:nvPr/>
        </p:nvSpPr>
        <p:spPr>
          <a:xfrm>
            <a:off x="4882971" y="575655"/>
            <a:ext cx="444260" cy="247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1"/>
                </a:solidFill>
              </a:rPr>
              <a:t>IP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52" y="3177056"/>
            <a:ext cx="7954604" cy="1172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1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dumping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70874" y="2948345"/>
            <a:ext cx="9214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 To be potentially upgrade in LS3 only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Verification of </a:t>
            </a:r>
            <a:r>
              <a:rPr lang="en-US" dirty="0" smtClean="0">
                <a:solidFill>
                  <a:srgbClr val="FF3399"/>
                </a:solidFill>
              </a:rPr>
              <a:t>TCDS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HL-LHC beams: will likely need to be </a:t>
            </a:r>
            <a:r>
              <a:rPr lang="en-US" dirty="0" smtClean="0">
                <a:solidFill>
                  <a:srgbClr val="FF3399"/>
                </a:solidFill>
              </a:rPr>
              <a:t>upgraded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the already modified </a:t>
            </a:r>
            <a:r>
              <a:rPr lang="en-US" dirty="0" smtClean="0">
                <a:solidFill>
                  <a:srgbClr val="FF3399"/>
                </a:solidFill>
              </a:rPr>
              <a:t>TCDQ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further upgrade </a:t>
            </a:r>
            <a:r>
              <a:rPr lang="en-US" dirty="0" smtClean="0">
                <a:solidFill>
                  <a:srgbClr val="FF3399"/>
                </a:solidFill>
              </a:rPr>
              <a:t>not foreseen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baseline.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TDE heating after multiple dumps – nitrogen venting.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TDE window – if this is an issue, might </a:t>
            </a:r>
            <a:r>
              <a:rPr lang="en-US" dirty="0" smtClean="0">
                <a:solidFill>
                  <a:srgbClr val="FF3399"/>
                </a:solidFill>
              </a:rPr>
              <a:t>need to change dilution pattern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This is not part of the HL-LHC baseline.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932432" y="210979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Uythoven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520" y="861788"/>
            <a:ext cx="67627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1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Kickers and electron cloud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162510"/>
            <a:ext cx="921487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LS1 MKI bypass tubes NEG coated, as nearby equipment.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Ceramic tube can still be an issue with SEY values 6 – 10. Required SEY &lt; 1.4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Cr</a:t>
            </a:r>
            <a:r>
              <a:rPr lang="en-GB" baseline="-25000" dirty="0" smtClean="0">
                <a:solidFill>
                  <a:srgbClr val="FF3399"/>
                </a:solidFill>
              </a:rPr>
              <a:t>2</a:t>
            </a:r>
            <a:r>
              <a:rPr lang="en-GB" dirty="0" smtClean="0">
                <a:solidFill>
                  <a:srgbClr val="FF3399"/>
                </a:solidFill>
              </a:rPr>
              <a:t>O</a:t>
            </a:r>
            <a:r>
              <a:rPr lang="en-GB" baseline="-25000" dirty="0" smtClean="0">
                <a:solidFill>
                  <a:srgbClr val="FF3399"/>
                </a:solidFill>
              </a:rPr>
              <a:t>3</a:t>
            </a:r>
            <a:r>
              <a:rPr lang="en-GB" dirty="0" smtClean="0">
                <a:solidFill>
                  <a:srgbClr val="FF3399"/>
                </a:solidFill>
              </a:rPr>
              <a:t> </a:t>
            </a:r>
            <a:r>
              <a:rPr lang="en-US" dirty="0" smtClean="0">
                <a:solidFill>
                  <a:srgbClr val="FF3399"/>
                </a:solidFill>
              </a:rPr>
              <a:t>coated ceramics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 2, conditioned to &lt; 1.4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Contract placed to develop application method for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coating of MKI ceramic chamber to reduce SEY. If successful apply on prototype magnet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Looking for position in machine for </a:t>
            </a:r>
            <a:r>
              <a:rPr lang="en-US" dirty="0" smtClean="0">
                <a:solidFill>
                  <a:srgbClr val="FF3399"/>
                </a:solidFill>
              </a:rPr>
              <a:t>passive prototype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729984" y="580610"/>
            <a:ext cx="230606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Uythoven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, M. Barnes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oup 6"/>
          <p:cNvGrpSpPr/>
          <p:nvPr/>
        </p:nvGrpSpPr>
        <p:grpSpPr>
          <a:xfrm>
            <a:off x="507110" y="3245640"/>
            <a:ext cx="3322830" cy="3174984"/>
            <a:chOff x="5500237" y="1196752"/>
            <a:chExt cx="3322830" cy="3174984"/>
          </a:xfrm>
        </p:grpSpPr>
        <p:pic>
          <p:nvPicPr>
            <p:cNvPr id="14" name="Picture 7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4"/>
            <a:stretch/>
          </p:blipFill>
          <p:spPr>
            <a:xfrm>
              <a:off x="5724128" y="1196752"/>
              <a:ext cx="3098939" cy="3174984"/>
            </a:xfrm>
            <a:prstGeom prst="rect">
              <a:avLst/>
            </a:prstGeom>
          </p:spPr>
        </p:pic>
        <p:sp>
          <p:nvSpPr>
            <p:cNvPr id="15" name="TextBox 8"/>
            <p:cNvSpPr txBox="1"/>
            <p:nvPr/>
          </p:nvSpPr>
          <p:spPr>
            <a:xfrm>
              <a:off x="5500237" y="3471315"/>
              <a:ext cx="144016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NEG coated bypass tubes</a:t>
              </a:r>
              <a:endParaRPr lang="en-GB" sz="1400" b="1" dirty="0"/>
            </a:p>
          </p:txBody>
        </p:sp>
        <p:cxnSp>
          <p:nvCxnSpPr>
            <p:cNvPr id="17" name="Straight Arrow Connector 9"/>
            <p:cNvCxnSpPr/>
            <p:nvPr/>
          </p:nvCxnSpPr>
          <p:spPr>
            <a:xfrm flipV="1">
              <a:off x="6948264" y="3140968"/>
              <a:ext cx="129614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1"/>
          <p:cNvGrpSpPr/>
          <p:nvPr/>
        </p:nvGrpSpPr>
        <p:grpSpPr>
          <a:xfrm>
            <a:off x="5557839" y="3127022"/>
            <a:ext cx="2344290" cy="1025350"/>
            <a:chOff x="1524824" y="2748533"/>
            <a:chExt cx="3151414" cy="1487413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824" y="2748533"/>
              <a:ext cx="3151414" cy="1487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24" name="Text Box 3"/>
            <p:cNvSpPr txBox="1">
              <a:spLocks noChangeArrowheads="1"/>
            </p:cNvSpPr>
            <p:nvPr/>
          </p:nvSpPr>
          <p:spPr bwMode="auto">
            <a:xfrm>
              <a:off x="1907704" y="2808031"/>
              <a:ext cx="916507" cy="551749"/>
            </a:xfrm>
            <a:prstGeom prst="rect">
              <a:avLst/>
            </a:prstGeom>
            <a:solidFill>
              <a:srgbClr val="FFFFFF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  <a:cs typeface="Arial" pitchFamily="34" charset="0"/>
                </a:rPr>
                <a:t>Cr</a:t>
              </a:r>
              <a:r>
                <a:rPr kumimoji="0" lang="en-US" altLang="en-US" sz="1800" b="0" i="0" u="none" strike="noStrike" cap="none" normalizeH="0" baseline="-2500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  <a:cs typeface="Arial" pitchFamily="34" charset="0"/>
                </a:rPr>
                <a:t>2</a:t>
              </a: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  <a:cs typeface="Arial" pitchFamily="34" charset="0"/>
                </a:rPr>
                <a:t>O</a:t>
              </a:r>
              <a:r>
                <a:rPr kumimoji="0" lang="en-US" altLang="en-US" sz="1800" b="0" i="0" u="none" strike="noStrike" cap="none" normalizeH="0" baseline="-2500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  <a:cs typeface="Arial" pitchFamily="34" charset="0"/>
                </a:rPr>
                <a:t>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14"/>
          <p:cNvGrpSpPr/>
          <p:nvPr/>
        </p:nvGrpSpPr>
        <p:grpSpPr>
          <a:xfrm>
            <a:off x="4496623" y="4152372"/>
            <a:ext cx="3734228" cy="2321791"/>
            <a:chOff x="5292080" y="2331345"/>
            <a:chExt cx="3734228" cy="2321791"/>
          </a:xfrm>
        </p:grpSpPr>
        <p:grpSp>
          <p:nvGrpSpPr>
            <p:cNvPr id="26" name="Group 15"/>
            <p:cNvGrpSpPr/>
            <p:nvPr/>
          </p:nvGrpSpPr>
          <p:grpSpPr>
            <a:xfrm>
              <a:off x="5292080" y="2331345"/>
              <a:ext cx="3734228" cy="2321791"/>
              <a:chOff x="5292080" y="2331345"/>
              <a:chExt cx="3734228" cy="2321791"/>
            </a:xfrm>
          </p:grpSpPr>
          <p:pic>
            <p:nvPicPr>
              <p:cNvPr id="28" name="Picture 17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292080" y="2331345"/>
                <a:ext cx="3734228" cy="2321791"/>
              </a:xfrm>
              <a:prstGeom prst="rect">
                <a:avLst/>
              </a:prstGeom>
            </p:spPr>
          </p:pic>
          <p:cxnSp>
            <p:nvCxnSpPr>
              <p:cNvPr id="29" name="Straight Arrow Connector 18"/>
              <p:cNvCxnSpPr/>
              <p:nvPr/>
            </p:nvCxnSpPr>
            <p:spPr>
              <a:xfrm>
                <a:off x="6444208" y="3068960"/>
                <a:ext cx="0" cy="576064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16"/>
            <p:cNvSpPr txBox="1"/>
            <p:nvPr/>
          </p:nvSpPr>
          <p:spPr>
            <a:xfrm>
              <a:off x="6372200" y="3152001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Conditioning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11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Experiments upgrades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34591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Work packages for LS2 (EDMS 1065775)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Reduced ALICE Be beam pipe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New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VErtex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LOcator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LHCb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Replacement of stainless steel to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Aluminum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chambers for CMS 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932432" y="210979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Gallilee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6194" y="4159099"/>
            <a:ext cx="3182169" cy="92333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These upgrades must be </a:t>
            </a:r>
            <a:r>
              <a:rPr lang="en-GB" b="1" dirty="0" smtClean="0">
                <a:solidFill>
                  <a:srgbClr val="FF3399"/>
                </a:solidFill>
              </a:rPr>
              <a:t>compatible with HL-LHC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(EDMS 13601088-91)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01" y="670275"/>
            <a:ext cx="3130397" cy="247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87" y="2218314"/>
            <a:ext cx="3070372" cy="256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31" y="4393421"/>
            <a:ext cx="3127189" cy="165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8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9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Summary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88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Summary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334" y="1008269"/>
            <a:ext cx="884873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HL-LHC is a </a:t>
            </a:r>
            <a:r>
              <a:rPr lang="en-GB" dirty="0" smtClean="0">
                <a:solidFill>
                  <a:srgbClr val="FF3399"/>
                </a:solidFill>
              </a:rPr>
              <a:t>vast project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Installation will be in two phases : </a:t>
            </a:r>
            <a:r>
              <a:rPr lang="en-GB" b="1" dirty="0" smtClean="0">
                <a:solidFill>
                  <a:srgbClr val="FF3399"/>
                </a:solidFill>
              </a:rPr>
              <a:t>LS2 AND LS3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Design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already started in many fields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Next important milestone is </a:t>
            </a:r>
            <a:r>
              <a:rPr lang="en-GB" b="1" dirty="0" smtClean="0">
                <a:solidFill>
                  <a:srgbClr val="FF3399"/>
                </a:solidFill>
              </a:rPr>
              <a:t>Cost and Schedule Review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9-10-11 March 2015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CONS project to be distinguish for HL-LHC project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Technical design report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TDR, by 2015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578" y="3424412"/>
            <a:ext cx="5593461" cy="167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134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Thank you for your attention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434642" y="6520070"/>
            <a:ext cx="3100914" cy="337929"/>
          </a:xfrm>
        </p:spPr>
        <p:txBody>
          <a:bodyPr/>
          <a:lstStyle/>
          <a:p>
            <a:r>
              <a:rPr lang="en-GB" sz="1200" smtClean="0"/>
              <a:t>VSC Seminar, December 5th 2014, CERN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703" y="61846"/>
            <a:ext cx="9068297" cy="56420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err="1" smtClean="0">
                <a:solidFill>
                  <a:srgbClr val="0089B5"/>
                </a:solidFill>
                <a:latin typeface="+mn-lt"/>
              </a:rPr>
              <a:t>HiLumi</a:t>
            </a:r>
            <a:r>
              <a:rPr lang="en-US" sz="2800" b="1" dirty="0" smtClean="0">
                <a:solidFill>
                  <a:srgbClr val="0089B5"/>
                </a:solidFill>
                <a:latin typeface="+mn-lt"/>
              </a:rPr>
              <a:t> Design Study: overview 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8303" y="3976310"/>
            <a:ext cx="8206135" cy="18735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CC99"/>
              </a:buClr>
            </a:pPr>
            <a:r>
              <a:rPr lang="en-US" b="1" dirty="0" smtClean="0"/>
              <a:t>19 Work Packages with 6 WP under the EU funded </a:t>
            </a:r>
            <a:r>
              <a:rPr lang="en-US" b="1" dirty="0" err="1" smtClean="0"/>
              <a:t>HiLumi</a:t>
            </a:r>
            <a:r>
              <a:rPr lang="en-US" b="1" dirty="0" smtClean="0"/>
              <a:t> Design Study </a:t>
            </a:r>
          </a:p>
          <a:p>
            <a:pPr>
              <a:buClr>
                <a:srgbClr val="00CC99"/>
              </a:buClr>
            </a:pPr>
            <a:r>
              <a:rPr lang="en-US" b="1" dirty="0" smtClean="0"/>
              <a:t>Integration started with vigor as well as Preliminary Technical Specifications and Quality Assurance</a:t>
            </a:r>
          </a:p>
          <a:p>
            <a:pPr>
              <a:buClr>
                <a:srgbClr val="00CC99"/>
              </a:buClr>
            </a:pPr>
            <a:r>
              <a:rPr lang="en-US" b="1" dirty="0" smtClean="0">
                <a:solidFill>
                  <a:srgbClr val="FF0000"/>
                </a:solidFill>
              </a:rPr>
              <a:t>Several upgrades already in LS2: </a:t>
            </a:r>
            <a:r>
              <a:rPr lang="en-US" b="1" i="1" dirty="0" smtClean="0">
                <a:solidFill>
                  <a:srgbClr val="FF0000"/>
                </a:solidFill>
              </a:rPr>
              <a:t>e.g. </a:t>
            </a:r>
            <a:r>
              <a:rPr lang="en-US" b="1" dirty="0" err="1" smtClean="0">
                <a:solidFill>
                  <a:srgbClr val="FF0000"/>
                </a:solidFill>
              </a:rPr>
              <a:t>Cryo</a:t>
            </a:r>
            <a:r>
              <a:rPr lang="en-US" b="1" dirty="0" smtClean="0">
                <a:solidFill>
                  <a:srgbClr val="FF0000"/>
                </a:solidFill>
              </a:rPr>
              <a:t>, SC link P7, </a:t>
            </a:r>
            <a:r>
              <a:rPr lang="en-US" b="1" dirty="0" err="1" smtClean="0">
                <a:solidFill>
                  <a:srgbClr val="FF0000"/>
                </a:solidFill>
              </a:rPr>
              <a:t>Cryo</a:t>
            </a:r>
            <a:r>
              <a:rPr lang="en-US" b="1" dirty="0" smtClean="0">
                <a:solidFill>
                  <a:srgbClr val="FF0000"/>
                </a:solidFill>
              </a:rPr>
              <a:t>-Collimators with 11 T , </a:t>
            </a:r>
            <a:r>
              <a:rPr lang="en-US" b="1" dirty="0" err="1" smtClean="0">
                <a:solidFill>
                  <a:srgbClr val="FF0000"/>
                </a:solidFill>
              </a:rPr>
              <a:t>MoGr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Coll’s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CC99"/>
              </a:buClr>
            </a:pPr>
            <a:r>
              <a:rPr lang="en-US" b="1" dirty="0" smtClean="0"/>
              <a:t>Proof of main hardware by 2016</a:t>
            </a:r>
          </a:p>
          <a:p>
            <a:pPr>
              <a:buClr>
                <a:srgbClr val="00CC99"/>
              </a:buClr>
            </a:pPr>
            <a:r>
              <a:rPr lang="en-US" b="1" dirty="0" smtClean="0"/>
              <a:t>Final Prototypes to be tested by 2017-2018 (IT, D1, D2, </a:t>
            </a:r>
            <a:r>
              <a:rPr lang="en-US" b="1" dirty="0" err="1" smtClean="0"/>
              <a:t>LRBBwire</a:t>
            </a:r>
            <a:r>
              <a:rPr lang="en-US" b="1" dirty="0" smtClean="0"/>
              <a:t>, CC)</a:t>
            </a:r>
          </a:p>
          <a:p>
            <a:pPr>
              <a:buClr>
                <a:srgbClr val="00CC99"/>
              </a:buClr>
            </a:pPr>
            <a:r>
              <a:rPr lang="en-US" b="1" dirty="0" smtClean="0">
                <a:solidFill>
                  <a:srgbClr val="00B050"/>
                </a:solidFill>
              </a:rPr>
              <a:t>Start construction 2017/18 for  IT, CC, other main hardware</a:t>
            </a:r>
          </a:p>
          <a:p>
            <a:pPr>
              <a:buClr>
                <a:srgbClr val="00CC99"/>
              </a:buClr>
            </a:pPr>
            <a:r>
              <a:rPr lang="en-US" b="1" dirty="0" smtClean="0">
                <a:solidFill>
                  <a:srgbClr val="C00000"/>
                </a:solidFill>
              </a:rPr>
              <a:t>IT String test (integration) in 2019-20; Main Installation 2023-24</a:t>
            </a:r>
          </a:p>
          <a:p>
            <a:pPr>
              <a:buClr>
                <a:srgbClr val="00CC99"/>
              </a:buClr>
            </a:pPr>
            <a:r>
              <a:rPr lang="en-US" b="1" dirty="0" smtClean="0"/>
              <a:t>Though schedule, but – based on LHC experience – feasible; 6 months shift of LS2 and 1 year shift of LS3 of the new LHC schedule ease the task. </a:t>
            </a:r>
          </a:p>
          <a:p>
            <a:pPr>
              <a:buClr>
                <a:srgbClr val="00CC99"/>
              </a:buClr>
            </a:pPr>
            <a:r>
              <a:rPr lang="en-US" b="1" dirty="0" smtClean="0"/>
              <a:t>Cost: 750 MCHF (Material, CERN accounting)</a:t>
            </a:r>
            <a:endParaRPr lang="en-US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296" y="1910104"/>
            <a:ext cx="6634148" cy="186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723853" y="5663817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7906"/>
            <a:ext cx="4822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FF0066"/>
                </a:solidFill>
              </a:rPr>
              <a:t>PDR</a:t>
            </a:r>
            <a:r>
              <a:rPr lang="en-GB" dirty="0" smtClean="0"/>
              <a:t> (preliminary design report) in 2014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b="1" dirty="0">
                <a:solidFill>
                  <a:srgbClr val="FF0066"/>
                </a:solidFill>
              </a:rPr>
              <a:t>Cost and Schedule </a:t>
            </a:r>
            <a:r>
              <a:rPr lang="en-GB" dirty="0"/>
              <a:t>Review by March </a:t>
            </a:r>
            <a:r>
              <a:rPr lang="en-GB" dirty="0" smtClean="0"/>
              <a:t>2015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b="1" dirty="0" smtClean="0">
                <a:solidFill>
                  <a:srgbClr val="FF0066"/>
                </a:solidFill>
              </a:rPr>
              <a:t>TDR</a:t>
            </a:r>
            <a:r>
              <a:rPr lang="en-GB" dirty="0" smtClean="0"/>
              <a:t> (technical design report) by 2015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42054" y="12039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HL-LHC </a:t>
            </a:r>
            <a:r>
              <a:rPr lang="en-GB" b="1" dirty="0">
                <a:solidFill>
                  <a:srgbClr val="FF0066"/>
                </a:solidFill>
              </a:rPr>
              <a:t>installation</a:t>
            </a:r>
            <a:r>
              <a:rPr lang="en-GB" dirty="0"/>
              <a:t>: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/>
              <a:t> 2018-2019 during </a:t>
            </a:r>
            <a:r>
              <a:rPr lang="en-GB" dirty="0">
                <a:solidFill>
                  <a:srgbClr val="FF0066"/>
                </a:solidFill>
              </a:rPr>
              <a:t>LS2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/>
              <a:t> mainly 2023-2024 during </a:t>
            </a:r>
            <a:r>
              <a:rPr lang="en-GB" dirty="0">
                <a:solidFill>
                  <a:srgbClr val="FF0066"/>
                </a:solidFill>
              </a:rPr>
              <a:t>LS3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0031" y="6084369"/>
            <a:ext cx="5037233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A real </a:t>
            </a:r>
            <a:r>
              <a:rPr lang="en-GB" b="1" dirty="0" smtClean="0">
                <a:solidFill>
                  <a:srgbClr val="FF3399"/>
                </a:solidFill>
              </a:rPr>
              <a:t>challenge</a:t>
            </a:r>
            <a:r>
              <a:rPr lang="en-GB" dirty="0" smtClean="0">
                <a:solidFill>
                  <a:srgbClr val="FF3399"/>
                </a:solidFill>
              </a:rPr>
              <a:t> for VSC in the coming years !!!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Focussing </a:t>
            </a:r>
            <a:r>
              <a:rPr lang="en-GB" dirty="0" err="1" smtClean="0"/>
              <a:t>quadrupole</a:t>
            </a:r>
            <a:r>
              <a:rPr lang="en-GB" dirty="0" smtClean="0"/>
              <a:t> and merging dipole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grpSp>
        <p:nvGrpSpPr>
          <p:cNvPr id="3" name="Group 9"/>
          <p:cNvGrpSpPr/>
          <p:nvPr/>
        </p:nvGrpSpPr>
        <p:grpSpPr>
          <a:xfrm>
            <a:off x="110523" y="1156105"/>
            <a:ext cx="9003357" cy="2424212"/>
            <a:chOff x="216843" y="1623913"/>
            <a:chExt cx="9003357" cy="242421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43" y="1623913"/>
              <a:ext cx="8748465" cy="24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630" y="257942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05" y="221366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109" y="1953390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224" y="204409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904" y="2102619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190" y="2443980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23" y="232141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1619" y="2700146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16" y="242509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8515350" y="3402722"/>
              <a:ext cx="704850" cy="4834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18000" rtlCol="0" anchor="ctr"/>
            <a:lstStyle/>
            <a:p>
              <a:pPr algn="ctr"/>
              <a:r>
                <a:rPr lang="fr-CH" sz="1000" b="1" dirty="0" smtClean="0"/>
                <a:t>ATLAS</a:t>
              </a:r>
            </a:p>
            <a:p>
              <a:pPr algn="ctr"/>
              <a:r>
                <a:rPr lang="fr-CH" sz="1000" b="1" dirty="0" smtClean="0"/>
                <a:t>CMS</a:t>
              </a:r>
              <a:endParaRPr lang="en-GB" sz="1000" b="1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54700" y="3773878"/>
            <a:ext cx="82543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FF0066"/>
                </a:solidFill>
              </a:rPr>
              <a:t>New 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Q1, Q2, Q3, CP (corrector package), D1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operating at </a:t>
            </a:r>
            <a:r>
              <a:rPr lang="en-GB" dirty="0" smtClean="0">
                <a:solidFill>
                  <a:srgbClr val="FF0066"/>
                </a:solidFill>
              </a:rPr>
              <a:t>1.9 K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>
                <a:solidFill>
                  <a:srgbClr val="FF0066"/>
                </a:solidFill>
              </a:rPr>
              <a:t>Present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IT+D1</a:t>
            </a:r>
            <a:r>
              <a:rPr lang="en-GB" b="1" dirty="0" smtClean="0">
                <a:solidFill>
                  <a:srgbClr val="FF0066"/>
                </a:solidFill>
              </a:rPr>
              <a:t> to be completely removed 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(radiation to personnel !!)</a:t>
            </a:r>
            <a:endParaRPr lang="en-GB" b="1" dirty="0" smtClean="0">
              <a:solidFill>
                <a:srgbClr val="FF0066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b="1" dirty="0">
              <a:solidFill>
                <a:srgbClr val="FF0066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rgbClr val="FF0066"/>
                </a:solidFill>
              </a:rPr>
              <a:t>Interconnects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 </a:t>
            </a:r>
            <a:r>
              <a:rPr lang="en-GB" b="1" dirty="0" smtClean="0">
                <a:solidFill>
                  <a:srgbClr val="FF0066"/>
                </a:solidFill>
              </a:rPr>
              <a:t>redesigned</a:t>
            </a:r>
            <a:endParaRPr lang="en-GB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Decrease beta (</a:t>
            </a:r>
            <a:r>
              <a:rPr lang="en-GB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i.e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size) at collision point (beta*) from 55 cm to 15 cm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11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05645"/>
              </p:ext>
            </p:extLst>
          </p:nvPr>
        </p:nvGraphicFramePr>
        <p:xfrm>
          <a:off x="457200" y="960816"/>
          <a:ext cx="8367623" cy="4227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9767"/>
                <a:gridCol w="988707"/>
                <a:gridCol w="1134861"/>
                <a:gridCol w="961280"/>
                <a:gridCol w="93300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Parameter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Nominal LHC​ (design report)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HL-LHC 25ns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(standard)​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HL-LHC 25 ns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(BCMS)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HL-LHC 50ns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3366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Beam energy in collision [TeV]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1.15E+11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​2.2E+11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2.2E11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3.5E+11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​2808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​2748</a:t>
                      </a:r>
                      <a:r>
                        <a:rPr lang="en-US" sz="1200" b="1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Number of collisions at IP1 and IP5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2808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2736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2592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tot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3.2E+14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6.0E+14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5.7E+14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4.9E+14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 current [A]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​0.58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x-ing angle [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rad]​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285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β</a:t>
                      </a:r>
                      <a:r>
                        <a:rPr lang="el-G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en-US" sz="12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m]​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3.75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r.m.s. bunch 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length [m]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R0  without crab-cavity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R1 with</a:t>
                      </a: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(0.981)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Luminosity without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crab-cavity [cm</a:t>
                      </a:r>
                      <a:r>
                        <a:rPr lang="en-GB" sz="120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7.18E+34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6.80E+34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8.44E+34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Virtual Luminosity with</a:t>
                      </a:r>
                      <a:r>
                        <a:rPr lang="pt-BR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: Lpeak*R1/R0   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[cm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(1.18E+34)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19.54E+34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18.52E+34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21.38E+34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without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w/o</a:t>
                      </a:r>
                      <a:r>
                        <a:rPr lang="en-US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454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Levelled Luminosity [cm</a:t>
                      </a:r>
                      <a:r>
                        <a:rPr lang="en-US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en-US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5.00E+34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5.00E34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(with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and crab-cavities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 HL-LHC)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time [h] (assuming no emittance growth)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18.0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5" name="Oval 24"/>
          <p:cNvSpPr/>
          <p:nvPr/>
        </p:nvSpPr>
        <p:spPr>
          <a:xfrm>
            <a:off x="5946798" y="2473787"/>
            <a:ext cx="773174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23485" y="2890048"/>
            <a:ext cx="796487" cy="43111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964685" y="3460487"/>
            <a:ext cx="821225" cy="465161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802501" y="4551090"/>
            <a:ext cx="983407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72" y="479233"/>
            <a:ext cx="2055902" cy="647818"/>
          </a:xfrm>
          <a:prstGeom prst="rect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0" name="TextBox 29"/>
          <p:cNvSpPr txBox="1"/>
          <p:nvPr/>
        </p:nvSpPr>
        <p:spPr>
          <a:xfrm>
            <a:off x="2518349" y="2819683"/>
            <a:ext cx="2132582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New IT Quads &amp; ATS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8021853" y="2087051"/>
            <a:ext cx="1787146" cy="369332"/>
          </a:xfrm>
          <a:prstGeom prst="rect">
            <a:avLst/>
          </a:prstGeom>
          <a:solidFill>
            <a:srgbClr val="9CB0D5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>
                <a:solidFill>
                  <a:prstClr val="white"/>
                </a:solidFill>
                <a:latin typeface="Calibri"/>
              </a:rPr>
              <a:t>Collision values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871511" y="1521309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71511" y="4965726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84066" y="3369901"/>
            <a:ext cx="1312860" cy="646331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b="1" dirty="0">
                <a:solidFill>
                  <a:prstClr val="white"/>
                </a:solidFill>
                <a:latin typeface="Calibri"/>
              </a:rPr>
              <a:t>Crab </a:t>
            </a:r>
            <a:r>
              <a:rPr lang="fr-CH" b="1" dirty="0" err="1">
                <a:solidFill>
                  <a:prstClr val="white"/>
                </a:solidFill>
                <a:latin typeface="Calibri"/>
              </a:rPr>
              <a:t>Cavity</a:t>
            </a:r>
            <a:r>
              <a:rPr lang="fr-CH" b="1" dirty="0">
                <a:solidFill>
                  <a:prstClr val="white"/>
                </a:solidFill>
                <a:latin typeface="Calibri"/>
              </a:rPr>
              <a:t> </a:t>
            </a:r>
            <a:endParaRPr lang="fr-CH" b="1" dirty="0" smtClean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79417" y="1450943"/>
            <a:ext cx="1371514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LIU 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4898" y="2333055"/>
            <a:ext cx="2676033" cy="369332"/>
          </a:xfrm>
          <a:prstGeom prst="rect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Impedance, efficiency etc.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60059" y="4157661"/>
            <a:ext cx="1072666" cy="646331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Levelling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 </a:t>
            </a:r>
          </a:p>
          <a:p>
            <a:pPr algn="ctr"/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802502" y="4151524"/>
            <a:ext cx="983407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59756"/>
            <a:ext cx="9144000" cy="91634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rgbClr val="0089B5"/>
                </a:solidFill>
                <a:latin typeface="+mn-lt"/>
              </a:rPr>
              <a:t>HL-LHC Baseline </a:t>
            </a:r>
            <a:r>
              <a:rPr lang="en-GB" sz="2800" b="1" dirty="0" smtClean="0">
                <a:solidFill>
                  <a:srgbClr val="0089B5"/>
                </a:solidFill>
                <a:latin typeface="+mn-lt"/>
              </a:rPr>
              <a:t>Parameters - WP2 charge – PLC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sp>
        <p:nvSpPr>
          <p:cNvPr id="2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4" name="Footer Placeholder 1"/>
          <p:cNvSpPr txBox="1">
            <a:spLocks/>
          </p:cNvSpPr>
          <p:nvPr/>
        </p:nvSpPr>
        <p:spPr>
          <a:xfrm>
            <a:off x="5299804" y="6520070"/>
            <a:ext cx="323575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VSC Seminar, CERN, December 5, 2014</a:t>
            </a:r>
            <a:endParaRPr lang="en-US" dirty="0"/>
          </a:p>
        </p:txBody>
      </p:sp>
      <p:sp>
        <p:nvSpPr>
          <p:cNvPr id="41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7653636" y="5188646"/>
            <a:ext cx="1181820" cy="372155"/>
          </a:xfrm>
          <a:solidFill>
            <a:srgbClr val="FF9900"/>
          </a:solidFill>
          <a:ln>
            <a:noFill/>
          </a:ln>
        </p:spPr>
        <p:txBody>
          <a:bodyPr/>
          <a:lstStyle/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68635" y="4895360"/>
            <a:ext cx="4232010" cy="369332"/>
          </a:xfrm>
          <a:prstGeom prst="rect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Efficiency requires long fill times (ca. 10h)!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3576" y="5638666"/>
            <a:ext cx="7598298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VSC to review performance compatibility with HL-LHC to </a:t>
            </a:r>
            <a:r>
              <a:rPr lang="en-GB" b="1" dirty="0" smtClean="0">
                <a:solidFill>
                  <a:srgbClr val="FF3399"/>
                </a:solidFill>
              </a:rPr>
              <a:t>identify consolidation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 and build </a:t>
            </a:r>
            <a:r>
              <a:rPr lang="en-GB" b="1" dirty="0" smtClean="0">
                <a:solidFill>
                  <a:srgbClr val="FF3399"/>
                </a:solidFill>
              </a:rPr>
              <a:t>new systems compatible with HL-LHC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2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882"/>
            <a:ext cx="9144000" cy="766689"/>
          </a:xfrm>
        </p:spPr>
        <p:txBody>
          <a:bodyPr/>
          <a:lstStyle/>
          <a:p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350 fb</a:t>
            </a:r>
            <a:r>
              <a:rPr lang="fr-CH" baseline="30000" dirty="0"/>
              <a:t>-1</a:t>
            </a:r>
            <a:r>
              <a:rPr lang="fr-CH" dirty="0"/>
              <a:t>/y (</a:t>
            </a:r>
            <a:r>
              <a:rPr lang="fr-CH" dirty="0" err="1"/>
              <a:t>L</a:t>
            </a:r>
            <a:r>
              <a:rPr lang="fr-CH" baseline="-25000" dirty="0" err="1"/>
              <a:t>lev</a:t>
            </a:r>
            <a:r>
              <a:rPr lang="fr-CH" dirty="0"/>
              <a:t>=7.5 10</a:t>
            </a:r>
            <a:r>
              <a:rPr lang="fr-CH" baseline="30000" dirty="0">
                <a:solidFill>
                  <a:schemeClr val="tx1"/>
                </a:solidFill>
              </a:rPr>
              <a:t>34</a:t>
            </a:r>
            <a:r>
              <a:rPr lang="fr-CH" dirty="0"/>
              <a:t> and </a:t>
            </a: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optimism</a:t>
            </a:r>
            <a:r>
              <a:rPr lang="fr-CH" dirty="0"/>
              <a:t>)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the </a:t>
            </a:r>
            <a:r>
              <a:rPr lang="fr-CH" dirty="0"/>
              <a:t>goal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reachable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8108"/>
            <a:ext cx="9157064" cy="4748108"/>
          </a:xfrm>
          <a:prstGeom prst="rect">
            <a:avLst/>
          </a:prstGeom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384847" y="5457836"/>
            <a:ext cx="1150789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Lamont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2029" y="5871664"/>
            <a:ext cx="6492817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Quality management of LHC and its injector is </a:t>
            </a:r>
            <a:r>
              <a:rPr lang="en-GB" b="1" dirty="0" smtClean="0">
                <a:solidFill>
                  <a:srgbClr val="FF3399"/>
                </a:solidFill>
              </a:rPr>
              <a:t>a must </a:t>
            </a:r>
            <a:r>
              <a:rPr lang="en-GB" dirty="0" smtClean="0">
                <a:solidFill>
                  <a:srgbClr val="FF3399"/>
                </a:solidFill>
              </a:rPr>
              <a:t>to reach the required </a:t>
            </a:r>
            <a:r>
              <a:rPr lang="en-GB" b="1" dirty="0" smtClean="0">
                <a:solidFill>
                  <a:srgbClr val="FF3399"/>
                </a:solidFill>
              </a:rPr>
              <a:t>efficiency</a:t>
            </a:r>
            <a:r>
              <a:rPr lang="en-GB" dirty="0" smtClean="0">
                <a:solidFill>
                  <a:srgbClr val="FF3399"/>
                </a:solidFill>
              </a:rPr>
              <a:t> (R2E, R2P, spare, performance follow up … )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and Downtime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VSC Seminar, December 5th 2014, CERN</a:t>
            </a:r>
            <a:endParaRPr lang="en-GB" dirty="0"/>
          </a:p>
        </p:txBody>
      </p:sp>
      <p:sp>
        <p:nvSpPr>
          <p:cNvPr id="7" name="TextBox 15"/>
          <p:cNvSpPr txBox="1"/>
          <p:nvPr/>
        </p:nvSpPr>
        <p:spPr>
          <a:xfrm>
            <a:off x="948258" y="4509314"/>
            <a:ext cx="6906438" cy="1754326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Upgrade of interlocking system (integration to avoid spurious dump)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Reduction of (generous) of interlock levels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R2E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Robust and reliable equipments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Identification of “fast” repair scenario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Etc.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3581" y="748400"/>
            <a:ext cx="3072131" cy="295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403805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Brugger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096"/>
            <a:ext cx="3906570" cy="312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1164549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Wolmann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6311" y="2886571"/>
            <a:ext cx="3215830" cy="13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à coins arrondis 12"/>
          <p:cNvSpPr/>
          <p:nvPr/>
        </p:nvSpPr>
        <p:spPr>
          <a:xfrm>
            <a:off x="2746311" y="3887755"/>
            <a:ext cx="3307270" cy="135605"/>
          </a:xfrm>
          <a:prstGeom prst="round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24790</TotalTime>
  <Words>4222</Words>
  <Application>Microsoft Office PowerPoint</Application>
  <PresentationFormat>On-screen Show (4:3)</PresentationFormat>
  <Paragraphs>828</Paragraphs>
  <Slides>61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3" baseType="lpstr">
      <vt:lpstr>ＭＳ Ｐゴシック</vt:lpstr>
      <vt:lpstr>ＭＳ Ｐゴシック</vt:lpstr>
      <vt:lpstr>宋体</vt:lpstr>
      <vt:lpstr>Arial</vt:lpstr>
      <vt:lpstr>Calibri</vt:lpstr>
      <vt:lpstr>Helvetica Neue</vt:lpstr>
      <vt:lpstr>Mathcad UniMath</vt:lpstr>
      <vt:lpstr>Mathematica1</vt:lpstr>
      <vt:lpstr>Symbol</vt:lpstr>
      <vt:lpstr>Times New Roman</vt:lpstr>
      <vt:lpstr>Wingdings</vt:lpstr>
      <vt:lpstr>HiLumiLHC_PresentationTemplate</vt:lpstr>
      <vt:lpstr>HL-LHC : What is it and What challenges it represents for VSC</vt:lpstr>
      <vt:lpstr>Outline</vt:lpstr>
      <vt:lpstr>1. Introduction</vt:lpstr>
      <vt:lpstr>PowerPoint Presentation</vt:lpstr>
      <vt:lpstr>PowerPoint Presentation</vt:lpstr>
      <vt:lpstr>PowerPoint Presentation</vt:lpstr>
      <vt:lpstr>HL-LHC Baseline Parameters - WP2 charge – PLC</vt:lpstr>
      <vt:lpstr>Only with 350 fb-1/y (Llev=7.5 1034 and some optimism)  the goal is reachable</vt:lpstr>
      <vt:lpstr>Availability and Downtime</vt:lpstr>
      <vt:lpstr>The HL-LHC Project</vt:lpstr>
      <vt:lpstr>High Luminosity LHC Participants</vt:lpstr>
      <vt:lpstr>Organisation</vt:lpstr>
      <vt:lpstr>Documentation</vt:lpstr>
      <vt:lpstr>2. Inner Triplets</vt:lpstr>
      <vt:lpstr>Focussing quadrupole and merging dipole</vt:lpstr>
      <vt:lpstr>Impact of radiation to personnel around IT</vt:lpstr>
      <vt:lpstr>Impact of radiation to personnel around IT (2)</vt:lpstr>
      <vt:lpstr>Impact of debris onto IT+D1</vt:lpstr>
      <vt:lpstr>Impact of debris onto IT+D1: shielded beam screen</vt:lpstr>
      <vt:lpstr>Impact of debris onto IT+D1: shielded beam screen (2)</vt:lpstr>
      <vt:lpstr>Impact of electron cloud onto IT+D1: a-C coating</vt:lpstr>
      <vt:lpstr>COLDEX in SPS with –a-C coating</vt:lpstr>
      <vt:lpstr>Radiation dose to a-C coating and shielded beam screen</vt:lpstr>
      <vt:lpstr>3. Layout</vt:lpstr>
      <vt:lpstr>Optics: HL-LHC V1.1</vt:lpstr>
      <vt:lpstr>The magnet zoo in the IR</vt:lpstr>
      <vt:lpstr>Layout</vt:lpstr>
      <vt:lpstr>Heat load</vt:lpstr>
      <vt:lpstr>4. Crab cavities</vt:lpstr>
      <vt:lpstr>Crab cavities: luminosity</vt:lpstr>
      <vt:lpstr>Crab cavities</vt:lpstr>
      <vt:lpstr>Crab cavities</vt:lpstr>
      <vt:lpstr>Crab cavities and electron cloud</vt:lpstr>
      <vt:lpstr>Layout D2-Q4</vt:lpstr>
      <vt:lpstr>Layout D2-Q4: 2nd beam pipe</vt:lpstr>
      <vt:lpstr>5. Collimation</vt:lpstr>
      <vt:lpstr>11 T – DS collimator</vt:lpstr>
      <vt:lpstr>11 T – DS collimator</vt:lpstr>
      <vt:lpstr>Collimation and protection layout IP1/5</vt:lpstr>
      <vt:lpstr>Impedance upgrade</vt:lpstr>
      <vt:lpstr>Possible future upgrades</vt:lpstr>
      <vt:lpstr>6. SC links and Cryogenics</vt:lpstr>
      <vt:lpstr>Superconducting links</vt:lpstr>
      <vt:lpstr>Cryogenics</vt:lpstr>
      <vt:lpstr>7. Options: not in base line but under study</vt:lpstr>
      <vt:lpstr>Options</vt:lpstr>
      <vt:lpstr>Option: hollow e-lens</vt:lpstr>
      <vt:lpstr>Option: mini-TAN IP8</vt:lpstr>
      <vt:lpstr>Option: cristal collimation</vt:lpstr>
      <vt:lpstr>Option: BBLR</vt:lpstr>
      <vt:lpstr>Option: BI</vt:lpstr>
      <vt:lpstr>8. LS2</vt:lpstr>
      <vt:lpstr>Beam transfer and kickers</vt:lpstr>
      <vt:lpstr>Beam dumping system</vt:lpstr>
      <vt:lpstr>Kickers and electron cloud</vt:lpstr>
      <vt:lpstr>LHC Experiments upgrades</vt:lpstr>
      <vt:lpstr>9. Summary</vt:lpstr>
      <vt:lpstr>PowerPoint Presentation</vt:lpstr>
      <vt:lpstr>Thank you for your attention</vt:lpstr>
      <vt:lpstr>PowerPoint Presentation</vt:lpstr>
      <vt:lpstr>Focussing quadrupole and merging dipole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Vincent Baglin</cp:lastModifiedBy>
  <cp:revision>666</cp:revision>
  <cp:lastPrinted>2014-03-04T13:05:06Z</cp:lastPrinted>
  <dcterms:created xsi:type="dcterms:W3CDTF">2011-12-13T14:40:13Z</dcterms:created>
  <dcterms:modified xsi:type="dcterms:W3CDTF">2014-12-05T07:03:53Z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