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2"/>
  </p:notesMasterIdLst>
  <p:handoutMasterIdLst>
    <p:handoutMasterId r:id="rId63"/>
  </p:handoutMasterIdLst>
  <p:sldIdLst>
    <p:sldId id="375" r:id="rId2"/>
    <p:sldId id="1509" r:id="rId3"/>
    <p:sldId id="1470" r:id="rId4"/>
    <p:sldId id="1409" r:id="rId5"/>
    <p:sldId id="1472" r:id="rId6"/>
    <p:sldId id="1473" r:id="rId7"/>
    <p:sldId id="1471" r:id="rId8"/>
    <p:sldId id="1414" r:id="rId9"/>
    <p:sldId id="1474" r:id="rId10"/>
    <p:sldId id="1446" r:id="rId11"/>
    <p:sldId id="1475" r:id="rId12"/>
    <p:sldId id="1417" r:id="rId13"/>
    <p:sldId id="1444" r:id="rId14"/>
    <p:sldId id="1462" r:id="rId15"/>
    <p:sldId id="1447" r:id="rId16"/>
    <p:sldId id="1304" r:id="rId17"/>
    <p:sldId id="1308" r:id="rId18"/>
    <p:sldId id="1295" r:id="rId19"/>
    <p:sldId id="1296" r:id="rId20"/>
    <p:sldId id="1365" r:id="rId21"/>
    <p:sldId id="1298" r:id="rId22"/>
    <p:sldId id="1299" r:id="rId23"/>
    <p:sldId id="1303" r:id="rId24"/>
    <p:sldId id="1309" r:id="rId25"/>
    <p:sldId id="1456" r:id="rId26"/>
    <p:sldId id="1313" r:id="rId27"/>
    <p:sldId id="1477" r:id="rId28"/>
    <p:sldId id="1319" r:id="rId29"/>
    <p:sldId id="1243" r:id="rId30"/>
    <p:sldId id="1510" r:id="rId31"/>
    <p:sldId id="1511" r:id="rId32"/>
    <p:sldId id="1503" r:id="rId33"/>
    <p:sldId id="1505" r:id="rId34"/>
    <p:sldId id="1506" r:id="rId35"/>
    <p:sldId id="1507" r:id="rId36"/>
    <p:sldId id="1508" r:id="rId37"/>
    <p:sldId id="1234" r:id="rId38"/>
    <p:sldId id="1235" r:id="rId39"/>
    <p:sldId id="1236" r:id="rId40"/>
    <p:sldId id="1419" r:id="rId41"/>
    <p:sldId id="1499" r:id="rId42"/>
    <p:sldId id="1237" r:id="rId43"/>
    <p:sldId id="1500" r:id="rId44"/>
    <p:sldId id="1501" r:id="rId45"/>
    <p:sldId id="1502" r:id="rId46"/>
    <p:sldId id="1461" r:id="rId47"/>
    <p:sldId id="1338" r:id="rId48"/>
    <p:sldId id="1339" r:id="rId49"/>
    <p:sldId id="1343" r:id="rId50"/>
    <p:sldId id="1340" r:id="rId51"/>
    <p:sldId id="1342" r:id="rId52"/>
    <p:sldId id="1450" r:id="rId53"/>
    <p:sldId id="1478" r:id="rId54"/>
    <p:sldId id="1480" r:id="rId55"/>
    <p:sldId id="1481" r:id="rId56"/>
    <p:sldId id="1514" r:id="rId57"/>
    <p:sldId id="1515" r:id="rId58"/>
    <p:sldId id="1516" r:id="rId59"/>
    <p:sldId id="1272" r:id="rId60"/>
    <p:sldId id="1489" r:id="rId61"/>
  </p:sldIdLst>
  <p:sldSz cx="9144000" cy="6858000" type="screen4x3"/>
  <p:notesSz cx="7315200" cy="9601200"/>
  <p:custDataLst>
    <p:tags r:id="rId6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000099"/>
    <a:srgbClr val="003300"/>
    <a:srgbClr val="CC00CC"/>
    <a:srgbClr val="BF0703"/>
    <a:srgbClr val="FF0000"/>
    <a:srgbClr val="6600CC"/>
    <a:srgbClr val="6600FF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2697" autoAdjust="0"/>
  </p:normalViewPr>
  <p:slideViewPr>
    <p:cSldViewPr>
      <p:cViewPr varScale="1">
        <p:scale>
          <a:sx n="108" d="100"/>
          <a:sy n="108" d="100"/>
        </p:scale>
        <p:origin x="132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gs" Target="tags/tag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slide foot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44464"/>
            <a:ext cx="9753600" cy="55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slide header_6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438400" y="0"/>
            <a:ext cx="9753600" cy="163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83201" y="160020"/>
            <a:ext cx="2030307" cy="32004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80B18B65-4CBA-DB46-9D73-AD0C58E7BE22}" type="datetime1">
              <a:rPr lang="en-US" smtClean="0"/>
              <a:pPr/>
              <a:t>8/28/2016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812800" y="9041131"/>
            <a:ext cx="5852160" cy="24003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746241" y="9119474"/>
            <a:ext cx="567267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9CA05E24-A365-DF40-BF27-0C4D1E380F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86358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4C269693-4B73-3F4B-BE08-27CE2957F7EB}" type="datetime1">
              <a:rPr lang="en-US" smtClean="0"/>
              <a:pPr/>
              <a:t>8/28/2016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BB1A7F71-A600-874B-8C52-75C3F91F2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0098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819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1586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07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4792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The calculation is done using </a:t>
            </a:r>
            <a:r>
              <a:rPr lang="en-AU" dirty="0" err="1" smtClean="0"/>
              <a:t>Nf</a:t>
            </a:r>
            <a:r>
              <a:rPr lang="en-AU" dirty="0" smtClean="0"/>
              <a:t> = 2 + 1 </a:t>
            </a:r>
            <a:r>
              <a:rPr lang="en-AU" dirty="0" err="1" smtClean="0"/>
              <a:t>flavors</a:t>
            </a:r>
            <a:r>
              <a:rPr lang="en-AU" dirty="0" smtClean="0"/>
              <a:t> of dynamical (clover) fermions on lattices of different volumes and pion masses down to 222 MeV. Significant SU(3) </a:t>
            </a:r>
            <a:r>
              <a:rPr lang="en-AU" dirty="0" err="1" smtClean="0"/>
              <a:t>flavor</a:t>
            </a:r>
            <a:r>
              <a:rPr lang="en-AU" dirty="0" smtClean="0"/>
              <a:t> symmetry violation effects in the shape of the distribution amplitudes are observed.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4749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041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160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61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70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Alpha -&gt; alpha(zeta)</a:t>
            </a:r>
            <a:r>
              <a:rPr lang="en-GB" baseline="0" dirty="0" smtClean="0"/>
              <a:t> seems to be enough to generate M(zeta), which is large for zeta small.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267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597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462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142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062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5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079" name="Picture 7" descr="title head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7" descr="doe_blac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8" descr="title footer_Blue_64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794500"/>
            <a:ext cx="91440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28/08-04/09 2016: XIIth Quark Confinement &amp; Hadron Spectrum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28/08-04/09 2016: XIIth Quark Confinement &amp; Hadron Spectrum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6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0" y="6477000"/>
            <a:ext cx="1905000" cy="381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000" b="1" cap="none" baseline="0"/>
            </a:lvl1pPr>
          </a:lstStyle>
          <a:p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477000"/>
            <a:ext cx="36576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28/08-04/09 2016: XIIth Quark Confinement &amp; Hadron Spectrum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28/08-04/09 2016: XIIth Quark Confinement &amp; Hadron Spectrum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28/08-04/09 2016: XIIth Quark Confinement &amp; Hadron Spectrum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79550"/>
          </a:xfrm>
        </p:spPr>
        <p:txBody>
          <a:bodyPr anchor="t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1"/>
            <a:ext cx="3008313" cy="44196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28/08-04/09 2016: XIIth Quark Confinement &amp; Hadron Spectrum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28/08-04/09 2016: XIIth Quark Confinement &amp; Hadron Spectrum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5" descr="slide footer_blue_646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0" y="6553200"/>
            <a:ext cx="3048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1" name="Picture 7" descr="slide header_646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ebeta.net/record/694488?ln=en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ebeta.net/record/694488?ln=en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x.doi.org/10.1103/PhysRevC.85.065202" TargetMode="External"/><Relationship Id="rId4" Type="http://schemas.openxmlformats.org/officeDocument/2006/relationships/hyperlink" Target="http://inspirehep.net/record/1088835?ln=en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link.aps.org/doi/10.1103/PhysRevC.84.042202" TargetMode="External"/><Relationship Id="rId3" Type="http://schemas.openxmlformats.org/officeDocument/2006/relationships/image" Target="../media/image32.gif"/><Relationship Id="rId7" Type="http://schemas.openxmlformats.org/officeDocument/2006/relationships/hyperlink" Target="http://inspirebeta.net/record/921792?ln=en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34.png"/><Relationship Id="rId4" Type="http://schemas.openxmlformats.org/officeDocument/2006/relationships/image" Target="../media/image33.jpeg"/><Relationship Id="rId9" Type="http://schemas.openxmlformats.org/officeDocument/2006/relationships/hyperlink" Target="http://inspirehep.net/record/1334528?ln=en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inspirehep.net/record/1334528?ln=en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://inspirehep.net/record/1334528?ln=en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7" Type="http://schemas.openxmlformats.org/officeDocument/2006/relationships/hyperlink" Target="http://prc.aps.org/abstract/PRC/v85/i4/e045205" TargetMode="External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spirehep.net/record/1082462?ln=en" TargetMode="External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spirebeta.net/record/445150?ln=en" TargetMode="Externa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ehep.net/record/1209281?ln=en" TargetMode="External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rl.aps.org/abstract/PRL/v110/i13/e132001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ehep.net/record/1209281?ln=en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gif"/><Relationship Id="rId5" Type="http://schemas.openxmlformats.org/officeDocument/2006/relationships/image" Target="../media/image39.jpeg"/><Relationship Id="rId4" Type="http://schemas.openxmlformats.org/officeDocument/2006/relationships/hyperlink" Target="http://prl.aps.org/abstract/PRL/v110/i13/e132001" TargetMode="Externa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spirebeta.net/record/262672?ln=en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nspirehep.net/record/1408521?ln=en" TargetMode="External"/><Relationship Id="rId4" Type="http://schemas.openxmlformats.org/officeDocument/2006/relationships/hyperlink" Target="http://inspirehep.net/record/1286164?ln=en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hyperlink" Target="http://prl.aps.org/abstract/PRL/v111/i10/e101803" TargetMode="External"/><Relationship Id="rId4" Type="http://schemas.openxmlformats.org/officeDocument/2006/relationships/hyperlink" Target="http://inspirehep.net/record/1226816?ln=en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0915" y="1066800"/>
            <a:ext cx="11376433" cy="5105400"/>
          </a:xfrm>
          <a:prstGeom prst="rect">
            <a:avLst/>
          </a:prstGeom>
          <a:solidFill>
            <a:srgbClr val="00B0F0">
              <a:alpha val="49000"/>
            </a:srgbClr>
          </a:solidFill>
        </p:spPr>
      </p:pic>
      <p:sp>
        <p:nvSpPr>
          <p:cNvPr id="14" name="Rectangle 13"/>
          <p:cNvSpPr/>
          <p:nvPr/>
        </p:nvSpPr>
        <p:spPr>
          <a:xfrm>
            <a:off x="0" y="912674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Emergent </a:t>
            </a:r>
            <a:r>
              <a:rPr lang="en-AU" sz="5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phenomena and </a:t>
            </a:r>
            <a:r>
              <a:rPr lang="en-AU" sz="54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partonic</a:t>
            </a:r>
            <a:r>
              <a:rPr lang="en-AU" sz="54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 structure in </a:t>
            </a:r>
            <a:r>
              <a:rPr lang="en-AU" sz="5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hadrons</a:t>
            </a:r>
            <a:endParaRPr lang="en-US" sz="54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985838" y="1447800"/>
            <a:ext cx="7696200" cy="1069975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985838" y="2895600"/>
            <a:ext cx="6400800" cy="1752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Subtitle 7"/>
          <p:cNvSpPr txBox="1">
            <a:spLocks/>
          </p:cNvSpPr>
          <p:nvPr/>
        </p:nvSpPr>
        <p:spPr bwMode="auto">
          <a:xfrm>
            <a:off x="0" y="6172200"/>
            <a:ext cx="4724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kern="0" smtClean="0">
                <a:solidFill>
                  <a:srgbClr val="0A0A0A"/>
                </a:solidFill>
              </a:rPr>
              <a:t>Craig Roberts, Physics Division</a:t>
            </a:r>
            <a:endParaRPr lang="en-US" sz="2800" kern="0" dirty="0">
              <a:solidFill>
                <a:srgbClr val="0A0A0A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Trace Anomaly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7575" cy="5562600"/>
          </a:xfrm>
        </p:spPr>
        <p:txBody>
          <a:bodyPr/>
          <a:lstStyle/>
          <a:p>
            <a:pPr>
              <a:spcAft>
                <a:spcPts val="900"/>
              </a:spcAft>
            </a:pPr>
            <a:r>
              <a:rPr lang="en-GB" sz="2400" dirty="0" smtClean="0"/>
              <a:t>In the chiral limit</a:t>
            </a:r>
          </a:p>
          <a:p>
            <a:pPr marL="0" indent="0">
              <a:buNone/>
            </a:pPr>
            <a:r>
              <a:rPr lang="en-GB" sz="2400" dirty="0" smtClean="0"/>
              <a:t>					⇒</a:t>
            </a:r>
          </a:p>
          <a:p>
            <a:pPr>
              <a:spcBef>
                <a:spcPts val="1200"/>
              </a:spcBef>
            </a:pPr>
            <a:r>
              <a:rPr lang="en-GB" sz="2400" dirty="0" smtClean="0">
                <a:solidFill>
                  <a:srgbClr val="C00000"/>
                </a:solidFill>
              </a:rPr>
              <a:t>Does this mean</a:t>
            </a:r>
            <a:r>
              <a:rPr lang="en-GB" sz="2400" dirty="0" smtClean="0"/>
              <a:t> that the scale anomaly vanishes trivially in the pion state, </a:t>
            </a:r>
            <a:r>
              <a:rPr lang="en-GB" sz="2400" i="1" dirty="0" smtClean="0"/>
              <a:t>i.e</a:t>
            </a:r>
            <a:r>
              <a:rPr lang="en-GB" sz="2400" dirty="0" smtClean="0"/>
              <a:t>. </a:t>
            </a:r>
            <a:r>
              <a:rPr lang="en-GB" sz="2400" dirty="0" smtClean="0">
                <a:solidFill>
                  <a:srgbClr val="C00000"/>
                </a:solidFill>
              </a:rPr>
              <a:t>gluons contribute nothing to the pion mass? </a:t>
            </a:r>
          </a:p>
          <a:p>
            <a:r>
              <a:rPr lang="en-AU" sz="2400" dirty="0" smtClean="0"/>
              <a:t>That </a:t>
            </a:r>
            <a:r>
              <a:rPr lang="en-AU" sz="2400" dirty="0"/>
              <a:t>is a difficult way to </a:t>
            </a:r>
            <a:r>
              <a:rPr lang="en-AU" sz="2400" dirty="0" smtClean="0"/>
              <a:t>obtain “zero”</a:t>
            </a:r>
          </a:p>
          <a:p>
            <a:pPr>
              <a:spcBef>
                <a:spcPts val="1800"/>
              </a:spcBef>
            </a:pPr>
            <a:r>
              <a:rPr lang="en-AU" sz="2400" dirty="0" smtClean="0"/>
              <a:t>Easier</a:t>
            </a:r>
            <a:r>
              <a:rPr lang="en-AU" sz="2400" dirty="0"/>
              <a:t>, perhaps, to imagine that </a:t>
            </a:r>
            <a:r>
              <a:rPr lang="en-AU" sz="2400" dirty="0" smtClean="0"/>
              <a:t>“zero” owes </a:t>
            </a:r>
            <a:r>
              <a:rPr lang="en-AU" sz="2400" dirty="0"/>
              <a:t>to cancellations between different operator-component </a:t>
            </a:r>
            <a:r>
              <a:rPr lang="en-AU" sz="2400" dirty="0" smtClean="0"/>
              <a:t>contributions to </a:t>
            </a:r>
            <a:r>
              <a:rPr lang="en-GB" sz="2400" i="1" dirty="0" smtClean="0"/>
              <a:t>Θ</a:t>
            </a:r>
            <a:r>
              <a:rPr lang="en-GB" sz="2400" i="1" baseline="-25000" dirty="0" smtClean="0"/>
              <a:t>0</a:t>
            </a:r>
            <a:r>
              <a:rPr lang="en-AU" sz="2400" dirty="0" smtClean="0"/>
              <a:t>.  </a:t>
            </a:r>
          </a:p>
          <a:p>
            <a:r>
              <a:rPr lang="en-AU" sz="2400" dirty="0" smtClean="0"/>
              <a:t>Of </a:t>
            </a:r>
            <a:r>
              <a:rPr lang="en-AU" sz="2400" dirty="0"/>
              <a:t>course, such precise cancellation should not be an accident.  </a:t>
            </a:r>
            <a:endParaRPr lang="en-AU" sz="2400" dirty="0" smtClean="0"/>
          </a:p>
          <a:p>
            <a:pPr marL="400050" lvl="1" indent="0">
              <a:buNone/>
            </a:pPr>
            <a:r>
              <a:rPr lang="en-AU" sz="2400" dirty="0" smtClean="0"/>
              <a:t>It </a:t>
            </a:r>
            <a:r>
              <a:rPr lang="en-AU" sz="2400" dirty="0"/>
              <a:t>could only arise naturally because of some symmetry and/or symmetry-breaking </a:t>
            </a:r>
            <a:r>
              <a:rPr lang="en-AU" sz="2400" dirty="0" smtClean="0"/>
              <a:t>pattern.</a:t>
            </a:r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24600" y="6489700"/>
            <a:ext cx="2438400" cy="3683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81200"/>
            <a:ext cx="3683000" cy="381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800" y="2006600"/>
            <a:ext cx="2806700" cy="355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47244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80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Trace Anomaly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7575" cy="5562600"/>
          </a:xfrm>
        </p:spPr>
        <p:txBody>
          <a:bodyPr/>
          <a:lstStyle/>
          <a:p>
            <a:pPr>
              <a:spcAft>
                <a:spcPts val="900"/>
              </a:spcAft>
            </a:pPr>
            <a:r>
              <a:rPr lang="en-GB" sz="2400" dirty="0" smtClean="0"/>
              <a:t>In the chiral limit</a:t>
            </a:r>
          </a:p>
          <a:p>
            <a:pPr marL="0" indent="0">
              <a:buNone/>
            </a:pPr>
            <a:r>
              <a:rPr lang="en-GB" sz="2400" dirty="0" smtClean="0"/>
              <a:t>					⇒</a:t>
            </a:r>
          </a:p>
          <a:p>
            <a:r>
              <a:rPr lang="en-AU" sz="2600" i="1" dirty="0" smtClean="0">
                <a:solidFill>
                  <a:srgbClr val="BF0703"/>
                </a:solidFill>
              </a:rPr>
              <a:t> </a:t>
            </a:r>
            <a:r>
              <a:rPr lang="en-AU" sz="3200" i="1" dirty="0" smtClean="0">
                <a:solidFill>
                  <a:srgbClr val="BF0703"/>
                </a:solidFill>
              </a:rPr>
              <a:t>No </a:t>
            </a:r>
            <a:r>
              <a:rPr lang="en-AU" sz="3200" i="1" dirty="0">
                <a:solidFill>
                  <a:srgbClr val="BF0703"/>
                </a:solidFill>
              </a:rPr>
              <a:t>statement of the </a:t>
            </a:r>
            <a:r>
              <a:rPr lang="en-AU" sz="3200" i="1" dirty="0" smtClean="0">
                <a:solidFill>
                  <a:srgbClr val="BF0703"/>
                </a:solidFill>
              </a:rPr>
              <a:t>question </a:t>
            </a:r>
          </a:p>
          <a:p>
            <a:pPr marL="0" indent="0">
              <a:buNone/>
            </a:pPr>
            <a:r>
              <a:rPr lang="en-AU" sz="3200" i="1" dirty="0" smtClean="0">
                <a:solidFill>
                  <a:srgbClr val="BF0703"/>
                </a:solidFill>
              </a:rPr>
              <a:t>		“Whence </a:t>
            </a:r>
            <a:r>
              <a:rPr lang="en-AU" sz="3200" i="1" dirty="0">
                <a:solidFill>
                  <a:srgbClr val="BF0703"/>
                </a:solidFill>
              </a:rPr>
              <a:t>the proton's mass</a:t>
            </a:r>
            <a:r>
              <a:rPr lang="en-AU" sz="3200" i="1" dirty="0" smtClean="0">
                <a:solidFill>
                  <a:srgbClr val="BF0703"/>
                </a:solidFill>
              </a:rPr>
              <a:t>?” </a:t>
            </a:r>
          </a:p>
          <a:p>
            <a:pPr marL="0" indent="0">
              <a:buNone/>
            </a:pPr>
            <a:r>
              <a:rPr lang="en-AU" sz="3200" i="1" dirty="0" smtClean="0">
                <a:solidFill>
                  <a:srgbClr val="BF0703"/>
                </a:solidFill>
              </a:rPr>
              <a:t>	is </a:t>
            </a:r>
            <a:r>
              <a:rPr lang="en-AU" sz="3200" i="1" dirty="0">
                <a:solidFill>
                  <a:srgbClr val="BF0703"/>
                </a:solidFill>
              </a:rPr>
              <a:t>complete without the additional clause </a:t>
            </a:r>
            <a:endParaRPr lang="en-AU" sz="3200" i="1" dirty="0" smtClean="0">
              <a:solidFill>
                <a:srgbClr val="BF0703"/>
              </a:solidFill>
            </a:endParaRPr>
          </a:p>
          <a:p>
            <a:pPr marL="0" indent="0">
              <a:buNone/>
            </a:pPr>
            <a:r>
              <a:rPr lang="en-AU" sz="3200" i="1" dirty="0" smtClean="0">
                <a:solidFill>
                  <a:srgbClr val="BF0703"/>
                </a:solidFill>
              </a:rPr>
              <a:t>	</a:t>
            </a:r>
            <a:r>
              <a:rPr lang="en-AU" sz="3200" i="1" dirty="0">
                <a:solidFill>
                  <a:srgbClr val="BF0703"/>
                </a:solidFill>
              </a:rPr>
              <a:t>	</a:t>
            </a:r>
            <a:r>
              <a:rPr lang="en-AU" sz="3200" i="1" dirty="0" smtClean="0">
                <a:solidFill>
                  <a:srgbClr val="BF0703"/>
                </a:solidFill>
              </a:rPr>
              <a:t>“Whence </a:t>
            </a:r>
            <a:r>
              <a:rPr lang="en-AU" sz="3200" i="1" dirty="0">
                <a:solidFill>
                  <a:srgbClr val="BF0703"/>
                </a:solidFill>
              </a:rPr>
              <a:t>the </a:t>
            </a:r>
            <a:r>
              <a:rPr lang="en-AU" sz="3200" dirty="0">
                <a:solidFill>
                  <a:srgbClr val="BF0703"/>
                </a:solidFill>
              </a:rPr>
              <a:t>absence</a:t>
            </a:r>
            <a:r>
              <a:rPr lang="en-AU" sz="3200" i="1" dirty="0">
                <a:solidFill>
                  <a:srgbClr val="BF0703"/>
                </a:solidFill>
              </a:rPr>
              <a:t> of a pion mass</a:t>
            </a:r>
            <a:r>
              <a:rPr lang="en-AU" sz="3200" i="1" dirty="0" smtClean="0">
                <a:solidFill>
                  <a:srgbClr val="BF0703"/>
                </a:solidFill>
              </a:rPr>
              <a:t>?”</a:t>
            </a:r>
            <a:endParaRPr lang="en-GB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24600" y="6489700"/>
            <a:ext cx="2438400" cy="3683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981200"/>
            <a:ext cx="3683000" cy="381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800" y="2006600"/>
            <a:ext cx="2806700" cy="355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47244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01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Whence?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7575" cy="4983163"/>
          </a:xfrm>
        </p:spPr>
        <p:txBody>
          <a:bodyPr/>
          <a:lstStyle/>
          <a:p>
            <a:r>
              <a:rPr lang="en-GB" sz="2400" dirty="0" smtClean="0"/>
              <a:t>Classical chromodynamics … non-Abelian </a:t>
            </a:r>
            <a:r>
              <a:rPr lang="en-GB" sz="2400" dirty="0"/>
              <a:t>local gauge theory </a:t>
            </a:r>
            <a:endParaRPr lang="en-GB" sz="2400" dirty="0" smtClean="0"/>
          </a:p>
          <a:p>
            <a:r>
              <a:rPr lang="en-GB" sz="2400" dirty="0" smtClean="0"/>
              <a:t>Local gauge invariance; but there is no confinement without a mass-scale</a:t>
            </a:r>
          </a:p>
          <a:p>
            <a:pPr lvl="1"/>
            <a:r>
              <a:rPr lang="en-GB" dirty="0" smtClean="0"/>
              <a:t>Three quarks can still be colour-singlet</a:t>
            </a:r>
          </a:p>
          <a:p>
            <a:pPr lvl="1"/>
            <a:r>
              <a:rPr lang="en-GB" dirty="0" smtClean="0"/>
              <a:t>Colour rotations will keep them colour singlets</a:t>
            </a:r>
          </a:p>
          <a:p>
            <a:pPr lvl="1"/>
            <a:r>
              <a:rPr lang="en-GB" dirty="0" smtClean="0"/>
              <a:t>But they need have no proximity to one </a:t>
            </a:r>
            <a:r>
              <a:rPr lang="en-GB" dirty="0"/>
              <a:t>another </a:t>
            </a:r>
            <a:endParaRPr lang="en-GB" dirty="0" smtClean="0"/>
          </a:p>
          <a:p>
            <a:pPr marL="457200" lvl="1" indent="0">
              <a:spcBef>
                <a:spcPts val="0"/>
              </a:spcBef>
              <a:buNone/>
            </a:pPr>
            <a:r>
              <a:rPr lang="en-GB" dirty="0"/>
              <a:t> </a:t>
            </a:r>
            <a:r>
              <a:rPr lang="en-GB" dirty="0" smtClean="0"/>
              <a:t>     … proximity is meaningless in a scale-invariant theory</a:t>
            </a:r>
          </a:p>
          <a:p>
            <a:r>
              <a:rPr lang="en-GB" sz="2400" dirty="0" smtClean="0"/>
              <a:t>Whence mass … equivalent to whence a mass-scale … equivalent to whence a confinement scale</a:t>
            </a:r>
          </a:p>
          <a:p>
            <a:pPr>
              <a:spcAft>
                <a:spcPts val="1200"/>
              </a:spcAft>
            </a:pPr>
            <a:r>
              <a:rPr lang="en-GB" sz="2400" i="1" dirty="0" smtClean="0">
                <a:solidFill>
                  <a:srgbClr val="BF0703"/>
                </a:solidFill>
              </a:rPr>
              <a:t>Understanding the origin and absence of mass in QCD is quite likely inseparable from the task of understanding confinement. Existence alone of a scale anomaly answers neither question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98592" cy="6096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32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76" y="1600200"/>
            <a:ext cx="6826880" cy="45569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r"/>
            <a:r>
              <a:rPr lang="en-GB" sz="3600" i="1" dirty="0" smtClean="0">
                <a:ln/>
                <a:solidFill>
                  <a:srgbClr val="008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A New Era for </a:t>
            </a:r>
            <a:br>
              <a:rPr lang="en-GB" sz="3600" i="1" dirty="0" smtClean="0">
                <a:ln/>
                <a:solidFill>
                  <a:srgbClr val="008000"/>
                </a:solidFill>
                <a:effectLst>
                  <a:reflection blurRad="6350" stA="60000" endA="900" endPos="58000" dir="5400000" sy="-100000" algn="bl" rotWithShape="0"/>
                </a:effectLst>
              </a:rPr>
            </a:br>
            <a:r>
              <a:rPr lang="en-GB" sz="3600" i="1" dirty="0" err="1" smtClean="0">
                <a:ln/>
                <a:solidFill>
                  <a:srgbClr val="008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hadro</a:t>
            </a:r>
            <a:r>
              <a:rPr lang="en-GB" sz="3600" i="1" dirty="0" smtClean="0">
                <a:ln/>
                <a:solidFill>
                  <a:srgbClr val="008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-particle physics</a:t>
            </a:r>
            <a:endParaRPr lang="en-GB" sz="3600" i="1" dirty="0">
              <a:ln/>
              <a:solidFill>
                <a:srgbClr val="008000"/>
              </a:soli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5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pPr algn="r"/>
            <a:r>
              <a:rPr lang="en-US" sz="36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Overarching Science Challenges </a:t>
            </a:r>
            <a:br>
              <a:rPr lang="en-US" sz="36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en-US" sz="36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for the coming decade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z="2800" dirty="0" smtClean="0"/>
              <a:t>What is origin of mass in our Universe?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What is the nature of confinement in real (dynamical-quarks) QCD?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How are they connected?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800" dirty="0" smtClean="0"/>
              <a:t>How can any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/>
              <a:t>answers,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/>
              <a:t>conjectures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600" dirty="0" smtClean="0"/>
              <a:t>and/or conclusions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800" dirty="0"/>
              <a:t> </a:t>
            </a:r>
            <a:r>
              <a:rPr lang="en-US" sz="2800" dirty="0" smtClean="0"/>
              <a:t>   be empirically verified?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257800" y="4724400"/>
            <a:ext cx="3097130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en-GB" sz="3200" b="1" i="1" dirty="0" smtClean="0">
                <a:ln/>
                <a:solidFill>
                  <a:srgbClr val="0000FF"/>
                </a:solidFill>
              </a:rPr>
              <a:t>Physics is an </a:t>
            </a:r>
          </a:p>
          <a:p>
            <a:r>
              <a:rPr lang="en-GB" sz="3200" b="1" i="1" dirty="0" smtClean="0">
                <a:ln/>
                <a:solidFill>
                  <a:srgbClr val="0000FF"/>
                </a:solidFill>
              </a:rPr>
              <a:t>Empirical Science</a:t>
            </a:r>
            <a:endParaRPr lang="en-GB" sz="3200" b="1" i="1" dirty="0">
              <a:ln/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48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7200"/>
            <a:ext cx="9144000" cy="1362075"/>
          </a:xfrm>
        </p:spPr>
        <p:txBody>
          <a:bodyPr/>
          <a:lstStyle/>
          <a:p>
            <a:pPr algn="ctr"/>
            <a:r>
              <a:rPr lang="en-US" sz="7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What is Confinement?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 descr="sheerdra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12014" y="26254134"/>
            <a:ext cx="6320028" cy="4419600"/>
          </a:xfrm>
          <a:prstGeom prst="rect">
            <a:avLst/>
          </a:prstGeom>
        </p:spPr>
      </p:pic>
      <p:pic>
        <p:nvPicPr>
          <p:cNvPr id="8632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81000"/>
            <a:ext cx="5973763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667266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27778" cy="1143000"/>
          </a:xfrm>
          <a:prstGeom prst="rect">
            <a:avLst/>
          </a:prstGeom>
        </p:spPr>
      </p:pic>
      <p:pic>
        <p:nvPicPr>
          <p:cNvPr id="7" name="Picture 6" descr="MillenniumPriz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6077" y="381000"/>
            <a:ext cx="4667924" cy="4876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038725"/>
            <a:ext cx="7772400" cy="1362075"/>
          </a:xfrm>
        </p:spPr>
        <p:txBody>
          <a:bodyPr/>
          <a:lstStyle/>
          <a:p>
            <a:pPr algn="ctr"/>
            <a:r>
              <a:rPr lang="en-US" sz="7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Confinement?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2438400"/>
            <a:ext cx="4419600" cy="1500187"/>
          </a:xfrm>
        </p:spPr>
        <p:txBody>
          <a:bodyPr/>
          <a:lstStyle/>
          <a:p>
            <a:pPr lvl="0"/>
            <a:r>
              <a:rPr lang="en-US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Millennium prize of $1,000,000 for proving that </a:t>
            </a:r>
            <a:r>
              <a:rPr lang="en-US" sz="24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</a:t>
            </a:r>
            <a:r>
              <a:rPr lang="en-US" sz="2400" b="1" i="1" baseline="-250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</a:t>
            </a:r>
            <a:r>
              <a:rPr lang="en-US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(3) gauge theory is mathematically well-defined, which will necessarily prove or disprove the confinement conjecture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0" y="6535738"/>
            <a:ext cx="3657600" cy="246062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Emergence of Partonic Structure (60p)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7543800" y="5105400"/>
            <a:ext cx="1371600" cy="1524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6479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27778" cy="1143000"/>
          </a:xfrm>
          <a:prstGeom prst="rect">
            <a:avLst/>
          </a:prstGeom>
        </p:spPr>
      </p:pic>
      <p:pic>
        <p:nvPicPr>
          <p:cNvPr id="7" name="Picture 6" descr="MillenniumPriz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76077" y="381000"/>
            <a:ext cx="4667924" cy="48768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2438400"/>
            <a:ext cx="4419600" cy="1500187"/>
          </a:xfrm>
        </p:spPr>
        <p:txBody>
          <a:bodyPr/>
          <a:lstStyle/>
          <a:p>
            <a:pPr lvl="0"/>
            <a:r>
              <a:rPr lang="en-US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Millennium prize of $1,000,000 for proving that </a:t>
            </a:r>
            <a:r>
              <a:rPr lang="en-US" sz="2400" b="1" i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</a:t>
            </a:r>
            <a:r>
              <a:rPr lang="en-US" sz="2400" b="1" i="1" baseline="-2500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</a:t>
            </a:r>
            <a:r>
              <a:rPr lang="en-US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(3) gauge theory is mathematically well-defined, which will necessarily prove or disprove the confinement conjecture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38800" y="6535738"/>
            <a:ext cx="2971800" cy="246062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Emergence of Partonic Structure (60p)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7543800" y="5105400"/>
            <a:ext cx="1371600" cy="1524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8951"/>
            <a:ext cx="9144000" cy="39050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038725"/>
            <a:ext cx="7772400" cy="1362075"/>
          </a:xfrm>
        </p:spPr>
        <p:txBody>
          <a:bodyPr/>
          <a:lstStyle/>
          <a:p>
            <a:pPr algn="ctr"/>
            <a:r>
              <a:rPr lang="en-US" sz="7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Confinement?</a:t>
            </a:r>
            <a:endParaRPr lang="en-US" sz="660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4419601" y="762000"/>
            <a:ext cx="4724400" cy="666951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9987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 smtClean="0"/>
              <a:t>Light quarks &amp; Confinement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3657600" cy="4495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A unit area placed midway between the quarks and perpendicular to the line connecting them intercepts a constant number of field lines, independent of the distance between the quarks. 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This leads to a constant force between the quarks – and a large force at that, equal to about 16 metric tons.</a:t>
            </a:r>
            <a:r>
              <a:rPr lang="en-US" dirty="0" smtClean="0"/>
              <a:t>”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 descr="BaliFix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53960" y="2133600"/>
            <a:ext cx="5565571" cy="41910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8382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Folklore</a:t>
            </a:r>
            <a:r>
              <a:rPr kumimoji="0" lang="en-US" sz="2200" b="0" i="0" u="none" strike="noStrike" kern="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… </a:t>
            </a:r>
            <a:r>
              <a:rPr lang="en-US" sz="2400" dirty="0" smtClean="0"/>
              <a:t>	</a:t>
            </a:r>
            <a:r>
              <a:rPr lang="en-US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Hall-D</a:t>
            </a: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Conceptual Design Report(5</a:t>
            </a: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kumimoji="0" lang="en-US" sz="22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“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color field lines between a quark and an anti-quark form flux tubes.</a:t>
            </a:r>
            <a:r>
              <a:rPr kumimoji="0" 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09583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 smtClean="0"/>
              <a:t>Light quarks &amp; Confinement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r>
              <a:rPr lang="en-US" sz="3600" dirty="0" smtClean="0"/>
              <a:t>Problem: </a:t>
            </a:r>
          </a:p>
          <a:p>
            <a:pPr lvl="0">
              <a:buNone/>
              <a:defRPr/>
            </a:pPr>
            <a:r>
              <a:rPr lang="en-US" sz="3600" dirty="0" smtClean="0"/>
              <a:t>	16 </a:t>
            </a:r>
            <a:r>
              <a:rPr lang="en-US" sz="3600" dirty="0" err="1" smtClean="0"/>
              <a:t>tonnes</a:t>
            </a:r>
            <a:r>
              <a:rPr lang="en-US" sz="3600" dirty="0" smtClean="0"/>
              <a:t> of force </a:t>
            </a:r>
          </a:p>
          <a:p>
            <a:pPr lvl="0">
              <a:buNone/>
              <a:defRPr/>
            </a:pPr>
            <a:r>
              <a:rPr lang="en-US" sz="3600" dirty="0" smtClean="0"/>
              <a:t>	makes a lot of </a:t>
            </a:r>
            <a:r>
              <a:rPr lang="en-US" sz="3600" dirty="0" err="1" smtClean="0"/>
              <a:t>pions</a:t>
            </a:r>
            <a:r>
              <a:rPr lang="en-US" sz="3600" dirty="0" smtClean="0"/>
              <a:t>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355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sz="32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Collaborators: 2013-Present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5105400" cy="563880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00FF"/>
                </a:solidFill>
              </a:rPr>
              <a:t>S. HERNÁNDEZ </a:t>
            </a:r>
            <a:r>
              <a:rPr lang="en-US" sz="1600" i="1" dirty="0" smtClean="0">
                <a:solidFill>
                  <a:srgbClr val="0033CC"/>
                </a:solidFill>
              </a:rPr>
              <a:t>(</a:t>
            </a:r>
            <a:r>
              <a:rPr lang="en-US" sz="1600" i="1" dirty="0" smtClean="0">
                <a:solidFill>
                  <a:srgbClr val="0000FF"/>
                </a:solidFill>
              </a:rPr>
              <a:t>U </a:t>
            </a:r>
            <a:r>
              <a:rPr lang="en-US" sz="1600" i="1" dirty="0" err="1" smtClean="0">
                <a:solidFill>
                  <a:srgbClr val="0000FF"/>
                </a:solidFill>
              </a:rPr>
              <a:t>Michoácan</a:t>
            </a:r>
            <a:r>
              <a:rPr lang="en-US" sz="1600" i="1" dirty="0">
                <a:solidFill>
                  <a:srgbClr val="0033CC"/>
                </a:solidFill>
              </a:rPr>
              <a:t>) </a:t>
            </a:r>
            <a:r>
              <a:rPr lang="en-US" sz="1600" i="1" dirty="0" smtClean="0">
                <a:solidFill>
                  <a:srgbClr val="0033CC"/>
                </a:solidFill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33CC"/>
                </a:solidFill>
              </a:rPr>
              <a:t>Jing CHEN (Peking U.)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33CC"/>
                </a:solidFill>
              </a:rPr>
              <a:t>Bo-Lin LI (Nanjing U.)</a:t>
            </a:r>
          </a:p>
          <a:p>
            <a:pPr>
              <a:buFont typeface="+mj-lt"/>
              <a:buAutoNum type="arabicPeriod"/>
            </a:pPr>
            <a:r>
              <a:rPr lang="en-US" sz="1600" i="1" dirty="0" err="1" smtClean="0">
                <a:solidFill>
                  <a:srgbClr val="0033CC"/>
                </a:solidFill>
              </a:rPr>
              <a:t>Ya</a:t>
            </a:r>
            <a:r>
              <a:rPr lang="en-US" sz="1600" i="1" dirty="0" smtClean="0">
                <a:solidFill>
                  <a:srgbClr val="0033CC"/>
                </a:solidFill>
              </a:rPr>
              <a:t> LU (Nanjing U.)</a:t>
            </a:r>
            <a:endParaRPr lang="en-US" sz="1600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i="1" dirty="0" err="1" smtClean="0">
                <a:solidFill>
                  <a:srgbClr val="0000FF"/>
                </a:solidFill>
              </a:rPr>
              <a:t>Khépani</a:t>
            </a:r>
            <a:r>
              <a:rPr lang="en-US" sz="1600" i="1" dirty="0" smtClean="0">
                <a:solidFill>
                  <a:srgbClr val="0000FF"/>
                </a:solidFill>
              </a:rPr>
              <a:t> RAYA (U </a:t>
            </a:r>
            <a:r>
              <a:rPr lang="en-US" sz="1600" i="1" dirty="0" err="1" smtClean="0">
                <a:solidFill>
                  <a:srgbClr val="0000FF"/>
                </a:solidFill>
              </a:rPr>
              <a:t>Michoácan</a:t>
            </a:r>
            <a:r>
              <a:rPr lang="en-US" sz="1600" i="1" dirty="0" smtClean="0">
                <a:solidFill>
                  <a:srgbClr val="0033CC"/>
                </a:solidFill>
              </a:rPr>
              <a:t>)</a:t>
            </a:r>
            <a:r>
              <a:rPr lang="en-US" sz="1600" i="1" dirty="0" smtClean="0">
                <a:solidFill>
                  <a:schemeClr val="bg2">
                    <a:lumMod val="10000"/>
                  </a:schemeClr>
                </a:solidFill>
              </a:rPr>
              <a:t>;</a:t>
            </a:r>
          </a:p>
          <a:p>
            <a:pPr>
              <a:buFont typeface="+mj-lt"/>
              <a:buAutoNum type="arabicPeriod"/>
            </a:pPr>
            <a:r>
              <a:rPr lang="en-US" sz="1600" i="1" dirty="0" err="1" smtClean="0">
                <a:solidFill>
                  <a:srgbClr val="0033CC"/>
                </a:solidFill>
              </a:rPr>
              <a:t>Chien</a:t>
            </a:r>
            <a:r>
              <a:rPr lang="en-US" sz="1600" i="1" dirty="0" smtClean="0">
                <a:solidFill>
                  <a:srgbClr val="0033CC"/>
                </a:solidFill>
              </a:rPr>
              <a:t>-Yeah SENG (UM-Amherst) ;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33CC"/>
                </a:solidFill>
              </a:rPr>
              <a:t>Kun-</a:t>
            </a:r>
            <a:r>
              <a:rPr lang="en-US" sz="1600" i="1" dirty="0" err="1" smtClean="0">
                <a:solidFill>
                  <a:srgbClr val="0033CC"/>
                </a:solidFill>
              </a:rPr>
              <a:t>lun</a:t>
            </a:r>
            <a:r>
              <a:rPr lang="en-US" sz="1600" i="1" dirty="0" smtClean="0">
                <a:solidFill>
                  <a:srgbClr val="0033CC"/>
                </a:solidFill>
              </a:rPr>
              <a:t> WANG (</a:t>
            </a:r>
            <a:r>
              <a:rPr lang="en-US" sz="1600" i="1" dirty="0" smtClean="0">
                <a:solidFill>
                  <a:srgbClr val="0000FF"/>
                </a:solidFill>
              </a:rPr>
              <a:t>PKU</a:t>
            </a:r>
            <a:r>
              <a:rPr lang="en-US" sz="1600" i="1" dirty="0" smtClean="0">
                <a:solidFill>
                  <a:srgbClr val="0033CC"/>
                </a:solidFill>
              </a:rPr>
              <a:t>);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Chen </a:t>
            </a:r>
            <a:r>
              <a:rPr lang="en-US" sz="1600" i="1" dirty="0" err="1" smtClean="0">
                <a:solidFill>
                  <a:srgbClr val="008000"/>
                </a:solidFill>
              </a:rPr>
              <a:t>CHEN</a:t>
            </a:r>
            <a:r>
              <a:rPr lang="en-US" sz="1600" i="1" dirty="0" smtClean="0">
                <a:solidFill>
                  <a:srgbClr val="008000"/>
                </a:solidFill>
              </a:rPr>
              <a:t> (UNESP, São Paulo);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Zhu-Fang CUI (Nanjing U.)</a:t>
            </a:r>
            <a:r>
              <a:rPr lang="en-US" sz="1600" i="1" dirty="0">
                <a:solidFill>
                  <a:srgbClr val="008000"/>
                </a:solidFill>
              </a:rPr>
              <a:t> ;</a:t>
            </a:r>
            <a:endParaRPr lang="en-US" sz="1600" i="1" dirty="0" smtClean="0">
              <a:solidFill>
                <a:srgbClr val="008000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J. Javier</a:t>
            </a:r>
            <a:r>
              <a:rPr lang="en-US" sz="1600" i="1" dirty="0" smtClean="0"/>
              <a:t> </a:t>
            </a:r>
            <a:r>
              <a:rPr lang="en-US" sz="1600" i="1" dirty="0" smtClean="0">
                <a:solidFill>
                  <a:srgbClr val="008000"/>
                </a:solidFill>
              </a:rPr>
              <a:t>COBOS-MARTINEZ </a:t>
            </a:r>
            <a:r>
              <a:rPr lang="en-US" sz="1600" i="1" dirty="0">
                <a:solidFill>
                  <a:srgbClr val="008000"/>
                </a:solidFill>
              </a:rPr>
              <a:t>(U </a:t>
            </a:r>
            <a:r>
              <a:rPr lang="en-US" sz="1600" i="1" dirty="0" err="1">
                <a:solidFill>
                  <a:srgbClr val="008000"/>
                </a:solidFill>
              </a:rPr>
              <a:t>Michoácan</a:t>
            </a:r>
            <a:r>
              <a:rPr lang="en-US" sz="1600" i="1" dirty="0" smtClean="0">
                <a:solidFill>
                  <a:srgbClr val="008000"/>
                </a:solidFill>
              </a:rPr>
              <a:t>);</a:t>
            </a:r>
          </a:p>
          <a:p>
            <a:pPr>
              <a:buFont typeface="+mj-lt"/>
              <a:buAutoNum type="arabicPeriod"/>
            </a:pPr>
            <a:r>
              <a:rPr lang="en-US" sz="1600" i="1" dirty="0" err="1" smtClean="0">
                <a:solidFill>
                  <a:srgbClr val="008000"/>
                </a:solidFill>
              </a:rPr>
              <a:t>Minghui</a:t>
            </a:r>
            <a:r>
              <a:rPr lang="en-US" sz="1600" i="1" dirty="0" smtClean="0">
                <a:solidFill>
                  <a:srgbClr val="008000"/>
                </a:solidFill>
              </a:rPr>
              <a:t> DING (</a:t>
            </a:r>
            <a:r>
              <a:rPr lang="en-US" sz="1600" i="1" dirty="0" err="1" smtClean="0">
                <a:solidFill>
                  <a:srgbClr val="008000"/>
                </a:solidFill>
              </a:rPr>
              <a:t>Nankai</a:t>
            </a:r>
            <a:r>
              <a:rPr lang="en-US" sz="1600" i="1" dirty="0" smtClean="0">
                <a:solidFill>
                  <a:srgbClr val="008000"/>
                </a:solidFill>
              </a:rPr>
              <a:t> U.)</a:t>
            </a:r>
            <a:r>
              <a:rPr lang="en-US" sz="1600" i="1" dirty="0">
                <a:solidFill>
                  <a:srgbClr val="008000"/>
                </a:solidFill>
              </a:rPr>
              <a:t> ;</a:t>
            </a:r>
            <a:endParaRPr lang="en-US" sz="1600" i="1" dirty="0" smtClean="0">
              <a:solidFill>
                <a:srgbClr val="008000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i="1" dirty="0" err="1" smtClean="0">
                <a:solidFill>
                  <a:srgbClr val="008000"/>
                </a:solidFill>
              </a:rPr>
              <a:t>Fei</a:t>
            </a:r>
            <a:r>
              <a:rPr lang="en-US" sz="1600" i="1" dirty="0" smtClean="0">
                <a:solidFill>
                  <a:srgbClr val="008000"/>
                </a:solidFill>
              </a:rPr>
              <a:t> GAO (Peking U.)</a:t>
            </a:r>
            <a:r>
              <a:rPr lang="en-US" sz="1600" i="1" dirty="0">
                <a:solidFill>
                  <a:srgbClr val="008000"/>
                </a:solidFill>
              </a:rPr>
              <a:t> ;</a:t>
            </a:r>
            <a:endParaRPr lang="en-US" sz="1600" i="1" dirty="0" smtClean="0">
              <a:solidFill>
                <a:srgbClr val="008000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i="1" dirty="0">
                <a:solidFill>
                  <a:srgbClr val="008000"/>
                </a:solidFill>
              </a:rPr>
              <a:t>L. Xiomara Gutiérrez-Guerrero (Sonora U</a:t>
            </a:r>
            <a:r>
              <a:rPr lang="en-US" sz="1600" i="1" dirty="0" smtClean="0">
                <a:solidFill>
                  <a:srgbClr val="008000"/>
                </a:solidFill>
              </a:rPr>
              <a:t>.);</a:t>
            </a:r>
          </a:p>
          <a:p>
            <a:pPr>
              <a:buFont typeface="+mj-lt"/>
              <a:buAutoNum type="arabicPeriod"/>
            </a:pPr>
            <a:r>
              <a:rPr lang="en-US" sz="1600" i="1" dirty="0" err="1">
                <a:solidFill>
                  <a:srgbClr val="008000"/>
                </a:solidFill>
              </a:rPr>
              <a:t>Cédric</a:t>
            </a:r>
            <a:r>
              <a:rPr lang="en-US" sz="1600" i="1" dirty="0">
                <a:solidFill>
                  <a:srgbClr val="008000"/>
                </a:solidFill>
              </a:rPr>
              <a:t> MEZRAG </a:t>
            </a:r>
            <a:r>
              <a:rPr lang="en-US" sz="1600" i="1" dirty="0" smtClean="0">
                <a:solidFill>
                  <a:srgbClr val="008000"/>
                </a:solidFill>
              </a:rPr>
              <a:t>(ANL, </a:t>
            </a:r>
            <a:r>
              <a:rPr lang="en-US" sz="1600" i="1" dirty="0" err="1" smtClean="0">
                <a:solidFill>
                  <a:srgbClr val="008000"/>
                </a:solidFill>
              </a:rPr>
              <a:t>Irfu</a:t>
            </a:r>
            <a:r>
              <a:rPr lang="en-US" sz="1600" i="1" dirty="0" smtClean="0">
                <a:solidFill>
                  <a:srgbClr val="008000"/>
                </a:solidFill>
              </a:rPr>
              <a:t> </a:t>
            </a:r>
            <a:r>
              <a:rPr lang="en-US" sz="1600" i="1" dirty="0" err="1" smtClean="0">
                <a:solidFill>
                  <a:srgbClr val="008000"/>
                </a:solidFill>
              </a:rPr>
              <a:t>Saclay</a:t>
            </a:r>
            <a:r>
              <a:rPr lang="en-US" sz="1600" i="1" dirty="0" smtClean="0">
                <a:solidFill>
                  <a:srgbClr val="008000"/>
                </a:solidFill>
              </a:rPr>
              <a:t>) ;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Mario PITSCHMANN (Vienna);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Si-</a:t>
            </a:r>
            <a:r>
              <a:rPr lang="en-US" sz="1600" i="1" dirty="0" err="1" smtClean="0">
                <a:solidFill>
                  <a:srgbClr val="008000"/>
                </a:solidFill>
              </a:rPr>
              <a:t>xue</a:t>
            </a:r>
            <a:r>
              <a:rPr lang="en-US" sz="1600" i="1" dirty="0" smtClean="0">
                <a:solidFill>
                  <a:srgbClr val="008000"/>
                </a:solidFill>
              </a:rPr>
              <a:t> QIN</a:t>
            </a:r>
            <a:r>
              <a:rPr lang="en-US" sz="1600" i="1" dirty="0" smtClean="0">
                <a:solidFill>
                  <a:srgbClr val="0033CC"/>
                </a:solidFill>
              </a:rPr>
              <a:t> </a:t>
            </a:r>
            <a:r>
              <a:rPr lang="en-US" sz="1600" i="1" dirty="0" smtClean="0">
                <a:solidFill>
                  <a:srgbClr val="008000"/>
                </a:solidFill>
              </a:rPr>
              <a:t>(ANL, U. Frankfurt am Main, PKU)</a:t>
            </a:r>
            <a:r>
              <a:rPr lang="en-US" sz="1600" i="1" dirty="0" smtClean="0">
                <a:solidFill>
                  <a:schemeClr val="bg2">
                    <a:lumMod val="10000"/>
                  </a:schemeClr>
                </a:solidFill>
              </a:rPr>
              <a:t>;</a:t>
            </a:r>
            <a:endParaRPr lang="en-US" sz="1600" i="1" dirty="0" smtClean="0">
              <a:solidFill>
                <a:srgbClr val="008000"/>
              </a:solidFill>
            </a:endParaRPr>
          </a:p>
          <a:p>
            <a:pPr>
              <a:buFont typeface="+mj-lt"/>
              <a:buAutoNum type="arabicPeriod"/>
            </a:pPr>
            <a:r>
              <a:rPr lang="en-US" sz="1600" i="1" dirty="0">
                <a:solidFill>
                  <a:srgbClr val="008000"/>
                </a:solidFill>
              </a:rPr>
              <a:t>Eduardo </a:t>
            </a:r>
            <a:r>
              <a:rPr lang="en-US" sz="1600" i="1" dirty="0" smtClean="0">
                <a:solidFill>
                  <a:srgbClr val="008000"/>
                </a:solidFill>
              </a:rPr>
              <a:t>ROJAS </a:t>
            </a:r>
            <a:r>
              <a:rPr lang="en-US" sz="1600" i="1" dirty="0">
                <a:solidFill>
                  <a:srgbClr val="008000"/>
                </a:solidFill>
              </a:rPr>
              <a:t>(Antioquia U.)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Jorge SEGOVIA (TU-Munich, ANL);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Chao SHI (ANL, Nanjing U.)</a:t>
            </a:r>
          </a:p>
          <a:p>
            <a:pPr>
              <a:buFont typeface="+mj-lt"/>
              <a:buAutoNum type="arabicPeriod"/>
            </a:pPr>
            <a:r>
              <a:rPr lang="en-US" sz="1600" i="1" dirty="0" smtClean="0">
                <a:solidFill>
                  <a:srgbClr val="008000"/>
                </a:solidFill>
              </a:rPr>
              <a:t>Shu-Sheng XU (Nanjing U.)</a:t>
            </a:r>
            <a:endParaRPr lang="en-US" sz="1700" i="1" dirty="0" smtClean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63647" y="6474904"/>
            <a:ext cx="2311893" cy="339725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736454" y="86250"/>
            <a:ext cx="33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rgbClr val="0033CC"/>
                </a:solidFill>
              </a:rPr>
              <a:t>Students, </a:t>
            </a:r>
            <a:r>
              <a:rPr lang="en-US" sz="2000" i="1" dirty="0" smtClean="0">
                <a:solidFill>
                  <a:srgbClr val="008000"/>
                </a:solidFill>
              </a:rPr>
              <a:t>Postdocs, </a:t>
            </a:r>
            <a:r>
              <a:rPr lang="en-US" sz="2000" i="1" dirty="0" smtClean="0">
                <a:solidFill>
                  <a:schemeClr val="accent6">
                    <a:lumMod val="75000"/>
                  </a:schemeClr>
                </a:solidFill>
              </a:rPr>
              <a:t>Profs</a:t>
            </a:r>
            <a:r>
              <a:rPr lang="en-US" sz="2000" i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en-US" sz="20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800600" y="457200"/>
            <a:ext cx="434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1"/>
              <a:defRPr/>
            </a:pP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Adnan Bashir (U </a:t>
            </a:r>
            <a:r>
              <a:rPr lang="en-US" sz="1600" kern="0" dirty="0" err="1" smtClean="0">
                <a:solidFill>
                  <a:schemeClr val="accent6">
                    <a:lumMod val="75000"/>
                  </a:schemeClr>
                </a:solidFill>
              </a:rPr>
              <a:t>Michoácan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);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1"/>
              <a:defRPr/>
            </a:pP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Daniele </a:t>
            </a:r>
            <a:r>
              <a:rPr lang="en-US" sz="1600" kern="0" dirty="0" err="1">
                <a:solidFill>
                  <a:schemeClr val="accent6">
                    <a:lumMod val="75000"/>
                  </a:schemeClr>
                </a:solidFill>
              </a:rPr>
              <a:t>Binosi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 (ECT*)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1"/>
              <a:defRPr/>
            </a:pP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Stan 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Brodsky 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(SLAC);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1"/>
              <a:defRPr/>
            </a:pP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Lei Chang 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1600" kern="0" dirty="0" err="1">
                <a:solidFill>
                  <a:schemeClr val="accent6">
                    <a:lumMod val="75000"/>
                  </a:schemeClr>
                </a:solidFill>
              </a:rPr>
              <a:t>Nankai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 U. )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 ;</a:t>
            </a:r>
            <a:endParaRPr lang="en-US" sz="1600" kern="0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1"/>
              <a:defRPr/>
            </a:pP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Ian </a:t>
            </a:r>
            <a:r>
              <a:rPr lang="en-US" sz="1600" kern="0" dirty="0" err="1" smtClean="0">
                <a:solidFill>
                  <a:schemeClr val="accent6">
                    <a:lumMod val="75000"/>
                  </a:schemeClr>
                </a:solidFill>
              </a:rPr>
              <a:t>Cloët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(ANL)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 ;</a:t>
            </a:r>
            <a:endParaRPr lang="en-US" sz="1600" kern="0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1"/>
              <a:defRPr/>
            </a:pP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Bruno El-</a:t>
            </a:r>
            <a:r>
              <a:rPr lang="en-US" sz="1600" kern="0" dirty="0" err="1">
                <a:solidFill>
                  <a:schemeClr val="accent6">
                    <a:lumMod val="75000"/>
                  </a:schemeClr>
                </a:solidFill>
              </a:rPr>
              <a:t>Bennich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(São Paulo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);</a:t>
            </a:r>
            <a:endParaRPr lang="en-US" sz="1600" kern="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1"/>
              <a:defRPr/>
            </a:pP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Roy 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Holt (ANL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);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1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Tanja Horn (Catholic U. America)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9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Yu-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xin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Liu (</a:t>
            </a:r>
            <a:r>
              <a:rPr kumimoji="0" lang="en-US" sz="1600" b="0" i="0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PKU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9"/>
              <a:defRPr/>
            </a:pPr>
            <a:r>
              <a:rPr lang="en-US" sz="1600" kern="0" dirty="0" err="1" smtClean="0">
                <a:solidFill>
                  <a:schemeClr val="accent6">
                    <a:lumMod val="75000"/>
                  </a:schemeClr>
                </a:solidFill>
              </a:rPr>
              <a:t>Hervé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kern="0" dirty="0" err="1" smtClean="0">
                <a:solidFill>
                  <a:schemeClr val="accent6">
                    <a:lumMod val="75000"/>
                  </a:schemeClr>
                </a:solidFill>
              </a:rPr>
              <a:t>Moutarde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 (CEA, </a:t>
            </a:r>
            <a:r>
              <a:rPr lang="en-US" sz="1600" kern="0" dirty="0" err="1" smtClean="0">
                <a:solidFill>
                  <a:schemeClr val="accent6">
                    <a:lumMod val="75000"/>
                  </a:schemeClr>
                </a:solidFill>
              </a:rPr>
              <a:t>Saclay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) 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9"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Joannis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Papavassiliou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U.Valencia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9"/>
              <a:defRPr/>
            </a:pPr>
            <a:r>
              <a:rPr lang="pt-BR" sz="1600" kern="0" dirty="0">
                <a:solidFill>
                  <a:schemeClr val="accent6">
                    <a:lumMod val="75000"/>
                  </a:schemeClr>
                </a:solidFill>
              </a:rPr>
              <a:t>M. Ali Paracha (NUST, Islamabad)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9"/>
              <a:defRPr/>
            </a:pPr>
            <a:r>
              <a:rPr lang="en-US" sz="1600" kern="0" noProof="0" dirty="0" smtClean="0">
                <a:solidFill>
                  <a:schemeClr val="accent6">
                    <a:lumMod val="75000"/>
                  </a:schemeClr>
                </a:solidFill>
              </a:rPr>
              <a:t>Alfredo Raya 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(U </a:t>
            </a:r>
            <a:r>
              <a:rPr lang="en-US" sz="1600" kern="0" dirty="0" err="1" smtClean="0">
                <a:solidFill>
                  <a:schemeClr val="accent6">
                    <a:lumMod val="75000"/>
                  </a:schemeClr>
                </a:solidFill>
              </a:rPr>
              <a:t>Michoácan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);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9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Jose Rodriguez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0" cap="none" spc="0" normalizeH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Qintero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(U. Huelva)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 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9"/>
              <a:defRPr/>
            </a:pP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Franck </a:t>
            </a:r>
            <a:r>
              <a:rPr lang="en-US" sz="1600" kern="0" dirty="0" err="1" smtClean="0">
                <a:solidFill>
                  <a:schemeClr val="accent6">
                    <a:lumMod val="75000"/>
                  </a:schemeClr>
                </a:solidFill>
              </a:rPr>
              <a:t>Sabati</a:t>
            </a:r>
            <a:r>
              <a:rPr lang="en-US" sz="1600" kern="0" dirty="0" err="1">
                <a:solidFill>
                  <a:schemeClr val="accent6">
                    <a:lumMod val="75000"/>
                  </a:schemeClr>
                </a:solidFill>
              </a:rPr>
              <a:t>é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CEA, </a:t>
            </a:r>
            <a:r>
              <a:rPr lang="en-US" sz="1600" kern="0" dirty="0" err="1">
                <a:solidFill>
                  <a:schemeClr val="accent6">
                    <a:lumMod val="75000"/>
                  </a:schemeClr>
                </a:solidFill>
              </a:rPr>
              <a:t>Saclay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);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9"/>
              <a:defRPr/>
            </a:pP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Sebastian </a:t>
            </a:r>
            <a:r>
              <a:rPr lang="en-US" sz="1600" kern="0" dirty="0">
                <a:solidFill>
                  <a:schemeClr val="accent6">
                    <a:lumMod val="75000"/>
                  </a:schemeClr>
                </a:solidFill>
              </a:rPr>
              <a:t>Schmidt (IAS-FZJ &amp; JARA);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9"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Peter Tandy (KSU);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9"/>
              <a:defRPr/>
            </a:pPr>
            <a:r>
              <a:rPr lang="en-US" sz="1600" kern="0" noProof="0" dirty="0" smtClean="0">
                <a:solidFill>
                  <a:schemeClr val="accent6">
                    <a:lumMod val="75000"/>
                  </a:schemeClr>
                </a:solidFill>
              </a:rPr>
              <a:t>Tony Thomas (</a:t>
            </a:r>
            <a:r>
              <a:rPr lang="en-US" sz="1600" kern="0" noProof="0" dirty="0" err="1" smtClean="0">
                <a:solidFill>
                  <a:schemeClr val="accent6">
                    <a:lumMod val="75000"/>
                  </a:schemeClr>
                </a:solidFill>
              </a:rPr>
              <a:t>U.Adelaide</a:t>
            </a:r>
            <a:r>
              <a:rPr lang="en-US" sz="1600" kern="0" noProof="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 ;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9"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Shaolong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WAN (</a:t>
            </a:r>
            <a:r>
              <a:rPr kumimoji="0" lang="en-US" sz="1600" b="0" i="0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USTC</a:t>
            </a: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) ;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+mj-lt"/>
              <a:buAutoNum type="arabicPeriod" startAt="29"/>
              <a:defRPr/>
            </a:pPr>
            <a:r>
              <a:rPr lang="en-US" sz="1600" kern="0" dirty="0" smtClean="0">
                <a:solidFill>
                  <a:schemeClr val="accent6">
                    <a:lumMod val="75000"/>
                  </a:schemeClr>
                </a:solidFill>
              </a:rPr>
              <a:t>Hong-Shi ZONG (Nanjing U)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sz="1800" b="0" i="1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868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 smtClean="0"/>
              <a:t>Light quarks &amp; Confinement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Problem: </a:t>
            </a:r>
          </a:p>
          <a:p>
            <a:pPr>
              <a:buNone/>
            </a:pPr>
            <a:r>
              <a:rPr lang="en-US" sz="3600" dirty="0" smtClean="0"/>
              <a:t>	16 </a:t>
            </a:r>
            <a:r>
              <a:rPr lang="en-US" sz="3600" dirty="0" err="1" smtClean="0"/>
              <a:t>tonnes</a:t>
            </a:r>
            <a:r>
              <a:rPr lang="en-US" sz="3600" dirty="0" smtClean="0"/>
              <a:t> of force </a:t>
            </a:r>
          </a:p>
          <a:p>
            <a:pPr>
              <a:buNone/>
            </a:pPr>
            <a:r>
              <a:rPr lang="en-US" sz="3600" dirty="0" smtClean="0"/>
              <a:t>	makes a lot of </a:t>
            </a:r>
            <a:r>
              <a:rPr lang="en-US" sz="3600" dirty="0" err="1" smtClean="0"/>
              <a:t>pions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9" name="Picture 8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905000"/>
            <a:ext cx="990600" cy="990600"/>
          </a:xfrm>
          <a:prstGeom prst="rect">
            <a:avLst/>
          </a:prstGeom>
        </p:spPr>
      </p:pic>
      <p:pic>
        <p:nvPicPr>
          <p:cNvPr id="10" name="Picture 9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2819400"/>
            <a:ext cx="990600" cy="990600"/>
          </a:xfrm>
          <a:prstGeom prst="rect">
            <a:avLst/>
          </a:prstGeom>
        </p:spPr>
      </p:pic>
      <p:pic>
        <p:nvPicPr>
          <p:cNvPr id="11" name="Picture 10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1800" y="2362200"/>
            <a:ext cx="990600" cy="990600"/>
          </a:xfrm>
          <a:prstGeom prst="rect">
            <a:avLst/>
          </a:prstGeom>
        </p:spPr>
      </p:pic>
      <p:pic>
        <p:nvPicPr>
          <p:cNvPr id="12" name="Picture 11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3733800"/>
            <a:ext cx="990600" cy="990600"/>
          </a:xfrm>
          <a:prstGeom prst="rect">
            <a:avLst/>
          </a:prstGeom>
        </p:spPr>
      </p:pic>
      <p:pic>
        <p:nvPicPr>
          <p:cNvPr id="13" name="Picture 12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5200" y="2590800"/>
            <a:ext cx="990600" cy="990600"/>
          </a:xfrm>
          <a:prstGeom prst="rect">
            <a:avLst/>
          </a:prstGeom>
        </p:spPr>
      </p:pic>
      <p:pic>
        <p:nvPicPr>
          <p:cNvPr id="14" name="Picture 13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3429000"/>
            <a:ext cx="990600" cy="990600"/>
          </a:xfrm>
          <a:prstGeom prst="rect">
            <a:avLst/>
          </a:prstGeom>
        </p:spPr>
      </p:pic>
      <p:pic>
        <p:nvPicPr>
          <p:cNvPr id="15" name="Picture 14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3276600"/>
            <a:ext cx="990600" cy="990600"/>
          </a:xfrm>
          <a:prstGeom prst="rect">
            <a:avLst/>
          </a:prstGeom>
        </p:spPr>
      </p:pic>
      <p:pic>
        <p:nvPicPr>
          <p:cNvPr id="16" name="Picture 15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2438400"/>
            <a:ext cx="990600" cy="990600"/>
          </a:xfrm>
          <a:prstGeom prst="rect">
            <a:avLst/>
          </a:prstGeom>
        </p:spPr>
      </p:pic>
      <p:pic>
        <p:nvPicPr>
          <p:cNvPr id="17" name="Picture 16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2971800"/>
            <a:ext cx="990600" cy="990600"/>
          </a:xfrm>
          <a:prstGeom prst="rect">
            <a:avLst/>
          </a:prstGeom>
        </p:spPr>
      </p:pic>
      <p:pic>
        <p:nvPicPr>
          <p:cNvPr id="18" name="Picture 17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1752600"/>
            <a:ext cx="990600" cy="990600"/>
          </a:xfrm>
          <a:prstGeom prst="rect">
            <a:avLst/>
          </a:prstGeom>
        </p:spPr>
      </p:pic>
      <p:pic>
        <p:nvPicPr>
          <p:cNvPr id="19" name="Picture 18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4572000"/>
            <a:ext cx="990600" cy="990600"/>
          </a:xfrm>
          <a:prstGeom prst="rect">
            <a:avLst/>
          </a:prstGeom>
        </p:spPr>
      </p:pic>
      <p:pic>
        <p:nvPicPr>
          <p:cNvPr id="20" name="Picture 19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3276600"/>
            <a:ext cx="990600" cy="990600"/>
          </a:xfrm>
          <a:prstGeom prst="rect">
            <a:avLst/>
          </a:prstGeom>
        </p:spPr>
      </p:pic>
      <p:pic>
        <p:nvPicPr>
          <p:cNvPr id="21" name="Picture 20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3657600"/>
            <a:ext cx="990600" cy="990600"/>
          </a:xfrm>
          <a:prstGeom prst="rect">
            <a:avLst/>
          </a:prstGeom>
        </p:spPr>
      </p:pic>
      <p:pic>
        <p:nvPicPr>
          <p:cNvPr id="22" name="Picture 21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86600" y="3276600"/>
            <a:ext cx="990600" cy="990600"/>
          </a:xfrm>
          <a:prstGeom prst="rect">
            <a:avLst/>
          </a:prstGeom>
        </p:spPr>
      </p:pic>
      <p:pic>
        <p:nvPicPr>
          <p:cNvPr id="23" name="Picture 22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4114800"/>
            <a:ext cx="990600" cy="990600"/>
          </a:xfrm>
          <a:prstGeom prst="rect">
            <a:avLst/>
          </a:prstGeom>
        </p:spPr>
      </p:pic>
      <p:pic>
        <p:nvPicPr>
          <p:cNvPr id="24" name="Picture 23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3962400"/>
            <a:ext cx="990600" cy="990600"/>
          </a:xfrm>
          <a:prstGeom prst="rect">
            <a:avLst/>
          </a:prstGeom>
        </p:spPr>
      </p:pic>
      <p:pic>
        <p:nvPicPr>
          <p:cNvPr id="25" name="Picture 24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4038600"/>
            <a:ext cx="990600" cy="990600"/>
          </a:xfrm>
          <a:prstGeom prst="rect">
            <a:avLst/>
          </a:prstGeom>
        </p:spPr>
      </p:pic>
      <p:pic>
        <p:nvPicPr>
          <p:cNvPr id="26" name="Picture 25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4419600"/>
            <a:ext cx="990600" cy="990600"/>
          </a:xfrm>
          <a:prstGeom prst="rect">
            <a:avLst/>
          </a:prstGeom>
        </p:spPr>
      </p:pic>
      <p:pic>
        <p:nvPicPr>
          <p:cNvPr id="27" name="Picture 26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2057400"/>
            <a:ext cx="990600" cy="990600"/>
          </a:xfrm>
          <a:prstGeom prst="rect">
            <a:avLst/>
          </a:prstGeom>
        </p:spPr>
      </p:pic>
      <p:pic>
        <p:nvPicPr>
          <p:cNvPr id="28" name="Picture 27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4953000"/>
            <a:ext cx="990600" cy="990600"/>
          </a:xfrm>
          <a:prstGeom prst="rect">
            <a:avLst/>
          </a:prstGeom>
        </p:spPr>
      </p:pic>
      <p:pic>
        <p:nvPicPr>
          <p:cNvPr id="29" name="Picture 28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1295400"/>
            <a:ext cx="990600" cy="990600"/>
          </a:xfrm>
          <a:prstGeom prst="rect">
            <a:avLst/>
          </a:prstGeom>
        </p:spPr>
      </p:pic>
      <p:pic>
        <p:nvPicPr>
          <p:cNvPr id="30" name="Picture 29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1219200"/>
            <a:ext cx="990600" cy="990600"/>
          </a:xfrm>
          <a:prstGeom prst="rect">
            <a:avLst/>
          </a:prstGeom>
        </p:spPr>
      </p:pic>
      <p:pic>
        <p:nvPicPr>
          <p:cNvPr id="31" name="Picture 30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91400" y="1905000"/>
            <a:ext cx="990600" cy="990600"/>
          </a:xfrm>
          <a:prstGeom prst="rect">
            <a:avLst/>
          </a:prstGeom>
        </p:spPr>
      </p:pic>
      <p:pic>
        <p:nvPicPr>
          <p:cNvPr id="32" name="Picture 31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8600" y="3200400"/>
            <a:ext cx="990600" cy="990600"/>
          </a:xfrm>
          <a:prstGeom prst="rect">
            <a:avLst/>
          </a:prstGeom>
        </p:spPr>
      </p:pic>
      <p:pic>
        <p:nvPicPr>
          <p:cNvPr id="33" name="Picture 32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6200" y="3962400"/>
            <a:ext cx="990600" cy="990600"/>
          </a:xfrm>
          <a:prstGeom prst="rect">
            <a:avLst/>
          </a:prstGeom>
        </p:spPr>
      </p:pic>
      <p:pic>
        <p:nvPicPr>
          <p:cNvPr id="34" name="Picture 33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91400" y="4572000"/>
            <a:ext cx="990600" cy="990600"/>
          </a:xfrm>
          <a:prstGeom prst="rect">
            <a:avLst/>
          </a:prstGeom>
        </p:spPr>
      </p:pic>
      <p:pic>
        <p:nvPicPr>
          <p:cNvPr id="35" name="Picture 34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5029200"/>
            <a:ext cx="990600" cy="990600"/>
          </a:xfrm>
          <a:prstGeom prst="rect">
            <a:avLst/>
          </a:prstGeom>
        </p:spPr>
      </p:pic>
      <p:pic>
        <p:nvPicPr>
          <p:cNvPr id="36" name="Picture 35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5486400"/>
            <a:ext cx="990600" cy="990600"/>
          </a:xfrm>
          <a:prstGeom prst="rect">
            <a:avLst/>
          </a:prstGeom>
        </p:spPr>
      </p:pic>
      <p:pic>
        <p:nvPicPr>
          <p:cNvPr id="37" name="Picture 36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4800600"/>
            <a:ext cx="990600" cy="990600"/>
          </a:xfrm>
          <a:prstGeom prst="rect">
            <a:avLst/>
          </a:prstGeom>
        </p:spPr>
      </p:pic>
      <p:pic>
        <p:nvPicPr>
          <p:cNvPr id="38" name="Picture 37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438400"/>
            <a:ext cx="990600" cy="990600"/>
          </a:xfrm>
          <a:prstGeom prst="rect">
            <a:avLst/>
          </a:prstGeom>
        </p:spPr>
      </p:pic>
      <p:pic>
        <p:nvPicPr>
          <p:cNvPr id="39" name="Picture 38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600200"/>
            <a:ext cx="990600" cy="990600"/>
          </a:xfrm>
          <a:prstGeom prst="rect">
            <a:avLst/>
          </a:prstGeom>
        </p:spPr>
      </p:pic>
      <p:pic>
        <p:nvPicPr>
          <p:cNvPr id="40" name="Picture 39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1066800"/>
            <a:ext cx="990600" cy="990600"/>
          </a:xfrm>
          <a:prstGeom prst="rect">
            <a:avLst/>
          </a:prstGeom>
        </p:spPr>
      </p:pic>
      <p:pic>
        <p:nvPicPr>
          <p:cNvPr id="41" name="Picture 40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3352800"/>
            <a:ext cx="990600" cy="990600"/>
          </a:xfrm>
          <a:prstGeom prst="rect">
            <a:avLst/>
          </a:prstGeom>
        </p:spPr>
      </p:pic>
      <p:pic>
        <p:nvPicPr>
          <p:cNvPr id="42" name="Picture 41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1447800"/>
            <a:ext cx="990600" cy="990600"/>
          </a:xfrm>
          <a:prstGeom prst="rect">
            <a:avLst/>
          </a:prstGeom>
        </p:spPr>
      </p:pic>
      <p:pic>
        <p:nvPicPr>
          <p:cNvPr id="43" name="Picture 42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3352800"/>
            <a:ext cx="990600" cy="990600"/>
          </a:xfrm>
          <a:prstGeom prst="rect">
            <a:avLst/>
          </a:prstGeom>
        </p:spPr>
      </p:pic>
      <p:pic>
        <p:nvPicPr>
          <p:cNvPr id="44" name="Picture 43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3962400"/>
            <a:ext cx="990600" cy="990600"/>
          </a:xfrm>
          <a:prstGeom prst="rect">
            <a:avLst/>
          </a:prstGeom>
        </p:spPr>
      </p:pic>
      <p:pic>
        <p:nvPicPr>
          <p:cNvPr id="45" name="Picture 44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4724400"/>
            <a:ext cx="990600" cy="990600"/>
          </a:xfrm>
          <a:prstGeom prst="rect">
            <a:avLst/>
          </a:prstGeom>
        </p:spPr>
      </p:pic>
      <p:pic>
        <p:nvPicPr>
          <p:cNvPr id="46" name="Picture 45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3886200"/>
            <a:ext cx="990600" cy="990600"/>
          </a:xfrm>
          <a:prstGeom prst="rect">
            <a:avLst/>
          </a:prstGeom>
        </p:spPr>
      </p:pic>
      <p:pic>
        <p:nvPicPr>
          <p:cNvPr id="47" name="Picture 46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762000"/>
            <a:ext cx="990600" cy="990600"/>
          </a:xfrm>
          <a:prstGeom prst="rect">
            <a:avLst/>
          </a:prstGeom>
        </p:spPr>
      </p:pic>
      <p:pic>
        <p:nvPicPr>
          <p:cNvPr id="48" name="Picture 47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685800"/>
            <a:ext cx="990600" cy="990600"/>
          </a:xfrm>
          <a:prstGeom prst="rect">
            <a:avLst/>
          </a:prstGeom>
        </p:spPr>
      </p:pic>
      <p:pic>
        <p:nvPicPr>
          <p:cNvPr id="49" name="Picture 48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1219200"/>
            <a:ext cx="990600" cy="990600"/>
          </a:xfrm>
          <a:prstGeom prst="rect">
            <a:avLst/>
          </a:prstGeom>
        </p:spPr>
      </p:pic>
      <p:pic>
        <p:nvPicPr>
          <p:cNvPr id="50" name="Picture 49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533400"/>
            <a:ext cx="990600" cy="990600"/>
          </a:xfrm>
          <a:prstGeom prst="rect">
            <a:avLst/>
          </a:prstGeom>
        </p:spPr>
      </p:pic>
      <p:pic>
        <p:nvPicPr>
          <p:cNvPr id="51" name="Picture 50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914400"/>
            <a:ext cx="990600" cy="990600"/>
          </a:xfrm>
          <a:prstGeom prst="rect">
            <a:avLst/>
          </a:prstGeom>
        </p:spPr>
      </p:pic>
      <p:pic>
        <p:nvPicPr>
          <p:cNvPr id="52" name="Picture 51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3276600"/>
            <a:ext cx="990600" cy="990600"/>
          </a:xfrm>
          <a:prstGeom prst="rect">
            <a:avLst/>
          </a:prstGeom>
        </p:spPr>
      </p:pic>
      <p:pic>
        <p:nvPicPr>
          <p:cNvPr id="53" name="Picture 52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4038600"/>
            <a:ext cx="990600" cy="990600"/>
          </a:xfrm>
          <a:prstGeom prst="rect">
            <a:avLst/>
          </a:prstGeom>
        </p:spPr>
      </p:pic>
      <p:pic>
        <p:nvPicPr>
          <p:cNvPr id="54" name="Picture 53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4572000"/>
            <a:ext cx="990600" cy="990600"/>
          </a:xfrm>
          <a:prstGeom prst="rect">
            <a:avLst/>
          </a:prstGeom>
        </p:spPr>
      </p:pic>
      <p:pic>
        <p:nvPicPr>
          <p:cNvPr id="55" name="Picture 54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4724400"/>
            <a:ext cx="990600" cy="990600"/>
          </a:xfrm>
          <a:prstGeom prst="rect">
            <a:avLst/>
          </a:prstGeom>
        </p:spPr>
      </p:pic>
      <p:pic>
        <p:nvPicPr>
          <p:cNvPr id="56" name="Picture 55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5257800"/>
            <a:ext cx="990600" cy="990600"/>
          </a:xfrm>
          <a:prstGeom prst="rect">
            <a:avLst/>
          </a:prstGeom>
        </p:spPr>
      </p:pic>
      <p:pic>
        <p:nvPicPr>
          <p:cNvPr id="57" name="Picture 56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67200" y="5410200"/>
            <a:ext cx="990600" cy="990600"/>
          </a:xfrm>
          <a:prstGeom prst="rect">
            <a:avLst/>
          </a:prstGeom>
        </p:spPr>
      </p:pic>
      <p:pic>
        <p:nvPicPr>
          <p:cNvPr id="58" name="Picture 57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5334000"/>
            <a:ext cx="990600" cy="990600"/>
          </a:xfrm>
          <a:prstGeom prst="rect">
            <a:avLst/>
          </a:prstGeom>
        </p:spPr>
      </p:pic>
      <p:pic>
        <p:nvPicPr>
          <p:cNvPr id="59" name="Picture 58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1200" y="685800"/>
            <a:ext cx="990600" cy="990600"/>
          </a:xfrm>
          <a:prstGeom prst="rect">
            <a:avLst/>
          </a:prstGeom>
        </p:spPr>
      </p:pic>
      <p:pic>
        <p:nvPicPr>
          <p:cNvPr id="60" name="Picture 59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8600" y="1295400"/>
            <a:ext cx="990600" cy="990600"/>
          </a:xfrm>
          <a:prstGeom prst="rect">
            <a:avLst/>
          </a:prstGeom>
        </p:spPr>
      </p:pic>
      <p:pic>
        <p:nvPicPr>
          <p:cNvPr id="61" name="Picture 60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4800" y="2209800"/>
            <a:ext cx="990600" cy="990600"/>
          </a:xfrm>
          <a:prstGeom prst="rect">
            <a:avLst/>
          </a:prstGeom>
        </p:spPr>
      </p:pic>
      <p:pic>
        <p:nvPicPr>
          <p:cNvPr id="62" name="Picture 61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53400" y="2743200"/>
            <a:ext cx="990600" cy="990600"/>
          </a:xfrm>
          <a:prstGeom prst="rect">
            <a:avLst/>
          </a:prstGeom>
        </p:spPr>
      </p:pic>
      <p:pic>
        <p:nvPicPr>
          <p:cNvPr id="63" name="Picture 62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53400" y="3733800"/>
            <a:ext cx="990600" cy="990600"/>
          </a:xfrm>
          <a:prstGeom prst="rect">
            <a:avLst/>
          </a:prstGeom>
        </p:spPr>
      </p:pic>
      <p:pic>
        <p:nvPicPr>
          <p:cNvPr id="64" name="Picture 63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1447800"/>
            <a:ext cx="990600" cy="990600"/>
          </a:xfrm>
          <a:prstGeom prst="rect">
            <a:avLst/>
          </a:prstGeom>
        </p:spPr>
      </p:pic>
      <p:pic>
        <p:nvPicPr>
          <p:cNvPr id="65" name="Picture 64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152400"/>
            <a:ext cx="990600" cy="990600"/>
          </a:xfrm>
          <a:prstGeom prst="rect">
            <a:avLst/>
          </a:prstGeom>
        </p:spPr>
      </p:pic>
      <p:pic>
        <p:nvPicPr>
          <p:cNvPr id="66" name="Picture 65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457200"/>
            <a:ext cx="990600" cy="990600"/>
          </a:xfrm>
          <a:prstGeom prst="rect">
            <a:avLst/>
          </a:prstGeom>
        </p:spPr>
      </p:pic>
      <p:pic>
        <p:nvPicPr>
          <p:cNvPr id="67" name="Picture 66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914400"/>
            <a:ext cx="990600" cy="990600"/>
          </a:xfrm>
          <a:prstGeom prst="rect">
            <a:avLst/>
          </a:prstGeom>
        </p:spPr>
      </p:pic>
      <p:pic>
        <p:nvPicPr>
          <p:cNvPr id="68" name="Picture 67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304800"/>
            <a:ext cx="990600" cy="990600"/>
          </a:xfrm>
          <a:prstGeom prst="rect">
            <a:avLst/>
          </a:prstGeom>
        </p:spPr>
      </p:pic>
      <p:pic>
        <p:nvPicPr>
          <p:cNvPr id="69" name="Picture 68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-228600"/>
            <a:ext cx="990600" cy="990600"/>
          </a:xfrm>
          <a:prstGeom prst="rect">
            <a:avLst/>
          </a:prstGeom>
        </p:spPr>
      </p:pic>
      <p:pic>
        <p:nvPicPr>
          <p:cNvPr id="70" name="Picture 69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33400"/>
            <a:ext cx="990600" cy="990600"/>
          </a:xfrm>
          <a:prstGeom prst="rect">
            <a:avLst/>
          </a:prstGeom>
        </p:spPr>
      </p:pic>
      <p:pic>
        <p:nvPicPr>
          <p:cNvPr id="71" name="Picture 70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3505200"/>
            <a:ext cx="990600" cy="990600"/>
          </a:xfrm>
          <a:prstGeom prst="rect">
            <a:avLst/>
          </a:prstGeom>
        </p:spPr>
      </p:pic>
      <p:pic>
        <p:nvPicPr>
          <p:cNvPr id="72" name="Picture 71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4267200"/>
            <a:ext cx="990600" cy="990600"/>
          </a:xfrm>
          <a:prstGeom prst="rect">
            <a:avLst/>
          </a:prstGeom>
        </p:spPr>
      </p:pic>
      <p:pic>
        <p:nvPicPr>
          <p:cNvPr id="73" name="Picture 72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4953000"/>
            <a:ext cx="990600" cy="990600"/>
          </a:xfrm>
          <a:prstGeom prst="rect">
            <a:avLst/>
          </a:prstGeom>
        </p:spPr>
      </p:pic>
      <p:pic>
        <p:nvPicPr>
          <p:cNvPr id="74" name="Picture 73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4953000"/>
            <a:ext cx="990600" cy="990600"/>
          </a:xfrm>
          <a:prstGeom prst="rect">
            <a:avLst/>
          </a:prstGeom>
        </p:spPr>
      </p:pic>
      <p:pic>
        <p:nvPicPr>
          <p:cNvPr id="75" name="Picture 74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810000"/>
            <a:ext cx="990600" cy="990600"/>
          </a:xfrm>
          <a:prstGeom prst="rect">
            <a:avLst/>
          </a:prstGeom>
        </p:spPr>
      </p:pic>
      <p:pic>
        <p:nvPicPr>
          <p:cNvPr id="76" name="Picture 75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4419600"/>
            <a:ext cx="990600" cy="990600"/>
          </a:xfrm>
          <a:prstGeom prst="rect">
            <a:avLst/>
          </a:prstGeom>
        </p:spPr>
      </p:pic>
      <p:pic>
        <p:nvPicPr>
          <p:cNvPr id="77" name="Picture 76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05200"/>
            <a:ext cx="990600" cy="990600"/>
          </a:xfrm>
          <a:prstGeom prst="rect">
            <a:avLst/>
          </a:prstGeom>
        </p:spPr>
      </p:pic>
      <p:pic>
        <p:nvPicPr>
          <p:cNvPr id="78" name="Picture 77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53400" y="4572000"/>
            <a:ext cx="990600" cy="990600"/>
          </a:xfrm>
          <a:prstGeom prst="rect">
            <a:avLst/>
          </a:prstGeom>
        </p:spPr>
      </p:pic>
      <p:pic>
        <p:nvPicPr>
          <p:cNvPr id="79" name="Picture 78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6200" y="5105400"/>
            <a:ext cx="990600" cy="990600"/>
          </a:xfrm>
          <a:prstGeom prst="rect">
            <a:avLst/>
          </a:prstGeom>
        </p:spPr>
      </p:pic>
      <p:pic>
        <p:nvPicPr>
          <p:cNvPr id="80" name="Picture 79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5562600"/>
            <a:ext cx="990600" cy="990600"/>
          </a:xfrm>
          <a:prstGeom prst="rect">
            <a:avLst/>
          </a:prstGeom>
        </p:spPr>
      </p:pic>
      <p:pic>
        <p:nvPicPr>
          <p:cNvPr id="81" name="Picture 80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53200" y="685800"/>
            <a:ext cx="990600" cy="990600"/>
          </a:xfrm>
          <a:prstGeom prst="rect">
            <a:avLst/>
          </a:prstGeom>
        </p:spPr>
      </p:pic>
      <p:pic>
        <p:nvPicPr>
          <p:cNvPr id="82" name="Picture 81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72400" y="609600"/>
            <a:ext cx="990600" cy="990600"/>
          </a:xfrm>
          <a:prstGeom prst="rect">
            <a:avLst/>
          </a:prstGeom>
        </p:spPr>
      </p:pic>
      <p:pic>
        <p:nvPicPr>
          <p:cNvPr id="83" name="Picture 82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53400" y="5638800"/>
            <a:ext cx="990600" cy="990600"/>
          </a:xfrm>
          <a:prstGeom prst="rect">
            <a:avLst/>
          </a:prstGeom>
        </p:spPr>
      </p:pic>
      <p:pic>
        <p:nvPicPr>
          <p:cNvPr id="84" name="Picture 83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5334000"/>
            <a:ext cx="990600" cy="990600"/>
          </a:xfrm>
          <a:prstGeom prst="rect">
            <a:avLst/>
          </a:prstGeom>
        </p:spPr>
      </p:pic>
      <p:pic>
        <p:nvPicPr>
          <p:cNvPr id="85" name="Picture 84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5562600"/>
            <a:ext cx="990600" cy="990600"/>
          </a:xfrm>
          <a:prstGeom prst="rect">
            <a:avLst/>
          </a:prstGeom>
        </p:spPr>
      </p:pic>
      <p:pic>
        <p:nvPicPr>
          <p:cNvPr id="86" name="Picture 85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5562600"/>
            <a:ext cx="990600" cy="990600"/>
          </a:xfrm>
          <a:prstGeom prst="rect">
            <a:avLst/>
          </a:prstGeom>
        </p:spPr>
      </p:pic>
      <p:pic>
        <p:nvPicPr>
          <p:cNvPr id="87" name="Picture 86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105400"/>
            <a:ext cx="990600" cy="990600"/>
          </a:xfrm>
          <a:prstGeom prst="rect">
            <a:avLst/>
          </a:prstGeom>
        </p:spPr>
      </p:pic>
      <p:pic>
        <p:nvPicPr>
          <p:cNvPr id="88" name="Picture 87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5562600"/>
            <a:ext cx="990600" cy="990600"/>
          </a:xfrm>
          <a:prstGeom prst="rect">
            <a:avLst/>
          </a:prstGeom>
        </p:spPr>
      </p:pic>
      <p:pic>
        <p:nvPicPr>
          <p:cNvPr id="89" name="Picture 88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67000"/>
            <a:ext cx="990600" cy="990600"/>
          </a:xfrm>
          <a:prstGeom prst="rect">
            <a:avLst/>
          </a:prstGeom>
        </p:spPr>
      </p:pic>
      <p:pic>
        <p:nvPicPr>
          <p:cNvPr id="90" name="Picture 89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81200"/>
            <a:ext cx="990600" cy="990600"/>
          </a:xfrm>
          <a:prstGeom prst="rect">
            <a:avLst/>
          </a:prstGeom>
        </p:spPr>
      </p:pic>
      <p:pic>
        <p:nvPicPr>
          <p:cNvPr id="91" name="Picture 90" descr="pion.sv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914400"/>
            <a:ext cx="990600" cy="990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680" y="4260067"/>
            <a:ext cx="622774" cy="5476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231" y="3925104"/>
            <a:ext cx="622774" cy="5476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612" y="1806586"/>
            <a:ext cx="622774" cy="5476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182" y="4707742"/>
            <a:ext cx="622774" cy="5476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162" y="3606002"/>
            <a:ext cx="622774" cy="5476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857" y="1728005"/>
            <a:ext cx="622774" cy="5476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529" y="1616086"/>
            <a:ext cx="622774" cy="5476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44" y="3345667"/>
            <a:ext cx="622774" cy="5476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00" y="5809460"/>
            <a:ext cx="622774" cy="5476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0" name="Picture 9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305" y="3945742"/>
            <a:ext cx="622774" cy="5476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1" name="Picture 10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3606" y="5260192"/>
            <a:ext cx="622774" cy="5476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887" y="4661705"/>
            <a:ext cx="622774" cy="5476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05" y="1135867"/>
            <a:ext cx="622774" cy="5476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031" y="756632"/>
            <a:ext cx="622774" cy="5476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252848420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3" decel="100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93" decel="100000"/>
                                        <p:tgtEl>
                                          <p:spTgt spid="8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193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193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 smtClean="0"/>
              <a:t>Light quarks &amp; Confinement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3581400" cy="4525963"/>
          </a:xfrm>
        </p:spPr>
        <p:txBody>
          <a:bodyPr/>
          <a:lstStyle/>
          <a:p>
            <a:r>
              <a:rPr lang="en-US" sz="2800" dirty="0" smtClean="0"/>
              <a:t>In the presence of light quarks, </a:t>
            </a:r>
            <a:r>
              <a:rPr lang="en-US" sz="2800" i="1" dirty="0" smtClean="0">
                <a:solidFill>
                  <a:srgbClr val="FF0000"/>
                </a:solidFill>
              </a:rPr>
              <a:t>pair creation seems to occur non-localized and instantaneously</a:t>
            </a:r>
          </a:p>
          <a:p>
            <a:r>
              <a:rPr lang="en-US" sz="2800" dirty="0" smtClean="0"/>
              <a:t>No flux tube in a theory with light-quarks.  </a:t>
            </a:r>
          </a:p>
          <a:p>
            <a:r>
              <a:rPr lang="en-US" sz="2800" b="1" i="1" dirty="0" smtClean="0">
                <a:solidFill>
                  <a:srgbClr val="C00000"/>
                </a:solidFill>
              </a:rPr>
              <a:t>Flux-tube is not the correct paradigm for confinement in </a:t>
            </a:r>
            <a:r>
              <a:rPr lang="en-US" sz="2800" b="1" i="1" dirty="0" err="1" smtClean="0">
                <a:solidFill>
                  <a:srgbClr val="C00000"/>
                </a:solidFill>
              </a:rPr>
              <a:t>hadron</a:t>
            </a:r>
            <a:r>
              <a:rPr lang="en-US" sz="2800" b="1" i="1" dirty="0" smtClean="0">
                <a:solidFill>
                  <a:srgbClr val="C00000"/>
                </a:solidFill>
              </a:rPr>
              <a:t> physics</a:t>
            </a:r>
            <a:endParaRPr lang="en-US" sz="2800" b="1" i="1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 descr="BaliFixe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2133600"/>
            <a:ext cx="5562600" cy="40907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0"/>
            <a:ext cx="3667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G. Bali </a:t>
            </a:r>
            <a:r>
              <a:rPr lang="en-US" dirty="0" smtClean="0"/>
              <a:t>et al</a:t>
            </a:r>
            <a:r>
              <a:rPr lang="en-US" i="1" dirty="0" smtClean="0"/>
              <a:t>., </a:t>
            </a:r>
            <a:r>
              <a:rPr lang="en-US" i="1" dirty="0" err="1" smtClean="0">
                <a:hlinkClick r:id="rId3"/>
              </a:rPr>
              <a:t>PoS</a:t>
            </a:r>
            <a:r>
              <a:rPr lang="en-US" i="1" dirty="0" smtClean="0">
                <a:hlinkClick r:id="rId3"/>
              </a:rPr>
              <a:t> LAT2005 (2006) 308</a:t>
            </a:r>
            <a:endParaRPr lang="en-US" i="1" dirty="0"/>
          </a:p>
        </p:txBody>
      </p:sp>
      <p:pic>
        <p:nvPicPr>
          <p:cNvPr id="10" name="Picture 9" descr="BaliFix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8429" y="2133600"/>
            <a:ext cx="5565571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4081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 smtClean="0"/>
              <a:t>Light quarks &amp; Confinement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3581400" cy="4525963"/>
          </a:xfrm>
        </p:spPr>
        <p:txBody>
          <a:bodyPr/>
          <a:lstStyle/>
          <a:p>
            <a:r>
              <a:rPr lang="en-US" sz="2800" dirty="0" smtClean="0"/>
              <a:t>In the presence of light quarks, </a:t>
            </a:r>
            <a:r>
              <a:rPr lang="en-US" sz="2800" i="1" dirty="0" smtClean="0">
                <a:solidFill>
                  <a:srgbClr val="FF0000"/>
                </a:solidFill>
              </a:rPr>
              <a:t>pair creation seems to occur non-localized and instantaneously</a:t>
            </a:r>
          </a:p>
          <a:p>
            <a:r>
              <a:rPr lang="en-US" sz="2800" dirty="0" smtClean="0"/>
              <a:t>No flux tube in a theory with light-quarks.  </a:t>
            </a:r>
          </a:p>
          <a:p>
            <a:r>
              <a:rPr lang="en-US" sz="2800" b="1" i="1" dirty="0" smtClean="0">
                <a:solidFill>
                  <a:srgbClr val="C00000"/>
                </a:solidFill>
              </a:rPr>
              <a:t>Flux-tube is not the correct paradigm for confinement in </a:t>
            </a:r>
            <a:r>
              <a:rPr lang="en-US" sz="2800" b="1" i="1" dirty="0" err="1" smtClean="0">
                <a:solidFill>
                  <a:srgbClr val="C00000"/>
                </a:solidFill>
              </a:rPr>
              <a:t>hadron</a:t>
            </a:r>
            <a:r>
              <a:rPr lang="en-US" sz="2800" b="1" i="1" dirty="0" smtClean="0">
                <a:solidFill>
                  <a:srgbClr val="C00000"/>
                </a:solidFill>
              </a:rPr>
              <a:t> physics</a:t>
            </a:r>
            <a:endParaRPr lang="en-US" sz="2800" b="1" i="1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 descr="BaliFixe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2133600"/>
            <a:ext cx="5562600" cy="40907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0"/>
            <a:ext cx="3667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G. Bali </a:t>
            </a:r>
            <a:r>
              <a:rPr lang="en-US" dirty="0" smtClean="0"/>
              <a:t>et al</a:t>
            </a:r>
            <a:r>
              <a:rPr lang="en-US" i="1" dirty="0" smtClean="0"/>
              <a:t>., </a:t>
            </a:r>
            <a:r>
              <a:rPr lang="en-US" i="1" dirty="0" err="1" smtClean="0">
                <a:hlinkClick r:id="rId3"/>
              </a:rPr>
              <a:t>PoS</a:t>
            </a:r>
            <a:r>
              <a:rPr lang="en-US" i="1" dirty="0" smtClean="0">
                <a:hlinkClick r:id="rId3"/>
              </a:rPr>
              <a:t> LAT2005 (2006) 308</a:t>
            </a:r>
            <a:endParaRPr lang="en-US" i="1" dirty="0"/>
          </a:p>
        </p:txBody>
      </p:sp>
      <p:sp>
        <p:nvSpPr>
          <p:cNvPr id="11" name="Rectangle 10"/>
          <p:cNvSpPr/>
          <p:nvPr/>
        </p:nvSpPr>
        <p:spPr bwMode="auto">
          <a:xfrm rot="18847116">
            <a:off x="5276282" y="2896781"/>
            <a:ext cx="3581400" cy="93047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Nothing here, between the hadrons. No flux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 tubes, no condensates. 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It’s the “trivial vacuum.”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7793" y="1076236"/>
            <a:ext cx="346280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100" i="1" dirty="0">
                <a:solidFill>
                  <a:srgbClr val="0000FF"/>
                </a:solidFill>
              </a:rPr>
              <a:t>Confinement contains condensates</a:t>
            </a:r>
            <a:r>
              <a:rPr lang="en-AU" sz="1100" dirty="0">
                <a:solidFill>
                  <a:srgbClr val="0000FF"/>
                </a:solidFill>
              </a:rPr>
              <a:t/>
            </a:r>
            <a:br>
              <a:rPr lang="en-AU" sz="1100" dirty="0">
                <a:solidFill>
                  <a:srgbClr val="0000FF"/>
                </a:solidFill>
              </a:rPr>
            </a:br>
            <a:r>
              <a:rPr lang="en-AU" sz="1100" dirty="0" smtClean="0">
                <a:solidFill>
                  <a:srgbClr val="0000FF"/>
                </a:solidFill>
              </a:rPr>
              <a:t>Brodsky</a:t>
            </a:r>
            <a:r>
              <a:rPr lang="en-AU" sz="1100" dirty="0">
                <a:solidFill>
                  <a:srgbClr val="0000FF"/>
                </a:solidFill>
              </a:rPr>
              <a:t>, </a:t>
            </a:r>
            <a:r>
              <a:rPr lang="en-AU" sz="1100" dirty="0" smtClean="0">
                <a:solidFill>
                  <a:srgbClr val="0000FF"/>
                </a:solidFill>
              </a:rPr>
              <a:t>Roberts</a:t>
            </a:r>
            <a:r>
              <a:rPr lang="en-AU" sz="1100" dirty="0">
                <a:solidFill>
                  <a:srgbClr val="0000FF"/>
                </a:solidFill>
              </a:rPr>
              <a:t>, </a:t>
            </a:r>
            <a:r>
              <a:rPr lang="en-AU" sz="1100" dirty="0" err="1" smtClean="0">
                <a:solidFill>
                  <a:srgbClr val="0000FF"/>
                </a:solidFill>
              </a:rPr>
              <a:t>Shrock</a:t>
            </a:r>
            <a:r>
              <a:rPr lang="en-AU" sz="1100" dirty="0" err="1">
                <a:solidFill>
                  <a:srgbClr val="0000FF"/>
                </a:solidFill>
              </a:rPr>
              <a:t>,</a:t>
            </a:r>
            <a:r>
              <a:rPr lang="en-AU" sz="1100" dirty="0" err="1" smtClean="0">
                <a:solidFill>
                  <a:srgbClr val="0000FF"/>
                </a:solidFill>
              </a:rPr>
              <a:t>Tandy</a:t>
            </a:r>
            <a:r>
              <a:rPr lang="en-AU" sz="1100" dirty="0">
                <a:solidFill>
                  <a:srgbClr val="0000FF"/>
                </a:solidFill>
              </a:rPr>
              <a:t/>
            </a:r>
            <a:br>
              <a:rPr lang="en-AU" sz="1100" dirty="0">
                <a:solidFill>
                  <a:srgbClr val="0000FF"/>
                </a:solidFill>
              </a:rPr>
            </a:br>
            <a:r>
              <a:rPr lang="en-AU" sz="1100" dirty="0">
                <a:hlinkClick r:id="rId4"/>
              </a:rPr>
              <a:t>arXiv:1202.2376 [</a:t>
            </a:r>
            <a:r>
              <a:rPr lang="en-AU" sz="1100" dirty="0" err="1">
                <a:hlinkClick r:id="rId4"/>
              </a:rPr>
              <a:t>nucl-th</a:t>
            </a:r>
            <a:r>
              <a:rPr lang="en-AU" sz="1100" dirty="0">
                <a:hlinkClick r:id="rId4"/>
              </a:rPr>
              <a:t>]</a:t>
            </a:r>
            <a:r>
              <a:rPr lang="en-AU" sz="1100" dirty="0"/>
              <a:t>, </a:t>
            </a:r>
            <a:r>
              <a:rPr lang="en-AU" sz="1100" dirty="0">
                <a:hlinkClick r:id="rId5"/>
              </a:rPr>
              <a:t>Phys. Rev. C</a:t>
            </a:r>
            <a:r>
              <a:rPr lang="en-AU" sz="1100" b="1" dirty="0">
                <a:hlinkClick r:id="rId5"/>
              </a:rPr>
              <a:t>85</a:t>
            </a:r>
            <a:r>
              <a:rPr lang="en-AU" sz="1100" dirty="0">
                <a:hlinkClick r:id="rId5"/>
              </a:rPr>
              <a:t> (2012) 065202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6583060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illenniumPriz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76077" y="152400"/>
            <a:ext cx="4667924" cy="48768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200" y="6477000"/>
            <a:ext cx="3733800" cy="246062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Emergence of Partonic Structure (60p)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4477936" y="533400"/>
            <a:ext cx="4666064" cy="5334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0" y="457200"/>
            <a:ext cx="4572000" cy="582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None/>
              <a:defRPr sz="1800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None/>
              <a:defRPr sz="1600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None/>
              <a:defRPr sz="1400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None/>
              <a:defRPr sz="1400">
                <a:solidFill>
                  <a:schemeClr val="tx1"/>
                </a:solidFill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None/>
              <a:defRPr sz="1400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None/>
              <a:defRPr sz="1400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None/>
              <a:defRPr sz="1400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None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i="1" kern="0" dirty="0" smtClean="0">
                <a:solidFill>
                  <a:srgbClr val="C00000"/>
                </a:solidFill>
              </a:rPr>
              <a:t>Existence of mass-gap in pure-gauge theory</a:t>
            </a:r>
            <a:endParaRPr lang="en-US" i="1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Strong </a:t>
            </a:r>
            <a:r>
              <a:rPr lang="en-AU" kern="0" dirty="0">
                <a:solidFill>
                  <a:schemeClr val="tx2">
                    <a:lumMod val="75000"/>
                  </a:schemeClr>
                </a:solidFill>
              </a:rPr>
              <a:t>evidence supporting this </a:t>
            </a: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conjecture: </a:t>
            </a:r>
            <a:r>
              <a:rPr lang="en-AU" kern="0" dirty="0" err="1" smtClean="0">
                <a:solidFill>
                  <a:schemeClr val="tx2">
                    <a:lumMod val="75000"/>
                  </a:schemeClr>
                </a:solidFill>
              </a:rPr>
              <a:t>lQCD</a:t>
            </a: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 predicts 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Δ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∼</a:t>
            </a: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 1.5 GeV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But 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	Δ</a:t>
            </a:r>
            <a:r>
              <a:rPr lang="en-GB" i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/m</a:t>
            </a:r>
            <a:r>
              <a:rPr lang="en-GB" i="1" baseline="-25000" dirty="0" smtClean="0">
                <a:solidFill>
                  <a:schemeClr val="tx2">
                    <a:lumMod val="75000"/>
                  </a:schemeClr>
                </a:solidFill>
              </a:rPr>
              <a:t>π</a:t>
            </a:r>
            <a:r>
              <a:rPr lang="en-GB" i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&gt; 100, </a:t>
            </a:r>
          </a:p>
          <a:p>
            <a:pPr lvl="1"/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So, can mass-gap </a:t>
            </a:r>
            <a:r>
              <a:rPr lang="en-AU" kern="0" dirty="0">
                <a:solidFill>
                  <a:schemeClr val="tx2">
                    <a:lumMod val="75000"/>
                  </a:schemeClr>
                </a:solidFill>
              </a:rPr>
              <a:t>in pure Yang-Mills </a:t>
            </a: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play </a:t>
            </a:r>
            <a:r>
              <a:rPr lang="en-AU" kern="0" dirty="0">
                <a:solidFill>
                  <a:schemeClr val="tx2">
                    <a:lumMod val="75000"/>
                  </a:schemeClr>
                </a:solidFill>
              </a:rPr>
              <a:t>any role in understanding confinement when dynamical chiral symmetry breaking (</a:t>
            </a: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DCSB) ensures existence </a:t>
            </a:r>
            <a:r>
              <a:rPr lang="en-AU" kern="0" dirty="0">
                <a:solidFill>
                  <a:schemeClr val="tx2">
                    <a:lumMod val="75000"/>
                  </a:schemeClr>
                </a:solidFill>
              </a:rPr>
              <a:t>of an almost-massless strongly-interacting excitation in our Universe?  </a:t>
            </a:r>
            <a:endParaRPr lang="en-AU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If </a:t>
            </a:r>
            <a:r>
              <a:rPr lang="en-AU" i="1" kern="0" dirty="0" smtClean="0">
                <a:solidFill>
                  <a:srgbClr val="FF0000"/>
                </a:solidFill>
              </a:rPr>
              <a:t>answer</a:t>
            </a: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AU" i="1" kern="0" dirty="0">
                <a:solidFill>
                  <a:srgbClr val="FF0000"/>
                </a:solidFill>
              </a:rPr>
              <a:t>is</a:t>
            </a:r>
            <a:r>
              <a:rPr lang="en-AU" kern="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not </a:t>
            </a:r>
            <a:r>
              <a:rPr lang="en-AU" i="1" kern="0" dirty="0" smtClean="0">
                <a:solidFill>
                  <a:srgbClr val="FF0000"/>
                </a:solidFill>
              </a:rPr>
              <a:t>simply</a:t>
            </a: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AU" b="1" i="1" kern="0" dirty="0" smtClean="0">
                <a:solidFill>
                  <a:srgbClr val="BF0703"/>
                </a:solidFill>
              </a:rPr>
              <a:t>no</a:t>
            </a: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AU" kern="0" dirty="0">
                <a:solidFill>
                  <a:schemeClr val="tx2">
                    <a:lumMod val="75000"/>
                  </a:schemeClr>
                </a:solidFill>
              </a:rPr>
              <a:t>then it must </a:t>
            </a: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be </a:t>
            </a:r>
            <a:r>
              <a:rPr lang="en-AU" kern="0" dirty="0">
                <a:solidFill>
                  <a:schemeClr val="tx2">
                    <a:lumMod val="75000"/>
                  </a:schemeClr>
                </a:solidFill>
              </a:rPr>
              <a:t>that one cannot claim to provide </a:t>
            </a:r>
            <a:r>
              <a:rPr lang="en-AU" kern="0" dirty="0" smtClean="0">
                <a:solidFill>
                  <a:schemeClr val="tx2">
                    <a:lumMod val="75000"/>
                  </a:schemeClr>
                </a:solidFill>
              </a:rPr>
              <a:t>an understanding </a:t>
            </a:r>
            <a:r>
              <a:rPr lang="en-AU" kern="0" dirty="0">
                <a:solidFill>
                  <a:schemeClr val="tx2">
                    <a:lumMod val="75000"/>
                  </a:schemeClr>
                </a:solidFill>
              </a:rPr>
              <a:t>of confinement without simultaneously explaining its connection with DCSB.  </a:t>
            </a:r>
            <a:endParaRPr lang="en-AU" kern="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AU" i="1" kern="0" dirty="0" smtClean="0">
                <a:solidFill>
                  <a:srgbClr val="FF0000"/>
                </a:solidFill>
              </a:rPr>
              <a:t>Pion </a:t>
            </a:r>
            <a:r>
              <a:rPr lang="en-AU" i="1" kern="0" dirty="0">
                <a:solidFill>
                  <a:srgbClr val="FF0000"/>
                </a:solidFill>
              </a:rPr>
              <a:t>must play </a:t>
            </a:r>
            <a:r>
              <a:rPr lang="en-AU" i="1" kern="0" dirty="0" smtClean="0">
                <a:solidFill>
                  <a:srgbClr val="FF0000"/>
                </a:solidFill>
              </a:rPr>
              <a:t>critical </a:t>
            </a:r>
            <a:r>
              <a:rPr lang="en-AU" i="1" kern="0" dirty="0">
                <a:solidFill>
                  <a:srgbClr val="FF0000"/>
                </a:solidFill>
              </a:rPr>
              <a:t>role in any explanation of </a:t>
            </a:r>
            <a:r>
              <a:rPr lang="en-AU" i="1" kern="0" dirty="0" smtClean="0">
                <a:solidFill>
                  <a:srgbClr val="FF0000"/>
                </a:solidFill>
              </a:rPr>
              <a:t>real-world confinement; </a:t>
            </a:r>
            <a:r>
              <a:rPr lang="en-AU" i="1" kern="0" dirty="0">
                <a:solidFill>
                  <a:srgbClr val="FF0000"/>
                </a:solidFill>
              </a:rPr>
              <a:t>and any discussion that omits reference to the pion's role is </a:t>
            </a:r>
            <a:r>
              <a:rPr lang="en-AU" i="1" kern="0" dirty="0" smtClean="0">
                <a:solidFill>
                  <a:srgbClr val="FF0000"/>
                </a:solidFill>
              </a:rPr>
              <a:t>practically irrelevant.</a:t>
            </a:r>
          </a:p>
        </p:txBody>
      </p:sp>
    </p:spTree>
    <p:extLst>
      <p:ext uri="{BB962C8B-B14F-4D97-AF65-F5344CB8AC3E}">
        <p14:creationId xmlns:p14="http://schemas.microsoft.com/office/powerpoint/2010/main" val="147108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32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81000"/>
            <a:ext cx="5973763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7200"/>
            <a:ext cx="9144000" cy="1362075"/>
          </a:xfrm>
        </p:spPr>
        <p:txBody>
          <a:bodyPr/>
          <a:lstStyle/>
          <a:p>
            <a:pPr algn="ctr"/>
            <a:r>
              <a:rPr lang="en-US" sz="7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Confinement is dynamical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7" descr="sheerdra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12014" y="26254134"/>
            <a:ext cx="6320028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0706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r"/>
            <a:r>
              <a:rPr lang="en-GB" sz="4000" dirty="0" smtClean="0">
                <a:ln/>
                <a:solidFill>
                  <a:schemeClr val="accent3"/>
                </a:solidFill>
              </a:rPr>
              <a:t>Confinement</a:t>
            </a:r>
            <a:endParaRPr lang="en-GB" sz="4000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3276600" cy="4525963"/>
          </a:xfrm>
        </p:spPr>
        <p:txBody>
          <a:bodyPr/>
          <a:lstStyle/>
          <a:p>
            <a:r>
              <a:rPr lang="en-GB" dirty="0" smtClean="0"/>
              <a:t>All continuum and lattice predictions for Landau-gauge gluon &amp; quark propagators exhibit an inflection point in </a:t>
            </a:r>
            <a:r>
              <a:rPr lang="en-GB" i="1" dirty="0" smtClean="0"/>
              <a:t>k</a:t>
            </a:r>
            <a:r>
              <a:rPr lang="en-GB" i="1" baseline="30000" dirty="0" smtClean="0"/>
              <a:t>2</a:t>
            </a:r>
            <a:r>
              <a:rPr lang="en-GB" dirty="0" smtClean="0"/>
              <a:t> 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GB" dirty="0" smtClean="0"/>
              <a:t>Violate reflection positivity = sufficient for confinement 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GB" dirty="0" smtClean="0"/>
              <a:t>Such states have negative norm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GB" dirty="0"/>
              <a:t>Negative norm states are not </a:t>
            </a:r>
            <a:r>
              <a:rPr lang="en-GB" dirty="0" smtClean="0"/>
              <a:t>observable</a:t>
            </a:r>
            <a:endParaRPr lang="en-GB" dirty="0"/>
          </a:p>
          <a:p>
            <a:pPr>
              <a:buFont typeface="Symbol" panose="05050102010706020507" pitchFamily="18" charset="2"/>
              <a:buChar char="Þ"/>
            </a:pPr>
            <a:r>
              <a:rPr lang="en-GB" sz="2200" dirty="0" smtClean="0"/>
              <a:t>All observable states of a physical Hamiltonian have positive norm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955800"/>
            <a:ext cx="5715000" cy="3683000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8" idx="0"/>
          </p:cNvCxnSpPr>
          <p:nvPr/>
        </p:nvCxnSpPr>
        <p:spPr bwMode="auto">
          <a:xfrm flipH="1">
            <a:off x="4572000" y="1955800"/>
            <a:ext cx="1714500" cy="939800"/>
          </a:xfrm>
          <a:prstGeom prst="straightConnector1">
            <a:avLst/>
          </a:prstGeom>
          <a:noFill/>
          <a:ln w="9525" cap="flat" cmpd="sng" algn="ctr">
            <a:solidFill>
              <a:srgbClr val="BF0703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6248400" y="1600200"/>
            <a:ext cx="28956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600"/>
              </a:spcAft>
            </a:pP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Inflexion</a:t>
            </a:r>
            <a:r>
              <a:rPr kumimoji="0" lang="en-GB" sz="1800" b="0" i="1" u="none" strike="noStrike" cap="none" normalizeH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 point corresponds to </a:t>
            </a:r>
            <a:r>
              <a:rPr lang="el-GR" i="1" dirty="0">
                <a:solidFill>
                  <a:srgbClr val="BF0703"/>
                </a:solidFill>
                <a:latin typeface="Calibri" pitchFamily="34" charset="0"/>
              </a:rPr>
              <a:t>σ</a:t>
            </a:r>
            <a:r>
              <a:rPr kumimoji="0" lang="en-GB" sz="1800" b="0" i="1" u="none" strike="noStrike" cap="none" normalizeH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 </a:t>
            </a:r>
            <a:r>
              <a:rPr lang="en-GB" i="1" dirty="0" smtClean="0">
                <a:solidFill>
                  <a:srgbClr val="BF0703"/>
                </a:solidFill>
              </a:rPr>
              <a:t>≈ </a:t>
            </a:r>
            <a:r>
              <a:rPr lang="en-GB" i="1" dirty="0">
                <a:solidFill>
                  <a:srgbClr val="BF0703"/>
                </a:solidFill>
              </a:rPr>
              <a:t>0.5 </a:t>
            </a:r>
            <a:r>
              <a:rPr lang="en-GB" i="1" dirty="0" err="1" smtClean="0">
                <a:solidFill>
                  <a:srgbClr val="BF0703"/>
                </a:solidFill>
              </a:rPr>
              <a:t>fm</a:t>
            </a:r>
            <a:r>
              <a:rPr lang="en-GB" i="1" dirty="0" smtClean="0">
                <a:solidFill>
                  <a:srgbClr val="BF0703"/>
                </a:solidFill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i="1" dirty="0" smtClean="0">
                <a:solidFill>
                  <a:srgbClr val="BF0703"/>
                </a:solidFill>
              </a:rPr>
              <a:t>Parton-like behaviour at shorter distances; but propagation characteristics changed dramatically at larger distances.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i="1" dirty="0" smtClean="0">
                <a:solidFill>
                  <a:srgbClr val="BF0703"/>
                </a:solidFill>
              </a:rPr>
              <a:t>m</a:t>
            </a:r>
            <a:r>
              <a:rPr lang="en-GB" i="1" baseline="-25000" dirty="0" smtClean="0">
                <a:solidFill>
                  <a:srgbClr val="BF0703"/>
                </a:solidFill>
              </a:rPr>
              <a:t>g</a:t>
            </a:r>
            <a:r>
              <a:rPr lang="en-GB" i="1" dirty="0">
                <a:solidFill>
                  <a:srgbClr val="BF0703"/>
                </a:solidFill>
              </a:rPr>
              <a:t> ≈ </a:t>
            </a:r>
            <a:r>
              <a:rPr lang="en-GB" i="1" dirty="0" smtClean="0">
                <a:solidFill>
                  <a:srgbClr val="BF0703"/>
                </a:solidFill>
              </a:rPr>
              <a:t>0.5 GeV</a:t>
            </a:r>
            <a:endParaRPr lang="en-GB" i="1" dirty="0">
              <a:solidFill>
                <a:srgbClr val="BF0703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08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382501"/>
            <a:ext cx="4587917" cy="47134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/>
          <a:lstStyle/>
          <a:p>
            <a:pPr algn="r"/>
            <a:r>
              <a:rPr lang="en-US" sz="4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Quark Fragmentation</a:t>
            </a:r>
            <a:endParaRPr lang="en-US" sz="44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0437"/>
            <a:ext cx="3657600" cy="4525963"/>
          </a:xfrm>
        </p:spPr>
        <p:txBody>
          <a:bodyPr/>
          <a:lstStyle/>
          <a:p>
            <a:r>
              <a:rPr lang="en-US" sz="2400" dirty="0" smtClean="0"/>
              <a:t>A quark begins to propagate </a:t>
            </a:r>
          </a:p>
          <a:p>
            <a:r>
              <a:rPr lang="en-US" sz="2400" dirty="0" smtClean="0"/>
              <a:t>But after each “step” of length </a:t>
            </a:r>
            <a:r>
              <a:rPr lang="el-GR" sz="2400" b="1" i="1" dirty="0" smtClean="0">
                <a:solidFill>
                  <a:srgbClr val="008000"/>
                </a:solidFill>
              </a:rPr>
              <a:t>σ</a:t>
            </a:r>
            <a:r>
              <a:rPr lang="en-US" sz="2400" dirty="0" smtClean="0"/>
              <a:t>, on average, an interaction occurs, so that the quark </a:t>
            </a:r>
            <a:r>
              <a:rPr lang="en-US" sz="2400" i="1" dirty="0" smtClean="0"/>
              <a:t>loses</a:t>
            </a:r>
            <a:r>
              <a:rPr lang="en-US" sz="2400" dirty="0" smtClean="0"/>
              <a:t> its identity, sharing it with other </a:t>
            </a:r>
            <a:r>
              <a:rPr lang="en-US" sz="2400" dirty="0" err="1" smtClean="0"/>
              <a:t>partons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Finally, a cloud of </a:t>
            </a:r>
            <a:r>
              <a:rPr lang="en-US" sz="2400" dirty="0" err="1" smtClean="0"/>
              <a:t>partons</a:t>
            </a:r>
            <a:r>
              <a:rPr lang="en-US" sz="2400" dirty="0" smtClean="0"/>
              <a:t> is produced, which coalesces into </a:t>
            </a:r>
            <a:r>
              <a:rPr lang="en-US" sz="2400" dirty="0" err="1" smtClean="0"/>
              <a:t>colour</a:t>
            </a:r>
            <a:r>
              <a:rPr lang="en-US" sz="2400" dirty="0" smtClean="0"/>
              <a:t>-singlet final states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4876800" y="990600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meson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6096000" y="1295400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meson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7086600" y="1447800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meson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8001000" y="2743200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BF0703"/>
                </a:solidFill>
                <a:effectLst/>
                <a:latin typeface="Calibri" pitchFamily="34" charset="0"/>
              </a:rPr>
              <a:t>meson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579048" y="5467588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i="1" dirty="0" smtClean="0">
                <a:solidFill>
                  <a:srgbClr val="008000"/>
                </a:solidFill>
                <a:latin typeface="Calibri" pitchFamily="34" charset="0"/>
              </a:rPr>
              <a:t>σ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5867400" y="5638800"/>
            <a:ext cx="2819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Confinement</a:t>
            </a:r>
            <a:r>
              <a:rPr kumimoji="0" lang="en-US" sz="2000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</a:rPr>
              <a:t> is a dynamical phenomenon!</a:t>
            </a:r>
            <a:endParaRPr kumimoji="0" lang="en-US" sz="20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9174"/>
            <a:ext cx="42927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>
                <a:solidFill>
                  <a:srgbClr val="008000"/>
                </a:solidFill>
              </a:rPr>
              <a:t>Test: compute fragmentation functions </a:t>
            </a:r>
          </a:p>
          <a:p>
            <a:r>
              <a:rPr lang="en-GB" sz="2000" i="1" dirty="0">
                <a:solidFill>
                  <a:srgbClr val="008000"/>
                </a:solidFill>
              </a:rPr>
              <a:t>&amp; TMDs </a:t>
            </a:r>
            <a:r>
              <a:rPr lang="en-GB" sz="2000" i="1" dirty="0" smtClean="0">
                <a:solidFill>
                  <a:srgbClr val="008000"/>
                </a:solidFill>
              </a:rPr>
              <a:t>⇒ compare with data</a:t>
            </a:r>
            <a:endParaRPr lang="en-GB" sz="20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54305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  <p:bldP spid="14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33925"/>
            <a:ext cx="9144000" cy="1362075"/>
          </a:xfrm>
        </p:spPr>
        <p:txBody>
          <a:bodyPr/>
          <a:lstStyle/>
          <a:p>
            <a:pPr algn="ctr"/>
            <a:r>
              <a:rPr lang="en-US" sz="7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Gluon Gap Equation</a:t>
            </a:r>
            <a:endParaRPr lang="en-US" sz="7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81600" y="6477000"/>
            <a:ext cx="3657600" cy="3810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9" name="Picture 8" descr="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71600"/>
            <a:ext cx="9144000" cy="2233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705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http://inspirehep.net/record/921792/files/Fig1U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29000" y="2682689"/>
            <a:ext cx="5647762" cy="3702421"/>
          </a:xfrm>
          <a:prstGeom prst="rect">
            <a:avLst/>
          </a:prstGeom>
          <a:noFill/>
        </p:spPr>
      </p:pic>
      <p:pic>
        <p:nvPicPr>
          <p:cNvPr id="18" name="Picture 17" descr="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2216404"/>
            <a:ext cx="4113657" cy="5267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600" dirty="0" smtClean="0"/>
              <a:t>In </a:t>
            </a:r>
            <a:r>
              <a:rPr lang="en-US" sz="3600" dirty="0" smtClean="0">
                <a:solidFill>
                  <a:srgbClr val="FF0000"/>
                </a:solidFill>
              </a:rPr>
              <a:t>Q</a:t>
            </a:r>
            <a:r>
              <a:rPr lang="en-US" sz="3600" dirty="0" smtClean="0">
                <a:solidFill>
                  <a:srgbClr val="008000"/>
                </a:solidFill>
              </a:rPr>
              <a:t>C</a:t>
            </a:r>
            <a:r>
              <a:rPr lang="en-US" sz="3600" dirty="0" smtClean="0">
                <a:solidFill>
                  <a:srgbClr val="0000FF"/>
                </a:solidFill>
              </a:rPr>
              <a:t>D</a:t>
            </a:r>
            <a:r>
              <a:rPr lang="en-US" sz="3600" dirty="0" smtClean="0"/>
              <a:t>: Gluons also</a:t>
            </a:r>
            <a:br>
              <a:rPr lang="en-US" sz="3600" dirty="0" smtClean="0"/>
            </a:br>
            <a:r>
              <a:rPr lang="en-US" sz="3600" dirty="0" smtClean="0"/>
              <a:t>become massive!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12837"/>
            <a:ext cx="3733800" cy="452596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 smtClean="0"/>
              <a:t>Running gluon mass</a:t>
            </a:r>
          </a:p>
          <a:p>
            <a:endParaRPr lang="en-US" sz="2800" dirty="0" smtClean="0"/>
          </a:p>
          <a:p>
            <a:pPr>
              <a:spcBef>
                <a:spcPts val="1200"/>
              </a:spcBef>
              <a:buNone/>
            </a:pPr>
            <a:r>
              <a:rPr lang="en-US" sz="2800" dirty="0" smtClean="0"/>
              <a:t> </a:t>
            </a:r>
          </a:p>
          <a:p>
            <a:pPr>
              <a:spcBef>
                <a:spcPts val="1200"/>
              </a:spcBef>
            </a:pPr>
            <a:r>
              <a:rPr lang="en-US" sz="2800" dirty="0" smtClean="0"/>
              <a:t>Gluons are </a:t>
            </a:r>
            <a:r>
              <a:rPr lang="en-US" sz="2800" b="1" i="1" dirty="0" smtClean="0">
                <a:solidFill>
                  <a:srgbClr val="FF0000"/>
                </a:solidFill>
              </a:rPr>
              <a:t>cannibals</a:t>
            </a:r>
            <a:r>
              <a:rPr lang="en-US" sz="2800" dirty="0" smtClean="0"/>
              <a:t> – a particle species whose members become massive by eating each other!</a:t>
            </a:r>
          </a:p>
          <a:p>
            <a:pPr>
              <a:buNone/>
            </a:pPr>
            <a:r>
              <a:rPr lang="en-US" sz="2800" i="1" dirty="0" smtClean="0"/>
              <a:t>	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9893464"/>
              </p:ext>
            </p:extLst>
          </p:nvPr>
        </p:nvGraphicFramePr>
        <p:xfrm>
          <a:off x="5472113" y="1433513"/>
          <a:ext cx="2681287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6782" name="Equation" r:id="rId5" imgW="1117440" imgH="482400" progId="Equation.3">
                  <p:embed/>
                </p:oleObj>
              </mc:Choice>
              <mc:Fallback>
                <p:oleObj name="Equation" r:id="rId5" imgW="11174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72113" y="1433513"/>
                        <a:ext cx="2681287" cy="1157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 bwMode="auto">
          <a:xfrm>
            <a:off x="6096000" y="4267200"/>
            <a:ext cx="3200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Power-law</a:t>
            </a:r>
            <a:r>
              <a:rPr kumimoji="0" lang="en-US" sz="1800" b="0" i="1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suppressed in ultraviolet, so invisible in perturbation theory</a:t>
            </a:r>
            <a:endParaRPr kumimoji="0" lang="en-US" sz="1800" b="0" i="1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7620000" y="1981200"/>
            <a:ext cx="533400" cy="533400"/>
          </a:xfrm>
          <a:prstGeom prst="ellips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sp>
        <p:nvSpPr>
          <p:cNvPr id="24" name="Freeform 23"/>
          <p:cNvSpPr/>
          <p:nvPr/>
        </p:nvSpPr>
        <p:spPr bwMode="auto">
          <a:xfrm>
            <a:off x="8140700" y="2324100"/>
            <a:ext cx="702733" cy="2857500"/>
          </a:xfrm>
          <a:custGeom>
            <a:avLst/>
            <a:gdLst>
              <a:gd name="connsiteX0" fmla="*/ 0 w 702733"/>
              <a:gd name="connsiteY0" fmla="*/ 0 h 2857500"/>
              <a:gd name="connsiteX1" fmla="*/ 673100 w 702733"/>
              <a:gd name="connsiteY1" fmla="*/ 1536700 h 2857500"/>
              <a:gd name="connsiteX2" fmla="*/ 177800 w 702733"/>
              <a:gd name="connsiteY2" fmla="*/ 2857500 h 2857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2733" h="2857500">
                <a:moveTo>
                  <a:pt x="0" y="0"/>
                </a:moveTo>
                <a:cubicBezTo>
                  <a:pt x="321733" y="530225"/>
                  <a:pt x="643467" y="1060450"/>
                  <a:pt x="673100" y="1536700"/>
                </a:cubicBezTo>
                <a:cubicBezTo>
                  <a:pt x="702733" y="2012950"/>
                  <a:pt x="440266" y="2435225"/>
                  <a:pt x="177800" y="2857500"/>
                </a:cubicBezTo>
              </a:path>
            </a:pathLst>
          </a:cu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572000" y="2667000"/>
            <a:ext cx="4346576" cy="533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>
                <a:solidFill>
                  <a:srgbClr val="003300"/>
                </a:solidFill>
                <a:latin typeface="Calibri" pitchFamily="34" charset="0"/>
              </a:rPr>
              <a:t>Expression of trace </a:t>
            </a:r>
            <a:r>
              <a:rPr lang="en-US" sz="2400" b="1" i="1" dirty="0" smtClean="0">
                <a:solidFill>
                  <a:srgbClr val="003300"/>
                </a:solidFill>
                <a:latin typeface="Calibri" pitchFamily="34" charset="0"/>
              </a:rPr>
              <a:t>anomaly: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 smtClean="0">
                <a:solidFill>
                  <a:srgbClr val="003300"/>
                </a:solidFill>
                <a:latin typeface="Calibri" pitchFamily="34" charset="0"/>
              </a:rPr>
              <a:t>Massless glue becomes massive</a:t>
            </a:r>
            <a:endParaRPr lang="en-US" sz="2400" b="1" i="1" dirty="0">
              <a:solidFill>
                <a:srgbClr val="003300"/>
              </a:solidFill>
              <a:latin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Calibri" pitchFamily="34" charset="0"/>
              </a:rPr>
              <a:t>gluon mass-squared function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" y="5638800"/>
            <a:ext cx="37337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Interaction model for the gap equation, </a:t>
            </a:r>
            <a:r>
              <a:rPr lang="en-US" sz="1400" dirty="0" smtClean="0"/>
              <a:t>S.-</a:t>
            </a:r>
            <a:r>
              <a:rPr lang="en-US" sz="1400" dirty="0" err="1" smtClean="0"/>
              <a:t>x.Qin</a:t>
            </a:r>
            <a:r>
              <a:rPr lang="en-US" sz="1400" dirty="0"/>
              <a:t> </a:t>
            </a:r>
            <a:r>
              <a:rPr lang="en-US" sz="1400" i="1" dirty="0" smtClean="0"/>
              <a:t>et al</a:t>
            </a:r>
            <a:r>
              <a:rPr lang="en-US" sz="1400" dirty="0" smtClean="0"/>
              <a:t>., </a:t>
            </a:r>
            <a:r>
              <a:rPr lang="en-US" sz="1400" dirty="0" smtClean="0">
                <a:hlinkClick r:id="rId7"/>
              </a:rPr>
              <a:t>arXiv:1108.0603 [</a:t>
            </a:r>
            <a:r>
              <a:rPr lang="en-US" sz="1400" dirty="0" err="1" smtClean="0">
                <a:hlinkClick r:id="rId7"/>
              </a:rPr>
              <a:t>nucl-th</a:t>
            </a:r>
            <a:r>
              <a:rPr lang="en-US" sz="1400" dirty="0" smtClean="0">
                <a:hlinkClick r:id="rId7"/>
              </a:rPr>
              <a:t>]</a:t>
            </a:r>
            <a:r>
              <a:rPr lang="en-US" sz="1400" dirty="0" smtClean="0"/>
              <a:t>, </a:t>
            </a:r>
            <a:r>
              <a:rPr lang="en-US" sz="1400" dirty="0" smtClean="0">
                <a:hlinkClick r:id="rId8"/>
              </a:rPr>
              <a:t>Phys. Rev. C </a:t>
            </a:r>
            <a:r>
              <a:rPr lang="en-US" sz="1400" b="1" dirty="0" smtClean="0">
                <a:hlinkClick r:id="rId8"/>
              </a:rPr>
              <a:t>84</a:t>
            </a:r>
            <a:r>
              <a:rPr lang="en-US" sz="1400" dirty="0" smtClean="0">
                <a:hlinkClick r:id="rId8"/>
              </a:rPr>
              <a:t> (2011) 042202(R) [5 pages] </a:t>
            </a:r>
            <a:r>
              <a:rPr lang="en-US" sz="1400" i="1" dirty="0" smtClean="0"/>
              <a:t> </a:t>
            </a:r>
            <a:endParaRPr lang="en-US" sz="1400" i="1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0" y="0"/>
            <a:ext cx="44958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solidFill>
                  <a:schemeClr val="tx2">
                    <a:lumMod val="75000"/>
                  </a:schemeClr>
                </a:solidFill>
              </a:rPr>
              <a:t>Bridging a gap between continuum-QCD and ab initio predictions of hadron observables,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D.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Binosi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400" i="1" dirty="0" smtClean="0">
                <a:solidFill>
                  <a:schemeClr val="tx2">
                    <a:lumMod val="75000"/>
                  </a:schemeClr>
                </a:solidFill>
              </a:rPr>
              <a:t>et al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.,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9"/>
              </a:rPr>
              <a:t>arXiv:1412.4782 [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  <a:hlinkClick r:id="rId9"/>
              </a:rPr>
              <a:t>nucl-th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  <a:hlinkClick r:id="rId9"/>
              </a:rPr>
              <a:t>]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, Phys.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Lett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. B742 (2015) 183-188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50740" y="1562100"/>
            <a:ext cx="2649660" cy="7239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 bwMode="auto">
          <a:xfrm>
            <a:off x="8686800" y="5103534"/>
            <a:ext cx="685800" cy="36531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</a:rPr>
              <a:t>5% </a:t>
            </a:r>
          </a:p>
        </p:txBody>
      </p:sp>
    </p:spTree>
    <p:extLst>
      <p:ext uri="{BB962C8B-B14F-4D97-AF65-F5344CB8AC3E}">
        <p14:creationId xmlns:p14="http://schemas.microsoft.com/office/powerpoint/2010/main" val="6001530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24" grpId="0" animBg="1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just"/>
            <a:r>
              <a:rPr lang="en-US" sz="4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Massive</a:t>
            </a:r>
            <a:r>
              <a:rPr lang="en-US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8000"/>
                </a:solidFill>
                <a:effectLst>
                  <a:reflection blurRad="6350" stA="60000" endA="900" endPos="58000" dir="5400000" sy="-100000" algn="bl" rotWithShape="0"/>
                </a:effectLst>
              </a:rPr>
              <a:t> Gauge Bosons!</a:t>
            </a:r>
            <a:endParaRPr lang="en-US" sz="4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8000"/>
              </a:soli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62600"/>
          </a:xfrm>
        </p:spPr>
        <p:txBody>
          <a:bodyPr/>
          <a:lstStyle/>
          <a:p>
            <a:r>
              <a:rPr lang="en-US" sz="2400" dirty="0" smtClean="0"/>
              <a:t>Gauge boson cannibalism </a:t>
            </a:r>
          </a:p>
          <a:p>
            <a:pPr>
              <a:buNone/>
            </a:pPr>
            <a:r>
              <a:rPr lang="en-US" sz="2400" dirty="0" smtClean="0"/>
              <a:t>	… a new physics frontier … within the Standard Model</a:t>
            </a:r>
          </a:p>
          <a:p>
            <a:r>
              <a:rPr lang="en-US" sz="2400" dirty="0" smtClean="0"/>
              <a:t>Asymptotic freedom means 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	… ultraviolet </a:t>
            </a:r>
            <a:r>
              <a:rPr lang="en-US" sz="2400" dirty="0" err="1" smtClean="0"/>
              <a:t>behaviour</a:t>
            </a:r>
            <a:r>
              <a:rPr lang="en-US" sz="2400" dirty="0" smtClean="0"/>
              <a:t> of QCD is controllable</a:t>
            </a:r>
          </a:p>
          <a:p>
            <a:r>
              <a:rPr lang="en-US" sz="2400" dirty="0" smtClean="0"/>
              <a:t>Dynamically generated masses for gluons and quarks means that </a:t>
            </a:r>
            <a:r>
              <a:rPr lang="en-US" sz="2400" dirty="0" smtClean="0">
                <a:solidFill>
                  <a:srgbClr val="C00000"/>
                </a:solidFill>
              </a:rPr>
              <a:t>QCD dynamically generates</a:t>
            </a:r>
            <a:r>
              <a:rPr lang="en-US" sz="2400" dirty="0" smtClean="0"/>
              <a:t> its own </a:t>
            </a:r>
            <a:r>
              <a:rPr lang="en-US" sz="2400" dirty="0" smtClean="0">
                <a:solidFill>
                  <a:srgbClr val="C00000"/>
                </a:solidFill>
              </a:rPr>
              <a:t>infrared cutoffs</a:t>
            </a:r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sz="2200" dirty="0" smtClean="0"/>
              <a:t>Gluons and quarks with </a:t>
            </a:r>
          </a:p>
          <a:p>
            <a:pPr lvl="1">
              <a:buNone/>
            </a:pPr>
            <a:r>
              <a:rPr lang="en-US" sz="2200" dirty="0" smtClean="0"/>
              <a:t>		wavelength </a:t>
            </a:r>
            <a:r>
              <a:rPr lang="en-US" sz="2200" i="1" dirty="0" smtClean="0"/>
              <a:t>λ  &gt; 2</a:t>
            </a:r>
            <a:r>
              <a:rPr lang="en-US" sz="2200" dirty="0" smtClean="0"/>
              <a:t>/mass ≈ 1 fm </a:t>
            </a:r>
          </a:p>
          <a:p>
            <a:pPr lvl="1">
              <a:buNone/>
            </a:pPr>
            <a:r>
              <a:rPr lang="en-US" sz="2200" dirty="0" smtClean="0"/>
              <a:t>	decouple from the dynamics  … </a:t>
            </a:r>
            <a:r>
              <a:rPr lang="en-US" sz="2200" b="1" i="1" dirty="0" smtClean="0">
                <a:solidFill>
                  <a:srgbClr val="C00000"/>
                </a:solidFill>
              </a:rPr>
              <a:t>Confinement?!</a:t>
            </a:r>
          </a:p>
          <a:p>
            <a:r>
              <a:rPr lang="en-US" sz="2400" dirty="0" smtClean="0"/>
              <a:t> How does that affect observables?</a:t>
            </a:r>
            <a:endParaRPr lang="en-US" dirty="0" smtClean="0"/>
          </a:p>
          <a:p>
            <a:pPr lvl="1"/>
            <a:r>
              <a:rPr lang="en-US" sz="2200" dirty="0" smtClean="0"/>
              <a:t>It will have an impact in </a:t>
            </a:r>
          </a:p>
          <a:p>
            <a:pPr lvl="1">
              <a:spcBef>
                <a:spcPts val="0"/>
              </a:spcBef>
              <a:buNone/>
            </a:pPr>
            <a:r>
              <a:rPr lang="en-US" sz="2200" dirty="0" smtClean="0"/>
              <a:t>	any continuum study</a:t>
            </a:r>
          </a:p>
          <a:p>
            <a:pPr lvl="1"/>
            <a:r>
              <a:rPr lang="en-US" sz="2200" dirty="0" smtClean="0"/>
              <a:t>Probably plays a role in gluon saturation ... </a:t>
            </a:r>
          </a:p>
          <a:p>
            <a:pPr lvl="1">
              <a:spcBef>
                <a:spcPts val="0"/>
              </a:spcBef>
              <a:buNone/>
            </a:pPr>
            <a:r>
              <a:rPr lang="en-US" sz="2200" dirty="0" smtClean="0"/>
              <a:t>	In fact, a harbinger of gluon saturation?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6" descr="Insigh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8450" y="152400"/>
            <a:ext cx="2495550" cy="1058718"/>
          </a:xfrm>
          <a:prstGeom prst="rect">
            <a:avLst/>
          </a:prstGeom>
        </p:spPr>
      </p:pic>
      <p:pic>
        <p:nvPicPr>
          <p:cNvPr id="8" name="Picture 7" descr="t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5029200"/>
            <a:ext cx="2834640" cy="769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562254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810125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33925"/>
            <a:ext cx="9144000" cy="1362075"/>
          </a:xfrm>
        </p:spPr>
        <p:txBody>
          <a:bodyPr/>
          <a:lstStyle/>
          <a:p>
            <a:pPr lvl="0" algn="ctr"/>
            <a:r>
              <a:rPr lang="en-US" sz="6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What &amp; where is mass?</a:t>
            </a:r>
            <a:endParaRPr lang="en-US" sz="66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477000"/>
            <a:ext cx="3581400" cy="3048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Emergence of Partonic Structure (60p)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6024" y="547687"/>
            <a:ext cx="4547152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32429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33925"/>
            <a:ext cx="9144000" cy="1362075"/>
          </a:xfrm>
        </p:spPr>
        <p:txBody>
          <a:bodyPr/>
          <a:lstStyle/>
          <a:p>
            <a:pPr algn="ctr"/>
            <a:r>
              <a:rPr lang="en-US" sz="7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Quark Gap Equation</a:t>
            </a:r>
            <a:endParaRPr lang="en-US" sz="7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81600" y="6477000"/>
            <a:ext cx="3657600" cy="3810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 descr="pride-and-prejud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603" y="1066800"/>
            <a:ext cx="8132997" cy="3276600"/>
          </a:xfrm>
          <a:prstGeom prst="rect">
            <a:avLst/>
          </a:prstGeom>
        </p:spPr>
      </p:pic>
      <p:pic>
        <p:nvPicPr>
          <p:cNvPr id="8" name="Picture 7" descr="S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1" y="0"/>
            <a:ext cx="3728519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9267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HadronL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3360433"/>
            <a:ext cx="4114801" cy="3192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i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DCSB</a:t>
            </a:r>
            <a:endParaRPr lang="en-GB" sz="4000" i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458200" cy="5334000"/>
          </a:xfrm>
        </p:spPr>
        <p:txBody>
          <a:bodyPr/>
          <a:lstStyle/>
          <a:p>
            <a:r>
              <a:rPr lang="en-AU" sz="2400" dirty="0"/>
              <a:t>Dynamical chiral symmetry breaking (DCSB) is </a:t>
            </a:r>
            <a:endParaRPr lang="en-AU" sz="24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AU" sz="2400" dirty="0" smtClean="0"/>
              <a:t>     a critical emergent phenomenon in QCD</a:t>
            </a:r>
          </a:p>
          <a:p>
            <a:r>
              <a:rPr lang="en-AU" sz="2400" dirty="0" smtClean="0"/>
              <a:t>Expressed in hadron wave functions not in vacuum condensates</a:t>
            </a:r>
          </a:p>
          <a:p>
            <a:r>
              <a:rPr lang="en-AU" sz="2400" dirty="0" smtClean="0"/>
              <a:t>Contemporary </a:t>
            </a:r>
            <a:r>
              <a:rPr lang="en-AU" sz="2400" dirty="0"/>
              <a:t>theory </a:t>
            </a:r>
            <a:r>
              <a:rPr lang="en-AU" sz="2400" dirty="0" smtClean="0"/>
              <a:t>indicates that DCSB </a:t>
            </a:r>
            <a:r>
              <a:rPr lang="en-AU" sz="2400" dirty="0"/>
              <a:t>is responsible for more than </a:t>
            </a:r>
            <a:r>
              <a:rPr lang="en-AU" sz="2400" dirty="0" smtClean="0"/>
              <a:t>98% </a:t>
            </a:r>
            <a:r>
              <a:rPr lang="en-AU" sz="2400" dirty="0"/>
              <a:t>of the visible mass in the </a:t>
            </a:r>
            <a:r>
              <a:rPr lang="en-AU" sz="2400" dirty="0" smtClean="0"/>
              <a:t>Universe; </a:t>
            </a:r>
            <a:r>
              <a:rPr lang="en-AU" sz="2400" dirty="0"/>
              <a:t>namely, given that classical massless-QCD is a </a:t>
            </a:r>
            <a:r>
              <a:rPr lang="en-AU" sz="2400" dirty="0" err="1"/>
              <a:t>conformally</a:t>
            </a:r>
            <a:r>
              <a:rPr lang="en-AU" sz="2400" dirty="0"/>
              <a:t> invariant theory, then DCSB is the origin </a:t>
            </a:r>
            <a:r>
              <a:rPr lang="en-AU" sz="2400" dirty="0" smtClean="0"/>
              <a:t>of </a:t>
            </a:r>
            <a:r>
              <a:rPr lang="en-AU" sz="2400" i="1" dirty="0" smtClean="0"/>
              <a:t>mass </a:t>
            </a:r>
            <a:r>
              <a:rPr lang="en-AU" sz="2400" i="1" dirty="0"/>
              <a:t>from </a:t>
            </a:r>
            <a:r>
              <a:rPr lang="en-AU" sz="2400" i="1" dirty="0" smtClean="0"/>
              <a:t>nothing</a:t>
            </a:r>
            <a:r>
              <a:rPr lang="en-AU" sz="2400" dirty="0" smtClean="0"/>
              <a:t>.  </a:t>
            </a:r>
          </a:p>
          <a:p>
            <a:r>
              <a:rPr lang="en-US" sz="2400" b="1" i="1" dirty="0">
                <a:solidFill>
                  <a:srgbClr val="6600CC"/>
                </a:solidFill>
              </a:rPr>
              <a:t>Dynamical</a:t>
            </a:r>
            <a:r>
              <a:rPr lang="en-US" sz="2400" dirty="0"/>
              <a:t>, not spontaneous</a:t>
            </a:r>
          </a:p>
          <a:p>
            <a:pPr lvl="1"/>
            <a:r>
              <a:rPr lang="en-US" sz="2400" dirty="0"/>
              <a:t>Add nothing to </a:t>
            </a:r>
            <a:r>
              <a:rPr lang="en-US" sz="2400" i="1" dirty="0">
                <a:solidFill>
                  <a:srgbClr val="FF0000"/>
                </a:solidFill>
              </a:rPr>
              <a:t>Q</a:t>
            </a:r>
            <a:r>
              <a:rPr lang="en-US" sz="2400" i="1" dirty="0">
                <a:solidFill>
                  <a:srgbClr val="008000"/>
                </a:solidFill>
              </a:rPr>
              <a:t>C</a:t>
            </a:r>
            <a:r>
              <a:rPr lang="en-US" sz="2400" i="1" dirty="0"/>
              <a:t>D , </a:t>
            </a:r>
          </a:p>
          <a:p>
            <a:pPr lvl="1">
              <a:buNone/>
            </a:pPr>
            <a:r>
              <a:rPr lang="en-US" sz="2400" i="1" dirty="0"/>
              <a:t>	No Higgs field, nothing! </a:t>
            </a:r>
          </a:p>
          <a:p>
            <a:pPr lvl="1">
              <a:spcBef>
                <a:spcPts val="0"/>
              </a:spcBef>
              <a:buNone/>
            </a:pPr>
            <a:r>
              <a:rPr lang="en-US" sz="2400" i="1" dirty="0"/>
              <a:t>	</a:t>
            </a:r>
            <a:r>
              <a:rPr lang="en-US" sz="2400" dirty="0"/>
              <a:t>Effect achieved purely </a:t>
            </a:r>
            <a:endParaRPr lang="en-US" sz="2400" dirty="0" smtClean="0"/>
          </a:p>
          <a:p>
            <a:pPr lvl="1"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through </a:t>
            </a:r>
            <a:r>
              <a:rPr lang="en-US" sz="2400" dirty="0" err="1" smtClean="0"/>
              <a:t>quark+gluon</a:t>
            </a:r>
            <a:r>
              <a:rPr lang="en-US" sz="2400" dirty="0" smtClean="0"/>
              <a:t> </a:t>
            </a:r>
          </a:p>
          <a:p>
            <a:pPr lvl="1">
              <a:spcBef>
                <a:spcPts val="0"/>
              </a:spcBef>
              <a:buNone/>
            </a:pPr>
            <a:r>
              <a:rPr lang="en-US" sz="2400" dirty="0"/>
              <a:t>	</a:t>
            </a:r>
            <a:r>
              <a:rPr lang="en-US" sz="2400" dirty="0" smtClean="0"/>
              <a:t>dynamics.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400" b="1" i="1" dirty="0" smtClean="0">
                <a:solidFill>
                  <a:srgbClr val="003300"/>
                </a:solidFill>
              </a:rPr>
              <a:t>Trace anomaly: massless quarks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sz="2400" b="1" i="1" dirty="0" smtClean="0">
                <a:solidFill>
                  <a:srgbClr val="003300"/>
                </a:solidFill>
              </a:rPr>
              <a:t>     become massive</a:t>
            </a:r>
            <a:endParaRPr lang="en-US" sz="2400" b="1" i="1" dirty="0">
              <a:solidFill>
                <a:srgbClr val="003300"/>
              </a:solidFill>
            </a:endParaRPr>
          </a:p>
          <a:p>
            <a:endParaRPr lang="en-AU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4770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7200"/>
            <a:ext cx="9144000" cy="1362075"/>
          </a:xfrm>
        </p:spPr>
        <p:txBody>
          <a:bodyPr/>
          <a:lstStyle/>
          <a:p>
            <a:pPr algn="ctr"/>
            <a:r>
              <a:rPr lang="en-US" sz="6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Continuum-QCD </a:t>
            </a:r>
            <a:br>
              <a:rPr lang="en-US" sz="6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en-US" sz="6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&amp; </a:t>
            </a:r>
            <a:r>
              <a:rPr lang="en-US" sz="6600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ab</a:t>
            </a:r>
            <a:r>
              <a:rPr lang="en-US" sz="66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 initio</a:t>
            </a:r>
            <a:r>
              <a:rPr lang="en-US" sz="6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 predictions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86400" y="6400800"/>
            <a:ext cx="3429000" cy="3810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 descr="pride-and-prejudi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62538" y="914400"/>
            <a:ext cx="5163127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3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Top down &amp; Bottom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4572000" cy="4525963"/>
          </a:xfrm>
        </p:spPr>
        <p:txBody>
          <a:bodyPr/>
          <a:lstStyle/>
          <a:p>
            <a:pPr marL="342900" lvl="1" indent="-342900">
              <a:buFont typeface="Wingdings" pitchFamily="2" charset="2"/>
              <a:buChar char="Ø"/>
            </a:pPr>
            <a:r>
              <a:rPr lang="en-US" i="1" u="sng" dirty="0"/>
              <a:t>Top-down approach</a:t>
            </a:r>
            <a:r>
              <a:rPr lang="en-US" i="1" dirty="0"/>
              <a:t> – </a:t>
            </a:r>
            <a:r>
              <a:rPr lang="en-US" dirty="0"/>
              <a:t>ab initio </a:t>
            </a:r>
            <a:r>
              <a:rPr lang="en-US" i="1" dirty="0"/>
              <a:t>computation of the interaction via direct analysis of the gauge-sector gap equations</a:t>
            </a:r>
          </a:p>
          <a:p>
            <a:pPr marL="342900" lvl="1" indent="-342900">
              <a:buFont typeface="Wingdings" pitchFamily="2" charset="2"/>
              <a:buChar char="Ø"/>
            </a:pPr>
            <a:r>
              <a:rPr lang="en-US" i="1" u="sng" dirty="0" smtClean="0"/>
              <a:t>Bottom-up scheme</a:t>
            </a:r>
            <a:r>
              <a:rPr lang="en-US" i="1" dirty="0" smtClean="0"/>
              <a:t> – infer interaction by fitting data within a well-defined truncation of the matter sector DSEs that are relevant to bound-state properties.  </a:t>
            </a:r>
          </a:p>
          <a:p>
            <a:pPr marL="342900" lvl="1" indent="-342900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8000"/>
                </a:solidFill>
              </a:rPr>
              <a:t>Serendipitous collaboration, conceived at one-week ECT* Workshop on </a:t>
            </a:r>
            <a:r>
              <a:rPr lang="en-US" dirty="0" smtClean="0">
                <a:solidFill>
                  <a:srgbClr val="008000"/>
                </a:solidFill>
              </a:rPr>
              <a:t>DSEs in Mathematics and Physics</a:t>
            </a:r>
            <a:r>
              <a:rPr lang="en-US" i="1" dirty="0" smtClean="0">
                <a:solidFill>
                  <a:srgbClr val="008000"/>
                </a:solidFill>
              </a:rPr>
              <a:t>, has united these two approaches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0"/>
            <a:ext cx="5715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rgbClr val="1F497D"/>
              </a:buClr>
              <a:defRPr/>
            </a:pPr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Bridging a gap between continuum-QCD </a:t>
            </a:r>
          </a:p>
          <a:p>
            <a:pPr marL="342900" indent="-342900" eaLnBrk="1" hangingPunct="1">
              <a:spcBef>
                <a:spcPts val="0"/>
              </a:spcBef>
              <a:buClr>
                <a:srgbClr val="1F497D"/>
              </a:buClr>
              <a:defRPr/>
            </a:pPr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&amp;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</a:rPr>
              <a:t>ab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initio</a:t>
            </a:r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 predictions of hadron observables</a:t>
            </a:r>
            <a:endParaRPr lang="en-US" sz="2000" dirty="0" smtClean="0"/>
          </a:p>
          <a:p>
            <a:pPr marL="342900" indent="-342900" eaLnBrk="1" hangingPunct="1">
              <a:spcBef>
                <a:spcPts val="0"/>
              </a:spcBef>
              <a:buClr>
                <a:srgbClr val="1F497D"/>
              </a:buClr>
              <a:defRPr/>
            </a:pPr>
            <a:r>
              <a:rPr lang="en-US" sz="1200" dirty="0" smtClean="0"/>
              <a:t> D. </a:t>
            </a:r>
            <a:r>
              <a:rPr lang="en-US" sz="1200" dirty="0" err="1" smtClean="0"/>
              <a:t>Binosi</a:t>
            </a:r>
            <a:r>
              <a:rPr lang="en-US" sz="1200" dirty="0" smtClean="0"/>
              <a:t> (Italy), L. Chang (Australia), J. </a:t>
            </a:r>
            <a:r>
              <a:rPr lang="en-US" sz="1200" dirty="0" err="1" smtClean="0"/>
              <a:t>Papavassiliou</a:t>
            </a:r>
            <a:r>
              <a:rPr lang="en-US" sz="1200" dirty="0" smtClean="0"/>
              <a:t> (Spain), </a:t>
            </a:r>
          </a:p>
          <a:p>
            <a:pPr marL="342900" indent="-342900">
              <a:buClr>
                <a:srgbClr val="1F497D"/>
              </a:buClr>
              <a:defRPr/>
            </a:pPr>
            <a:r>
              <a:rPr lang="en-US" sz="1200" dirty="0" smtClean="0"/>
              <a:t> C. D. Roberts (US), </a:t>
            </a:r>
            <a:r>
              <a:rPr lang="en-US" sz="1200" dirty="0" smtClean="0">
                <a:hlinkClick r:id="rId2"/>
              </a:rPr>
              <a:t>arXiv:1412.4782 [</a:t>
            </a:r>
            <a:r>
              <a:rPr lang="en-US" sz="1200" dirty="0" err="1" smtClean="0">
                <a:hlinkClick r:id="rId2"/>
              </a:rPr>
              <a:t>nucl-th</a:t>
            </a:r>
            <a:r>
              <a:rPr lang="en-US" sz="1200" dirty="0" smtClean="0">
                <a:hlinkClick r:id="rId2"/>
              </a:rPr>
              <a:t>]</a:t>
            </a:r>
            <a:r>
              <a:rPr lang="en-US" sz="1200" i="1" dirty="0" smtClean="0">
                <a:solidFill>
                  <a:srgbClr val="0070C0"/>
                </a:solidFill>
              </a:rPr>
              <a:t> , </a:t>
            </a:r>
            <a:r>
              <a:rPr lang="en-US" sz="1200" i="1" dirty="0" smtClean="0"/>
              <a:t>Phys. </a:t>
            </a:r>
            <a:r>
              <a:rPr lang="en-US" sz="1200" i="1" dirty="0" err="1" smtClean="0"/>
              <a:t>Lett</a:t>
            </a:r>
            <a:r>
              <a:rPr lang="en-US" sz="1200" i="1" dirty="0" smtClean="0"/>
              <a:t>. B </a:t>
            </a:r>
            <a:r>
              <a:rPr lang="en-US" sz="1200" b="1" i="1" dirty="0" smtClean="0"/>
              <a:t>742</a:t>
            </a:r>
            <a:r>
              <a:rPr lang="en-US" sz="1200" i="1" dirty="0" smtClean="0"/>
              <a:t> (2015) 183</a:t>
            </a:r>
            <a:endParaRPr lang="en-US" sz="1200" dirty="0" smtClean="0"/>
          </a:p>
          <a:p>
            <a:pPr marL="342900" indent="-342900" eaLnBrk="1" hangingPunct="1">
              <a:spcBef>
                <a:spcPts val="0"/>
              </a:spcBef>
              <a:buClr>
                <a:srgbClr val="1F497D"/>
              </a:buClr>
              <a:defRPr/>
            </a:pPr>
            <a:endParaRPr lang="en-US" sz="2000" dirty="0" smtClean="0"/>
          </a:p>
          <a:p>
            <a:pPr marL="342900" indent="-342900" eaLnBrk="1" hangingPunct="1">
              <a:spcBef>
                <a:spcPts val="0"/>
              </a:spcBef>
              <a:buClr>
                <a:srgbClr val="1F497D"/>
              </a:buClr>
              <a:defRPr/>
            </a:pPr>
            <a:endParaRPr lang="en-US" sz="1400" i="1" u="sng" dirty="0" smtClean="0">
              <a:solidFill>
                <a:srgbClr val="0070C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389" y="1621535"/>
            <a:ext cx="4636611" cy="370928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5105400" y="4191000"/>
            <a:ext cx="3505200" cy="304800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PMingLiU" pitchFamily="18" charset="-120"/>
              </a:rPr>
              <a:t>Top-down result = gauge-sector prediction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33CC"/>
              </a:solidFill>
              <a:effectLst/>
              <a:latin typeface="Calibri" pitchFamily="34" charset="0"/>
              <a:ea typeface="PMingLiU" pitchFamily="18" charset="-12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867400" y="990600"/>
            <a:ext cx="2286000" cy="266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alibri" pitchFamily="34" charset="0"/>
                <a:ea typeface="PMingLiU" pitchFamily="18" charset="-120"/>
              </a:rPr>
              <a:t>Modern kernels and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009900"/>
                </a:solidFill>
                <a:effectLst/>
                <a:latin typeface="Calibri" pitchFamily="34" charset="0"/>
                <a:ea typeface="PMingLiU" pitchFamily="18" charset="-120"/>
              </a:rPr>
              <a:t>interaction, </a:t>
            </a:r>
            <a:r>
              <a:rPr lang="en-US" sz="1400" dirty="0" smtClean="0">
                <a:solidFill>
                  <a:srgbClr val="009900"/>
                </a:solidFill>
              </a:rPr>
              <a:t>developed at ANL and Peking U.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9900"/>
                </a:solidFill>
              </a:rPr>
              <a:t>One parameter, fitted to ground-state properties without reference to gauge-sector studies. 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9900"/>
                </a:solidFill>
              </a:rPr>
              <a:t>Modern top-down and bottom-up results agree within 3% !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Calibri" pitchFamily="34" charset="0"/>
              <a:ea typeface="PMingLiU" pitchFamily="18" charset="-12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0" y="53340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Tx/>
              <a:buFontTx/>
              <a:buNone/>
              <a:tabLst/>
              <a:defRPr/>
            </a:pP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</a:rPr>
              <a:t>	– Interaction predicted by modern analyses of QCD's gauge sector coincides with that required to describe ground-state observables using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</a:rPr>
              <a:t>a sophisticated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</a:rPr>
              <a:t>matter-sector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</a:rPr>
              <a:t>DSE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</a:rPr>
              <a:t>truncation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5638800" y="3200400"/>
            <a:ext cx="0" cy="990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5486400" y="1951038"/>
            <a:ext cx="457200" cy="71596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908851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Top down &amp; Bottom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4572000" cy="4525963"/>
          </a:xfrm>
        </p:spPr>
        <p:txBody>
          <a:bodyPr/>
          <a:lstStyle/>
          <a:p>
            <a:pPr marL="342900" lvl="1" indent="-342900">
              <a:buFont typeface="Wingdings" pitchFamily="2" charset="2"/>
              <a:buChar char="Ø"/>
            </a:pPr>
            <a:r>
              <a:rPr lang="en-US" i="1" u="sng" dirty="0" smtClean="0"/>
              <a:t>Bottom-up scheme</a:t>
            </a:r>
            <a:r>
              <a:rPr lang="en-US" i="1" dirty="0" smtClean="0"/>
              <a:t> – infer interaction by fitting data within a well-defined truncation of the matter sector DSEs that are relevant to bound-state properties.  </a:t>
            </a:r>
          </a:p>
          <a:p>
            <a:pPr marL="342900" lvl="1" indent="-342900">
              <a:buFont typeface="Wingdings" pitchFamily="2" charset="2"/>
              <a:buChar char="Ø"/>
            </a:pPr>
            <a:r>
              <a:rPr lang="en-US" i="1" u="sng" dirty="0" smtClean="0"/>
              <a:t>Top-down approach</a:t>
            </a:r>
            <a:r>
              <a:rPr lang="en-US" i="1" dirty="0" smtClean="0"/>
              <a:t> – </a:t>
            </a:r>
            <a:r>
              <a:rPr lang="en-US" dirty="0" err="1" smtClean="0"/>
              <a:t>ab</a:t>
            </a:r>
            <a:r>
              <a:rPr lang="en-US" dirty="0" smtClean="0"/>
              <a:t> initio </a:t>
            </a:r>
            <a:r>
              <a:rPr lang="en-US" i="1" dirty="0" smtClean="0"/>
              <a:t>computation of the interaction via direct analysis of the gauge-sector gap equations</a:t>
            </a:r>
          </a:p>
          <a:p>
            <a:pPr marL="342900" lvl="1" indent="-342900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8000"/>
                </a:solidFill>
              </a:rPr>
              <a:t>Serendipitous collaboration, conceived at one-week ECT* Workshop on </a:t>
            </a:r>
            <a:r>
              <a:rPr lang="en-US" dirty="0" smtClean="0">
                <a:solidFill>
                  <a:srgbClr val="008000"/>
                </a:solidFill>
              </a:rPr>
              <a:t>DSEs in Mathematics and Physics</a:t>
            </a:r>
            <a:r>
              <a:rPr lang="en-US" i="1" dirty="0" smtClean="0">
                <a:solidFill>
                  <a:srgbClr val="008000"/>
                </a:solidFill>
              </a:rPr>
              <a:t>, has united these two approaches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0" y="0"/>
            <a:ext cx="5715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rgbClr val="1F497D"/>
              </a:buClr>
              <a:defRPr/>
            </a:pPr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Bridging a gap between continuum-QCD </a:t>
            </a:r>
          </a:p>
          <a:p>
            <a:pPr marL="342900" indent="-342900" eaLnBrk="1" hangingPunct="1">
              <a:spcBef>
                <a:spcPts val="0"/>
              </a:spcBef>
              <a:buClr>
                <a:srgbClr val="1F497D"/>
              </a:buClr>
              <a:defRPr/>
            </a:pPr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&amp; </a:t>
            </a:r>
            <a:r>
              <a:rPr lang="en-US" sz="2000" b="1" dirty="0" err="1" smtClean="0">
                <a:solidFill>
                  <a:schemeClr val="accent1">
                    <a:lumMod val="50000"/>
                  </a:schemeClr>
                </a:solidFill>
              </a:rPr>
              <a:t>ab</a:t>
            </a:r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</a:rPr>
              <a:t> initio</a:t>
            </a:r>
            <a:r>
              <a:rPr lang="en-US" sz="2000" b="1" i="1" dirty="0" smtClean="0">
                <a:solidFill>
                  <a:schemeClr val="accent1">
                    <a:lumMod val="50000"/>
                  </a:schemeClr>
                </a:solidFill>
              </a:rPr>
              <a:t> predictions of hadron observables</a:t>
            </a:r>
            <a:endParaRPr lang="en-US" sz="2000" dirty="0" smtClean="0"/>
          </a:p>
          <a:p>
            <a:pPr marL="342900" indent="-342900" eaLnBrk="1" hangingPunct="1">
              <a:spcBef>
                <a:spcPts val="0"/>
              </a:spcBef>
              <a:buClr>
                <a:srgbClr val="1F497D"/>
              </a:buClr>
              <a:defRPr/>
            </a:pPr>
            <a:r>
              <a:rPr lang="en-US" sz="1200" dirty="0" smtClean="0"/>
              <a:t> D. </a:t>
            </a:r>
            <a:r>
              <a:rPr lang="en-US" sz="1200" dirty="0" err="1" smtClean="0"/>
              <a:t>Binosi</a:t>
            </a:r>
            <a:r>
              <a:rPr lang="en-US" sz="1200" dirty="0" smtClean="0"/>
              <a:t> (Italy), L. Chang (Australia), J. </a:t>
            </a:r>
            <a:r>
              <a:rPr lang="en-US" sz="1200" dirty="0" err="1" smtClean="0"/>
              <a:t>Papavassiliou</a:t>
            </a:r>
            <a:r>
              <a:rPr lang="en-US" sz="1200" dirty="0" smtClean="0"/>
              <a:t> (Spain), </a:t>
            </a:r>
          </a:p>
          <a:p>
            <a:pPr marL="342900" indent="-342900">
              <a:buClr>
                <a:srgbClr val="1F497D"/>
              </a:buClr>
              <a:defRPr/>
            </a:pPr>
            <a:r>
              <a:rPr lang="en-US" sz="1200" dirty="0" smtClean="0"/>
              <a:t> C. D. Roberts (US), </a:t>
            </a:r>
            <a:r>
              <a:rPr lang="en-US" sz="1200" dirty="0" smtClean="0">
                <a:hlinkClick r:id="rId2"/>
              </a:rPr>
              <a:t>arXiv:1412.4782 [</a:t>
            </a:r>
            <a:r>
              <a:rPr lang="en-US" sz="1200" dirty="0" err="1" smtClean="0">
                <a:hlinkClick r:id="rId2"/>
              </a:rPr>
              <a:t>nucl-th</a:t>
            </a:r>
            <a:r>
              <a:rPr lang="en-US" sz="1200" dirty="0" smtClean="0">
                <a:hlinkClick r:id="rId2"/>
              </a:rPr>
              <a:t>]</a:t>
            </a:r>
            <a:r>
              <a:rPr lang="en-US" sz="1200" i="1" dirty="0" smtClean="0">
                <a:solidFill>
                  <a:srgbClr val="0070C0"/>
                </a:solidFill>
              </a:rPr>
              <a:t> , </a:t>
            </a:r>
            <a:r>
              <a:rPr lang="en-US" sz="1200" i="1" dirty="0" smtClean="0"/>
              <a:t>Phys. </a:t>
            </a:r>
            <a:r>
              <a:rPr lang="en-US" sz="1200" i="1" dirty="0" err="1" smtClean="0"/>
              <a:t>Lett</a:t>
            </a:r>
            <a:r>
              <a:rPr lang="en-US" sz="1200" i="1" dirty="0" smtClean="0"/>
              <a:t>. B </a:t>
            </a:r>
            <a:r>
              <a:rPr lang="en-US" sz="1200" b="1" i="1" dirty="0" smtClean="0"/>
              <a:t>742</a:t>
            </a:r>
            <a:r>
              <a:rPr lang="en-US" sz="1200" i="1" dirty="0" smtClean="0"/>
              <a:t> (2015) 183</a:t>
            </a:r>
            <a:endParaRPr lang="en-US" sz="1200" dirty="0" smtClean="0"/>
          </a:p>
          <a:p>
            <a:pPr marL="342900" indent="-342900" eaLnBrk="1" hangingPunct="1">
              <a:spcBef>
                <a:spcPts val="0"/>
              </a:spcBef>
              <a:buClr>
                <a:srgbClr val="1F497D"/>
              </a:buClr>
              <a:defRPr/>
            </a:pPr>
            <a:endParaRPr lang="en-US" sz="2000" dirty="0" smtClean="0"/>
          </a:p>
          <a:p>
            <a:pPr marL="342900" indent="-342900" eaLnBrk="1" hangingPunct="1">
              <a:spcBef>
                <a:spcPts val="0"/>
              </a:spcBef>
              <a:buClr>
                <a:srgbClr val="1F497D"/>
              </a:buClr>
              <a:defRPr/>
            </a:pPr>
            <a:endParaRPr lang="en-US" sz="1400" i="1" u="sng" dirty="0" smtClean="0">
              <a:solidFill>
                <a:srgbClr val="0070C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389" y="1621535"/>
            <a:ext cx="4636611" cy="370928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5105400" y="4191000"/>
            <a:ext cx="3505200" cy="304800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PMingLiU" pitchFamily="18" charset="-120"/>
              </a:rPr>
              <a:t>Top-down result = gauge-sector prediction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33CC"/>
              </a:solidFill>
              <a:effectLst/>
              <a:latin typeface="Calibri" pitchFamily="34" charset="0"/>
              <a:ea typeface="PMingLiU" pitchFamily="18" charset="-12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5867400" y="990600"/>
            <a:ext cx="2286000" cy="2667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alibri" pitchFamily="34" charset="0"/>
                <a:ea typeface="PMingLiU" pitchFamily="18" charset="-120"/>
              </a:rPr>
              <a:t>Modern kernels and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009900"/>
                </a:solidFill>
                <a:effectLst/>
                <a:latin typeface="Calibri" pitchFamily="34" charset="0"/>
                <a:ea typeface="PMingLiU" pitchFamily="18" charset="-120"/>
              </a:rPr>
              <a:t>interaction, </a:t>
            </a:r>
            <a:r>
              <a:rPr lang="en-US" sz="1400" dirty="0" smtClean="0">
                <a:solidFill>
                  <a:srgbClr val="009900"/>
                </a:solidFill>
              </a:rPr>
              <a:t>developed at ANL and Peking U.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9900"/>
                </a:solidFill>
              </a:rPr>
              <a:t>One parameter, fitted to ground-state properties without reference to gauge-sector studies. 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9900"/>
                </a:solidFill>
              </a:rPr>
              <a:t>Modern top-down and bottom-up results agree within 3% !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Calibri" pitchFamily="34" charset="0"/>
              <a:ea typeface="PMingLiU" pitchFamily="18" charset="-12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0" y="53340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Tx/>
              <a:buFontTx/>
              <a:buNone/>
              <a:tabLst/>
              <a:defRPr/>
            </a:pP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</a:rPr>
              <a:t>	– Interaction predicted by modern analyses of QCD's gauge sector coincides with that required to describe ground-state observables using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</a:rPr>
              <a:t>a sophisticated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</a:rPr>
              <a:t>matter-sector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</a:rPr>
              <a:t>DSE </a:t>
            </a:r>
            <a:r>
              <a:rPr kumimoji="0" lang="en-US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</a:rPr>
              <a:t>truncation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SzTx/>
              <a:buFont typeface="Wingdings" pitchFamily="2" charset="2"/>
              <a:buChar char="Ø"/>
              <a:tabLst/>
              <a:defRPr/>
            </a:pP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5638800" y="3200400"/>
            <a:ext cx="0" cy="990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5486400" y="1951038"/>
            <a:ext cx="457200" cy="71596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99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Rectangle 16"/>
          <p:cNvSpPr/>
          <p:nvPr/>
        </p:nvSpPr>
        <p:spPr bwMode="auto">
          <a:xfrm>
            <a:off x="1447800" y="2743200"/>
            <a:ext cx="6019800" cy="1981200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PMingLiU" pitchFamily="18" charset="-120"/>
              </a:rPr>
              <a:t>Significant</a:t>
            </a:r>
            <a:r>
              <a:rPr kumimoji="0" lang="en-US" sz="40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PMingLiU" pitchFamily="18" charset="-120"/>
              </a:rPr>
              <a:t> steps</a:t>
            </a: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PMingLiU" pitchFamily="18" charset="-120"/>
              </a:rPr>
              <a:t> toward</a:t>
            </a:r>
            <a:endParaRPr kumimoji="0" lang="en-US" sz="4000" b="1" i="1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PMingLiU" pitchFamily="18" charset="-12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PMingLiU" pitchFamily="18" charset="-120"/>
              </a:rPr>
              <a:t>parameter-free</a:t>
            </a:r>
            <a:r>
              <a:rPr kumimoji="0" lang="en-US" sz="40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PMingLiU" pitchFamily="18" charset="-120"/>
              </a:rPr>
              <a:t> prediction of hadron properties</a:t>
            </a:r>
            <a:endParaRPr kumimoji="0" lang="en-US" sz="4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  <a:ea typeface="PMingLiU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99013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r"/>
            <a:r>
              <a:rPr lang="en-GB" sz="32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Reconciliation demands </a:t>
            </a:r>
            <a:br>
              <a:rPr lang="en-GB" sz="32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r>
              <a:rPr lang="en-GB" sz="32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dressed-gluon-quark vertex</a:t>
            </a:r>
            <a:endParaRPr lang="en-GB" sz="32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65237"/>
            <a:ext cx="8537575" cy="4983163"/>
          </a:xfrm>
        </p:spPr>
        <p:txBody>
          <a:bodyPr/>
          <a:lstStyle/>
          <a:p>
            <a:r>
              <a:rPr lang="en-GB" dirty="0" smtClean="0"/>
              <a:t>Significant progress since 2009: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	</a:t>
            </a:r>
            <a:r>
              <a:rPr lang="en-GB" dirty="0" smtClean="0"/>
              <a:t>dressed </a:t>
            </a:r>
            <a:r>
              <a:rPr lang="en-GB" i="1" dirty="0" err="1"/>
              <a:t>Γ</a:t>
            </a:r>
            <a:r>
              <a:rPr lang="en-GB" i="1" baseline="-25000" dirty="0" err="1"/>
              <a:t>μ</a:t>
            </a:r>
            <a:r>
              <a:rPr lang="en-GB" i="1" baseline="-25000" dirty="0"/>
              <a:t> </a:t>
            </a:r>
            <a:r>
              <a:rPr lang="en-GB" dirty="0" smtClean="0"/>
              <a:t>in gap- and Bethe-</a:t>
            </a:r>
            <a:r>
              <a:rPr lang="en-GB" dirty="0" err="1" smtClean="0"/>
              <a:t>Salpeter</a:t>
            </a:r>
            <a:r>
              <a:rPr lang="en-GB" dirty="0" smtClean="0"/>
              <a:t> equations … </a:t>
            </a:r>
          </a:p>
          <a:p>
            <a:r>
              <a:rPr lang="en-AU" dirty="0" smtClean="0"/>
              <a:t>In </a:t>
            </a:r>
            <a:r>
              <a:rPr lang="en-AU" dirty="0"/>
              <a:t>principle, </a:t>
            </a:r>
            <a:r>
              <a:rPr lang="en-GB" dirty="0" smtClean="0"/>
              <a:t>∃ </a:t>
            </a:r>
            <a:r>
              <a:rPr lang="en-AU" dirty="0" smtClean="0"/>
              <a:t>unique </a:t>
            </a:r>
            <a:r>
              <a:rPr lang="en-AU" dirty="0"/>
              <a:t>form </a:t>
            </a:r>
            <a:r>
              <a:rPr lang="en-AU" dirty="0" smtClean="0"/>
              <a:t>of </a:t>
            </a:r>
            <a:r>
              <a:rPr lang="en-GB" i="1" dirty="0" err="1" smtClean="0"/>
              <a:t>Γ</a:t>
            </a:r>
            <a:r>
              <a:rPr lang="en-GB" i="1" baseline="-25000" dirty="0" err="1" smtClean="0"/>
              <a:t>μ</a:t>
            </a:r>
            <a:r>
              <a:rPr lang="en-GB" dirty="0" smtClean="0"/>
              <a:t> , but it’s</a:t>
            </a:r>
            <a:r>
              <a:rPr lang="en-AU" dirty="0" smtClean="0"/>
              <a:t> </a:t>
            </a:r>
            <a:r>
              <a:rPr lang="en-AU" dirty="0"/>
              <a:t>still obscure.  </a:t>
            </a:r>
            <a:endParaRPr lang="en-AU" dirty="0" smtClean="0"/>
          </a:p>
          <a:p>
            <a:r>
              <a:rPr lang="en-AU" dirty="0" smtClean="0"/>
              <a:t>To </a:t>
            </a:r>
            <a:r>
              <a:rPr lang="en-AU" dirty="0"/>
              <a:t>improve this </a:t>
            </a:r>
            <a:r>
              <a:rPr lang="en-AU" dirty="0" smtClean="0"/>
              <a:t>situation, used the top-down/bottom-up RGI </a:t>
            </a:r>
            <a:r>
              <a:rPr lang="en-AU" dirty="0"/>
              <a:t>running-interaction </a:t>
            </a:r>
            <a:endParaRPr lang="en-AU" dirty="0" smtClean="0"/>
          </a:p>
          <a:p>
            <a:pPr lvl="1"/>
            <a:r>
              <a:rPr lang="en-AU" sz="2200" dirty="0" smtClean="0"/>
              <a:t>Computed gap </a:t>
            </a:r>
            <a:r>
              <a:rPr lang="en-AU" sz="2200" dirty="0"/>
              <a:t>equation solutions with </a:t>
            </a:r>
            <a:endParaRPr lang="en-AU" sz="2200" dirty="0" smtClean="0"/>
          </a:p>
          <a:p>
            <a:pPr marL="457200" lvl="1" indent="0">
              <a:buNone/>
            </a:pPr>
            <a:r>
              <a:rPr lang="en-AU" sz="2200" dirty="0"/>
              <a:t>	</a:t>
            </a:r>
            <a:r>
              <a:rPr lang="en-AU" sz="2200" dirty="0" smtClean="0">
                <a:solidFill>
                  <a:srgbClr val="C00000"/>
                </a:solidFill>
              </a:rPr>
              <a:t>1,660,000 </a:t>
            </a:r>
            <a:r>
              <a:rPr lang="en-AU" sz="2200" dirty="0">
                <a:solidFill>
                  <a:srgbClr val="C00000"/>
                </a:solidFill>
              </a:rPr>
              <a:t>distinct </a:t>
            </a:r>
            <a:r>
              <a:rPr lang="en-GB" sz="2200" i="1" dirty="0" err="1" smtClean="0">
                <a:solidFill>
                  <a:srgbClr val="C00000"/>
                </a:solidFill>
              </a:rPr>
              <a:t>Ansätze</a:t>
            </a:r>
            <a:r>
              <a:rPr lang="en-GB" sz="2200" dirty="0" smtClean="0"/>
              <a:t> for </a:t>
            </a:r>
            <a:r>
              <a:rPr lang="en-GB" sz="2200" i="1" dirty="0" err="1"/>
              <a:t>Γ</a:t>
            </a:r>
            <a:r>
              <a:rPr lang="en-GB" sz="2200" i="1" baseline="-25000" dirty="0" err="1"/>
              <a:t>μ</a:t>
            </a:r>
            <a:r>
              <a:rPr lang="en-GB" sz="2200" i="1" baseline="-25000" dirty="0"/>
              <a:t> </a:t>
            </a:r>
            <a:endParaRPr lang="en-GB" sz="2200" i="1" baseline="-25000" dirty="0" smtClean="0"/>
          </a:p>
          <a:p>
            <a:r>
              <a:rPr lang="en-AU" dirty="0" smtClean="0"/>
              <a:t>Each </a:t>
            </a:r>
            <a:r>
              <a:rPr lang="en-AU" dirty="0"/>
              <a:t>one of the solutions </a:t>
            </a:r>
            <a:r>
              <a:rPr lang="en-AU" dirty="0" smtClean="0"/>
              <a:t>tested </a:t>
            </a:r>
            <a:r>
              <a:rPr lang="en-AU" dirty="0"/>
              <a:t>for compatibility with three physical criteria </a:t>
            </a:r>
            <a:endParaRPr lang="en-AU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Remarkably, merely 0.55% </a:t>
            </a:r>
            <a:r>
              <a:rPr lang="en-AU" dirty="0"/>
              <a:t>of </a:t>
            </a:r>
            <a:r>
              <a:rPr lang="en-AU" dirty="0" smtClean="0"/>
              <a:t>solutions </a:t>
            </a:r>
            <a:r>
              <a:rPr lang="en-AU" dirty="0"/>
              <a:t>survive the </a:t>
            </a:r>
            <a:r>
              <a:rPr lang="en-AU" dirty="0" smtClean="0"/>
              <a:t>test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AU" dirty="0">
                <a:solidFill>
                  <a:srgbClr val="008000"/>
                </a:solidFill>
              </a:rPr>
              <a:t>E</a:t>
            </a:r>
            <a:r>
              <a:rPr lang="en-AU" dirty="0" smtClean="0">
                <a:solidFill>
                  <a:srgbClr val="008000"/>
                </a:solidFill>
              </a:rPr>
              <a:t>ven </a:t>
            </a:r>
            <a:r>
              <a:rPr lang="en-AU" dirty="0">
                <a:solidFill>
                  <a:srgbClr val="008000"/>
                </a:solidFill>
              </a:rPr>
              <a:t>a small selection of observables places extremely tight bounds on the domain of </a:t>
            </a:r>
            <a:r>
              <a:rPr lang="en-AU" dirty="0" smtClean="0">
                <a:solidFill>
                  <a:srgbClr val="008000"/>
                </a:solidFill>
              </a:rPr>
              <a:t>acceptable, realistic </a:t>
            </a:r>
            <a:r>
              <a:rPr lang="en-AU" dirty="0">
                <a:solidFill>
                  <a:srgbClr val="008000"/>
                </a:solidFill>
              </a:rPr>
              <a:t>vertex </a:t>
            </a:r>
            <a:r>
              <a:rPr lang="en-GB" i="1" dirty="0" err="1" smtClean="0">
                <a:solidFill>
                  <a:srgbClr val="008000"/>
                </a:solidFill>
              </a:rPr>
              <a:t>Ansätze</a:t>
            </a:r>
            <a:endParaRPr lang="en-AU" sz="2200" dirty="0" smtClean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48400" y="6489700"/>
            <a:ext cx="2514600" cy="3683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0" y="0"/>
            <a:ext cx="38100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chemeClr val="tx2">
                    <a:lumMod val="75000"/>
                  </a:schemeClr>
                </a:solidFill>
              </a:rPr>
              <a:t>Natural constraints on the gluon-quark vertex,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Binosi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, Chang, </a:t>
            </a:r>
            <a:r>
              <a:rPr lang="en-US" sz="1400" dirty="0" err="1" smtClean="0">
                <a:solidFill>
                  <a:schemeClr val="tx2">
                    <a:lumMod val="75000"/>
                  </a:schemeClr>
                </a:solidFill>
              </a:rPr>
              <a:t>Papavassiliou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Qin &amp; Roberts, </a:t>
            </a:r>
            <a:r>
              <a:rPr lang="en-US" sz="1400" i="1" dirty="0" smtClean="0">
                <a:solidFill>
                  <a:schemeClr val="tx2">
                    <a:lumMod val="75000"/>
                  </a:schemeClr>
                </a:solidFill>
              </a:rPr>
              <a:t>nearing completion</a:t>
            </a:r>
            <a:endParaRPr lang="en-US" sz="1400" i="1" dirty="0" smtClean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071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8297" y="1963515"/>
            <a:ext cx="5195703" cy="4143598"/>
          </a:xfrm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04801" y="1951037"/>
            <a:ext cx="3916361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Symbol" panose="05050102010706020507" pitchFamily="18" charset="2"/>
              <a:buChar char="Þ"/>
            </a:pPr>
            <a:r>
              <a:rPr lang="en-AU" dirty="0" smtClean="0">
                <a:solidFill>
                  <a:srgbClr val="008000"/>
                </a:solidFill>
              </a:rPr>
              <a:t>Even a small selection of observables places extremely tight bounds on the domain of acceptable, realistic vertex </a:t>
            </a:r>
            <a:r>
              <a:rPr lang="en-GB" i="1" dirty="0" err="1" smtClean="0">
                <a:solidFill>
                  <a:srgbClr val="008000"/>
                </a:solidFill>
              </a:rPr>
              <a:t>Ansätze</a:t>
            </a:r>
            <a:endParaRPr lang="en-GB" i="1" dirty="0" smtClean="0">
              <a:solidFill>
                <a:srgbClr val="008000"/>
              </a:solidFill>
            </a:endParaRPr>
          </a:p>
          <a:p>
            <a:r>
              <a:rPr lang="en-GB" kern="0" dirty="0"/>
              <a:t>Meson spectrum </a:t>
            </a:r>
            <a:r>
              <a:rPr lang="en-GB" dirty="0"/>
              <a:t>⇒ </a:t>
            </a:r>
            <a:r>
              <a:rPr lang="en-GB" i="1" dirty="0" smtClean="0"/>
              <a:t>a</a:t>
            </a:r>
            <a:r>
              <a:rPr lang="en-GB" i="1" baseline="-25000" dirty="0" smtClean="0"/>
              <a:t>2,6,7 </a:t>
            </a:r>
            <a:r>
              <a:rPr lang="en-GB" i="1" dirty="0" smtClean="0"/>
              <a:t>= 0</a:t>
            </a:r>
            <a:endParaRPr lang="en-GB" i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GB" kern="0" dirty="0" smtClean="0"/>
              <a:t>	</a:t>
            </a:r>
            <a:r>
              <a:rPr lang="en-GB" sz="1800" kern="0" dirty="0" smtClean="0"/>
              <a:t>(Sixue Qin </a:t>
            </a:r>
            <a:r>
              <a:rPr lang="en-GB" sz="1800" i="1" kern="0" dirty="0" smtClean="0"/>
              <a:t>et al</a:t>
            </a:r>
            <a:r>
              <a:rPr lang="en-GB" sz="1800" kern="0" dirty="0" smtClean="0"/>
              <a:t>.)</a:t>
            </a:r>
            <a:endParaRPr lang="en-AU" kern="0" dirty="0" smtClean="0"/>
          </a:p>
          <a:p>
            <a:r>
              <a:rPr lang="en-GB" kern="0" dirty="0" smtClean="0"/>
              <a:t>In </a:t>
            </a:r>
            <a:r>
              <a:rPr lang="en-GB" b="1" kern="0" dirty="0" smtClean="0"/>
              <a:t>R</a:t>
            </a:r>
            <a:r>
              <a:rPr lang="en-GB" kern="0" baseline="30000" dirty="0" smtClean="0"/>
              <a:t>4</a:t>
            </a:r>
            <a:r>
              <a:rPr lang="en-GB" kern="0" dirty="0" smtClean="0"/>
              <a:t> … subset of (almost) zero measure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62" y="5867400"/>
            <a:ext cx="8229600" cy="1143000"/>
          </a:xfrm>
        </p:spPr>
        <p:txBody>
          <a:bodyPr/>
          <a:lstStyle/>
          <a:p>
            <a:r>
              <a:rPr lang="en-GB" sz="32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Dressed-gluon-quark </a:t>
            </a:r>
            <a:r>
              <a:rPr lang="en-GB" sz="3200" b="0" i="1" dirty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vertex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94" y="5181600"/>
            <a:ext cx="3930650" cy="534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330046"/>
            <a:ext cx="5029200" cy="1295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6" y="273899"/>
            <a:ext cx="3889204" cy="157716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2133600" y="762000"/>
            <a:ext cx="1828800" cy="685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5501" y="273899"/>
            <a:ext cx="1299099" cy="5643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" y="1341437"/>
            <a:ext cx="1295400" cy="5661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638800" y="5971175"/>
            <a:ext cx="3825081" cy="4397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Gap equation only “feels” a</a:t>
            </a:r>
            <a:r>
              <a:rPr kumimoji="0" lang="en-GB" b="0" i="0" u="none" strike="noStrike" cap="none" normalizeH="0" baseline="-2500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45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=a</a:t>
            </a:r>
            <a:r>
              <a:rPr kumimoji="0" lang="en-GB" b="0" i="0" u="none" strike="noStrike" cap="none" normalizeH="0" baseline="-2500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4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-3a</a:t>
            </a:r>
            <a:r>
              <a:rPr kumimoji="0" lang="en-GB" b="0" i="0" u="none" strike="noStrike" cap="none" normalizeH="0" baseline="-2500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5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4949301" y="251259"/>
            <a:ext cx="1451499" cy="3583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010400" y="609600"/>
            <a:ext cx="1905000" cy="40777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114800" y="999355"/>
            <a:ext cx="3130859" cy="34208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76200" y="-4465"/>
            <a:ext cx="64732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Bashir</a:t>
            </a:r>
            <a:r>
              <a:rPr lang="en-GB" sz="1200" dirty="0"/>
              <a:t>, </a:t>
            </a:r>
            <a:r>
              <a:rPr lang="en-GB" sz="1200" dirty="0" smtClean="0"/>
              <a:t>Bermudez</a:t>
            </a:r>
            <a:r>
              <a:rPr lang="en-GB" sz="1200" dirty="0"/>
              <a:t>, </a:t>
            </a:r>
            <a:r>
              <a:rPr lang="en-GB" sz="1200" dirty="0" smtClean="0"/>
              <a:t>Chang, Roberts, </a:t>
            </a:r>
            <a:r>
              <a:rPr lang="en-GB" sz="1200" dirty="0" smtClean="0">
                <a:hlinkClick r:id="rId6"/>
              </a:rPr>
              <a:t>arXiv:1112.4847 </a:t>
            </a:r>
            <a:r>
              <a:rPr lang="en-GB" sz="1200" dirty="0">
                <a:hlinkClick r:id="rId6"/>
              </a:rPr>
              <a:t>[</a:t>
            </a:r>
            <a:r>
              <a:rPr lang="en-GB" sz="1200" dirty="0" err="1">
                <a:hlinkClick r:id="rId6"/>
              </a:rPr>
              <a:t>nucl-th</a:t>
            </a:r>
            <a:r>
              <a:rPr lang="en-GB" sz="1200" dirty="0">
                <a:hlinkClick r:id="rId6"/>
              </a:rPr>
              <a:t>]</a:t>
            </a:r>
            <a:r>
              <a:rPr lang="en-GB" sz="1200" dirty="0"/>
              <a:t>, </a:t>
            </a:r>
            <a:r>
              <a:rPr lang="en-GB" sz="1200" dirty="0">
                <a:hlinkClick r:id="rId7"/>
              </a:rPr>
              <a:t>Phys. Rev. C</a:t>
            </a:r>
            <a:r>
              <a:rPr lang="en-GB" sz="1200" b="1" dirty="0">
                <a:hlinkClick r:id="rId7"/>
              </a:rPr>
              <a:t>85</a:t>
            </a:r>
            <a:r>
              <a:rPr lang="en-GB" sz="1200" dirty="0">
                <a:hlinkClick r:id="rId7"/>
              </a:rPr>
              <a:t> (2012) 045205 [7 pages]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861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  <p:bldP spid="16" grpId="0" animBg="1"/>
      <p:bldP spid="17" grpId="0" animBg="1"/>
      <p:bldP spid="1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illenniumPriz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34" y="304800"/>
            <a:ext cx="4230651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733925"/>
            <a:ext cx="7772400" cy="1362075"/>
          </a:xfrm>
        </p:spPr>
        <p:txBody>
          <a:bodyPr/>
          <a:lstStyle/>
          <a:p>
            <a:pPr lvl="0" algn="ctr"/>
            <a:r>
              <a:rPr lang="en-US" sz="8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Enigma of Mass</a:t>
            </a:r>
            <a:endParaRPr lang="en-US" sz="6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477000"/>
            <a:ext cx="3581400" cy="3048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Emergence of Partonic Structure (60p)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810125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73016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Tp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4419600"/>
            <a:ext cx="4902200" cy="20540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 err="1" smtClean="0"/>
              <a:t>Pion’s</a:t>
            </a:r>
            <a:r>
              <a:rPr lang="en-US" sz="3200" dirty="0" smtClean="0"/>
              <a:t> Goldberger</a:t>
            </a:r>
            <a:br>
              <a:rPr lang="en-US" sz="3200" dirty="0" smtClean="0"/>
            </a:br>
            <a:r>
              <a:rPr lang="en-US" sz="3200" dirty="0" smtClean="0"/>
              <a:t>-</a:t>
            </a:r>
            <a:r>
              <a:rPr lang="en-US" sz="3200" dirty="0" err="1" smtClean="0"/>
              <a:t>Treiman</a:t>
            </a:r>
            <a:r>
              <a:rPr lang="en-US" sz="3200" dirty="0" smtClean="0"/>
              <a:t> relation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rgbClr val="404040"/>
                </a:solidFill>
              </a:rPr>
              <a:t>Craig Roberts. Emergence of Partonic Structure (60p)</a:t>
            </a:r>
            <a:endParaRPr lang="en-US">
              <a:solidFill>
                <a:srgbClr val="40404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1C35-9060-4508-99D4-470906349AF2}" type="slidenum">
              <a:rPr lang="en-US" smtClean="0">
                <a:solidFill>
                  <a:srgbClr val="404040"/>
                </a:solidFill>
              </a:rPr>
              <a:pPr/>
              <a:t>38</a:t>
            </a:fld>
            <a:endParaRPr lang="en-US">
              <a:solidFill>
                <a:srgbClr val="40404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400" dirty="0" err="1" smtClean="0"/>
              <a:t>Pion’s</a:t>
            </a:r>
            <a:r>
              <a:rPr lang="en-US" sz="2400" dirty="0" smtClean="0"/>
              <a:t> Bethe-</a:t>
            </a:r>
            <a:r>
              <a:rPr lang="en-US" sz="2400" dirty="0" err="1" smtClean="0"/>
              <a:t>Salpeter</a:t>
            </a:r>
            <a:r>
              <a:rPr lang="en-US" sz="2400" dirty="0" smtClean="0"/>
              <a:t> amplitude</a:t>
            </a:r>
          </a:p>
          <a:p>
            <a:pPr>
              <a:buNone/>
            </a:pPr>
            <a:r>
              <a:rPr lang="en-US" sz="2400" dirty="0" smtClean="0"/>
              <a:t>	Solution of the Bethe-</a:t>
            </a:r>
            <a:r>
              <a:rPr lang="en-US" sz="2400" dirty="0" err="1" smtClean="0"/>
              <a:t>Salpeter</a:t>
            </a:r>
            <a:r>
              <a:rPr lang="en-US" sz="2400" dirty="0" smtClean="0"/>
              <a:t> equation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Dressed-quark propagator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Axial-vector</a:t>
            </a:r>
            <a:r>
              <a:rPr lang="en-US" sz="2400" dirty="0" smtClean="0"/>
              <a:t> Ward-Takahashi identity entails</a:t>
            </a:r>
          </a:p>
          <a:p>
            <a:pPr>
              <a:buFont typeface="Wingdings" pitchFamily="2" charset="2"/>
              <a:buChar char="Ø"/>
            </a:pP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400" dirty="0"/>
          </a:p>
        </p:txBody>
      </p:sp>
      <p:pic>
        <p:nvPicPr>
          <p:cNvPr id="10" name="Picture 9" descr="Gammap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1828800"/>
            <a:ext cx="6324600" cy="1166294"/>
          </a:xfrm>
          <a:prstGeom prst="rect">
            <a:avLst/>
          </a:prstGeom>
        </p:spPr>
      </p:pic>
      <p:pic>
        <p:nvPicPr>
          <p:cNvPr id="11" name="Picture 10" descr="SpA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43400" y="2983960"/>
            <a:ext cx="3524250" cy="7498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7200" y="5083314"/>
            <a:ext cx="17720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rgbClr val="7030A0"/>
                </a:solidFill>
              </a:rPr>
              <a:t>Owing to DCSB</a:t>
            </a:r>
          </a:p>
          <a:p>
            <a:r>
              <a:rPr lang="en-US" sz="2000" b="1" i="1" dirty="0" smtClean="0">
                <a:solidFill>
                  <a:srgbClr val="7030A0"/>
                </a:solidFill>
              </a:rPr>
              <a:t>&amp; Exact in</a:t>
            </a:r>
          </a:p>
          <a:p>
            <a:r>
              <a:rPr lang="en-US" sz="2000" b="1" i="1" dirty="0" err="1" smtClean="0">
                <a:solidFill>
                  <a:srgbClr val="7030A0"/>
                </a:solidFill>
              </a:rPr>
              <a:t>Chiral</a:t>
            </a:r>
            <a:r>
              <a:rPr lang="en-US" sz="2000" b="1" i="1" dirty="0" smtClean="0">
                <a:solidFill>
                  <a:srgbClr val="7030A0"/>
                </a:solidFill>
              </a:rPr>
              <a:t> QCD</a:t>
            </a:r>
            <a:endParaRPr lang="en-US" sz="2000" b="1" i="1" dirty="0">
              <a:solidFill>
                <a:srgbClr val="7030A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6477000" y="1371600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9753600" y="457200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Oval 25"/>
          <p:cNvSpPr/>
          <p:nvPr/>
        </p:nvSpPr>
        <p:spPr bwMode="auto">
          <a:xfrm>
            <a:off x="304800" y="4953000"/>
            <a:ext cx="1981200" cy="1219200"/>
          </a:xfrm>
          <a:prstGeom prst="ellips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7" name="Left Brace 26"/>
          <p:cNvSpPr/>
          <p:nvPr/>
        </p:nvSpPr>
        <p:spPr bwMode="auto">
          <a:xfrm>
            <a:off x="3124200" y="4572000"/>
            <a:ext cx="198119" cy="1828800"/>
          </a:xfrm>
          <a:prstGeom prst="leftBrac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2286000" y="5486400"/>
            <a:ext cx="838200" cy="1588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304800" y="4724400"/>
            <a:ext cx="914400" cy="9144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04040"/>
                </a:solidFill>
              </a:rPr>
              <a:t>28/08-04/09 2016: XIIth Quark Confinement &amp; Hadron Spectrum </a:t>
            </a:r>
            <a:endParaRPr lang="en-US">
              <a:solidFill>
                <a:srgbClr val="40404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76600" y="4953000"/>
            <a:ext cx="59436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7030A0"/>
                </a:solidFill>
              </a:rPr>
              <a:t>Miracle</a:t>
            </a:r>
            <a:r>
              <a:rPr lang="en-US" sz="2800" b="1" dirty="0" smtClean="0">
                <a:solidFill>
                  <a:srgbClr val="7030A0"/>
                </a:solidFill>
              </a:rPr>
              <a:t>: </a:t>
            </a:r>
            <a:r>
              <a:rPr lang="en-US" sz="2800" b="1" dirty="0" smtClean="0">
                <a:solidFill>
                  <a:srgbClr val="800080"/>
                </a:solidFill>
              </a:rPr>
              <a:t>two body problem solved, almost completely, once solution of one body problem is known</a:t>
            </a:r>
            <a:endParaRPr lang="en-US" sz="2000" b="1" dirty="0" smtClean="0">
              <a:solidFill>
                <a:srgbClr val="80008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0"/>
            <a:ext cx="43138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Maris, Roberts and Tandy</a:t>
            </a:r>
          </a:p>
          <a:p>
            <a:r>
              <a:rPr lang="en-US" sz="1600" i="1" dirty="0" err="1" smtClean="0">
                <a:hlinkClick r:id="rId6"/>
              </a:rPr>
              <a:t>nucl-th</a:t>
            </a:r>
            <a:r>
              <a:rPr lang="en-US" sz="1600" i="1" dirty="0" smtClean="0">
                <a:hlinkClick r:id="rId6"/>
              </a:rPr>
              <a:t>/9707003</a:t>
            </a:r>
            <a:r>
              <a:rPr lang="en-US" sz="1600" i="1" dirty="0" smtClean="0"/>
              <a:t>, </a:t>
            </a:r>
            <a:r>
              <a:rPr lang="en-US" sz="1600" i="1" dirty="0" err="1" smtClean="0"/>
              <a:t>Phys.Lett</a:t>
            </a:r>
            <a:r>
              <a:rPr lang="en-US" sz="1600" i="1" dirty="0" smtClean="0"/>
              <a:t>. B</a:t>
            </a:r>
            <a:r>
              <a:rPr lang="en-US" sz="1600" b="1" i="1" dirty="0" smtClean="0"/>
              <a:t>420</a:t>
            </a:r>
            <a:r>
              <a:rPr lang="en-US" sz="1600" i="1" dirty="0" smtClean="0"/>
              <a:t> (1998) 267-273 </a:t>
            </a:r>
            <a:endParaRPr lang="en-US" sz="1600" i="1" dirty="0"/>
          </a:p>
        </p:txBody>
      </p:sp>
      <p:sp>
        <p:nvSpPr>
          <p:cNvPr id="34" name="TextBox 33"/>
          <p:cNvSpPr txBox="1"/>
          <p:nvPr/>
        </p:nvSpPr>
        <p:spPr>
          <a:xfrm>
            <a:off x="7086600" y="4419600"/>
            <a:ext cx="838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6600FF"/>
                </a:solidFill>
              </a:rPr>
              <a:t>B(k</a:t>
            </a:r>
            <a:r>
              <a:rPr lang="en-US" sz="2400" b="1" i="1" baseline="30000" dirty="0" smtClean="0">
                <a:solidFill>
                  <a:srgbClr val="6600FF"/>
                </a:solidFill>
              </a:rPr>
              <a:t>2</a:t>
            </a:r>
            <a:r>
              <a:rPr lang="en-US" sz="2400" b="1" i="1" dirty="0" smtClean="0">
                <a:solidFill>
                  <a:srgbClr val="6600FF"/>
                </a:solidFill>
              </a:rPr>
              <a:t>)</a:t>
            </a:r>
            <a:endParaRPr lang="en-US" sz="2400" b="1" i="1" dirty="0">
              <a:solidFill>
                <a:srgbClr val="6600FF"/>
              </a:solidFill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7718258" y="3621505"/>
            <a:ext cx="435142" cy="1179095"/>
          </a:xfrm>
          <a:custGeom>
            <a:avLst/>
            <a:gdLst>
              <a:gd name="connsiteX0" fmla="*/ 192506 w 435142"/>
              <a:gd name="connsiteY0" fmla="*/ 1179095 h 1179095"/>
              <a:gd name="connsiteX1" fmla="*/ 409074 w 435142"/>
              <a:gd name="connsiteY1" fmla="*/ 637674 h 1179095"/>
              <a:gd name="connsiteX2" fmla="*/ 36095 w 435142"/>
              <a:gd name="connsiteY2" fmla="*/ 36095 h 1179095"/>
              <a:gd name="connsiteX3" fmla="*/ 36095 w 435142"/>
              <a:gd name="connsiteY3" fmla="*/ 36095 h 1179095"/>
              <a:gd name="connsiteX4" fmla="*/ 0 w 435142"/>
              <a:gd name="connsiteY4" fmla="*/ 0 h 1179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5142" h="1179095">
                <a:moveTo>
                  <a:pt x="192506" y="1179095"/>
                </a:moveTo>
                <a:cubicBezTo>
                  <a:pt x="313824" y="1003634"/>
                  <a:pt x="435142" y="828174"/>
                  <a:pt x="409074" y="637674"/>
                </a:cubicBezTo>
                <a:cubicBezTo>
                  <a:pt x="383006" y="447174"/>
                  <a:pt x="36095" y="36095"/>
                  <a:pt x="36095" y="36095"/>
                </a:cubicBezTo>
                <a:lnTo>
                  <a:pt x="36095" y="36095"/>
                </a:lnTo>
                <a:lnTo>
                  <a:pt x="0" y="0"/>
                </a:lnTo>
              </a:path>
            </a:pathLst>
          </a:custGeom>
          <a:noFill/>
          <a:ln w="28575" cap="flat" cmpd="sng" algn="ctr">
            <a:solidFill>
              <a:srgbClr val="7030A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4642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6" grpId="0" animBg="1"/>
      <p:bldP spid="27" grpId="0" animBg="1"/>
      <p:bldP spid="32" grpId="0" animBg="1"/>
      <p:bldP spid="34" grpId="0" animBg="1"/>
      <p:bldP spid="2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733800"/>
            <a:ext cx="8650287" cy="1362075"/>
          </a:xfrm>
        </p:spPr>
        <p:txBody>
          <a:bodyPr/>
          <a:lstStyle/>
          <a:p>
            <a:pPr algn="ctr"/>
            <a:r>
              <a:rPr lang="en-US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The most fundamental expression of Goldstone’s Theorem and DCSB</a:t>
            </a:r>
            <a:endParaRPr lang="en-US" sz="5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209800"/>
            <a:ext cx="7772400" cy="15001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Emergence of Partonic Structure (60p)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1676400"/>
            <a:ext cx="9144000" cy="170816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</a:t>
            </a:r>
            <a:r>
              <a:rPr lang="el-GR" sz="105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E</a:t>
            </a:r>
            <a:r>
              <a:rPr lang="el-GR" sz="105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(p</a:t>
            </a:r>
            <a:r>
              <a:rPr lang="en-US" sz="105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 = B(p</a:t>
            </a:r>
            <a:r>
              <a:rPr lang="en-US" sz="105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  <a:endParaRPr lang="en-US" sz="105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-11098" y="0"/>
            <a:ext cx="3973498" cy="609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Rudimentary version of this relation is apparent in </a:t>
            </a:r>
            <a:r>
              <a:rPr kumimoji="0" lang="en-GB" sz="1800" b="0" i="1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Nambu’s</a:t>
            </a: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 Nobel</a:t>
            </a:r>
            <a:r>
              <a:rPr kumimoji="0" lang="en-GB" sz="1800" b="0" i="1" u="none" strike="noStrike" cap="none" normalizeH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 Prize work</a:t>
            </a:r>
            <a:endParaRPr kumimoji="0" lang="en-GB" sz="1800" b="0" i="1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0" y="301070"/>
            <a:ext cx="2959785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Model independent</a:t>
            </a:r>
          </a:p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Gauge independent</a:t>
            </a:r>
          </a:p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Scheme independent </a:t>
            </a:r>
            <a:endParaRPr lang="en-GB" sz="2400" b="1" dirty="0">
              <a:ln>
                <a:solidFill>
                  <a:srgbClr val="C00000"/>
                </a:solidFill>
              </a:ln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038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Whence Mass?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7575" cy="4983163"/>
          </a:xfrm>
        </p:spPr>
        <p:txBody>
          <a:bodyPr/>
          <a:lstStyle/>
          <a:p>
            <a:r>
              <a:rPr lang="en-GB" sz="2400" dirty="0" smtClean="0"/>
              <a:t>Classical </a:t>
            </a:r>
            <a:r>
              <a:rPr lang="en-GB" sz="2400" dirty="0" err="1" smtClean="0"/>
              <a:t>chromdynamics</a:t>
            </a:r>
            <a:r>
              <a:rPr lang="en-GB" sz="2400" dirty="0" smtClean="0"/>
              <a:t> </a:t>
            </a:r>
            <a:r>
              <a:rPr lang="en-GB" sz="2400" dirty="0"/>
              <a:t>… </a:t>
            </a:r>
            <a:r>
              <a:rPr lang="en-GB" sz="2400" dirty="0" smtClean="0"/>
              <a:t>non-Abelian </a:t>
            </a:r>
            <a:r>
              <a:rPr lang="en-GB" sz="2400" dirty="0"/>
              <a:t>local gauge theory </a:t>
            </a:r>
            <a:endParaRPr lang="en-GB" sz="2400" dirty="0" smtClean="0"/>
          </a:p>
          <a:p>
            <a:r>
              <a:rPr lang="en-GB" sz="2400" dirty="0"/>
              <a:t>R</a:t>
            </a:r>
            <a:r>
              <a:rPr lang="en-GB" sz="2400" dirty="0" smtClean="0"/>
              <a:t>emove the current mass … no energy scale left</a:t>
            </a:r>
          </a:p>
          <a:p>
            <a:r>
              <a:rPr lang="en-AU" sz="2400" i="1" dirty="0">
                <a:solidFill>
                  <a:srgbClr val="FF0000"/>
                </a:solidFill>
              </a:rPr>
              <a:t>N</a:t>
            </a:r>
            <a:r>
              <a:rPr lang="en-AU" sz="2400" i="1" dirty="0" smtClean="0">
                <a:solidFill>
                  <a:srgbClr val="FF0000"/>
                </a:solidFill>
              </a:rPr>
              <a:t>o </a:t>
            </a:r>
            <a:r>
              <a:rPr lang="en-AU" sz="2400" i="1" dirty="0">
                <a:solidFill>
                  <a:srgbClr val="FF0000"/>
                </a:solidFill>
              </a:rPr>
              <a:t>dynamics in a </a:t>
            </a:r>
            <a:r>
              <a:rPr lang="en-AU" sz="2400" i="1" dirty="0" smtClean="0">
                <a:solidFill>
                  <a:srgbClr val="FF0000"/>
                </a:solidFill>
              </a:rPr>
              <a:t>scale-invariant theory</a:t>
            </a:r>
            <a:r>
              <a:rPr lang="en-AU" sz="2400" dirty="0" smtClean="0"/>
              <a:t>; only kinematics … the theory looks the same at all length-scales </a:t>
            </a:r>
            <a:r>
              <a:rPr lang="en-GB" sz="2400" dirty="0"/>
              <a:t>… </a:t>
            </a:r>
            <a:r>
              <a:rPr lang="en-GB" sz="2400" dirty="0" smtClean="0"/>
              <a:t>there can be no clumps of anything </a:t>
            </a:r>
            <a:r>
              <a:rPr lang="en-GB" sz="2400" dirty="0"/>
              <a:t>… </a:t>
            </a:r>
            <a:r>
              <a:rPr lang="en-AU" sz="2400" i="1" dirty="0" smtClean="0">
                <a:solidFill>
                  <a:srgbClr val="FF0000"/>
                </a:solidFill>
              </a:rPr>
              <a:t>hence </a:t>
            </a:r>
            <a:r>
              <a:rPr lang="en-AU" sz="2400" i="1" dirty="0">
                <a:solidFill>
                  <a:srgbClr val="FF0000"/>
                </a:solidFill>
              </a:rPr>
              <a:t>bound-states are impossible</a:t>
            </a:r>
            <a:r>
              <a:rPr lang="en-AU" sz="2400" dirty="0" smtClean="0"/>
              <a:t>.</a:t>
            </a:r>
          </a:p>
          <a:p>
            <a:r>
              <a:rPr lang="en-AU" sz="2400" dirty="0" smtClean="0"/>
              <a:t> </a:t>
            </a:r>
            <a:r>
              <a:rPr lang="en-AU" sz="2800" i="1" dirty="0" smtClean="0"/>
              <a:t>Our Universe can’t exist</a:t>
            </a:r>
            <a:endParaRPr lang="en-AU" sz="2400" i="1" dirty="0" smtClean="0"/>
          </a:p>
          <a:p>
            <a:r>
              <a:rPr lang="en-AU" sz="2400" i="1" dirty="0" smtClean="0">
                <a:solidFill>
                  <a:srgbClr val="FF0000"/>
                </a:solidFill>
              </a:rPr>
              <a:t>Higgs boson doesn’t solve this problem</a:t>
            </a:r>
            <a:r>
              <a:rPr lang="en-GB" sz="2400" dirty="0"/>
              <a:t> </a:t>
            </a:r>
            <a:r>
              <a:rPr lang="en-GB" sz="2400" dirty="0" smtClean="0"/>
              <a:t>… normal matter is constituted from light-quarks &amp; the mass of protons and neutrons, the kernels of all visible matter, are 100-times larger than anything the Higgs can produce</a:t>
            </a:r>
          </a:p>
          <a:p>
            <a:r>
              <a:rPr lang="en-GB" sz="2400" dirty="0" smtClean="0"/>
              <a:t> </a:t>
            </a:r>
            <a:r>
              <a:rPr lang="en-GB" sz="2800" i="1" dirty="0" smtClean="0">
                <a:solidFill>
                  <a:srgbClr val="FF0000"/>
                </a:solidFill>
              </a:rPr>
              <a:t>Where did it all begin?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GB" sz="2800" i="1" dirty="0" smtClean="0">
                <a:solidFill>
                  <a:srgbClr val="FF0000"/>
                </a:solidFill>
              </a:rPr>
              <a:t>… becomes </a:t>
            </a:r>
            <a:r>
              <a:rPr lang="en-GB" sz="2800" i="1" dirty="0">
                <a:solidFill>
                  <a:srgbClr val="FF0000"/>
                </a:solidFill>
              </a:rPr>
              <a:t>… </a:t>
            </a:r>
            <a:r>
              <a:rPr lang="en-GB" sz="2800" i="1" dirty="0" smtClean="0">
                <a:solidFill>
                  <a:srgbClr val="FF0000"/>
                </a:solidFill>
              </a:rPr>
              <a:t>Where did it all come from?</a:t>
            </a:r>
            <a:endParaRPr lang="en-AU" sz="2400" i="1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98592" cy="6096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28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733800"/>
            <a:ext cx="8650287" cy="1362075"/>
          </a:xfrm>
        </p:spPr>
        <p:txBody>
          <a:bodyPr/>
          <a:lstStyle/>
          <a:p>
            <a:pPr algn="ctr"/>
            <a:r>
              <a:rPr lang="en-US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Pion exists if, and only if, mass is dynamically generated</a:t>
            </a:r>
            <a:endParaRPr lang="en-US" sz="5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209800"/>
            <a:ext cx="7772400" cy="15001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Emergence of Partonic Structure (60p)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1676400"/>
            <a:ext cx="9144000" cy="170816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</a:t>
            </a:r>
            <a:r>
              <a:rPr lang="el-GR" sz="105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E</a:t>
            </a:r>
            <a:r>
              <a:rPr lang="el-GR" sz="105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(p</a:t>
            </a:r>
            <a:r>
              <a:rPr lang="en-US" sz="105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⇔ B(p</a:t>
            </a:r>
            <a:r>
              <a:rPr lang="en-US" sz="105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  <a:endParaRPr lang="en-US" sz="105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-11098" y="0"/>
            <a:ext cx="3973498" cy="609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Rudimentary version of this relation is apparent in </a:t>
            </a:r>
            <a:r>
              <a:rPr kumimoji="0" lang="en-GB" sz="1800" b="0" i="1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Nambu’s</a:t>
            </a: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 Nobel</a:t>
            </a:r>
            <a:r>
              <a:rPr kumimoji="0" lang="en-GB" sz="1800" b="0" i="1" u="none" strike="noStrike" cap="none" normalizeH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 Prize work</a:t>
            </a:r>
            <a:endParaRPr kumimoji="0" lang="en-GB" sz="1800" b="0" i="1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0" y="301070"/>
            <a:ext cx="2959785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Model independent</a:t>
            </a:r>
          </a:p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Gauge independent</a:t>
            </a:r>
          </a:p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Scheme independent </a:t>
            </a:r>
            <a:endParaRPr lang="en-GB" sz="2400" b="1" dirty="0">
              <a:ln>
                <a:solidFill>
                  <a:srgbClr val="C00000"/>
                </a:solidFill>
              </a:ln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521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733800"/>
            <a:ext cx="8650287" cy="1362075"/>
          </a:xfrm>
        </p:spPr>
        <p:txBody>
          <a:bodyPr/>
          <a:lstStyle/>
          <a:p>
            <a:pPr algn="ctr"/>
            <a:r>
              <a:rPr lang="en-US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This is why </a:t>
            </a:r>
            <a:r>
              <a:rPr lang="en-US" sz="5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m</a:t>
            </a:r>
            <a:r>
              <a:rPr lang="el-GR" sz="5400" i="1" baseline="-25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π</a:t>
            </a:r>
            <a:r>
              <a:rPr lang="en-US" sz="5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=0</a:t>
            </a:r>
            <a:r>
              <a:rPr lang="en-US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br>
              <a:rPr lang="en-US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</a:br>
            <a:r>
              <a:rPr lang="en-US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in the absence of a Higgs mechanism</a:t>
            </a:r>
            <a:endParaRPr lang="en-US" sz="5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209800"/>
            <a:ext cx="7772400" cy="150018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Emergence of Partonic Structure (60p)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1676400"/>
            <a:ext cx="9144000" cy="1708160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</a:t>
            </a:r>
            <a:r>
              <a:rPr lang="el-GR" sz="105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E</a:t>
            </a:r>
            <a:r>
              <a:rPr lang="el-GR" sz="105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(p</a:t>
            </a:r>
            <a:r>
              <a:rPr lang="en-US" sz="105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)⇔ B(p</a:t>
            </a:r>
            <a:r>
              <a:rPr lang="en-US" sz="105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105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  <a:endParaRPr lang="en-US" sz="105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-11098" y="0"/>
            <a:ext cx="3973498" cy="609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Rudimentary version of this relation is apparent in </a:t>
            </a:r>
            <a:r>
              <a:rPr kumimoji="0" lang="en-GB" sz="1800" b="0" i="1" u="none" strike="noStrike" cap="none" normalizeH="0" baseline="0" dirty="0" err="1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Nambu’s</a:t>
            </a: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 Nobel</a:t>
            </a:r>
            <a:r>
              <a:rPr kumimoji="0" lang="en-GB" sz="1800" b="0" i="1" u="none" strike="noStrike" cap="none" normalizeH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 Prize work</a:t>
            </a:r>
            <a:endParaRPr kumimoji="0" lang="en-GB" sz="1800" b="0" i="1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0" y="301070"/>
            <a:ext cx="2959785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Model independent</a:t>
            </a:r>
          </a:p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Gauge independent</a:t>
            </a:r>
          </a:p>
          <a:p>
            <a:r>
              <a:rPr lang="en-GB" sz="2400" b="1" dirty="0" smtClean="0">
                <a:ln>
                  <a:solidFill>
                    <a:srgbClr val="C00000"/>
                  </a:solidFill>
                </a:ln>
                <a:solidFill>
                  <a:schemeClr val="accent3"/>
                </a:solidFill>
              </a:rPr>
              <a:t>Scheme independent </a:t>
            </a:r>
            <a:endParaRPr lang="en-GB" sz="2400" b="1" dirty="0">
              <a:ln>
                <a:solidFill>
                  <a:srgbClr val="C00000"/>
                </a:solidFill>
              </a:ln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2383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sig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685800"/>
            <a:ext cx="2400300" cy="10183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r"/>
            <a:r>
              <a:rPr lang="en-US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Enigma of mass</a:t>
            </a:r>
            <a:endParaRPr lang="en-US" sz="3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/>
          <a:lstStyle/>
          <a:p>
            <a:r>
              <a:rPr lang="en-US" dirty="0" smtClean="0"/>
              <a:t>The quark level Goldberger-</a:t>
            </a:r>
            <a:r>
              <a:rPr lang="en-US" dirty="0" err="1" smtClean="0"/>
              <a:t>Treiman</a:t>
            </a:r>
            <a:r>
              <a:rPr lang="en-US" dirty="0" smtClean="0"/>
              <a:t> relation shows that DCSB has a very deep and far reaching impact on physics within the strong interaction sector of the Standard Model; viz.,</a:t>
            </a:r>
          </a:p>
          <a:p>
            <a:pPr lvl="1">
              <a:buNone/>
            </a:pPr>
            <a:r>
              <a:rPr lang="en-US" dirty="0" smtClean="0"/>
              <a:t>	Goldstone's theorem is fundamentally an expression of equivalence between the one-body problem and the two-body problem in the </a:t>
            </a:r>
            <a:r>
              <a:rPr lang="en-US" dirty="0" err="1" smtClean="0"/>
              <a:t>pseudoscalar</a:t>
            </a:r>
            <a:r>
              <a:rPr lang="en-US" dirty="0" smtClean="0"/>
              <a:t> channel.  </a:t>
            </a:r>
          </a:p>
          <a:p>
            <a:r>
              <a:rPr lang="en-US" dirty="0" smtClean="0"/>
              <a:t>This </a:t>
            </a:r>
            <a:r>
              <a:rPr lang="en-US" dirty="0" err="1" smtClean="0"/>
              <a:t>emphasises</a:t>
            </a:r>
            <a:r>
              <a:rPr lang="en-US" dirty="0" smtClean="0"/>
              <a:t> that Goldstone's theorem has a </a:t>
            </a:r>
            <a:r>
              <a:rPr lang="en-US" dirty="0" err="1" smtClean="0"/>
              <a:t>pointwise</a:t>
            </a:r>
            <a:r>
              <a:rPr lang="en-US" dirty="0" smtClean="0"/>
              <a:t> expression in QCD</a:t>
            </a:r>
          </a:p>
          <a:p>
            <a:r>
              <a:rPr lang="en-US" dirty="0" smtClean="0"/>
              <a:t>Hence, </a:t>
            </a:r>
            <a:r>
              <a:rPr lang="en-US" dirty="0" err="1" smtClean="0"/>
              <a:t>pion</a:t>
            </a:r>
            <a:r>
              <a:rPr lang="en-US" dirty="0" smtClean="0"/>
              <a:t> properties are an almost direct measure of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the dressed-quark mass function.  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Thus, enigmatically, the properties of the </a:t>
            </a:r>
            <a:r>
              <a:rPr lang="en-US" i="1" dirty="0" err="1" smtClean="0">
                <a:solidFill>
                  <a:srgbClr val="008000"/>
                </a:solidFill>
              </a:rPr>
              <a:t>massless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pion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008000"/>
                </a:solidFill>
              </a:rPr>
              <a:t>	are the cleanest expression of the mechanism that is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>
                <a:solidFill>
                  <a:srgbClr val="008000"/>
                </a:solidFill>
              </a:rPr>
              <a:t>	responsible for almost all the visible mass in the universe.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4724400" cy="92333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</a:t>
            </a:r>
            <a:r>
              <a:rPr lang="el-GR" sz="54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E</a:t>
            </a:r>
            <a:r>
              <a:rPr lang="el-GR" sz="54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(p</a:t>
            </a:r>
            <a:r>
              <a:rPr lang="en-US" sz="54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 = B(p</a:t>
            </a:r>
            <a:r>
              <a:rPr lang="en-US" sz="54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  <a:endParaRPr lang="en-US" sz="54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 descr="goldstone_jeffre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96200" y="4282440"/>
            <a:ext cx="1447800" cy="211836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0" y="990600"/>
            <a:ext cx="3581400" cy="6858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This algebraic identity is why QCD’s pion</a:t>
            </a:r>
            <a:r>
              <a:rPr kumimoji="0" lang="en-US" sz="1800" b="0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 is massless in the chiral limit</a:t>
            </a:r>
            <a:endParaRPr kumimoji="0" lang="en-US" sz="1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170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Pion </a:t>
            </a:r>
            <a:r>
              <a:rPr lang="en-GB" sz="3200" b="0" i="1" dirty="0" err="1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masslessness</a:t>
            </a:r>
            <a:endParaRPr lang="en-GB" sz="3200" b="0" i="1" dirty="0">
              <a:ln w="0"/>
              <a:solidFill>
                <a:schemeClr val="tx2">
                  <a:lumMod val="75000"/>
                </a:schemeClr>
              </a:soli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GB" dirty="0" smtClean="0"/>
              <a:t>Renormalisation scale: </a:t>
            </a:r>
            <a:r>
              <a:rPr lang="en-GB" i="1" dirty="0" smtClean="0"/>
              <a:t>ζ</a:t>
            </a:r>
            <a:r>
              <a:rPr lang="en-GB" dirty="0" smtClean="0"/>
              <a:t> = 2GeV =:</a:t>
            </a:r>
            <a:r>
              <a:rPr lang="en-GB" dirty="0"/>
              <a:t> </a:t>
            </a:r>
            <a:r>
              <a:rPr lang="en-GB" i="1" dirty="0" smtClean="0"/>
              <a:t>ζ</a:t>
            </a:r>
            <a:r>
              <a:rPr lang="en-GB" i="1" baseline="-25000" dirty="0" smtClean="0"/>
              <a:t>2</a:t>
            </a:r>
            <a:r>
              <a:rPr lang="en-GB" dirty="0" smtClean="0"/>
              <a:t> </a:t>
            </a:r>
          </a:p>
          <a:p>
            <a:r>
              <a:rPr lang="en-GB" dirty="0" smtClean="0"/>
              <a:t>Pion’s </a:t>
            </a:r>
            <a:r>
              <a:rPr lang="en-GB" dirty="0" err="1" smtClean="0"/>
              <a:t>Poincaré</a:t>
            </a:r>
            <a:r>
              <a:rPr lang="en-GB" dirty="0" smtClean="0"/>
              <a:t>-invariant mass and </a:t>
            </a:r>
            <a:r>
              <a:rPr lang="en-GB" dirty="0" err="1" smtClean="0"/>
              <a:t>Poincaré</a:t>
            </a:r>
            <a:r>
              <a:rPr lang="en-GB" dirty="0" smtClean="0"/>
              <a:t>-covariant wave function are obtained by solving a Bethe-</a:t>
            </a:r>
            <a:r>
              <a:rPr lang="en-GB" dirty="0" err="1" smtClean="0"/>
              <a:t>Salpeter</a:t>
            </a:r>
            <a:r>
              <a:rPr lang="en-GB" dirty="0" smtClean="0"/>
              <a:t> equation. </a:t>
            </a:r>
          </a:p>
          <a:p>
            <a:r>
              <a:rPr lang="en-GB" dirty="0" smtClean="0"/>
              <a:t>This </a:t>
            </a:r>
            <a:r>
              <a:rPr lang="en-GB" dirty="0"/>
              <a:t>is a scattering problem </a:t>
            </a:r>
            <a:endParaRPr lang="en-GB" dirty="0" smtClean="0"/>
          </a:p>
          <a:p>
            <a:r>
              <a:rPr lang="en-GB" dirty="0" smtClean="0"/>
              <a:t>In chiral limit</a:t>
            </a:r>
          </a:p>
          <a:p>
            <a:pPr lvl="1"/>
            <a:r>
              <a:rPr lang="en-GB" sz="2200" dirty="0" smtClean="0"/>
              <a:t>two massless fermions interact via exchange of massless gluons …</a:t>
            </a:r>
            <a:r>
              <a:rPr lang="en-GB" sz="2200" dirty="0"/>
              <a:t> </a:t>
            </a:r>
            <a:r>
              <a:rPr lang="en-GB" sz="2200" dirty="0" smtClean="0"/>
              <a:t>initial system is massless; and it remains massless at every order in perturbation theory</a:t>
            </a:r>
          </a:p>
          <a:p>
            <a:r>
              <a:rPr lang="en-GB" dirty="0" smtClean="0"/>
              <a:t>But, complete the calculation using an enumerable infinity of dressings and scatterings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963" y="4495800"/>
            <a:ext cx="44699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40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b="0" i="1" dirty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Pion </a:t>
            </a:r>
            <a:r>
              <a:rPr lang="en-GB" sz="3200" b="0" i="1" dirty="0" err="1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masslessness</a:t>
            </a:r>
            <a:endParaRPr lang="en-GB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GB" sz="2000" dirty="0" smtClean="0"/>
              <a:t>Produces a coupled set of gap- and Bethe-</a:t>
            </a:r>
            <a:r>
              <a:rPr lang="en-GB" sz="2000" dirty="0" err="1" smtClean="0"/>
              <a:t>Salpeter</a:t>
            </a:r>
            <a:r>
              <a:rPr lang="en-GB" sz="2000" dirty="0" smtClean="0"/>
              <a:t> equations</a:t>
            </a:r>
          </a:p>
          <a:p>
            <a:pPr lvl="1"/>
            <a:r>
              <a:rPr lang="en-GB" sz="1800" dirty="0" smtClean="0"/>
              <a:t>Bethe-</a:t>
            </a:r>
            <a:r>
              <a:rPr lang="en-GB" sz="1800" dirty="0" err="1" smtClean="0"/>
              <a:t>Salpeter</a:t>
            </a:r>
            <a:r>
              <a:rPr lang="en-GB" sz="1800" dirty="0" smtClean="0"/>
              <a:t> Kernel: </a:t>
            </a:r>
          </a:p>
          <a:p>
            <a:pPr lvl="2"/>
            <a:r>
              <a:rPr lang="en-GB" dirty="0" smtClean="0"/>
              <a:t>valence-quarks with a momentum-dependent running mass produced by self-interacting gluons, which have given themselves a running mass</a:t>
            </a:r>
          </a:p>
          <a:p>
            <a:pPr lvl="2"/>
            <a:r>
              <a:rPr lang="en-GB" dirty="0" smtClean="0"/>
              <a:t>Interactions of arbitrary but enumerable complexity involving these “basis vectors”</a:t>
            </a:r>
          </a:p>
          <a:p>
            <a:pPr lvl="1"/>
            <a:r>
              <a:rPr lang="en-GB" dirty="0" smtClean="0"/>
              <a:t>Chiral limit: </a:t>
            </a:r>
          </a:p>
          <a:p>
            <a:pPr lvl="2"/>
            <a:r>
              <a:rPr lang="en-GB" dirty="0" smtClean="0"/>
              <a:t>Algebraic proof that, at any finite order in a symmetry-preserving construction of the kernels for the gap (quark dressing) and Bethe-</a:t>
            </a:r>
            <a:r>
              <a:rPr lang="en-GB" dirty="0" err="1" smtClean="0"/>
              <a:t>Salpeter</a:t>
            </a:r>
            <a:r>
              <a:rPr lang="en-GB" dirty="0" smtClean="0"/>
              <a:t> (bound-state) equations, there is a precise cancellation between the mass-generating effect of dressing the valence-quarks and the attraction introduced by the scattering events</a:t>
            </a:r>
          </a:p>
          <a:p>
            <a:pPr lvl="2"/>
            <a:r>
              <a:rPr lang="en-GB" dirty="0" smtClean="0"/>
              <a:t>Cancellation guarantees that the simple system,  which began massless, becomes a complex system, with a nontrivial bound-state wave function attached to a pole in the scattering matrix, which remains at </a:t>
            </a:r>
            <a:r>
              <a:rPr lang="en-GB" i="1" dirty="0" smtClean="0"/>
              <a:t>P</a:t>
            </a:r>
            <a:r>
              <a:rPr lang="en-GB" i="1" baseline="30000" dirty="0" smtClean="0"/>
              <a:t>2</a:t>
            </a:r>
            <a:r>
              <a:rPr lang="en-GB" i="1" dirty="0" smtClean="0"/>
              <a:t>=0</a:t>
            </a:r>
            <a:r>
              <a:rPr lang="en-GB" dirty="0"/>
              <a:t> </a:t>
            </a:r>
            <a:r>
              <a:rPr lang="en-GB" dirty="0" smtClean="0"/>
              <a:t>… remains massless</a:t>
            </a:r>
          </a:p>
          <a:p>
            <a:r>
              <a:rPr lang="en-GB" dirty="0" smtClean="0"/>
              <a:t>Quantum field theory statement: in the </a:t>
            </a:r>
            <a:r>
              <a:rPr lang="en-GB" dirty="0" err="1" smtClean="0"/>
              <a:t>pseudsocalar</a:t>
            </a:r>
            <a:r>
              <a:rPr lang="en-GB" dirty="0" smtClean="0"/>
              <a:t> channel, the dynamically generated mass of the two fermions is precisely cancelled by the attractive interactions between them – </a:t>
            </a:r>
            <a:r>
              <a:rPr lang="en-GB" dirty="0" err="1" smtClean="0"/>
              <a:t>iff</a:t>
            </a:r>
            <a:r>
              <a:rPr lang="en-GB" dirty="0" smtClean="0"/>
              <a:t> – </a:t>
            </a:r>
            <a:endParaRPr lang="en-GB" dirty="0"/>
          </a:p>
          <a:p>
            <a:pPr lvl="3"/>
            <a:endParaRPr lang="en-GB" sz="1400" dirty="0" smtClean="0"/>
          </a:p>
          <a:p>
            <a:pPr lvl="2"/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19600" y="5629870"/>
            <a:ext cx="4724400" cy="92333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</a:t>
            </a:r>
            <a:r>
              <a:rPr lang="el-GR" sz="54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E</a:t>
            </a:r>
            <a:r>
              <a:rPr lang="el-GR" sz="5400" b="1" i="1" baseline="-25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π</a:t>
            </a:r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(p</a:t>
            </a:r>
            <a:r>
              <a:rPr lang="en-US" sz="54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 = B(p</a:t>
            </a:r>
            <a:r>
              <a:rPr lang="en-US" sz="5400" b="1" i="1" baseline="300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r>
              <a:rPr lang="en-US" sz="54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)</a:t>
            </a:r>
            <a:endParaRPr lang="en-US" sz="54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0" y="0"/>
            <a:ext cx="51816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Munczek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H. J., Phys. Rev. D 52 (1995) pp. 4736-4740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Bender, A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., Roberts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C.D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 and von </a:t>
            </a:r>
            <a:r>
              <a:rPr lang="en-GB" sz="1200" i="1" dirty="0" err="1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Smekal</a:t>
            </a:r>
            <a:r>
              <a:rPr lang="en-GB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L., Phys. Lett. B 380 (1996) pp. </a:t>
            </a:r>
            <a:r>
              <a:rPr lang="en-GB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7-12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Maris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P. , Roberts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,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C.D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 and Tandy, </a:t>
            </a:r>
            <a:r>
              <a:rPr lang="en-AU" sz="12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P.C</a:t>
            </a:r>
            <a:r>
              <a:rPr lang="en-AU" sz="12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., Phys. Lett. B 420 (1998) pp. 267-273</a:t>
            </a:r>
            <a:endParaRPr lang="en-GB" sz="1200" i="1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99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GB" sz="3200" b="0" i="1" dirty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Pion </a:t>
            </a:r>
            <a:r>
              <a:rPr lang="en-GB" sz="3200" b="0" i="1" dirty="0" err="1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58000" dir="5400000" sy="-100000" algn="bl" rotWithShape="0"/>
                </a:effectLst>
              </a:rPr>
              <a:t>masslessness</a:t>
            </a:r>
            <a:endParaRPr lang="en-GB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2362200"/>
            <a:ext cx="8842375" cy="4525963"/>
          </a:xfrm>
        </p:spPr>
        <p:txBody>
          <a:bodyPr/>
          <a:lstStyle/>
          <a:p>
            <a:r>
              <a:rPr lang="en-AU" sz="2000" dirty="0" smtClean="0"/>
              <a:t>Parton-basis </a:t>
            </a:r>
            <a:r>
              <a:rPr lang="en-AU" sz="2000" dirty="0"/>
              <a:t>chiral-limit expression of the expectation-value of the trace-anomaly in the pion </a:t>
            </a:r>
            <a:r>
              <a:rPr lang="en-AU" sz="2000" dirty="0" smtClean="0"/>
              <a:t>at </a:t>
            </a:r>
            <a:r>
              <a:rPr lang="en-GB" sz="2000" i="1" dirty="0"/>
              <a:t>ζ </a:t>
            </a:r>
            <a:r>
              <a:rPr lang="en-GB" sz="2000" dirty="0"/>
              <a:t>≫ </a:t>
            </a:r>
            <a:r>
              <a:rPr lang="en-GB" sz="2000" i="1" dirty="0" smtClean="0"/>
              <a:t>ζ</a:t>
            </a:r>
            <a:r>
              <a:rPr lang="en-GB" sz="2000" i="1" baseline="-25000" dirty="0" smtClean="0"/>
              <a:t>2</a:t>
            </a:r>
            <a:r>
              <a:rPr lang="en-GB" sz="2000" dirty="0" smtClean="0"/>
              <a:t> </a:t>
            </a:r>
            <a:endParaRPr lang="en-AU" sz="2000" dirty="0" smtClean="0"/>
          </a:p>
          <a:p>
            <a:r>
              <a:rPr lang="en-AU" sz="2000" dirty="0"/>
              <a:t>M</a:t>
            </a:r>
            <a:r>
              <a:rPr lang="en-AU" sz="2000" dirty="0" smtClean="0"/>
              <a:t>etamorphoses </a:t>
            </a:r>
            <a:r>
              <a:rPr lang="en-AU" sz="2000" dirty="0"/>
              <a:t>into a new expression, written in terms of a </a:t>
            </a:r>
            <a:r>
              <a:rPr lang="en-AU" sz="2000" dirty="0" err="1"/>
              <a:t>nonperturbatively</a:t>
            </a:r>
            <a:r>
              <a:rPr lang="en-AU" sz="2000" dirty="0"/>
              <a:t>-dressed quasi-particle </a:t>
            </a:r>
            <a:r>
              <a:rPr lang="en-AU" sz="2000" dirty="0" smtClean="0"/>
              <a:t>basis</a:t>
            </a:r>
          </a:p>
          <a:p>
            <a:pPr lvl="1"/>
            <a:r>
              <a:rPr lang="en-AU" sz="2400" dirty="0" smtClean="0"/>
              <a:t>1</a:t>
            </a:r>
            <a:r>
              <a:rPr lang="en-AU" sz="2400" baseline="30000" dirty="0" smtClean="0"/>
              <a:t>st</a:t>
            </a:r>
            <a:r>
              <a:rPr lang="en-AU" sz="2400" dirty="0" smtClean="0"/>
              <a:t> term = </a:t>
            </a:r>
            <a:r>
              <a:rPr lang="en-AU" sz="2400" i="1" dirty="0" smtClean="0">
                <a:solidFill>
                  <a:srgbClr val="008000"/>
                </a:solidFill>
              </a:rPr>
              <a:t>positive</a:t>
            </a:r>
            <a:r>
              <a:rPr lang="en-AU" sz="2400" dirty="0" smtClean="0"/>
              <a:t> </a:t>
            </a:r>
            <a:r>
              <a:rPr lang="en-AU" sz="1800" dirty="0" smtClean="0"/>
              <a:t>= one-body dressing content of the trace anomaly </a:t>
            </a:r>
            <a:r>
              <a:rPr lang="en-GB" sz="1800" dirty="0" smtClean="0"/>
              <a:t>… Plainly, a massless valence-quark acquiring a large mass through interactions with its own gluon field is an expression of the trace-anomaly in the one-body subsector of the complete pion wave function </a:t>
            </a:r>
          </a:p>
          <a:p>
            <a:pPr lvl="1"/>
            <a:r>
              <a:rPr lang="en-GB" sz="2400" dirty="0" smtClean="0"/>
              <a:t>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 term = </a:t>
            </a:r>
            <a:r>
              <a:rPr lang="en-GB" sz="2400" i="1" dirty="0" smtClean="0">
                <a:solidFill>
                  <a:srgbClr val="C00000"/>
                </a:solidFill>
              </a:rPr>
              <a:t>negative</a:t>
            </a:r>
            <a:r>
              <a:rPr lang="en-GB" sz="1800" dirty="0" smtClean="0"/>
              <a:t> (attraction) = 2-particle-irreducible scattering event content of the scale-anomaly </a:t>
            </a:r>
            <a:r>
              <a:rPr lang="en-GB" sz="1800" dirty="0"/>
              <a:t>… Plainly, </a:t>
            </a:r>
            <a:r>
              <a:rPr lang="en-GB" sz="1800" dirty="0" smtClean="0"/>
              <a:t>acquires a scale because the couplings, and the gluon- and quark-propagators in the 2PI processes have all acquired a mass-scale</a:t>
            </a:r>
          </a:p>
          <a:p>
            <a:r>
              <a:rPr lang="en-GB" sz="2000" dirty="0" smtClean="0"/>
              <a:t>Away from the chiral limit, and in other channels, the cancellation is incomplete.</a:t>
            </a:r>
          </a:p>
          <a:p>
            <a:pPr lvl="2"/>
            <a:endParaRPr lang="en-GB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14400"/>
            <a:ext cx="8991600" cy="15516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91200" y="228600"/>
            <a:ext cx="2824235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GB" sz="3200" b="1" i="1" dirty="0" smtClean="0">
                <a:ln/>
                <a:solidFill>
                  <a:schemeClr val="accent3"/>
                </a:solidFill>
                <a:effectLst>
                  <a:reflection blurRad="6350" stA="55000" endA="50" endPos="85000" dir="5400000" sy="-100000" algn="bl" rotWithShape="0"/>
                </a:effectLst>
              </a:rPr>
              <a:t>DCSB Paradigm</a:t>
            </a:r>
            <a:endParaRPr lang="en-GB" sz="3200" b="1" i="1" dirty="0">
              <a:ln/>
              <a:solidFill>
                <a:schemeClr val="accent3"/>
              </a:soli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66882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810125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33925"/>
            <a:ext cx="9144000" cy="1362075"/>
          </a:xfrm>
        </p:spPr>
        <p:txBody>
          <a:bodyPr/>
          <a:lstStyle/>
          <a:p>
            <a:pPr lvl="0" algn="ctr"/>
            <a:r>
              <a:rPr lang="en-US" sz="6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Observing </a:t>
            </a:r>
            <a:r>
              <a:rPr lang="en-US" sz="69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Mass</a:t>
            </a:r>
            <a:endParaRPr lang="en-US" sz="69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477000"/>
            <a:ext cx="3581400" cy="3048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Emergence of Partonic Structure (60p)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7850" y="547687"/>
            <a:ext cx="5143500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37292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 err="1" smtClean="0"/>
              <a:t>Pion’s</a:t>
            </a:r>
            <a:r>
              <a:rPr lang="en-US" sz="3200" dirty="0" smtClean="0"/>
              <a:t> valence-quark </a:t>
            </a:r>
            <a:br>
              <a:rPr lang="en-US" sz="3200" dirty="0" smtClean="0"/>
            </a:br>
            <a:r>
              <a:rPr lang="en-US" sz="3200" dirty="0" smtClean="0"/>
              <a:t>Distribution Amplitude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4525963"/>
          </a:xfrm>
        </p:spPr>
        <p:txBody>
          <a:bodyPr/>
          <a:lstStyle/>
          <a:p>
            <a:r>
              <a:rPr lang="en-US" dirty="0" smtClean="0"/>
              <a:t>2012 </a:t>
            </a:r>
            <a:r>
              <a:rPr lang="en-GB" dirty="0" smtClean="0"/>
              <a:t>… </a:t>
            </a:r>
            <a:r>
              <a:rPr lang="en-US" dirty="0" smtClean="0"/>
              <a:t>methods were developed that enable direct computation of the pion’s light-front wave function</a:t>
            </a:r>
          </a:p>
          <a:p>
            <a:r>
              <a:rPr lang="el-GR" i="1" dirty="0" smtClean="0"/>
              <a:t>φ</a:t>
            </a:r>
            <a:r>
              <a:rPr lang="el-GR" i="1" baseline="-25000" dirty="0" smtClean="0"/>
              <a:t>π</a:t>
            </a:r>
            <a:r>
              <a:rPr lang="en-US" i="1" dirty="0" smtClean="0"/>
              <a:t>(x)</a:t>
            </a:r>
            <a:r>
              <a:rPr lang="en-US" dirty="0" smtClean="0"/>
              <a:t> = twist-two </a:t>
            </a:r>
            <a:r>
              <a:rPr lang="en-US" dirty="0" err="1" smtClean="0"/>
              <a:t>parton</a:t>
            </a:r>
            <a:r>
              <a:rPr lang="en-US" dirty="0" smtClean="0"/>
              <a:t> distribution amplitude = projection of the </a:t>
            </a:r>
            <a:r>
              <a:rPr lang="en-US" dirty="0" err="1" smtClean="0"/>
              <a:t>pion’s</a:t>
            </a:r>
            <a:r>
              <a:rPr lang="en-US" dirty="0" smtClean="0"/>
              <a:t> </a:t>
            </a:r>
            <a:r>
              <a:rPr lang="en-US" dirty="0" err="1" smtClean="0"/>
              <a:t>Poincaré</a:t>
            </a:r>
            <a:r>
              <a:rPr lang="en-US" dirty="0" smtClean="0"/>
              <a:t>-covariant wave-function onto the light-front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Results have been obtained with the </a:t>
            </a:r>
            <a:r>
              <a:rPr lang="en-US" dirty="0" smtClean="0"/>
              <a:t>DCSB-improved </a:t>
            </a:r>
            <a:r>
              <a:rPr lang="en-US" dirty="0" smtClean="0"/>
              <a:t>DSE </a:t>
            </a:r>
            <a:r>
              <a:rPr lang="en-US" dirty="0" smtClean="0"/>
              <a:t>kernel, </a:t>
            </a:r>
            <a:r>
              <a:rPr lang="en-US" dirty="0" smtClean="0"/>
              <a:t>which unifies matter &amp; gauge sectors</a:t>
            </a:r>
          </a:p>
          <a:p>
            <a:pPr lvl="1" algn="ctr">
              <a:buNone/>
            </a:pPr>
            <a:r>
              <a:rPr lang="en-GB" sz="3200" dirty="0"/>
              <a:t>ϕ</a:t>
            </a:r>
            <a:r>
              <a:rPr lang="en-GB" sz="3200" i="1" baseline="-25000" dirty="0"/>
              <a:t>π</a:t>
            </a:r>
            <a:r>
              <a:rPr lang="en-GB" sz="3200" i="1" dirty="0"/>
              <a:t>(x)</a:t>
            </a:r>
            <a:r>
              <a:rPr lang="en-GB" sz="3200" dirty="0"/>
              <a:t> </a:t>
            </a:r>
            <a:r>
              <a:rPr lang="en-GB" sz="3200" dirty="0" smtClean="0"/>
              <a:t> ∝  </a:t>
            </a:r>
            <a:r>
              <a:rPr lang="en-US" sz="3200" i="1" dirty="0" smtClean="0"/>
              <a:t>x</a:t>
            </a:r>
            <a:r>
              <a:rPr lang="el-GR" sz="3200" i="1" baseline="30000" dirty="0" smtClean="0"/>
              <a:t>α</a:t>
            </a:r>
            <a:r>
              <a:rPr lang="en-US" sz="3200" i="1" dirty="0" smtClean="0"/>
              <a:t> (1-x)</a:t>
            </a:r>
            <a:r>
              <a:rPr lang="el-GR" sz="3200" i="1" baseline="30000" dirty="0" smtClean="0"/>
              <a:t>α</a:t>
            </a:r>
            <a:r>
              <a:rPr lang="en-US" sz="3200" dirty="0" smtClean="0"/>
              <a:t>, with </a:t>
            </a:r>
            <a:r>
              <a:rPr lang="el-GR" sz="3200" i="1" dirty="0" smtClean="0"/>
              <a:t>α</a:t>
            </a:r>
            <a:r>
              <a:rPr lang="en-US" sz="3200" dirty="0" smtClean="0"/>
              <a:t>≈</a:t>
            </a:r>
            <a:r>
              <a:rPr lang="en-US" sz="3200" i="1" dirty="0" smtClean="0"/>
              <a:t>0.5</a:t>
            </a:r>
            <a:endParaRPr lang="en-US" sz="3200" baseline="300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7" name="Picture 6" descr="phipix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48000"/>
            <a:ext cx="9087555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 bwMode="auto">
          <a:xfrm>
            <a:off x="0" y="0"/>
            <a:ext cx="49530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Imaging dynamical </a:t>
            </a:r>
            <a:r>
              <a:rPr lang="en-US" sz="1400" i="1" dirty="0" err="1" smtClean="0">
                <a:solidFill>
                  <a:schemeClr val="accent1">
                    <a:lumMod val="50000"/>
                  </a:schemeClr>
                </a:solidFill>
              </a:rPr>
              <a:t>chiral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 symmetry breaking: </a:t>
            </a:r>
            <a:r>
              <a:rPr lang="en-US" sz="1400" i="1" dirty="0" err="1" smtClean="0">
                <a:solidFill>
                  <a:schemeClr val="accent1">
                    <a:lumMod val="50000"/>
                  </a:schemeClr>
                </a:solidFill>
              </a:rPr>
              <a:t>pion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 wave function on the light front,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Lei Chang, et al.,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arXiv:1301.0324 [</a:t>
            </a:r>
            <a:r>
              <a:rPr lang="en-US" sz="14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nucl-th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]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1400" dirty="0" smtClean="0">
                <a:hlinkClick r:id="rId4"/>
              </a:rPr>
              <a:t>Phys. </a:t>
            </a:r>
            <a:r>
              <a:rPr lang="fr-FR" sz="1400" dirty="0" err="1" smtClean="0">
                <a:hlinkClick r:id="rId4"/>
              </a:rPr>
              <a:t>Rev</a:t>
            </a:r>
            <a:r>
              <a:rPr lang="fr-FR" sz="1400" dirty="0" smtClean="0">
                <a:hlinkClick r:id="rId4"/>
              </a:rPr>
              <a:t>. </a:t>
            </a:r>
            <a:r>
              <a:rPr lang="fr-FR" sz="1400" dirty="0" err="1" smtClean="0">
                <a:hlinkClick r:id="rId4"/>
              </a:rPr>
              <a:t>Lett</a:t>
            </a:r>
            <a:r>
              <a:rPr lang="fr-FR" sz="1400" dirty="0" smtClean="0">
                <a:hlinkClick r:id="rId4"/>
              </a:rPr>
              <a:t>. </a:t>
            </a:r>
            <a:r>
              <a:rPr lang="fr-FR" sz="1400" b="1" dirty="0" smtClean="0">
                <a:hlinkClick r:id="rId4"/>
              </a:rPr>
              <a:t>110</a:t>
            </a:r>
            <a:r>
              <a:rPr lang="fr-FR" sz="1400" dirty="0" smtClean="0">
                <a:hlinkClick r:id="rId4"/>
              </a:rPr>
              <a:t> (2013) 132001 (2013) [5 pages]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6252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nspirehep.net/record/1209281/files/F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6602" y="2133600"/>
            <a:ext cx="5977399" cy="4267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err="1" smtClean="0"/>
              <a:t>Pion’s</a:t>
            </a:r>
            <a:r>
              <a:rPr lang="en-US" sz="2800" dirty="0" smtClean="0"/>
              <a:t> valence-quark </a:t>
            </a:r>
            <a:br>
              <a:rPr lang="en-US" sz="2800" dirty="0" smtClean="0"/>
            </a:br>
            <a:r>
              <a:rPr lang="en-US" sz="2800" dirty="0" smtClean="0"/>
              <a:t>Distribution Amplitude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1295400"/>
          </a:xfrm>
        </p:spPr>
        <p:txBody>
          <a:bodyPr/>
          <a:lstStyle/>
          <a:p>
            <a:r>
              <a:rPr lang="en-US" sz="2800" dirty="0" smtClean="0"/>
              <a:t>Continuum-QCD prediction: </a:t>
            </a:r>
          </a:p>
          <a:p>
            <a:pPr>
              <a:buNone/>
            </a:pPr>
            <a:r>
              <a:rPr lang="en-US" sz="2800" dirty="0" smtClean="0"/>
              <a:t>	marked broadening of </a:t>
            </a:r>
            <a:r>
              <a:rPr lang="el-GR" sz="2800" i="1" dirty="0" smtClean="0"/>
              <a:t>φ</a:t>
            </a:r>
            <a:r>
              <a:rPr lang="el-GR" sz="2800" i="1" baseline="-25000" dirty="0" smtClean="0"/>
              <a:t>π</a:t>
            </a:r>
            <a:r>
              <a:rPr lang="en-US" sz="2800" dirty="0" smtClean="0"/>
              <a:t>(x), which owes to DCSB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7769225" y="2514600"/>
            <a:ext cx="1298575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Conformal QCD</a:t>
            </a: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 bwMode="auto">
          <a:xfrm flipH="1" flipV="1">
            <a:off x="7130773" y="2708922"/>
            <a:ext cx="638452" cy="34278"/>
          </a:xfrm>
          <a:prstGeom prst="straightConnector1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6667500" y="3761003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</a:rPr>
              <a:t>RL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4572000" y="2789238"/>
            <a:ext cx="9144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</a:rPr>
              <a:t>DB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 flipV="1">
            <a:off x="6553200" y="3295650"/>
            <a:ext cx="228600" cy="571500"/>
          </a:xfrm>
          <a:prstGeom prst="straightConnector1">
            <a:avLst/>
          </a:prstGeom>
          <a:noFill/>
          <a:ln w="19050" cap="flat" cmpd="sng" algn="ctr">
            <a:solidFill>
              <a:srgbClr val="6600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981853" y="3048000"/>
            <a:ext cx="1143000" cy="0"/>
          </a:xfrm>
          <a:prstGeom prst="straightConnector1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Rectangle 18"/>
          <p:cNvSpPr/>
          <p:nvPr/>
        </p:nvSpPr>
        <p:spPr bwMode="auto">
          <a:xfrm>
            <a:off x="0" y="0"/>
            <a:ext cx="49530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Imaging dynamical </a:t>
            </a:r>
            <a:r>
              <a:rPr lang="en-US" sz="1400" i="1" dirty="0" err="1" smtClean="0">
                <a:solidFill>
                  <a:schemeClr val="accent1">
                    <a:lumMod val="50000"/>
                  </a:schemeClr>
                </a:solidFill>
              </a:rPr>
              <a:t>chiral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 symmetry breaking: </a:t>
            </a:r>
            <a:r>
              <a:rPr lang="en-US" sz="1400" i="1" dirty="0" err="1" smtClean="0">
                <a:solidFill>
                  <a:schemeClr val="accent1">
                    <a:lumMod val="50000"/>
                  </a:schemeClr>
                </a:solidFill>
              </a:rPr>
              <a:t>pion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 wave function on the light front,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Lei Chang, 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et al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.,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arXiv:1301.0324 [</a:t>
            </a:r>
            <a:r>
              <a:rPr lang="en-US" sz="1400" dirty="0" err="1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nucl-th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]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fr-FR" sz="1400" dirty="0" smtClean="0">
                <a:hlinkClick r:id="rId4"/>
              </a:rPr>
              <a:t>Phys. </a:t>
            </a:r>
            <a:r>
              <a:rPr lang="fr-FR" sz="1400" dirty="0" err="1" smtClean="0">
                <a:hlinkClick r:id="rId4"/>
              </a:rPr>
              <a:t>Rev</a:t>
            </a:r>
            <a:r>
              <a:rPr lang="fr-FR" sz="1400" dirty="0" smtClean="0">
                <a:hlinkClick r:id="rId4"/>
              </a:rPr>
              <a:t>. </a:t>
            </a:r>
            <a:r>
              <a:rPr lang="fr-FR" sz="1400" dirty="0" err="1" smtClean="0">
                <a:hlinkClick r:id="rId4"/>
              </a:rPr>
              <a:t>Lett</a:t>
            </a:r>
            <a:r>
              <a:rPr lang="fr-FR" sz="1400" dirty="0" smtClean="0">
                <a:hlinkClick r:id="rId4"/>
              </a:rPr>
              <a:t>. </a:t>
            </a:r>
            <a:r>
              <a:rPr lang="fr-FR" sz="1400" b="1" dirty="0" smtClean="0">
                <a:hlinkClick r:id="rId4"/>
              </a:rPr>
              <a:t>110</a:t>
            </a:r>
            <a:r>
              <a:rPr lang="fr-FR" sz="1400" dirty="0" smtClean="0">
                <a:hlinkClick r:id="rId4"/>
              </a:rPr>
              <a:t> (2013) 132001 (2013) [5 pages]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486400" y="4495800"/>
            <a:ext cx="2362200" cy="10668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DeflateInflat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Real-world PDAs are squat and fat</a:t>
            </a:r>
          </a:p>
        </p:txBody>
      </p:sp>
      <p:pic>
        <p:nvPicPr>
          <p:cNvPr id="18" name="Picture 17" descr="InHadronL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079" y="3429000"/>
            <a:ext cx="3107523" cy="2411197"/>
          </a:xfrm>
          <a:prstGeom prst="rect">
            <a:avLst/>
          </a:prstGeom>
        </p:spPr>
      </p:pic>
      <p:cxnSp>
        <p:nvCxnSpPr>
          <p:cNvPr id="8" name="Elbow Connector 7"/>
          <p:cNvCxnSpPr/>
          <p:nvPr/>
        </p:nvCxnSpPr>
        <p:spPr bwMode="auto">
          <a:xfrm>
            <a:off x="762000" y="4725591"/>
            <a:ext cx="4572000" cy="8731"/>
          </a:xfrm>
          <a:prstGeom prst="bentConnector3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0" name="Picture 19" descr="phipix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446" y="2821462"/>
            <a:ext cx="3877102" cy="455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124248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/>
              <a:t>Lattice-QCD </a:t>
            </a:r>
            <a:br>
              <a:rPr lang="en-US" sz="2800" dirty="0" smtClean="0"/>
            </a:br>
            <a:r>
              <a:rPr lang="en-US" sz="2800" dirty="0" smtClean="0"/>
              <a:t>&amp; Pion’s valence-quark PDA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3657600" cy="4525963"/>
          </a:xfrm>
        </p:spPr>
        <p:txBody>
          <a:bodyPr/>
          <a:lstStyle/>
          <a:p>
            <a:r>
              <a:rPr lang="en-US" dirty="0" smtClean="0"/>
              <a:t>Isolated dotted curve = conformal QCD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Green curve &amp; band </a:t>
            </a:r>
            <a:r>
              <a:rPr lang="en-US" dirty="0" smtClean="0"/>
              <a:t>= result inferred from the single pion moment computed in lattice-QCD</a:t>
            </a:r>
          </a:p>
          <a:p>
            <a:r>
              <a:rPr lang="en-US" dirty="0" smtClean="0"/>
              <a:t>Blue solid curve = DSE prediction obtained with DB kernel</a:t>
            </a:r>
          </a:p>
          <a:p>
            <a:r>
              <a:rPr lang="en-US" dirty="0" smtClean="0"/>
              <a:t>DSE &amp; </a:t>
            </a:r>
            <a:r>
              <a:rPr lang="en-US" dirty="0" err="1" smtClean="0"/>
              <a:t>lQCD</a:t>
            </a:r>
            <a:r>
              <a:rPr lang="en-US" dirty="0" smtClean="0"/>
              <a:t> predictions are practically indistinguishable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694" y="2078941"/>
            <a:ext cx="5169876" cy="369071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0" y="0"/>
            <a:ext cx="3657600" cy="10668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</a:rPr>
              <a:t>Pion distribution amplitude from lattice-QCD</a:t>
            </a:r>
          </a:p>
          <a:p>
            <a:pPr fontAlgn="base">
              <a:spcBef>
                <a:spcPct val="0"/>
              </a:spcBef>
              <a:spcAft>
                <a:spcPts val="300"/>
              </a:spcAft>
            </a:pP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I. C. </a:t>
            </a:r>
            <a:r>
              <a:rPr lang="en-US" sz="1400" dirty="0" err="1" smtClean="0">
                <a:solidFill>
                  <a:schemeClr val="accent1">
                    <a:lumMod val="50000"/>
                  </a:schemeClr>
                </a:solidFill>
              </a:rPr>
              <a:t>Cloët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 et al., arXiv:1306.2645 </a:t>
            </a: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en-US" sz="1400" i="1" dirty="0" err="1">
                <a:solidFill>
                  <a:schemeClr val="accent1">
                    <a:lumMod val="50000"/>
                  </a:schemeClr>
                </a:solidFill>
              </a:rPr>
              <a:t>nucl-th</a:t>
            </a: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</a:rPr>
              <a:t>], Phys. Rev. Lett. 111 (2013) 092001 [5 pages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]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i="1" dirty="0" err="1" smtClean="0">
                <a:solidFill>
                  <a:schemeClr val="accent1">
                    <a:lumMod val="50000"/>
                  </a:schemeClr>
                </a:solidFill>
              </a:rPr>
              <a:t>Flavour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</a:rPr>
              <a:t>symmetry breaking in the kaon </a:t>
            </a:r>
            <a:r>
              <a:rPr lang="en-US" sz="1400" i="1" dirty="0" err="1">
                <a:solidFill>
                  <a:schemeClr val="accent1">
                    <a:lumMod val="50000"/>
                  </a:schemeClr>
                </a:solidFill>
              </a:rPr>
              <a:t>parton</a:t>
            </a: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</a:rPr>
              <a:t> distribution 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amplitude, 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Chao Shi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 et al., arXiv:1406:3353 </a:t>
            </a: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en-US" sz="1400" i="1" dirty="0" err="1">
                <a:solidFill>
                  <a:schemeClr val="accent1">
                    <a:lumMod val="50000"/>
                  </a:schemeClr>
                </a:solidFill>
              </a:rPr>
              <a:t>nucl-th</a:t>
            </a:r>
            <a:r>
              <a:rPr lang="en-US" sz="1400" i="1" dirty="0">
                <a:solidFill>
                  <a:schemeClr val="accent1">
                    <a:lumMod val="50000"/>
                  </a:schemeClr>
                </a:solidFill>
              </a:rPr>
              <a:t>], Phys. Lett. B 738 (2014) pp. </a:t>
            </a:r>
            <a:r>
              <a:rPr lang="en-US" sz="1400" i="1" dirty="0" smtClean="0">
                <a:solidFill>
                  <a:schemeClr val="accent1">
                    <a:lumMod val="50000"/>
                  </a:schemeClr>
                </a:solidFill>
              </a:rPr>
              <a:t>512–518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en-US" sz="1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3200400" y="2743200"/>
            <a:ext cx="3200400" cy="685800"/>
          </a:xfrm>
          <a:prstGeom prst="straightConnector1">
            <a:avLst/>
          </a:prstGeom>
          <a:noFill/>
          <a:ln w="28575" cap="flat" cmpd="sng" algn="ctr">
            <a:solidFill>
              <a:srgbClr val="008000"/>
            </a:solidFill>
            <a:prstDash val="dash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3276600" y="2895600"/>
            <a:ext cx="3120032" cy="1066800"/>
          </a:xfrm>
          <a:prstGeom prst="straightConnector1">
            <a:avLst/>
          </a:prstGeom>
          <a:noFill/>
          <a:ln w="28575" cap="flat" cmpd="sng" algn="ctr">
            <a:solidFill>
              <a:schemeClr val="tx2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7285893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Whence Mass?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89037"/>
            <a:ext cx="8537575" cy="498316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 err="1" smtClean="0"/>
              <a:t>Poincaré</a:t>
            </a:r>
            <a:r>
              <a:rPr lang="en-GB" dirty="0" smtClean="0"/>
              <a:t> </a:t>
            </a:r>
            <a:r>
              <a:rPr lang="en-GB" dirty="0"/>
              <a:t>invariance </a:t>
            </a:r>
            <a:r>
              <a:rPr lang="en-GB" dirty="0" smtClean="0"/>
              <a:t>entails that the Energy-Momentum Tensor is divergence-free, </a:t>
            </a:r>
            <a:r>
              <a:rPr lang="en-GB" i="1" dirty="0" smtClean="0"/>
              <a:t>i.e</a:t>
            </a:r>
            <a:r>
              <a:rPr lang="en-GB" dirty="0" smtClean="0"/>
              <a:t>. it defines a conserved current:</a:t>
            </a:r>
          </a:p>
          <a:p>
            <a:pPr marL="0" indent="0">
              <a:spcAft>
                <a:spcPts val="600"/>
              </a:spcAft>
              <a:buNone/>
            </a:pPr>
            <a:endParaRPr lang="en-GB" dirty="0" smtClean="0"/>
          </a:p>
          <a:p>
            <a:r>
              <a:rPr lang="en-AU" dirty="0" err="1" smtClean="0"/>
              <a:t>Noether</a:t>
            </a:r>
            <a:r>
              <a:rPr lang="en-AU" dirty="0" smtClean="0"/>
              <a:t> </a:t>
            </a:r>
            <a:r>
              <a:rPr lang="en-AU" dirty="0"/>
              <a:t>current associated with a global scale transformation: </a:t>
            </a:r>
            <a:endParaRPr lang="en-AU" dirty="0" smtClean="0"/>
          </a:p>
          <a:p>
            <a:pPr marL="400050" lvl="1" indent="0">
              <a:spcBef>
                <a:spcPts val="0"/>
              </a:spcBef>
              <a:buNone/>
            </a:pPr>
            <a:r>
              <a:rPr lang="en-AU" i="1" dirty="0" smtClean="0"/>
              <a:t>	</a:t>
            </a:r>
            <a:r>
              <a:rPr lang="en-AU" sz="2400" i="1" dirty="0" smtClean="0"/>
              <a:t>x</a:t>
            </a:r>
            <a:r>
              <a:rPr lang="en-GB" sz="2400" i="1" dirty="0" smtClean="0"/>
              <a:t> </a:t>
            </a:r>
            <a:r>
              <a:rPr lang="en-GB" sz="2400" i="1" dirty="0"/>
              <a:t>→ </a:t>
            </a:r>
            <a:r>
              <a:rPr lang="en-GB" sz="2400" i="1" dirty="0" smtClean="0"/>
              <a:t>e</a:t>
            </a:r>
            <a:r>
              <a:rPr lang="en-GB" sz="2400" i="1" baseline="30000" dirty="0" smtClean="0"/>
              <a:t>-σ</a:t>
            </a:r>
            <a:r>
              <a:rPr lang="en-AU" sz="2400" i="1" dirty="0" smtClean="0"/>
              <a:t> </a:t>
            </a:r>
            <a:r>
              <a:rPr lang="en-AU" sz="2400" i="1" dirty="0"/>
              <a:t>x</a:t>
            </a:r>
            <a:endParaRPr lang="en-GB" sz="2400" i="1" baseline="30000" dirty="0"/>
          </a:p>
          <a:p>
            <a:pPr marL="400050" lvl="1" indent="0">
              <a:spcBef>
                <a:spcPts val="0"/>
              </a:spcBef>
              <a:buNone/>
            </a:pPr>
            <a:r>
              <a:rPr lang="en-AU" sz="2200" dirty="0" smtClean="0"/>
              <a:t>is </a:t>
            </a:r>
            <a:r>
              <a:rPr lang="en-AU" sz="2200" dirty="0"/>
              <a:t>the </a:t>
            </a:r>
            <a:r>
              <a:rPr lang="en-AU" sz="2200" dirty="0" smtClean="0"/>
              <a:t>dilation current: </a:t>
            </a:r>
            <a:r>
              <a:rPr lang="en-GB" sz="2400" i="1" dirty="0" err="1"/>
              <a:t>D</a:t>
            </a:r>
            <a:r>
              <a:rPr lang="en-GB" sz="2400" i="1" baseline="-25000" dirty="0" err="1"/>
              <a:t>μν</a:t>
            </a:r>
            <a:r>
              <a:rPr lang="en-GB" sz="2400" dirty="0"/>
              <a:t>=</a:t>
            </a:r>
            <a:r>
              <a:rPr lang="en-GB" sz="2400" i="1" dirty="0" err="1"/>
              <a:t>T</a:t>
            </a:r>
            <a:r>
              <a:rPr lang="en-GB" sz="2400" i="1" baseline="-25000" dirty="0" err="1"/>
              <a:t>μν</a:t>
            </a:r>
            <a:r>
              <a:rPr lang="en-GB" sz="2400" i="1" dirty="0"/>
              <a:t> </a:t>
            </a:r>
            <a:r>
              <a:rPr lang="en-GB" sz="2400" i="1" dirty="0" err="1" smtClean="0"/>
              <a:t>x</a:t>
            </a:r>
            <a:r>
              <a:rPr lang="en-GB" sz="2400" i="1" baseline="-25000" dirty="0" err="1" smtClean="0"/>
              <a:t>ν</a:t>
            </a:r>
            <a:r>
              <a:rPr lang="en-GB" sz="2400" dirty="0" smtClean="0"/>
              <a:t> </a:t>
            </a:r>
            <a:endParaRPr lang="en-GB" sz="2200" dirty="0" smtClean="0"/>
          </a:p>
          <a:p>
            <a:pPr>
              <a:spcAft>
                <a:spcPts val="600"/>
              </a:spcAft>
            </a:pPr>
            <a:r>
              <a:rPr lang="en-AU" dirty="0" smtClean="0"/>
              <a:t>In a scale invariant theory, the dilation current is conserved</a:t>
            </a:r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/>
              <a:t>Consequently, in a </a:t>
            </a:r>
            <a:r>
              <a:rPr lang="en-AU" dirty="0">
                <a:solidFill>
                  <a:srgbClr val="C00000"/>
                </a:solidFill>
              </a:rPr>
              <a:t>scale invariant theory</a:t>
            </a:r>
            <a:r>
              <a:rPr lang="en-AU" dirty="0"/>
              <a:t> </a:t>
            </a:r>
            <a:endParaRPr lang="en-A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AU" dirty="0"/>
              <a:t>	</a:t>
            </a:r>
            <a:r>
              <a:rPr lang="en-AU" dirty="0" smtClean="0"/>
              <a:t>the </a:t>
            </a:r>
            <a:r>
              <a:rPr lang="en-AU" i="1" dirty="0">
                <a:solidFill>
                  <a:srgbClr val="BF0703"/>
                </a:solidFill>
              </a:rPr>
              <a:t>energy-momentum tensor </a:t>
            </a:r>
            <a:r>
              <a:rPr lang="en-AU" i="1" dirty="0" smtClean="0">
                <a:solidFill>
                  <a:srgbClr val="BF0703"/>
                </a:solidFill>
              </a:rPr>
              <a:t>must be traceless</a:t>
            </a:r>
            <a:r>
              <a:rPr lang="en-AU" dirty="0" smtClean="0"/>
              <a:t>. </a:t>
            </a:r>
            <a:endParaRPr lang="en-AU" sz="2200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86400" y="6477000"/>
            <a:ext cx="3276600" cy="3810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995982"/>
            <a:ext cx="1905000" cy="4424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046" y="4038600"/>
            <a:ext cx="5081954" cy="9144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6324599" y="1843582"/>
            <a:ext cx="2670175" cy="5948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i="1" dirty="0" err="1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en-GB" i="1" baseline="-25000" dirty="0" err="1" smtClean="0">
                <a:solidFill>
                  <a:schemeClr val="tx2">
                    <a:lumMod val="75000"/>
                  </a:schemeClr>
                </a:solidFill>
              </a:rPr>
              <a:t>μν</a:t>
            </a:r>
            <a:r>
              <a:rPr lang="en-GB" i="1" baseline="-25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can </a:t>
            </a: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always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be made symmetric</a:t>
            </a:r>
          </a:p>
        </p:txBody>
      </p:sp>
    </p:spTree>
    <p:extLst>
      <p:ext uri="{BB962C8B-B14F-4D97-AF65-F5344CB8AC3E}">
        <p14:creationId xmlns:p14="http://schemas.microsoft.com/office/powerpoint/2010/main" val="227896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/>
              <a:t>Pion’s electromagnetic </a:t>
            </a:r>
            <a:br>
              <a:rPr lang="en-US" sz="2800" dirty="0" smtClean="0"/>
            </a:br>
            <a:r>
              <a:rPr lang="en-US" sz="2800" dirty="0" smtClean="0"/>
              <a:t>form factor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4038600" cy="2819400"/>
          </a:xfrm>
        </p:spPr>
        <p:txBody>
          <a:bodyPr/>
          <a:lstStyle/>
          <a:p>
            <a:r>
              <a:rPr lang="en-US" sz="2800" dirty="0" smtClean="0"/>
              <a:t>Broadening has enormous impact on understanding </a:t>
            </a:r>
            <a:r>
              <a:rPr lang="en-GB" sz="2800" i="1" dirty="0" smtClean="0"/>
              <a:t>F</a:t>
            </a:r>
            <a:r>
              <a:rPr lang="en-GB" sz="2800" i="1" baseline="-25000" dirty="0" smtClean="0"/>
              <a:t>π</a:t>
            </a:r>
            <a:r>
              <a:rPr lang="en-GB" sz="2800" i="1" dirty="0" smtClean="0"/>
              <a:t>(Q</a:t>
            </a:r>
            <a:r>
              <a:rPr lang="en-GB" sz="2800" i="1" baseline="30000" dirty="0" smtClean="0"/>
              <a:t>2</a:t>
            </a:r>
            <a:r>
              <a:rPr lang="en-GB" sz="2800" i="1" dirty="0" smtClean="0"/>
              <a:t>)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0" y="0"/>
            <a:ext cx="4953000" cy="8080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Pion electromagnetic form factor at </a:t>
            </a:r>
            <a:r>
              <a:rPr lang="en-AU" sz="1400" i="1" dirty="0" err="1">
                <a:solidFill>
                  <a:schemeClr val="accent1">
                    <a:lumMod val="50000"/>
                  </a:schemeClr>
                </a:solidFill>
              </a:rPr>
              <a:t>spacelike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 momenta</a:t>
            </a:r>
            <a:b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AU" sz="1400" dirty="0">
                <a:solidFill>
                  <a:schemeClr val="accent1">
                    <a:lumMod val="50000"/>
                  </a:schemeClr>
                </a:solidFill>
              </a:rPr>
              <a:t>L. </a:t>
            </a:r>
            <a:r>
              <a:rPr lang="en-AU" sz="1400" dirty="0" smtClean="0">
                <a:solidFill>
                  <a:schemeClr val="accent1">
                    <a:lumMod val="50000"/>
                  </a:schemeClr>
                </a:solidFill>
              </a:rPr>
              <a:t>Chang</a:t>
            </a:r>
            <a:r>
              <a:rPr lang="en-AU" sz="1400" i="1" dirty="0" smtClean="0">
                <a:solidFill>
                  <a:schemeClr val="accent1">
                    <a:lumMod val="50000"/>
                  </a:schemeClr>
                </a:solidFill>
              </a:rPr>
              <a:t> et al., arXiv:1307.0026 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[</a:t>
            </a:r>
            <a:r>
              <a:rPr lang="en-AU" sz="1400" i="1" dirty="0" err="1">
                <a:solidFill>
                  <a:schemeClr val="accent1">
                    <a:lumMod val="50000"/>
                  </a:schemeClr>
                </a:solidFill>
              </a:rPr>
              <a:t>nucl-th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], </a:t>
            </a:r>
            <a:endParaRPr lang="en-AU" sz="1400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400" i="1" dirty="0" smtClean="0">
                <a:solidFill>
                  <a:schemeClr val="accent1">
                    <a:lumMod val="50000"/>
                  </a:schemeClr>
                </a:solidFill>
              </a:rPr>
              <a:t>Phys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. Rev. Lett. </a:t>
            </a:r>
            <a:r>
              <a:rPr lang="en-AU" sz="1400" b="1" i="1" dirty="0">
                <a:solidFill>
                  <a:schemeClr val="accent1">
                    <a:lumMod val="50000"/>
                  </a:schemeClr>
                </a:solidFill>
              </a:rPr>
              <a:t>111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, 141802 (2013</a:t>
            </a:r>
            <a:r>
              <a:rPr lang="en-AU" sz="1400" i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AU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154" y="1636712"/>
            <a:ext cx="5228489" cy="445928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4120270" y="1069976"/>
            <a:ext cx="2579859" cy="3016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</a:rPr>
              <a:t>A: Internally-consistent DSE prediction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6059487" y="2679700"/>
            <a:ext cx="2743200" cy="2921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C: Hard-scattering formula with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broad PDA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3923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 smtClean="0"/>
              <a:t>Pion’s electromagnetic </a:t>
            </a:r>
            <a:br>
              <a:rPr lang="en-US" sz="2800" dirty="0" smtClean="0"/>
            </a:br>
            <a:r>
              <a:rPr lang="en-US" sz="2800" dirty="0" smtClean="0"/>
              <a:t>form factor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4038600" cy="2819400"/>
          </a:xfrm>
        </p:spPr>
        <p:txBody>
          <a:bodyPr/>
          <a:lstStyle/>
          <a:p>
            <a:r>
              <a:rPr lang="en-US" sz="2800" dirty="0" smtClean="0"/>
              <a:t>Broadening has enormous impact on understanding </a:t>
            </a:r>
            <a:r>
              <a:rPr lang="en-GB" sz="2800" i="1" dirty="0" smtClean="0"/>
              <a:t>F</a:t>
            </a:r>
            <a:r>
              <a:rPr lang="en-GB" sz="2800" i="1" baseline="-25000" dirty="0" smtClean="0"/>
              <a:t>π</a:t>
            </a:r>
            <a:r>
              <a:rPr lang="en-GB" sz="2800" i="1" dirty="0" smtClean="0"/>
              <a:t>(Q</a:t>
            </a:r>
            <a:r>
              <a:rPr lang="en-GB" sz="2800" i="1" baseline="30000" dirty="0" smtClean="0"/>
              <a:t>2</a:t>
            </a:r>
            <a:r>
              <a:rPr lang="en-GB" sz="2800" i="1" dirty="0" smtClean="0"/>
              <a:t>)</a:t>
            </a:r>
          </a:p>
          <a:p>
            <a:r>
              <a:rPr lang="en-GB" sz="2800" dirty="0" smtClean="0"/>
              <a:t>Appears </a:t>
            </a:r>
            <a:r>
              <a:rPr lang="en-GB" sz="2800" dirty="0"/>
              <a:t>that JLab12 is within reach of first verification of a QCD hard-scattering formula</a:t>
            </a:r>
          </a:p>
          <a:p>
            <a:endParaRPr lang="en-GB" sz="2800" i="1" dirty="0" smtClean="0"/>
          </a:p>
          <a:p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0" y="0"/>
            <a:ext cx="4953000" cy="8080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Pion electromagnetic form factor at </a:t>
            </a:r>
            <a:r>
              <a:rPr lang="en-AU" sz="1400" i="1" dirty="0" err="1">
                <a:solidFill>
                  <a:schemeClr val="accent1">
                    <a:lumMod val="50000"/>
                  </a:schemeClr>
                </a:solidFill>
              </a:rPr>
              <a:t>spacelike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 momenta</a:t>
            </a:r>
            <a:b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L. Chang, I. C. </a:t>
            </a:r>
            <a:r>
              <a:rPr lang="en-AU" sz="1400" i="1" dirty="0" err="1">
                <a:solidFill>
                  <a:schemeClr val="accent1">
                    <a:lumMod val="50000"/>
                  </a:schemeClr>
                </a:solidFill>
              </a:rPr>
              <a:t>Cloët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, C. D. Roberts, S. M. Schmidt and P. C. Tandy, arXiv:1307.0026 [</a:t>
            </a:r>
            <a:r>
              <a:rPr lang="en-AU" sz="1400" i="1" dirty="0" err="1">
                <a:solidFill>
                  <a:schemeClr val="accent1">
                    <a:lumMod val="50000"/>
                  </a:schemeClr>
                </a:solidFill>
              </a:rPr>
              <a:t>nucl-th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</a:rPr>
              <a:t>], Phys. Rev. Lett. 111, 141802 (2013</a:t>
            </a:r>
            <a:r>
              <a:rPr lang="en-AU" sz="1400" i="1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AU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154" y="1636712"/>
            <a:ext cx="5228489" cy="445928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4120270" y="1069976"/>
            <a:ext cx="2579859" cy="30162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</a:rPr>
              <a:t>A: Internally-consistent DSE prediction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6059487" y="2679700"/>
            <a:ext cx="2743200" cy="2921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C: Hard-scattering formula with</a:t>
            </a:r>
            <a:r>
              <a:rPr kumimoji="0" lang="en-GB" sz="1800" b="0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 broad PDA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flipH="1">
            <a:off x="6477000" y="20574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6629400" y="20574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H="1">
            <a:off x="6781800" y="21336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 flipH="1">
            <a:off x="6934200" y="21336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>
            <a:off x="7086600" y="21336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H="1">
            <a:off x="7239000" y="22098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H="1">
            <a:off x="7391400" y="22098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flipH="1">
            <a:off x="7573962" y="2232567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H="1">
            <a:off x="7760028" y="2246351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flipH="1">
            <a:off x="7931807" y="22860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H="1">
            <a:off x="8138849" y="22860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H="1">
            <a:off x="8291249" y="22860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flipH="1">
            <a:off x="8488362" y="2286000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 flipH="1">
            <a:off x="8680449" y="2311825"/>
            <a:ext cx="122238" cy="228600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917759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addeevE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294553"/>
            <a:ext cx="7906718" cy="25916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267200"/>
            <a:ext cx="9144000" cy="1362075"/>
          </a:xfrm>
        </p:spPr>
        <p:txBody>
          <a:bodyPr/>
          <a:lstStyle/>
          <a:p>
            <a:pPr algn="ctr"/>
            <a:r>
              <a:rPr lang="en-US" sz="6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Structure</a:t>
            </a:r>
            <a:r>
              <a:rPr lang="en-US" sz="66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6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of </a:t>
            </a:r>
            <a:r>
              <a:rPr lang="en-US" sz="6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Baryons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86400" y="6400800"/>
            <a:ext cx="3429000" cy="3810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19462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Baryon Structure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5837"/>
            <a:ext cx="8229600" cy="4525963"/>
          </a:xfrm>
        </p:spPr>
        <p:txBody>
          <a:bodyPr/>
          <a:lstStyle/>
          <a:p>
            <a:r>
              <a:rPr lang="en-US" sz="2400" dirty="0" err="1" smtClean="0">
                <a:solidFill>
                  <a:srgbClr val="7030A0"/>
                </a:solidFill>
              </a:rPr>
              <a:t>Poincaré</a:t>
            </a:r>
            <a:r>
              <a:rPr lang="en-US" sz="2400" dirty="0" smtClean="0">
                <a:solidFill>
                  <a:srgbClr val="7030A0"/>
                </a:solidFill>
              </a:rPr>
              <a:t> covariant </a:t>
            </a:r>
            <a:r>
              <a:rPr lang="en-US" sz="2400" dirty="0" err="1" smtClean="0">
                <a:solidFill>
                  <a:srgbClr val="7030A0"/>
                </a:solidFill>
              </a:rPr>
              <a:t>Faddeev</a:t>
            </a:r>
            <a:r>
              <a:rPr lang="en-US" sz="2400" dirty="0" smtClean="0">
                <a:solidFill>
                  <a:srgbClr val="7030A0"/>
                </a:solidFill>
              </a:rPr>
              <a:t> equation</a:t>
            </a:r>
            <a:r>
              <a:rPr lang="en-US" sz="2400" dirty="0" smtClean="0"/>
              <a:t> sums all possible exchanges and interactions that can take place between three dressed-quarks</a:t>
            </a:r>
          </a:p>
          <a:p>
            <a:r>
              <a:rPr lang="en-US" sz="2400" dirty="0" smtClean="0"/>
              <a:t>Confinement and DCSB are readily expressed</a:t>
            </a:r>
          </a:p>
          <a:p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3600" b="1" i="1" dirty="0" smtClean="0">
                <a:solidFill>
                  <a:srgbClr val="FF0000"/>
                </a:solidFill>
              </a:rPr>
              <a:t>Prediction</a:t>
            </a:r>
            <a:r>
              <a:rPr lang="en-US" sz="3600" dirty="0" smtClean="0"/>
              <a:t>: owing to </a:t>
            </a:r>
            <a:r>
              <a:rPr lang="en-US" sz="3600" i="1" dirty="0" smtClean="0"/>
              <a:t>DCSB in </a:t>
            </a:r>
            <a:r>
              <a:rPr lang="en-US" sz="3200" i="1" dirty="0" smtClean="0">
                <a:solidFill>
                  <a:srgbClr val="FF0000"/>
                </a:solidFill>
              </a:rPr>
              <a:t>Q</a:t>
            </a:r>
            <a:r>
              <a:rPr lang="en-US" sz="3200" i="1" dirty="0" smtClean="0">
                <a:solidFill>
                  <a:srgbClr val="008000"/>
                </a:solidFill>
              </a:rPr>
              <a:t>C</a:t>
            </a:r>
            <a:r>
              <a:rPr lang="en-US" sz="3200" i="1" dirty="0" smtClean="0">
                <a:solidFill>
                  <a:srgbClr val="0000FF"/>
                </a:solidFill>
              </a:rPr>
              <a:t>D</a:t>
            </a:r>
            <a:r>
              <a:rPr lang="en-US" sz="3600" i="1" dirty="0" smtClean="0"/>
              <a:t>, strong </a:t>
            </a:r>
            <a:r>
              <a:rPr lang="en-US" sz="3600" i="1" dirty="0" err="1" smtClean="0"/>
              <a:t>diquark</a:t>
            </a:r>
            <a:r>
              <a:rPr lang="en-US" sz="3600" i="1" dirty="0" smtClean="0"/>
              <a:t> correlations exist within baryons</a:t>
            </a:r>
            <a:endParaRPr lang="en-US" sz="2300" i="1" dirty="0" smtClean="0">
              <a:solidFill>
                <a:srgbClr val="0000FF"/>
              </a:solidFill>
            </a:endParaRPr>
          </a:p>
          <a:p>
            <a:r>
              <a:rPr lang="en-US" sz="2300" dirty="0" err="1" smtClean="0"/>
              <a:t>Diquark</a:t>
            </a:r>
            <a:r>
              <a:rPr lang="en-US" sz="2300" dirty="0" smtClean="0"/>
              <a:t> correlations are not </a:t>
            </a:r>
            <a:r>
              <a:rPr lang="en-US" sz="2300" dirty="0" err="1" smtClean="0"/>
              <a:t>pointlike</a:t>
            </a:r>
            <a:endParaRPr lang="en-US" sz="2300" dirty="0" smtClean="0"/>
          </a:p>
          <a:p>
            <a:pPr lvl="1"/>
            <a:r>
              <a:rPr lang="en-US" sz="2300" dirty="0" smtClean="0"/>
              <a:t>Typically, </a:t>
            </a:r>
            <a:r>
              <a:rPr lang="en-US" sz="2300" i="1" dirty="0" smtClean="0"/>
              <a:t>r</a:t>
            </a:r>
            <a:r>
              <a:rPr lang="en-US" sz="2300" i="1" baseline="-25000" dirty="0" smtClean="0"/>
              <a:t>0+</a:t>
            </a:r>
            <a:r>
              <a:rPr lang="en-US" sz="2300" i="1" dirty="0" smtClean="0"/>
              <a:t> ~ r</a:t>
            </a:r>
            <a:r>
              <a:rPr lang="el-GR" sz="2300" i="1" baseline="-25000" dirty="0" smtClean="0"/>
              <a:t>π</a:t>
            </a:r>
            <a:r>
              <a:rPr lang="en-US" sz="2300" dirty="0" smtClean="0"/>
              <a:t>  &amp;  </a:t>
            </a:r>
            <a:r>
              <a:rPr lang="en-US" sz="2300" i="1" dirty="0" smtClean="0"/>
              <a:t>r</a:t>
            </a:r>
            <a:r>
              <a:rPr lang="en-US" sz="2300" i="1" baseline="-25000" dirty="0" smtClean="0"/>
              <a:t>1+</a:t>
            </a:r>
            <a:r>
              <a:rPr lang="en-US" sz="2300" i="1" dirty="0" smtClean="0"/>
              <a:t> ~ r</a:t>
            </a:r>
            <a:r>
              <a:rPr lang="el-GR" sz="2300" i="1" baseline="-25000" dirty="0" smtClean="0"/>
              <a:t>ρ</a:t>
            </a:r>
            <a:r>
              <a:rPr lang="en-US" sz="2300" baseline="30000" dirty="0" smtClean="0"/>
              <a:t> </a:t>
            </a:r>
            <a:r>
              <a:rPr lang="en-US" sz="2300" dirty="0" smtClean="0"/>
              <a:t>(actually 10% larger)</a:t>
            </a:r>
          </a:p>
          <a:p>
            <a:pPr lvl="1"/>
            <a:r>
              <a:rPr lang="en-US" sz="2300" dirty="0" smtClean="0"/>
              <a:t>They have soft form factors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53</a:t>
            </a:fld>
            <a:endParaRPr lang="en-US"/>
          </a:p>
        </p:txBody>
      </p:sp>
      <p:pic>
        <p:nvPicPr>
          <p:cNvPr id="7" name="Picture 6" descr="FaddeevE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1553"/>
            <a:ext cx="4419600" cy="1448647"/>
          </a:xfrm>
          <a:prstGeom prst="rect">
            <a:avLst/>
          </a:prstGeom>
        </p:spPr>
      </p:pic>
      <p:pic>
        <p:nvPicPr>
          <p:cNvPr id="8" name="Picture 7" descr="Insigh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831274"/>
            <a:ext cx="2019300" cy="8566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38100" y="1295400"/>
            <a:ext cx="30383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R.T. Cahill </a:t>
            </a:r>
            <a:r>
              <a:rPr lang="en-US" sz="1600" i="1" dirty="0" smtClean="0"/>
              <a:t>et al</a:t>
            </a:r>
            <a:r>
              <a:rPr lang="en-US" sz="1600" dirty="0" smtClean="0"/>
              <a:t>.,</a:t>
            </a:r>
          </a:p>
          <a:p>
            <a:r>
              <a:rPr lang="en-US" sz="1600" dirty="0" smtClean="0">
                <a:hlinkClick r:id="rId4"/>
              </a:rPr>
              <a:t>Austral. J. Phys. 42 (1989) 129-145</a:t>
            </a:r>
            <a:endParaRPr lang="en-US" sz="1600" dirty="0" smtClean="0"/>
          </a:p>
        </p:txBody>
      </p:sp>
      <p:sp>
        <p:nvSpPr>
          <p:cNvPr id="10" name="Rectangle 9"/>
          <p:cNvSpPr/>
          <p:nvPr/>
        </p:nvSpPr>
        <p:spPr bwMode="auto">
          <a:xfrm>
            <a:off x="457200" y="3962400"/>
            <a:ext cx="8229600" cy="1066800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2106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126" y="3399585"/>
            <a:ext cx="3745200" cy="32809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263" y="714004"/>
            <a:ext cx="3744737" cy="33245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0238"/>
            <a:ext cx="3463434" cy="30748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Nucleon Parton Distribution Amplitudes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1837"/>
            <a:ext cx="8229600" cy="4525963"/>
          </a:xfrm>
        </p:spPr>
        <p:txBody>
          <a:bodyPr/>
          <a:lstStyle/>
          <a:p>
            <a:r>
              <a:rPr lang="en-GB" dirty="0" smtClean="0"/>
              <a:t>Computations underway.  First results available.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0" y="16329"/>
            <a:ext cx="2667000" cy="36467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</a:rPr>
              <a:t>Cédric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</a:rPr>
              <a:t>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</a:rPr>
              <a:t>Mezrag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</a:rPr>
              <a:t>, </a:t>
            </a: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</a:rPr>
              <a:t>et al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</a:rPr>
              <a:t>. ANL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93397" y="4114800"/>
            <a:ext cx="2121203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conformal limit: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i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120 x</a:t>
            </a:r>
            <a:r>
              <a:rPr lang="en-GB" i="1" baseline="-25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1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x</a:t>
            </a:r>
            <a:r>
              <a:rPr lang="en-GB" i="1" baseline="-25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2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x</a:t>
            </a:r>
            <a:r>
              <a:rPr lang="en-GB" i="1" baseline="-250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i="1" dirty="0">
                <a:solidFill>
                  <a:schemeClr val="tx2">
                    <a:lumMod val="75000"/>
                  </a:schemeClr>
                </a:solidFill>
              </a:rPr>
              <a:t>〈x</a:t>
            </a:r>
            <a:r>
              <a:rPr lang="en-GB" i="1" baseline="-25000" dirty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GB" i="1" dirty="0">
                <a:solidFill>
                  <a:schemeClr val="tx2">
                    <a:lumMod val="75000"/>
                  </a:schemeClr>
                </a:solidFill>
              </a:rPr>
              <a:t>〉=</a:t>
            </a:r>
            <a:r>
              <a:rPr lang="en-GB" i="1" dirty="0" smtClean="0">
                <a:solidFill>
                  <a:schemeClr val="tx2">
                    <a:lumMod val="75000"/>
                  </a:schemeClr>
                </a:solidFill>
              </a:rPr>
              <a:t>⅓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smtClean="0"/>
              <a:t>…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peak of the distribution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023337" y="5849938"/>
            <a:ext cx="2057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err="1" smtClean="0">
                <a:solidFill>
                  <a:srgbClr val="6600FF"/>
                </a:solidFill>
                <a:latin typeface="Calibri" pitchFamily="34" charset="0"/>
              </a:rPr>
              <a:t>Pointlike</a:t>
            </a:r>
            <a:r>
              <a:rPr lang="en-GB" dirty="0" smtClean="0">
                <a:solidFill>
                  <a:srgbClr val="6600FF"/>
                </a:solidFill>
                <a:latin typeface="Calibri" pitchFamily="34" charset="0"/>
              </a:rPr>
              <a:t> 0</a:t>
            </a:r>
            <a:r>
              <a:rPr lang="en-GB" baseline="30000" dirty="0" smtClean="0">
                <a:solidFill>
                  <a:srgbClr val="6600FF"/>
                </a:solidFill>
                <a:latin typeface="Calibri" pitchFamily="34" charset="0"/>
              </a:rPr>
              <a:t>+ </a:t>
            </a:r>
            <a:r>
              <a:rPr lang="en-GB" dirty="0" err="1" smtClean="0">
                <a:solidFill>
                  <a:srgbClr val="6600FF"/>
                </a:solidFill>
                <a:latin typeface="Calibri" pitchFamily="34" charset="0"/>
              </a:rPr>
              <a:t>diquark</a:t>
            </a:r>
            <a:r>
              <a:rPr lang="en-GB" dirty="0" smtClean="0">
                <a:solidFill>
                  <a:srgbClr val="6600FF"/>
                </a:solidFill>
                <a:latin typeface="Calibri" pitchFamily="34" charset="0"/>
              </a:rPr>
              <a:t> [</a:t>
            </a:r>
            <a:r>
              <a:rPr lang="en-GB" i="1" dirty="0" smtClean="0">
                <a:solidFill>
                  <a:srgbClr val="0000FF"/>
                </a:solidFill>
                <a:latin typeface="Calibri" pitchFamily="34" charset="0"/>
              </a:rPr>
              <a:t>u(x</a:t>
            </a:r>
            <a:r>
              <a:rPr lang="en-GB" i="1" baseline="-25000" dirty="0" smtClean="0">
                <a:solidFill>
                  <a:srgbClr val="0000FF"/>
                </a:solidFill>
                <a:latin typeface="Calibri" pitchFamily="34" charset="0"/>
              </a:rPr>
              <a:t>2</a:t>
            </a:r>
            <a:r>
              <a:rPr lang="en-GB" i="1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r>
              <a:rPr lang="en-GB" i="1" dirty="0" smtClean="0">
                <a:solidFill>
                  <a:srgbClr val="008000"/>
                </a:solidFill>
                <a:latin typeface="Calibri" pitchFamily="34" charset="0"/>
              </a:rPr>
              <a:t>d(x</a:t>
            </a:r>
            <a:r>
              <a:rPr lang="en-GB" i="1" baseline="-25000" dirty="0" smtClean="0">
                <a:solidFill>
                  <a:srgbClr val="008000"/>
                </a:solidFill>
                <a:latin typeface="Calibri" pitchFamily="34" charset="0"/>
              </a:rPr>
              <a:t>3</a:t>
            </a:r>
            <a:r>
              <a:rPr lang="en-GB" i="1" dirty="0" smtClean="0">
                <a:solidFill>
                  <a:srgbClr val="008000"/>
                </a:solidFill>
                <a:latin typeface="Calibri" pitchFamily="34" charset="0"/>
              </a:rPr>
              <a:t>)</a:t>
            </a:r>
            <a:r>
              <a:rPr lang="en-GB" dirty="0" smtClean="0">
                <a:solidFill>
                  <a:srgbClr val="6600FF"/>
                </a:solidFill>
                <a:latin typeface="Calibri" pitchFamily="34" charset="0"/>
              </a:rPr>
              <a:t>]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Calibri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429000" y="1143000"/>
            <a:ext cx="2463771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Diquark</a:t>
            </a:r>
            <a:r>
              <a:rPr kumimoji="0" lang="en-GB" sz="1800" b="0" i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 clustering skews the distribution toward the dressed-quark bystander, which therefore carries more of the proton’s light-front momentum</a:t>
            </a:r>
            <a:endParaRPr kumimoji="0" lang="en-GB" sz="1800" b="0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477000" y="838200"/>
            <a:ext cx="26670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6600FF"/>
                </a:solidFill>
                <a:latin typeface="Calibri" pitchFamily="34" charset="0"/>
              </a:rPr>
              <a:t>Realistic, finite size (0.7fm) 0</a:t>
            </a:r>
            <a:r>
              <a:rPr lang="en-GB" baseline="30000" dirty="0" smtClean="0">
                <a:solidFill>
                  <a:srgbClr val="6600FF"/>
                </a:solidFill>
                <a:latin typeface="Calibri" pitchFamily="34" charset="0"/>
              </a:rPr>
              <a:t>+ </a:t>
            </a:r>
            <a:r>
              <a:rPr lang="en-GB" dirty="0" err="1" smtClean="0">
                <a:solidFill>
                  <a:srgbClr val="6600FF"/>
                </a:solidFill>
                <a:latin typeface="Calibri" pitchFamily="34" charset="0"/>
              </a:rPr>
              <a:t>diquark</a:t>
            </a:r>
            <a:r>
              <a:rPr lang="en-GB" dirty="0" smtClean="0">
                <a:solidFill>
                  <a:srgbClr val="6600FF"/>
                </a:solidFill>
                <a:latin typeface="Calibri" pitchFamily="34" charset="0"/>
              </a:rPr>
              <a:t> [</a:t>
            </a:r>
            <a:r>
              <a:rPr lang="en-GB" i="1" dirty="0" smtClean="0">
                <a:solidFill>
                  <a:srgbClr val="0000FF"/>
                </a:solidFill>
                <a:latin typeface="Calibri" pitchFamily="34" charset="0"/>
              </a:rPr>
              <a:t>u(x</a:t>
            </a:r>
            <a:r>
              <a:rPr lang="en-GB" i="1" baseline="-25000" dirty="0" smtClean="0">
                <a:solidFill>
                  <a:srgbClr val="0000FF"/>
                </a:solidFill>
                <a:latin typeface="Calibri" pitchFamily="34" charset="0"/>
              </a:rPr>
              <a:t>2</a:t>
            </a:r>
            <a:r>
              <a:rPr lang="en-GB" i="1" dirty="0" smtClean="0">
                <a:solidFill>
                  <a:srgbClr val="0000FF"/>
                </a:solidFill>
                <a:latin typeface="Calibri" pitchFamily="34" charset="0"/>
              </a:rPr>
              <a:t>)</a:t>
            </a:r>
            <a:r>
              <a:rPr lang="en-GB" i="1" dirty="0" smtClean="0">
                <a:solidFill>
                  <a:srgbClr val="008000"/>
                </a:solidFill>
                <a:latin typeface="Calibri" pitchFamily="34" charset="0"/>
              </a:rPr>
              <a:t>d(x</a:t>
            </a:r>
            <a:r>
              <a:rPr lang="en-GB" i="1" baseline="-25000" dirty="0" smtClean="0">
                <a:solidFill>
                  <a:srgbClr val="008000"/>
                </a:solidFill>
                <a:latin typeface="Calibri" pitchFamily="34" charset="0"/>
              </a:rPr>
              <a:t>3</a:t>
            </a:r>
            <a:r>
              <a:rPr lang="en-GB" i="1" dirty="0" smtClean="0">
                <a:solidFill>
                  <a:srgbClr val="008000"/>
                </a:solidFill>
                <a:latin typeface="Calibri" pitchFamily="34" charset="0"/>
              </a:rPr>
              <a:t>)</a:t>
            </a:r>
            <a:r>
              <a:rPr lang="en-GB" dirty="0" smtClean="0">
                <a:solidFill>
                  <a:srgbClr val="6600FF"/>
                </a:solidFill>
                <a:latin typeface="Calibri" pitchFamily="34" charset="0"/>
              </a:rPr>
              <a:t>]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6600FF"/>
              </a:solidFill>
              <a:effectLst/>
              <a:latin typeface="Calibri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7052037" y="2881056"/>
            <a:ext cx="415563" cy="243144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0" name="Rectangle 19"/>
          <p:cNvSpPr/>
          <p:nvPr/>
        </p:nvSpPr>
        <p:spPr bwMode="auto">
          <a:xfrm>
            <a:off x="7620000" y="3886200"/>
            <a:ext cx="1375137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</a:rPr>
              <a:t>(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0.6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</a:rPr>
              <a:t>,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0.2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</a:rPr>
              <a:t>,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0.2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</a:rPr>
              <a:t>)</a:t>
            </a: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4495800" y="5172870"/>
            <a:ext cx="533400" cy="846931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901126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100" y="2420937"/>
            <a:ext cx="5168900" cy="36782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 smtClean="0"/>
              <a:t>Nucleon PDAs</a:t>
            </a:r>
            <a:br>
              <a:rPr lang="en-GB" dirty="0" smtClean="0"/>
            </a:br>
            <a:r>
              <a:rPr lang="en-GB" dirty="0" smtClean="0"/>
              <a:t>&amp; </a:t>
            </a:r>
            <a:r>
              <a:rPr lang="en-GB" dirty="0" err="1" smtClean="0"/>
              <a:t>lQCD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93837"/>
            <a:ext cx="4572000" cy="4525963"/>
          </a:xfrm>
        </p:spPr>
        <p:txBody>
          <a:bodyPr/>
          <a:lstStyle/>
          <a:p>
            <a:r>
              <a:rPr lang="en-AU" dirty="0" smtClean="0"/>
              <a:t>First </a:t>
            </a:r>
            <a:r>
              <a:rPr lang="en-AU" dirty="0" err="1" smtClean="0"/>
              <a:t>lQCD</a:t>
            </a:r>
            <a:r>
              <a:rPr lang="en-AU" dirty="0" smtClean="0"/>
              <a:t> results for n=0, 1 moments of the leading twist PDA of the nucleon are available</a:t>
            </a:r>
          </a:p>
          <a:p>
            <a:r>
              <a:rPr lang="en-AU" dirty="0" smtClean="0"/>
              <a:t>Used to constrain strength (</a:t>
            </a:r>
            <a:r>
              <a:rPr lang="en-AU" i="1" dirty="0" smtClean="0"/>
              <a:t>a</a:t>
            </a:r>
            <a:r>
              <a:rPr lang="en-AU" i="1" baseline="-25000" dirty="0" smtClean="0"/>
              <a:t>11</a:t>
            </a:r>
            <a:r>
              <a:rPr lang="en-AU" dirty="0" smtClean="0"/>
              <a:t>) of the leading-order term in a conformal expansion of the nucleon’s PDA:</a:t>
            </a:r>
          </a:p>
          <a:p>
            <a:pPr marL="0" indent="0">
              <a:buNone/>
            </a:pPr>
            <a:r>
              <a:rPr lang="en-GB" dirty="0"/>
              <a:t>Φ(x</a:t>
            </a:r>
            <a:r>
              <a:rPr lang="en-GB" baseline="-25000" dirty="0"/>
              <a:t>1</a:t>
            </a:r>
            <a:r>
              <a:rPr lang="en-GB" dirty="0"/>
              <a:t>,x</a:t>
            </a:r>
            <a:r>
              <a:rPr lang="en-GB" baseline="-25000" dirty="0"/>
              <a:t>2</a:t>
            </a:r>
            <a:r>
              <a:rPr lang="en-GB" dirty="0"/>
              <a:t>,x</a:t>
            </a:r>
            <a:r>
              <a:rPr lang="en-GB" baseline="-25000" dirty="0"/>
              <a:t>3</a:t>
            </a:r>
            <a:r>
              <a:rPr lang="en-GB" dirty="0"/>
              <a:t>) </a:t>
            </a:r>
          </a:p>
          <a:p>
            <a:pPr marL="0" indent="0">
              <a:buNone/>
            </a:pPr>
            <a:r>
              <a:rPr lang="en-GB" dirty="0"/>
              <a:t>= </a:t>
            </a:r>
            <a:r>
              <a:rPr lang="en-AU" i="1" dirty="0"/>
              <a:t>120</a:t>
            </a:r>
            <a:r>
              <a:rPr lang="en-AU" dirty="0"/>
              <a:t> </a:t>
            </a:r>
            <a:r>
              <a:rPr lang="en-AU" i="1" dirty="0"/>
              <a:t>x</a:t>
            </a:r>
            <a:r>
              <a:rPr lang="en-AU" i="1" baseline="-25000" dirty="0"/>
              <a:t>1</a:t>
            </a:r>
            <a:r>
              <a:rPr lang="en-AU" i="1" dirty="0"/>
              <a:t> x</a:t>
            </a:r>
            <a:r>
              <a:rPr lang="en-AU" i="1" baseline="-25000" dirty="0"/>
              <a:t>2</a:t>
            </a:r>
            <a:r>
              <a:rPr lang="en-AU" i="1" dirty="0"/>
              <a:t> x</a:t>
            </a:r>
            <a:r>
              <a:rPr lang="en-AU" i="1" baseline="-25000" dirty="0"/>
              <a:t>3</a:t>
            </a:r>
            <a:r>
              <a:rPr lang="en-AU" dirty="0"/>
              <a:t> [ 1 + a</a:t>
            </a:r>
            <a:r>
              <a:rPr lang="en-AU" baseline="-25000" dirty="0"/>
              <a:t>11</a:t>
            </a:r>
            <a:r>
              <a:rPr lang="en-AU" dirty="0"/>
              <a:t> P</a:t>
            </a:r>
            <a:r>
              <a:rPr lang="en-AU" baseline="-25000" dirty="0"/>
              <a:t>11</a:t>
            </a:r>
            <a:r>
              <a:rPr lang="en-GB" dirty="0"/>
              <a:t>(x</a:t>
            </a:r>
            <a:r>
              <a:rPr lang="en-GB" baseline="-25000" dirty="0"/>
              <a:t>1</a:t>
            </a:r>
            <a:r>
              <a:rPr lang="en-GB" dirty="0"/>
              <a:t>,x</a:t>
            </a:r>
            <a:r>
              <a:rPr lang="en-GB" baseline="-25000" dirty="0"/>
              <a:t>2</a:t>
            </a:r>
            <a:r>
              <a:rPr lang="en-GB" dirty="0"/>
              <a:t>,x</a:t>
            </a:r>
            <a:r>
              <a:rPr lang="en-GB" baseline="-25000" dirty="0"/>
              <a:t>3</a:t>
            </a:r>
            <a:r>
              <a:rPr lang="en-GB" dirty="0"/>
              <a:t>)</a:t>
            </a:r>
            <a:r>
              <a:rPr lang="en-AU" dirty="0"/>
              <a:t> + … </a:t>
            </a:r>
            <a:r>
              <a:rPr lang="en-AU" dirty="0" smtClean="0"/>
              <a:t>]</a:t>
            </a:r>
            <a:endParaRPr lang="en-AU" dirty="0"/>
          </a:p>
          <a:p>
            <a:r>
              <a:rPr lang="en-AU" dirty="0" smtClean="0"/>
              <a:t>Shift in location of central peak is consistent with existence of </a:t>
            </a:r>
            <a:r>
              <a:rPr lang="en-AU" dirty="0" err="1" smtClean="0"/>
              <a:t>diquark</a:t>
            </a:r>
            <a:r>
              <a:rPr lang="en-AU" dirty="0" smtClean="0"/>
              <a:t> correlations within the nucleon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2209800" y="762000"/>
            <a:ext cx="9144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0" y="0"/>
            <a:ext cx="5562600" cy="9144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AU" sz="1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Light-cone distribution amplitudes of the nucleon and negative parity nucleon resonances from lattice QCD</a:t>
            </a:r>
          </a:p>
          <a:p>
            <a:pPr fontAlgn="base">
              <a:spcBef>
                <a:spcPct val="0"/>
              </a:spcBef>
              <a:spcAft>
                <a:spcPts val="300"/>
              </a:spcAft>
            </a:pPr>
            <a:r>
              <a:rPr lang="en-AU" sz="1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V. M. Braun </a:t>
            </a:r>
            <a:r>
              <a:rPr lang="en-AU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et al</a:t>
            </a:r>
            <a:r>
              <a:rPr lang="en-AU" sz="1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., </a:t>
            </a:r>
            <a:r>
              <a:rPr lang="en-AU" sz="1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hlinkClick r:id="rId4"/>
              </a:rPr>
              <a:t>Phys. Rev. D 89 (2014) 094511</a:t>
            </a:r>
            <a:r>
              <a:rPr lang="en-AU" sz="1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endParaRPr lang="en-AU" sz="14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Light-cone 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distribution amplitudes of the baryon octet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G. S. Bali </a:t>
            </a:r>
            <a:r>
              <a:rPr lang="en-GB" sz="1400" i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et </a:t>
            </a:r>
            <a:r>
              <a:rPr lang="en-GB" sz="1400" i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al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. 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hlinkClick r:id="rId5"/>
              </a:rPr>
              <a:t>JHEP 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hlinkClick r:id="rId5"/>
              </a:rPr>
              <a:t>1602 (2016) 070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6019800" y="4648200"/>
            <a:ext cx="103322" cy="122236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6324600" y="4754564"/>
            <a:ext cx="103322" cy="122236"/>
          </a:xfrm>
          <a:prstGeom prst="ellipse">
            <a:avLst/>
          </a:prstGeom>
          <a:solidFill>
            <a:srgbClr val="0000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6086592" y="4714329"/>
            <a:ext cx="289669" cy="149581"/>
          </a:xfrm>
          <a:prstGeom prst="straightConnector1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6858000" y="3200400"/>
            <a:ext cx="16002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</a:rPr>
              <a:t>(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0.5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</a:rPr>
              <a:t>,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</a:rPr>
              <a:t>0.25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</a:rPr>
              <a:t>,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Calibri" pitchFamily="34" charset="0"/>
              </a:rPr>
              <a:t>0.25</a:t>
            </a:r>
            <a:r>
              <a: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Calibri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1364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287" y="343023"/>
            <a:ext cx="5990313" cy="4830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81600"/>
            <a:ext cx="9144000" cy="1362075"/>
          </a:xfrm>
        </p:spPr>
        <p:txBody>
          <a:bodyPr/>
          <a:lstStyle/>
          <a:p>
            <a:pPr lvl="0" algn="ctr"/>
            <a:r>
              <a:rPr lang="en-US" sz="66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Nucleon Elastic FFs</a:t>
            </a:r>
            <a:endParaRPr lang="en-US" sz="6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477000"/>
            <a:ext cx="3429000" cy="2286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Emergence of Partonic Structure (60p)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810125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847652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29600" cy="1143000"/>
          </a:xfrm>
        </p:spPr>
        <p:txBody>
          <a:bodyPr/>
          <a:lstStyle/>
          <a:p>
            <a:pPr algn="r"/>
            <a:r>
              <a:rPr lang="en-US" sz="4400" i="1" dirty="0" smtClean="0">
                <a:latin typeface="Trebuchet MS" pitchFamily="34" charset="0"/>
              </a:rPr>
              <a:t>Visible Impacts </a:t>
            </a:r>
            <a:br>
              <a:rPr lang="en-US" sz="4400" i="1" dirty="0" smtClean="0">
                <a:latin typeface="Trebuchet MS" pitchFamily="34" charset="0"/>
              </a:rPr>
            </a:br>
            <a:r>
              <a:rPr lang="en-US" sz="4400" i="1" dirty="0" smtClean="0">
                <a:latin typeface="Trebuchet MS" pitchFamily="34" charset="0"/>
              </a:rPr>
              <a:t>of DCSB</a:t>
            </a:r>
            <a:endParaRPr lang="en-US" sz="4000" i="1" dirty="0">
              <a:latin typeface="Trebuchet MS" pitchFamily="34" charset="0"/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C1C35-9060-4508-99D4-470906349AF2}" type="slidenum">
              <a:rPr lang="en-US" smtClean="0">
                <a:solidFill>
                  <a:srgbClr val="404040"/>
                </a:solidFill>
              </a:rPr>
              <a:pPr/>
              <a:t>57</a:t>
            </a:fld>
            <a:endParaRPr lang="en-US">
              <a:solidFill>
                <a:srgbClr val="404040"/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4038600" y="1905000"/>
            <a:ext cx="5105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marL="342900" lvl="0" indent="-342900" fontAlgn="base"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ossible existence and location</a:t>
            </a:r>
          </a:p>
          <a:p>
            <a:pPr marL="342900" indent="-342900" fontAlgn="base">
              <a:spcAft>
                <a:spcPct val="0"/>
              </a:spcAft>
              <a:buClr>
                <a:srgbClr val="1F497D"/>
              </a:buClr>
              <a:defRPr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	of a zero in the ratio of proton elastic form factors</a:t>
            </a:r>
          </a:p>
          <a:p>
            <a:pPr marL="342900" indent="-342900" algn="ctr" fontAlgn="base">
              <a:spcAft>
                <a:spcPct val="0"/>
              </a:spcAft>
              <a:buClr>
                <a:srgbClr val="1F497D"/>
              </a:buClr>
              <a:defRPr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	 [</a:t>
            </a:r>
            <a:r>
              <a:rPr lang="en-US" sz="2400" i="1" dirty="0" err="1" smtClean="0">
                <a:solidFill>
                  <a:schemeClr val="tx2">
                    <a:lumMod val="75000"/>
                  </a:schemeClr>
                </a:solidFill>
              </a:rPr>
              <a:t>μ</a:t>
            </a:r>
            <a:r>
              <a:rPr lang="en-US" sz="2400" i="1" baseline="-25000" dirty="0" err="1" smtClean="0">
                <a:solidFill>
                  <a:schemeClr val="tx2">
                    <a:lumMod val="75000"/>
                  </a:schemeClr>
                </a:solidFill>
              </a:rPr>
              <a:t>p</a:t>
            </a:r>
            <a:r>
              <a:rPr lang="en-US" sz="2400" i="1" dirty="0" err="1" smtClean="0">
                <a:solidFill>
                  <a:schemeClr val="tx2">
                    <a:lumMod val="75000"/>
                  </a:schemeClr>
                </a:solidFill>
              </a:rPr>
              <a:t>G</a:t>
            </a:r>
            <a:r>
              <a:rPr lang="en-US" sz="2400" i="1" baseline="-25000" dirty="0" err="1" smtClean="0">
                <a:solidFill>
                  <a:schemeClr val="tx2">
                    <a:lumMod val="75000"/>
                  </a:schemeClr>
                </a:solidFill>
              </a:rPr>
              <a:t>Ep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</a:rPr>
              <a:t>(Q</a:t>
            </a:r>
            <a:r>
              <a:rPr lang="en-US" sz="2400" i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</a:rPr>
              <a:t>)/</a:t>
            </a:r>
            <a:r>
              <a:rPr lang="en-US" sz="2400" i="1" dirty="0" err="1" smtClean="0">
                <a:solidFill>
                  <a:schemeClr val="tx2">
                    <a:lumMod val="75000"/>
                  </a:schemeClr>
                </a:solidFill>
              </a:rPr>
              <a:t>G</a:t>
            </a:r>
            <a:r>
              <a:rPr lang="en-US" sz="2400" i="1" baseline="-25000" dirty="0" err="1" smtClean="0">
                <a:solidFill>
                  <a:schemeClr val="tx2">
                    <a:lumMod val="75000"/>
                  </a:schemeClr>
                </a:solidFill>
              </a:rPr>
              <a:t>Mp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</a:rPr>
              <a:t>(Q</a:t>
            </a:r>
            <a:r>
              <a:rPr lang="en-US" sz="2400" i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</a:rPr>
              <a:t>)] </a:t>
            </a:r>
          </a:p>
          <a:p>
            <a:pPr marL="342900" indent="-342900" fontAlgn="base"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defRPr/>
            </a:pP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</a:rPr>
              <a:t>	are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a direct measure of the rate at which dressed-quarks become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partons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again, </a:t>
            </a:r>
          </a:p>
          <a:p>
            <a:pPr marL="342900" indent="-342900" fontAlgn="base">
              <a:spcBef>
                <a:spcPts val="600"/>
              </a:spcBef>
              <a:spcAft>
                <a:spcPct val="0"/>
              </a:spcAft>
              <a:buClr>
                <a:srgbClr val="1F497D"/>
              </a:buClr>
              <a:defRPr/>
            </a:pPr>
            <a:r>
              <a:rPr lang="en-US" sz="2400" i="1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US" sz="2400" i="1" dirty="0" smtClean="0">
                <a:solidFill>
                  <a:schemeClr val="tx2">
                    <a:lumMod val="75000"/>
                  </a:schemeClr>
                </a:solidFill>
              </a:rPr>
              <a:t>i.e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. character of strong interactions in the Standard Model.</a:t>
            </a:r>
          </a:p>
        </p:txBody>
      </p:sp>
      <p:pic>
        <p:nvPicPr>
          <p:cNvPr id="12" name="Picture 11" descr="MpImpac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90600"/>
            <a:ext cx="4175312" cy="5257800"/>
          </a:xfrm>
          <a:prstGeom prst="rect">
            <a:avLst/>
          </a:prstGeom>
        </p:spPr>
      </p:pic>
      <p:pic>
        <p:nvPicPr>
          <p:cNvPr id="13" name="Picture 12" descr="S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0999" y="1066800"/>
            <a:ext cx="2396905" cy="6858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0"/>
            <a:ext cx="510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tx2">
                    <a:lumMod val="50000"/>
                  </a:schemeClr>
                </a:solidFill>
              </a:rPr>
              <a:t>I.C. </a:t>
            </a:r>
            <a:r>
              <a:rPr lang="en-US" sz="1400" i="1" dirty="0" err="1" smtClean="0">
                <a:solidFill>
                  <a:schemeClr val="tx2">
                    <a:lumMod val="50000"/>
                  </a:schemeClr>
                </a:solidFill>
              </a:rPr>
              <a:t>Cloët</a:t>
            </a:r>
            <a:r>
              <a:rPr lang="en-US" sz="1400" i="1" dirty="0" smtClean="0">
                <a:solidFill>
                  <a:schemeClr val="tx2">
                    <a:lumMod val="50000"/>
                  </a:schemeClr>
                </a:solidFill>
              </a:rPr>
              <a:t>, C.D. Roberts, A.W. Thomas: </a:t>
            </a:r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</a:rPr>
              <a:t>Revealing dressed-quarks via the proton's charge distribution,</a:t>
            </a:r>
            <a:r>
              <a:rPr lang="en-US" sz="1400" dirty="0" smtClean="0"/>
              <a:t> </a:t>
            </a:r>
          </a:p>
          <a:p>
            <a:r>
              <a:rPr lang="en-US" sz="1400" dirty="0" smtClean="0">
                <a:hlinkClick r:id="rId4"/>
              </a:rPr>
              <a:t>arXiv:1304.0855 [</a:t>
            </a:r>
            <a:r>
              <a:rPr lang="en-US" sz="1400" dirty="0" err="1" smtClean="0">
                <a:hlinkClick r:id="rId4"/>
              </a:rPr>
              <a:t>nucl-th</a:t>
            </a:r>
            <a:r>
              <a:rPr lang="en-US" sz="1400" dirty="0" smtClean="0">
                <a:hlinkClick r:id="rId4"/>
              </a:rPr>
              <a:t>]</a:t>
            </a:r>
            <a:r>
              <a:rPr lang="en-US" sz="1400" dirty="0" smtClean="0"/>
              <a:t>, </a:t>
            </a:r>
            <a:r>
              <a:rPr lang="en-US" sz="1400" dirty="0" smtClean="0">
                <a:hlinkClick r:id="rId5"/>
              </a:rPr>
              <a:t>Phys. Rev. </a:t>
            </a:r>
            <a:r>
              <a:rPr lang="en-US" sz="1400" dirty="0" err="1" smtClean="0">
                <a:hlinkClick r:id="rId5"/>
              </a:rPr>
              <a:t>Lett</a:t>
            </a:r>
            <a:r>
              <a:rPr lang="en-US" sz="1400" dirty="0" smtClean="0">
                <a:hlinkClick r:id="rId5"/>
              </a:rPr>
              <a:t>. </a:t>
            </a:r>
            <a:r>
              <a:rPr lang="en-US" sz="1400" b="1" dirty="0" smtClean="0">
                <a:hlinkClick r:id="rId5"/>
              </a:rPr>
              <a:t>111</a:t>
            </a:r>
            <a:r>
              <a:rPr lang="en-US" sz="1400" dirty="0" smtClean="0">
                <a:hlinkClick r:id="rId5"/>
              </a:rPr>
              <a:t> (2013) 101803</a:t>
            </a:r>
            <a:endParaRPr lang="en-US" sz="1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" name="Picture 9" descr="Insight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48400" y="5551055"/>
            <a:ext cx="2362200" cy="100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5535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501516"/>
            <a:ext cx="6019799" cy="42434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glow rad="101600">
              <a:schemeClr val="accent1">
                <a:satMod val="175000"/>
                <a:alpha val="40000"/>
              </a:schemeClr>
            </a:glow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algn="r"/>
            <a:r>
              <a:rPr lang="en-GB" sz="3600" b="0" i="1" dirty="0" err="1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60000" dist="60007" dir="5400000" sy="-100000" algn="bl" rotWithShape="0"/>
                </a:effectLst>
              </a:rPr>
              <a:t>G</a:t>
            </a:r>
            <a:r>
              <a:rPr lang="en-GB" sz="3600" b="0" i="1" baseline="-25000" dirty="0" err="1" smtClean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6350" stA="60000" endA="900" endPos="60000" dist="60007" dir="5400000" sy="-100000" algn="bl" rotWithShape="0"/>
                </a:effectLst>
              </a:rPr>
              <a:t>En</a:t>
            </a:r>
            <a:endParaRPr lang="en-GB" sz="3600" b="0" i="1" baseline="-25000" dirty="0">
              <a:ln w="0"/>
              <a:solidFill>
                <a:schemeClr val="tx2">
                  <a:lumMod val="75000"/>
                </a:schemeClr>
              </a:solidFill>
              <a:effectLst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3581400" cy="4525963"/>
          </a:xfrm>
        </p:spPr>
        <p:txBody>
          <a:bodyPr/>
          <a:lstStyle/>
          <a:p>
            <a:r>
              <a:rPr lang="en-GB" dirty="0" smtClean="0"/>
              <a:t>Numerous calculations on this figure; but only one viable prediction</a:t>
            </a:r>
          </a:p>
          <a:p>
            <a:r>
              <a:rPr lang="en-GB" dirty="0" smtClean="0"/>
              <a:t>DSE result (2008/2010) is not fitted to any data</a:t>
            </a:r>
          </a:p>
          <a:p>
            <a:pPr lvl="1"/>
            <a:r>
              <a:rPr lang="en-GB" dirty="0" smtClean="0"/>
              <a:t>Predicts zero in </a:t>
            </a:r>
            <a:r>
              <a:rPr lang="en-GB" i="1" dirty="0" err="1" smtClean="0"/>
              <a:t>G</a:t>
            </a:r>
            <a:r>
              <a:rPr lang="en-GB" i="1" baseline="-25000" dirty="0" err="1" smtClean="0"/>
              <a:t>En</a:t>
            </a:r>
            <a:endParaRPr lang="en-GB" i="1" baseline="-25000" dirty="0" smtClean="0"/>
          </a:p>
          <a:p>
            <a:pPr lvl="1"/>
            <a:r>
              <a:rPr lang="en-GB" dirty="0" smtClean="0"/>
              <a:t>Owes to presence of running quark-mass &amp; strong </a:t>
            </a:r>
            <a:r>
              <a:rPr lang="en-GB" dirty="0" err="1" smtClean="0"/>
              <a:t>diquark</a:t>
            </a:r>
            <a:r>
              <a:rPr lang="en-GB" dirty="0" smtClean="0"/>
              <a:t> correlations</a:t>
            </a:r>
          </a:p>
          <a:p>
            <a:pPr lvl="1"/>
            <a:r>
              <a:rPr lang="en-GB" dirty="0" smtClean="0"/>
              <a:t>Verifiable at JLab12</a:t>
            </a:r>
          </a:p>
          <a:p>
            <a:r>
              <a:rPr lang="en-GB" i="1" dirty="0" err="1" smtClean="0"/>
              <a:t>G</a:t>
            </a:r>
            <a:r>
              <a:rPr lang="en-GB" i="1" baseline="-25000" dirty="0" err="1" smtClean="0"/>
              <a:t>En</a:t>
            </a:r>
            <a:r>
              <a:rPr lang="en-GB" dirty="0" smtClean="0"/>
              <a:t> promises to be a harsh discriminator between descriptions of nucleon structure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7203119" y="5733854"/>
            <a:ext cx="1943100" cy="59074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</a:rPr>
              <a:t>Seamus Riordan, ECT*, April 2016</a:t>
            </a:r>
          </a:p>
        </p:txBody>
      </p:sp>
    </p:spTree>
    <p:extLst>
      <p:ext uri="{BB962C8B-B14F-4D97-AF65-F5344CB8AC3E}">
        <p14:creationId xmlns:p14="http://schemas.microsoft.com/office/powerpoint/2010/main" val="344691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Emergence of Partonic Structure (60p)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257" y="609600"/>
            <a:ext cx="6531343" cy="4187825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 fov="3600000">
              <a:rot lat="889596" lon="20717262" rev="8022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962525"/>
            <a:ext cx="8686800" cy="1362075"/>
          </a:xfrm>
        </p:spPr>
        <p:txBody>
          <a:bodyPr/>
          <a:lstStyle/>
          <a:p>
            <a:pPr algn="ctr"/>
            <a:r>
              <a:rPr lang="en-US" sz="88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Epilogue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659278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Trace Anomaly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08062"/>
            <a:ext cx="8537575" cy="5392738"/>
          </a:xfrm>
        </p:spPr>
        <p:txBody>
          <a:bodyPr/>
          <a:lstStyle/>
          <a:p>
            <a:r>
              <a:rPr lang="en-GB" dirty="0" smtClean="0"/>
              <a:t>Classical chromodynamics is meaningless </a:t>
            </a:r>
            <a:r>
              <a:rPr lang="en-GB" dirty="0"/>
              <a:t>… </a:t>
            </a:r>
            <a:r>
              <a:rPr lang="en-GB" dirty="0" smtClean="0"/>
              <a:t>must be quantised</a:t>
            </a:r>
          </a:p>
          <a:p>
            <a:r>
              <a:rPr lang="en-GB" dirty="0" smtClean="0"/>
              <a:t>Regularisation and renormalisation of (ultraviolet) divergences introduces a mass-scale </a:t>
            </a:r>
          </a:p>
          <a:p>
            <a:pPr marL="400050" lvl="1" indent="0">
              <a:buNone/>
            </a:pPr>
            <a:r>
              <a:rPr lang="en-GB" sz="2200" dirty="0" smtClean="0"/>
              <a:t>… </a:t>
            </a:r>
            <a:r>
              <a:rPr lang="en-GB" sz="2200" i="1" dirty="0" smtClean="0"/>
              <a:t>dimensional transmutation</a:t>
            </a:r>
            <a:r>
              <a:rPr lang="en-GB" sz="2200" dirty="0" smtClean="0"/>
              <a:t>: mass-dimensionless quantities become dependent on a mass-scale, </a:t>
            </a:r>
            <a:r>
              <a:rPr lang="en-GB" sz="2200" dirty="0"/>
              <a:t>ζ</a:t>
            </a:r>
            <a:endParaRPr lang="en-GB" sz="2200" dirty="0" smtClean="0"/>
          </a:p>
          <a:p>
            <a:r>
              <a:rPr lang="en-GB" i="1" dirty="0" smtClean="0"/>
              <a:t>α</a:t>
            </a:r>
            <a:r>
              <a:rPr lang="en-GB" dirty="0" smtClean="0"/>
              <a:t> → </a:t>
            </a:r>
            <a:r>
              <a:rPr lang="en-GB" i="1" dirty="0" smtClean="0"/>
              <a:t>α(ζ)</a:t>
            </a:r>
            <a:r>
              <a:rPr lang="en-GB" dirty="0"/>
              <a:t> in QCD’s </a:t>
            </a:r>
            <a:r>
              <a:rPr lang="en-GB" dirty="0" smtClean="0"/>
              <a:t>(massless) </a:t>
            </a:r>
            <a:r>
              <a:rPr lang="en-GB" dirty="0" err="1" smtClean="0"/>
              <a:t>Lagrangian</a:t>
            </a:r>
            <a:r>
              <a:rPr lang="en-GB" dirty="0" smtClean="0"/>
              <a:t> </a:t>
            </a:r>
            <a:r>
              <a:rPr lang="en-GB" dirty="0"/>
              <a:t>density, </a:t>
            </a:r>
            <a:r>
              <a:rPr lang="en-GB" dirty="0" smtClean="0">
                <a:latin typeface="AR BERKLEY" panose="02000000000000000000" pitchFamily="2" charset="0"/>
              </a:rPr>
              <a:t>L(m=0)</a:t>
            </a:r>
          </a:p>
          <a:p>
            <a:pPr marL="400050" lvl="1" indent="0">
              <a:buNone/>
            </a:pPr>
            <a:r>
              <a:rPr lang="en-GB" sz="2200" dirty="0"/>
              <a:t>U</a:t>
            </a:r>
            <a:r>
              <a:rPr lang="en-GB" sz="2200" dirty="0" smtClean="0"/>
              <a:t>nder </a:t>
            </a:r>
            <a:r>
              <a:rPr lang="en-GB" sz="2200" dirty="0"/>
              <a:t>a scale </a:t>
            </a:r>
            <a:r>
              <a:rPr lang="en-GB" sz="2200" dirty="0" smtClean="0"/>
              <a:t>transformation  </a:t>
            </a:r>
            <a:r>
              <a:rPr lang="en-GB" sz="2200" i="1" dirty="0" smtClean="0"/>
              <a:t>ζ </a:t>
            </a:r>
            <a:r>
              <a:rPr lang="en-GB" sz="2200" dirty="0" smtClean="0"/>
              <a:t>→ </a:t>
            </a:r>
            <a:r>
              <a:rPr lang="en-GB" sz="2200" i="1" dirty="0" smtClean="0"/>
              <a:t>e</a:t>
            </a:r>
            <a:r>
              <a:rPr lang="el-GR" sz="2200" i="1" baseline="30000" dirty="0" smtClean="0"/>
              <a:t>σ</a:t>
            </a:r>
            <a:r>
              <a:rPr lang="en-GB" sz="2200" i="1" baseline="30000" dirty="0" smtClean="0"/>
              <a:t> </a:t>
            </a:r>
            <a:r>
              <a:rPr lang="en-GB" sz="2200" i="1" dirty="0" smtClean="0"/>
              <a:t>ζ, </a:t>
            </a:r>
            <a:r>
              <a:rPr lang="en-GB" sz="2200" dirty="0" smtClean="0"/>
              <a:t>then</a:t>
            </a:r>
            <a:r>
              <a:rPr lang="en-GB" sz="2200" i="1" dirty="0" smtClean="0"/>
              <a:t> α</a:t>
            </a:r>
            <a:r>
              <a:rPr lang="en-GB" sz="2200" dirty="0" smtClean="0"/>
              <a:t> →</a:t>
            </a:r>
            <a:r>
              <a:rPr lang="en-GB" sz="2200" i="1" dirty="0" smtClean="0"/>
              <a:t> σ </a:t>
            </a:r>
            <a:r>
              <a:rPr lang="en-GB" sz="2200" dirty="0" smtClean="0"/>
              <a:t>αβ</a:t>
            </a:r>
            <a:r>
              <a:rPr lang="en-GB" sz="2200" i="1" dirty="0" smtClean="0"/>
              <a:t>(α)</a:t>
            </a:r>
          </a:p>
          <a:p>
            <a:pPr marL="400050" lvl="1" indent="0">
              <a:buNone/>
            </a:pPr>
            <a:r>
              <a:rPr lang="en-GB" sz="2400" dirty="0" smtClean="0">
                <a:latin typeface="AR BERKLEY" panose="02000000000000000000" pitchFamily="2" charset="0"/>
              </a:rPr>
              <a:t>	L</a:t>
            </a:r>
            <a:r>
              <a:rPr lang="en-GB" sz="2200" dirty="0" smtClean="0"/>
              <a:t>→ </a:t>
            </a:r>
            <a:r>
              <a:rPr lang="en-GB" sz="2200" i="1" dirty="0" smtClean="0"/>
              <a:t>σ </a:t>
            </a:r>
            <a:r>
              <a:rPr lang="el-GR" sz="2400" i="1" dirty="0" smtClean="0"/>
              <a:t>α</a:t>
            </a:r>
            <a:r>
              <a:rPr lang="en-GB" sz="2400" dirty="0" smtClean="0"/>
              <a:t>β</a:t>
            </a:r>
            <a:r>
              <a:rPr lang="en-GB" sz="2400" i="1" dirty="0" smtClean="0"/>
              <a:t>(α)</a:t>
            </a:r>
            <a:r>
              <a:rPr lang="en-GB" sz="2400" dirty="0" smtClean="0"/>
              <a:t> </a:t>
            </a:r>
            <a:r>
              <a:rPr lang="en-GB" sz="2400" i="1" dirty="0" err="1" smtClean="0"/>
              <a:t>d</a:t>
            </a:r>
            <a:r>
              <a:rPr lang="en-GB" sz="2400" dirty="0" err="1" smtClean="0">
                <a:latin typeface="AR BERKLEY" panose="02000000000000000000" pitchFamily="2" charset="0"/>
              </a:rPr>
              <a:t>L</a:t>
            </a:r>
            <a:r>
              <a:rPr lang="en-GB" sz="2400" i="1" dirty="0" smtClean="0"/>
              <a:t>/dα</a:t>
            </a:r>
            <a:r>
              <a:rPr lang="en-GB" sz="2400" dirty="0" smtClean="0"/>
              <a:t> </a:t>
            </a:r>
          </a:p>
          <a:p>
            <a:pPr marL="40005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 smtClean="0"/>
              <a:t>⇒ ∂</a:t>
            </a:r>
            <a:r>
              <a:rPr lang="en-GB" sz="2400" baseline="-25000" dirty="0" err="1" smtClean="0"/>
              <a:t>μ</a:t>
            </a:r>
            <a:r>
              <a:rPr lang="en-GB" sz="2400" dirty="0" err="1" smtClean="0">
                <a:latin typeface="AR BERKLEY" panose="02000000000000000000" pitchFamily="2" charset="0"/>
              </a:rPr>
              <a:t>D</a:t>
            </a:r>
            <a:r>
              <a:rPr lang="en-GB" sz="2400" baseline="-25000" dirty="0" err="1" smtClean="0"/>
              <a:t>μ</a:t>
            </a:r>
            <a:r>
              <a:rPr lang="en-GB" sz="2400" dirty="0"/>
              <a:t> = </a:t>
            </a:r>
            <a:r>
              <a:rPr lang="en-GB" sz="2400" i="1" dirty="0" err="1" smtClean="0"/>
              <a:t>δ</a:t>
            </a:r>
            <a:r>
              <a:rPr lang="en-GB" sz="2400" dirty="0" err="1" smtClean="0">
                <a:latin typeface="AR BERKLEY" panose="02000000000000000000" pitchFamily="2" charset="0"/>
              </a:rPr>
              <a:t>L</a:t>
            </a:r>
            <a:r>
              <a:rPr lang="en-GB" sz="2400" dirty="0" smtClean="0"/>
              <a:t>/</a:t>
            </a:r>
            <a:r>
              <a:rPr lang="en-GB" sz="2400" i="1" dirty="0" err="1" smtClean="0"/>
              <a:t>δσ</a:t>
            </a:r>
            <a:r>
              <a:rPr lang="en-GB" sz="2400" dirty="0" smtClean="0"/>
              <a:t> = </a:t>
            </a:r>
            <a:r>
              <a:rPr lang="en-GB" sz="2400" i="1" dirty="0" smtClean="0"/>
              <a:t>α</a:t>
            </a:r>
            <a:r>
              <a:rPr lang="en-GB" sz="2400" dirty="0" smtClean="0"/>
              <a:t>β</a:t>
            </a:r>
            <a:r>
              <a:rPr lang="en-GB" sz="2400" i="1" dirty="0" smtClean="0"/>
              <a:t>(α)</a:t>
            </a:r>
            <a:r>
              <a:rPr lang="en-GB" sz="2400" dirty="0" smtClean="0"/>
              <a:t> </a:t>
            </a:r>
            <a:r>
              <a:rPr lang="en-GB" sz="2400" i="1" dirty="0" err="1"/>
              <a:t>d</a:t>
            </a:r>
            <a:r>
              <a:rPr lang="en-GB" sz="2400" dirty="0" err="1">
                <a:latin typeface="AR BERKLEY" panose="02000000000000000000" pitchFamily="2" charset="0"/>
              </a:rPr>
              <a:t>L</a:t>
            </a:r>
            <a:r>
              <a:rPr lang="en-GB" sz="2400" dirty="0"/>
              <a:t>/</a:t>
            </a:r>
            <a:r>
              <a:rPr lang="en-GB" sz="2400" i="1" dirty="0"/>
              <a:t>dα</a:t>
            </a:r>
            <a:r>
              <a:rPr lang="en-GB" sz="2400" dirty="0"/>
              <a:t> </a:t>
            </a:r>
            <a:r>
              <a:rPr lang="en-GB" sz="2400" dirty="0" smtClean="0"/>
              <a:t>= β</a:t>
            </a:r>
            <a:r>
              <a:rPr lang="en-GB" sz="2400" i="1" dirty="0" smtClean="0"/>
              <a:t>(α)</a:t>
            </a:r>
            <a:r>
              <a:rPr lang="en-GB" sz="2400" dirty="0" smtClean="0"/>
              <a:t> </a:t>
            </a:r>
            <a:r>
              <a:rPr lang="en-GB" sz="2400" i="1" dirty="0" smtClean="0"/>
              <a:t>¼G</a:t>
            </a:r>
            <a:r>
              <a:rPr lang="en-GB" sz="2400" i="1" baseline="-25000" dirty="0" smtClean="0"/>
              <a:t>μν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G</a:t>
            </a:r>
            <a:r>
              <a:rPr lang="en-GB" sz="2400" i="1" baseline="-25000" dirty="0" err="1" smtClean="0"/>
              <a:t>μν</a:t>
            </a:r>
            <a:r>
              <a:rPr lang="en-GB" sz="2400" i="1" dirty="0" smtClean="0"/>
              <a:t> = </a:t>
            </a:r>
            <a:r>
              <a:rPr lang="en-GB" sz="2400" i="1" dirty="0" err="1" smtClean="0"/>
              <a:t>T</a:t>
            </a:r>
            <a:r>
              <a:rPr lang="en-GB" sz="2400" i="1" baseline="-25000" dirty="0" err="1" smtClean="0"/>
              <a:t>ρρ</a:t>
            </a:r>
            <a:r>
              <a:rPr lang="en-GB" sz="2400" dirty="0" smtClean="0"/>
              <a:t> =: </a:t>
            </a:r>
            <a:r>
              <a:rPr lang="en-GB" sz="2400" i="1" dirty="0" smtClean="0"/>
              <a:t>Θ</a:t>
            </a:r>
            <a:r>
              <a:rPr lang="en-GB" sz="2400" i="1" baseline="-25000" dirty="0" smtClean="0"/>
              <a:t>0</a:t>
            </a:r>
            <a:endParaRPr lang="en-GB" sz="2200" i="1" baseline="-25000" dirty="0"/>
          </a:p>
          <a:p>
            <a:pPr>
              <a:spcBef>
                <a:spcPts val="1200"/>
              </a:spcBef>
            </a:pPr>
            <a:r>
              <a:rPr lang="en-GB" dirty="0" smtClean="0"/>
              <a:t>Straightforward, </a:t>
            </a:r>
            <a:r>
              <a:rPr lang="en-GB" dirty="0" err="1" smtClean="0"/>
              <a:t>nonperturbative</a:t>
            </a:r>
            <a:r>
              <a:rPr lang="en-GB" dirty="0" smtClean="0"/>
              <a:t> derivation, without need for diagrammatic analysis … 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en-GB" sz="2400" i="1" dirty="0" smtClean="0">
                <a:solidFill>
                  <a:srgbClr val="FF0000"/>
                </a:solidFill>
              </a:rPr>
              <a:t>quantisation of </a:t>
            </a:r>
            <a:r>
              <a:rPr lang="en-GB" sz="2400" i="1" dirty="0" err="1" smtClean="0">
                <a:solidFill>
                  <a:srgbClr val="FF0000"/>
                </a:solidFill>
              </a:rPr>
              <a:t>renormalisable</a:t>
            </a:r>
            <a:r>
              <a:rPr lang="en-GB" sz="2400" i="1" dirty="0" smtClean="0">
                <a:solidFill>
                  <a:srgbClr val="FF0000"/>
                </a:solidFill>
              </a:rPr>
              <a:t> four-dimensional theory forces nonzero value for trace of energy-momentum tensor</a:t>
            </a:r>
            <a:endParaRPr lang="en-GB" sz="2000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86400" y="6477000"/>
            <a:ext cx="3276600" cy="3810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918075" y="4038600"/>
            <a:ext cx="3082925" cy="609600"/>
          </a:xfrm>
          <a:prstGeom prst="rect">
            <a:avLst/>
          </a:prstGeom>
          <a:noFill/>
          <a:ln w="28575" cap="flat" cmpd="sng" algn="ctr">
            <a:solidFill>
              <a:srgbClr val="BF070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8001000" y="3657600"/>
            <a:ext cx="1143000" cy="6096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Trace anomaly</a:t>
            </a:r>
          </a:p>
        </p:txBody>
      </p:sp>
    </p:spTree>
    <p:extLst>
      <p:ext uri="{BB962C8B-B14F-4D97-AF65-F5344CB8AC3E}">
        <p14:creationId xmlns:p14="http://schemas.microsoft.com/office/powerpoint/2010/main" val="310012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sz="36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Epilogue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668963"/>
          </a:xfrm>
        </p:spPr>
        <p:txBody>
          <a:bodyPr/>
          <a:lstStyle/>
          <a:p>
            <a:r>
              <a:rPr lang="en-US" dirty="0" smtClean="0"/>
              <a:t>Conformal </a:t>
            </a:r>
            <a:r>
              <a:rPr lang="en-US" dirty="0"/>
              <a:t>anomaly ... </a:t>
            </a:r>
            <a:r>
              <a:rPr lang="en-US" i="1" dirty="0">
                <a:solidFill>
                  <a:srgbClr val="008000"/>
                </a:solidFill>
              </a:rPr>
              <a:t>gluons and quarks acquire momentum-dependent masses </a:t>
            </a:r>
            <a:r>
              <a:rPr lang="en-US" dirty="0"/>
              <a:t>… values are large in the infrared </a:t>
            </a:r>
            <a:r>
              <a:rPr lang="en-US" i="1" dirty="0"/>
              <a:t>m</a:t>
            </a:r>
            <a:r>
              <a:rPr lang="en-US" i="1" baseline="-25000" dirty="0"/>
              <a:t>g</a:t>
            </a:r>
            <a:r>
              <a:rPr lang="en-US" i="1" dirty="0"/>
              <a:t> ∝ 500</a:t>
            </a:r>
            <a:r>
              <a:rPr lang="en-US" dirty="0"/>
              <a:t> MeV &amp; </a:t>
            </a:r>
            <a:r>
              <a:rPr lang="en-US" i="1" dirty="0" err="1"/>
              <a:t>M</a:t>
            </a:r>
            <a:r>
              <a:rPr lang="en-US" i="1" baseline="-25000" dirty="0" err="1"/>
              <a:t>q</a:t>
            </a:r>
            <a:r>
              <a:rPr lang="en-US" dirty="0"/>
              <a:t> </a:t>
            </a:r>
            <a:r>
              <a:rPr lang="en-US" i="1" dirty="0"/>
              <a:t>∝ 350</a:t>
            </a:r>
            <a:r>
              <a:rPr lang="en-US" dirty="0"/>
              <a:t> MeV … underlies DCSB; and has numerous observable consequences</a:t>
            </a:r>
          </a:p>
          <a:p>
            <a:r>
              <a:rPr lang="en-US" dirty="0" smtClean="0"/>
              <a:t>Universe </a:t>
            </a:r>
            <a:r>
              <a:rPr lang="en-US" dirty="0"/>
              <a:t>with light </a:t>
            </a:r>
            <a:r>
              <a:rPr lang="en-US" dirty="0" smtClean="0"/>
              <a:t>quarks </a:t>
            </a:r>
            <a:r>
              <a:rPr lang="en-GB" dirty="0" smtClean="0"/>
              <a:t>⇒ </a:t>
            </a:r>
            <a:r>
              <a:rPr lang="en-US" dirty="0" smtClean="0"/>
              <a:t>confinement </a:t>
            </a:r>
            <a:r>
              <a:rPr lang="en-US" dirty="0"/>
              <a:t>is </a:t>
            </a:r>
            <a:r>
              <a:rPr lang="en-US" dirty="0" smtClean="0"/>
              <a:t>a dynamical phenomenon </a:t>
            </a:r>
            <a:r>
              <a:rPr lang="en-US" i="1" dirty="0" smtClean="0">
                <a:solidFill>
                  <a:srgbClr val="008000"/>
                </a:solidFill>
              </a:rPr>
              <a:t>Confinement </a:t>
            </a:r>
            <a:r>
              <a:rPr lang="en-US" i="1" dirty="0">
                <a:solidFill>
                  <a:srgbClr val="008000"/>
                </a:solidFill>
              </a:rPr>
              <a:t>and DCSB are intimately linked </a:t>
            </a:r>
            <a:r>
              <a:rPr lang="en-US" sz="2200" dirty="0" smtClean="0">
                <a:solidFill>
                  <a:srgbClr val="008000"/>
                </a:solidFill>
              </a:rPr>
              <a:t>in real-QCD </a:t>
            </a:r>
          </a:p>
          <a:p>
            <a:r>
              <a:rPr lang="en-US" dirty="0"/>
              <a:t>Origin and distribution of mass depend on the observer’s preferred frame of reference and scale … </a:t>
            </a:r>
            <a:r>
              <a:rPr lang="en-US" dirty="0" smtClean="0"/>
              <a:t>Contemporary </a:t>
            </a:r>
            <a:r>
              <a:rPr lang="en-US" dirty="0"/>
              <a:t>and planned experiments, DCSB paradigm is the best way to explicate and understand the associated, emerging phenomena.  Numerous verifiable predictions accessible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form factors, PDAs and PDFs, GPDs </a:t>
            </a:r>
            <a:r>
              <a:rPr lang="en-US" sz="2200" dirty="0"/>
              <a:t>and </a:t>
            </a:r>
            <a:r>
              <a:rPr lang="en-US" sz="2200" dirty="0" smtClean="0"/>
              <a:t>TMDs, etc.</a:t>
            </a:r>
            <a:endParaRPr lang="en-US" sz="2200" dirty="0"/>
          </a:p>
          <a:p>
            <a:r>
              <a:rPr lang="en-US" dirty="0"/>
              <a:t>What can experiments at an EIC add to this? </a:t>
            </a:r>
          </a:p>
          <a:p>
            <a:pPr lvl="1">
              <a:spcBef>
                <a:spcPts val="0"/>
              </a:spcBef>
            </a:pPr>
            <a:r>
              <a:rPr lang="en-US" sz="2200" dirty="0"/>
              <a:t>Valence-quark region will be accessible </a:t>
            </a:r>
          </a:p>
          <a:p>
            <a:pPr lvl="1">
              <a:spcBef>
                <a:spcPts val="0"/>
              </a:spcBef>
            </a:pPr>
            <a:r>
              <a:rPr lang="en-US" sz="2200" dirty="0"/>
              <a:t>However, focus is on </a:t>
            </a:r>
            <a:r>
              <a:rPr lang="en-US" sz="2200" dirty="0" smtClean="0"/>
              <a:t>low-</a:t>
            </a:r>
            <a:r>
              <a:rPr lang="en-US" sz="2200" i="1" dirty="0" smtClean="0"/>
              <a:t>x, </a:t>
            </a:r>
            <a:r>
              <a:rPr lang="en-US" sz="2200" dirty="0" smtClean="0"/>
              <a:t>where gluons </a:t>
            </a:r>
            <a:r>
              <a:rPr lang="en-US" sz="2200" dirty="0"/>
              <a:t>dominate </a:t>
            </a:r>
            <a:r>
              <a:rPr lang="en-GB" sz="2200" dirty="0"/>
              <a:t>… </a:t>
            </a:r>
            <a:r>
              <a:rPr lang="en-US" sz="2200" dirty="0"/>
              <a:t>mass generation in the gluon </a:t>
            </a:r>
            <a:r>
              <a:rPr lang="en-US" sz="2200" dirty="0" smtClean="0"/>
              <a:t>sector </a:t>
            </a:r>
            <a:r>
              <a:rPr lang="en-GB" sz="2200" dirty="0" smtClean="0"/>
              <a:t>… </a:t>
            </a:r>
            <a:r>
              <a:rPr lang="en-US" sz="2200" dirty="0"/>
              <a:t>must affect potential for gluon saturation; </a:t>
            </a:r>
            <a:r>
              <a:rPr lang="en-US" sz="2200" dirty="0" smtClean="0"/>
              <a:t>how</a:t>
            </a:r>
            <a:r>
              <a:rPr lang="en-US" sz="2200" dirty="0"/>
              <a:t>?</a:t>
            </a:r>
          </a:p>
          <a:p>
            <a:pPr>
              <a:spcBef>
                <a:spcPts val="600"/>
              </a:spcBef>
            </a:pPr>
            <a:r>
              <a:rPr lang="en-US" dirty="0"/>
              <a:t>Ability to compute valence-quark PDAs and PDFs has provided many new insights … must now begin to do the same for sea-quarks </a:t>
            </a:r>
            <a:r>
              <a:rPr lang="en-US" i="1" u="sng" dirty="0">
                <a:solidFill>
                  <a:srgbClr val="C00000"/>
                </a:solidFill>
              </a:rPr>
              <a:t>and glue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sz="2200" dirty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i="0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6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810125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33925"/>
            <a:ext cx="9144000" cy="1362075"/>
          </a:xfrm>
        </p:spPr>
        <p:txBody>
          <a:bodyPr/>
          <a:lstStyle/>
          <a:p>
            <a:pPr lvl="0" algn="ctr"/>
            <a:r>
              <a:rPr lang="en-US" sz="6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Where is the mass?</a:t>
            </a:r>
            <a:endParaRPr lang="en-US" sz="69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477000"/>
            <a:ext cx="3581400" cy="3048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Emergence of Partonic Structure (60p)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7850" y="547687"/>
            <a:ext cx="5143500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539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4000" b="0" i="1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Trace Anomaly</a:t>
            </a:r>
            <a:endParaRPr lang="en-GB" sz="4000" b="0" i="1" dirty="0">
              <a:ln w="0"/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7575" cy="5562600"/>
          </a:xfrm>
        </p:spPr>
        <p:txBody>
          <a:bodyPr/>
          <a:lstStyle/>
          <a:p>
            <a:r>
              <a:rPr lang="en-GB" dirty="0" smtClean="0"/>
              <a:t>Knowing that a trace anomaly exists does not deliver a great deal … indicates only that a mass-scale exists</a:t>
            </a:r>
          </a:p>
          <a:p>
            <a:r>
              <a:rPr lang="en-GB" dirty="0" smtClean="0"/>
              <a:t>Can one compute and/or understand the magnitude of that scale?</a:t>
            </a:r>
          </a:p>
          <a:p>
            <a:pPr>
              <a:spcAft>
                <a:spcPts val="600"/>
              </a:spcAft>
            </a:pPr>
            <a:r>
              <a:rPr lang="en-GB" dirty="0" smtClean="0"/>
              <a:t>One can certainly </a:t>
            </a:r>
            <a:r>
              <a:rPr lang="en-GB" i="1" dirty="0" smtClean="0">
                <a:solidFill>
                  <a:srgbClr val="008000"/>
                </a:solidFill>
              </a:rPr>
              <a:t>measure</a:t>
            </a:r>
            <a:r>
              <a:rPr lang="en-GB" dirty="0" smtClean="0">
                <a:solidFill>
                  <a:srgbClr val="008000"/>
                </a:solidFill>
              </a:rPr>
              <a:t> </a:t>
            </a:r>
            <a:r>
              <a:rPr lang="en-GB" dirty="0" smtClean="0"/>
              <a:t>the magnitude … consider proton: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In the chiral limit the entirety of the proton’s mass is produced by the trace anomaly, </a:t>
            </a:r>
            <a:r>
              <a:rPr lang="en-GB" i="1" dirty="0"/>
              <a:t>Θ</a:t>
            </a:r>
            <a:r>
              <a:rPr lang="en-GB" i="1" baseline="-25000" dirty="0"/>
              <a:t>0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… In QCD, </a:t>
            </a:r>
            <a:r>
              <a:rPr lang="en-GB" i="1" dirty="0" smtClean="0"/>
              <a:t>Θ</a:t>
            </a:r>
            <a:r>
              <a:rPr lang="en-GB" i="1" baseline="-25000" dirty="0" smtClean="0"/>
              <a:t>0</a:t>
            </a:r>
            <a:r>
              <a:rPr lang="en-GB" baseline="-25000" dirty="0" smtClean="0"/>
              <a:t> </a:t>
            </a:r>
            <a:r>
              <a:rPr lang="en-GB" dirty="0" smtClean="0"/>
              <a:t>measures the strength of gluon self-interactions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… so, from one perspective, </a:t>
            </a:r>
            <a:r>
              <a:rPr lang="en-GB" i="1" dirty="0" err="1" smtClean="0"/>
              <a:t>m</a:t>
            </a:r>
            <a:r>
              <a:rPr lang="en-GB" i="1" baseline="-25000" dirty="0" err="1" smtClean="0"/>
              <a:t>p</a:t>
            </a:r>
            <a:r>
              <a:rPr lang="en-GB" dirty="0" smtClean="0"/>
              <a:t> is completely generated by glue.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486400" y="6477000"/>
            <a:ext cx="3276600" cy="3810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Craig Roberts. Emergence of Partonic Structure (60p)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2667000" y="92076"/>
            <a:ext cx="914400" cy="593724"/>
          </a:xfrm>
          <a:prstGeom prst="ellips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4724400" cy="685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895600"/>
            <a:ext cx="4419600" cy="4155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505200"/>
            <a:ext cx="7620000" cy="115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694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 bwMode="auto">
          <a:xfrm>
            <a:off x="685800" y="4810125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8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33925"/>
            <a:ext cx="9144000" cy="1362075"/>
          </a:xfrm>
        </p:spPr>
        <p:txBody>
          <a:bodyPr/>
          <a:lstStyle/>
          <a:p>
            <a:pPr lvl="0" algn="ctr"/>
            <a:r>
              <a:rPr lang="en-US" sz="69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On the other hand …</a:t>
            </a:r>
            <a:endParaRPr lang="en-US" sz="69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477000"/>
            <a:ext cx="3581400" cy="304800"/>
          </a:xfrm>
        </p:spPr>
        <p:txBody>
          <a:bodyPr/>
          <a:lstStyle/>
          <a:p>
            <a:r>
              <a:rPr lang="en-US" smtClean="0"/>
              <a:t>28/08-04/09 2016: XIIth Quark Confinement &amp; Hadron Spectrum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>
                <a:solidFill>
                  <a:schemeClr val="accent1">
                    <a:lumMod val="50000"/>
                  </a:schemeClr>
                </a:solidFill>
              </a:rPr>
              <a:t>Craig Roberts. Emergence of Partonic Structure (60p)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3224" y="547687"/>
            <a:ext cx="3872752" cy="3857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30242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RAIG20ROBERTS@ALLIYGNFUVWYY577" val="3700"/>
</p:tagLst>
</file>

<file path=ppt/theme/theme1.xml><?xml version="1.0" encoding="utf-8"?>
<a:theme xmlns:a="http://schemas.openxmlformats.org/drawingml/2006/main" name="blue_2007">
  <a:themeElements>
    <a:clrScheme name="Custom 7">
      <a:dk1>
        <a:srgbClr val="616161"/>
      </a:dk1>
      <a:lt1>
        <a:srgbClr val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9D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Blue design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ue design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stom 11">
      <a:dk1>
        <a:srgbClr val="616161"/>
      </a:dk1>
      <a:lt1>
        <a:sysClr val="window" lastClr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4B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57697</TotalTime>
  <Words>4907</Words>
  <Application>Microsoft Office PowerPoint</Application>
  <PresentationFormat>On-screen Show (4:3)</PresentationFormat>
  <Paragraphs>657</Paragraphs>
  <Slides>60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9" baseType="lpstr">
      <vt:lpstr>AR BERKLEY</vt:lpstr>
      <vt:lpstr>Arial</vt:lpstr>
      <vt:lpstr>Calibri</vt:lpstr>
      <vt:lpstr>PMingLiU</vt:lpstr>
      <vt:lpstr>Symbol</vt:lpstr>
      <vt:lpstr>Trebuchet MS</vt:lpstr>
      <vt:lpstr>Wingdings</vt:lpstr>
      <vt:lpstr>blue_2007</vt:lpstr>
      <vt:lpstr>Equation</vt:lpstr>
      <vt:lpstr> </vt:lpstr>
      <vt:lpstr>Collaborators: 2013-Present</vt:lpstr>
      <vt:lpstr>What &amp; where is mass?</vt:lpstr>
      <vt:lpstr>Whence Mass?</vt:lpstr>
      <vt:lpstr>Whence Mass?</vt:lpstr>
      <vt:lpstr>Trace Anomaly</vt:lpstr>
      <vt:lpstr>Where is the mass?</vt:lpstr>
      <vt:lpstr>Trace Anomaly</vt:lpstr>
      <vt:lpstr>On the other hand …</vt:lpstr>
      <vt:lpstr>Trace Anomaly</vt:lpstr>
      <vt:lpstr>Trace Anomaly</vt:lpstr>
      <vt:lpstr>Whence?</vt:lpstr>
      <vt:lpstr>A New Era for  hadro-particle physics</vt:lpstr>
      <vt:lpstr>Overarching Science Challenges  for the coming decade</vt:lpstr>
      <vt:lpstr>What is Confinement?</vt:lpstr>
      <vt:lpstr>Confinement?</vt:lpstr>
      <vt:lpstr>Confinement?</vt:lpstr>
      <vt:lpstr>Light quarks &amp; Confinement</vt:lpstr>
      <vt:lpstr>Light quarks &amp; Confinement</vt:lpstr>
      <vt:lpstr>Light quarks &amp; Confinement</vt:lpstr>
      <vt:lpstr>Light quarks &amp; Confinement</vt:lpstr>
      <vt:lpstr>Light quarks &amp; Confinement</vt:lpstr>
      <vt:lpstr>PowerPoint Presentation</vt:lpstr>
      <vt:lpstr>Confinement is dynamical</vt:lpstr>
      <vt:lpstr>Confinement</vt:lpstr>
      <vt:lpstr>Quark Fragmentation</vt:lpstr>
      <vt:lpstr>Gluon Gap Equation</vt:lpstr>
      <vt:lpstr>In QCD: Gluons also become massive!</vt:lpstr>
      <vt:lpstr>Massive Gauge Bosons!</vt:lpstr>
      <vt:lpstr>Quark Gap Equation</vt:lpstr>
      <vt:lpstr>DCSB</vt:lpstr>
      <vt:lpstr>Continuum-QCD  &amp; ab initio predictions</vt:lpstr>
      <vt:lpstr>Top down &amp; Bottom up</vt:lpstr>
      <vt:lpstr>Top down &amp; Bottom up</vt:lpstr>
      <vt:lpstr>Reconciliation demands  dressed-gluon-quark vertex</vt:lpstr>
      <vt:lpstr>Dressed-gluon-quark vertex</vt:lpstr>
      <vt:lpstr>Enigma of Mass</vt:lpstr>
      <vt:lpstr>Pion’s Goldberger -Treiman relation</vt:lpstr>
      <vt:lpstr>The most fundamental expression of Goldstone’s Theorem and DCSB</vt:lpstr>
      <vt:lpstr>Pion exists if, and only if, mass is dynamically generated</vt:lpstr>
      <vt:lpstr>This is why mπ=0  in the absence of a Higgs mechanism</vt:lpstr>
      <vt:lpstr>Enigma of mass</vt:lpstr>
      <vt:lpstr>Pion masslessness</vt:lpstr>
      <vt:lpstr>Pion masslessness</vt:lpstr>
      <vt:lpstr>Pion masslessness</vt:lpstr>
      <vt:lpstr>Observing Mass</vt:lpstr>
      <vt:lpstr>Pion’s valence-quark  Distribution Amplitude</vt:lpstr>
      <vt:lpstr>Pion’s valence-quark  Distribution Amplitude</vt:lpstr>
      <vt:lpstr>Lattice-QCD  &amp; Pion’s valence-quark PDA</vt:lpstr>
      <vt:lpstr>Pion’s electromagnetic  form factor</vt:lpstr>
      <vt:lpstr>Pion’s electromagnetic  form factor</vt:lpstr>
      <vt:lpstr>Structure of Baryons</vt:lpstr>
      <vt:lpstr>Baryon Structure</vt:lpstr>
      <vt:lpstr>Nucleon Parton Distribution Amplitudes</vt:lpstr>
      <vt:lpstr>Nucleon PDAs &amp; lQCD </vt:lpstr>
      <vt:lpstr>Nucleon Elastic FFs</vt:lpstr>
      <vt:lpstr>Visible Impacts  of DCSB</vt:lpstr>
      <vt:lpstr>GEn</vt:lpstr>
      <vt:lpstr>Epilogue</vt:lpstr>
      <vt:lpstr>Epilogue</vt:lpstr>
    </vt:vector>
  </TitlesOfParts>
  <Company>Argonne National Laboratory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Craig Roberts</dc:creator>
  <cp:lastModifiedBy>Craig Roberts</cp:lastModifiedBy>
  <cp:revision>4014</cp:revision>
  <dcterms:created xsi:type="dcterms:W3CDTF">2011-04-14T18:17:37Z</dcterms:created>
  <dcterms:modified xsi:type="dcterms:W3CDTF">2016-08-29T03:30:41Z</dcterms:modified>
</cp:coreProperties>
</file>