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423" r:id="rId2"/>
    <p:sldId id="514" r:id="rId3"/>
    <p:sldId id="546" r:id="rId4"/>
    <p:sldId id="549" r:id="rId5"/>
    <p:sldId id="543" r:id="rId6"/>
    <p:sldId id="547" r:id="rId7"/>
    <p:sldId id="550" r:id="rId8"/>
    <p:sldId id="544" r:id="rId9"/>
    <p:sldId id="538" r:id="rId10"/>
    <p:sldId id="529" r:id="rId11"/>
    <p:sldId id="530" r:id="rId12"/>
    <p:sldId id="531" r:id="rId13"/>
    <p:sldId id="540" r:id="rId14"/>
    <p:sldId id="532" r:id="rId15"/>
    <p:sldId id="548" r:id="rId16"/>
    <p:sldId id="522" r:id="rId17"/>
  </p:sldIdLst>
  <p:sldSz cx="9144000" cy="6858000" type="screen4x3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ke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6" autoAdjust="0"/>
    <p:restoredTop sz="94397" autoAdjust="0"/>
  </p:normalViewPr>
  <p:slideViewPr>
    <p:cSldViewPr>
      <p:cViewPr>
        <p:scale>
          <a:sx n="100" d="100"/>
          <a:sy n="100" d="100"/>
        </p:scale>
        <p:origin x="1788" y="22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88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E9CCA479-EB8F-4BFC-A9AA-4AAFD2ADB582}" type="datetimeFigureOut">
              <a:rPr lang="nl-NL" smtClean="0"/>
              <a:pPr/>
              <a:t>28-8-2016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88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6831870B-7C67-4FC4-BEF5-2ACD4DF981D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41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A70ED500-B3E1-471C-A9B2-CD8A511BE04B}" type="datetimeFigureOut">
              <a:rPr lang="nl-NL" smtClean="0"/>
              <a:pPr/>
              <a:t>28-8-2016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4" tIns="45937" rIns="91874" bIns="45937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2"/>
          </a:xfrm>
          <a:prstGeom prst="rect">
            <a:avLst/>
          </a:prstGeom>
        </p:spPr>
        <p:txBody>
          <a:bodyPr vert="horz" lIns="91874" tIns="45937" rIns="91874" bIns="4593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7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20A93C87-F0F0-4BC6-BDC5-2C6B968D78CF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9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83195-29C5-4042-A450-98C8D476F76F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099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7406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35606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6628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67176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044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9743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Note ihQCD: is possible to change from N=4 SYM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038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Note ihQCD: is possible to change from N=4 SYM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8372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8395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034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539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71917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Talk</a:t>
            </a:r>
            <a:r>
              <a:rPr lang="nl-NL" baseline="0" dirty="0"/>
              <a:t> about time running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8217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0433-150C-447F-9FFC-AF24AA8E2DE9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C46-674D-4E4A-A028-7F0C6C230921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69564-2026-4974-AD2F-20BD4F973867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749A-1546-454C-BB68-60CBF38B78B2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326-F20E-4FB1-AB68-E3C700D0A079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7776-E099-4984-8B60-76848BAB2E26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D4E57-A175-4B7F-99D1-3F7763BF2709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CF1D-D203-42D2-9024-C11945ED8C09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4D4-ADBC-4B47-A8A5-0D08DA2649AF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5D93F-3442-4693-93B6-87F31361A5E8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6A3B-B161-406A-8D19-8D7F6B6D71CB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8110B8A-84FA-41C6-8A41-CD6B6025AECB}" type="datetime1">
              <a:rPr lang="nl-NL" smtClean="0"/>
              <a:pPr/>
              <a:t>28-8-2016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95400" y="1447800"/>
            <a:ext cx="10034614" cy="695607"/>
          </a:xfrm>
        </p:spPr>
        <p:txBody>
          <a:bodyPr>
            <a:noAutofit/>
          </a:bodyPr>
          <a:lstStyle/>
          <a:p>
            <a:pPr algn="r"/>
            <a:r>
              <a:rPr lang="en-GB" sz="2800" b="1" dirty="0">
                <a:latin typeface="Tw Cen MT Condensed" pitchFamily="34" charset="0"/>
              </a:rPr>
              <a:t>Early </a:t>
            </a:r>
            <a:r>
              <a:rPr lang="en-GB" sz="2800" b="1" dirty="0" err="1">
                <a:latin typeface="Tw Cen MT Condensed" pitchFamily="34" charset="0"/>
              </a:rPr>
              <a:t>thermalisation</a:t>
            </a:r>
            <a:r>
              <a:rPr lang="en-GB" sz="2800" b="1" dirty="0">
                <a:latin typeface="Tw Cen MT Condensed" pitchFamily="34" charset="0"/>
              </a:rPr>
              <a:t>, hydrodynamics, and energy loss </a:t>
            </a:r>
            <a:br>
              <a:rPr lang="en-GB" sz="2800" b="1" dirty="0">
                <a:latin typeface="Tw Cen MT Condensed" pitchFamily="34" charset="0"/>
              </a:rPr>
            </a:br>
            <a:r>
              <a:rPr lang="en-GB" sz="2800" b="1" dirty="0">
                <a:latin typeface="Tw Cen MT Condensed" pitchFamily="34" charset="0"/>
              </a:rPr>
              <a:t>in holographic heavy ion collisions</a:t>
            </a:r>
            <a:endParaRPr lang="nl-NL" sz="2800" b="1" dirty="0">
              <a:latin typeface="Tw Cen MT Condense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2167880"/>
            <a:ext cx="9038728" cy="471494"/>
          </a:xfrm>
        </p:spPr>
        <p:txBody>
          <a:bodyPr>
            <a:noAutofit/>
          </a:bodyPr>
          <a:lstStyle/>
          <a:p>
            <a:pPr algn="r"/>
            <a:r>
              <a:rPr lang="en-US" sz="1800" b="1" spc="-80" dirty="0">
                <a:latin typeface="Tw Cen MT" pitchFamily="34" charset="0"/>
                <a:ea typeface="+mj-ea"/>
                <a:cs typeface="+mj-cs"/>
              </a:rPr>
              <a:t>Towards quantitative results from holography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5696" y="4797152"/>
            <a:ext cx="687625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700" b="1" dirty="0"/>
              <a:t>Wilke van der Schee</a:t>
            </a:r>
          </a:p>
          <a:p>
            <a:pPr algn="r"/>
            <a:endParaRPr lang="nl-NL" sz="1700" dirty="0"/>
          </a:p>
          <a:p>
            <a:pPr algn="r"/>
            <a:r>
              <a:rPr lang="en-GB" sz="1700" dirty="0" err="1"/>
              <a:t>XIIth</a:t>
            </a:r>
            <a:r>
              <a:rPr lang="en-GB" sz="1700" dirty="0"/>
              <a:t> Quark Confinement</a:t>
            </a:r>
            <a:endParaRPr lang="en-US" sz="1700" dirty="0"/>
          </a:p>
          <a:p>
            <a:pPr algn="r"/>
            <a:r>
              <a:rPr lang="en-US" sz="1700" dirty="0"/>
              <a:t>Thessaloniki, 29 August 2016</a:t>
            </a:r>
            <a:endParaRPr lang="nl-NL" sz="1700" dirty="0"/>
          </a:p>
        </p:txBody>
      </p:sp>
      <p:pic>
        <p:nvPicPr>
          <p:cNvPr id="13" name="Picture 2" descr="http://web.mit.edu/icl/MIT%20log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0"/>
            <a:ext cx="222654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0800" y="3629178"/>
            <a:ext cx="9144000" cy="3474720"/>
          </a:xfrm>
          <a:prstGeom prst="rect">
            <a:avLst/>
          </a:prstGeom>
        </p:spPr>
      </p:pic>
      <p:pic>
        <p:nvPicPr>
          <p:cNvPr id="7" name="Picture 2" descr="http://ctp.lns.mit.edu/ctphead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849" y="6289865"/>
            <a:ext cx="3456151" cy="568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76200" y="6611779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(slowed down by 10</a:t>
            </a:r>
            <a:r>
              <a:rPr lang="en-US" sz="1000" baseline="30000" dirty="0"/>
              <a:t>23</a:t>
            </a:r>
            <a:r>
              <a:rPr lang="en-US" sz="1000" dirty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433636" y="2643477"/>
            <a:ext cx="929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>
                <a:solidFill>
                  <a:schemeClr val="accent1">
                    <a:lumMod val="75000"/>
                  </a:schemeClr>
                </a:solidFill>
              </a:rPr>
              <a:t>Based on work with Michał Heller, David Mateos, Jorge Casalderrey, Miquel Triana,</a:t>
            </a:r>
          </a:p>
          <a:p>
            <a:pPr algn="r"/>
            <a:r>
              <a:rPr lang="nl-NL" sz="1400" dirty="0">
                <a:solidFill>
                  <a:schemeClr val="accent1">
                    <a:lumMod val="75000"/>
                  </a:schemeClr>
                </a:solidFill>
              </a:rPr>
              <a:t>Paul Romatschke, Björn Schenke, Krishna </a:t>
            </a:r>
            <a:r>
              <a:rPr lang="nl-NL" sz="1400" dirty="0" err="1">
                <a:solidFill>
                  <a:schemeClr val="accent1">
                    <a:lumMod val="75000"/>
                  </a:schemeClr>
                </a:solidFill>
              </a:rPr>
              <a:t>Rajagopal</a:t>
            </a:r>
            <a:r>
              <a:rPr lang="nl-NL" sz="1400" dirty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nl-NL" sz="1400" dirty="0" err="1">
                <a:solidFill>
                  <a:schemeClr val="accent1">
                    <a:lumMod val="75000"/>
                  </a:schemeClr>
                </a:solidFill>
              </a:rPr>
              <a:t>Andrey</a:t>
            </a:r>
            <a:r>
              <a:rPr lang="nl-NL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1400" dirty="0" err="1">
                <a:solidFill>
                  <a:schemeClr val="accent1">
                    <a:lumMod val="75000"/>
                  </a:schemeClr>
                </a:solidFill>
              </a:rPr>
              <a:t>Sadofyev</a:t>
            </a:r>
            <a:r>
              <a:rPr lang="nl-NL" sz="1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nl-NL" sz="1400" dirty="0" err="1">
                <a:solidFill>
                  <a:schemeClr val="accent1">
                    <a:lumMod val="75000"/>
                  </a:schemeClr>
                </a:solidFill>
              </a:rPr>
              <a:t>Umut</a:t>
            </a:r>
            <a:r>
              <a:rPr lang="nl-NL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1400" dirty="0" err="1">
                <a:solidFill>
                  <a:schemeClr val="accent1">
                    <a:lumMod val="75000"/>
                  </a:schemeClr>
                </a:solidFill>
              </a:rPr>
              <a:t>Gürsoy</a:t>
            </a:r>
            <a:r>
              <a:rPr lang="nl-NL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1400" dirty="0" err="1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nl-NL" sz="1400" dirty="0">
                <a:solidFill>
                  <a:schemeClr val="accent1">
                    <a:lumMod val="75000"/>
                  </a:schemeClr>
                </a:solidFill>
              </a:rPr>
              <a:t> Aron Jansen</a:t>
            </a:r>
          </a:p>
          <a:p>
            <a:pPr algn="r"/>
            <a:endParaRPr lang="nl-NL" sz="1400" dirty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nl-NL" sz="1400" dirty="0">
                <a:solidFill>
                  <a:schemeClr val="accent1">
                    <a:lumMod val="75000"/>
                  </a:schemeClr>
                </a:solidFill>
              </a:rPr>
              <a:t>References: 1507.02548, 1507.06789, 1602.04187, 1603.07724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686800" cy="990282"/>
          </a:xfrm>
        </p:spPr>
        <p:txBody>
          <a:bodyPr>
            <a:normAutofit/>
          </a:bodyPr>
          <a:lstStyle/>
          <a:p>
            <a:r>
              <a:rPr lang="nl-NL" sz="2500" dirty="0"/>
              <a:t>Matching </a:t>
            </a:r>
            <a:r>
              <a:rPr lang="nl-NL" sz="2500" dirty="0" err="1"/>
              <a:t>both</a:t>
            </a:r>
            <a:r>
              <a:rPr lang="nl-NL" sz="2500" dirty="0"/>
              <a:t> jet energy </a:t>
            </a:r>
            <a:r>
              <a:rPr lang="nl-NL" sz="2500" dirty="0" err="1"/>
              <a:t>and</a:t>
            </a:r>
            <a:r>
              <a:rPr lang="nl-NL" sz="2500" dirty="0"/>
              <a:t> jet </a:t>
            </a:r>
            <a:r>
              <a:rPr lang="nl-NL" sz="2500" dirty="0" err="1"/>
              <a:t>width</a:t>
            </a:r>
            <a:endParaRPr lang="nl-NL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282884"/>
            <a:ext cx="8531352" cy="5575116"/>
          </a:xfrm>
        </p:spPr>
        <p:txBody>
          <a:bodyPr>
            <a:normAutofit/>
          </a:bodyPr>
          <a:lstStyle/>
          <a:p>
            <a:r>
              <a:rPr lang="en-US" dirty="0"/>
              <a:t>Initial conditions in literature: minimize energy loss</a:t>
            </a:r>
          </a:p>
          <a:p>
            <a:endParaRPr lang="en-US" sz="800" dirty="0"/>
          </a:p>
          <a:p>
            <a:r>
              <a:rPr lang="en-US" dirty="0"/>
              <a:t>Would like to mimic distribution of real QCD jets</a:t>
            </a:r>
          </a:p>
          <a:p>
            <a:pPr lvl="1"/>
            <a:r>
              <a:rPr lang="en-US" dirty="0"/>
              <a:t>Extra motivation: how is distribution affected by QGP?</a:t>
            </a:r>
          </a:p>
          <a:p>
            <a:pPr lvl="1"/>
            <a:r>
              <a:rPr lang="en-US" dirty="0"/>
              <a:t>Take from </a:t>
            </a:r>
            <a:r>
              <a:rPr lang="en-US" dirty="0" err="1"/>
              <a:t>pQCD</a:t>
            </a:r>
            <a:r>
              <a:rPr lang="en-US" dirty="0"/>
              <a:t> (compares well with PYTHIA)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sz="2500" dirty="0"/>
          </a:p>
          <a:p>
            <a:pPr lvl="1"/>
            <a:endParaRPr lang="en-US" sz="2500" dirty="0"/>
          </a:p>
          <a:p>
            <a:pPr lvl="1"/>
            <a:endParaRPr lang="en-US" sz="1500" dirty="0"/>
          </a:p>
          <a:p>
            <a:pPr lvl="1"/>
            <a:endParaRPr lang="en-US" sz="1500" dirty="0"/>
          </a:p>
          <a:p>
            <a:endParaRPr lang="en-US" dirty="0"/>
          </a:p>
          <a:p>
            <a:r>
              <a:rPr lang="en-US" dirty="0"/>
              <a:t>Link jet width to </a:t>
            </a:r>
            <a:r>
              <a:rPr lang="en-US" dirty="0" err="1"/>
              <a:t>AdS</a:t>
            </a:r>
            <a:r>
              <a:rPr lang="en-US" dirty="0"/>
              <a:t> angle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10</a:t>
            </a:fld>
            <a:r>
              <a:rPr lang="nl-NL" dirty="0"/>
              <a:t>/16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8617" y="3429000"/>
            <a:ext cx="3217286" cy="971116"/>
          </a:xfrm>
          <a:prstGeom prst="rect">
            <a:avLst/>
          </a:prstGeo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581001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Tw Cen MT" pitchFamily="34" charset="0"/>
              </a:rPr>
              <a:t>A.J. </a:t>
            </a:r>
            <a:r>
              <a:rPr lang="en-US" sz="1200" dirty="0" err="1">
                <a:latin typeface="Tw Cen MT" pitchFamily="34" charset="0"/>
              </a:rPr>
              <a:t>Larkoski</a:t>
            </a:r>
            <a:r>
              <a:rPr lang="en-US" sz="1200" dirty="0">
                <a:latin typeface="Tw Cen MT" pitchFamily="34" charset="0"/>
              </a:rPr>
              <a:t>, S. </a:t>
            </a:r>
            <a:r>
              <a:rPr lang="en-US" sz="1200" dirty="0" err="1">
                <a:latin typeface="Tw Cen MT" pitchFamily="34" charset="0"/>
              </a:rPr>
              <a:t>Marzani</a:t>
            </a:r>
            <a:r>
              <a:rPr lang="en-US" sz="1200" dirty="0">
                <a:latin typeface="Tw Cen MT" pitchFamily="34" charset="0"/>
              </a:rPr>
              <a:t>, G. </a:t>
            </a:r>
            <a:r>
              <a:rPr lang="en-US" sz="1200" dirty="0" err="1">
                <a:latin typeface="Tw Cen MT" pitchFamily="34" charset="0"/>
              </a:rPr>
              <a:t>Soyez</a:t>
            </a:r>
            <a:r>
              <a:rPr lang="en-US" sz="1200" dirty="0">
                <a:latin typeface="Tw Cen MT" pitchFamily="34" charset="0"/>
              </a:rPr>
              <a:t>, J. </a:t>
            </a:r>
            <a:r>
              <a:rPr lang="en-US" sz="1200" dirty="0" err="1">
                <a:latin typeface="Tw Cen MT" pitchFamily="34" charset="0"/>
              </a:rPr>
              <a:t>Thaler</a:t>
            </a:r>
            <a:r>
              <a:rPr lang="en-US" sz="1200" dirty="0">
                <a:latin typeface="Tw Cen MT" pitchFamily="34" charset="0"/>
              </a:rPr>
              <a:t>, Soft drop (2014)</a:t>
            </a:r>
            <a:endParaRPr lang="it-IT" sz="1200" dirty="0">
              <a:latin typeface="Tw Cen MT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188289"/>
            <a:ext cx="4293605" cy="28046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17114" y="4495800"/>
            <a:ext cx="35681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/>
              <a:t>z</a:t>
            </a:r>
            <a:r>
              <a:rPr lang="en-US" i="1" baseline="-25000" dirty="0" err="1"/>
              <a:t>i</a:t>
            </a:r>
            <a:r>
              <a:rPr lang="en-US" dirty="0"/>
              <a:t>: fraction of jet energy</a:t>
            </a:r>
          </a:p>
          <a:p>
            <a:r>
              <a:rPr lang="en-US" i="1" dirty="0" err="1">
                <a:latin typeface="Symbol" panose="05050102010706020507" pitchFamily="18" charset="2"/>
              </a:rPr>
              <a:t>q</a:t>
            </a:r>
            <a:r>
              <a:rPr lang="en-US" i="1" baseline="-25000" dirty="0" err="1"/>
              <a:t>ij</a:t>
            </a:r>
            <a:r>
              <a:rPr lang="en-US" dirty="0"/>
              <a:t>: angle between particle </a:t>
            </a:r>
            <a:r>
              <a:rPr lang="en-US" i="1" dirty="0" err="1"/>
              <a:t>i</a:t>
            </a:r>
            <a:r>
              <a:rPr lang="en-US" dirty="0"/>
              <a:t> and </a:t>
            </a:r>
            <a:r>
              <a:rPr lang="en-US" i="1" dirty="0"/>
              <a:t>j</a:t>
            </a:r>
          </a:p>
          <a:p>
            <a:r>
              <a:rPr lang="en-US" dirty="0"/>
              <a:t>R: jet radius parameter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8324" y="5419130"/>
            <a:ext cx="3000375" cy="14478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7878699" y="5943600"/>
            <a:ext cx="41244" cy="4025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2828" y="5965031"/>
            <a:ext cx="455676" cy="35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55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34"/>
            <a:ext cx="8686800" cy="672966"/>
          </a:xfrm>
        </p:spPr>
        <p:txBody>
          <a:bodyPr>
            <a:normAutofit/>
          </a:bodyPr>
          <a:lstStyle/>
          <a:p>
            <a:r>
              <a:rPr lang="en-US" dirty="0"/>
              <a:t>Results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781" y="680484"/>
            <a:ext cx="8531352" cy="5314528"/>
          </a:xfrm>
        </p:spPr>
        <p:txBody>
          <a:bodyPr>
            <a:normAutofit/>
          </a:bodyPr>
          <a:lstStyle/>
          <a:p>
            <a:r>
              <a:rPr lang="en-US" dirty="0"/>
              <a:t>Shooting about 50.000 jets through plasma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11</a:t>
            </a:fld>
            <a:r>
              <a:rPr lang="nl-NL" dirty="0"/>
              <a:t>/16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0" y="1477304"/>
            <a:ext cx="7800003" cy="216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669" y="3731505"/>
            <a:ext cx="4252788" cy="28526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3802179"/>
            <a:ext cx="2469460" cy="16080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76800" y="54864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Naïve QCD: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3784" y="5512860"/>
            <a:ext cx="2076450" cy="3164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76800" y="5995012"/>
            <a:ext cx="3825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/>
              <a:t>: parameter for angle</a:t>
            </a:r>
          </a:p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/>
              <a:t>: parameter for temperature</a:t>
            </a:r>
            <a:endParaRPr lang="en-GB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6607695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Tw Cen MT" pitchFamily="34" charset="0"/>
              </a:rPr>
              <a:t>K. </a:t>
            </a:r>
            <a:r>
              <a:rPr lang="en-GB" sz="1200" dirty="0" err="1">
                <a:latin typeface="Tw Cen MT" pitchFamily="34" charset="0"/>
              </a:rPr>
              <a:t>Rajagopal</a:t>
            </a:r>
            <a:r>
              <a:rPr lang="en-GB" sz="1200" dirty="0">
                <a:latin typeface="Tw Cen MT" pitchFamily="34" charset="0"/>
              </a:rPr>
              <a:t>, A. </a:t>
            </a:r>
            <a:r>
              <a:rPr lang="en-GB" sz="1200" dirty="0" err="1">
                <a:latin typeface="Tw Cen MT" pitchFamily="34" charset="0"/>
              </a:rPr>
              <a:t>Sadofyev</a:t>
            </a:r>
            <a:r>
              <a:rPr lang="en-GB" sz="1200" dirty="0">
                <a:latin typeface="Tw Cen MT" pitchFamily="34" charset="0"/>
              </a:rPr>
              <a:t> and WS, Evolution of the jet opening angle distribution in holographic plasma (2016)</a:t>
            </a:r>
            <a:endParaRPr lang="it-IT" sz="12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799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34"/>
            <a:ext cx="8686800" cy="672966"/>
          </a:xfrm>
        </p:spPr>
        <p:txBody>
          <a:bodyPr>
            <a:normAutofit/>
          </a:bodyPr>
          <a:lstStyle/>
          <a:p>
            <a:r>
              <a:rPr lang="en-US" dirty="0"/>
              <a:t>First effect: jets widen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781" y="680484"/>
            <a:ext cx="8531352" cy="617751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Change of probability distributions of jet opening angle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Has not been measured </a:t>
            </a:r>
            <a:r>
              <a:rPr lang="en-US" dirty="0">
                <a:sym typeface="Wingdings" panose="05000000000000000000" pitchFamily="2" charset="2"/>
              </a:rPr>
              <a:t> (could/should be possible)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12</a:t>
            </a:fld>
            <a:r>
              <a:rPr lang="nl-NL" dirty="0"/>
              <a:t>/16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0741" y="3640220"/>
            <a:ext cx="9144000" cy="23547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0" y="1477304"/>
            <a:ext cx="7800003" cy="2168400"/>
          </a:xfrm>
          <a:prstGeom prst="rect">
            <a:avLst/>
          </a:prstGeo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629400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Tw Cen MT" pitchFamily="34" charset="0"/>
              </a:rPr>
              <a:t>K. </a:t>
            </a:r>
            <a:r>
              <a:rPr lang="en-GB" sz="1200" dirty="0" err="1">
                <a:latin typeface="Tw Cen MT" pitchFamily="34" charset="0"/>
              </a:rPr>
              <a:t>Rajagopal</a:t>
            </a:r>
            <a:r>
              <a:rPr lang="en-GB" sz="1200" dirty="0">
                <a:latin typeface="Tw Cen MT" pitchFamily="34" charset="0"/>
              </a:rPr>
              <a:t>, A. </a:t>
            </a:r>
            <a:r>
              <a:rPr lang="en-GB" sz="1200" dirty="0" err="1">
                <a:latin typeface="Tw Cen MT" pitchFamily="34" charset="0"/>
              </a:rPr>
              <a:t>Sadofyev</a:t>
            </a:r>
            <a:r>
              <a:rPr lang="en-GB" sz="1200" dirty="0">
                <a:latin typeface="Tw Cen MT" pitchFamily="34" charset="0"/>
              </a:rPr>
              <a:t> and WS, Evolution of the jet opening angle distribution in holographic plasma (2016)</a:t>
            </a:r>
            <a:endParaRPr lang="it-IT" sz="12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640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34"/>
            <a:ext cx="8686800" cy="672966"/>
          </a:xfrm>
        </p:spPr>
        <p:txBody>
          <a:bodyPr>
            <a:normAutofit fontScale="90000"/>
          </a:bodyPr>
          <a:lstStyle/>
          <a:p>
            <a:r>
              <a:rPr lang="en-US" dirty="0"/>
              <a:t>Second effect: Narrower jets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781" y="680484"/>
            <a:ext cx="8531352" cy="531452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Energy distribution </a:t>
            </a:r>
            <a:br>
              <a:rPr lang="en-US" dirty="0"/>
            </a:br>
            <a:r>
              <a:rPr lang="en-US" dirty="0"/>
              <a:t>falls steeply (~E</a:t>
            </a:r>
            <a:r>
              <a:rPr lang="en-US" baseline="30000" dirty="0"/>
              <a:t>-6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Wide jets lose (much) </a:t>
            </a:r>
            <a:br>
              <a:rPr lang="en-US" dirty="0"/>
            </a:br>
            <a:r>
              <a:rPr lang="en-US" dirty="0"/>
              <a:t>more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 selection bias on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narrow jets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13</a:t>
            </a:fld>
            <a:r>
              <a:rPr lang="nl-NL" dirty="0"/>
              <a:t>/16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0741" y="3640220"/>
            <a:ext cx="9144000" cy="23547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8201" y="679492"/>
            <a:ext cx="3860723" cy="2967037"/>
          </a:xfrm>
          <a:prstGeom prst="rect">
            <a:avLst/>
          </a:prstGeom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6607695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Tw Cen MT" pitchFamily="34" charset="0"/>
              </a:rPr>
              <a:t>ATLAS, Measurement of inclusive jet and </a:t>
            </a:r>
            <a:r>
              <a:rPr lang="en-US" sz="1200" dirty="0" err="1">
                <a:latin typeface="Tw Cen MT" pitchFamily="34" charset="0"/>
              </a:rPr>
              <a:t>dijet</a:t>
            </a:r>
            <a:r>
              <a:rPr lang="en-US" sz="1200" dirty="0">
                <a:latin typeface="Tw Cen MT" pitchFamily="34" charset="0"/>
              </a:rPr>
              <a:t> cross sections in proton-proton collisions at 7 </a:t>
            </a:r>
            <a:r>
              <a:rPr lang="en-US" sz="1200" dirty="0" err="1">
                <a:latin typeface="Tw Cen MT" pitchFamily="34" charset="0"/>
              </a:rPr>
              <a:t>TeV</a:t>
            </a:r>
            <a:r>
              <a:rPr lang="en-US" sz="1200" dirty="0">
                <a:latin typeface="Tw Cen MT" pitchFamily="34" charset="0"/>
              </a:rPr>
              <a:t> </a:t>
            </a:r>
            <a:r>
              <a:rPr lang="en-US" sz="1200" dirty="0" err="1">
                <a:latin typeface="Tw Cen MT" pitchFamily="34" charset="0"/>
              </a:rPr>
              <a:t>centre</a:t>
            </a:r>
            <a:r>
              <a:rPr lang="en-US" sz="1200" dirty="0">
                <a:latin typeface="Tw Cen MT" pitchFamily="34" charset="0"/>
              </a:rPr>
              <a:t>-of-mass energy (2011)</a:t>
            </a:r>
            <a:endParaRPr lang="it-IT" sz="1200" dirty="0">
              <a:latin typeface="Tw Cen MT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0977" y="2659339"/>
            <a:ext cx="1716023" cy="47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761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8925"/>
            <a:ext cx="8686800" cy="672966"/>
          </a:xfrm>
        </p:spPr>
        <p:txBody>
          <a:bodyPr>
            <a:normAutofit fontScale="90000"/>
          </a:bodyPr>
          <a:lstStyle/>
          <a:p>
            <a:r>
              <a:rPr lang="en-US" dirty="0"/>
              <a:t>Unclear which effect dominates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2872"/>
            <a:ext cx="8531352" cy="5314528"/>
          </a:xfrm>
        </p:spPr>
        <p:txBody>
          <a:bodyPr>
            <a:normAutofit/>
          </a:bodyPr>
          <a:lstStyle/>
          <a:p>
            <a:r>
              <a:rPr lang="en-US" dirty="0"/>
              <a:t>Average jet width can go up or go down (larger for lower energy)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14</a:t>
            </a:fld>
            <a:r>
              <a:rPr lang="nl-NL" dirty="0"/>
              <a:t>/16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916560"/>
            <a:ext cx="4381130" cy="28603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4897" y="3853370"/>
            <a:ext cx="4252788" cy="28526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0" y="1477304"/>
            <a:ext cx="7800003" cy="216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74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64" y="135848"/>
            <a:ext cx="8458200" cy="914718"/>
          </a:xfrm>
        </p:spPr>
        <p:txBody>
          <a:bodyPr>
            <a:normAutofit/>
          </a:bodyPr>
          <a:lstStyle/>
          <a:p>
            <a:r>
              <a:rPr lang="en-US" sz="2500" dirty="0"/>
              <a:t>Outlook: improved models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15</a:t>
            </a:fld>
            <a:r>
              <a:rPr lang="nl-NL" dirty="0"/>
              <a:t>/16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3064" y="1214937"/>
            <a:ext cx="822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Start with (versions of) improved holographic QCD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Simplest version just amounts to adding scalar with potential: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(dimension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/>
              <a:t>, dimension scalar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, free parameter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396335"/>
            <a:ext cx="9467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Tw Cen MT" pitchFamily="34" charset="0"/>
              </a:rPr>
              <a:t>U. </a:t>
            </a:r>
            <a:r>
              <a:rPr lang="en-US" sz="1200" dirty="0" err="1">
                <a:latin typeface="Tw Cen MT" pitchFamily="34" charset="0"/>
              </a:rPr>
              <a:t>Gürsoy</a:t>
            </a:r>
            <a:r>
              <a:rPr lang="en-US" sz="1200" dirty="0">
                <a:latin typeface="Tw Cen MT" pitchFamily="34" charset="0"/>
              </a:rPr>
              <a:t>, A. Jansen and WS, </a:t>
            </a:r>
            <a:r>
              <a:rPr lang="en-GB" sz="1200" dirty="0">
                <a:latin typeface="Tw Cen MT" pitchFamily="34" charset="0"/>
              </a:rPr>
              <a:t>A new dynamical instability in asymptotically Anti-de-Sitter </a:t>
            </a:r>
            <a:r>
              <a:rPr lang="en-GB" sz="1200" dirty="0" err="1">
                <a:latin typeface="Tw Cen MT" pitchFamily="34" charset="0"/>
              </a:rPr>
              <a:t>spacetime</a:t>
            </a:r>
            <a:r>
              <a:rPr lang="en-GB" sz="1200" dirty="0">
                <a:latin typeface="Tw Cen MT" pitchFamily="34" charset="0"/>
              </a:rPr>
              <a:t> (2016)</a:t>
            </a:r>
          </a:p>
          <a:p>
            <a:r>
              <a:rPr lang="en-US" sz="1200" dirty="0">
                <a:latin typeface="Tw Cen MT" pitchFamily="34" charset="0"/>
              </a:rPr>
              <a:t>(see also work by T. Ishii, E. </a:t>
            </a:r>
            <a:r>
              <a:rPr lang="en-US" sz="1200" dirty="0" err="1">
                <a:latin typeface="Tw Cen MT" pitchFamily="34" charset="0"/>
              </a:rPr>
              <a:t>Kiritsis</a:t>
            </a:r>
            <a:r>
              <a:rPr lang="en-US" sz="1200" dirty="0">
                <a:latin typeface="Tw Cen MT" pitchFamily="34" charset="0"/>
              </a:rPr>
              <a:t> and C. Rosen, and by R. </a:t>
            </a:r>
            <a:r>
              <a:rPr lang="en-US" sz="1200" dirty="0" err="1">
                <a:latin typeface="Tw Cen MT" pitchFamily="34" charset="0"/>
              </a:rPr>
              <a:t>Janik</a:t>
            </a:r>
            <a:r>
              <a:rPr lang="en-US" sz="1200" dirty="0">
                <a:latin typeface="Tw Cen MT" pitchFamily="34" charset="0"/>
              </a:rPr>
              <a:t>, J. Jankowski and H. </a:t>
            </a:r>
            <a:r>
              <a:rPr lang="en-US" sz="1200" dirty="0" err="1">
                <a:latin typeface="Tw Cen MT" pitchFamily="34" charset="0"/>
              </a:rPr>
              <a:t>Soltanpanahi</a:t>
            </a:r>
            <a:r>
              <a:rPr lang="en-US" sz="1200" dirty="0">
                <a:latin typeface="Tw Cen MT" pitchFamily="34" charset="0"/>
              </a:rPr>
              <a:t>)</a:t>
            </a:r>
            <a:endParaRPr lang="it-IT" sz="1200" dirty="0">
              <a:latin typeface="Tw Cen M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33" y="3352800"/>
            <a:ext cx="3843691" cy="20456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7574" y="3352800"/>
            <a:ext cx="3181350" cy="21795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7202" y="5421019"/>
            <a:ext cx="3882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Richer phase diagram: </a:t>
            </a:r>
            <a:br>
              <a:rPr lang="en-US" sz="15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1500" dirty="0" err="1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thermalisation</a:t>
            </a:r>
            <a:r>
              <a:rPr lang="en-US" sz="15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two stages</a:t>
            </a:r>
            <a:endParaRPr lang="en-GB" sz="1500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7574" y="5421019"/>
            <a:ext cx="3882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Relaxation time (=1/frequency) depends on parameter theory (</a:t>
            </a:r>
            <a:r>
              <a:rPr lang="en-US" sz="1500" dirty="0">
                <a:solidFill>
                  <a:schemeClr val="tx2">
                    <a:lumMod val="75000"/>
                  </a:schemeClr>
                </a:solidFill>
                <a:latin typeface="Symbol" panose="05050102010706020507" pitchFamily="18" charset="2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  <a:r>
              <a:rPr lang="en-US" sz="15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n-GB" sz="1500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" y="1715919"/>
            <a:ext cx="5810250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510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Discussion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990600"/>
            <a:ext cx="8302752" cy="5543128"/>
          </a:xfrm>
        </p:spPr>
        <p:txBody>
          <a:bodyPr>
            <a:normAutofit/>
          </a:bodyPr>
          <a:lstStyle/>
          <a:p>
            <a:r>
              <a:rPr lang="en-US" dirty="0"/>
              <a:t>Holography and heavy ion collisions</a:t>
            </a:r>
          </a:p>
          <a:p>
            <a:pPr lvl="1"/>
            <a:r>
              <a:rPr lang="en-US" dirty="0" err="1"/>
              <a:t>AdS</a:t>
            </a:r>
            <a:r>
              <a:rPr lang="en-US" dirty="0"/>
              <a:t>/CFT essential tool for insights in strongly coupled matter</a:t>
            </a:r>
          </a:p>
          <a:p>
            <a:pPr lvl="1"/>
            <a:r>
              <a:rPr lang="en-US" dirty="0"/>
              <a:t>Complementary with weak coupling modelling</a:t>
            </a:r>
          </a:p>
          <a:p>
            <a:pPr lvl="1"/>
            <a:endParaRPr lang="en-US" dirty="0"/>
          </a:p>
          <a:p>
            <a:r>
              <a:rPr lang="en-US" dirty="0"/>
              <a:t>Qualitative lessons and quantitative modelling</a:t>
            </a:r>
          </a:p>
          <a:p>
            <a:pPr lvl="1"/>
            <a:r>
              <a:rPr lang="nl-NL" dirty="0" err="1"/>
              <a:t>Fast</a:t>
            </a:r>
            <a:r>
              <a:rPr lang="nl-NL" dirty="0"/>
              <a:t> </a:t>
            </a:r>
            <a:r>
              <a:rPr lang="nl-NL" dirty="0" err="1"/>
              <a:t>applicability</a:t>
            </a:r>
            <a:r>
              <a:rPr lang="nl-NL" dirty="0"/>
              <a:t> of </a:t>
            </a:r>
            <a:r>
              <a:rPr lang="nl-NL" dirty="0" err="1"/>
              <a:t>hydrodynamics</a:t>
            </a:r>
            <a:endParaRPr lang="nl-NL" dirty="0"/>
          </a:p>
          <a:p>
            <a:pPr lvl="1"/>
            <a:r>
              <a:rPr lang="nl-NL" dirty="0"/>
              <a:t>Most of energy </a:t>
            </a:r>
            <a:r>
              <a:rPr lang="nl-NL" dirty="0" err="1"/>
              <a:t>stopped</a:t>
            </a:r>
            <a:r>
              <a:rPr lang="nl-NL" dirty="0"/>
              <a:t> at moderate </a:t>
            </a:r>
            <a:r>
              <a:rPr lang="nl-NL" dirty="0" err="1"/>
              <a:t>rapidity</a:t>
            </a:r>
            <a:r>
              <a:rPr lang="nl-NL" dirty="0"/>
              <a:t>, </a:t>
            </a:r>
            <a:r>
              <a:rPr lang="nl-NL" dirty="0" err="1"/>
              <a:t>Gaussian</a:t>
            </a:r>
            <a:r>
              <a:rPr lang="nl-NL" dirty="0"/>
              <a:t> </a:t>
            </a:r>
            <a:r>
              <a:rPr lang="nl-NL" dirty="0" err="1"/>
              <a:t>shape</a:t>
            </a:r>
            <a:endParaRPr lang="nl-NL" dirty="0"/>
          </a:p>
          <a:p>
            <a:pPr lvl="1"/>
            <a:r>
              <a:rPr lang="nl-NL" dirty="0"/>
              <a:t>Energy </a:t>
            </a:r>
            <a:r>
              <a:rPr lang="nl-NL" dirty="0" err="1"/>
              <a:t>loss</a:t>
            </a:r>
            <a:r>
              <a:rPr lang="nl-NL" dirty="0"/>
              <a:t> jet has </a:t>
            </a:r>
            <a:r>
              <a:rPr lang="nl-NL" dirty="0" err="1"/>
              <a:t>crucial</a:t>
            </a:r>
            <a:r>
              <a:rPr lang="nl-NL" dirty="0"/>
              <a:t> </a:t>
            </a:r>
            <a:r>
              <a:rPr lang="nl-NL" dirty="0" err="1"/>
              <a:t>interplay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jet </a:t>
            </a:r>
            <a:r>
              <a:rPr lang="nl-NL" dirty="0" err="1"/>
              <a:t>width</a:t>
            </a:r>
            <a:endParaRPr lang="nl-NL" dirty="0"/>
          </a:p>
          <a:p>
            <a:br>
              <a:rPr lang="en-US" dirty="0"/>
            </a:br>
            <a:r>
              <a:rPr lang="en-US" dirty="0"/>
              <a:t>Outlook</a:t>
            </a:r>
          </a:p>
          <a:p>
            <a:pPr lvl="1"/>
            <a:r>
              <a:rPr lang="en-US" dirty="0"/>
              <a:t>More quantitative comparisons with experiment, perhaps fitting width rapidity spectrum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Improved models closer to QCD, include finite coupling corrections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16200000">
            <a:off x="8228926" y="6017577"/>
            <a:ext cx="1315721" cy="365125"/>
          </a:xfrm>
        </p:spPr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16</a:t>
            </a:fld>
            <a:r>
              <a:rPr lang="nl-NL" dirty="0"/>
              <a:t>/16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295082"/>
          </a:xfrm>
        </p:spPr>
        <p:txBody>
          <a:bodyPr/>
          <a:lstStyle/>
          <a:p>
            <a:r>
              <a:rPr lang="en-US" dirty="0"/>
              <a:t>Outline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752600"/>
            <a:ext cx="8531352" cy="4781128"/>
          </a:xfrm>
        </p:spPr>
        <p:txBody>
          <a:bodyPr>
            <a:normAutofit/>
          </a:bodyPr>
          <a:lstStyle/>
          <a:p>
            <a:r>
              <a:rPr lang="en-US" dirty="0"/>
              <a:t>Holography to model QCD</a:t>
            </a:r>
          </a:p>
          <a:p>
            <a:pPr lvl="1"/>
            <a:r>
              <a:rPr lang="en-US" dirty="0" err="1"/>
              <a:t>AdS</a:t>
            </a:r>
            <a:r>
              <a:rPr lang="en-US" dirty="0"/>
              <a:t>/CFT: first principle non-perturbative QFT computations</a:t>
            </a:r>
          </a:p>
          <a:p>
            <a:pPr lvl="1"/>
            <a:r>
              <a:rPr lang="nl-NL" dirty="0" err="1"/>
              <a:t>Limitations</a:t>
            </a:r>
            <a:r>
              <a:rPr lang="nl-NL" dirty="0"/>
              <a:t>: QCD(-like) </a:t>
            </a:r>
            <a:r>
              <a:rPr lang="nl-NL" dirty="0" err="1"/>
              <a:t>theory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intermediate</a:t>
            </a:r>
            <a:r>
              <a:rPr lang="nl-NL" dirty="0"/>
              <a:t> </a:t>
            </a:r>
            <a:r>
              <a:rPr lang="nl-NL" dirty="0" err="1"/>
              <a:t>coupling</a:t>
            </a:r>
            <a:r>
              <a:rPr lang="nl-NL" dirty="0"/>
              <a:t> is hard</a:t>
            </a:r>
          </a:p>
          <a:p>
            <a:endParaRPr lang="nl-NL" dirty="0"/>
          </a:p>
          <a:p>
            <a:r>
              <a:rPr lang="nl-NL" dirty="0" err="1"/>
              <a:t>Two</a:t>
            </a:r>
            <a:r>
              <a:rPr lang="nl-NL" dirty="0"/>
              <a:t> </a:t>
            </a:r>
            <a:r>
              <a:rPr lang="en-US" dirty="0"/>
              <a:t>simple models</a:t>
            </a:r>
          </a:p>
          <a:p>
            <a:pPr lvl="1"/>
            <a:r>
              <a:rPr lang="en-US" dirty="0"/>
              <a:t>Colliding lumps of energy in super-Yang-Mills theory</a:t>
            </a:r>
          </a:p>
          <a:p>
            <a:pPr lvl="2"/>
            <a:r>
              <a:rPr lang="nl-NL" dirty="0" err="1"/>
              <a:t>Obtain</a:t>
            </a:r>
            <a:r>
              <a:rPr lang="nl-NL" dirty="0"/>
              <a:t> </a:t>
            </a:r>
            <a:r>
              <a:rPr lang="nl-NL" dirty="0" err="1"/>
              <a:t>early</a:t>
            </a:r>
            <a:r>
              <a:rPr lang="nl-NL" dirty="0"/>
              <a:t> </a:t>
            </a:r>
            <a:r>
              <a:rPr lang="nl-NL" dirty="0" err="1"/>
              <a:t>hydrodynamics</a:t>
            </a:r>
            <a:r>
              <a:rPr lang="nl-NL" dirty="0"/>
              <a:t> + </a:t>
            </a:r>
            <a:r>
              <a:rPr lang="nl-NL" dirty="0" err="1"/>
              <a:t>rapidity</a:t>
            </a:r>
            <a:r>
              <a:rPr lang="nl-NL" dirty="0"/>
              <a:t> </a:t>
            </a:r>
            <a:r>
              <a:rPr lang="nl-NL" dirty="0" err="1"/>
              <a:t>distribution</a:t>
            </a:r>
            <a:endParaRPr lang="nl-NL" dirty="0"/>
          </a:p>
          <a:p>
            <a:pPr lvl="1"/>
            <a:r>
              <a:rPr lang="nl-NL" dirty="0"/>
              <a:t>Shoot ensemble of jets </a:t>
            </a:r>
            <a:r>
              <a:rPr lang="nl-NL" dirty="0" err="1"/>
              <a:t>through</a:t>
            </a:r>
            <a:r>
              <a:rPr lang="nl-NL" dirty="0"/>
              <a:t> expanding and </a:t>
            </a:r>
            <a:r>
              <a:rPr lang="nl-NL" dirty="0" err="1"/>
              <a:t>cooling</a:t>
            </a:r>
            <a:r>
              <a:rPr lang="nl-NL" dirty="0"/>
              <a:t> </a:t>
            </a:r>
            <a:r>
              <a:rPr lang="nl-NL" dirty="0" err="1"/>
              <a:t>sQGP</a:t>
            </a:r>
            <a:endParaRPr lang="nl-NL" dirty="0"/>
          </a:p>
          <a:p>
            <a:pPr lvl="2"/>
            <a:r>
              <a:rPr lang="nl-NL" dirty="0"/>
              <a:t>Extract influence QGP on jet opening angle distribution</a:t>
            </a:r>
          </a:p>
          <a:p>
            <a:pPr marL="0" indent="0">
              <a:buNone/>
            </a:pPr>
            <a:endParaRPr lang="nl-NL" dirty="0"/>
          </a:p>
          <a:p>
            <a:r>
              <a:rPr lang="en-US" dirty="0"/>
              <a:t>An outlook</a:t>
            </a:r>
          </a:p>
          <a:p>
            <a:pPr lvl="1"/>
            <a:r>
              <a:rPr lang="en-US" dirty="0"/>
              <a:t>More refined models, more realistic phenomenology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</a:t>
            </a:fld>
            <a:r>
              <a:rPr lang="nl-NL" dirty="0"/>
              <a:t>/16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3</a:t>
            </a:fld>
            <a:r>
              <a:rPr lang="nl-NL" dirty="0"/>
              <a:t>/16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42546" y="1309796"/>
            <a:ext cx="8855896" cy="5081736"/>
          </a:xfrm>
        </p:spPr>
        <p:txBody>
          <a:bodyPr>
            <a:normAutofit/>
          </a:bodyPr>
          <a:lstStyle/>
          <a:p>
            <a:r>
              <a:rPr lang="en-US" dirty="0">
                <a:sym typeface="Mathematica1"/>
              </a:rPr>
              <a:t>Exact equivalence between certain string theories and certain QFTs</a:t>
            </a:r>
          </a:p>
          <a:p>
            <a:pPr lvl="1"/>
            <a:r>
              <a:rPr lang="en-US" dirty="0">
                <a:sym typeface="Mathematica1"/>
              </a:rPr>
              <a:t>String theory only simple in large </a:t>
            </a:r>
            <a:r>
              <a:rPr lang="en-US" dirty="0" err="1">
                <a:sym typeface="Mathematica1"/>
              </a:rPr>
              <a:t>N</a:t>
            </a:r>
            <a:r>
              <a:rPr lang="en-US" baseline="-25000" dirty="0" err="1">
                <a:sym typeface="Mathematica1"/>
              </a:rPr>
              <a:t>c</a:t>
            </a:r>
            <a:r>
              <a:rPr lang="en-US" dirty="0">
                <a:sym typeface="Mathematica1"/>
              </a:rPr>
              <a:t> and infinite ’t </a:t>
            </a:r>
            <a:r>
              <a:rPr lang="en-US" dirty="0" err="1">
                <a:sym typeface="Mathematica1"/>
              </a:rPr>
              <a:t>Hooft</a:t>
            </a:r>
            <a:r>
              <a:rPr lang="en-US" dirty="0">
                <a:sym typeface="Mathematica1"/>
              </a:rPr>
              <a:t> coupling</a:t>
            </a:r>
          </a:p>
          <a:p>
            <a:pPr lvl="1"/>
            <a:r>
              <a:rPr lang="en-US" dirty="0">
                <a:sym typeface="Mathematica1"/>
              </a:rPr>
              <a:t>Several examples known, but no known ‘real world’ QFT (yet?)</a:t>
            </a:r>
          </a:p>
          <a:p>
            <a:pPr lvl="1">
              <a:buNone/>
            </a:pPr>
            <a:endParaRPr lang="en-US" dirty="0">
              <a:sym typeface="Mathematica1"/>
            </a:endParaRPr>
          </a:p>
          <a:p>
            <a:r>
              <a:rPr lang="en-US" dirty="0"/>
              <a:t>A typical strategy: start with `canonical’ example </a:t>
            </a:r>
            <a:r>
              <a:rPr lang="en-US" dirty="0">
                <a:latin typeface="Monotype Corsiva" panose="03010101010201010101" pitchFamily="66" charset="0"/>
                <a:sym typeface="Mathematica5"/>
              </a:rPr>
              <a:t>N </a:t>
            </a:r>
            <a:r>
              <a:rPr lang="en-US" dirty="0"/>
              <a:t>=4 SYM</a:t>
            </a:r>
          </a:p>
          <a:p>
            <a:pPr lvl="1"/>
            <a:r>
              <a:rPr lang="en-US" dirty="0"/>
              <a:t>Theory non-confining, but confining analogues exist</a:t>
            </a:r>
          </a:p>
          <a:p>
            <a:pPr lvl="1"/>
            <a:r>
              <a:rPr lang="en-US" dirty="0"/>
              <a:t>Theory has 4 supersymmetries, but can be broken</a:t>
            </a:r>
          </a:p>
          <a:p>
            <a:pPr lvl="1"/>
            <a:r>
              <a:rPr lang="en-US" dirty="0"/>
              <a:t>Requires large </a:t>
            </a:r>
            <a:r>
              <a:rPr lang="en-US" dirty="0" err="1"/>
              <a:t>N</a:t>
            </a:r>
            <a:r>
              <a:rPr lang="en-US" baseline="-25000" dirty="0" err="1"/>
              <a:t>c</a:t>
            </a:r>
            <a:r>
              <a:rPr lang="en-US" dirty="0"/>
              <a:t>, but 1/3</a:t>
            </a:r>
            <a:r>
              <a:rPr lang="en-US" baseline="30000" dirty="0"/>
              <a:t>2</a:t>
            </a:r>
            <a:r>
              <a:rPr lang="en-US" dirty="0"/>
              <a:t> seems small from lattice QCD</a:t>
            </a:r>
          </a:p>
          <a:p>
            <a:pPr lvl="1"/>
            <a:r>
              <a:rPr lang="en-US" dirty="0"/>
              <a:t>Infinite coupling strength (but QCD coupling runs only logarithmically…)</a:t>
            </a:r>
          </a:p>
          <a:p>
            <a:pPr lvl="1"/>
            <a:endParaRPr lang="en-US" dirty="0"/>
          </a:p>
          <a:p>
            <a:r>
              <a:rPr lang="en-US" dirty="0">
                <a:sym typeface="Mathematica1"/>
              </a:rPr>
              <a:t>Holography provides a unique perspective</a:t>
            </a:r>
          </a:p>
          <a:p>
            <a:pPr lvl="1"/>
            <a:r>
              <a:rPr lang="en-US" dirty="0">
                <a:sym typeface="Mathematica1"/>
              </a:rPr>
              <a:t>Only way of computing far-from-equilibrium non-perturbative dynamics</a:t>
            </a:r>
          </a:p>
          <a:p>
            <a:pPr lvl="1"/>
            <a:r>
              <a:rPr lang="en-US" dirty="0">
                <a:sym typeface="Mathematica1"/>
              </a:rPr>
              <a:t>Study rich dynamics of general strongly coupled theories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914082"/>
          </a:xfrm>
        </p:spPr>
        <p:txBody>
          <a:bodyPr>
            <a:normAutofit/>
          </a:bodyPr>
          <a:lstStyle/>
          <a:p>
            <a:r>
              <a:rPr lang="nl-NL" sz="3200" dirty="0" err="1"/>
              <a:t>Ads</a:t>
            </a:r>
            <a:r>
              <a:rPr lang="nl-NL" sz="3200" dirty="0"/>
              <a:t>/</a:t>
            </a:r>
            <a:r>
              <a:rPr lang="nl-NL" sz="3200" dirty="0" err="1"/>
              <a:t>cft</a:t>
            </a:r>
            <a:r>
              <a:rPr lang="nl-NL" sz="3200" dirty="0"/>
              <a:t> </a:t>
            </a:r>
            <a:r>
              <a:rPr lang="nl-NL" sz="3200" dirty="0" err="1"/>
              <a:t>and</a:t>
            </a:r>
            <a:r>
              <a:rPr lang="nl-NL" sz="3200" dirty="0"/>
              <a:t> </a:t>
            </a:r>
            <a:r>
              <a:rPr lang="nl-NL" sz="3200" dirty="0" err="1"/>
              <a:t>holography</a:t>
            </a:r>
            <a:endParaRPr lang="nl-NL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</p:spTree>
    <p:extLst>
      <p:ext uri="{BB962C8B-B14F-4D97-AF65-F5344CB8AC3E}">
        <p14:creationId xmlns:p14="http://schemas.microsoft.com/office/powerpoint/2010/main" val="102158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4</a:t>
            </a:fld>
            <a:r>
              <a:rPr lang="nl-NL" dirty="0"/>
              <a:t>/16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367960"/>
            <a:ext cx="8855896" cy="5081736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r>
              <a:rPr lang="en-US" dirty="0"/>
              <a:t>Heavy ion physics: a weak/strong coupling interplay?</a:t>
            </a:r>
          </a:p>
          <a:p>
            <a:pPr lvl="1"/>
            <a:r>
              <a:rPr lang="en-US" dirty="0"/>
              <a:t>A ‘hybrid’ approach: make a model inspired by strong and weak models</a:t>
            </a:r>
          </a:p>
          <a:p>
            <a:pPr lvl="1"/>
            <a:r>
              <a:rPr lang="en-US" dirty="0"/>
              <a:t>Bolder approach: strong coupling entirely</a:t>
            </a:r>
          </a:p>
          <a:p>
            <a:pPr lvl="2"/>
            <a:r>
              <a:rPr lang="en-US" dirty="0"/>
              <a:t>Qualitative/quantitative trends can inspire better modelling</a:t>
            </a:r>
          </a:p>
          <a:p>
            <a:pPr lvl="2"/>
            <a:r>
              <a:rPr lang="en-US" dirty="0"/>
              <a:t>In either approach some amount of fitting is required</a:t>
            </a:r>
          </a:p>
          <a:p>
            <a:endParaRPr lang="en-US" dirty="0"/>
          </a:p>
          <a:p>
            <a:r>
              <a:rPr lang="en-US" dirty="0"/>
              <a:t>Viscosity is good example:</a:t>
            </a:r>
          </a:p>
          <a:p>
            <a:pPr lvl="1">
              <a:buClr>
                <a:srgbClr val="D1282E"/>
              </a:buClr>
            </a:pPr>
            <a:r>
              <a:rPr lang="en-US" dirty="0">
                <a:solidFill>
                  <a:srgbClr val="000000"/>
                </a:solidFill>
              </a:rPr>
              <a:t>Canonical theory gives benchmark value</a:t>
            </a:r>
          </a:p>
          <a:p>
            <a:pPr lvl="1">
              <a:buClr>
                <a:srgbClr val="D1282E"/>
              </a:buClr>
            </a:pPr>
            <a:r>
              <a:rPr lang="en-US" dirty="0">
                <a:solidFill>
                  <a:srgbClr val="000000"/>
                </a:solidFill>
              </a:rPr>
              <a:t>Qualitative insight: viscosity scales as entropy</a:t>
            </a:r>
          </a:p>
          <a:p>
            <a:pPr lvl="1">
              <a:buClr>
                <a:srgbClr val="D1282E"/>
              </a:buClr>
            </a:pPr>
            <a:r>
              <a:rPr lang="en-US" dirty="0">
                <a:solidFill>
                  <a:srgbClr val="000000"/>
                </a:solidFill>
              </a:rPr>
              <a:t>Possible to compute corrections:</a:t>
            </a:r>
          </a:p>
          <a:p>
            <a:pPr lvl="2">
              <a:buClr>
                <a:srgbClr val="D1282E"/>
              </a:buClr>
            </a:pPr>
            <a:r>
              <a:rPr lang="en-US" dirty="0">
                <a:solidFill>
                  <a:srgbClr val="000000"/>
                </a:solidFill>
              </a:rPr>
              <a:t>Expected range: 0.08 – 0.12, link with weak coupling result?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914082"/>
          </a:xfrm>
        </p:spPr>
        <p:txBody>
          <a:bodyPr>
            <a:normAutofit/>
          </a:bodyPr>
          <a:lstStyle/>
          <a:p>
            <a:r>
              <a:rPr lang="nl-NL" sz="3200" dirty="0" err="1"/>
              <a:t>Ads</a:t>
            </a:r>
            <a:r>
              <a:rPr lang="nl-NL" sz="3200" dirty="0"/>
              <a:t>/</a:t>
            </a:r>
            <a:r>
              <a:rPr lang="nl-NL" sz="3200" dirty="0" err="1"/>
              <a:t>cft</a:t>
            </a:r>
            <a:r>
              <a:rPr lang="nl-NL" sz="3200" dirty="0"/>
              <a:t> </a:t>
            </a:r>
            <a:r>
              <a:rPr lang="nl-NL" sz="3200" dirty="0" err="1"/>
              <a:t>and</a:t>
            </a:r>
            <a:r>
              <a:rPr lang="nl-NL" sz="3200" dirty="0"/>
              <a:t> </a:t>
            </a:r>
            <a:r>
              <a:rPr lang="nl-NL" sz="3200" dirty="0" err="1"/>
              <a:t>holography</a:t>
            </a:r>
            <a:endParaRPr lang="nl-NL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4023947"/>
            <a:ext cx="1076325" cy="3691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5145949"/>
            <a:ext cx="2790825" cy="48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75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64" y="135848"/>
            <a:ext cx="8458200" cy="914718"/>
          </a:xfrm>
        </p:spPr>
        <p:txBody>
          <a:bodyPr>
            <a:normAutofit/>
          </a:bodyPr>
          <a:lstStyle/>
          <a:p>
            <a:r>
              <a:rPr lang="en-US" sz="2500" dirty="0"/>
              <a:t>Collisions at infinitely strong coupling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5</a:t>
            </a:fld>
            <a:r>
              <a:rPr lang="nl-NL" dirty="0"/>
              <a:t>/16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845" y="2447514"/>
            <a:ext cx="6324600" cy="339947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13064" y="1214937"/>
            <a:ext cx="8229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Match longitudinal profile of energy density to nuclei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Approximately homogeneous in transverse plane</a:t>
            </a:r>
          </a:p>
          <a:p>
            <a:endParaRPr lang="en-GB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Tw Cen MT" pitchFamily="34" charset="0"/>
              </a:rPr>
              <a:t>J. </a:t>
            </a:r>
            <a:r>
              <a:rPr lang="en-US" sz="1200" dirty="0" err="1">
                <a:latin typeface="Tw Cen MT" pitchFamily="34" charset="0"/>
              </a:rPr>
              <a:t>Casalderrey</a:t>
            </a:r>
            <a:r>
              <a:rPr lang="en-US" sz="1200" dirty="0">
                <a:latin typeface="Tw Cen MT" pitchFamily="34" charset="0"/>
              </a:rPr>
              <a:t>-Solana, M.P. Heller, D. </a:t>
            </a:r>
            <a:r>
              <a:rPr lang="en-US" sz="1200" dirty="0" err="1">
                <a:latin typeface="Tw Cen MT" pitchFamily="34" charset="0"/>
              </a:rPr>
              <a:t>Mateos</a:t>
            </a:r>
            <a:r>
              <a:rPr lang="en-US" sz="1200" dirty="0">
                <a:latin typeface="Tw Cen MT" pitchFamily="34" charset="0"/>
              </a:rPr>
              <a:t> and WS, From full stopping to transparency in a holographic model of heavy ion collisions (2013)</a:t>
            </a:r>
            <a:endParaRPr lang="it-IT" sz="1200" dirty="0">
              <a:latin typeface="Tw Cen MT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2224397"/>
            <a:ext cx="2000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62113" y="5951888"/>
            <a:ext cx="1647825" cy="24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28600" y="5867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Benchmark:</a:t>
            </a:r>
          </a:p>
        </p:txBody>
      </p:sp>
    </p:spTree>
    <p:extLst>
      <p:ext uri="{BB962C8B-B14F-4D97-AF65-F5344CB8AC3E}">
        <p14:creationId xmlns:p14="http://schemas.microsoft.com/office/powerpoint/2010/main" val="375261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162800" cy="762318"/>
          </a:xfrm>
        </p:spPr>
        <p:txBody>
          <a:bodyPr>
            <a:normAutofit fontScale="90000"/>
          </a:bodyPr>
          <a:lstStyle/>
          <a:p>
            <a:r>
              <a:rPr lang="nl-NL" dirty="0"/>
              <a:t>Thermalisation/pressures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6</a:t>
            </a:fld>
            <a:r>
              <a:rPr lang="nl-NL" dirty="0"/>
              <a:t>/16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924800" cy="4373563"/>
          </a:xfrm>
        </p:spPr>
        <p:txBody>
          <a:bodyPr/>
          <a:lstStyle/>
          <a:p>
            <a:r>
              <a:rPr lang="nl-NL" dirty="0"/>
              <a:t>Pressures, energy starts at zero, grows (unique to holography?)</a:t>
            </a:r>
          </a:p>
          <a:p>
            <a:endParaRPr lang="nl-NL" sz="1200" dirty="0"/>
          </a:p>
          <a:p>
            <a:r>
              <a:rPr lang="nl-NL" dirty="0"/>
              <a:t>Thermalises very fast (hydro applies in perhaps 0.02 fm/c)</a:t>
            </a:r>
          </a:p>
          <a:p>
            <a:pPr lvl="1"/>
            <a:r>
              <a:rPr lang="nl-NL" dirty="0"/>
              <a:t>Thermalisation = relaxation non-hydro modes</a:t>
            </a:r>
          </a:p>
          <a:p>
            <a:pPr lvl="1"/>
            <a:r>
              <a:rPr lang="nl-NL" dirty="0"/>
              <a:t>Gradients + viscous corrections are big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grpSp>
        <p:nvGrpSpPr>
          <p:cNvPr id="5" name="Group 11"/>
          <p:cNvGrpSpPr/>
          <p:nvPr/>
        </p:nvGrpSpPr>
        <p:grpSpPr>
          <a:xfrm>
            <a:off x="-152400" y="3505200"/>
            <a:ext cx="9075406" cy="3087109"/>
            <a:chOff x="-152400" y="3352800"/>
            <a:chExt cx="9075406" cy="308710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17527"/>
            <a:stretch>
              <a:fillRect/>
            </a:stretch>
          </p:blipFill>
          <p:spPr bwMode="auto">
            <a:xfrm>
              <a:off x="-152400" y="3352800"/>
              <a:ext cx="4191000" cy="3087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67200" y="3352800"/>
              <a:ext cx="4655806" cy="2863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3810000" y="5029200"/>
              <a:ext cx="304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Tw Cen MT" pitchFamily="34" charset="0"/>
              </a:rPr>
              <a:t>M.P. Heller, R.A. </a:t>
            </a:r>
            <a:r>
              <a:rPr lang="en-US" sz="1200" dirty="0" err="1">
                <a:latin typeface="Tw Cen MT" pitchFamily="34" charset="0"/>
              </a:rPr>
              <a:t>Janik</a:t>
            </a:r>
            <a:r>
              <a:rPr lang="en-US" sz="1200" dirty="0">
                <a:latin typeface="Tw Cen MT" pitchFamily="34" charset="0"/>
              </a:rPr>
              <a:t> and P. </a:t>
            </a:r>
            <a:r>
              <a:rPr lang="en-US" sz="1200" dirty="0" err="1">
                <a:latin typeface="Tw Cen MT" pitchFamily="34" charset="0"/>
              </a:rPr>
              <a:t>Witaszczyk</a:t>
            </a:r>
            <a:r>
              <a:rPr lang="en-US" sz="1200" dirty="0">
                <a:latin typeface="Tw Cen MT" pitchFamily="34" charset="0"/>
              </a:rPr>
              <a:t>, Hydrodynamic Gradient Expansion in Gauge Theory Plasmas (2013)</a:t>
            </a:r>
            <a:endParaRPr lang="it-IT" sz="1200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883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659396"/>
          </a:xfrm>
        </p:spPr>
        <p:txBody>
          <a:bodyPr>
            <a:normAutofit/>
          </a:bodyPr>
          <a:lstStyle/>
          <a:p>
            <a:r>
              <a:rPr lang="en-GB" dirty="0"/>
              <a:t>Rapidity profile + music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51816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Particle spectra in longitudinal direction: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3000" dirty="0"/>
          </a:p>
          <a:p>
            <a:endParaRPr lang="en-GB" sz="3000" dirty="0"/>
          </a:p>
          <a:p>
            <a:endParaRPr lang="en-GB" dirty="0"/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en-GB" dirty="0"/>
              <a:t> Rescaled initial energy density by factor 20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en-GB" dirty="0"/>
              <a:t> Profile is about 30% too narrow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7</a:t>
            </a:fld>
            <a:r>
              <a:rPr lang="nl-NL" dirty="0"/>
              <a:t>/16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443060"/>
            <a:ext cx="9467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dirty="0">
                <a:latin typeface="Tw Cen MT" pitchFamily="34" charset="0"/>
              </a:rPr>
              <a:t>WS and B. </a:t>
            </a:r>
            <a:r>
              <a:rPr lang="en-GB" sz="1200" dirty="0" err="1">
                <a:latin typeface="Tw Cen MT" pitchFamily="34" charset="0"/>
              </a:rPr>
              <a:t>Schenke</a:t>
            </a:r>
            <a:r>
              <a:rPr lang="en-GB" sz="1200" dirty="0">
                <a:latin typeface="Tw Cen MT" pitchFamily="34" charset="0"/>
              </a:rPr>
              <a:t>, Rapidity dependence in holographic heavy ion collisions (2015)</a:t>
            </a:r>
          </a:p>
          <a:p>
            <a:r>
              <a:rPr lang="en-US" sz="1200" dirty="0">
                <a:latin typeface="Tw Cen MT" pitchFamily="34" charset="0"/>
              </a:rPr>
              <a:t>ALICE, Bulk Properties of </a:t>
            </a:r>
            <a:r>
              <a:rPr lang="en-US" sz="1200" dirty="0" err="1">
                <a:latin typeface="Tw Cen MT" pitchFamily="34" charset="0"/>
              </a:rPr>
              <a:t>Pb-Pb</a:t>
            </a:r>
            <a:r>
              <a:rPr lang="en-US" sz="1200" dirty="0">
                <a:latin typeface="Tw Cen MT" pitchFamily="34" charset="0"/>
              </a:rPr>
              <a:t> collisions at √</a:t>
            </a:r>
            <a:r>
              <a:rPr lang="en-US" sz="1200" dirty="0" err="1">
                <a:latin typeface="Tw Cen MT" pitchFamily="34" charset="0"/>
              </a:rPr>
              <a:t>s</a:t>
            </a:r>
            <a:r>
              <a:rPr lang="en-US" sz="1200" baseline="-25000" dirty="0" err="1">
                <a:latin typeface="Tw Cen MT" pitchFamily="34" charset="0"/>
              </a:rPr>
              <a:t>NN</a:t>
            </a:r>
            <a:r>
              <a:rPr lang="en-US" sz="1200" dirty="0">
                <a:latin typeface="Tw Cen MT" pitchFamily="34" charset="0"/>
              </a:rPr>
              <a:t> = 2.76 </a:t>
            </a:r>
            <a:r>
              <a:rPr lang="en-US" sz="1200" dirty="0" err="1">
                <a:latin typeface="Tw Cen MT" pitchFamily="34" charset="0"/>
              </a:rPr>
              <a:t>TeV</a:t>
            </a:r>
            <a:r>
              <a:rPr lang="en-US" sz="1200" dirty="0">
                <a:latin typeface="Tw Cen MT" pitchFamily="34" charset="0"/>
              </a:rPr>
              <a:t> measured by ALICE (2011)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3220" y="1919013"/>
            <a:ext cx="5038725" cy="344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6681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64" y="135848"/>
            <a:ext cx="8458200" cy="914718"/>
          </a:xfrm>
        </p:spPr>
        <p:txBody>
          <a:bodyPr>
            <a:normAutofit/>
          </a:bodyPr>
          <a:lstStyle/>
          <a:p>
            <a:r>
              <a:rPr lang="en-US" sz="2500" dirty="0"/>
              <a:t>A new quantitative insight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8</a:t>
            </a:fld>
            <a:r>
              <a:rPr lang="nl-NL" dirty="0"/>
              <a:t>/16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44" y="3986951"/>
            <a:ext cx="3285274" cy="17658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13064" y="1214937"/>
            <a:ext cx="8229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Collide shocks with energy and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Now collide neutral with charged shock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41% of charge changes direction</a:t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dirty="0">
                <a:sym typeface="Wingdings" panose="05000000000000000000" pitchFamily="2" charset="2"/>
              </a:rPr>
              <a:t> strong interactions</a:t>
            </a:r>
            <a:endParaRPr lang="en-GB" sz="2000" dirty="0"/>
          </a:p>
          <a:p>
            <a:endParaRPr lang="en-GB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Tw Cen MT" pitchFamily="34" charset="0"/>
              </a:rPr>
              <a:t>J. </a:t>
            </a:r>
            <a:r>
              <a:rPr lang="en-US" sz="1200" dirty="0" err="1">
                <a:latin typeface="Tw Cen MT" pitchFamily="34" charset="0"/>
              </a:rPr>
              <a:t>Casalderrey</a:t>
            </a:r>
            <a:r>
              <a:rPr lang="en-US" sz="1200" dirty="0">
                <a:latin typeface="Tw Cen MT" pitchFamily="34" charset="0"/>
              </a:rPr>
              <a:t>-Solana, D. </a:t>
            </a:r>
            <a:r>
              <a:rPr lang="en-US" sz="1200" dirty="0" err="1">
                <a:latin typeface="Tw Cen MT" pitchFamily="34" charset="0"/>
              </a:rPr>
              <a:t>Mateos</a:t>
            </a:r>
            <a:r>
              <a:rPr lang="en-US" sz="1200" dirty="0">
                <a:latin typeface="Tw Cen MT" pitchFamily="34" charset="0"/>
              </a:rPr>
              <a:t>, WS and M. </a:t>
            </a:r>
            <a:r>
              <a:rPr lang="en-US" sz="1200" dirty="0" err="1">
                <a:latin typeface="Tw Cen MT" pitchFamily="34" charset="0"/>
              </a:rPr>
              <a:t>Triana</a:t>
            </a:r>
            <a:r>
              <a:rPr lang="en-US" sz="1200" dirty="0">
                <a:latin typeface="Tw Cen MT" pitchFamily="34" charset="0"/>
              </a:rPr>
              <a:t>, </a:t>
            </a:r>
            <a:r>
              <a:rPr lang="en-GB" sz="1200" dirty="0">
                <a:latin typeface="Tw Cen MT" pitchFamily="34" charset="0"/>
              </a:rPr>
              <a:t>Holographic heavy ion collisions with baryon charge</a:t>
            </a:r>
            <a:r>
              <a:rPr lang="en-US" sz="1200" dirty="0">
                <a:latin typeface="Tw Cen MT" pitchFamily="34" charset="0"/>
              </a:rPr>
              <a:t> (2016)</a:t>
            </a:r>
            <a:endParaRPr lang="it-IT" sz="1200" dirty="0">
              <a:latin typeface="Tw Cen M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2274" y="3571489"/>
            <a:ext cx="4645570" cy="27153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9828" y="632751"/>
            <a:ext cx="3277824" cy="293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866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58200" cy="914082"/>
          </a:xfrm>
        </p:spPr>
        <p:txBody>
          <a:bodyPr>
            <a:normAutofit/>
          </a:bodyPr>
          <a:lstStyle/>
          <a:p>
            <a:r>
              <a:rPr lang="en-US" sz="3000" dirty="0"/>
              <a:t>Recent holographic jet studies</a:t>
            </a:r>
            <a:endParaRPr lang="nl-NL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9</a:t>
            </a:fld>
            <a:r>
              <a:rPr lang="nl-NL" dirty="0"/>
              <a:t>/16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764620"/>
            <a:ext cx="2895600" cy="2310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6211669"/>
            <a:ext cx="9467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Tw Cen MT" pitchFamily="34" charset="0"/>
              </a:rPr>
              <a:t>J. </a:t>
            </a:r>
            <a:r>
              <a:rPr lang="en-US" sz="1200" dirty="0" err="1">
                <a:latin typeface="Tw Cen MT" pitchFamily="34" charset="0"/>
              </a:rPr>
              <a:t>Casalderrey</a:t>
            </a:r>
            <a:r>
              <a:rPr lang="en-US" sz="1200" dirty="0">
                <a:latin typeface="Tw Cen MT" pitchFamily="34" charset="0"/>
              </a:rPr>
              <a:t>, D. Can </a:t>
            </a:r>
            <a:r>
              <a:rPr lang="en-US" sz="1200" dirty="0" err="1">
                <a:latin typeface="Tw Cen MT" pitchFamily="34" charset="0"/>
              </a:rPr>
              <a:t>Gulhan</a:t>
            </a:r>
            <a:r>
              <a:rPr lang="en-US" sz="1200" dirty="0">
                <a:latin typeface="Tw Cen MT" pitchFamily="34" charset="0"/>
              </a:rPr>
              <a:t>, J. </a:t>
            </a:r>
            <a:r>
              <a:rPr lang="en-US" sz="1200" dirty="0" err="1">
                <a:latin typeface="Tw Cen MT" pitchFamily="34" charset="0"/>
              </a:rPr>
              <a:t>Guilherme</a:t>
            </a:r>
            <a:r>
              <a:rPr lang="en-US" sz="1200" dirty="0">
                <a:latin typeface="Tw Cen MT" pitchFamily="34" charset="0"/>
              </a:rPr>
              <a:t> </a:t>
            </a:r>
            <a:r>
              <a:rPr lang="en-US" sz="1200" dirty="0" err="1">
                <a:latin typeface="Tw Cen MT" pitchFamily="34" charset="0"/>
              </a:rPr>
              <a:t>Milhano</a:t>
            </a:r>
            <a:r>
              <a:rPr lang="en-US" sz="1200" dirty="0">
                <a:latin typeface="Tw Cen MT" pitchFamily="34" charset="0"/>
              </a:rPr>
              <a:t>, D. </a:t>
            </a:r>
            <a:r>
              <a:rPr lang="en-US" sz="1200" dirty="0" err="1">
                <a:latin typeface="Tw Cen MT" pitchFamily="34" charset="0"/>
              </a:rPr>
              <a:t>Pablos</a:t>
            </a:r>
            <a:r>
              <a:rPr lang="en-US" sz="1200" dirty="0">
                <a:latin typeface="Tw Cen MT" pitchFamily="34" charset="0"/>
              </a:rPr>
              <a:t> and K. </a:t>
            </a:r>
            <a:r>
              <a:rPr lang="en-US" sz="1200" dirty="0" err="1">
                <a:latin typeface="Tw Cen MT" pitchFamily="34" charset="0"/>
              </a:rPr>
              <a:t>Rajagopal</a:t>
            </a:r>
            <a:r>
              <a:rPr lang="en-US" sz="1200" dirty="0">
                <a:latin typeface="Tw Cen MT" pitchFamily="34" charset="0"/>
              </a:rPr>
              <a:t>, A Hybrid Strong/Weak Coupling Approach to Jet Quenching</a:t>
            </a:r>
          </a:p>
          <a:p>
            <a:r>
              <a:rPr lang="en-US" sz="1200" dirty="0">
                <a:latin typeface="Tw Cen MT" pitchFamily="34" charset="0"/>
              </a:rPr>
              <a:t>R. </a:t>
            </a:r>
            <a:r>
              <a:rPr lang="en-US" sz="1200" dirty="0" err="1">
                <a:latin typeface="Tw Cen MT" pitchFamily="34" charset="0"/>
              </a:rPr>
              <a:t>Morad</a:t>
            </a:r>
            <a:r>
              <a:rPr lang="en-US" sz="1200" dirty="0">
                <a:latin typeface="Tw Cen MT" pitchFamily="34" charset="0"/>
              </a:rPr>
              <a:t>, W.A. Horowitz, Strong-coupling Jet Energy Loss from </a:t>
            </a:r>
            <a:r>
              <a:rPr lang="en-US" sz="1200" dirty="0" err="1">
                <a:latin typeface="Tw Cen MT" pitchFamily="34" charset="0"/>
              </a:rPr>
              <a:t>AdS</a:t>
            </a:r>
            <a:r>
              <a:rPr lang="en-US" sz="1200" dirty="0">
                <a:latin typeface="Tw Cen MT" pitchFamily="34" charset="0"/>
              </a:rPr>
              <a:t>/CFT  (2014)</a:t>
            </a:r>
          </a:p>
          <a:p>
            <a:r>
              <a:rPr lang="en-US" sz="1200" dirty="0">
                <a:latin typeface="Tw Cen MT" pitchFamily="34" charset="0"/>
              </a:rPr>
              <a:t>A. </a:t>
            </a:r>
            <a:r>
              <a:rPr lang="en-US" sz="1200" dirty="0" err="1">
                <a:latin typeface="Tw Cen MT" pitchFamily="34" charset="0"/>
              </a:rPr>
              <a:t>Ficnar</a:t>
            </a:r>
            <a:r>
              <a:rPr lang="en-US" sz="1200" dirty="0">
                <a:latin typeface="Tw Cen MT" pitchFamily="34" charset="0"/>
              </a:rPr>
              <a:t>, S.S. </a:t>
            </a:r>
            <a:r>
              <a:rPr lang="en-US" sz="1200" dirty="0" err="1">
                <a:latin typeface="Tw Cen MT" pitchFamily="34" charset="0"/>
              </a:rPr>
              <a:t>Gubser</a:t>
            </a:r>
            <a:r>
              <a:rPr lang="en-US" sz="1200" dirty="0">
                <a:latin typeface="Tw Cen MT" pitchFamily="34" charset="0"/>
              </a:rPr>
              <a:t> and M. </a:t>
            </a:r>
            <a:r>
              <a:rPr lang="en-US" sz="1200" dirty="0" err="1">
                <a:latin typeface="Tw Cen MT" pitchFamily="34" charset="0"/>
              </a:rPr>
              <a:t>Gyulassy</a:t>
            </a:r>
            <a:r>
              <a:rPr lang="en-US" sz="1200" dirty="0">
                <a:latin typeface="Tw Cen MT" pitchFamily="34" charset="0"/>
              </a:rPr>
              <a:t>, Shooting String Holography of Jet Quenching at RHIC and LHC (2013)</a:t>
            </a:r>
          </a:p>
          <a:p>
            <a:r>
              <a:rPr lang="en-US" sz="1200" dirty="0">
                <a:latin typeface="Tw Cen MT" pitchFamily="34" charset="0"/>
              </a:rPr>
              <a:t> </a:t>
            </a:r>
            <a:endParaRPr lang="it-IT" sz="1200" dirty="0">
              <a:latin typeface="Tw Cen MT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3328" y="3353221"/>
            <a:ext cx="426934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030276"/>
            <a:ext cx="3733800" cy="2761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014" y="1298631"/>
            <a:ext cx="3493587" cy="250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5335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166953</TotalTime>
  <Words>1172</Words>
  <Application>Microsoft Office PowerPoint</Application>
  <PresentationFormat>On-screen Show (4:3)</PresentationFormat>
  <Paragraphs>212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9" baseType="lpstr">
      <vt:lpstr>Arial</vt:lpstr>
      <vt:lpstr>Arial Black</vt:lpstr>
      <vt:lpstr>Calibri</vt:lpstr>
      <vt:lpstr>Mathematica1</vt:lpstr>
      <vt:lpstr>Mathematica5</vt:lpstr>
      <vt:lpstr>Monotype Corsiva</vt:lpstr>
      <vt:lpstr>Symbol</vt:lpstr>
      <vt:lpstr>Times New Roman</vt:lpstr>
      <vt:lpstr>Tw Cen MT</vt:lpstr>
      <vt:lpstr>Tw Cen MT Condensed</vt:lpstr>
      <vt:lpstr>Verdana</vt:lpstr>
      <vt:lpstr>Wingdings</vt:lpstr>
      <vt:lpstr>Theme1</vt:lpstr>
      <vt:lpstr>Early thermalisation, hydrodynamics, and energy loss  in holographic heavy ion collisions</vt:lpstr>
      <vt:lpstr>Outline</vt:lpstr>
      <vt:lpstr>Ads/cft and holography</vt:lpstr>
      <vt:lpstr>Ads/cft and holography</vt:lpstr>
      <vt:lpstr>Collisions at infinitely strong coupling</vt:lpstr>
      <vt:lpstr>Thermalisation/pressures</vt:lpstr>
      <vt:lpstr>Rapidity profile + music</vt:lpstr>
      <vt:lpstr>A new quantitative insight</vt:lpstr>
      <vt:lpstr>Recent holographic jet studies</vt:lpstr>
      <vt:lpstr>Matching both jet energy and jet width</vt:lpstr>
      <vt:lpstr>Results</vt:lpstr>
      <vt:lpstr>First effect: jets widen</vt:lpstr>
      <vt:lpstr>Second effect: Narrower jets</vt:lpstr>
      <vt:lpstr>Unclear which effect dominates</vt:lpstr>
      <vt:lpstr>Outlook: improved models</vt:lpstr>
      <vt:lpstr>Discussion</vt:lpstr>
    </vt:vector>
  </TitlesOfParts>
  <Company>Utrecht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Holographic Jets</dc:title>
  <dc:creator>van der Schee</dc:creator>
  <cp:lastModifiedBy>Wilke van der Schee</cp:lastModifiedBy>
  <cp:revision>3162</cp:revision>
  <cp:lastPrinted>2013-02-27T16:52:15Z</cp:lastPrinted>
  <dcterms:created xsi:type="dcterms:W3CDTF">2011-04-27T16:22:55Z</dcterms:created>
  <dcterms:modified xsi:type="dcterms:W3CDTF">2016-08-29T09:38:15Z</dcterms:modified>
</cp:coreProperties>
</file>