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40.jpg" ContentType="image/jpg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79" r:id="rId4"/>
  </p:sldMasterIdLst>
  <p:notesMasterIdLst>
    <p:notesMasterId r:id="rId37"/>
  </p:notesMasterIdLst>
  <p:handoutMasterIdLst>
    <p:handoutMasterId r:id="rId38"/>
  </p:handoutMasterIdLst>
  <p:sldIdLst>
    <p:sldId id="256" r:id="rId5"/>
    <p:sldId id="391" r:id="rId6"/>
    <p:sldId id="322" r:id="rId7"/>
    <p:sldId id="378" r:id="rId8"/>
    <p:sldId id="379" r:id="rId9"/>
    <p:sldId id="380" r:id="rId10"/>
    <p:sldId id="357" r:id="rId11"/>
    <p:sldId id="359" r:id="rId12"/>
    <p:sldId id="358" r:id="rId13"/>
    <p:sldId id="326" r:id="rId14"/>
    <p:sldId id="297" r:id="rId15"/>
    <p:sldId id="327" r:id="rId16"/>
    <p:sldId id="385" r:id="rId17"/>
    <p:sldId id="365" r:id="rId18"/>
    <p:sldId id="387" r:id="rId19"/>
    <p:sldId id="388" r:id="rId20"/>
    <p:sldId id="389" r:id="rId21"/>
    <p:sldId id="328" r:id="rId22"/>
    <p:sldId id="360" r:id="rId23"/>
    <p:sldId id="331" r:id="rId24"/>
    <p:sldId id="343" r:id="rId25"/>
    <p:sldId id="373" r:id="rId26"/>
    <p:sldId id="390" r:id="rId27"/>
    <p:sldId id="354" r:id="rId28"/>
    <p:sldId id="375" r:id="rId29"/>
    <p:sldId id="364" r:id="rId30"/>
    <p:sldId id="392" r:id="rId31"/>
    <p:sldId id="317" r:id="rId32"/>
    <p:sldId id="381" r:id="rId33"/>
    <p:sldId id="384" r:id="rId34"/>
    <p:sldId id="352" r:id="rId35"/>
    <p:sldId id="374" r:id="rId36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71" autoAdjust="0"/>
    <p:restoredTop sz="93617" autoAdjust="0"/>
  </p:normalViewPr>
  <p:slideViewPr>
    <p:cSldViewPr snapToGrid="0" snapToObjects="1">
      <p:cViewPr varScale="1">
        <p:scale>
          <a:sx n="90" d="100"/>
          <a:sy n="90" d="100"/>
        </p:scale>
        <p:origin x="13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3696" y="20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30.08.16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30.08.16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We</a:t>
            </a:r>
            <a:r>
              <a:rPr lang="en-GB" baseline="0" dirty="0" smtClean="0"/>
              <a:t> would appreciate feed-back from our referees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88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315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126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843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778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1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017981" y="563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4" name="Image 3" descr="Logo_MFT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870" y="401954"/>
            <a:ext cx="571330" cy="71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</p:sldLayoutIdLst>
  <p:transition spd="slow">
    <p:randomBar dir="vert"/>
  </p:transition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5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pub/ALICE/MuonForwardTracker/MFT_UCG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2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Relationship Id="rId3" Type="http://schemas.openxmlformats.org/officeDocument/2006/relationships/image" Target="../media/image28.tiff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jpeg"/><Relationship Id="rId5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4" Type="http://schemas.openxmlformats.org/officeDocument/2006/relationships/image" Target="../media/image46.tiff"/><Relationship Id="rId5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tiff"/><Relationship Id="rId3" Type="http://schemas.openxmlformats.org/officeDocument/2006/relationships/image" Target="../media/image5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54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Relationship Id="rId3" Type="http://schemas.openxmlformats.org/officeDocument/2006/relationships/image" Target="../media/image57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MFT.png"/>
          <p:cNvPicPr>
            <a:picLocks noChangeAspect="1"/>
          </p:cNvPicPr>
          <p:nvPr/>
        </p:nvPicPr>
        <p:blipFill>
          <a:blip r:embed="rId3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202" y="83588"/>
            <a:ext cx="5539511" cy="664741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86929" y="2095339"/>
            <a:ext cx="5864597" cy="4315267"/>
          </a:xfrm>
        </p:spPr>
        <p:txBody>
          <a:bodyPr>
            <a:noAutofit/>
          </a:bodyPr>
          <a:lstStyle/>
          <a:p>
            <a:pPr algn="r">
              <a:lnSpc>
                <a:spcPct val="90000"/>
              </a:lnSpc>
            </a:pPr>
            <a:r>
              <a:rPr lang="en-GB" sz="3200" dirty="0" smtClean="0"/>
              <a:t>Muon Forward Tracker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2000" dirty="0" smtClean="0"/>
              <a:t>a novel silicon detector for the ALICE upgrade</a:t>
            </a:r>
            <a:br>
              <a:rPr lang="en-GB" sz="20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1800" b="0" dirty="0" smtClean="0"/>
              <a:t>Stefano Matthias PANEBIANCO – CEA </a:t>
            </a:r>
            <a:r>
              <a:rPr lang="en-GB" sz="1800" b="0" dirty="0" err="1" smtClean="0"/>
              <a:t>Saclay</a:t>
            </a:r>
            <a:r>
              <a:rPr lang="en-GB" sz="1800" b="0" dirty="0" smtClean="0"/>
              <a:t/>
            </a:r>
            <a:br>
              <a:rPr lang="en-GB" sz="1800" b="0" dirty="0" smtClean="0"/>
            </a:br>
            <a:r>
              <a:rPr lang="en-GB" sz="1800" b="0" dirty="0" smtClean="0"/>
              <a:t>for the ALICE MFT project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400" dirty="0" err="1" smtClean="0"/>
              <a:t>XII</a:t>
            </a:r>
            <a:r>
              <a:rPr lang="en-GB" sz="2400" baseline="30000" dirty="0" err="1" smtClean="0"/>
              <a:t>th</a:t>
            </a:r>
            <a:r>
              <a:rPr lang="en-GB" sz="2400" dirty="0" smtClean="0"/>
              <a:t> Quark Confinement </a:t>
            </a:r>
            <a:br>
              <a:rPr lang="en-GB" sz="2400" dirty="0" smtClean="0"/>
            </a:br>
            <a:r>
              <a:rPr lang="en-GB" sz="2400" dirty="0" smtClean="0"/>
              <a:t>and the Hadron Spectrum </a:t>
            </a:r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2400" b="0" i="1" dirty="0" smtClean="0"/>
              <a:t>September the 1</a:t>
            </a:r>
            <a:r>
              <a:rPr lang="en-GB" sz="2400" b="0" i="1" baseline="30000" dirty="0" smtClean="0"/>
              <a:t>st</a:t>
            </a:r>
            <a:r>
              <a:rPr lang="en-GB" sz="2400" b="0" i="1" dirty="0" smtClean="0"/>
              <a:t> 2016</a:t>
            </a:r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2400" b="0" dirty="0" smtClean="0"/>
              <a:t> Thessaloniki, Greece</a:t>
            </a:r>
            <a:r>
              <a:rPr lang="en-GB" sz="2800" b="0" dirty="0" smtClean="0"/>
              <a:t/>
            </a:r>
            <a:br>
              <a:rPr lang="en-GB" sz="2800" b="0" dirty="0" smtClean="0"/>
            </a:br>
            <a:endParaRPr lang="en-GB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ITS-MFT strategy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1" y="1921104"/>
            <a:ext cx="8674998" cy="32154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/>
              <a:t>Technical specifications of </a:t>
            </a:r>
            <a:r>
              <a:rPr lang="en-GB" sz="2000" dirty="0"/>
              <a:t>ITS inner-barrel and MFT </a:t>
            </a:r>
            <a:r>
              <a:rPr lang="en-GB" sz="2000" dirty="0" smtClean="0"/>
              <a:t>are almost identical</a:t>
            </a:r>
          </a:p>
          <a:p>
            <a:pPr>
              <a:lnSpc>
                <a:spcPct val="100000"/>
              </a:lnSpc>
            </a:pPr>
            <a:endParaRPr lang="en-GB" sz="2000" dirty="0" smtClean="0"/>
          </a:p>
          <a:p>
            <a:pPr>
              <a:lnSpc>
                <a:spcPct val="100000"/>
              </a:lnSpc>
            </a:pPr>
            <a:r>
              <a:rPr lang="en-GB" sz="2000" dirty="0" smtClean="0"/>
              <a:t>ITS-MFT common sensor:</a:t>
            </a:r>
          </a:p>
          <a:p>
            <a:pPr lvl="1"/>
            <a:r>
              <a:rPr lang="en-GB" sz="1800" dirty="0"/>
              <a:t>s</a:t>
            </a:r>
            <a:r>
              <a:rPr lang="en-GB" sz="1800" dirty="0" smtClean="0"/>
              <a:t>ame chip (participation to chip in-lab and in-beam tests)</a:t>
            </a:r>
          </a:p>
          <a:p>
            <a:pPr lvl="1"/>
            <a:r>
              <a:rPr lang="en-GB" sz="1800" dirty="0" smtClean="0"/>
              <a:t>similar flex printed circuit (same industrial process)</a:t>
            </a:r>
            <a:endParaRPr lang="en-GB" sz="1800" dirty="0"/>
          </a:p>
          <a:p>
            <a:pPr lvl="1"/>
            <a:r>
              <a:rPr lang="en-GB" sz="1800" dirty="0"/>
              <a:t>s</a:t>
            </a:r>
            <a:r>
              <a:rPr lang="en-GB" sz="1800" dirty="0" smtClean="0"/>
              <a:t>ame interconnection technique (wire bonding)</a:t>
            </a:r>
          </a:p>
          <a:p>
            <a:pPr lvl="1"/>
            <a:r>
              <a:rPr lang="en-GB" sz="1800" dirty="0"/>
              <a:t>s</a:t>
            </a:r>
            <a:r>
              <a:rPr lang="en-GB" sz="1800" dirty="0" smtClean="0"/>
              <a:t>ame read-out architecture  (common RU)</a:t>
            </a:r>
          </a:p>
          <a:p>
            <a:pPr lvl="1"/>
            <a:r>
              <a:rPr lang="en-GB" sz="1800" dirty="0"/>
              <a:t>s</a:t>
            </a:r>
            <a:r>
              <a:rPr lang="en-GB" sz="1800" dirty="0" smtClean="0"/>
              <a:t>ame cooling strategy (water cooling)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796699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4257" y="826450"/>
            <a:ext cx="7211567" cy="433854"/>
          </a:xfrm>
        </p:spPr>
        <p:txBody>
          <a:bodyPr/>
          <a:lstStyle/>
          <a:p>
            <a:r>
              <a:rPr lang="en-GB" dirty="0" smtClean="0"/>
              <a:t>Brief history of the project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0" y="1468844"/>
            <a:ext cx="8875890" cy="5216877"/>
          </a:xfrm>
        </p:spPr>
        <p:txBody>
          <a:bodyPr/>
          <a:lstStyle/>
          <a:p>
            <a:r>
              <a:rPr lang="en-US" sz="1800" dirty="0" smtClean="0"/>
              <a:t>03/2011: Expression of Interest (</a:t>
            </a:r>
            <a:r>
              <a:rPr lang="en-US" sz="1800" dirty="0" err="1" smtClean="0"/>
              <a:t>EoI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2011-2013: preliminary design studies</a:t>
            </a:r>
          </a:p>
          <a:p>
            <a:r>
              <a:rPr lang="en-US" sz="1800" dirty="0" smtClean="0"/>
              <a:t>12/2013: Letter of Intent (</a:t>
            </a:r>
            <a:r>
              <a:rPr lang="en-US" sz="1800" dirty="0" err="1" smtClean="0"/>
              <a:t>LoI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09/2015: Technical Design Report (TDR)</a:t>
            </a:r>
          </a:p>
          <a:p>
            <a:r>
              <a:rPr lang="en-US" sz="1800" dirty="0" smtClean="0"/>
              <a:t>05/2015: funding finalized and approved</a:t>
            </a:r>
            <a:endParaRPr lang="en-US" sz="1800" dirty="0" smtClean="0">
              <a:hlinkClick r:id="rId2"/>
            </a:endParaRPr>
          </a:p>
          <a:p>
            <a:r>
              <a:rPr lang="en-US" sz="1800" dirty="0" smtClean="0"/>
              <a:t>01/2016: Coordination Board composition updated</a:t>
            </a:r>
          </a:p>
          <a:p>
            <a:r>
              <a:rPr lang="en-US" sz="1800" dirty="0" smtClean="0"/>
              <a:t>02/2016: Memorandum of Understanding (MoU)</a:t>
            </a:r>
          </a:p>
          <a:p>
            <a:r>
              <a:rPr lang="en-US" sz="1800" dirty="0" smtClean="0"/>
              <a:t>06/2016: new Organization Breakdown Structure</a:t>
            </a:r>
          </a:p>
          <a:p>
            <a:r>
              <a:rPr lang="en-US" sz="1800" dirty="0" smtClean="0"/>
              <a:t>08/2016: finalization of the ladder R&amp;D</a:t>
            </a:r>
            <a:endParaRPr lang="en-US" sz="18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b="20503"/>
          <a:stretch/>
        </p:blipFill>
        <p:spPr>
          <a:xfrm>
            <a:off x="5343147" y="909790"/>
            <a:ext cx="2120424" cy="27713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035" y="1800418"/>
            <a:ext cx="1938961" cy="276235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8911" y="3903102"/>
            <a:ext cx="1966913" cy="273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51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634257" y="850258"/>
            <a:ext cx="7211567" cy="433854"/>
          </a:xfrm>
        </p:spPr>
        <p:txBody>
          <a:bodyPr/>
          <a:lstStyle/>
          <a:p>
            <a:r>
              <a:rPr lang="en-GB" dirty="0" smtClean="0"/>
              <a:t>ITS-MFT sensor : ALPIDE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188591" y="1263523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064899" y="6137282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Pixel Sensor using </a:t>
            </a:r>
            <a:r>
              <a:rPr lang="en-GB" dirty="0" err="1" smtClean="0"/>
              <a:t>TowerJazz</a:t>
            </a:r>
            <a:r>
              <a:rPr lang="en-GB" dirty="0" smtClean="0"/>
              <a:t> 0.18</a:t>
            </a:r>
            <a:r>
              <a:rPr lang="en-GB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dirty="0" smtClean="0"/>
              <a:t>m CMOS Imaging Process</a:t>
            </a:r>
            <a:endParaRPr lang="en-GB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58710" y="4113036"/>
            <a:ext cx="8875890" cy="2235553"/>
          </a:xfrm>
        </p:spPr>
        <p:txBody>
          <a:bodyPr/>
          <a:lstStyle/>
          <a:p>
            <a:r>
              <a:rPr lang="en-US" sz="1800" dirty="0" smtClean="0"/>
              <a:t>High-resistivity (&gt; 1 k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W </a:t>
            </a:r>
            <a:r>
              <a:rPr lang="en-US" sz="1800" dirty="0" smtClean="0"/>
              <a:t>cm) p-type epitaxial layer (25 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smtClean="0"/>
              <a:t>m) on p-type substrate</a:t>
            </a:r>
          </a:p>
          <a:p>
            <a:r>
              <a:rPr lang="en-US" sz="1800" dirty="0" smtClean="0"/>
              <a:t>Very small n-well diode (2 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smtClean="0"/>
              <a:t>m diameter), low capacitance</a:t>
            </a:r>
          </a:p>
          <a:p>
            <a:r>
              <a:rPr lang="en-US" sz="1800" dirty="0" smtClean="0"/>
              <a:t>Application of reverse bias voltage to substrate to increase depletion zone</a:t>
            </a:r>
          </a:p>
          <a:p>
            <a:r>
              <a:rPr lang="en-US" sz="1800" dirty="0" smtClean="0"/>
              <a:t>Deep p-well shields n-well to allow full circuitry within active area</a:t>
            </a:r>
          </a:p>
          <a:p>
            <a:r>
              <a:rPr lang="en-US" sz="1800" dirty="0" smtClean="0"/>
              <a:t>Total chip thickness: 50 </a:t>
            </a:r>
            <a:r>
              <a:rPr lang="en-US" sz="18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smtClean="0"/>
              <a:t>m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35" y="1656017"/>
            <a:ext cx="7692526" cy="239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054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634257" y="850258"/>
            <a:ext cx="7211567" cy="433854"/>
          </a:xfrm>
        </p:spPr>
        <p:txBody>
          <a:bodyPr/>
          <a:lstStyle/>
          <a:p>
            <a:r>
              <a:rPr lang="en-GB" dirty="0" smtClean="0"/>
              <a:t>ITS-MFT sensor : ALPIDE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188591" y="1263523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064899" y="6137282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Chip performances: pALPIDE</a:t>
            </a:r>
            <a:r>
              <a:rPr lang="en-GB" dirty="0"/>
              <a:t>3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58710" y="4611498"/>
            <a:ext cx="8875890" cy="1809707"/>
          </a:xfrm>
        </p:spPr>
        <p:txBody>
          <a:bodyPr/>
          <a:lstStyle/>
          <a:p>
            <a:r>
              <a:rPr lang="en-US" sz="1800" dirty="0" smtClean="0"/>
              <a:t>Proto pALPIDE3 (8 sectors with different pixel characteristics)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Efficiency and fake rate within specifications</a:t>
            </a:r>
          </a:p>
          <a:p>
            <a:r>
              <a:rPr lang="en-US" sz="1800" dirty="0" smtClean="0"/>
              <a:t>Degradation due to irradiation fully compensated by applying back bias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Positive EDR end of 2015; ALPIDE pre-production in progress</a:t>
            </a:r>
            <a:endParaRPr lang="en-US" sz="1800" b="1" baseline="30000" dirty="0" smtClean="0">
              <a:solidFill>
                <a:srgbClr val="C0000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490" y="236406"/>
            <a:ext cx="2341563" cy="138447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54" y="1721810"/>
            <a:ext cx="6186487" cy="28881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4"/>
          <a:srcRect t="8743"/>
          <a:stretch/>
        </p:blipFill>
        <p:spPr>
          <a:xfrm>
            <a:off x="6214181" y="2482412"/>
            <a:ext cx="2917510" cy="1986846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6920261" y="2114116"/>
            <a:ext cx="18240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MFT test benches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8167766" y="3558143"/>
            <a:ext cx="898647" cy="76737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780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ladder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08492" y="1854598"/>
            <a:ext cx="8947906" cy="4389040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Chips are interconnected to a Aluminum Flexible Printed Circuit (FPC)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b="1" dirty="0" smtClean="0">
                <a:solidFill>
                  <a:srgbClr val="C00000"/>
                </a:solidFill>
              </a:rPr>
              <a:t>FPC design almost final </a:t>
            </a:r>
            <a:r>
              <a:rPr lang="en-US" sz="1800" dirty="0" smtClean="0"/>
              <a:t>(optimization according to the interconnection technique)</a:t>
            </a:r>
          </a:p>
        </p:txBody>
      </p:sp>
      <p:cxnSp>
        <p:nvCxnSpPr>
          <p:cNvPr id="51" name="Connecteur droit avec flèche 50"/>
          <p:cNvCxnSpPr/>
          <p:nvPr/>
        </p:nvCxnSpPr>
        <p:spPr>
          <a:xfrm flipH="1">
            <a:off x="7966963" y="3210305"/>
            <a:ext cx="278834" cy="123178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10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From ALPIDE chip to Hybrid Integrated </a:t>
            </a:r>
            <a:r>
              <a:rPr lang="en-GB" dirty="0"/>
              <a:t>C</a:t>
            </a:r>
            <a:r>
              <a:rPr lang="en-GB" dirty="0" smtClean="0"/>
              <a:t>ircuit (HIC)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5023"/>
            <a:ext cx="9144000" cy="18648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" y="4200638"/>
            <a:ext cx="9144000" cy="79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104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480" y="1492640"/>
            <a:ext cx="3811520" cy="24010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ladder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08492" y="1854598"/>
            <a:ext cx="8037305" cy="4389040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Main baseline (ITS-TDR): laser soldering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Abandoned on February 2016 : yield &lt; 95%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 smtClean="0"/>
              <a:t>Alternative solutions:</a:t>
            </a:r>
          </a:p>
          <a:p>
            <a:pPr lvl="1"/>
            <a:r>
              <a:rPr lang="en-US" sz="1600" b="1" u="sng" dirty="0" smtClean="0"/>
              <a:t>New baseline: wire bonding</a:t>
            </a:r>
          </a:p>
          <a:p>
            <a:pPr lvl="1"/>
            <a:r>
              <a:rPr lang="en-US" sz="1600" dirty="0" smtClean="0"/>
              <a:t>Alternative: conductive glue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r>
              <a:rPr lang="en-US" sz="2000" dirty="0" smtClean="0"/>
              <a:t>Several test realized with conductive glue</a:t>
            </a:r>
          </a:p>
          <a:p>
            <a:r>
              <a:rPr lang="en-US" sz="2000" dirty="0" smtClean="0"/>
              <a:t>Test with wire bonding ongoing</a:t>
            </a:r>
          </a:p>
        </p:txBody>
      </p:sp>
      <p:cxnSp>
        <p:nvCxnSpPr>
          <p:cNvPr id="51" name="Connecteur droit avec flèche 50"/>
          <p:cNvCxnSpPr/>
          <p:nvPr/>
        </p:nvCxnSpPr>
        <p:spPr>
          <a:xfrm flipH="1">
            <a:off x="7966963" y="3210305"/>
            <a:ext cx="278834" cy="123178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75344" y="1549792"/>
            <a:ext cx="1182620" cy="361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/>
          <a:srcRect t="37465"/>
          <a:stretch/>
        </p:blipFill>
        <p:spPr>
          <a:xfrm>
            <a:off x="82715" y="4049118"/>
            <a:ext cx="4228765" cy="11913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/>
          <a:srcRect t="29648"/>
          <a:stretch/>
        </p:blipFill>
        <p:spPr>
          <a:xfrm>
            <a:off x="4710419" y="3846993"/>
            <a:ext cx="4433581" cy="15956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62631"/>
            <a:ext cx="9144000" cy="1163094"/>
          </a:xfrm>
          <a:prstGeom prst="rect">
            <a:avLst/>
          </a:prstGeom>
        </p:spPr>
      </p:pic>
      <p:sp>
        <p:nvSpPr>
          <p:cNvPr id="17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From ALPIDE chip to Hybrid Integrated </a:t>
            </a:r>
            <a:r>
              <a:rPr lang="en-GB" dirty="0"/>
              <a:t>C</a:t>
            </a:r>
            <a:r>
              <a:rPr lang="en-GB" dirty="0" smtClean="0"/>
              <a:t>ircuit (HIC)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5002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ladder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08492" y="1854598"/>
            <a:ext cx="8935508" cy="4389040"/>
          </a:xfrm>
          <a:noFill/>
        </p:spPr>
        <p:txBody>
          <a:bodyPr/>
          <a:lstStyle/>
          <a:p>
            <a:r>
              <a:rPr lang="en-US" sz="2000" dirty="0" smtClean="0"/>
              <a:t>Several test realized with conductive glue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Test with wire bonding ongoing</a:t>
            </a:r>
          </a:p>
          <a:p>
            <a:endParaRPr lang="en-US" sz="2000" dirty="0" smtClean="0"/>
          </a:p>
          <a:p>
            <a:r>
              <a:rPr lang="en-US" sz="2000" dirty="0" smtClean="0"/>
              <a:t>Automatic positioning of chips on FPC: Module Assembly Machine (MAM)</a:t>
            </a:r>
            <a:endParaRPr lang="en-US" sz="2000" dirty="0"/>
          </a:p>
        </p:txBody>
      </p:sp>
      <p:cxnSp>
        <p:nvCxnSpPr>
          <p:cNvPr id="51" name="Connecteur droit avec flèche 50"/>
          <p:cNvCxnSpPr/>
          <p:nvPr/>
        </p:nvCxnSpPr>
        <p:spPr>
          <a:xfrm flipH="1">
            <a:off x="7966963" y="3210305"/>
            <a:ext cx="278834" cy="123178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75344" y="1549792"/>
            <a:ext cx="1182620" cy="361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098" y="2840059"/>
            <a:ext cx="4914902" cy="62516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073" y="3869358"/>
            <a:ext cx="5037806" cy="2844355"/>
          </a:xfrm>
          <a:prstGeom prst="rect">
            <a:avLst/>
          </a:prstGeom>
        </p:spPr>
      </p:pic>
      <p:sp>
        <p:nvSpPr>
          <p:cNvPr id="18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From ALPIDE chip to Hybrid Integrated </a:t>
            </a:r>
            <a:r>
              <a:rPr lang="en-GB" dirty="0"/>
              <a:t>C</a:t>
            </a:r>
            <a:r>
              <a:rPr lang="en-GB" dirty="0" smtClean="0"/>
              <a:t>ircuit (HIC)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68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ladder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08492" y="1854598"/>
            <a:ext cx="8935508" cy="4389040"/>
          </a:xfrm>
          <a:noFill/>
        </p:spPr>
        <p:txBody>
          <a:bodyPr/>
          <a:lstStyle/>
          <a:p>
            <a:r>
              <a:rPr lang="en-US" sz="1800" dirty="0" smtClean="0"/>
              <a:t>Main goals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llow ladder removal without dispersing Si pieces</a:t>
            </a:r>
          </a:p>
          <a:p>
            <a:pPr lvl="1"/>
            <a:r>
              <a:rPr lang="en-US" sz="1600" dirty="0" smtClean="0"/>
              <a:t>Allow ladder gluing on disk</a:t>
            </a:r>
          </a:p>
          <a:p>
            <a:pPr lvl="1"/>
            <a:r>
              <a:rPr lang="en-US" sz="1600" dirty="0" smtClean="0"/>
              <a:t>Provide electrical </a:t>
            </a:r>
            <a:r>
              <a:rPr lang="en-US" sz="1600" dirty="0"/>
              <a:t>i</a:t>
            </a:r>
            <a:r>
              <a:rPr lang="en-US" sz="1600" dirty="0" smtClean="0"/>
              <a:t>nsulation between ladders and disk</a:t>
            </a:r>
          </a:p>
          <a:p>
            <a:r>
              <a:rPr lang="en-US" sz="1800" dirty="0" smtClean="0"/>
              <a:t>Encapsulation technique</a:t>
            </a:r>
          </a:p>
          <a:p>
            <a:pPr lvl="1"/>
            <a:r>
              <a:rPr lang="en-US" sz="1600" dirty="0" smtClean="0"/>
              <a:t>Gluing adhesive </a:t>
            </a:r>
            <a:r>
              <a:rPr lang="en-US" sz="1600" dirty="0" err="1" smtClean="0"/>
              <a:t>Kapton</a:t>
            </a:r>
            <a:r>
              <a:rPr lang="en-US" sz="1600" dirty="0" smtClean="0"/>
              <a:t> (K104 Saint </a:t>
            </a:r>
            <a:r>
              <a:rPr lang="en-US" sz="1600" dirty="0" err="1" smtClean="0"/>
              <a:t>Gobin</a:t>
            </a:r>
            <a:r>
              <a:rPr lang="en-US" sz="1600" dirty="0" smtClean="0"/>
              <a:t>) on the sensor side of the HIC</a:t>
            </a:r>
          </a:p>
          <a:p>
            <a:pPr lvl="1"/>
            <a:r>
              <a:rPr lang="en-US" sz="1600" dirty="0" smtClean="0"/>
              <a:t>Total encapsulation thickness (</a:t>
            </a:r>
            <a:r>
              <a:rPr lang="en-US" sz="1600" dirty="0" err="1" smtClean="0"/>
              <a:t>Kapton+glue</a:t>
            </a:r>
            <a:r>
              <a:rPr lang="en-US" sz="1600" dirty="0" smtClean="0"/>
              <a:t>): </a:t>
            </a:r>
            <a:r>
              <a:rPr lang="en-US" sz="1600" dirty="0"/>
              <a:t>37</a:t>
            </a:r>
            <a:r>
              <a:rPr lang="en-US" sz="16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dirty="0"/>
              <a:t>m </a:t>
            </a:r>
            <a:endParaRPr lang="en-US" sz="1600" dirty="0" smtClean="0"/>
          </a:p>
          <a:p>
            <a:pPr lvl="1"/>
            <a:r>
              <a:rPr lang="en-US" sz="1600" dirty="0" err="1" smtClean="0"/>
              <a:t>Kapton</a:t>
            </a:r>
            <a:r>
              <a:rPr lang="en-US" sz="1600" dirty="0" smtClean="0"/>
              <a:t> thermal conduction: 0.16 W/</a:t>
            </a:r>
            <a:r>
              <a:rPr lang="en-US" sz="1600" dirty="0" err="1" smtClean="0"/>
              <a:t>mK</a:t>
            </a:r>
            <a:endParaRPr lang="en-US" sz="2000" dirty="0" smtClean="0"/>
          </a:p>
          <a:p>
            <a:r>
              <a:rPr lang="en-US" sz="1800" b="1" dirty="0" smtClean="0">
                <a:solidFill>
                  <a:srgbClr val="C00000"/>
                </a:solidFill>
              </a:rPr>
              <a:t>Process definition almost finalized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Creation of grey room at CEA Antenna</a:t>
            </a:r>
            <a:endParaRPr lang="en-US" sz="1800" b="1" dirty="0">
              <a:solidFill>
                <a:srgbClr val="C00000"/>
              </a:solidFill>
            </a:endParaRPr>
          </a:p>
        </p:txBody>
      </p:sp>
      <p:cxnSp>
        <p:nvCxnSpPr>
          <p:cNvPr id="51" name="Connecteur droit avec flèche 50"/>
          <p:cNvCxnSpPr/>
          <p:nvPr/>
        </p:nvCxnSpPr>
        <p:spPr>
          <a:xfrm flipH="1">
            <a:off x="7966963" y="3210305"/>
            <a:ext cx="278834" cy="123178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75344" y="1549792"/>
            <a:ext cx="1182620" cy="361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From HIC</a:t>
            </a:r>
            <a:r>
              <a:rPr lang="en-GB" dirty="0"/>
              <a:t> </a:t>
            </a:r>
            <a:r>
              <a:rPr lang="en-GB" dirty="0" smtClean="0"/>
              <a:t>to ladder: the encapsulation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048" y="1284112"/>
            <a:ext cx="3136448" cy="224490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528" y="4494287"/>
            <a:ext cx="4254968" cy="177583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08858" y="5709190"/>
            <a:ext cx="377379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Ladder EDR: end </a:t>
            </a:r>
            <a:r>
              <a:rPr lang="en-US" sz="2000" smtClean="0"/>
              <a:t>of September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0951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numéro de diapositive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/>
        </p:nvSpPr>
        <p:spPr>
          <a:xfrm>
            <a:off x="634257" y="791369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isk</a:t>
            </a:r>
            <a:endParaRPr lang="en-GB" dirty="0"/>
          </a:p>
        </p:txBody>
      </p:sp>
      <p:pic>
        <p:nvPicPr>
          <p:cNvPr id="12" name="Image 11" descr="Disk04 03-12-15 iso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64742" y1="22252" x2="64742" y2="22252"/>
                        <a14:foregroundMark x1="27216" y1="73582" x2="33351" y2="814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58" t="22693" r="21203" b="13052"/>
          <a:stretch/>
        </p:blipFill>
        <p:spPr>
          <a:xfrm>
            <a:off x="4076447" y="3097453"/>
            <a:ext cx="3937329" cy="3258897"/>
          </a:xfrm>
          <a:prstGeom prst="rect">
            <a:avLst/>
          </a:prstGeom>
        </p:spPr>
      </p:pic>
      <p:pic>
        <p:nvPicPr>
          <p:cNvPr id="13" name="Image 12" descr="Disk03 03-12-15 iso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9821" r="12844" b="-85"/>
          <a:stretch/>
        </p:blipFill>
        <p:spPr>
          <a:xfrm>
            <a:off x="5282831" y="1136179"/>
            <a:ext cx="3102441" cy="2518421"/>
          </a:xfrm>
          <a:prstGeom prst="rect">
            <a:avLst/>
          </a:prstGeom>
        </p:spPr>
      </p:pic>
      <p:pic>
        <p:nvPicPr>
          <p:cNvPr id="14" name="Image 13" descr="Disk00 03-12-15 iso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3" t="14810" r="26250" b="11712"/>
          <a:stretch/>
        </p:blipFill>
        <p:spPr>
          <a:xfrm>
            <a:off x="177166" y="2052014"/>
            <a:ext cx="2471951" cy="2044083"/>
          </a:xfrm>
          <a:prstGeom prst="rect">
            <a:avLst/>
          </a:prstGeom>
        </p:spPr>
      </p:pic>
      <p:sp>
        <p:nvSpPr>
          <p:cNvPr id="15" name="ZoneTexte 10"/>
          <p:cNvSpPr txBox="1"/>
          <p:nvPr/>
        </p:nvSpPr>
        <p:spPr>
          <a:xfrm>
            <a:off x="2560049" y="3265100"/>
            <a:ext cx="1649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Half-Disk</a:t>
            </a:r>
            <a:r>
              <a:rPr lang="fr-FR" sz="1600" b="1" dirty="0" smtClean="0">
                <a:solidFill>
                  <a:srgbClr val="C00000"/>
                </a:solidFill>
              </a:rPr>
              <a:t> #0-#1</a:t>
            </a:r>
          </a:p>
          <a:p>
            <a:r>
              <a:rPr lang="fr-FR" sz="1600" dirty="0" smtClean="0"/>
              <a:t>24 </a:t>
            </a:r>
            <a:r>
              <a:rPr lang="fr-FR" sz="1600" dirty="0" err="1" smtClean="0"/>
              <a:t>ladders</a:t>
            </a:r>
            <a:endParaRPr lang="fr-FR" sz="1600" dirty="0" smtClean="0"/>
          </a:p>
          <a:p>
            <a:r>
              <a:rPr lang="fr-FR" sz="1600" dirty="0" smtClean="0"/>
              <a:t>66 </a:t>
            </a:r>
            <a:r>
              <a:rPr lang="fr-FR" sz="1600" dirty="0" err="1" smtClean="0"/>
              <a:t>sensors</a:t>
            </a:r>
            <a:endParaRPr lang="fr-FR" sz="1600" dirty="0"/>
          </a:p>
        </p:txBody>
      </p:sp>
      <p:sp>
        <p:nvSpPr>
          <p:cNvPr id="16" name="ZoneTexte 17"/>
          <p:cNvSpPr txBox="1"/>
          <p:nvPr/>
        </p:nvSpPr>
        <p:spPr>
          <a:xfrm>
            <a:off x="2946223" y="5224707"/>
            <a:ext cx="1359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Half-Disk</a:t>
            </a:r>
            <a:r>
              <a:rPr lang="fr-FR" sz="1600" b="1" dirty="0" smtClean="0">
                <a:solidFill>
                  <a:srgbClr val="C00000"/>
                </a:solidFill>
              </a:rPr>
              <a:t> #2</a:t>
            </a:r>
          </a:p>
          <a:p>
            <a:r>
              <a:rPr lang="fr-FR" sz="1600" dirty="0" smtClean="0"/>
              <a:t>26 </a:t>
            </a:r>
            <a:r>
              <a:rPr lang="fr-FR" sz="1600" dirty="0" err="1" smtClean="0"/>
              <a:t>ladders</a:t>
            </a:r>
            <a:endParaRPr lang="fr-FR" sz="1600" dirty="0" smtClean="0"/>
          </a:p>
          <a:p>
            <a:r>
              <a:rPr lang="fr-FR" sz="1600" dirty="0" smtClean="0"/>
              <a:t>82 </a:t>
            </a:r>
            <a:r>
              <a:rPr lang="fr-FR" sz="1600" dirty="0" err="1" smtClean="0"/>
              <a:t>sensors</a:t>
            </a:r>
            <a:endParaRPr lang="fr-FR" sz="1600" dirty="0"/>
          </a:p>
        </p:txBody>
      </p:sp>
      <p:sp>
        <p:nvSpPr>
          <p:cNvPr id="17" name="ZoneTexte 19"/>
          <p:cNvSpPr txBox="1"/>
          <p:nvPr/>
        </p:nvSpPr>
        <p:spPr>
          <a:xfrm>
            <a:off x="7705438" y="5224706"/>
            <a:ext cx="1359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Half-Disk</a:t>
            </a:r>
            <a:r>
              <a:rPr lang="fr-FR" sz="1600" b="1" dirty="0" smtClean="0">
                <a:solidFill>
                  <a:srgbClr val="C00000"/>
                </a:solidFill>
              </a:rPr>
              <a:t> #4</a:t>
            </a:r>
          </a:p>
          <a:p>
            <a:r>
              <a:rPr lang="fr-FR" sz="1600" dirty="0" smtClean="0"/>
              <a:t>34 </a:t>
            </a:r>
            <a:r>
              <a:rPr lang="fr-FR" sz="1600" dirty="0" err="1" smtClean="0"/>
              <a:t>ladders</a:t>
            </a:r>
            <a:endParaRPr lang="fr-FR" sz="1600" dirty="0" smtClean="0"/>
          </a:p>
          <a:p>
            <a:r>
              <a:rPr lang="fr-FR" sz="1600" dirty="0" smtClean="0"/>
              <a:t>132 </a:t>
            </a:r>
            <a:r>
              <a:rPr lang="fr-FR" sz="1600" dirty="0" err="1" smtClean="0"/>
              <a:t>sensors</a:t>
            </a:r>
            <a:endParaRPr lang="fr-FR" sz="1600" dirty="0"/>
          </a:p>
        </p:txBody>
      </p:sp>
      <p:sp>
        <p:nvSpPr>
          <p:cNvPr id="18" name="ZoneTexte 20"/>
          <p:cNvSpPr txBox="1"/>
          <p:nvPr/>
        </p:nvSpPr>
        <p:spPr>
          <a:xfrm>
            <a:off x="7705438" y="1350611"/>
            <a:ext cx="1359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err="1" smtClean="0">
                <a:solidFill>
                  <a:srgbClr val="C00000"/>
                </a:solidFill>
              </a:rPr>
              <a:t>Half-Disk</a:t>
            </a:r>
            <a:r>
              <a:rPr lang="fr-FR" sz="1600" b="1" dirty="0" smtClean="0">
                <a:solidFill>
                  <a:srgbClr val="C00000"/>
                </a:solidFill>
              </a:rPr>
              <a:t> #3</a:t>
            </a:r>
          </a:p>
          <a:p>
            <a:r>
              <a:rPr lang="fr-FR" sz="1600" dirty="0" smtClean="0"/>
              <a:t>32 </a:t>
            </a:r>
            <a:r>
              <a:rPr lang="fr-FR" sz="1600" dirty="0" err="1" smtClean="0"/>
              <a:t>ladders</a:t>
            </a:r>
            <a:endParaRPr lang="fr-FR" sz="1600" dirty="0" smtClean="0"/>
          </a:p>
          <a:p>
            <a:r>
              <a:rPr lang="fr-FR" sz="1600" dirty="0" smtClean="0"/>
              <a:t>114 </a:t>
            </a:r>
            <a:r>
              <a:rPr lang="fr-FR" sz="1600" dirty="0" err="1" smtClean="0"/>
              <a:t>sensors</a:t>
            </a:r>
            <a:endParaRPr lang="fr-FR" sz="1600" dirty="0"/>
          </a:p>
        </p:txBody>
      </p:sp>
      <p:pic>
        <p:nvPicPr>
          <p:cNvPr id="20" name="Image 19" descr="Disk02 04-12-15 iso 2.jp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8" r="10972" b="3971"/>
          <a:stretch/>
        </p:blipFill>
        <p:spPr>
          <a:xfrm>
            <a:off x="108717" y="4231104"/>
            <a:ext cx="2864417" cy="2244710"/>
          </a:xfrm>
          <a:prstGeom prst="rect">
            <a:avLst/>
          </a:prstGeom>
        </p:spPr>
      </p:pic>
      <p:sp>
        <p:nvSpPr>
          <p:cNvPr id="1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1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From ladder to disks: half disks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0580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164126" y="1763118"/>
            <a:ext cx="4216400" cy="422598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dirty="0" smtClean="0"/>
              <a:t>Two detection planes</a:t>
            </a:r>
            <a:endParaRPr lang="en-GB" sz="1600" dirty="0" smtClean="0"/>
          </a:p>
          <a:p>
            <a:pPr lvl="1"/>
            <a:r>
              <a:rPr lang="en-GB" sz="1600" dirty="0"/>
              <a:t>C</a:t>
            </a:r>
            <a:r>
              <a:rPr lang="en-GB" sz="1600" dirty="0" smtClean="0"/>
              <a:t>overage around the beam pipe</a:t>
            </a:r>
          </a:p>
          <a:p>
            <a:pPr lvl="1"/>
            <a:r>
              <a:rPr lang="en-GB" sz="1600" dirty="0" smtClean="0"/>
              <a:t>Water cooled plate in between</a:t>
            </a:r>
          </a:p>
          <a:p>
            <a:pPr lvl="1"/>
            <a:r>
              <a:rPr lang="en-GB" sz="1600" dirty="0"/>
              <a:t>R</a:t>
            </a:r>
            <a:r>
              <a:rPr lang="en-GB" sz="1600" dirty="0" smtClean="0"/>
              <a:t>edundancy (50%)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PCB: signal/voltage routing</a:t>
            </a:r>
          </a:p>
          <a:p>
            <a:pPr lvl="1"/>
            <a:r>
              <a:rPr lang="en-GB" sz="1600" dirty="0" smtClean="0"/>
              <a:t>DC-DC converters (disk 3 and 4)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Heat Exchanger</a:t>
            </a:r>
          </a:p>
          <a:p>
            <a:pPr lvl="1"/>
            <a:r>
              <a:rPr lang="en-GB" sz="1600" dirty="0" err="1" smtClean="0"/>
              <a:t>Rohacell</a:t>
            </a:r>
            <a:r>
              <a:rPr lang="en-GB" sz="1600" dirty="0" smtClean="0"/>
              <a:t> + cold plates</a:t>
            </a:r>
          </a:p>
          <a:p>
            <a:pPr lvl="1"/>
            <a:r>
              <a:rPr lang="en-GB" sz="1600" dirty="0" smtClean="0"/>
              <a:t>Cold plate: assembly of carbon papers with embedded </a:t>
            </a:r>
            <a:r>
              <a:rPr lang="en-GB" sz="1600" dirty="0" err="1" smtClean="0"/>
              <a:t>polymide</a:t>
            </a:r>
            <a:r>
              <a:rPr lang="en-GB" sz="1600" dirty="0" smtClean="0"/>
              <a:t> water pipes (</a:t>
            </a:r>
            <a:r>
              <a:rPr lang="en-US" sz="1600" dirty="0"/>
              <a:t>∅</a:t>
            </a:r>
            <a:r>
              <a:rPr lang="en-GB" sz="1600" dirty="0" smtClean="0"/>
              <a:t> 1 mm)</a:t>
            </a:r>
          </a:p>
          <a:p>
            <a:pPr lvl="1"/>
            <a:r>
              <a:rPr lang="en-GB" sz="1600" dirty="0" smtClean="0"/>
              <a:t>Manifold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Disk support (Peek material)</a:t>
            </a: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493414"/>
            <a:ext cx="4431044" cy="286293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094" y="1249635"/>
            <a:ext cx="3962476" cy="2410037"/>
          </a:xfrm>
          <a:prstGeom prst="rect">
            <a:avLst/>
          </a:prstGeom>
        </p:spPr>
      </p:pic>
      <p:sp>
        <p:nvSpPr>
          <p:cNvPr id="8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9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Half disk structure</a:t>
            </a:r>
            <a:endParaRPr lang="en-GB" dirty="0"/>
          </a:p>
        </p:txBody>
      </p:sp>
      <p:sp>
        <p:nvSpPr>
          <p:cNvPr id="10" name="Titre 1"/>
          <p:cNvSpPr>
            <a:spLocks noGrp="1"/>
          </p:cNvSpPr>
          <p:nvPr/>
        </p:nvSpPr>
        <p:spPr>
          <a:xfrm>
            <a:off x="634257" y="791369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isk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9584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4258" y="748658"/>
            <a:ext cx="7211567" cy="433854"/>
          </a:xfrm>
        </p:spPr>
        <p:txBody>
          <a:bodyPr/>
          <a:lstStyle/>
          <a:p>
            <a:r>
              <a:rPr lang="en-GB" dirty="0" smtClean="0"/>
              <a:t>The ALICE experiment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4291" y="1182512"/>
            <a:ext cx="7211534" cy="399656"/>
          </a:xfrm>
        </p:spPr>
        <p:txBody>
          <a:bodyPr>
            <a:normAutofit/>
          </a:bodyPr>
          <a:lstStyle/>
          <a:p>
            <a:r>
              <a:rPr lang="en-US" dirty="0" smtClean="0"/>
              <a:t>The unique LHC experiment fully devoted to the study of QGP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89" y="1756775"/>
            <a:ext cx="6372225" cy="4671015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2314572" y="3743327"/>
            <a:ext cx="757238" cy="67151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 rot="838994">
            <a:off x="3124194" y="3495670"/>
            <a:ext cx="3735779" cy="226218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12" idx="7"/>
          </p:cNvCxnSpPr>
          <p:nvPr/>
        </p:nvCxnSpPr>
        <p:spPr>
          <a:xfrm flipV="1">
            <a:off x="2960915" y="2628903"/>
            <a:ext cx="2068285" cy="121276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15" idx="6"/>
          </p:cNvCxnSpPr>
          <p:nvPr/>
        </p:nvCxnSpPr>
        <p:spPr>
          <a:xfrm>
            <a:off x="6804621" y="5078118"/>
            <a:ext cx="1022452" cy="49445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827073" y="5387909"/>
            <a:ext cx="1236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Muon Arm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907657" y="1546794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Central </a:t>
            </a:r>
            <a:r>
              <a:rPr lang="fr-FR" dirty="0" err="1" smtClean="0">
                <a:solidFill>
                  <a:srgbClr val="0070C0"/>
                </a:solidFill>
              </a:rPr>
              <a:t>region</a:t>
            </a:r>
            <a:r>
              <a:rPr lang="fr-FR" dirty="0" smtClean="0">
                <a:solidFill>
                  <a:srgbClr val="0070C0"/>
                </a:solidFill>
              </a:rPr>
              <a:t> (ITS)</a:t>
            </a:r>
            <a:endParaRPr lang="fr-FR" dirty="0">
              <a:solidFill>
                <a:srgbClr val="0070C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6586538" y="2365059"/>
            <a:ext cx="729309" cy="49765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276026" y="2168067"/>
            <a:ext cx="174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Muon Absorber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313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17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Disk Exchanger R&amp;D</a:t>
            </a:r>
            <a:endParaRPr lang="en-GB" dirty="0"/>
          </a:p>
        </p:txBody>
      </p:sp>
      <p:sp>
        <p:nvSpPr>
          <p:cNvPr id="20" name="Titre 1"/>
          <p:cNvSpPr>
            <a:spLocks noGrp="1"/>
          </p:cNvSpPr>
          <p:nvPr/>
        </p:nvSpPr>
        <p:spPr>
          <a:xfrm>
            <a:off x="634257" y="791369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isk</a:t>
            </a:r>
            <a:endParaRPr lang="en-GB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035" y="4973832"/>
            <a:ext cx="2939885" cy="1382518"/>
          </a:xfrm>
          <a:prstGeom prst="rect">
            <a:avLst/>
          </a:prstGeom>
        </p:spPr>
      </p:pic>
      <p:sp>
        <p:nvSpPr>
          <p:cNvPr id="22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1" y="1757359"/>
            <a:ext cx="4718227" cy="434833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Study and optimization of C-fiber stacking</a:t>
            </a:r>
          </a:p>
          <a:p>
            <a:pPr lvl="1"/>
            <a:r>
              <a:rPr lang="en-US" sz="1600" dirty="0" smtClean="0"/>
              <a:t>Comparison between 5-layer carbon fibers</a:t>
            </a:r>
          </a:p>
          <a:p>
            <a:pPr lvl="1"/>
            <a:r>
              <a:rPr lang="en-US" sz="1600" dirty="0" smtClean="0"/>
              <a:t>Optimization of ply orientation</a:t>
            </a: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Ladder thermal tests</a:t>
            </a:r>
          </a:p>
          <a:p>
            <a:pPr lvl="1"/>
            <a:r>
              <a:rPr lang="en-US" sz="1600" dirty="0" smtClean="0"/>
              <a:t>Validation of mockup thermal behavior</a:t>
            </a:r>
          </a:p>
          <a:p>
            <a:pPr lvl="1"/>
            <a:r>
              <a:rPr lang="en-US" sz="1600" dirty="0" smtClean="0"/>
              <a:t>Validation of the simulation parameters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Cold plate prototypes</a:t>
            </a:r>
          </a:p>
          <a:p>
            <a:pPr lvl="1"/>
            <a:r>
              <a:rPr lang="en-US" sz="1600" dirty="0" smtClean="0"/>
              <a:t>K13D2U material (high conductivity) made at CERN</a:t>
            </a:r>
          </a:p>
          <a:p>
            <a:pPr lvl="1"/>
            <a:r>
              <a:rPr lang="en-US" sz="1600" dirty="0" smtClean="0"/>
              <a:t>MJ55 material (lower conductivity) made at </a:t>
            </a:r>
            <a:r>
              <a:rPr lang="en-US" sz="1600" dirty="0" err="1" smtClean="0"/>
              <a:t>Subatech</a:t>
            </a:r>
            <a:r>
              <a:rPr lang="en-US" sz="1600" dirty="0" smtClean="0"/>
              <a:t> (Nantes)</a:t>
            </a:r>
          </a:p>
          <a:p>
            <a:pPr lvl="1"/>
            <a:r>
              <a:rPr lang="en-US" sz="1600" dirty="0" smtClean="0"/>
              <a:t>Feasibility of production in India</a:t>
            </a:r>
          </a:p>
        </p:txBody>
      </p:sp>
      <p:pic>
        <p:nvPicPr>
          <p:cNvPr id="23" name="Picture 2" descr="C:\00_Calculs EF en cours\MFT\colplate ACP\coldplate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17" b="17910"/>
          <a:stretch/>
        </p:blipFill>
        <p:spPr bwMode="auto">
          <a:xfrm>
            <a:off x="5773862" y="2704856"/>
            <a:ext cx="2857516" cy="162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1" r="52221" b="22881"/>
          <a:stretch/>
        </p:blipFill>
        <p:spPr bwMode="auto">
          <a:xfrm>
            <a:off x="5704139" y="1305133"/>
            <a:ext cx="3020634" cy="126201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908822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numéro de diapositive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1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260" y="3653171"/>
            <a:ext cx="3607459" cy="2695418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Disk assembly</a:t>
            </a:r>
            <a:endParaRPr lang="en-GB" dirty="0"/>
          </a:p>
        </p:txBody>
      </p:sp>
      <p:sp>
        <p:nvSpPr>
          <p:cNvPr id="10" name="Titre 1"/>
          <p:cNvSpPr>
            <a:spLocks noGrp="1"/>
          </p:cNvSpPr>
          <p:nvPr/>
        </p:nvSpPr>
        <p:spPr>
          <a:xfrm>
            <a:off x="634257" y="791369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isk</a:t>
            </a:r>
            <a:endParaRPr lang="en-GB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1" y="1757359"/>
            <a:ext cx="4873924" cy="434833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Ladders are glued on heat exchanger</a:t>
            </a:r>
          </a:p>
          <a:p>
            <a:pPr lvl="1"/>
            <a:r>
              <a:rPr lang="en-US" sz="1600" dirty="0" smtClean="0"/>
              <a:t>Dedicated positioning tool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Choice of the glue</a:t>
            </a:r>
          </a:p>
          <a:p>
            <a:pPr lvl="1"/>
            <a:r>
              <a:rPr lang="en-US" sz="1600" dirty="0" smtClean="0"/>
              <a:t>Silicon (SE4445) for easier removal and longer working time</a:t>
            </a:r>
          </a:p>
          <a:p>
            <a:pPr lvl="1"/>
            <a:r>
              <a:rPr lang="en-US" sz="1600" dirty="0" smtClean="0"/>
              <a:t>Used in ATLAS experiment (radiation hard)</a:t>
            </a:r>
            <a:endParaRPr lang="en-US" sz="1400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 smtClean="0"/>
              <a:t>Ongoing R&amp;D on automatic glue deposition</a:t>
            </a:r>
          </a:p>
          <a:p>
            <a:pPr lvl="1"/>
            <a:r>
              <a:rPr lang="en-US" sz="1600" dirty="0" smtClean="0"/>
              <a:t>Automatic machine (IPN Lyon)</a:t>
            </a:r>
          </a:p>
          <a:p>
            <a:pPr lvl="1"/>
            <a:r>
              <a:rPr lang="en-US" sz="1600" dirty="0" smtClean="0"/>
              <a:t>Deposition pattern: curved spiral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Survey of chips position on 3D machine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6" r="21057"/>
          <a:stretch/>
        </p:blipFill>
        <p:spPr>
          <a:xfrm rot="16200000">
            <a:off x="6959109" y="972077"/>
            <a:ext cx="2020814" cy="2265583"/>
          </a:xfrm>
          <a:prstGeom prst="rect">
            <a:avLst/>
          </a:prstGeom>
        </p:spPr>
      </p:pic>
      <p:sp>
        <p:nvSpPr>
          <p:cNvPr id="14" name="object 2"/>
          <p:cNvSpPr/>
          <p:nvPr/>
        </p:nvSpPr>
        <p:spPr>
          <a:xfrm>
            <a:off x="5166674" y="2065671"/>
            <a:ext cx="1670050" cy="1587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44971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Global layout of half MFT</a:t>
            </a:r>
            <a:endParaRPr lang="en-GB" dirty="0"/>
          </a:p>
        </p:txBody>
      </p:sp>
      <p:sp>
        <p:nvSpPr>
          <p:cNvPr id="19" name="Titre 1"/>
          <p:cNvSpPr>
            <a:spLocks noGrp="1"/>
          </p:cNvSpPr>
          <p:nvPr/>
        </p:nvSpPr>
        <p:spPr>
          <a:xfrm>
            <a:off x="634257" y="791369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cone</a:t>
            </a:r>
            <a:endParaRPr lang="en-GB" dirty="0"/>
          </a:p>
        </p:txBody>
      </p:sp>
      <p:pic>
        <p:nvPicPr>
          <p:cNvPr id="21" name="Espace réservé du contenu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11"/>
          <a:stretch/>
        </p:blipFill>
        <p:spPr>
          <a:xfrm>
            <a:off x="2394383" y="1795495"/>
            <a:ext cx="2900052" cy="4525963"/>
          </a:xfrm>
          <a:prstGeom prst="rect">
            <a:avLst/>
          </a:prstGeom>
        </p:spPr>
      </p:pic>
      <p:cxnSp>
        <p:nvCxnSpPr>
          <p:cNvPr id="23" name="Connecteur droit avec flèche 22"/>
          <p:cNvCxnSpPr>
            <a:stCxn id="33" idx="3"/>
          </p:cNvCxnSpPr>
          <p:nvPr/>
        </p:nvCxnSpPr>
        <p:spPr>
          <a:xfrm flipV="1">
            <a:off x="1773473" y="2456216"/>
            <a:ext cx="845570" cy="148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38" idx="3"/>
          </p:cNvCxnSpPr>
          <p:nvPr/>
        </p:nvCxnSpPr>
        <p:spPr>
          <a:xfrm>
            <a:off x="1810794" y="5430275"/>
            <a:ext cx="9895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34" idx="3"/>
          </p:cNvCxnSpPr>
          <p:nvPr/>
        </p:nvCxnSpPr>
        <p:spPr>
          <a:xfrm>
            <a:off x="1979912" y="3771691"/>
            <a:ext cx="639131" cy="893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611" y="1763118"/>
            <a:ext cx="2860298" cy="228959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017" y="4755448"/>
            <a:ext cx="3287933" cy="1487706"/>
          </a:xfrm>
          <a:prstGeom prst="rect">
            <a:avLst/>
          </a:prstGeom>
        </p:spPr>
      </p:pic>
      <p:sp>
        <p:nvSpPr>
          <p:cNvPr id="30" name="Ellipse 29"/>
          <p:cNvSpPr/>
          <p:nvPr/>
        </p:nvSpPr>
        <p:spPr>
          <a:xfrm>
            <a:off x="5534299" y="2857315"/>
            <a:ext cx="1222865" cy="622300"/>
          </a:xfrm>
          <a:prstGeom prst="ellipse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6145731" y="3479615"/>
            <a:ext cx="262680" cy="1477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05177" y="2435439"/>
            <a:ext cx="1268296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600" dirty="0" smtClean="0"/>
              <a:t>5 </a:t>
            </a:r>
            <a:r>
              <a:rPr lang="fr-FR" sz="1600" dirty="0" err="1" smtClean="0"/>
              <a:t>half</a:t>
            </a:r>
            <a:r>
              <a:rPr lang="fr-FR" sz="1600" dirty="0" smtClean="0"/>
              <a:t> </a:t>
            </a:r>
            <a:r>
              <a:rPr lang="fr-FR" sz="1600" dirty="0" err="1" smtClean="0"/>
              <a:t>disks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34" name="ZoneTexte 33"/>
          <p:cNvSpPr txBox="1"/>
          <p:nvPr/>
        </p:nvSpPr>
        <p:spPr>
          <a:xfrm>
            <a:off x="110489" y="3602414"/>
            <a:ext cx="1869423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600" dirty="0" smtClean="0"/>
              <a:t>Power </a:t>
            </a:r>
            <a:r>
              <a:rPr lang="fr-FR" sz="1600" dirty="0" err="1" smtClean="0"/>
              <a:t>Supply</a:t>
            </a:r>
            <a:r>
              <a:rPr lang="fr-FR" sz="1600" dirty="0" smtClean="0"/>
              <a:t> Unit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05737" y="4412044"/>
            <a:ext cx="1531188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600" dirty="0" smtClean="0"/>
              <a:t>Mother </a:t>
            </a:r>
            <a:r>
              <a:rPr lang="fr-FR" sz="1600" dirty="0" err="1" smtClean="0"/>
              <a:t>Boards</a:t>
            </a:r>
            <a:endParaRPr lang="fr-FR" sz="1600" dirty="0"/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1766803" y="4578935"/>
            <a:ext cx="639131" cy="893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79606" y="5260998"/>
            <a:ext cx="1531188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600" dirty="0" err="1" smtClean="0"/>
              <a:t>Cone</a:t>
            </a:r>
            <a:r>
              <a:rPr lang="fr-FR" sz="1600" dirty="0" smtClean="0"/>
              <a:t> structure</a:t>
            </a:r>
            <a:endParaRPr lang="fr-FR" sz="1600" dirty="0"/>
          </a:p>
        </p:txBody>
      </p:sp>
      <p:sp>
        <p:nvSpPr>
          <p:cNvPr id="42" name="Espace réservé du numéro de diapositive 28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</p:spPr>
        <p:txBody>
          <a:bodyPr/>
          <a:lstStyle/>
          <a:p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43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880931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69516" y="6299198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/>
        </p:nvSpPr>
        <p:spPr>
          <a:xfrm>
            <a:off x="633532" y="826985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Barrel</a:t>
            </a:r>
            <a:endParaRPr lang="en-GB" dirty="0"/>
          </a:p>
        </p:txBody>
      </p:sp>
      <p:sp>
        <p:nvSpPr>
          <p:cNvPr id="27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291437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8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Integration scheme</a:t>
            </a:r>
            <a:endParaRPr lang="en-GB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18" y="1611300"/>
            <a:ext cx="3528350" cy="224867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195" y="1611301"/>
            <a:ext cx="3323810" cy="224996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0661" y="4014788"/>
            <a:ext cx="2800350" cy="2400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742" y="3888634"/>
            <a:ext cx="2718844" cy="2410564"/>
          </a:xfrm>
          <a:prstGeom prst="rect">
            <a:avLst/>
          </a:prstGeom>
        </p:spPr>
      </p:pic>
      <p:sp>
        <p:nvSpPr>
          <p:cNvPr id="8" name="Flèche vers la droite 7"/>
          <p:cNvSpPr/>
          <p:nvPr/>
        </p:nvSpPr>
        <p:spPr>
          <a:xfrm>
            <a:off x="4141480" y="2628900"/>
            <a:ext cx="730552" cy="2428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èche courbée vers la gauche 8"/>
          <p:cNvSpPr/>
          <p:nvPr/>
        </p:nvSpPr>
        <p:spPr>
          <a:xfrm>
            <a:off x="8406438" y="2628900"/>
            <a:ext cx="504365" cy="285749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lèche vers la gauche 9"/>
          <p:cNvSpPr/>
          <p:nvPr/>
        </p:nvSpPr>
        <p:spPr>
          <a:xfrm>
            <a:off x="4084328" y="5029200"/>
            <a:ext cx="786241" cy="25717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000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readout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Grouper 17"/>
          <p:cNvGrpSpPr/>
          <p:nvPr/>
        </p:nvGrpSpPr>
        <p:grpSpPr>
          <a:xfrm>
            <a:off x="-7401" y="1132424"/>
            <a:ext cx="8337376" cy="3811192"/>
            <a:chOff x="690566" y="2598223"/>
            <a:chExt cx="8337376" cy="381119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66" y="3149310"/>
              <a:ext cx="8337376" cy="282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8078815" y="4212762"/>
              <a:ext cx="77442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CTP</a:t>
              </a:r>
              <a:endParaRPr lang="fr-FR" dirty="0"/>
            </a:p>
          </p:txBody>
        </p:sp>
        <p:cxnSp>
          <p:nvCxnSpPr>
            <p:cNvPr id="10" name="Connecteur droit avec flèche 9"/>
            <p:cNvCxnSpPr>
              <a:stCxn id="9" idx="1"/>
            </p:cNvCxnSpPr>
            <p:nvPr/>
          </p:nvCxnSpPr>
          <p:spPr>
            <a:xfrm flipH="1">
              <a:off x="7747350" y="4464790"/>
              <a:ext cx="33146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7913082" y="3077302"/>
              <a:ext cx="0" cy="333211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5803134" y="4968436"/>
              <a:ext cx="720080" cy="2691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3" name="ZoneTexte 9"/>
            <p:cNvSpPr txBox="1"/>
            <p:nvPr/>
          </p:nvSpPr>
          <p:spPr>
            <a:xfrm>
              <a:off x="5154423" y="2712384"/>
              <a:ext cx="1704566" cy="30777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fr-FR" sz="1400" dirty="0" smtClean="0">
                  <a:effectLst/>
                  <a:ea typeface="+mn-ea"/>
                </a:rPr>
                <a:t>Barrel Patch Panel</a:t>
              </a:r>
              <a:endParaRPr lang="fr-FR" sz="1400" dirty="0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5875142" y="2933286"/>
              <a:ext cx="0" cy="316179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/>
            <p:cNvSpPr/>
            <p:nvPr/>
          </p:nvSpPr>
          <p:spPr>
            <a:xfrm>
              <a:off x="7891366" y="4373446"/>
              <a:ext cx="106214" cy="953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6" name="ZoneTexte 12"/>
            <p:cNvSpPr txBox="1"/>
            <p:nvPr/>
          </p:nvSpPr>
          <p:spPr>
            <a:xfrm>
              <a:off x="7490746" y="5739991"/>
              <a:ext cx="1013668" cy="16927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fr-FR" sz="1100" dirty="0" smtClean="0"/>
                <a:t>Optical </a:t>
              </a:r>
              <a:r>
                <a:rPr lang="fr-FR" sz="1100" dirty="0" err="1" smtClean="0"/>
                <a:t>fibers</a:t>
              </a:r>
              <a:endParaRPr lang="fr-FR" sz="1100" dirty="0"/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 flipH="1" flipV="1">
              <a:off x="7891366" y="5237543"/>
              <a:ext cx="83989" cy="49810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154423" y="3033207"/>
              <a:ext cx="1008112" cy="3060997"/>
            </a:xfrm>
            <a:prstGeom prst="rect">
              <a:avLst/>
            </a:prstGeom>
            <a:solidFill>
              <a:schemeClr val="accent1">
                <a:alpha val="54000"/>
              </a:schemeClr>
            </a:solidFill>
            <a:scene3d>
              <a:camera prst="isometricRightU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9" name="Double flèche horizontale 18"/>
            <p:cNvSpPr/>
            <p:nvPr/>
          </p:nvSpPr>
          <p:spPr>
            <a:xfrm>
              <a:off x="5740156" y="4468820"/>
              <a:ext cx="898524" cy="328166"/>
            </a:xfrm>
            <a:prstGeom prst="leftRightArrow">
              <a:avLst>
                <a:gd name="adj1" fmla="val 69350"/>
                <a:gd name="adj2" fmla="val 43470"/>
              </a:avLst>
            </a:prstGeom>
            <a:solidFill>
              <a:srgbClr val="9B7E7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000" dirty="0" smtClean="0"/>
                <a:t>728 </a:t>
              </a:r>
              <a:r>
                <a:rPr lang="fr-FR" sz="1000" dirty="0" err="1" smtClean="0"/>
                <a:t>diff</a:t>
              </a:r>
              <a:r>
                <a:rPr lang="fr-FR" sz="1000" dirty="0" smtClean="0"/>
                <a:t> pairs</a:t>
              </a:r>
              <a:endParaRPr lang="fr-FR" sz="1000" dirty="0"/>
            </a:p>
          </p:txBody>
        </p:sp>
        <p:sp>
          <p:nvSpPr>
            <p:cNvPr id="20" name="Double flèche horizontale 19"/>
            <p:cNvSpPr/>
            <p:nvPr/>
          </p:nvSpPr>
          <p:spPr>
            <a:xfrm>
              <a:off x="5552830" y="4640270"/>
              <a:ext cx="1089000" cy="328166"/>
            </a:xfrm>
            <a:prstGeom prst="leftRightArrow">
              <a:avLst>
                <a:gd name="adj1" fmla="val 69350"/>
                <a:gd name="adj2" fmla="val 50000"/>
              </a:avLst>
            </a:prstGeom>
            <a:solidFill>
              <a:srgbClr val="9B7E7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000" dirty="0" smtClean="0"/>
                <a:t>728 </a:t>
              </a:r>
              <a:r>
                <a:rPr lang="fr-FR" sz="1000" dirty="0" err="1" smtClean="0"/>
                <a:t>diff</a:t>
              </a:r>
              <a:r>
                <a:rPr lang="fr-FR" sz="1000" dirty="0" smtClean="0"/>
                <a:t> pairs</a:t>
              </a:r>
              <a:endParaRPr lang="fr-FR" sz="1000" dirty="0"/>
            </a:p>
          </p:txBody>
        </p:sp>
        <p:sp>
          <p:nvSpPr>
            <p:cNvPr id="21" name="Flèche droite à entaille 20"/>
            <p:cNvSpPr/>
            <p:nvPr/>
          </p:nvSpPr>
          <p:spPr>
            <a:xfrm flipH="1">
              <a:off x="5746877" y="5305358"/>
              <a:ext cx="848345" cy="254248"/>
            </a:xfrm>
            <a:prstGeom prst="notchedRightArrow">
              <a:avLst>
                <a:gd name="adj1" fmla="val 76198"/>
                <a:gd name="adj2" fmla="val 36495"/>
              </a:avLst>
            </a:prstGeom>
            <a:solidFill>
              <a:srgbClr val="D13B3B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900" b="1" dirty="0" smtClean="0"/>
                <a:t>Power </a:t>
              </a:r>
              <a:r>
                <a:rPr lang="fr-FR" sz="900" b="1" dirty="0" err="1" smtClean="0"/>
                <a:t>Supply</a:t>
              </a:r>
              <a:endParaRPr lang="fr-FR" sz="900" b="1" dirty="0"/>
            </a:p>
          </p:txBody>
        </p:sp>
        <p:sp>
          <p:nvSpPr>
            <p:cNvPr id="22" name="Flèche droite à entaille 21"/>
            <p:cNvSpPr/>
            <p:nvPr/>
          </p:nvSpPr>
          <p:spPr>
            <a:xfrm flipH="1">
              <a:off x="5515102" y="5450391"/>
              <a:ext cx="1014462" cy="353690"/>
            </a:xfrm>
            <a:prstGeom prst="notchedRightArrow">
              <a:avLst>
                <a:gd name="adj1" fmla="val 66208"/>
                <a:gd name="adj2" fmla="val 45512"/>
              </a:avLst>
            </a:prstGeom>
            <a:solidFill>
              <a:srgbClr val="D13B3B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900" b="1" dirty="0" smtClean="0"/>
                <a:t>Power </a:t>
              </a:r>
              <a:r>
                <a:rPr lang="fr-FR" sz="900" b="1" dirty="0" err="1" smtClean="0"/>
                <a:t>Supply</a:t>
              </a:r>
              <a:endParaRPr lang="fr-FR" sz="900" b="1" dirty="0"/>
            </a:p>
          </p:txBody>
        </p:sp>
        <p:sp>
          <p:nvSpPr>
            <p:cNvPr id="28" name="ZoneTexte 24"/>
            <p:cNvSpPr txBox="1"/>
            <p:nvPr/>
          </p:nvSpPr>
          <p:spPr>
            <a:xfrm>
              <a:off x="2381433" y="2639783"/>
              <a:ext cx="2639521" cy="46166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fr-FR" sz="2400" b="1" dirty="0" smtClean="0">
                  <a:solidFill>
                    <a:srgbClr val="800000"/>
                  </a:solidFill>
                  <a:effectLst/>
                </a:rPr>
                <a:t>On-Detector</a:t>
              </a:r>
              <a:endParaRPr lang="fr-FR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26511" y="2598223"/>
              <a:ext cx="17928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fr-FR" sz="2400" b="1" dirty="0" smtClean="0">
                  <a:solidFill>
                    <a:srgbClr val="800000"/>
                  </a:solidFill>
                </a:rPr>
                <a:t>Off-</a:t>
              </a:r>
              <a:r>
                <a:rPr lang="fr-FR" sz="2400" b="1" dirty="0">
                  <a:solidFill>
                    <a:srgbClr val="800000"/>
                  </a:solidFill>
                </a:rPr>
                <a:t>Detector</a:t>
              </a:r>
            </a:p>
          </p:txBody>
        </p:sp>
        <p:sp>
          <p:nvSpPr>
            <p:cNvPr id="30" name="ZoneTexte 26"/>
            <p:cNvSpPr txBox="1"/>
            <p:nvPr/>
          </p:nvSpPr>
          <p:spPr>
            <a:xfrm>
              <a:off x="5701187" y="4945640"/>
              <a:ext cx="1013668" cy="33855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lIns="0" tIns="0" rIns="0" bIns="0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fr-FR" sz="1100" dirty="0" smtClean="0"/>
                <a:t>5-7 m </a:t>
              </a:r>
              <a:r>
                <a:rPr lang="fr-FR" sz="1100" dirty="0" err="1" smtClean="0"/>
                <a:t>Twinax</a:t>
              </a:r>
              <a:r>
                <a:rPr lang="fr-FR" sz="1100" dirty="0" smtClean="0"/>
                <a:t> </a:t>
              </a:r>
              <a:r>
                <a:rPr lang="fr-FR" sz="1100" dirty="0" err="1" smtClean="0"/>
                <a:t>cables</a:t>
              </a:r>
              <a:endParaRPr lang="fr-FR" sz="1100" dirty="0"/>
            </a:p>
          </p:txBody>
        </p:sp>
      </p:grpSp>
      <p:sp>
        <p:nvSpPr>
          <p:cNvPr id="31" name="Espace réservé du contenu 3"/>
          <p:cNvSpPr>
            <a:spLocks noGrp="1"/>
          </p:cNvSpPr>
          <p:nvPr/>
        </p:nvSpPr>
        <p:spPr>
          <a:xfrm>
            <a:off x="623009" y="4973096"/>
            <a:ext cx="7346507" cy="1404190"/>
          </a:xfrm>
          <a:prstGeom prst="rect">
            <a:avLst/>
          </a:prstGeom>
        </p:spPr>
        <p:txBody>
          <a:bodyPr vert="horz" lIns="108000" tIns="0" rIns="108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dirty="0" smtClean="0"/>
              <a:t>Between 132-264 high speed data </a:t>
            </a:r>
            <a:r>
              <a:rPr lang="en-GB" sz="1800" dirty="0"/>
              <a:t>s</a:t>
            </a:r>
            <a:r>
              <a:rPr lang="en-GB" sz="1800" dirty="0" smtClean="0"/>
              <a:t>ignals (1.2 Gb/s) per disk</a:t>
            </a:r>
            <a:endParaRPr lang="en-GB" sz="1800" dirty="0"/>
          </a:p>
          <a:p>
            <a:pPr>
              <a:lnSpc>
                <a:spcPct val="100000"/>
              </a:lnSpc>
            </a:pPr>
            <a:r>
              <a:rPr lang="en-GB" sz="1800" dirty="0" smtClean="0"/>
              <a:t>Between 96-136 clock and slow control signals per disk</a:t>
            </a:r>
            <a:endParaRPr lang="en-GB" sz="1800" dirty="0"/>
          </a:p>
          <a:p>
            <a:pPr>
              <a:lnSpc>
                <a:spcPct val="100000"/>
              </a:lnSpc>
            </a:pPr>
            <a:r>
              <a:rPr lang="en-GB" sz="1800" dirty="0" smtClean="0"/>
              <a:t>Total of  1480 </a:t>
            </a:r>
            <a:r>
              <a:rPr lang="en-GB" sz="1800" dirty="0" err="1" smtClean="0"/>
              <a:t>twinax</a:t>
            </a:r>
            <a:r>
              <a:rPr lang="en-GB" sz="1800" dirty="0" smtClean="0"/>
              <a:t> </a:t>
            </a:r>
            <a:r>
              <a:rPr lang="en-GB" sz="1800" dirty="0"/>
              <a:t>cables for </a:t>
            </a:r>
            <a:r>
              <a:rPr lang="en-GB" sz="1800" dirty="0" smtClean="0"/>
              <a:t>read-out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80 concentrator boards (RU) ~ 4 m </a:t>
            </a:r>
            <a:r>
              <a:rPr lang="en-GB" sz="1800" dirty="0"/>
              <a:t>away, where TID </a:t>
            </a:r>
            <a:r>
              <a:rPr lang="en-GB" sz="1800" dirty="0" smtClean="0"/>
              <a:t>about ~ 1 </a:t>
            </a:r>
            <a:r>
              <a:rPr lang="en-GB" sz="1800" dirty="0" err="1" smtClean="0"/>
              <a:t>krad</a:t>
            </a:r>
            <a:endParaRPr lang="en-GB" sz="1800" dirty="0"/>
          </a:p>
        </p:txBody>
      </p:sp>
      <p:sp>
        <p:nvSpPr>
          <p:cNvPr id="25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14354420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4257" y="902085"/>
            <a:ext cx="7211567" cy="433854"/>
          </a:xfrm>
        </p:spPr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6" y="1385586"/>
            <a:ext cx="9144000" cy="505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07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445911" y="1347612"/>
            <a:ext cx="8607778" cy="482458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MFT: an innovative silicon tracker for the ALICE upgrade 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/>
              <a:t>P</a:t>
            </a:r>
            <a:r>
              <a:rPr lang="en-GB" sz="1800" dirty="0" smtClean="0"/>
              <a:t>recision tracking in the muon spectrometer acceptance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1600" dirty="0" err="1" smtClean="0"/>
              <a:t>Vertexing</a:t>
            </a:r>
            <a:r>
              <a:rPr lang="en-GB" sz="1600" dirty="0" smtClean="0"/>
              <a:t> capabilities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1600" dirty="0" smtClean="0"/>
              <a:t>Muon matching</a:t>
            </a:r>
            <a:endParaRPr lang="en-GB" sz="1600" dirty="0"/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Major improvement on several physics cases: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1600" dirty="0" smtClean="0"/>
              <a:t>Open heavy flavours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1600" dirty="0" err="1" smtClean="0"/>
              <a:t>Charmonia</a:t>
            </a:r>
            <a:endParaRPr lang="en-GB" sz="1600" dirty="0" smtClean="0"/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1600" dirty="0" smtClean="0"/>
              <a:t>Low mass mesons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MFT collaboration: 16  groups for 8 countries.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Project in its final R&amp;D phase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Chip production starting soon, the rest will follow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en-GB" sz="1800" dirty="0" smtClean="0"/>
              <a:t>Installation in ALICE cavern foreseen during first semester of 2020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003493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2936233"/>
            <a:ext cx="9144000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smtClean="0"/>
              <a:t>Backup material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0866857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esign goals	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634257" y="1570038"/>
            <a:ext cx="8230343" cy="4881562"/>
          </a:xfrm>
        </p:spPr>
        <p:txBody>
          <a:bodyPr/>
          <a:lstStyle/>
          <a:p>
            <a:r>
              <a:rPr lang="en-GB" sz="2000" dirty="0" err="1" smtClean="0"/>
              <a:t>Vertexing</a:t>
            </a:r>
            <a:r>
              <a:rPr lang="en-GB" sz="2000" dirty="0" smtClean="0"/>
              <a:t> for the Muon Spectrometer at forward rapidity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5 detection disks of silicon pixel sensors O(</a:t>
            </a:r>
            <a:r>
              <a:rPr lang="en-GB" sz="1800" dirty="0" smtClean="0"/>
              <a:t>25</a:t>
            </a:r>
            <a:r>
              <a:rPr lang="en-GB" sz="1800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0000FF"/>
                </a:solidFill>
              </a:rPr>
              <a:t>m x 25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0000FF"/>
                </a:solidFill>
              </a:rPr>
              <a:t>m)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0.6% of X</a:t>
            </a:r>
            <a:r>
              <a:rPr lang="en-GB" sz="1800" baseline="-25000" dirty="0" smtClean="0">
                <a:solidFill>
                  <a:srgbClr val="0000FF"/>
                </a:solidFill>
              </a:rPr>
              <a:t>0</a:t>
            </a:r>
            <a:r>
              <a:rPr lang="en-GB" sz="1800" dirty="0" smtClean="0">
                <a:solidFill>
                  <a:srgbClr val="0000FF"/>
                </a:solidFill>
              </a:rPr>
              <a:t> per disk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-3.6 &lt;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GB" sz="1800" dirty="0" smtClean="0">
                <a:solidFill>
                  <a:srgbClr val="0000FF"/>
                </a:solidFill>
              </a:rPr>
              <a:t> &lt; -2.45</a:t>
            </a:r>
          </a:p>
          <a:p>
            <a:pPr lvl="1"/>
            <a:r>
              <a:rPr lang="en-GB" sz="1800" dirty="0" smtClean="0"/>
              <a:t>D</a:t>
            </a:r>
            <a:r>
              <a:rPr lang="en-GB" sz="1800" dirty="0" smtClean="0">
                <a:solidFill>
                  <a:srgbClr val="0000FF"/>
                </a:solidFill>
              </a:rPr>
              <a:t>isk#0 </a:t>
            </a:r>
            <a:r>
              <a:rPr lang="en-GB" sz="1800" dirty="0">
                <a:solidFill>
                  <a:srgbClr val="0000FF"/>
                </a:solidFill>
              </a:rPr>
              <a:t>at </a:t>
            </a:r>
            <a:r>
              <a:rPr lang="en-GB" sz="1800" dirty="0" smtClean="0">
                <a:solidFill>
                  <a:srgbClr val="0000FF"/>
                </a:solidFill>
              </a:rPr>
              <a:t>z = -460 mm, </a:t>
            </a:r>
            <a:r>
              <a:rPr lang="en-GB" sz="1800" dirty="0" err="1" smtClean="0">
                <a:solidFill>
                  <a:srgbClr val="0000FF"/>
                </a:solidFill>
              </a:rPr>
              <a:t>R</a:t>
            </a:r>
            <a:r>
              <a:rPr lang="en-GB" sz="1800" baseline="-25000" dirty="0" err="1" smtClean="0">
                <a:solidFill>
                  <a:srgbClr val="0000FF"/>
                </a:solidFill>
              </a:rPr>
              <a:t>in</a:t>
            </a:r>
            <a:r>
              <a:rPr lang="en-GB" sz="1800" baseline="-25000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= 25 mm (</a:t>
            </a:r>
            <a:r>
              <a:rPr lang="en-GB" sz="1800" dirty="0">
                <a:solidFill>
                  <a:srgbClr val="0000FF"/>
                </a:solidFill>
              </a:rPr>
              <a:t>limited by the beam-pipe </a:t>
            </a:r>
            <a:r>
              <a:rPr lang="en-GB" sz="1800" dirty="0" smtClean="0">
                <a:solidFill>
                  <a:srgbClr val="0000FF"/>
                </a:solidFill>
              </a:rPr>
              <a:t>radius)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035" y="3481611"/>
            <a:ext cx="3080032" cy="296515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73" y="3357563"/>
            <a:ext cx="3481659" cy="307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091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esign goals	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634257" y="1570038"/>
            <a:ext cx="8230343" cy="4881562"/>
          </a:xfrm>
        </p:spPr>
        <p:txBody>
          <a:bodyPr/>
          <a:lstStyle/>
          <a:p>
            <a:r>
              <a:rPr lang="en-GB" sz="2000" dirty="0" err="1" smtClean="0"/>
              <a:t>Vertexing</a:t>
            </a:r>
            <a:r>
              <a:rPr lang="en-GB" sz="2000" dirty="0" smtClean="0"/>
              <a:t> for the Muon Spectrometer at forward rapidity</a:t>
            </a:r>
          </a:p>
          <a:p>
            <a:r>
              <a:rPr lang="en-GB" sz="2000" dirty="0" smtClean="0"/>
              <a:t>Good matching efficiency between MFT and MS</a:t>
            </a:r>
          </a:p>
          <a:p>
            <a:pPr lvl="1"/>
            <a:r>
              <a:rPr lang="en-GB" sz="1800" dirty="0"/>
              <a:t>D</a:t>
            </a:r>
            <a:r>
              <a:rPr lang="en-GB" sz="1800" dirty="0" smtClean="0">
                <a:solidFill>
                  <a:srgbClr val="0000FF"/>
                </a:solidFill>
              </a:rPr>
              <a:t>isk#4 at z = -768 mm (limited by FIT and the frontal absorber)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869" y="2986264"/>
            <a:ext cx="4916341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563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physics case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4257" y="1374564"/>
            <a:ext cx="8241632" cy="39965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Complement </a:t>
            </a:r>
            <a:r>
              <a:rPr lang="en-GB" dirty="0" smtClean="0">
                <a:solidFill>
                  <a:srgbClr val="FF0000"/>
                </a:solidFill>
              </a:rPr>
              <a:t>to the present muon </a:t>
            </a:r>
            <a:r>
              <a:rPr lang="en-GB" dirty="0" smtClean="0">
                <a:solidFill>
                  <a:srgbClr val="FF0000"/>
                </a:solidFill>
              </a:rPr>
              <a:t>spectrometer with </a:t>
            </a:r>
            <a:r>
              <a:rPr lang="en-GB" dirty="0" smtClean="0">
                <a:solidFill>
                  <a:srgbClr val="FF0000"/>
                </a:solidFill>
              </a:rPr>
              <a:t>vertex capability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0" y="1896458"/>
            <a:ext cx="8718727" cy="431384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/>
              <a:t>In medium </a:t>
            </a:r>
            <a:r>
              <a:rPr lang="en-GB" sz="2000" dirty="0" err="1" smtClean="0"/>
              <a:t>charmonium</a:t>
            </a:r>
            <a:r>
              <a:rPr lang="en-GB" sz="2000" dirty="0" smtClean="0"/>
              <a:t> dynamics, dissociation/regeneration mechanism</a:t>
            </a:r>
          </a:p>
          <a:p>
            <a:pPr lvl="1"/>
            <a:r>
              <a:rPr lang="en-GB" sz="1800" dirty="0" smtClean="0"/>
              <a:t>Separation </a:t>
            </a:r>
            <a:r>
              <a:rPr lang="en-GB" sz="1800" dirty="0"/>
              <a:t>between prompt and decay J/</a:t>
            </a:r>
            <a:r>
              <a:rPr lang="en-GB" sz="1800" dirty="0">
                <a:latin typeface="Symbol" charset="2"/>
                <a:cs typeface="Symbol" charset="2"/>
              </a:rPr>
              <a:t>y</a:t>
            </a:r>
            <a:endParaRPr lang="en-GB" sz="1800" dirty="0"/>
          </a:p>
          <a:p>
            <a:pPr lvl="1"/>
            <a:r>
              <a:rPr lang="en-GB" sz="1800" dirty="0" smtClean="0"/>
              <a:t>Measurement </a:t>
            </a:r>
            <a:r>
              <a:rPr lang="en-GB" sz="1800" dirty="0"/>
              <a:t>of the </a:t>
            </a:r>
            <a:r>
              <a:rPr lang="en-GB" sz="1800" dirty="0">
                <a:latin typeface="Symbol" charset="2"/>
                <a:cs typeface="Symbol" charset="2"/>
              </a:rPr>
              <a:t>y</a:t>
            </a:r>
            <a:r>
              <a:rPr lang="en-GB" sz="1800" dirty="0"/>
              <a:t>(2S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/>
              <a:t>P</a:t>
            </a:r>
            <a:r>
              <a:rPr lang="en-GB" sz="1800" dirty="0" smtClean="0"/>
              <a:t>roduction yields and nuclear modification factors R</a:t>
            </a:r>
            <a:r>
              <a:rPr lang="en-GB" sz="1800" baseline="-25000" dirty="0" smtClean="0"/>
              <a:t>AA</a:t>
            </a:r>
            <a:r>
              <a:rPr lang="en-GB" sz="1800" dirty="0" smtClean="0"/>
              <a:t> down to 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T</a:t>
            </a:r>
            <a:r>
              <a:rPr lang="en-GB" sz="1800" baseline="-25000" dirty="0" smtClean="0"/>
              <a:t> </a:t>
            </a:r>
            <a:r>
              <a:rPr lang="en-GB" sz="1800" dirty="0" smtClean="0"/>
              <a:t>= 0</a:t>
            </a:r>
            <a:endParaRPr lang="en-GB" sz="18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CONF12 - 01/09/2016</a:t>
            </a:r>
            <a:endParaRPr lang="en-GB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825" y="3280398"/>
            <a:ext cx="3225922" cy="310116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" y="3371145"/>
            <a:ext cx="3200400" cy="29083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5163" y="5692647"/>
            <a:ext cx="1751135" cy="62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396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634257" y="850258"/>
            <a:ext cx="7211567" cy="433854"/>
          </a:xfrm>
        </p:spPr>
        <p:txBody>
          <a:bodyPr/>
          <a:lstStyle/>
          <a:p>
            <a:r>
              <a:rPr lang="en-GB" dirty="0" smtClean="0"/>
              <a:t>ITS-MFT sensor : ALPIDE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188591" y="1263523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7064899" y="6137282"/>
            <a:ext cx="780925" cy="283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Chip architecture</a:t>
            </a:r>
            <a:endParaRPr lang="en-GB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58710" y="4611498"/>
            <a:ext cx="8875890" cy="1866037"/>
          </a:xfrm>
        </p:spPr>
        <p:txBody>
          <a:bodyPr/>
          <a:lstStyle/>
          <a:p>
            <a:r>
              <a:rPr lang="en-US" sz="1800" dirty="0" smtClean="0"/>
              <a:t>Matrix of pixels (29.24 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smtClean="0"/>
              <a:t>m x 26.88 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smtClean="0"/>
              <a:t>m) + peripheral bias/readout/control/interface</a:t>
            </a:r>
          </a:p>
          <a:p>
            <a:r>
              <a:rPr lang="en-US" sz="1800" dirty="0" smtClean="0"/>
              <a:t>Matrix zero-suppressed readout via Priority Encoders sent to 11b ADC</a:t>
            </a:r>
          </a:p>
          <a:p>
            <a:r>
              <a:rPr lang="en-US" sz="1800" dirty="0" smtClean="0"/>
              <a:t>Differential signal transmitted at 1.2 Gb/s</a:t>
            </a:r>
          </a:p>
          <a:p>
            <a:r>
              <a:rPr lang="en-US" sz="1800" dirty="0" smtClean="0"/>
              <a:t>Power consumption density: 35 </a:t>
            </a:r>
            <a:r>
              <a:rPr lang="en-US" sz="1800" dirty="0" err="1" smtClean="0"/>
              <a:t>mW</a:t>
            </a:r>
            <a:r>
              <a:rPr lang="en-US" sz="1800" dirty="0" smtClean="0"/>
              <a:t>/cm</a:t>
            </a:r>
            <a:r>
              <a:rPr lang="en-US" sz="1800" baseline="30000" dirty="0" smtClean="0"/>
              <a:t>2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57" y="1718415"/>
            <a:ext cx="2844799" cy="245317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147" y="1197025"/>
            <a:ext cx="4376737" cy="3221227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582440" y="1898993"/>
            <a:ext cx="17639" cy="22725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800100" y="4286250"/>
            <a:ext cx="2678956" cy="142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1800226" y="4314823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C00000"/>
                </a:solidFill>
              </a:rPr>
              <a:t>30 mm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-60084" y="2807638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C00000"/>
                </a:solidFill>
              </a:rPr>
              <a:t>15 mm</a:t>
            </a:r>
            <a:endParaRPr lang="fr-FR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8363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7969516" y="6299198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2" name="Titre 1"/>
          <p:cNvSpPr>
            <a:spLocks noGrp="1"/>
          </p:cNvSpPr>
          <p:nvPr/>
        </p:nvSpPr>
        <p:spPr>
          <a:xfrm>
            <a:off x="633532" y="826985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Barrel</a:t>
            </a:r>
            <a:endParaRPr lang="en-GB" dirty="0"/>
          </a:p>
        </p:txBody>
      </p:sp>
      <p:sp>
        <p:nvSpPr>
          <p:cNvPr id="14" name="Espace réservé du contenu 3"/>
          <p:cNvSpPr>
            <a:spLocks noGrp="1"/>
          </p:cNvSpPr>
          <p:nvPr/>
        </p:nvSpPr>
        <p:spPr>
          <a:xfrm>
            <a:off x="267386" y="5756813"/>
            <a:ext cx="8748889" cy="769938"/>
          </a:xfrm>
          <a:prstGeom prst="rect">
            <a:avLst/>
          </a:prstGeom>
        </p:spPr>
        <p:txBody>
          <a:bodyPr vert="horz" lIns="108000" tIns="0" rIns="108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dirty="0" smtClean="0"/>
              <a:t>Barrel function: MFT insertion and positioning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Full scale mock-up built for integration studies</a:t>
            </a:r>
            <a:endParaRPr lang="en-GB" sz="18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799" y="1622754"/>
            <a:ext cx="7005382" cy="4048336"/>
          </a:xfrm>
          <a:prstGeom prst="rect">
            <a:avLst/>
          </a:prstGeom>
        </p:spPr>
      </p:pic>
      <p:sp>
        <p:nvSpPr>
          <p:cNvPr id="17" name="ZoneTexte 5"/>
          <p:cNvSpPr txBox="1"/>
          <p:nvPr/>
        </p:nvSpPr>
        <p:spPr>
          <a:xfrm>
            <a:off x="5739669" y="4451890"/>
            <a:ext cx="2532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>
                <a:solidFill>
                  <a:schemeClr val="bg1"/>
                </a:solidFill>
              </a:rPr>
              <a:t>Carbon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Fiber</a:t>
            </a:r>
            <a:r>
              <a:rPr lang="fr-FR" dirty="0" smtClean="0">
                <a:solidFill>
                  <a:schemeClr val="bg1"/>
                </a:solidFill>
              </a:rPr>
              <a:t> Structure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8" name="Connecteur droit avec flèche 17"/>
          <p:cNvCxnSpPr>
            <a:stCxn id="17" idx="0"/>
          </p:cNvCxnSpPr>
          <p:nvPr/>
        </p:nvCxnSpPr>
        <p:spPr>
          <a:xfrm flipH="1" flipV="1">
            <a:off x="6298469" y="3766090"/>
            <a:ext cx="707420" cy="68580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23"/>
          <p:cNvSpPr txBox="1"/>
          <p:nvPr/>
        </p:nvSpPr>
        <p:spPr>
          <a:xfrm>
            <a:off x="6514369" y="1837744"/>
            <a:ext cx="137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Power </a:t>
            </a:r>
            <a:r>
              <a:rPr lang="fr-FR" dirty="0" err="1" smtClean="0">
                <a:solidFill>
                  <a:schemeClr val="bg1"/>
                </a:solidFill>
              </a:rPr>
              <a:t>lines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20" name="Connecteur droit avec flèche 19"/>
          <p:cNvCxnSpPr>
            <a:stCxn id="19" idx="2"/>
          </p:cNvCxnSpPr>
          <p:nvPr/>
        </p:nvCxnSpPr>
        <p:spPr>
          <a:xfrm flipH="1">
            <a:off x="6654069" y="2207076"/>
            <a:ext cx="549213" cy="771614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9"/>
          <p:cNvSpPr txBox="1"/>
          <p:nvPr/>
        </p:nvSpPr>
        <p:spPr>
          <a:xfrm>
            <a:off x="4270352" y="1812344"/>
            <a:ext cx="140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Water pipes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22" name="Connecteur droit avec flèche 21"/>
          <p:cNvCxnSpPr>
            <a:stCxn id="21" idx="2"/>
          </p:cNvCxnSpPr>
          <p:nvPr/>
        </p:nvCxnSpPr>
        <p:spPr>
          <a:xfrm>
            <a:off x="4974200" y="2181676"/>
            <a:ext cx="0" cy="1038314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33"/>
          <p:cNvSpPr txBox="1"/>
          <p:nvPr/>
        </p:nvSpPr>
        <p:spPr>
          <a:xfrm>
            <a:off x="2958369" y="18476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FIT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24" name="Connecteur droit avec flèche 23"/>
          <p:cNvCxnSpPr>
            <a:stCxn id="23" idx="2"/>
          </p:cNvCxnSpPr>
          <p:nvPr/>
        </p:nvCxnSpPr>
        <p:spPr>
          <a:xfrm flipH="1">
            <a:off x="2272569" y="2217028"/>
            <a:ext cx="951258" cy="1282362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49"/>
          <p:cNvSpPr txBox="1"/>
          <p:nvPr/>
        </p:nvSpPr>
        <p:spPr>
          <a:xfrm>
            <a:off x="2082069" y="4973622"/>
            <a:ext cx="142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Patch Panel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26" name="Connecteur droit avec flèche 25"/>
          <p:cNvCxnSpPr>
            <a:stCxn id="25" idx="0"/>
          </p:cNvCxnSpPr>
          <p:nvPr/>
        </p:nvCxnSpPr>
        <p:spPr>
          <a:xfrm flipH="1" flipV="1">
            <a:off x="2640871" y="4287822"/>
            <a:ext cx="155922" cy="685800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291437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sp>
        <p:nvSpPr>
          <p:cNvPr id="28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Global layout of half barrel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2355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1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318911" y="1497803"/>
            <a:ext cx="8825089" cy="1838915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/>
              <a:t>LV architecture: provide </a:t>
            </a:r>
            <a:r>
              <a:rPr lang="en-GB" sz="2000" dirty="0" err="1" smtClean="0"/>
              <a:t>analog</a:t>
            </a:r>
            <a:r>
              <a:rPr lang="en-GB" sz="2000" dirty="0" smtClean="0"/>
              <a:t>, digital and back bias power</a:t>
            </a:r>
          </a:p>
          <a:p>
            <a:pPr>
              <a:lnSpc>
                <a:spcPct val="100000"/>
              </a:lnSpc>
            </a:pPr>
            <a:r>
              <a:rPr lang="en-GB" sz="2000" dirty="0" smtClean="0"/>
              <a:t>Cooling plant: water cooling of disks and RU</a:t>
            </a:r>
          </a:p>
          <a:p>
            <a:pPr>
              <a:lnSpc>
                <a:spcPct val="100000"/>
              </a:lnSpc>
            </a:pPr>
            <a:r>
              <a:rPr lang="en-GB" sz="2000" dirty="0" smtClean="0"/>
              <a:t>DCS architecture: standard setup and monitoring of operation conditions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3" y="3003269"/>
            <a:ext cx="4364106" cy="33453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634257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MFT Services</a:t>
            </a:r>
            <a:endParaRPr lang="en-GB" dirty="0"/>
          </a:p>
        </p:txBody>
      </p:sp>
      <p:sp>
        <p:nvSpPr>
          <p:cNvPr id="12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US" noProof="0" smtClean="0"/>
              <a:t>CONF12 - 01/09/2016</a:t>
            </a:r>
            <a:endParaRPr lang="fr-FR" noProof="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728" y="2984141"/>
            <a:ext cx="4720271" cy="336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545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physics case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4257" y="1374564"/>
            <a:ext cx="8241632" cy="39965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Complement to the present muon spectrometer with vertex capability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0" y="1896458"/>
            <a:ext cx="8718727" cy="431384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/>
              <a:t>In medium </a:t>
            </a:r>
            <a:r>
              <a:rPr lang="en-GB" sz="2000" dirty="0" err="1" smtClean="0"/>
              <a:t>charmonium</a:t>
            </a:r>
            <a:r>
              <a:rPr lang="en-GB" sz="2000" dirty="0" smtClean="0"/>
              <a:t> dynamics, dissociation/regeneration mechanism</a:t>
            </a:r>
            <a:endParaRPr lang="en-GB" sz="1800" dirty="0"/>
          </a:p>
          <a:p>
            <a:r>
              <a:rPr lang="en-GB" sz="2000" dirty="0" smtClean="0"/>
              <a:t>Medium density and mass dependence of in-medium </a:t>
            </a:r>
            <a:r>
              <a:rPr lang="en-GB" sz="2000" dirty="0" err="1" smtClean="0"/>
              <a:t>parton</a:t>
            </a:r>
            <a:r>
              <a:rPr lang="en-GB" sz="2000" dirty="0" smtClean="0"/>
              <a:t> energy loss</a:t>
            </a:r>
            <a:endParaRPr lang="en-GB" sz="2000" dirty="0"/>
          </a:p>
          <a:p>
            <a:pPr lvl="1"/>
            <a:r>
              <a:rPr lang="en-GB" sz="1800" dirty="0" smtClean="0"/>
              <a:t>Charm and beauty 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T</a:t>
            </a:r>
            <a:r>
              <a:rPr lang="en-GB" sz="1800" dirty="0" smtClean="0"/>
              <a:t>-differential production yields</a:t>
            </a:r>
          </a:p>
          <a:p>
            <a:pPr lvl="1"/>
            <a:r>
              <a:rPr lang="en-GB" sz="1800" dirty="0"/>
              <a:t>C</a:t>
            </a:r>
            <a:r>
              <a:rPr lang="en-GB" sz="1800" dirty="0" smtClean="0"/>
              <a:t>harm </a:t>
            </a:r>
            <a:r>
              <a:rPr lang="en-GB" sz="1800" dirty="0"/>
              <a:t>in the single muon channel down to 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T</a:t>
            </a:r>
            <a:r>
              <a:rPr lang="en-GB" sz="1800" baseline="-25000" dirty="0" smtClean="0"/>
              <a:t> </a:t>
            </a:r>
            <a:r>
              <a:rPr lang="en-GB" sz="1800" dirty="0" smtClean="0"/>
              <a:t>= 1 GeV/c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3" y="3568705"/>
            <a:ext cx="7604301" cy="269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278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physics case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4257" y="1374564"/>
            <a:ext cx="8241632" cy="39965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Complement to the present muon spectrometer with vertex capability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268110" y="1896458"/>
            <a:ext cx="8718727" cy="431384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 smtClean="0"/>
              <a:t>In medium </a:t>
            </a:r>
            <a:r>
              <a:rPr lang="en-GB" sz="2000" dirty="0" err="1" smtClean="0"/>
              <a:t>charmonium</a:t>
            </a:r>
            <a:r>
              <a:rPr lang="en-GB" sz="2000" dirty="0" smtClean="0"/>
              <a:t> dynamics, dissociation/regeneration mechanism</a:t>
            </a:r>
          </a:p>
          <a:p>
            <a:r>
              <a:rPr lang="en-GB" sz="2000" dirty="0" smtClean="0"/>
              <a:t>Medium density and mass dependence of in-medium </a:t>
            </a:r>
            <a:r>
              <a:rPr lang="en-GB" sz="2000" dirty="0" err="1" smtClean="0"/>
              <a:t>parton</a:t>
            </a:r>
            <a:r>
              <a:rPr lang="en-GB" sz="2000" dirty="0" smtClean="0"/>
              <a:t> energy loss</a:t>
            </a:r>
            <a:endParaRPr lang="en-GB" sz="2000" dirty="0"/>
          </a:p>
          <a:p>
            <a:r>
              <a:rPr lang="en-GB" sz="2000" dirty="0" smtClean="0"/>
              <a:t>QCD phase transition and its chiral nature</a:t>
            </a:r>
          </a:p>
          <a:p>
            <a:pPr lvl="1"/>
            <a:r>
              <a:rPr lang="en-GB" sz="1800" dirty="0" smtClean="0"/>
              <a:t>Measurement of QGP thermal radiation and spectral shape of low mass vector mesons</a:t>
            </a:r>
            <a:endParaRPr lang="en-GB" sz="1800" dirty="0"/>
          </a:p>
          <a:p>
            <a:pPr lvl="1"/>
            <a:endParaRPr lang="en-GB" sz="18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090" y="3556309"/>
            <a:ext cx="5589807" cy="284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706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</a:t>
            </a:r>
            <a:r>
              <a:rPr lang="en-GB" dirty="0"/>
              <a:t>d</a:t>
            </a:r>
            <a:r>
              <a:rPr lang="en-GB" dirty="0" smtClean="0"/>
              <a:t>esign goals	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634257" y="1570038"/>
            <a:ext cx="8230343" cy="4881562"/>
          </a:xfrm>
        </p:spPr>
        <p:txBody>
          <a:bodyPr/>
          <a:lstStyle/>
          <a:p>
            <a:r>
              <a:rPr lang="en-GB" sz="2000" dirty="0" err="1" smtClean="0"/>
              <a:t>Vertexing</a:t>
            </a:r>
            <a:r>
              <a:rPr lang="en-GB" sz="2000" dirty="0" smtClean="0"/>
              <a:t> for the Muon Spectrometer at forward rapidity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5 detection disks of silicon pixel sensors O(</a:t>
            </a:r>
            <a:r>
              <a:rPr lang="en-GB" sz="1800" dirty="0" smtClean="0"/>
              <a:t>25</a:t>
            </a:r>
            <a:r>
              <a:rPr lang="en-GB" sz="1800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0000FF"/>
                </a:solidFill>
              </a:rPr>
              <a:t>m x 25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GB" sz="1800" dirty="0" smtClean="0">
                <a:solidFill>
                  <a:srgbClr val="0000FF"/>
                </a:solidFill>
              </a:rPr>
              <a:t>m)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0.6% of X</a:t>
            </a:r>
            <a:r>
              <a:rPr lang="en-GB" sz="1800" baseline="-25000" dirty="0" smtClean="0">
                <a:solidFill>
                  <a:srgbClr val="0000FF"/>
                </a:solidFill>
              </a:rPr>
              <a:t>0</a:t>
            </a:r>
            <a:r>
              <a:rPr lang="en-GB" sz="1800" dirty="0" smtClean="0">
                <a:solidFill>
                  <a:srgbClr val="0000FF"/>
                </a:solidFill>
              </a:rPr>
              <a:t> per disk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-3.6 &lt; </a:t>
            </a:r>
            <a:r>
              <a:rPr lang="en-GB" sz="1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GB" sz="1800" dirty="0" smtClean="0">
                <a:solidFill>
                  <a:srgbClr val="0000FF"/>
                </a:solidFill>
              </a:rPr>
              <a:t> &lt; -2.45</a:t>
            </a:r>
          </a:p>
          <a:p>
            <a:pPr lvl="1"/>
            <a:r>
              <a:rPr lang="en-GB" sz="1800" dirty="0" smtClean="0"/>
              <a:t>D</a:t>
            </a:r>
            <a:r>
              <a:rPr lang="en-GB" sz="1800" dirty="0" smtClean="0">
                <a:solidFill>
                  <a:srgbClr val="0000FF"/>
                </a:solidFill>
              </a:rPr>
              <a:t>isk#0 </a:t>
            </a:r>
            <a:r>
              <a:rPr lang="en-GB" sz="1800" dirty="0">
                <a:solidFill>
                  <a:srgbClr val="0000FF"/>
                </a:solidFill>
              </a:rPr>
              <a:t>at </a:t>
            </a:r>
            <a:r>
              <a:rPr lang="en-GB" sz="1800" dirty="0" smtClean="0">
                <a:solidFill>
                  <a:srgbClr val="0000FF"/>
                </a:solidFill>
              </a:rPr>
              <a:t>z = -460 mm, </a:t>
            </a:r>
            <a:r>
              <a:rPr lang="en-GB" sz="1800" dirty="0" err="1" smtClean="0">
                <a:solidFill>
                  <a:srgbClr val="0000FF"/>
                </a:solidFill>
              </a:rPr>
              <a:t>R</a:t>
            </a:r>
            <a:r>
              <a:rPr lang="en-GB" sz="1800" baseline="-25000" dirty="0" err="1" smtClean="0">
                <a:solidFill>
                  <a:srgbClr val="0000FF"/>
                </a:solidFill>
              </a:rPr>
              <a:t>in</a:t>
            </a:r>
            <a:r>
              <a:rPr lang="en-GB" sz="1800" baseline="-25000" dirty="0" smtClean="0">
                <a:solidFill>
                  <a:srgbClr val="0000FF"/>
                </a:solidFill>
              </a:rPr>
              <a:t> </a:t>
            </a:r>
            <a:r>
              <a:rPr lang="en-GB" sz="1800" dirty="0" smtClean="0">
                <a:solidFill>
                  <a:srgbClr val="0000FF"/>
                </a:solidFill>
              </a:rPr>
              <a:t>= 25 mm (</a:t>
            </a:r>
            <a:r>
              <a:rPr lang="en-GB" sz="1800" dirty="0">
                <a:solidFill>
                  <a:srgbClr val="0000FF"/>
                </a:solidFill>
              </a:rPr>
              <a:t>limited by the beam-pipe </a:t>
            </a:r>
            <a:r>
              <a:rPr lang="en-GB" sz="1800" dirty="0" smtClean="0">
                <a:solidFill>
                  <a:srgbClr val="0000FF"/>
                </a:solidFill>
              </a:rPr>
              <a:t>radius)</a:t>
            </a:r>
          </a:p>
          <a:p>
            <a:r>
              <a:rPr lang="en-GB" sz="2000" dirty="0" smtClean="0"/>
              <a:t>Good matching efficiency between MFT and MS</a:t>
            </a:r>
          </a:p>
          <a:p>
            <a:pPr lvl="1"/>
            <a:r>
              <a:rPr lang="en-GB" sz="1800" dirty="0"/>
              <a:t>D</a:t>
            </a:r>
            <a:r>
              <a:rPr lang="en-GB" sz="1800" dirty="0" smtClean="0">
                <a:solidFill>
                  <a:srgbClr val="0000FF"/>
                </a:solidFill>
              </a:rPr>
              <a:t>isk#4 at z = -768 mm (limited by FIT and the frontal absorber).</a:t>
            </a:r>
          </a:p>
          <a:p>
            <a:r>
              <a:rPr lang="en-GB" sz="2000" dirty="0" smtClean="0"/>
              <a:t>Fast electronics read-out</a:t>
            </a:r>
          </a:p>
          <a:p>
            <a:pPr lvl="1"/>
            <a:r>
              <a:rPr lang="en-GB" sz="2000" dirty="0" err="1" smtClean="0"/>
              <a:t>Pb-Pb</a:t>
            </a:r>
            <a:r>
              <a:rPr lang="en-GB" sz="2000" dirty="0" smtClean="0"/>
              <a:t> interaction rate ~50 kHz</a:t>
            </a:r>
            <a:r>
              <a:rPr lang="en-GB" sz="2000" dirty="0"/>
              <a:t>, pp interactions </a:t>
            </a:r>
            <a:r>
              <a:rPr lang="en-GB" sz="2000" dirty="0" smtClean="0"/>
              <a:t>~200 kHz.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396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5398" y="850258"/>
            <a:ext cx="7211567" cy="433854"/>
          </a:xfrm>
        </p:spPr>
        <p:txBody>
          <a:bodyPr/>
          <a:lstStyle/>
          <a:p>
            <a:r>
              <a:rPr lang="en-GB" dirty="0" smtClean="0"/>
              <a:t>MFT Layout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08858" y="1222163"/>
            <a:ext cx="7951080" cy="540955"/>
          </a:xfrm>
        </p:spPr>
        <p:txBody>
          <a:bodyPr>
            <a:normAutofit/>
          </a:bodyPr>
          <a:lstStyle/>
          <a:p>
            <a:r>
              <a:rPr lang="en-GB" dirty="0" smtClean="0"/>
              <a:t>920 silicon pixel sensors (0.4 m</a:t>
            </a:r>
            <a:r>
              <a:rPr lang="en-GB" baseline="30000" dirty="0" smtClean="0"/>
              <a:t>2</a:t>
            </a:r>
            <a:r>
              <a:rPr lang="en-GB" dirty="0" smtClean="0"/>
              <a:t>) in 280 ladders of 2 to 5 sensors each.</a:t>
            </a:r>
            <a:endParaRPr lang="en-GB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442" y="1902819"/>
            <a:ext cx="5116048" cy="4542431"/>
          </a:xfrm>
          <a:prstGeom prst="rect">
            <a:avLst/>
          </a:prstGeom>
        </p:spPr>
      </p:pic>
      <p:cxnSp>
        <p:nvCxnSpPr>
          <p:cNvPr id="11" name="Connecteur droit 10"/>
          <p:cNvCxnSpPr/>
          <p:nvPr/>
        </p:nvCxnSpPr>
        <p:spPr>
          <a:xfrm>
            <a:off x="39511" y="3924300"/>
            <a:ext cx="8520289" cy="107950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ylindre 12"/>
          <p:cNvSpPr/>
          <p:nvPr/>
        </p:nvSpPr>
        <p:spPr>
          <a:xfrm rot="5400000">
            <a:off x="8674209" y="4629150"/>
            <a:ext cx="152400" cy="774700"/>
          </a:xfrm>
          <a:prstGeom prst="can">
            <a:avLst/>
          </a:prstGeom>
          <a:solidFill>
            <a:srgbClr val="3366FF"/>
          </a:solidFill>
          <a:scene3d>
            <a:camera prst="orthographicFront">
              <a:rot lat="0" lon="0" rev="21174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er 18"/>
          <p:cNvGrpSpPr/>
          <p:nvPr/>
        </p:nvGrpSpPr>
        <p:grpSpPr>
          <a:xfrm>
            <a:off x="8202527" y="5113923"/>
            <a:ext cx="1002197" cy="795754"/>
            <a:chOff x="7897727" y="4749800"/>
            <a:chExt cx="1002197" cy="795754"/>
          </a:xfrm>
        </p:grpSpPr>
        <p:sp>
          <p:nvSpPr>
            <p:cNvPr id="15" name="ZoneTexte 14"/>
            <p:cNvSpPr txBox="1"/>
            <p:nvPr/>
          </p:nvSpPr>
          <p:spPr>
            <a:xfrm>
              <a:off x="7897727" y="5207000"/>
              <a:ext cx="10021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IP </a:t>
              </a:r>
              <a:r>
                <a:rPr lang="en-GB" sz="1600" dirty="0"/>
                <a:t>r</a:t>
              </a:r>
              <a:r>
                <a:rPr lang="en-GB" sz="1600" dirty="0" smtClean="0"/>
                <a:t>egion</a:t>
              </a:r>
              <a:endParaRPr lang="en-GB" sz="1600" dirty="0"/>
            </a:p>
          </p:txBody>
        </p:sp>
        <p:cxnSp>
          <p:nvCxnSpPr>
            <p:cNvPr id="17" name="Connecteur droit avec flèche 16"/>
            <p:cNvCxnSpPr>
              <a:stCxn id="15" idx="0"/>
            </p:cNvCxnSpPr>
            <p:nvPr/>
          </p:nvCxnSpPr>
          <p:spPr>
            <a:xfrm flipV="1">
              <a:off x="8398826" y="4749800"/>
              <a:ext cx="55072" cy="45720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r 22"/>
          <p:cNvGrpSpPr/>
          <p:nvPr/>
        </p:nvGrpSpPr>
        <p:grpSpPr>
          <a:xfrm>
            <a:off x="4635501" y="2933672"/>
            <a:ext cx="1383340" cy="520728"/>
            <a:chOff x="4864101" y="2565372"/>
            <a:chExt cx="1383340" cy="520728"/>
          </a:xfrm>
        </p:grpSpPr>
        <p:sp>
          <p:nvSpPr>
            <p:cNvPr id="18" name="ZoneTexte 17"/>
            <p:cNvSpPr txBox="1"/>
            <p:nvPr/>
          </p:nvSpPr>
          <p:spPr>
            <a:xfrm>
              <a:off x="5435600" y="2565372"/>
              <a:ext cx="811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Disk#0</a:t>
              </a:r>
              <a:endParaRPr lang="en-GB" sz="1600" dirty="0"/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 flipH="1">
              <a:off x="4864101" y="2717800"/>
              <a:ext cx="571499" cy="36830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er 23"/>
          <p:cNvGrpSpPr/>
          <p:nvPr/>
        </p:nvGrpSpPr>
        <p:grpSpPr>
          <a:xfrm>
            <a:off x="4166451" y="2149889"/>
            <a:ext cx="900107" cy="841355"/>
            <a:chOff x="4864101" y="2244745"/>
            <a:chExt cx="900107" cy="841355"/>
          </a:xfrm>
        </p:grpSpPr>
        <p:sp>
          <p:nvSpPr>
            <p:cNvPr id="25" name="ZoneTexte 24"/>
            <p:cNvSpPr txBox="1"/>
            <p:nvPr/>
          </p:nvSpPr>
          <p:spPr>
            <a:xfrm>
              <a:off x="4952367" y="2244745"/>
              <a:ext cx="811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Disk#1</a:t>
              </a:r>
              <a:endParaRPr lang="en-GB" sz="1600" dirty="0"/>
            </a:p>
          </p:txBody>
        </p:sp>
        <p:cxnSp>
          <p:nvCxnSpPr>
            <p:cNvPr id="26" name="Connecteur droit avec flèche 25"/>
            <p:cNvCxnSpPr/>
            <p:nvPr/>
          </p:nvCxnSpPr>
          <p:spPr>
            <a:xfrm flipH="1">
              <a:off x="4864101" y="2575930"/>
              <a:ext cx="469049" cy="51017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r 26"/>
          <p:cNvGrpSpPr/>
          <p:nvPr/>
        </p:nvGrpSpPr>
        <p:grpSpPr>
          <a:xfrm>
            <a:off x="1100669" y="1642960"/>
            <a:ext cx="1242897" cy="1311880"/>
            <a:chOff x="4864102" y="1774220"/>
            <a:chExt cx="1242897" cy="1311880"/>
          </a:xfrm>
        </p:grpSpPr>
        <p:sp>
          <p:nvSpPr>
            <p:cNvPr id="28" name="ZoneTexte 27"/>
            <p:cNvSpPr txBox="1"/>
            <p:nvPr/>
          </p:nvSpPr>
          <p:spPr>
            <a:xfrm>
              <a:off x="5295158" y="1774220"/>
              <a:ext cx="811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Disk#4</a:t>
              </a:r>
              <a:endParaRPr lang="en-GB" sz="1600" dirty="0"/>
            </a:p>
          </p:txBody>
        </p:sp>
        <p:cxnSp>
          <p:nvCxnSpPr>
            <p:cNvPr id="29" name="Connecteur droit avec flèche 28"/>
            <p:cNvCxnSpPr>
              <a:stCxn id="28" idx="2"/>
            </p:cNvCxnSpPr>
            <p:nvPr/>
          </p:nvCxnSpPr>
          <p:spPr>
            <a:xfrm flipH="1">
              <a:off x="4864102" y="2112774"/>
              <a:ext cx="836977" cy="973326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er 29"/>
          <p:cNvGrpSpPr/>
          <p:nvPr/>
        </p:nvGrpSpPr>
        <p:grpSpPr>
          <a:xfrm>
            <a:off x="1950925" y="1980612"/>
            <a:ext cx="1238946" cy="1291614"/>
            <a:chOff x="4868053" y="1774220"/>
            <a:chExt cx="1238946" cy="1291614"/>
          </a:xfrm>
        </p:grpSpPr>
        <p:sp>
          <p:nvSpPr>
            <p:cNvPr id="31" name="ZoneTexte 30"/>
            <p:cNvSpPr txBox="1"/>
            <p:nvPr/>
          </p:nvSpPr>
          <p:spPr>
            <a:xfrm>
              <a:off x="5295158" y="1774220"/>
              <a:ext cx="811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Disk#3</a:t>
              </a:r>
              <a:endParaRPr lang="en-GB" sz="1600" dirty="0"/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flipH="1">
              <a:off x="4868053" y="2092508"/>
              <a:ext cx="854210" cy="973326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r 32"/>
          <p:cNvGrpSpPr/>
          <p:nvPr/>
        </p:nvGrpSpPr>
        <p:grpSpPr>
          <a:xfrm>
            <a:off x="3480652" y="1666664"/>
            <a:ext cx="1242897" cy="1311880"/>
            <a:chOff x="4864102" y="1774220"/>
            <a:chExt cx="1242897" cy="1311880"/>
          </a:xfrm>
        </p:grpSpPr>
        <p:sp>
          <p:nvSpPr>
            <p:cNvPr id="34" name="ZoneTexte 33"/>
            <p:cNvSpPr txBox="1"/>
            <p:nvPr/>
          </p:nvSpPr>
          <p:spPr>
            <a:xfrm>
              <a:off x="5295158" y="1774220"/>
              <a:ext cx="811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Disk#2</a:t>
              </a:r>
              <a:endParaRPr lang="en-GB" sz="1600" dirty="0"/>
            </a:p>
          </p:txBody>
        </p:sp>
        <p:cxnSp>
          <p:nvCxnSpPr>
            <p:cNvPr id="35" name="Connecteur droit avec flèche 34"/>
            <p:cNvCxnSpPr>
              <a:stCxn id="34" idx="2"/>
            </p:cNvCxnSpPr>
            <p:nvPr/>
          </p:nvCxnSpPr>
          <p:spPr>
            <a:xfrm flipH="1">
              <a:off x="4864102" y="2112774"/>
              <a:ext cx="836977" cy="973326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/>
          <p:cNvSpPr txBox="1"/>
          <p:nvPr/>
        </p:nvSpPr>
        <p:spPr>
          <a:xfrm>
            <a:off x="5749671" y="1767525"/>
            <a:ext cx="28829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/>
              <a:t>10 half-disks</a:t>
            </a:r>
            <a:endParaRPr lang="en-GB" dirty="0" smtClean="0"/>
          </a:p>
          <a:p>
            <a:pPr algn="ctr"/>
            <a:r>
              <a:rPr lang="en-GB" dirty="0" smtClean="0"/>
              <a:t>2 detection planes each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3899140" y="6300481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z</a:t>
            </a:r>
            <a:r>
              <a:rPr lang="en-GB" sz="1600" smtClean="0"/>
              <a:t> = -</a:t>
            </a:r>
            <a:r>
              <a:rPr lang="en-GB" sz="1600" dirty="0" smtClean="0"/>
              <a:t>46.0 cm</a:t>
            </a:r>
            <a:endParaRPr lang="en-GB" sz="1600" dirty="0"/>
          </a:p>
        </p:txBody>
      </p:sp>
      <p:sp>
        <p:nvSpPr>
          <p:cNvPr id="40" name="ZoneTexte 39"/>
          <p:cNvSpPr txBox="1"/>
          <p:nvPr/>
        </p:nvSpPr>
        <p:spPr>
          <a:xfrm>
            <a:off x="77707" y="6138775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z</a:t>
            </a:r>
            <a:r>
              <a:rPr lang="en-GB" sz="1600" dirty="0" smtClean="0"/>
              <a:t> = -76.8 cm</a:t>
            </a:r>
            <a:endParaRPr lang="en-GB" sz="1600" dirty="0"/>
          </a:p>
        </p:txBody>
      </p:sp>
      <p:cxnSp>
        <p:nvCxnSpPr>
          <p:cNvPr id="41" name="Connecteur droit avec flèche 40"/>
          <p:cNvCxnSpPr/>
          <p:nvPr/>
        </p:nvCxnSpPr>
        <p:spPr>
          <a:xfrm flipH="1" flipV="1">
            <a:off x="4341938" y="5683251"/>
            <a:ext cx="59037" cy="578719"/>
          </a:xfrm>
          <a:prstGeom prst="straightConnector1">
            <a:avLst/>
          </a:prstGeom>
          <a:ln w="63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 flipV="1">
            <a:off x="582737" y="5407025"/>
            <a:ext cx="0" cy="674864"/>
          </a:xfrm>
          <a:prstGeom prst="straightConnector1">
            <a:avLst/>
          </a:prstGeom>
          <a:ln w="63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6089363" y="3056551"/>
            <a:ext cx="273183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Radiation doses</a:t>
            </a:r>
            <a:endParaRPr lang="en-GB" b="1" dirty="0"/>
          </a:p>
          <a:p>
            <a:r>
              <a:rPr lang="en-GB" dirty="0" smtClean="0"/>
              <a:t>&lt; 400 </a:t>
            </a:r>
            <a:r>
              <a:rPr lang="en-GB" dirty="0" err="1" smtClean="0"/>
              <a:t>krad</a:t>
            </a:r>
            <a:r>
              <a:rPr lang="en-GB" dirty="0" smtClean="0"/>
              <a:t> </a:t>
            </a:r>
          </a:p>
          <a:p>
            <a:r>
              <a:rPr lang="en-GB" dirty="0" smtClean="0"/>
              <a:t>&lt; 6x10</a:t>
            </a:r>
            <a:r>
              <a:rPr lang="en-GB" baseline="30000" dirty="0" smtClean="0"/>
              <a:t>12</a:t>
            </a:r>
            <a:r>
              <a:rPr lang="en-GB" dirty="0" smtClean="0"/>
              <a:t> 1  MeV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</a:p>
          <a:p>
            <a:pPr algn="ctr"/>
            <a:r>
              <a:rPr lang="en-GB" i="1" dirty="0" smtClean="0"/>
              <a:t>10-fold security factor</a:t>
            </a:r>
            <a:endParaRPr lang="en-GB" i="1" dirty="0"/>
          </a:p>
        </p:txBody>
      </p:sp>
      <p:sp>
        <p:nvSpPr>
          <p:cNvPr id="48" name="ZoneTexte 47"/>
          <p:cNvSpPr txBox="1"/>
          <p:nvPr/>
        </p:nvSpPr>
        <p:spPr>
          <a:xfrm>
            <a:off x="5204380" y="5568908"/>
            <a:ext cx="28146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5% of the ITS surface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Twice the ITS inner barrel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5204380" y="4907915"/>
            <a:ext cx="18380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-3.6  &lt; </a:t>
            </a:r>
            <a:r>
              <a:rPr lang="en-GB" dirty="0" smtClean="0">
                <a:latin typeface="Symbol" charset="2"/>
                <a:cs typeface="Symbol" charset="2"/>
              </a:rPr>
              <a:t>h</a:t>
            </a:r>
            <a:r>
              <a:rPr lang="en-GB" dirty="0" smtClean="0"/>
              <a:t> &lt; -2.45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6878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471055" y="850259"/>
            <a:ext cx="8580240" cy="5398142"/>
            <a:chOff x="136150" y="850258"/>
            <a:chExt cx="8915145" cy="5893067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9" t="917" r="15346"/>
            <a:stretch/>
          </p:blipFill>
          <p:spPr>
            <a:xfrm>
              <a:off x="136150" y="850258"/>
              <a:ext cx="7709642" cy="5893067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5182864" y="4946134"/>
              <a:ext cx="1775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ITS inner barrel</a:t>
              </a:r>
              <a:endParaRPr lang="en-GB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220192" y="4366736"/>
              <a:ext cx="18394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ITS Outer barrel</a:t>
              </a:r>
              <a:endParaRPr lang="en-GB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453724" y="3783568"/>
              <a:ext cx="736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Cage</a:t>
              </a:r>
              <a:endParaRPr lang="en-GB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917175" y="3213100"/>
              <a:ext cx="1134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Absorber</a:t>
              </a:r>
              <a:endParaRPr lang="en-GB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217021" y="5664200"/>
              <a:ext cx="1313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Beam Pipe</a:t>
              </a:r>
              <a:endParaRPr lang="en-GB" dirty="0"/>
            </a:p>
          </p:txBody>
        </p:sp>
        <p:cxnSp>
          <p:nvCxnSpPr>
            <p:cNvPr id="14" name="Connecteur droit avec flèche 13"/>
            <p:cNvCxnSpPr>
              <a:stCxn id="11" idx="1"/>
            </p:cNvCxnSpPr>
            <p:nvPr/>
          </p:nvCxnSpPr>
          <p:spPr>
            <a:xfrm flipH="1" flipV="1">
              <a:off x="7544428" y="1943100"/>
              <a:ext cx="372747" cy="145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flipH="1" flipV="1">
              <a:off x="7080977" y="2485767"/>
              <a:ext cx="372747" cy="145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H="1" flipV="1">
              <a:off x="5858969" y="3056235"/>
              <a:ext cx="372747" cy="145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H="1" flipV="1">
              <a:off x="5054600" y="3056236"/>
              <a:ext cx="128264" cy="20618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flipH="1" flipV="1">
              <a:off x="4102721" y="3582432"/>
              <a:ext cx="128264" cy="2263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MFT environment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 smtClean="0"/>
              <a:t>Central </a:t>
            </a:r>
            <a:r>
              <a:rPr lang="fr-FR" dirty="0" err="1" smtClean="0"/>
              <a:t>region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0610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4258" y="748658"/>
            <a:ext cx="7211567" cy="433854"/>
          </a:xfrm>
        </p:spPr>
        <p:txBody>
          <a:bodyPr/>
          <a:lstStyle/>
          <a:p>
            <a:r>
              <a:rPr lang="en-GB" dirty="0" smtClean="0"/>
              <a:t>MFT environment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/>
          </p:nvPr>
        </p:nvSpPr>
        <p:spPr>
          <a:xfrm>
            <a:off x="634291" y="1182512"/>
            <a:ext cx="7211534" cy="399656"/>
          </a:xfrm>
        </p:spPr>
        <p:txBody>
          <a:bodyPr/>
          <a:lstStyle/>
          <a:p>
            <a:r>
              <a:rPr lang="fr-FR" dirty="0" smtClean="0"/>
              <a:t>MFT &amp; FIT </a:t>
            </a:r>
            <a:r>
              <a:rPr lang="fr-FR" dirty="0" err="1" smtClean="0"/>
              <a:t>region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58" y="1689099"/>
            <a:ext cx="7581487" cy="4706365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CONF12 - 01/09/2016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5951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microsoft.com/sharepoint/v3/field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59374</TotalTime>
  <Words>1516</Words>
  <Application>Microsoft Macintosh PowerPoint</Application>
  <PresentationFormat>Présentation à l'écran (4:3)</PresentationFormat>
  <Paragraphs>338</Paragraphs>
  <Slides>32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6" baseType="lpstr">
      <vt:lpstr>Arial</vt:lpstr>
      <vt:lpstr>Calibri</vt:lpstr>
      <vt:lpstr>Symbol</vt:lpstr>
      <vt:lpstr>Thème Office</vt:lpstr>
      <vt:lpstr>Muon Forward Tracker a novel silicon detector for the ALICE upgrade   Stefano Matthias PANEBIANCO – CEA Saclay for the ALICE MFT project  XIIth Quark Confinement  and the Hadron Spectrum  September the 1st 2016  Thessaloniki, Greece </vt:lpstr>
      <vt:lpstr>The ALICE experiment</vt:lpstr>
      <vt:lpstr>The physics case</vt:lpstr>
      <vt:lpstr>The physics case</vt:lpstr>
      <vt:lpstr>The physics case</vt:lpstr>
      <vt:lpstr>MFT design goals </vt:lpstr>
      <vt:lpstr>MFT Layout</vt:lpstr>
      <vt:lpstr>MFT environment</vt:lpstr>
      <vt:lpstr>MFT environment</vt:lpstr>
      <vt:lpstr>Joint ITS-MFT strategy</vt:lpstr>
      <vt:lpstr>Brief history of the project</vt:lpstr>
      <vt:lpstr>ITS-MFT sensor : ALPIDE</vt:lpstr>
      <vt:lpstr>ITS-MFT sensor : ALPIDE</vt:lpstr>
      <vt:lpstr>MFT ladder</vt:lpstr>
      <vt:lpstr>MFT ladder</vt:lpstr>
      <vt:lpstr>MFT ladder</vt:lpstr>
      <vt:lpstr>MFT ladder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MFT readout</vt:lpstr>
      <vt:lpstr>Milestones</vt:lpstr>
      <vt:lpstr>Conclusions</vt:lpstr>
      <vt:lpstr>Présentation PowerPoint</vt:lpstr>
      <vt:lpstr>MFT design goals </vt:lpstr>
      <vt:lpstr>MFT design goals </vt:lpstr>
      <vt:lpstr>ITS-MFT sensor : ALPIDE</vt:lpstr>
      <vt:lpstr>Présentation PowerPoint</vt:lpstr>
      <vt:lpstr>Présentation PowerPoint</vt:lpstr>
    </vt:vector>
  </TitlesOfParts>
  <LinksUpToDate>false</LinksUpToDate>
  <SharedDoc>false</SharedDoc>
  <HyperlinkBase/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Utilisateur de Microsoft Office</cp:lastModifiedBy>
  <cp:revision>1157</cp:revision>
  <cp:lastPrinted>2016-08-01T22:16:30Z</cp:lastPrinted>
  <dcterms:created xsi:type="dcterms:W3CDTF">2010-04-12T23:12:02Z</dcterms:created>
  <dcterms:modified xsi:type="dcterms:W3CDTF">2016-08-30T09:43:48Z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